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75" r:id="rId5"/>
    <p:sldId id="267" r:id="rId6"/>
    <p:sldId id="281" r:id="rId7"/>
    <p:sldId id="282" r:id="rId8"/>
    <p:sldId id="283" r:id="rId9"/>
    <p:sldId id="284" r:id="rId10"/>
    <p:sldId id="285" r:id="rId11"/>
    <p:sldId id="286" r:id="rId12"/>
    <p:sldId id="268" r:id="rId13"/>
    <p:sldId id="271" r:id="rId14"/>
    <p:sldId id="272" r:id="rId15"/>
    <p:sldId id="273" r:id="rId16"/>
    <p:sldId id="274" r:id="rId17"/>
    <p:sldId id="276" r:id="rId18"/>
    <p:sldId id="277" r:id="rId19"/>
    <p:sldId id="278" r:id="rId20"/>
    <p:sldId id="279" r:id="rId21"/>
    <p:sldId id="280" r:id="rId22"/>
    <p:sldId id="287" r:id="rId23"/>
    <p:sldId id="288" r:id="rId24"/>
    <p:sldId id="293" r:id="rId25"/>
    <p:sldId id="289" r:id="rId26"/>
    <p:sldId id="290" r:id="rId27"/>
    <p:sldId id="294" r:id="rId28"/>
    <p:sldId id="295" r:id="rId29"/>
    <p:sldId id="296" r:id="rId30"/>
    <p:sldId id="297" r:id="rId31"/>
    <p:sldId id="298" r:id="rId32"/>
    <p:sldId id="299" r:id="rId33"/>
    <p:sldId id="300" r:id="rId34"/>
    <p:sldId id="301" r:id="rId35"/>
    <p:sldId id="302" r:id="rId36"/>
    <p:sldId id="303" r:id="rId37"/>
    <p:sldId id="27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67B8"/>
    <a:srgbClr val="1C1E26"/>
    <a:srgbClr val="8FC573"/>
    <a:srgbClr val="8359B8"/>
    <a:srgbClr val="8D62CA"/>
    <a:srgbClr val="8569CB"/>
    <a:srgbClr val="229E9A"/>
    <a:srgbClr val="ED7A2B"/>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1686" y="96"/>
      </p:cViewPr>
      <p:guideLst>
        <p:guide orient="horz" pos="220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5" Type="http://schemas.openxmlformats.org/officeDocument/2006/relationships/image" Target="../media/image62.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 Id="rId5" Type="http://schemas.openxmlformats.org/officeDocument/2006/relationships/image" Target="../media/image66.pn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3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04</a:t>
            </a:r>
            <a:endParaRPr lang="en-US" dirty="0">
              <a:solidFill>
                <a:schemeClr val="bg1"/>
              </a:solidFill>
            </a:endParaRPr>
          </a:p>
        </p:txBody>
      </p:sp>
      <p:sp>
        <p:nvSpPr>
          <p:cNvPr id="8" name="TextBox 7"/>
          <p:cNvSpPr txBox="1"/>
          <p:nvPr/>
        </p:nvSpPr>
        <p:spPr>
          <a:xfrm>
            <a:off x="793686" y="1691139"/>
            <a:ext cx="3583540" cy="584775"/>
          </a:xfrm>
          <a:prstGeom prst="rect">
            <a:avLst/>
          </a:prstGeom>
          <a:noFill/>
        </p:spPr>
        <p:txBody>
          <a:bodyPr wrap="square" rtlCol="0">
            <a:spAutoFit/>
          </a:bodyPr>
          <a:lstStyle/>
          <a:p>
            <a:r>
              <a:rPr lang="en-US" sz="3200" b="1" dirty="0" smtClean="0">
                <a:solidFill>
                  <a:schemeClr val="bg1"/>
                </a:solidFill>
              </a:rPr>
              <a:t>Querying Data</a:t>
            </a:r>
            <a:endParaRPr lang="en-US" sz="3200" b="1" dirty="0">
              <a:solidFill>
                <a:schemeClr val="bg1"/>
              </a:solidFill>
            </a:endParaRPr>
          </a:p>
        </p:txBody>
      </p:sp>
      <p:sp>
        <p:nvSpPr>
          <p:cNvPr id="9" name="TextBox 8"/>
          <p:cNvSpPr txBox="1"/>
          <p:nvPr/>
        </p:nvSpPr>
        <p:spPr>
          <a:xfrm>
            <a:off x="1054605" y="2417276"/>
            <a:ext cx="3322621" cy="369332"/>
          </a:xfrm>
          <a:prstGeom prst="rect">
            <a:avLst/>
          </a:prstGeom>
          <a:noFill/>
        </p:spPr>
        <p:txBody>
          <a:bodyPr wrap="square" rtlCol="0">
            <a:spAutoFit/>
          </a:bodyPr>
          <a:lstStyle/>
          <a:p>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SELECT</a:t>
            </a:r>
            <a:endParaRPr lang="en-US" dirty="0">
              <a:solidFill>
                <a:schemeClr val="bg1"/>
              </a:solidFill>
            </a:endParaRPr>
          </a:p>
        </p:txBody>
      </p:sp>
      <p:sp>
        <p:nvSpPr>
          <p:cNvPr id="6" name="Diamond 5"/>
          <p:cNvSpPr/>
          <p:nvPr/>
        </p:nvSpPr>
        <p:spPr>
          <a:xfrm>
            <a:off x="911384" y="252755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3082702"/>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2947014"/>
            <a:ext cx="3322621" cy="369332"/>
          </a:xfrm>
          <a:prstGeom prst="rect">
            <a:avLst/>
          </a:prstGeom>
          <a:noFill/>
        </p:spPr>
        <p:txBody>
          <a:bodyPr wrap="square" rtlCol="0">
            <a:spAutoFit/>
          </a:bodyPr>
          <a:lstStyle/>
          <a:p>
            <a:r>
              <a:rPr lang="en-US" dirty="0">
                <a:solidFill>
                  <a:schemeClr val="bg1"/>
                </a:solidFill>
              </a:rPr>
              <a:t>Column aliases</a:t>
            </a:r>
          </a:p>
        </p:txBody>
      </p:sp>
      <p:sp>
        <p:nvSpPr>
          <p:cNvPr id="14" name="Diamond 13"/>
          <p:cNvSpPr/>
          <p:nvPr/>
        </p:nvSpPr>
        <p:spPr>
          <a:xfrm>
            <a:off x="911384" y="3674296"/>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1054605" y="3547661"/>
            <a:ext cx="3322621" cy="369332"/>
          </a:xfrm>
          <a:prstGeom prst="rect">
            <a:avLst/>
          </a:prstGeom>
          <a:noFill/>
        </p:spPr>
        <p:txBody>
          <a:bodyPr wrap="square" rtlCol="0">
            <a:spAutoFit/>
          </a:bodyPr>
          <a:lstStyle/>
          <a:p>
            <a:r>
              <a:rPr lang="en-US" dirty="0">
                <a:solidFill>
                  <a:schemeClr val="bg1"/>
                </a:solidFill>
              </a:rPr>
              <a:t>Order By</a:t>
            </a:r>
          </a:p>
        </p:txBody>
      </p:sp>
      <p:sp>
        <p:nvSpPr>
          <p:cNvPr id="16" name="Diamond 15"/>
          <p:cNvSpPr/>
          <p:nvPr/>
        </p:nvSpPr>
        <p:spPr>
          <a:xfrm>
            <a:off x="911384" y="4208451"/>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p:cNvSpPr txBox="1"/>
          <p:nvPr/>
        </p:nvSpPr>
        <p:spPr>
          <a:xfrm>
            <a:off x="1054605" y="4081816"/>
            <a:ext cx="3322621" cy="369332"/>
          </a:xfrm>
          <a:prstGeom prst="rect">
            <a:avLst/>
          </a:prstGeom>
          <a:noFill/>
        </p:spPr>
        <p:txBody>
          <a:bodyPr wrap="square" rtlCol="0">
            <a:spAutoFit/>
          </a:bodyPr>
          <a:lstStyle/>
          <a:p>
            <a:r>
              <a:rPr lang="en-US" dirty="0" smtClean="0">
                <a:solidFill>
                  <a:schemeClr val="bg1"/>
                </a:solidFill>
              </a:rPr>
              <a:t>SELECT DISTINCT</a:t>
            </a:r>
            <a:endParaRPr lang="en-US" dirty="0">
              <a:solidFill>
                <a:schemeClr val="bg1"/>
              </a:solidFill>
            </a:endParaRP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905344" y="4417299"/>
            <a:ext cx="7288041" cy="122301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5" name="TextBox 24"/>
          <p:cNvSpPr txBox="1"/>
          <p:nvPr/>
        </p:nvSpPr>
        <p:spPr>
          <a:xfrm>
            <a:off x="832916" y="1209563"/>
            <a:ext cx="7903678" cy="338554"/>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NULL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khác</a:t>
            </a:r>
            <a:r>
              <a:rPr lang="en-US" sz="1600" dirty="0" smtClean="0">
                <a:solidFill>
                  <a:schemeClr val="accent5">
                    <a:lumMod val="75000"/>
                  </a:schemeClr>
                </a:solidFill>
              </a:rPr>
              <a:t> NULL</a:t>
            </a:r>
            <a:endParaRPr lang="en-US" sz="1600" dirty="0">
              <a:solidFill>
                <a:schemeClr val="accent5">
                  <a:lumMod val="75000"/>
                </a:schemeClr>
              </a:solidFill>
            </a:endParaRPr>
          </a:p>
        </p:txBody>
      </p:sp>
      <p:sp>
        <p:nvSpPr>
          <p:cNvPr id="20" name="TextBox 19"/>
          <p:cNvSpPr txBox="1"/>
          <p:nvPr/>
        </p:nvSpPr>
        <p:spPr>
          <a:xfrm>
            <a:off x="805757" y="543031"/>
            <a:ext cx="4562948" cy="584775"/>
          </a:xfrm>
          <a:prstGeom prst="rect">
            <a:avLst/>
          </a:prstGeom>
          <a:noFill/>
        </p:spPr>
        <p:txBody>
          <a:bodyPr wrap="square" rtlCol="0">
            <a:spAutoFit/>
          </a:bodyPr>
          <a:lstStyle/>
          <a:p>
            <a:r>
              <a:rPr lang="en-US" sz="3200" b="1" dirty="0" err="1" smtClean="0">
                <a:solidFill>
                  <a:schemeClr val="accent5">
                    <a:lumMod val="75000"/>
                  </a:schemeClr>
                </a:solidFill>
              </a:rPr>
              <a:t>Mệnh</a:t>
            </a:r>
            <a:r>
              <a:rPr lang="en-US" sz="3200" b="1" dirty="0" smtClean="0">
                <a:solidFill>
                  <a:schemeClr val="accent5">
                    <a:lumMod val="75000"/>
                  </a:schemeClr>
                </a:solidFill>
              </a:rPr>
              <a:t> </a:t>
            </a:r>
            <a:r>
              <a:rPr lang="en-US" sz="3200" b="1" dirty="0" err="1" smtClean="0">
                <a:solidFill>
                  <a:schemeClr val="accent5">
                    <a:lumMod val="75000"/>
                  </a:schemeClr>
                </a:solidFill>
              </a:rPr>
              <a:t>đề</a:t>
            </a:r>
            <a:r>
              <a:rPr lang="en-US" sz="3200" b="1" dirty="0" smtClean="0">
                <a:solidFill>
                  <a:schemeClr val="accent5">
                    <a:lumMod val="75000"/>
                  </a:schemeClr>
                </a:solidFill>
              </a:rPr>
              <a:t> IS NULL</a:t>
            </a:r>
            <a:endParaRPr lang="en-US" sz="3200" b="1" dirty="0">
              <a:solidFill>
                <a:schemeClr val="accent5">
                  <a:lumMod val="75000"/>
                </a:schemeClr>
              </a:solidFill>
            </a:endParaRPr>
          </a:p>
        </p:txBody>
      </p:sp>
      <p:sp>
        <p:nvSpPr>
          <p:cNvPr id="21" name="Rectangle 20"/>
          <p:cNvSpPr/>
          <p:nvPr/>
        </p:nvSpPr>
        <p:spPr>
          <a:xfrm flipV="1">
            <a:off x="905345" y="1031858"/>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5" y="1746527"/>
            <a:ext cx="4390932" cy="249954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991731" y="1854262"/>
            <a:ext cx="4191000" cy="2171700"/>
          </a:xfrm>
          <a:prstGeom prst="rect">
            <a:avLst/>
          </a:prstGeom>
        </p:spPr>
      </p:pic>
      <p:pic>
        <p:nvPicPr>
          <p:cNvPr id="3" name="Picture 2"/>
          <p:cNvPicPr>
            <a:picLocks noChangeAspect="1"/>
          </p:cNvPicPr>
          <p:nvPr/>
        </p:nvPicPr>
        <p:blipFill>
          <a:blip r:embed="rId3"/>
          <a:stretch>
            <a:fillRect/>
          </a:stretch>
        </p:blipFill>
        <p:spPr>
          <a:xfrm>
            <a:off x="1023937" y="4533504"/>
            <a:ext cx="7096125" cy="990600"/>
          </a:xfrm>
          <a:prstGeom prst="rect">
            <a:avLst/>
          </a:prstGeom>
        </p:spPr>
      </p:pic>
      <p:sp>
        <p:nvSpPr>
          <p:cNvPr id="26" name="TextBox 25"/>
          <p:cNvSpPr txBox="1"/>
          <p:nvPr/>
        </p:nvSpPr>
        <p:spPr>
          <a:xfrm>
            <a:off x="5441130" y="1942893"/>
            <a:ext cx="3087234" cy="584775"/>
          </a:xfrm>
          <a:prstGeom prst="rect">
            <a:avLst/>
          </a:prstGeom>
          <a:noFill/>
        </p:spPr>
        <p:txBody>
          <a:bodyPr wrap="square" rtlCol="0">
            <a:spAutoFit/>
          </a:bodyPr>
          <a:lstStyle/>
          <a:p>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tìm</a:t>
            </a:r>
            <a:r>
              <a:rPr lang="en-US" sz="1600" dirty="0" smtClean="0">
                <a:solidFill>
                  <a:schemeClr val="accent5">
                    <a:lumMod val="75000"/>
                  </a:schemeClr>
                </a:solidFill>
              </a:rPr>
              <a:t> </a:t>
            </a:r>
            <a:r>
              <a:rPr lang="en-US" sz="1600" dirty="0" err="1" smtClean="0">
                <a:solidFill>
                  <a:schemeClr val="accent5">
                    <a:lumMod val="75000"/>
                  </a:schemeClr>
                </a:solidFill>
              </a:rPr>
              <a:t>hiểu</a:t>
            </a:r>
            <a:r>
              <a:rPr lang="en-US" sz="1600" dirty="0" smtClean="0">
                <a:solidFill>
                  <a:schemeClr val="accent5">
                    <a:lumMod val="75000"/>
                  </a:schemeClr>
                </a:solidFill>
              </a:rPr>
              <a:t> </a:t>
            </a:r>
            <a:r>
              <a:rPr lang="en-US" sz="1600" dirty="0" err="1" smtClean="0">
                <a:solidFill>
                  <a:schemeClr val="accent5">
                    <a:lumMod val="75000"/>
                  </a:schemeClr>
                </a:solidFill>
              </a:rPr>
              <a:t>rõ</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 </a:t>
            </a:r>
            <a:r>
              <a:rPr lang="en-US" sz="1600" dirty="0" err="1" smtClean="0">
                <a:solidFill>
                  <a:schemeClr val="accent5">
                    <a:lumMod val="75000"/>
                  </a:schemeClr>
                </a:solidFill>
              </a:rPr>
              <a:t>chúng</a:t>
            </a:r>
            <a:r>
              <a:rPr lang="en-US" sz="1600" dirty="0" smtClean="0">
                <a:solidFill>
                  <a:schemeClr val="accent5">
                    <a:lumMod val="75000"/>
                  </a:schemeClr>
                </a:solidFill>
              </a:rPr>
              <a:t> ta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contact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bên</a:t>
            </a:r>
            <a:endParaRPr lang="en-US" sz="1600" dirty="0">
              <a:solidFill>
                <a:schemeClr val="accent5">
                  <a:lumMod val="75000"/>
                </a:schemeClr>
              </a:solidFill>
            </a:endParaRPr>
          </a:p>
        </p:txBody>
      </p:sp>
      <p:sp>
        <p:nvSpPr>
          <p:cNvPr id="28" name="TextBox 27"/>
          <p:cNvSpPr txBox="1"/>
          <p:nvPr/>
        </p:nvSpPr>
        <p:spPr>
          <a:xfrm>
            <a:off x="5441130" y="3672105"/>
            <a:ext cx="3087234" cy="584775"/>
          </a:xfrm>
          <a:prstGeom prst="rect">
            <a:avLst/>
          </a:prstGeom>
          <a:noFill/>
        </p:spPr>
        <p:txBody>
          <a:bodyPr wrap="square" rtlCol="0">
            <a:spAutoFit/>
          </a:bodyPr>
          <a:lstStyle/>
          <a:p>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2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Tree>
    <p:extLst>
      <p:ext uri="{BB962C8B-B14F-4D97-AF65-F5344CB8AC3E}">
        <p14:creationId xmlns:p14="http://schemas.microsoft.com/office/powerpoint/2010/main" val="1196114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905345" y="4518689"/>
            <a:ext cx="7288040" cy="150186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6" name="Rounded Rectangle 15"/>
          <p:cNvSpPr/>
          <p:nvPr/>
        </p:nvSpPr>
        <p:spPr>
          <a:xfrm>
            <a:off x="2189930" y="10710052"/>
            <a:ext cx="7288040" cy="169379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5" name="TextBox 24"/>
          <p:cNvSpPr txBox="1"/>
          <p:nvPr/>
        </p:nvSpPr>
        <p:spPr>
          <a:xfrm>
            <a:off x="832916" y="666478"/>
            <a:ext cx="7903678" cy="338554"/>
          </a:xfrm>
          <a:prstGeom prst="rect">
            <a:avLst/>
          </a:prstGeom>
          <a:noFill/>
        </p:spPr>
        <p:txBody>
          <a:bodyPr wrap="square" rtlCol="0">
            <a:spAutoFit/>
          </a:bodyPr>
          <a:lstStyle/>
          <a:p>
            <a:r>
              <a:rPr lang="en-US" sz="1600" dirty="0" err="1" smtClean="0">
                <a:solidFill>
                  <a:schemeClr val="accent5">
                    <a:lumMod val="75000"/>
                  </a:schemeClr>
                </a:solidFill>
              </a:rPr>
              <a:t>Bây</a:t>
            </a:r>
            <a:r>
              <a:rPr lang="en-US" sz="1600" dirty="0" smtClean="0">
                <a:solidFill>
                  <a:schemeClr val="accent5">
                    <a:lumMod val="75000"/>
                  </a:schemeClr>
                </a:solidFill>
              </a:rPr>
              <a:t> </a:t>
            </a:r>
            <a:r>
              <a:rPr lang="en-US" sz="1600" dirty="0" err="1" smtClean="0">
                <a:solidFill>
                  <a:schemeClr val="accent5">
                    <a:lumMod val="75000"/>
                  </a:schemeClr>
                </a:solidFill>
              </a:rPr>
              <a:t>giờ</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đi</a:t>
            </a:r>
            <a:r>
              <a:rPr lang="en-US" sz="1600" dirty="0" smtClean="0">
                <a:solidFill>
                  <a:schemeClr val="accent5">
                    <a:lumMod val="75000"/>
                  </a:schemeClr>
                </a:solidFill>
              </a:rPr>
              <a:t> </a:t>
            </a:r>
            <a:r>
              <a:rPr lang="en-US" sz="1600" dirty="0" err="1" smtClean="0">
                <a:solidFill>
                  <a:schemeClr val="accent5">
                    <a:lumMod val="75000"/>
                  </a:schemeClr>
                </a:solidFill>
              </a:rPr>
              <a:t>tìm</a:t>
            </a:r>
            <a:r>
              <a:rPr lang="en-US" sz="1600" dirty="0" smtClean="0">
                <a:solidFill>
                  <a:schemeClr val="accent5">
                    <a:lumMod val="75000"/>
                  </a:schemeClr>
                </a:solidFill>
              </a:rPr>
              <a:t> </a:t>
            </a:r>
            <a:r>
              <a:rPr lang="en-US" sz="1600" dirty="0" err="1" smtClean="0">
                <a:solidFill>
                  <a:schemeClr val="accent5">
                    <a:lumMod val="75000"/>
                  </a:schemeClr>
                </a:solidFill>
              </a:rPr>
              <a:t>những</a:t>
            </a:r>
            <a:r>
              <a:rPr lang="en-US" sz="1600" dirty="0" smtClean="0">
                <a:solidFill>
                  <a:schemeClr val="accent5">
                    <a:lumMod val="75000"/>
                  </a:schemeClr>
                </a:solidFill>
              </a:rPr>
              <a:t> contact </a:t>
            </a:r>
            <a:r>
              <a:rPr lang="en-US" sz="1600" dirty="0" err="1" smtClean="0">
                <a:solidFill>
                  <a:schemeClr val="accent5">
                    <a:lumMod val="75000"/>
                  </a:schemeClr>
                </a:solidFill>
              </a:rPr>
              <a:t>có</a:t>
            </a:r>
            <a:r>
              <a:rPr lang="en-US" sz="1600" dirty="0" smtClean="0">
                <a:solidFill>
                  <a:schemeClr val="accent5">
                    <a:lumMod val="75000"/>
                  </a:schemeClr>
                </a:solidFill>
              </a:rPr>
              <a:t> phone </a:t>
            </a:r>
            <a:r>
              <a:rPr lang="en-US" sz="1600" dirty="0" err="1" smtClean="0">
                <a:solidFill>
                  <a:schemeClr val="accent5">
                    <a:lumMod val="75000"/>
                  </a:schemeClr>
                </a:solidFill>
              </a:rPr>
              <a:t>là</a:t>
            </a:r>
            <a:r>
              <a:rPr lang="en-US" sz="1600" dirty="0" smtClean="0">
                <a:solidFill>
                  <a:schemeClr val="accent5">
                    <a:lumMod val="75000"/>
                  </a:schemeClr>
                </a:solidFill>
              </a:rPr>
              <a:t> NULL</a:t>
            </a:r>
            <a:endParaRPr lang="en-US" sz="1600" dirty="0">
              <a:solidFill>
                <a:schemeClr val="accent5">
                  <a:lumMod val="75000"/>
                </a:schemeClr>
              </a:solidFill>
            </a:endParaRPr>
          </a:p>
        </p:txBody>
      </p:sp>
      <p:sp>
        <p:nvSpPr>
          <p:cNvPr id="18" name="Rounded Rectangle 17"/>
          <p:cNvSpPr/>
          <p:nvPr/>
        </p:nvSpPr>
        <p:spPr>
          <a:xfrm>
            <a:off x="905345" y="1051211"/>
            <a:ext cx="7288040" cy="169379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4" name="Picture 3"/>
          <p:cNvPicPr>
            <a:picLocks noChangeAspect="1"/>
          </p:cNvPicPr>
          <p:nvPr/>
        </p:nvPicPr>
        <p:blipFill>
          <a:blip r:embed="rId2"/>
          <a:stretch>
            <a:fillRect/>
          </a:stretch>
        </p:blipFill>
        <p:spPr>
          <a:xfrm>
            <a:off x="1023937" y="1177292"/>
            <a:ext cx="5438775" cy="1428750"/>
          </a:xfrm>
          <a:prstGeom prst="rect">
            <a:avLst/>
          </a:prstGeom>
        </p:spPr>
      </p:pic>
      <p:pic>
        <p:nvPicPr>
          <p:cNvPr id="12290" name="Picture 2" descr="PostgreSQL IS NU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345" y="3335923"/>
            <a:ext cx="6734175"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32916" y="2927583"/>
            <a:ext cx="7903678" cy="338554"/>
          </a:xfrm>
          <a:prstGeom prst="rect">
            <a:avLst/>
          </a:prstGeom>
          <a:noFill/>
        </p:spPr>
        <p:txBody>
          <a:bodyPr wrap="square" rtlCol="0">
            <a:spAutoFit/>
          </a:bodyPr>
          <a:lstStyle/>
          <a:p>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khớp</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endParaRPr lang="en-US" sz="1600" dirty="0">
              <a:solidFill>
                <a:schemeClr val="accent5">
                  <a:lumMod val="75000"/>
                </a:schemeClr>
              </a:solidFill>
            </a:endParaRPr>
          </a:p>
        </p:txBody>
      </p:sp>
      <p:pic>
        <p:nvPicPr>
          <p:cNvPr id="5" name="Picture 4"/>
          <p:cNvPicPr>
            <a:picLocks noChangeAspect="1"/>
          </p:cNvPicPr>
          <p:nvPr/>
        </p:nvPicPr>
        <p:blipFill>
          <a:blip r:embed="rId4"/>
          <a:stretch>
            <a:fillRect/>
          </a:stretch>
        </p:blipFill>
        <p:spPr>
          <a:xfrm>
            <a:off x="1023937" y="4578417"/>
            <a:ext cx="5267325" cy="1238250"/>
          </a:xfrm>
          <a:prstGeom prst="rect">
            <a:avLst/>
          </a:prstGeom>
        </p:spPr>
      </p:pic>
      <p:sp>
        <p:nvSpPr>
          <p:cNvPr id="15" name="TextBox 14"/>
          <p:cNvSpPr txBox="1"/>
          <p:nvPr/>
        </p:nvSpPr>
        <p:spPr>
          <a:xfrm>
            <a:off x="832916" y="4122640"/>
            <a:ext cx="7903678" cy="338554"/>
          </a:xfrm>
          <a:prstGeom prst="rect">
            <a:avLst/>
          </a:prstGeom>
          <a:noFill/>
        </p:spPr>
        <p:txBody>
          <a:bodyPr wrap="square" rtlCol="0">
            <a:spAutoFit/>
          </a:bodyPr>
          <a:lstStyle/>
          <a:p>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toán</a:t>
            </a:r>
            <a:r>
              <a:rPr lang="en-US" sz="1600" dirty="0" smtClean="0">
                <a:solidFill>
                  <a:schemeClr val="accent5">
                    <a:lumMod val="75000"/>
                  </a:schemeClr>
                </a:solidFill>
              </a:rPr>
              <a:t> </a:t>
            </a:r>
            <a:r>
              <a:rPr lang="en-US" sz="1600" dirty="0" err="1" smtClean="0">
                <a:solidFill>
                  <a:schemeClr val="accent5">
                    <a:lumMod val="75000"/>
                  </a:schemeClr>
                </a:solidFill>
              </a:rPr>
              <a:t>tử</a:t>
            </a:r>
            <a:r>
              <a:rPr lang="en-US" sz="1600" dirty="0" smtClean="0">
                <a:solidFill>
                  <a:schemeClr val="accent5">
                    <a:lumMod val="75000"/>
                  </a:schemeClr>
                </a:solidFill>
              </a:rPr>
              <a:t> NOT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phủ</a:t>
            </a:r>
            <a:r>
              <a:rPr lang="en-US" sz="1600" dirty="0" smtClean="0">
                <a:solidFill>
                  <a:schemeClr val="accent5">
                    <a:lumMod val="75000"/>
                  </a:schemeClr>
                </a:solidFill>
              </a:rPr>
              <a:t> </a:t>
            </a:r>
            <a:r>
              <a:rPr lang="en-US" sz="1600" dirty="0" err="1" smtClean="0">
                <a:solidFill>
                  <a:schemeClr val="accent5">
                    <a:lumMod val="75000"/>
                  </a:schemeClr>
                </a:solidFill>
              </a:rPr>
              <a:t>định</a:t>
            </a:r>
            <a:endParaRPr lang="en-US" sz="1600" dirty="0">
              <a:solidFill>
                <a:schemeClr val="accent5">
                  <a:lumMod val="75000"/>
                </a:schemeClr>
              </a:solidFill>
            </a:endParaRPr>
          </a:p>
        </p:txBody>
      </p:sp>
      <p:pic>
        <p:nvPicPr>
          <p:cNvPr id="12292" name="Picture 4" descr="PostgreSQL IS NOT NULL examp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160" y="5798297"/>
            <a:ext cx="6753225" cy="6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484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2039337"/>
            <a:ext cx="7296263" cy="253266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err="1" smtClean="0">
                <a:solidFill>
                  <a:schemeClr val="accent5">
                    <a:lumMod val="75000"/>
                  </a:schemeClr>
                </a:solidFill>
              </a:rPr>
              <a:t>Mệnh</a:t>
            </a:r>
            <a:r>
              <a:rPr lang="en-US" sz="3200" b="1" dirty="0" smtClean="0">
                <a:solidFill>
                  <a:schemeClr val="accent5">
                    <a:lumMod val="75000"/>
                  </a:schemeClr>
                </a:solidFill>
              </a:rPr>
              <a:t> </a:t>
            </a:r>
            <a:r>
              <a:rPr lang="en-US" sz="3200" b="1" dirty="0" err="1" smtClean="0">
                <a:solidFill>
                  <a:schemeClr val="accent5">
                    <a:lumMod val="75000"/>
                  </a:schemeClr>
                </a:solidFill>
              </a:rPr>
              <a:t>đề</a:t>
            </a:r>
            <a:r>
              <a:rPr lang="en-US" sz="3200" b="1" dirty="0" smtClean="0">
                <a:solidFill>
                  <a:schemeClr val="accent5">
                    <a:lumMod val="75000"/>
                  </a:schemeClr>
                </a:solidFill>
              </a:rPr>
              <a:t> ORDER </a:t>
            </a:r>
            <a:r>
              <a:rPr lang="en-US" sz="3200" b="1" dirty="0">
                <a:solidFill>
                  <a:schemeClr val="accent5">
                    <a:lumMod val="75000"/>
                  </a:schemeClr>
                </a:solidFill>
              </a:rPr>
              <a:t>BY</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584775"/>
          </a:xfrm>
          <a:prstGeom prst="rect">
            <a:avLst/>
          </a:prstGeom>
          <a:noFill/>
        </p:spPr>
        <p:txBody>
          <a:bodyPr wrap="square" rtlCol="0">
            <a:spAutoFit/>
          </a:bodyPr>
          <a:lstStyle/>
          <a:p>
            <a:r>
              <a:rPr lang="vi-VN" sz="1600" dirty="0">
                <a:solidFill>
                  <a:schemeClr val="accent5">
                    <a:lumMod val="75000"/>
                  </a:schemeClr>
                </a:solidFill>
              </a:rPr>
              <a:t>Mệnh đề ORDER BY cho phép bạn sắp xếp các hàng được mệnh đề SELECT trả về theo thứ tự tăng dần hoặc giảm dần dựa trên biểu thức sắp xếp.</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83068" y="2161095"/>
            <a:ext cx="5438775" cy="2286000"/>
          </a:xfrm>
          <a:prstGeom prst="rect">
            <a:avLst/>
          </a:prstGeom>
        </p:spPr>
      </p:pic>
      <p:sp>
        <p:nvSpPr>
          <p:cNvPr id="12" name="TextBox 11"/>
          <p:cNvSpPr txBox="1"/>
          <p:nvPr/>
        </p:nvSpPr>
        <p:spPr>
          <a:xfrm>
            <a:off x="805757" y="4798936"/>
            <a:ext cx="7740715" cy="584775"/>
          </a:xfrm>
          <a:prstGeom prst="rect">
            <a:avLst/>
          </a:prstGeom>
          <a:noFill/>
        </p:spPr>
        <p:txBody>
          <a:bodyPr wrap="square" rtlCol="0">
            <a:spAutoFit/>
          </a:bodyPr>
          <a:lstStyle/>
          <a:p>
            <a:r>
              <a:rPr lang="en-US" sz="1600" dirty="0" err="1" smtClean="0">
                <a:solidFill>
                  <a:schemeClr val="accent5">
                    <a:lumMod val="75000"/>
                  </a:schemeClr>
                </a:solidFill>
              </a:rPr>
              <a:t>Sau</a:t>
            </a:r>
            <a:r>
              <a:rPr lang="en-US" sz="1600" dirty="0" smtClean="0">
                <a:solidFill>
                  <a:schemeClr val="accent5">
                    <a:lumMod val="75000"/>
                  </a:schemeClr>
                </a:solidFill>
              </a:rPr>
              <a:t> m</a:t>
            </a:r>
            <a:r>
              <a:rPr lang="vi-VN" sz="1600" dirty="0" smtClean="0">
                <a:solidFill>
                  <a:schemeClr val="accent5">
                    <a:lumMod val="75000"/>
                  </a:schemeClr>
                </a:solidFill>
              </a:rPr>
              <a:t>ệnh </a:t>
            </a:r>
            <a:r>
              <a:rPr lang="vi-VN" sz="1600" dirty="0">
                <a:solidFill>
                  <a:schemeClr val="accent5">
                    <a:lumMod val="75000"/>
                  </a:schemeClr>
                </a:solidFill>
              </a:rPr>
              <a:t>đề ORDER BY </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liệt</a:t>
            </a:r>
            <a:r>
              <a:rPr lang="en-US" sz="1600" dirty="0" smtClean="0">
                <a:solidFill>
                  <a:schemeClr val="accent5">
                    <a:lumMod val="75000"/>
                  </a:schemeClr>
                </a:solidFill>
              </a:rPr>
              <a:t> </a:t>
            </a:r>
            <a:r>
              <a:rPr lang="en-US" sz="1600" dirty="0" err="1" smtClean="0">
                <a:solidFill>
                  <a:schemeClr val="accent5">
                    <a:lumMod val="75000"/>
                  </a:schemeClr>
                </a:solidFill>
              </a:rPr>
              <a:t>kê</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 (ASC)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giảm</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 (DESC), </a:t>
            </a:r>
            <a:r>
              <a:rPr lang="en-US" sz="1600" dirty="0" err="1" smtClean="0">
                <a:solidFill>
                  <a:schemeClr val="accent5">
                    <a:lumMod val="75000"/>
                  </a:schemeClr>
                </a:solidFill>
              </a:rPr>
              <a:t>chúng</a:t>
            </a:r>
            <a:r>
              <a:rPr lang="en-US" sz="1600" dirty="0" smtClean="0">
                <a:solidFill>
                  <a:schemeClr val="accent5">
                    <a:lumMod val="75000"/>
                  </a:schemeClr>
                </a:solidFill>
              </a:rPr>
              <a:t> </a:t>
            </a:r>
            <a:r>
              <a:rPr lang="en-US" sz="1600" dirty="0" err="1" smtClean="0">
                <a:solidFill>
                  <a:schemeClr val="accent5">
                    <a:lumMod val="75000"/>
                  </a:schemeClr>
                </a:solidFill>
              </a:rPr>
              <a:t>ngăn</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dấu</a:t>
            </a:r>
            <a:r>
              <a:rPr lang="en-US" sz="1600" dirty="0" smtClean="0">
                <a:solidFill>
                  <a:schemeClr val="accent5">
                    <a:lumMod val="75000"/>
                  </a:schemeClr>
                </a:solidFill>
              </a:rPr>
              <a:t> </a:t>
            </a:r>
            <a:r>
              <a:rPr lang="en-US" sz="1600" dirty="0" err="1" smtClean="0">
                <a:solidFill>
                  <a:schemeClr val="accent5">
                    <a:lumMod val="75000"/>
                  </a:schemeClr>
                </a:solidFill>
              </a:rPr>
              <a:t>phẩu</a:t>
            </a:r>
            <a:r>
              <a:rPr lang="en-US" sz="1600" dirty="0" smtClean="0">
                <a:solidFill>
                  <a:schemeClr val="accent5">
                    <a:lumMod val="75000"/>
                  </a:schemeClr>
                </a:solidFill>
              </a:rPr>
              <a:t> (,)</a:t>
            </a:r>
            <a:endParaRPr lang="en-US" sz="1600" b="1" dirty="0">
              <a:solidFill>
                <a:schemeClr val="accent5">
                  <a:lumMod val="75000"/>
                </a:schemeClr>
              </a:solidFill>
            </a:endParaRPr>
          </a:p>
        </p:txBody>
      </p:sp>
      <p:sp>
        <p:nvSpPr>
          <p:cNvPr id="13" name="TextBox 12"/>
          <p:cNvSpPr txBox="1"/>
          <p:nvPr/>
        </p:nvSpPr>
        <p:spPr>
          <a:xfrm>
            <a:off x="805757" y="5622802"/>
            <a:ext cx="7740715"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mặc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ASC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a:t>
            </a:r>
            <a:endParaRPr lang="en-US" sz="1600" b="1" dirty="0">
              <a:solidFill>
                <a:schemeClr val="accent5">
                  <a:lumMod val="75000"/>
                </a:schemeClr>
              </a:solidFill>
            </a:endParaRPr>
          </a:p>
        </p:txBody>
      </p:sp>
    </p:spTree>
    <p:extLst>
      <p:ext uri="{BB962C8B-B14F-4D97-AF65-F5344CB8AC3E}">
        <p14:creationId xmlns:p14="http://schemas.microsoft.com/office/powerpoint/2010/main" val="3654237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1070653"/>
            <a:ext cx="7296263" cy="217954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805757" y="652449"/>
            <a:ext cx="7740715"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2" name="TextBox 11"/>
          <p:cNvSpPr txBox="1"/>
          <p:nvPr/>
        </p:nvSpPr>
        <p:spPr>
          <a:xfrm>
            <a:off x="805757" y="3379067"/>
            <a:ext cx="7740715"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first_name</a:t>
            </a:r>
            <a:r>
              <a:rPr lang="en-US" sz="1600" dirty="0" smtClean="0">
                <a:solidFill>
                  <a:schemeClr val="accent5">
                    <a:lumMod val="75000"/>
                  </a:schemeClr>
                </a:solidFill>
              </a:rPr>
              <a:t>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last_name</a:t>
            </a:r>
            <a:r>
              <a:rPr lang="en-US" sz="1600" dirty="0" smtClean="0">
                <a:solidFill>
                  <a:schemeClr val="accent5">
                    <a:lumMod val="75000"/>
                  </a:schemeClr>
                </a:solidFill>
              </a:rPr>
              <a:t> </a:t>
            </a:r>
            <a:r>
              <a:rPr lang="en-US" sz="1600" dirty="0" err="1" smtClean="0">
                <a:solidFill>
                  <a:schemeClr val="accent5">
                    <a:lumMod val="75000"/>
                  </a:schemeClr>
                </a:solidFill>
              </a:rPr>
              <a:t>giảm</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28653" y="1199526"/>
            <a:ext cx="3248025" cy="1924050"/>
          </a:xfrm>
          <a:prstGeom prst="rect">
            <a:avLst/>
          </a:prstGeom>
        </p:spPr>
      </p:pic>
      <p:pic>
        <p:nvPicPr>
          <p:cNvPr id="6" name="Picture 5"/>
          <p:cNvPicPr>
            <a:picLocks noChangeAspect="1"/>
          </p:cNvPicPr>
          <p:nvPr/>
        </p:nvPicPr>
        <p:blipFill>
          <a:blip r:embed="rId3"/>
          <a:stretch>
            <a:fillRect/>
          </a:stretch>
        </p:blipFill>
        <p:spPr>
          <a:xfrm>
            <a:off x="4553476" y="1427797"/>
            <a:ext cx="3514725" cy="1514475"/>
          </a:xfrm>
          <a:prstGeom prst="rect">
            <a:avLst/>
          </a:prstGeom>
        </p:spPr>
      </p:pic>
      <p:sp>
        <p:nvSpPr>
          <p:cNvPr id="15" name="4-Point Star 14"/>
          <p:cNvSpPr/>
          <p:nvPr/>
        </p:nvSpPr>
        <p:spPr>
          <a:xfrm>
            <a:off x="905344" y="412470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231269" y="4092715"/>
            <a:ext cx="3775297" cy="338554"/>
          </a:xfrm>
          <a:prstGeom prst="rect">
            <a:avLst/>
          </a:prstGeom>
          <a:noFill/>
        </p:spPr>
        <p:txBody>
          <a:bodyPr wrap="square" rtlCol="0">
            <a:spAutoFit/>
          </a:bodyPr>
          <a:lstStyle/>
          <a:p>
            <a:r>
              <a:rPr lang="en-US" sz="1600" b="1" dirty="0">
                <a:solidFill>
                  <a:schemeClr val="accent5">
                    <a:lumMod val="75000"/>
                  </a:schemeClr>
                </a:solidFill>
              </a:rPr>
              <a:t>ORDER BY </a:t>
            </a:r>
            <a:r>
              <a:rPr lang="en-US" sz="1600" b="1" dirty="0" err="1" smtClean="0">
                <a:solidFill>
                  <a:schemeClr val="accent5">
                    <a:lumMod val="75000"/>
                  </a:schemeClr>
                </a:solidFill>
              </a:rPr>
              <a:t>với</a:t>
            </a:r>
            <a:r>
              <a:rPr lang="en-US" sz="1600" b="1" dirty="0" smtClean="0">
                <a:solidFill>
                  <a:schemeClr val="accent5">
                    <a:lumMod val="75000"/>
                  </a:schemeClr>
                </a:solidFill>
              </a:rPr>
              <a:t> </a:t>
            </a:r>
            <a:r>
              <a:rPr lang="en-US" sz="1600" b="1" dirty="0" err="1" smtClean="0">
                <a:solidFill>
                  <a:schemeClr val="accent5">
                    <a:lumMod val="75000"/>
                  </a:schemeClr>
                </a:solidFill>
              </a:rPr>
              <a:t>giá</a:t>
            </a:r>
            <a:r>
              <a:rPr lang="en-US" sz="1600" b="1" dirty="0" smtClean="0">
                <a:solidFill>
                  <a:schemeClr val="accent5">
                    <a:lumMod val="75000"/>
                  </a:schemeClr>
                </a:solidFill>
              </a:rPr>
              <a:t> </a:t>
            </a:r>
            <a:r>
              <a:rPr lang="en-US" sz="1600" b="1" dirty="0" err="1" smtClean="0">
                <a:solidFill>
                  <a:schemeClr val="accent5">
                    <a:lumMod val="75000"/>
                  </a:schemeClr>
                </a:solidFill>
              </a:rPr>
              <a:t>trị</a:t>
            </a:r>
            <a:r>
              <a:rPr lang="en-US" sz="1600" b="1" dirty="0" smtClean="0">
                <a:solidFill>
                  <a:schemeClr val="accent5">
                    <a:lumMod val="75000"/>
                  </a:schemeClr>
                </a:solidFill>
              </a:rPr>
              <a:t> NULL</a:t>
            </a:r>
            <a:endParaRPr lang="en-US" sz="1600" b="1" dirty="0">
              <a:solidFill>
                <a:schemeClr val="accent5">
                  <a:lumMod val="75000"/>
                </a:schemeClr>
              </a:solidFill>
            </a:endParaRPr>
          </a:p>
        </p:txBody>
      </p:sp>
      <p:sp>
        <p:nvSpPr>
          <p:cNvPr id="17" name="TextBox 16"/>
          <p:cNvSpPr txBox="1"/>
          <p:nvPr/>
        </p:nvSpPr>
        <p:spPr>
          <a:xfrm>
            <a:off x="805757" y="4574125"/>
            <a:ext cx="7740715"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NULL </a:t>
            </a:r>
            <a:r>
              <a:rPr lang="en-US" sz="1600" dirty="0" err="1" smtClean="0">
                <a:solidFill>
                  <a:schemeClr val="accent5">
                    <a:lumMod val="75000"/>
                  </a:schemeClr>
                </a:solidFill>
              </a:rPr>
              <a:t>đứng</a:t>
            </a:r>
            <a:r>
              <a:rPr lang="en-US" sz="1600" dirty="0" smtClean="0">
                <a:solidFill>
                  <a:schemeClr val="accent5">
                    <a:lumMod val="75000"/>
                  </a:schemeClr>
                </a:solidFill>
              </a:rPr>
              <a:t>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a:solidFill>
                  <a:schemeClr val="accent5">
                    <a:lumMod val="75000"/>
                  </a:schemeClr>
                </a:solidFill>
              </a:rPr>
              <a:t> NULLS FIRST </a:t>
            </a:r>
            <a:r>
              <a:rPr lang="en-US" sz="1600" dirty="0" err="1">
                <a:solidFill>
                  <a:schemeClr val="accent5">
                    <a:lumMod val="75000"/>
                  </a:schemeClr>
                </a:solidFill>
              </a:rPr>
              <a:t>hoặc</a:t>
            </a:r>
            <a:r>
              <a:rPr lang="en-US" sz="1600" dirty="0">
                <a:solidFill>
                  <a:schemeClr val="accent5">
                    <a:lumMod val="75000"/>
                  </a:schemeClr>
                </a:solidFill>
              </a:rPr>
              <a:t> NULLS LAST</a:t>
            </a:r>
            <a:endParaRPr lang="en-US" sz="1600" b="1" dirty="0">
              <a:solidFill>
                <a:schemeClr val="accent5">
                  <a:lumMod val="75000"/>
                </a:schemeClr>
              </a:solidFill>
            </a:endParaRPr>
          </a:p>
        </p:txBody>
      </p:sp>
      <p:sp>
        <p:nvSpPr>
          <p:cNvPr id="18" name="Rounded Rectangle 17"/>
          <p:cNvSpPr/>
          <p:nvPr/>
        </p:nvSpPr>
        <p:spPr>
          <a:xfrm>
            <a:off x="905345" y="5349350"/>
            <a:ext cx="7296263" cy="68931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7" name="TextBox 6"/>
          <p:cNvSpPr txBox="1"/>
          <p:nvPr/>
        </p:nvSpPr>
        <p:spPr>
          <a:xfrm>
            <a:off x="1113576" y="5522614"/>
            <a:ext cx="6853474" cy="307777"/>
          </a:xfrm>
          <a:prstGeom prst="rect">
            <a:avLst/>
          </a:prstGeom>
          <a:noFill/>
        </p:spPr>
        <p:txBody>
          <a:bodyPr wrap="square" rtlCol="0">
            <a:spAutoFit/>
          </a:bodyPr>
          <a:lstStyle/>
          <a:p>
            <a:r>
              <a:rPr lang="en-US" sz="1400" dirty="0">
                <a:solidFill>
                  <a:schemeClr val="bg1"/>
                </a:solidFill>
              </a:rPr>
              <a:t>ORDER BY </a:t>
            </a:r>
            <a:r>
              <a:rPr lang="en-US" sz="1400" dirty="0" err="1">
                <a:solidFill>
                  <a:schemeClr val="bg1"/>
                </a:solidFill>
              </a:rPr>
              <a:t>sort_expresssion</a:t>
            </a:r>
            <a:r>
              <a:rPr lang="en-US" sz="1400" dirty="0">
                <a:solidFill>
                  <a:schemeClr val="bg1"/>
                </a:solidFill>
              </a:rPr>
              <a:t> [ASC | DESC] [NULLS FIRST | NULLS LAST]</a:t>
            </a:r>
          </a:p>
        </p:txBody>
      </p:sp>
    </p:spTree>
    <p:extLst>
      <p:ext uri="{BB962C8B-B14F-4D97-AF65-F5344CB8AC3E}">
        <p14:creationId xmlns:p14="http://schemas.microsoft.com/office/powerpoint/2010/main" val="1416355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4128600" y="8949547"/>
            <a:ext cx="3422211" cy="112028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9" name="Rounded Rectangle 18"/>
          <p:cNvSpPr/>
          <p:nvPr/>
        </p:nvSpPr>
        <p:spPr>
          <a:xfrm>
            <a:off x="4816442" y="1070653"/>
            <a:ext cx="3422211" cy="217954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1" name="Rounded Rectangle 10"/>
          <p:cNvSpPr/>
          <p:nvPr/>
        </p:nvSpPr>
        <p:spPr>
          <a:xfrm>
            <a:off x="905345" y="1070653"/>
            <a:ext cx="3422211" cy="217954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805757" y="652449"/>
            <a:ext cx="7740715"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data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81984" y="1198398"/>
            <a:ext cx="3105150" cy="1924050"/>
          </a:xfrm>
          <a:prstGeom prst="rect">
            <a:avLst/>
          </a:prstGeom>
        </p:spPr>
      </p:pic>
      <p:pic>
        <p:nvPicPr>
          <p:cNvPr id="3" name="Picture 2"/>
          <p:cNvPicPr>
            <a:picLocks noChangeAspect="1"/>
          </p:cNvPicPr>
          <p:nvPr/>
        </p:nvPicPr>
        <p:blipFill>
          <a:blip r:embed="rId3"/>
          <a:stretch>
            <a:fillRect/>
          </a:stretch>
        </p:blipFill>
        <p:spPr>
          <a:xfrm>
            <a:off x="4972993" y="1236498"/>
            <a:ext cx="2819400" cy="923925"/>
          </a:xfrm>
          <a:prstGeom prst="rect">
            <a:avLst/>
          </a:prstGeom>
        </p:spPr>
      </p:pic>
      <p:pic>
        <p:nvPicPr>
          <p:cNvPr id="4098" name="Picture 2" descr="https://www.postgresqltutorial.com/wp-content/uploads/2020/07/PostgreSQL-ORDER-ASC-NULLS-LA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8225" y="2667856"/>
            <a:ext cx="904875" cy="13239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Elbow Connector 7"/>
          <p:cNvCxnSpPr/>
          <p:nvPr/>
        </p:nvCxnSpPr>
        <p:spPr>
          <a:xfrm>
            <a:off x="5187636" y="2160423"/>
            <a:ext cx="1874067" cy="1169421"/>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05758" y="3730628"/>
            <a:ext cx="3449372" cy="338554"/>
          </a:xfrm>
          <a:prstGeom prst="rect">
            <a:avLst/>
          </a:prstGeom>
          <a:noFill/>
        </p:spPr>
        <p:txBody>
          <a:bodyPr wrap="square" rtlCol="0">
            <a:spAutoFit/>
          </a:bodyPr>
          <a:lstStyle/>
          <a:p>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num</a:t>
            </a:r>
            <a:r>
              <a:rPr lang="en-US" sz="1600" dirty="0" smtClean="0">
                <a:solidFill>
                  <a:schemeClr val="accent5">
                    <a:lumMod val="75000"/>
                  </a:schemeClr>
                </a:solidFill>
              </a:rPr>
              <a:t> </a:t>
            </a:r>
            <a:r>
              <a:rPr lang="en-US" sz="1600" dirty="0" err="1" smtClean="0">
                <a:solidFill>
                  <a:schemeClr val="accent5">
                    <a:lumMod val="75000"/>
                  </a:schemeClr>
                </a:solidFill>
              </a:rPr>
              <a:t>giản</a:t>
            </a:r>
            <a:r>
              <a:rPr lang="en-US" sz="1600" dirty="0" smtClean="0">
                <a:solidFill>
                  <a:schemeClr val="accent5">
                    <a:lumMod val="75000"/>
                  </a:schemeClr>
                </a:solidFill>
              </a:rPr>
              <a:t> </a:t>
            </a:r>
            <a:r>
              <a:rPr lang="en-US" sz="1600" dirty="0" err="1" smtClean="0">
                <a:solidFill>
                  <a:schemeClr val="accent5">
                    <a:lumMod val="75000"/>
                  </a:schemeClr>
                </a:solidFill>
              </a:rPr>
              <a:t>dần</a:t>
            </a:r>
            <a:endParaRPr lang="en-US" sz="1600" b="1" dirty="0">
              <a:solidFill>
                <a:schemeClr val="accent5">
                  <a:lumMod val="75000"/>
                </a:schemeClr>
              </a:solidFill>
            </a:endParaRPr>
          </a:p>
        </p:txBody>
      </p:sp>
      <p:pic>
        <p:nvPicPr>
          <p:cNvPr id="9" name="Picture 8"/>
          <p:cNvPicPr>
            <a:picLocks noChangeAspect="1"/>
          </p:cNvPicPr>
          <p:nvPr/>
        </p:nvPicPr>
        <p:blipFill>
          <a:blip r:embed="rId5"/>
          <a:stretch>
            <a:fillRect/>
          </a:stretch>
        </p:blipFill>
        <p:spPr>
          <a:xfrm>
            <a:off x="1000503" y="4248811"/>
            <a:ext cx="2200275" cy="895350"/>
          </a:xfrm>
          <a:prstGeom prst="rect">
            <a:avLst/>
          </a:prstGeom>
        </p:spPr>
      </p:pic>
      <p:pic>
        <p:nvPicPr>
          <p:cNvPr id="4100" name="Picture 4" descr="https://www.postgresqltutorial.com/wp-content/uploads/2020/07/PostgreSQL-ORDER-DESC-NULLS-FIRS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8830" y="4194934"/>
            <a:ext cx="876300" cy="130492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Elbow Connector 21"/>
          <p:cNvCxnSpPr>
            <a:stCxn id="9" idx="2"/>
          </p:cNvCxnSpPr>
          <p:nvPr/>
        </p:nvCxnSpPr>
        <p:spPr>
          <a:xfrm rot="16200000" flipH="1">
            <a:off x="2576726" y="4668075"/>
            <a:ext cx="233597" cy="118576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495045" y="3713986"/>
            <a:ext cx="2587627" cy="830997"/>
          </a:xfrm>
          <a:prstGeom prst="rect">
            <a:avLst/>
          </a:prstGeom>
          <a:noFill/>
        </p:spPr>
        <p:txBody>
          <a:bodyPr wrap="square" rtlCol="0">
            <a:spAutoFit/>
          </a:bodyPr>
          <a:lstStyle/>
          <a:p>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null,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cuối</a:t>
            </a:r>
            <a:r>
              <a:rPr lang="en-US" sz="1600" dirty="0" smtClean="0">
                <a:solidFill>
                  <a:schemeClr val="accent5">
                    <a:lumMod val="75000"/>
                  </a:schemeClr>
                </a:solidFill>
              </a:rPr>
              <a:t> </a:t>
            </a:r>
            <a:r>
              <a:rPr lang="en-US" sz="1600" dirty="0" err="1" smtClean="0">
                <a:solidFill>
                  <a:schemeClr val="accent5">
                    <a:lumMod val="75000"/>
                  </a:schemeClr>
                </a:solidFill>
              </a:rPr>
              <a:t>cùng</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4102" name="Picture 6" descr="https://www.postgresqltutorial.com/wp-content/uploads/2020/07/PostgreSQL-ORDER-DESC-NULLS-LAS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4372" y="4648801"/>
            <a:ext cx="895350" cy="134302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8"/>
          <a:stretch>
            <a:fillRect/>
          </a:stretch>
        </p:blipFill>
        <p:spPr>
          <a:xfrm>
            <a:off x="4620568" y="4650593"/>
            <a:ext cx="1762125" cy="1400175"/>
          </a:xfrm>
          <a:prstGeom prst="rect">
            <a:avLst/>
          </a:prstGeom>
        </p:spPr>
      </p:pic>
      <p:cxnSp>
        <p:nvCxnSpPr>
          <p:cNvPr id="27" name="Elbow Connector 26"/>
          <p:cNvCxnSpPr>
            <a:stCxn id="24" idx="3"/>
          </p:cNvCxnSpPr>
          <p:nvPr/>
        </p:nvCxnSpPr>
        <p:spPr>
          <a:xfrm>
            <a:off x="6382693" y="5350681"/>
            <a:ext cx="679010" cy="458596"/>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401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2039337"/>
            <a:ext cx="7296263" cy="140842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a:solidFill>
                  <a:schemeClr val="accent5">
                    <a:lumMod val="75000"/>
                  </a:schemeClr>
                </a:solidFill>
              </a:rPr>
              <a:t>SELECT DISTINCT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584775"/>
          </a:xfrm>
          <a:prstGeom prst="rect">
            <a:avLst/>
          </a:prstGeom>
          <a:noFill/>
        </p:spPr>
        <p:txBody>
          <a:bodyPr wrap="square" rtlCol="0">
            <a:spAutoFit/>
          </a:bodyPr>
          <a:lstStyle/>
          <a:p>
            <a:r>
              <a:rPr lang="vi-VN" sz="1600">
                <a:solidFill>
                  <a:schemeClr val="accent5">
                    <a:lumMod val="75000"/>
                  </a:schemeClr>
                </a:solidFill>
              </a:rPr>
              <a:t>Mệnh đề DISTINCT được sử dụng trong câu lệnh SELECT để loại bỏ các hàng trùng lặp khỏi tập kết quả.</a:t>
            </a:r>
            <a:endParaRPr lang="en-US" sz="1600" b="1" dirty="0">
              <a:solidFill>
                <a:schemeClr val="accent5">
                  <a:lumMod val="75000"/>
                </a:schemeClr>
              </a:solidFill>
            </a:endParaRPr>
          </a:p>
        </p:txBody>
      </p:sp>
      <p:sp>
        <p:nvSpPr>
          <p:cNvPr id="12" name="TextBox 11"/>
          <p:cNvSpPr txBox="1"/>
          <p:nvPr/>
        </p:nvSpPr>
        <p:spPr>
          <a:xfrm>
            <a:off x="805757" y="3609070"/>
            <a:ext cx="7740715" cy="338554"/>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vi-VN" sz="1600" dirty="0">
                <a:solidFill>
                  <a:schemeClr val="accent5">
                    <a:lumMod val="75000"/>
                  </a:schemeClr>
                </a:solidFill>
              </a:rPr>
              <a:t>các giá trị trong cột </a:t>
            </a:r>
            <a:r>
              <a:rPr lang="vi-VN" sz="1600" dirty="0" smtClean="0">
                <a:solidFill>
                  <a:schemeClr val="accent5">
                    <a:lumMod val="75000"/>
                  </a:schemeClr>
                </a:solidFill>
              </a:rPr>
              <a:t>1 </a:t>
            </a:r>
            <a:r>
              <a:rPr lang="vi-VN" sz="1600" dirty="0">
                <a:solidFill>
                  <a:schemeClr val="accent5">
                    <a:lumMod val="75000"/>
                  </a:schemeClr>
                </a:solidFill>
              </a:rPr>
              <a:t>được sử dụng để đánh giá sự trùng lặp.</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3173" y="2161095"/>
            <a:ext cx="2257425" cy="1133475"/>
          </a:xfrm>
          <a:prstGeom prst="rect">
            <a:avLst/>
          </a:prstGeom>
        </p:spPr>
      </p:pic>
      <p:sp>
        <p:nvSpPr>
          <p:cNvPr id="10" name="TextBox 9"/>
          <p:cNvSpPr txBox="1"/>
          <p:nvPr/>
        </p:nvSpPr>
        <p:spPr>
          <a:xfrm>
            <a:off x="805757" y="4107011"/>
            <a:ext cx="7740715" cy="584775"/>
          </a:xfrm>
          <a:prstGeom prst="rect">
            <a:avLst/>
          </a:prstGeom>
          <a:noFill/>
        </p:spPr>
        <p:txBody>
          <a:bodyPr wrap="square" rtlCol="0">
            <a:spAutoFit/>
          </a:bodyPr>
          <a:lstStyle/>
          <a:p>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nhiều</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mệnh</a:t>
            </a:r>
            <a:r>
              <a:rPr lang="en-US" sz="1600" dirty="0">
                <a:solidFill>
                  <a:schemeClr val="accent5">
                    <a:lumMod val="75000"/>
                  </a:schemeClr>
                </a:solidFill>
              </a:rPr>
              <a:t> </a:t>
            </a:r>
            <a:r>
              <a:rPr lang="en-US" sz="1600" dirty="0" err="1">
                <a:solidFill>
                  <a:schemeClr val="accent5">
                    <a:lumMod val="75000"/>
                  </a:schemeClr>
                </a:solidFill>
              </a:rPr>
              <a:t>đề</a:t>
            </a:r>
            <a:r>
              <a:rPr lang="en-US" sz="1600" dirty="0">
                <a:solidFill>
                  <a:schemeClr val="accent5">
                    <a:lumMod val="75000"/>
                  </a:schemeClr>
                </a:solidFill>
              </a:rPr>
              <a:t> DISTINCT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đánh</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sự</a:t>
            </a:r>
            <a:r>
              <a:rPr lang="en-US" sz="1600" dirty="0">
                <a:solidFill>
                  <a:schemeClr val="accent5">
                    <a:lumMod val="75000"/>
                  </a:schemeClr>
                </a:solidFill>
              </a:rPr>
              <a:t> </a:t>
            </a:r>
            <a:r>
              <a:rPr lang="en-US" sz="1600" dirty="0" err="1">
                <a:solidFill>
                  <a:schemeClr val="accent5">
                    <a:lumMod val="75000"/>
                  </a:schemeClr>
                </a:solidFill>
              </a:rPr>
              <a:t>trùng</a:t>
            </a:r>
            <a:r>
              <a:rPr lang="en-US" sz="1600" dirty="0">
                <a:solidFill>
                  <a:schemeClr val="accent5">
                    <a:lumMod val="75000"/>
                  </a:schemeClr>
                </a:solidFill>
              </a:rPr>
              <a:t> </a:t>
            </a:r>
            <a:r>
              <a:rPr lang="en-US" sz="1600" dirty="0" err="1">
                <a:solidFill>
                  <a:schemeClr val="accent5">
                    <a:lumMod val="75000"/>
                  </a:schemeClr>
                </a:solidFill>
              </a:rPr>
              <a:t>lặp</a:t>
            </a:r>
            <a:r>
              <a:rPr lang="en-US" sz="1600" dirty="0">
                <a:solidFill>
                  <a:schemeClr val="accent5">
                    <a:lumMod val="75000"/>
                  </a:schemeClr>
                </a:solidFill>
              </a:rPr>
              <a:t> </a:t>
            </a:r>
            <a:r>
              <a:rPr lang="en-US" sz="1600" dirty="0" err="1">
                <a:solidFill>
                  <a:schemeClr val="accent5">
                    <a:lumMod val="75000"/>
                  </a:schemeClr>
                </a:solidFill>
              </a:rPr>
              <a:t>dựa</a:t>
            </a:r>
            <a:r>
              <a:rPr lang="en-US" sz="1600" dirty="0">
                <a:solidFill>
                  <a:schemeClr val="accent5">
                    <a:lumMod val="75000"/>
                  </a:schemeClr>
                </a:solidFill>
              </a:rPr>
              <a:t> </a:t>
            </a:r>
            <a:r>
              <a:rPr lang="en-US" sz="1600" dirty="0" err="1">
                <a:solidFill>
                  <a:schemeClr val="accent5">
                    <a:lumMod val="75000"/>
                  </a:schemeClr>
                </a:solidFill>
              </a:rPr>
              <a:t>trên</a:t>
            </a:r>
            <a:r>
              <a:rPr lang="en-US" sz="1600" dirty="0">
                <a:solidFill>
                  <a:schemeClr val="accent5">
                    <a:lumMod val="75000"/>
                  </a:schemeClr>
                </a:solidFill>
              </a:rPr>
              <a:t> </a:t>
            </a:r>
            <a:r>
              <a:rPr lang="en-US" sz="1600" dirty="0" err="1">
                <a:solidFill>
                  <a:schemeClr val="accent5">
                    <a:lumMod val="75000"/>
                  </a:schemeClr>
                </a:solidFill>
              </a:rPr>
              <a:t>sự</a:t>
            </a:r>
            <a:r>
              <a:rPr lang="en-US" sz="1600" dirty="0">
                <a:solidFill>
                  <a:schemeClr val="accent5">
                    <a:lumMod val="75000"/>
                  </a:schemeClr>
                </a:solidFill>
              </a:rPr>
              <a:t> </a:t>
            </a:r>
            <a:r>
              <a:rPr lang="en-US" sz="1600" dirty="0" err="1">
                <a:solidFill>
                  <a:schemeClr val="accent5">
                    <a:lumMod val="75000"/>
                  </a:schemeClr>
                </a:solidFill>
              </a:rPr>
              <a:t>kết</a:t>
            </a:r>
            <a:r>
              <a:rPr lang="en-US" sz="1600" dirty="0">
                <a:solidFill>
                  <a:schemeClr val="accent5">
                    <a:lumMod val="75000"/>
                  </a:schemeClr>
                </a:solidFill>
              </a:rPr>
              <a:t> </a:t>
            </a:r>
            <a:r>
              <a:rPr lang="en-US" sz="1600" dirty="0" err="1">
                <a:solidFill>
                  <a:schemeClr val="accent5">
                    <a:lumMod val="75000"/>
                  </a:schemeClr>
                </a:solidFill>
              </a:rPr>
              <a:t>hợp</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này</a:t>
            </a:r>
            <a:r>
              <a:rPr lang="en-US" sz="1600" dirty="0">
                <a:solidFill>
                  <a:schemeClr val="accent5">
                    <a:lumMod val="75000"/>
                  </a:schemeClr>
                </a:solidFill>
              </a:rPr>
              <a:t>.</a:t>
            </a:r>
            <a:endParaRPr lang="en-US" sz="1600" b="1" dirty="0">
              <a:solidFill>
                <a:schemeClr val="accent5">
                  <a:lumMod val="75000"/>
                </a:schemeClr>
              </a:solidFill>
            </a:endParaRPr>
          </a:p>
        </p:txBody>
      </p:sp>
      <p:sp>
        <p:nvSpPr>
          <p:cNvPr id="15" name="Rounded Rectangle 14"/>
          <p:cNvSpPr/>
          <p:nvPr/>
        </p:nvSpPr>
        <p:spPr>
          <a:xfrm>
            <a:off x="905345" y="4827805"/>
            <a:ext cx="7296263" cy="140842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3"/>
          <a:stretch>
            <a:fillRect/>
          </a:stretch>
        </p:blipFill>
        <p:spPr>
          <a:xfrm>
            <a:off x="1053173" y="4970041"/>
            <a:ext cx="3371850" cy="1123950"/>
          </a:xfrm>
          <a:prstGeom prst="rect">
            <a:avLst/>
          </a:prstGeom>
        </p:spPr>
      </p:pic>
    </p:spTree>
    <p:extLst>
      <p:ext uri="{BB962C8B-B14F-4D97-AF65-F5344CB8AC3E}">
        <p14:creationId xmlns:p14="http://schemas.microsoft.com/office/powerpoint/2010/main" val="3284398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1891269"/>
            <a:ext cx="7296263" cy="192023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805757" y="896892"/>
            <a:ext cx="7740715" cy="830997"/>
          </a:xfrm>
          <a:prstGeom prst="rect">
            <a:avLst/>
          </a:prstGeom>
          <a:noFill/>
        </p:spPr>
        <p:txBody>
          <a:bodyPr wrap="square" rtlCol="0">
            <a:spAutoFit/>
          </a:bodyPr>
          <a:lstStyle/>
          <a:p>
            <a:r>
              <a:rPr lang="vi-VN" sz="1600" dirty="0" smtClean="0">
                <a:solidFill>
                  <a:schemeClr val="accent5">
                    <a:lumMod val="75000"/>
                  </a:schemeClr>
                </a:solidFill>
              </a:rPr>
              <a:t>PostgreSQL</a:t>
            </a:r>
            <a:r>
              <a:rPr lang="en-US" sz="1600" dirty="0" smtClean="0">
                <a:solidFill>
                  <a:schemeClr val="accent5">
                    <a:lumMod val="75000"/>
                  </a:schemeClr>
                </a:solidFill>
              </a:rPr>
              <a:t> </a:t>
            </a:r>
            <a:r>
              <a:rPr lang="en-US" sz="1600" dirty="0" err="1" smtClean="0">
                <a:solidFill>
                  <a:schemeClr val="accent5">
                    <a:lumMod val="75000"/>
                  </a:schemeClr>
                </a:solidFill>
              </a:rPr>
              <a:t>cũng</a:t>
            </a:r>
            <a:r>
              <a:rPr lang="en-US" sz="1600" dirty="0" smtClean="0">
                <a:solidFill>
                  <a:schemeClr val="accent5">
                    <a:lumMod val="75000"/>
                  </a:schemeClr>
                </a:solidFill>
              </a:rPr>
              <a:t> </a:t>
            </a:r>
            <a:r>
              <a:rPr lang="en-US" sz="1600" dirty="0" err="1" smtClean="0">
                <a:solidFill>
                  <a:schemeClr val="accent5">
                    <a:lumMod val="75000"/>
                  </a:schemeClr>
                </a:solidFill>
              </a:rPr>
              <a:t>cung</a:t>
            </a:r>
            <a:r>
              <a:rPr lang="en-US" sz="1600" dirty="0" smtClean="0">
                <a:solidFill>
                  <a:schemeClr val="accent5">
                    <a:lumMod val="75000"/>
                  </a:schemeClr>
                </a:solidFill>
              </a:rPr>
              <a:t> </a:t>
            </a:r>
            <a:r>
              <a:rPr lang="en-US" sz="1600" dirty="0" err="1" smtClean="0">
                <a:solidFill>
                  <a:schemeClr val="accent5">
                    <a:lumMod val="75000"/>
                  </a:schemeClr>
                </a:solidFill>
              </a:rPr>
              <a:t>cấp</a:t>
            </a:r>
            <a:r>
              <a:rPr lang="en-US" sz="1600" dirty="0" smtClean="0">
                <a:solidFill>
                  <a:schemeClr val="accent5">
                    <a:lumMod val="75000"/>
                  </a:schemeClr>
                </a:solidFill>
              </a:rPr>
              <a:t> DISTINCT </a:t>
            </a:r>
            <a:r>
              <a:rPr lang="en-US" sz="1600" dirty="0">
                <a:solidFill>
                  <a:schemeClr val="accent5">
                    <a:lumMod val="75000"/>
                  </a:schemeClr>
                </a:solidFill>
              </a:rPr>
              <a:t>ON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trả</a:t>
            </a:r>
            <a:r>
              <a:rPr lang="en-US" sz="1600" dirty="0">
                <a:solidFill>
                  <a:schemeClr val="accent5">
                    <a:lumMod val="75000"/>
                  </a:schemeClr>
                </a:solidFill>
              </a:rPr>
              <a:t> </a:t>
            </a:r>
            <a:r>
              <a:rPr lang="en-US" sz="1600" dirty="0" err="1">
                <a:solidFill>
                  <a:schemeClr val="accent5">
                    <a:lumMod val="75000"/>
                  </a:schemeClr>
                </a:solidFill>
              </a:rPr>
              <a:t>về</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dựa</a:t>
            </a:r>
            <a:r>
              <a:rPr lang="en-US" sz="1600" dirty="0">
                <a:solidFill>
                  <a:schemeClr val="accent5">
                    <a:lumMod val="75000"/>
                  </a:schemeClr>
                </a:solidFill>
              </a:rPr>
              <a:t> </a:t>
            </a:r>
            <a:r>
              <a:rPr lang="en-US" sz="1600" dirty="0" err="1">
                <a:solidFill>
                  <a:schemeClr val="accent5">
                    <a:lumMod val="75000"/>
                  </a:schemeClr>
                </a:solidFill>
              </a:rPr>
              <a:t>trên</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cụ</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Nó</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rõ</a:t>
            </a:r>
            <a:r>
              <a:rPr lang="en-US" sz="1600" dirty="0">
                <a:solidFill>
                  <a:schemeClr val="accent5">
                    <a:lumMod val="75000"/>
                  </a:schemeClr>
                </a:solidFill>
              </a:rPr>
              <a:t> </a:t>
            </a:r>
            <a:r>
              <a:rPr lang="en-US" sz="1600" dirty="0" err="1">
                <a:solidFill>
                  <a:schemeClr val="accent5">
                    <a:lumMod val="75000"/>
                  </a:schemeClr>
                </a:solidFill>
              </a:rPr>
              <a:t>ràng</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sự</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khi</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khác</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trùng</a:t>
            </a:r>
            <a:r>
              <a:rPr lang="en-US" sz="1600" dirty="0">
                <a:solidFill>
                  <a:schemeClr val="accent5">
                    <a:lumMod val="75000"/>
                  </a:schemeClr>
                </a:solidFill>
              </a:rPr>
              <a:t> </a:t>
            </a:r>
            <a:r>
              <a:rPr lang="en-US" sz="1600" dirty="0" err="1">
                <a:solidFill>
                  <a:schemeClr val="accent5">
                    <a:lumMod val="75000"/>
                  </a:schemeClr>
                </a:solidFill>
              </a:rPr>
              <a:t>lặp</a:t>
            </a:r>
            <a:r>
              <a:rPr lang="en-US" sz="1600" dirty="0">
                <a:solidFill>
                  <a:schemeClr val="accent5">
                    <a:lumMod val="75000"/>
                  </a:schemeClr>
                </a:solidFill>
              </a:rPr>
              <a:t>.</a:t>
            </a:r>
            <a:endParaRPr lang="en-US" sz="1600" b="1" dirty="0">
              <a:solidFill>
                <a:schemeClr val="accent5">
                  <a:lumMod val="75000"/>
                </a:schemeClr>
              </a:solidFill>
            </a:endParaRPr>
          </a:p>
        </p:txBody>
      </p:sp>
      <p:sp>
        <p:nvSpPr>
          <p:cNvPr id="12" name="TextBox 11"/>
          <p:cNvSpPr txBox="1"/>
          <p:nvPr/>
        </p:nvSpPr>
        <p:spPr>
          <a:xfrm>
            <a:off x="805757" y="4083530"/>
            <a:ext cx="7740715" cy="338554"/>
          </a:xfrm>
          <a:prstGeom prst="rect">
            <a:avLst/>
          </a:prstGeom>
          <a:noFill/>
        </p:spPr>
        <p:txBody>
          <a:bodyPr wrap="square" rtlCol="0">
            <a:spAutoFit/>
          </a:bodyPr>
          <a:lstStyle/>
          <a:p>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cùng</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ORDER BY</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62792" y="2008197"/>
            <a:ext cx="4429125" cy="1676400"/>
          </a:xfrm>
          <a:prstGeom prst="rect">
            <a:avLst/>
          </a:prstGeom>
        </p:spPr>
      </p:pic>
    </p:spTree>
    <p:extLst>
      <p:ext uri="{BB962C8B-B14F-4D97-AF65-F5344CB8AC3E}">
        <p14:creationId xmlns:p14="http://schemas.microsoft.com/office/powerpoint/2010/main" val="3541165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1441809"/>
            <a:ext cx="7296263" cy="140842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805757" y="761091"/>
            <a:ext cx="7740715" cy="584775"/>
          </a:xfrm>
          <a:prstGeom prst="rect">
            <a:avLst/>
          </a:prstGeom>
          <a:noFill/>
        </p:spPr>
        <p:txBody>
          <a:bodyPr wrap="square" rtlCol="0">
            <a:spAutoFit/>
          </a:bodyPr>
          <a:lstStyle/>
          <a:p>
            <a:r>
              <a:rPr lang="vi-VN" sz="1600">
                <a:solidFill>
                  <a:schemeClr val="accent5">
                    <a:lumMod val="75000"/>
                  </a:schemeClr>
                </a:solidFill>
              </a:rPr>
              <a:t>Mệnh đề DISTINCT được sử dụng trong câu lệnh SELECT để loại bỏ các hàng trùng lặp khỏi tập kết quả.</a:t>
            </a:r>
            <a:endParaRPr lang="en-US" sz="1600" b="1" dirty="0">
              <a:solidFill>
                <a:schemeClr val="accent5">
                  <a:lumMod val="75000"/>
                </a:schemeClr>
              </a:solidFill>
            </a:endParaRPr>
          </a:p>
        </p:txBody>
      </p:sp>
      <p:sp>
        <p:nvSpPr>
          <p:cNvPr id="12" name="TextBox 11"/>
          <p:cNvSpPr txBox="1"/>
          <p:nvPr/>
        </p:nvSpPr>
        <p:spPr>
          <a:xfrm>
            <a:off x="805757" y="2946175"/>
            <a:ext cx="7740715" cy="338554"/>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vi-VN" sz="1600" dirty="0">
                <a:solidFill>
                  <a:schemeClr val="accent5">
                    <a:lumMod val="75000"/>
                  </a:schemeClr>
                </a:solidFill>
              </a:rPr>
              <a:t>các giá trị trong cột </a:t>
            </a:r>
            <a:r>
              <a:rPr lang="vi-VN" sz="1600" dirty="0" smtClean="0">
                <a:solidFill>
                  <a:schemeClr val="accent5">
                    <a:lumMod val="75000"/>
                  </a:schemeClr>
                </a:solidFill>
              </a:rPr>
              <a:t>1 </a:t>
            </a:r>
            <a:r>
              <a:rPr lang="vi-VN" sz="1600" dirty="0">
                <a:solidFill>
                  <a:schemeClr val="accent5">
                    <a:lumMod val="75000"/>
                  </a:schemeClr>
                </a:solidFill>
              </a:rPr>
              <a:t>được sử dụng để đánh giá sự trùng lặp.</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3173" y="1563567"/>
            <a:ext cx="2257425" cy="1133475"/>
          </a:xfrm>
          <a:prstGeom prst="rect">
            <a:avLst/>
          </a:prstGeom>
        </p:spPr>
      </p:pic>
      <p:sp>
        <p:nvSpPr>
          <p:cNvPr id="10" name="TextBox 9"/>
          <p:cNvSpPr txBox="1"/>
          <p:nvPr/>
        </p:nvSpPr>
        <p:spPr>
          <a:xfrm>
            <a:off x="805757" y="3729747"/>
            <a:ext cx="7740715" cy="584775"/>
          </a:xfrm>
          <a:prstGeom prst="rect">
            <a:avLst/>
          </a:prstGeom>
          <a:noFill/>
        </p:spPr>
        <p:txBody>
          <a:bodyPr wrap="square" rtlCol="0">
            <a:spAutoFit/>
          </a:bodyPr>
          <a:lstStyle/>
          <a:p>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nhiều</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mệnh</a:t>
            </a:r>
            <a:r>
              <a:rPr lang="en-US" sz="1600" dirty="0">
                <a:solidFill>
                  <a:schemeClr val="accent5">
                    <a:lumMod val="75000"/>
                  </a:schemeClr>
                </a:solidFill>
              </a:rPr>
              <a:t> </a:t>
            </a:r>
            <a:r>
              <a:rPr lang="en-US" sz="1600" dirty="0" err="1">
                <a:solidFill>
                  <a:schemeClr val="accent5">
                    <a:lumMod val="75000"/>
                  </a:schemeClr>
                </a:solidFill>
              </a:rPr>
              <a:t>đề</a:t>
            </a:r>
            <a:r>
              <a:rPr lang="en-US" sz="1600" dirty="0">
                <a:solidFill>
                  <a:schemeClr val="accent5">
                    <a:lumMod val="75000"/>
                  </a:schemeClr>
                </a:solidFill>
              </a:rPr>
              <a:t> DISTINCT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đánh</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sự</a:t>
            </a:r>
            <a:r>
              <a:rPr lang="en-US" sz="1600" dirty="0">
                <a:solidFill>
                  <a:schemeClr val="accent5">
                    <a:lumMod val="75000"/>
                  </a:schemeClr>
                </a:solidFill>
              </a:rPr>
              <a:t> </a:t>
            </a:r>
            <a:r>
              <a:rPr lang="en-US" sz="1600" dirty="0" err="1">
                <a:solidFill>
                  <a:schemeClr val="accent5">
                    <a:lumMod val="75000"/>
                  </a:schemeClr>
                </a:solidFill>
              </a:rPr>
              <a:t>trùng</a:t>
            </a:r>
            <a:r>
              <a:rPr lang="en-US" sz="1600" dirty="0">
                <a:solidFill>
                  <a:schemeClr val="accent5">
                    <a:lumMod val="75000"/>
                  </a:schemeClr>
                </a:solidFill>
              </a:rPr>
              <a:t> </a:t>
            </a:r>
            <a:r>
              <a:rPr lang="en-US" sz="1600" dirty="0" err="1">
                <a:solidFill>
                  <a:schemeClr val="accent5">
                    <a:lumMod val="75000"/>
                  </a:schemeClr>
                </a:solidFill>
              </a:rPr>
              <a:t>lặp</a:t>
            </a:r>
            <a:r>
              <a:rPr lang="en-US" sz="1600" dirty="0">
                <a:solidFill>
                  <a:schemeClr val="accent5">
                    <a:lumMod val="75000"/>
                  </a:schemeClr>
                </a:solidFill>
              </a:rPr>
              <a:t> </a:t>
            </a:r>
            <a:r>
              <a:rPr lang="en-US" sz="1600" dirty="0" err="1">
                <a:solidFill>
                  <a:schemeClr val="accent5">
                    <a:lumMod val="75000"/>
                  </a:schemeClr>
                </a:solidFill>
              </a:rPr>
              <a:t>dựa</a:t>
            </a:r>
            <a:r>
              <a:rPr lang="en-US" sz="1600" dirty="0">
                <a:solidFill>
                  <a:schemeClr val="accent5">
                    <a:lumMod val="75000"/>
                  </a:schemeClr>
                </a:solidFill>
              </a:rPr>
              <a:t> </a:t>
            </a:r>
            <a:r>
              <a:rPr lang="en-US" sz="1600" dirty="0" err="1">
                <a:solidFill>
                  <a:schemeClr val="accent5">
                    <a:lumMod val="75000"/>
                  </a:schemeClr>
                </a:solidFill>
              </a:rPr>
              <a:t>trên</a:t>
            </a:r>
            <a:r>
              <a:rPr lang="en-US" sz="1600" dirty="0">
                <a:solidFill>
                  <a:schemeClr val="accent5">
                    <a:lumMod val="75000"/>
                  </a:schemeClr>
                </a:solidFill>
              </a:rPr>
              <a:t> </a:t>
            </a:r>
            <a:r>
              <a:rPr lang="en-US" sz="1600" dirty="0" err="1">
                <a:solidFill>
                  <a:schemeClr val="accent5">
                    <a:lumMod val="75000"/>
                  </a:schemeClr>
                </a:solidFill>
              </a:rPr>
              <a:t>sự</a:t>
            </a:r>
            <a:r>
              <a:rPr lang="en-US" sz="1600" dirty="0">
                <a:solidFill>
                  <a:schemeClr val="accent5">
                    <a:lumMod val="75000"/>
                  </a:schemeClr>
                </a:solidFill>
              </a:rPr>
              <a:t> </a:t>
            </a:r>
            <a:r>
              <a:rPr lang="en-US" sz="1600" dirty="0" err="1">
                <a:solidFill>
                  <a:schemeClr val="accent5">
                    <a:lumMod val="75000"/>
                  </a:schemeClr>
                </a:solidFill>
              </a:rPr>
              <a:t>kết</a:t>
            </a:r>
            <a:r>
              <a:rPr lang="en-US" sz="1600" dirty="0">
                <a:solidFill>
                  <a:schemeClr val="accent5">
                    <a:lumMod val="75000"/>
                  </a:schemeClr>
                </a:solidFill>
              </a:rPr>
              <a:t> </a:t>
            </a:r>
            <a:r>
              <a:rPr lang="en-US" sz="1600" dirty="0" err="1">
                <a:solidFill>
                  <a:schemeClr val="accent5">
                    <a:lumMod val="75000"/>
                  </a:schemeClr>
                </a:solidFill>
              </a:rPr>
              <a:t>hợp</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này</a:t>
            </a:r>
            <a:r>
              <a:rPr lang="en-US" sz="1600" dirty="0">
                <a:solidFill>
                  <a:schemeClr val="accent5">
                    <a:lumMod val="75000"/>
                  </a:schemeClr>
                </a:solidFill>
              </a:rPr>
              <a:t>.</a:t>
            </a:r>
            <a:endParaRPr lang="en-US" sz="1600" b="1" dirty="0">
              <a:solidFill>
                <a:schemeClr val="accent5">
                  <a:lumMod val="75000"/>
                </a:schemeClr>
              </a:solidFill>
            </a:endParaRPr>
          </a:p>
        </p:txBody>
      </p:sp>
      <p:sp>
        <p:nvSpPr>
          <p:cNvPr id="15" name="Rounded Rectangle 14"/>
          <p:cNvSpPr/>
          <p:nvPr/>
        </p:nvSpPr>
        <p:spPr>
          <a:xfrm>
            <a:off x="905345" y="4450541"/>
            <a:ext cx="7296263" cy="140842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3"/>
          <a:stretch>
            <a:fillRect/>
          </a:stretch>
        </p:blipFill>
        <p:spPr>
          <a:xfrm>
            <a:off x="1053173" y="4592777"/>
            <a:ext cx="3371850" cy="1123950"/>
          </a:xfrm>
          <a:prstGeom prst="rect">
            <a:avLst/>
          </a:prstGeom>
        </p:spPr>
      </p:pic>
    </p:spTree>
    <p:extLst>
      <p:ext uri="{BB962C8B-B14F-4D97-AF65-F5344CB8AC3E}">
        <p14:creationId xmlns:p14="http://schemas.microsoft.com/office/powerpoint/2010/main" val="106841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62948" cy="584775"/>
          </a:xfrm>
          <a:prstGeom prst="rect">
            <a:avLst/>
          </a:prstGeom>
          <a:noFill/>
        </p:spPr>
        <p:txBody>
          <a:bodyPr wrap="square" rtlCol="0">
            <a:spAutoFit/>
          </a:bodyPr>
          <a:lstStyle/>
          <a:p>
            <a:r>
              <a:rPr lang="en-US" sz="3200" b="1" dirty="0" err="1" smtClean="0">
                <a:solidFill>
                  <a:schemeClr val="accent5">
                    <a:lumMod val="75000"/>
                  </a:schemeClr>
                </a:solidFill>
              </a:rPr>
              <a:t>Mệnh</a:t>
            </a:r>
            <a:r>
              <a:rPr lang="en-US" sz="3200" b="1" dirty="0" smtClean="0">
                <a:solidFill>
                  <a:schemeClr val="accent5">
                    <a:lumMod val="75000"/>
                  </a:schemeClr>
                </a:solidFill>
              </a:rPr>
              <a:t> </a:t>
            </a:r>
            <a:r>
              <a:rPr lang="en-US" sz="3200" b="1" dirty="0" err="1" smtClean="0">
                <a:solidFill>
                  <a:schemeClr val="accent5">
                    <a:lumMod val="75000"/>
                  </a:schemeClr>
                </a:solidFill>
              </a:rPr>
              <a:t>đề</a:t>
            </a:r>
            <a:r>
              <a:rPr lang="en-US" sz="3200" b="1" dirty="0" smtClean="0">
                <a:solidFill>
                  <a:schemeClr val="accent5">
                    <a:lumMod val="75000"/>
                  </a:schemeClr>
                </a:solidFill>
              </a:rPr>
              <a:t> LIMIT</a:t>
            </a:r>
            <a:endParaRPr lang="en-US" sz="3200" b="1" dirty="0">
              <a:solidFill>
                <a:schemeClr val="accent5">
                  <a:lumMod val="75000"/>
                </a:schemeClr>
              </a:solidFill>
            </a:endParaRP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347679"/>
            <a:ext cx="7387631" cy="584775"/>
          </a:xfrm>
          <a:prstGeom prst="rect">
            <a:avLst/>
          </a:prstGeom>
          <a:noFill/>
        </p:spPr>
        <p:txBody>
          <a:bodyPr wrap="square" rtlCol="0">
            <a:spAutoFit/>
          </a:bodyPr>
          <a:lstStyle/>
          <a:p>
            <a:r>
              <a:rPr lang="en-US" sz="1600" dirty="0" smtClean="0">
                <a:solidFill>
                  <a:schemeClr val="accent5">
                    <a:lumMod val="75000"/>
                  </a:schemeClr>
                </a:solidFill>
              </a:rPr>
              <a:t>LIMIT </a:t>
            </a:r>
            <a:r>
              <a:rPr lang="vi-VN" sz="1600" dirty="0">
                <a:solidFill>
                  <a:schemeClr val="accent5">
                    <a:lumMod val="75000"/>
                  </a:schemeClr>
                </a:solidFill>
              </a:rPr>
              <a:t>là một mệnh đề tùy chọn của câu lệnh SELECT hạn chế số lượng hàng được truy vấn trả về.</a:t>
            </a:r>
            <a:endParaRPr lang="en-US" sz="1600" dirty="0">
              <a:solidFill>
                <a:schemeClr val="accent5">
                  <a:lumMod val="75000"/>
                </a:schemeClr>
              </a:solidFill>
            </a:endParaRPr>
          </a:p>
        </p:txBody>
      </p:sp>
      <p:sp>
        <p:nvSpPr>
          <p:cNvPr id="23" name="4-Point Star 22"/>
          <p:cNvSpPr/>
          <p:nvPr/>
        </p:nvSpPr>
        <p:spPr>
          <a:xfrm>
            <a:off x="905344" y="203560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231269" y="2003614"/>
            <a:ext cx="37752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33" name="Rounded Rectangle 32"/>
          <p:cNvSpPr/>
          <p:nvPr/>
        </p:nvSpPr>
        <p:spPr>
          <a:xfrm>
            <a:off x="905344" y="2445319"/>
            <a:ext cx="7296263" cy="221721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1050199" y="2600139"/>
            <a:ext cx="3695700" cy="1895475"/>
          </a:xfrm>
          <a:prstGeom prst="rect">
            <a:avLst/>
          </a:prstGeom>
        </p:spPr>
      </p:pic>
      <p:pic>
        <p:nvPicPr>
          <p:cNvPr id="5122" name="Picture 2" descr="PostgreSQL LIMIT - Select First n R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6731" y="3264779"/>
            <a:ext cx="3419475" cy="155257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918763" y="2747793"/>
            <a:ext cx="1369276" cy="369332"/>
          </a:xfrm>
          <a:prstGeom prst="rect">
            <a:avLst/>
          </a:prstGeom>
          <a:noFill/>
        </p:spPr>
        <p:txBody>
          <a:bodyPr wrap="square" rtlCol="0">
            <a:spAutoFit/>
          </a:bodyPr>
          <a:lstStyle/>
          <a:p>
            <a:r>
              <a:rPr lang="en-US" dirty="0" err="1" smtClean="0">
                <a:solidFill>
                  <a:schemeClr val="accent4">
                    <a:lumMod val="60000"/>
                    <a:lumOff val="40000"/>
                  </a:schemeClr>
                </a:solidFill>
              </a:rPr>
              <a:t>Kết</a:t>
            </a:r>
            <a:r>
              <a:rPr lang="en-US" dirty="0" smtClean="0">
                <a:solidFill>
                  <a:schemeClr val="accent4">
                    <a:lumMod val="60000"/>
                    <a:lumOff val="40000"/>
                  </a:schemeClr>
                </a:solidFill>
              </a:rPr>
              <a:t> </a:t>
            </a:r>
            <a:r>
              <a:rPr lang="en-US" dirty="0" err="1" smtClean="0">
                <a:solidFill>
                  <a:schemeClr val="accent4">
                    <a:lumMod val="60000"/>
                    <a:lumOff val="40000"/>
                  </a:schemeClr>
                </a:solidFill>
              </a:rPr>
              <a:t>quả</a:t>
            </a:r>
            <a:endParaRPr lang="en-US" dirty="0">
              <a:solidFill>
                <a:schemeClr val="accent4">
                  <a:lumMod val="60000"/>
                  <a:lumOff val="40000"/>
                </a:schemeClr>
              </a:solidFill>
            </a:endParaRPr>
          </a:p>
        </p:txBody>
      </p:sp>
      <p:sp>
        <p:nvSpPr>
          <p:cNvPr id="15" name="TextBox 14"/>
          <p:cNvSpPr txBox="1"/>
          <p:nvPr/>
        </p:nvSpPr>
        <p:spPr>
          <a:xfrm>
            <a:off x="2000812" y="2016929"/>
            <a:ext cx="6200795" cy="338554"/>
          </a:xfrm>
          <a:prstGeom prst="rect">
            <a:avLst/>
          </a:prstGeom>
          <a:noFill/>
        </p:spPr>
        <p:txBody>
          <a:bodyPr wrap="square" rtlCol="0">
            <a:spAutoFit/>
          </a:bodyPr>
          <a:lstStyle/>
          <a:p>
            <a:r>
              <a:rPr lang="en-US" sz="1600" dirty="0" err="1" smtClean="0">
                <a:solidFill>
                  <a:schemeClr val="accent5">
                    <a:lumMod val="75000"/>
                  </a:schemeClr>
                </a:solidFill>
              </a:rPr>
              <a:t>Lấy</a:t>
            </a:r>
            <a:r>
              <a:rPr lang="en-US" sz="1600" dirty="0" smtClean="0">
                <a:solidFill>
                  <a:schemeClr val="accent5">
                    <a:lumMod val="75000"/>
                  </a:schemeClr>
                </a:solidFill>
              </a:rPr>
              <a:t> 5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tiên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tìm</a:t>
            </a:r>
            <a:r>
              <a:rPr lang="en-US" sz="1600" dirty="0" smtClean="0">
                <a:solidFill>
                  <a:schemeClr val="accent5">
                    <a:lumMod val="75000"/>
                  </a:schemeClr>
                </a:solidFill>
              </a:rPr>
              <a:t> </a:t>
            </a:r>
            <a:r>
              <a:rPr lang="en-US" sz="1600" dirty="0" err="1" smtClean="0">
                <a:solidFill>
                  <a:schemeClr val="accent5">
                    <a:lumMod val="75000"/>
                  </a:schemeClr>
                </a:solidFill>
              </a:rPr>
              <a:t>thấy</a:t>
            </a:r>
            <a:endParaRPr lang="en-US" sz="1600" dirty="0">
              <a:solidFill>
                <a:schemeClr val="accent5">
                  <a:lumMod val="75000"/>
                </a:schemeClr>
              </a:solidFill>
            </a:endParaRPr>
          </a:p>
        </p:txBody>
      </p:sp>
      <p:sp>
        <p:nvSpPr>
          <p:cNvPr id="17" name="4-Point Star 16"/>
          <p:cNvSpPr/>
          <p:nvPr/>
        </p:nvSpPr>
        <p:spPr>
          <a:xfrm>
            <a:off x="905344" y="500851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231269" y="4976520"/>
            <a:ext cx="3775297" cy="338554"/>
          </a:xfrm>
          <a:prstGeom prst="rect">
            <a:avLst/>
          </a:prstGeom>
          <a:noFill/>
        </p:spPr>
        <p:txBody>
          <a:bodyPr wrap="square" rtlCol="0">
            <a:spAutoFit/>
          </a:bodyPr>
          <a:lstStyle/>
          <a:p>
            <a:r>
              <a:rPr lang="en-US" sz="1600" b="1" dirty="0" smtClean="0">
                <a:solidFill>
                  <a:schemeClr val="accent5">
                    <a:lumMod val="75000"/>
                  </a:schemeClr>
                </a:solidFill>
              </a:rPr>
              <a:t>LIMIT </a:t>
            </a:r>
            <a:r>
              <a:rPr lang="en-US" sz="1600" b="1" dirty="0" err="1" smtClean="0">
                <a:solidFill>
                  <a:schemeClr val="accent5">
                    <a:lumMod val="75000"/>
                  </a:schemeClr>
                </a:solidFill>
              </a:rPr>
              <a:t>và</a:t>
            </a:r>
            <a:r>
              <a:rPr lang="en-US" sz="1600" b="1" dirty="0" smtClean="0">
                <a:solidFill>
                  <a:schemeClr val="accent5">
                    <a:lumMod val="75000"/>
                  </a:schemeClr>
                </a:solidFill>
              </a:rPr>
              <a:t> OFFSET</a:t>
            </a:r>
            <a:endParaRPr lang="en-US" sz="1600" b="1" dirty="0">
              <a:solidFill>
                <a:schemeClr val="accent5">
                  <a:lumMod val="75000"/>
                </a:schemeClr>
              </a:solidFill>
            </a:endParaRPr>
          </a:p>
        </p:txBody>
      </p:sp>
      <p:sp>
        <p:nvSpPr>
          <p:cNvPr id="19" name="TextBox 18"/>
          <p:cNvSpPr txBox="1"/>
          <p:nvPr/>
        </p:nvSpPr>
        <p:spPr>
          <a:xfrm>
            <a:off x="832916" y="5439846"/>
            <a:ext cx="7387631" cy="584775"/>
          </a:xfrm>
          <a:prstGeom prst="rect">
            <a:avLst/>
          </a:prstGeom>
          <a:noFill/>
        </p:spPr>
        <p:txBody>
          <a:bodyPr wrap="square" rtlCol="0">
            <a:spAutoFit/>
          </a:bodyPr>
          <a:lstStyle/>
          <a:p>
            <a:r>
              <a:rPr lang="vi-VN" sz="1600" dirty="0">
                <a:solidFill>
                  <a:schemeClr val="accent5">
                    <a:lumMod val="75000"/>
                  </a:schemeClr>
                </a:solidFill>
              </a:rPr>
              <a:t>Mệnh đề OFFSET được sử dụng để xác định vị trí bắt đầu lấy dữ liệu trong kết quả truy </a:t>
            </a:r>
            <a:r>
              <a:rPr lang="vi-VN" sz="1600" dirty="0" smtClean="0">
                <a:solidFill>
                  <a:schemeClr val="accent5">
                    <a:lumMod val="75000"/>
                  </a:schemeClr>
                </a:solidFill>
              </a:rPr>
              <a:t>vấn</a:t>
            </a:r>
            <a:r>
              <a:rPr lang="en-US" sz="1600" dirty="0" smtClean="0">
                <a:solidFill>
                  <a:schemeClr val="accent5">
                    <a:lumMod val="75000"/>
                  </a:schemeClr>
                </a:solidFill>
              </a:rPr>
              <a:t>.</a:t>
            </a:r>
            <a:endParaRPr lang="en-US" sz="1600" dirty="0">
              <a:solidFill>
                <a:schemeClr val="accent5">
                  <a:lumMod val="75000"/>
                </a:schemeClr>
              </a:solidFill>
            </a:endParaRPr>
          </a:p>
        </p:txBody>
      </p:sp>
    </p:spTree>
    <p:extLst>
      <p:ext uri="{BB962C8B-B14F-4D97-AF65-F5344CB8AC3E}">
        <p14:creationId xmlns:p14="http://schemas.microsoft.com/office/powerpoint/2010/main" val="3731109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905344" y="1868443"/>
            <a:ext cx="7296263" cy="221721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9" name="TextBox 18"/>
          <p:cNvSpPr txBox="1"/>
          <p:nvPr/>
        </p:nvSpPr>
        <p:spPr>
          <a:xfrm>
            <a:off x="832916" y="641510"/>
            <a:ext cx="7387631" cy="1077218"/>
          </a:xfrm>
          <a:prstGeom prst="rect">
            <a:avLst/>
          </a:prstGeom>
          <a:noFill/>
        </p:spPr>
        <p:txBody>
          <a:bodyPr wrap="square" rtlCol="0">
            <a:spAutoFit/>
          </a:bodyPr>
          <a:lstStyle/>
          <a:p>
            <a:r>
              <a:rPr lang="vi-VN" sz="1600" dirty="0">
                <a:solidFill>
                  <a:schemeClr val="accent5">
                    <a:lumMod val="75000"/>
                  </a:schemeClr>
                </a:solidFill>
              </a:rPr>
              <a:t>Kết quả truy vấn sẽ bỏ qua các hàng trước vị trí OFFSET và chỉ trả về các hàng sau đó. </a:t>
            </a:r>
            <a:endParaRPr lang="en-US" sz="1600" dirty="0" smtClean="0">
              <a:solidFill>
                <a:schemeClr val="accent5">
                  <a:lumMod val="75000"/>
                </a:schemeClr>
              </a:solidFill>
            </a:endParaRPr>
          </a:p>
          <a:p>
            <a:r>
              <a:rPr lang="vi-VN" sz="1600" dirty="0" smtClean="0">
                <a:solidFill>
                  <a:schemeClr val="accent5">
                    <a:lumMod val="75000"/>
                  </a:schemeClr>
                </a:solidFill>
              </a:rPr>
              <a:t>Ví </a:t>
            </a:r>
            <a:r>
              <a:rPr lang="vi-VN" sz="1600" dirty="0">
                <a:solidFill>
                  <a:schemeClr val="accent5">
                    <a:lumMod val="75000"/>
                  </a:schemeClr>
                </a:solidFill>
              </a:rPr>
              <a:t>dụ, OFFSET 10 sẽ bỏ qua 10 hàng đầu tiên và trả về các hàng bắt đầu từ hàng thứ 11 trở đi.</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29265" y="1995976"/>
            <a:ext cx="3771900" cy="1962150"/>
          </a:xfrm>
          <a:prstGeom prst="rect">
            <a:avLst/>
          </a:prstGeom>
        </p:spPr>
      </p:pic>
      <p:pic>
        <p:nvPicPr>
          <p:cNvPr id="6" name="Picture 5"/>
          <p:cNvPicPr>
            <a:picLocks noChangeAspect="1"/>
          </p:cNvPicPr>
          <p:nvPr/>
        </p:nvPicPr>
        <p:blipFill>
          <a:blip r:embed="rId3"/>
          <a:stretch>
            <a:fillRect/>
          </a:stretch>
        </p:blipFill>
        <p:spPr>
          <a:xfrm>
            <a:off x="5010723" y="2547937"/>
            <a:ext cx="2981325" cy="1762125"/>
          </a:xfrm>
          <a:prstGeom prst="rect">
            <a:avLst/>
          </a:prstGeom>
        </p:spPr>
      </p:pic>
      <p:sp>
        <p:nvSpPr>
          <p:cNvPr id="20" name="TextBox 19"/>
          <p:cNvSpPr txBox="1"/>
          <p:nvPr/>
        </p:nvSpPr>
        <p:spPr>
          <a:xfrm>
            <a:off x="5982138" y="2023524"/>
            <a:ext cx="1369276" cy="369332"/>
          </a:xfrm>
          <a:prstGeom prst="rect">
            <a:avLst/>
          </a:prstGeom>
          <a:noFill/>
        </p:spPr>
        <p:txBody>
          <a:bodyPr wrap="square" rtlCol="0">
            <a:spAutoFit/>
          </a:bodyPr>
          <a:lstStyle/>
          <a:p>
            <a:r>
              <a:rPr lang="en-US" dirty="0" err="1" smtClean="0">
                <a:solidFill>
                  <a:schemeClr val="accent4">
                    <a:lumMod val="60000"/>
                    <a:lumOff val="40000"/>
                  </a:schemeClr>
                </a:solidFill>
              </a:rPr>
              <a:t>Kết</a:t>
            </a:r>
            <a:r>
              <a:rPr lang="en-US" dirty="0" smtClean="0">
                <a:solidFill>
                  <a:schemeClr val="accent4">
                    <a:lumMod val="60000"/>
                    <a:lumOff val="40000"/>
                  </a:schemeClr>
                </a:solidFill>
              </a:rPr>
              <a:t> </a:t>
            </a:r>
            <a:r>
              <a:rPr lang="en-US" dirty="0" err="1" smtClean="0">
                <a:solidFill>
                  <a:schemeClr val="accent4">
                    <a:lumMod val="60000"/>
                    <a:lumOff val="40000"/>
                  </a:schemeClr>
                </a:solidFill>
              </a:rPr>
              <a:t>quả</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159179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62948" cy="584775"/>
          </a:xfrm>
          <a:prstGeom prst="rect">
            <a:avLst/>
          </a:prstGeom>
          <a:noFill/>
        </p:spPr>
        <p:txBody>
          <a:bodyPr wrap="square" rtlCol="0">
            <a:spAutoFit/>
          </a:bodyPr>
          <a:lstStyle/>
          <a:p>
            <a:r>
              <a:rPr lang="en-US" sz="3200" b="1" dirty="0" err="1">
                <a:solidFill>
                  <a:schemeClr val="accent5">
                    <a:lumMod val="75000"/>
                  </a:schemeClr>
                </a:solidFill>
              </a:rPr>
              <a:t>Câu</a:t>
            </a:r>
            <a:r>
              <a:rPr lang="en-US" sz="3200" b="1" dirty="0">
                <a:solidFill>
                  <a:schemeClr val="accent5">
                    <a:lumMod val="75000"/>
                  </a:schemeClr>
                </a:solidFill>
              </a:rPr>
              <a:t> </a:t>
            </a:r>
            <a:r>
              <a:rPr lang="en-US" sz="3200" b="1" dirty="0" err="1">
                <a:solidFill>
                  <a:schemeClr val="accent5">
                    <a:lumMod val="75000"/>
                  </a:schemeClr>
                </a:solidFill>
              </a:rPr>
              <a:t>lệnh</a:t>
            </a:r>
            <a:r>
              <a:rPr lang="en-US" sz="3200" b="1" dirty="0">
                <a:solidFill>
                  <a:schemeClr val="accent5">
                    <a:lumMod val="75000"/>
                  </a:schemeClr>
                </a:solidFill>
              </a:rPr>
              <a:t> SELECT</a:t>
            </a: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347679"/>
            <a:ext cx="7387631" cy="584775"/>
          </a:xfrm>
          <a:prstGeom prst="rect">
            <a:avLst/>
          </a:prstGeom>
          <a:noFill/>
        </p:spPr>
        <p:txBody>
          <a:bodyPr wrap="square" rtlCol="0">
            <a:spAutoFit/>
          </a:bodyPr>
          <a:lstStyle/>
          <a:p>
            <a:r>
              <a:rPr lang="en-US" sz="1600" dirty="0" smtClean="0">
                <a:solidFill>
                  <a:schemeClr val="accent5">
                    <a:lumMod val="75000"/>
                  </a:schemeClr>
                </a:solidFill>
              </a:rPr>
              <a:t>SELECT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phức</a:t>
            </a:r>
            <a:r>
              <a:rPr lang="en-US" sz="1600" dirty="0" smtClean="0">
                <a:solidFill>
                  <a:schemeClr val="accent5">
                    <a:lumMod val="75000"/>
                  </a:schemeClr>
                </a:solidFill>
              </a:rPr>
              <a:t> </a:t>
            </a:r>
            <a:r>
              <a:rPr lang="en-US" sz="1600" dirty="0" err="1" smtClean="0">
                <a:solidFill>
                  <a:schemeClr val="accent5">
                    <a:lumMod val="75000"/>
                  </a:schemeClr>
                </a:solidFill>
              </a:rPr>
              <a:t>tạp</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a:solidFill>
                  <a:schemeClr val="accent5">
                    <a:lumMod val="75000"/>
                  </a:schemeClr>
                </a:solidFill>
              </a:rPr>
              <a:t> PostgreSQL, </a:t>
            </a:r>
            <a:r>
              <a:rPr lang="en-US" sz="1600" dirty="0" err="1">
                <a:solidFill>
                  <a:schemeClr val="accent5">
                    <a:lumMod val="75000"/>
                  </a:schemeClr>
                </a:solidFill>
              </a:rPr>
              <a:t>Nó</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nhiều</a:t>
            </a:r>
            <a:r>
              <a:rPr lang="en-US" sz="1600" dirty="0">
                <a:solidFill>
                  <a:schemeClr val="accent5">
                    <a:lumMod val="75000"/>
                  </a:schemeClr>
                </a:solidFill>
              </a:rPr>
              <a:t> </a:t>
            </a:r>
            <a:r>
              <a:rPr lang="en-US" sz="1600" dirty="0" err="1">
                <a:solidFill>
                  <a:schemeClr val="accent5">
                    <a:lumMod val="75000"/>
                  </a:schemeClr>
                </a:solidFill>
              </a:rPr>
              <a:t>mệnh</a:t>
            </a:r>
            <a:r>
              <a:rPr lang="en-US" sz="1600" dirty="0">
                <a:solidFill>
                  <a:schemeClr val="accent5">
                    <a:lumMod val="75000"/>
                  </a:schemeClr>
                </a:solidFill>
              </a:rPr>
              <a:t> </a:t>
            </a:r>
            <a:r>
              <a:rPr lang="en-US" sz="1600" dirty="0" err="1">
                <a:solidFill>
                  <a:schemeClr val="accent5">
                    <a:lumMod val="75000"/>
                  </a:schemeClr>
                </a:solidFill>
              </a:rPr>
              <a:t>đề</a:t>
            </a:r>
            <a:r>
              <a:rPr lang="en-US" sz="1600" dirty="0">
                <a:solidFill>
                  <a:schemeClr val="accent5">
                    <a:lumMod val="75000"/>
                  </a:schemeClr>
                </a:solidFill>
              </a:rPr>
              <a:t> </a:t>
            </a:r>
            <a:r>
              <a:rPr lang="en-US" sz="1600" dirty="0" err="1">
                <a:solidFill>
                  <a:schemeClr val="accent5">
                    <a:lumMod val="75000"/>
                  </a:schemeClr>
                </a:solidFill>
              </a:rPr>
              <a:t>mà</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sử</a:t>
            </a:r>
            <a:r>
              <a:rPr lang="en-US" sz="1600" dirty="0">
                <a:solidFill>
                  <a:schemeClr val="accent5">
                    <a:lumMod val="75000"/>
                  </a:schemeClr>
                </a:solidFill>
              </a:rPr>
              <a:t> </a:t>
            </a:r>
            <a:r>
              <a:rPr lang="en-US" sz="1600" dirty="0" err="1">
                <a:solidFill>
                  <a:schemeClr val="accent5">
                    <a:lumMod val="75000"/>
                  </a:schemeClr>
                </a:solidFill>
              </a:rPr>
              <a:t>dụng</a:t>
            </a:r>
            <a:r>
              <a:rPr lang="en-US" sz="1600" dirty="0">
                <a:solidFill>
                  <a:schemeClr val="accent5">
                    <a:lumMod val="75000"/>
                  </a:schemeClr>
                </a:solidFill>
              </a:rPr>
              <a:t>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tạo</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truy</a:t>
            </a:r>
            <a:r>
              <a:rPr lang="en-US" sz="1600" dirty="0">
                <a:solidFill>
                  <a:schemeClr val="accent5">
                    <a:lumMod val="75000"/>
                  </a:schemeClr>
                </a:solidFill>
              </a:rPr>
              <a:t> </a:t>
            </a:r>
            <a:r>
              <a:rPr lang="en-US" sz="1600" dirty="0" err="1">
                <a:solidFill>
                  <a:schemeClr val="accent5">
                    <a:lumMod val="75000"/>
                  </a:schemeClr>
                </a:solidFill>
              </a:rPr>
              <a:t>vấn</a:t>
            </a:r>
            <a:r>
              <a:rPr lang="en-US" sz="1600" dirty="0">
                <a:solidFill>
                  <a:schemeClr val="accent5">
                    <a:lumMod val="75000"/>
                  </a:schemeClr>
                </a:solidFill>
              </a:rPr>
              <a:t> </a:t>
            </a:r>
            <a:r>
              <a:rPr lang="en-US" sz="1600" dirty="0" err="1">
                <a:solidFill>
                  <a:schemeClr val="accent5">
                    <a:lumMod val="75000"/>
                  </a:schemeClr>
                </a:solidFill>
              </a:rPr>
              <a:t>linh</a:t>
            </a:r>
            <a:r>
              <a:rPr lang="en-US" sz="1600" dirty="0">
                <a:solidFill>
                  <a:schemeClr val="accent5">
                    <a:lumMod val="75000"/>
                  </a:schemeClr>
                </a:solidFill>
              </a:rPr>
              <a:t> </a:t>
            </a:r>
            <a:r>
              <a:rPr lang="en-US" sz="1600" dirty="0" err="1">
                <a:solidFill>
                  <a:schemeClr val="accent5">
                    <a:lumMod val="75000"/>
                  </a:schemeClr>
                </a:solidFill>
              </a:rPr>
              <a:t>hoạt</a:t>
            </a:r>
            <a:r>
              <a:rPr lang="en-US" sz="1600" dirty="0">
                <a:solidFill>
                  <a:schemeClr val="accent5">
                    <a:lumMod val="75000"/>
                  </a:schemeClr>
                </a:solidFill>
              </a:rPr>
              <a:t>.</a:t>
            </a:r>
          </a:p>
        </p:txBody>
      </p:sp>
      <p:sp>
        <p:nvSpPr>
          <p:cNvPr id="23" name="4-Point Star 22"/>
          <p:cNvSpPr/>
          <p:nvPr/>
        </p:nvSpPr>
        <p:spPr>
          <a:xfrm>
            <a:off x="905344" y="217120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231269" y="2139215"/>
            <a:ext cx="3775297"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endParaRPr lang="en-US" sz="1600" b="1" dirty="0">
              <a:solidFill>
                <a:schemeClr val="accent5">
                  <a:lumMod val="75000"/>
                </a:schemeClr>
              </a:solidFill>
            </a:endParaRPr>
          </a:p>
        </p:txBody>
      </p:sp>
      <p:sp>
        <p:nvSpPr>
          <p:cNvPr id="33" name="Rounded Rectangle 32"/>
          <p:cNvSpPr/>
          <p:nvPr/>
        </p:nvSpPr>
        <p:spPr>
          <a:xfrm>
            <a:off x="905344" y="2684530"/>
            <a:ext cx="7296263" cy="136236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1050199" y="2750493"/>
            <a:ext cx="5295900" cy="1209675"/>
          </a:xfrm>
          <a:prstGeom prst="rect">
            <a:avLst/>
          </a:prstGeom>
        </p:spPr>
      </p:pic>
      <p:sp>
        <p:nvSpPr>
          <p:cNvPr id="34" name="TextBox 33"/>
          <p:cNvSpPr txBox="1"/>
          <p:nvPr/>
        </p:nvSpPr>
        <p:spPr>
          <a:xfrm>
            <a:off x="832916" y="4262895"/>
            <a:ext cx="7387631"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b="1" dirty="0" smtClean="0">
                <a:solidFill>
                  <a:schemeClr val="accent5">
                    <a:lumMod val="75000"/>
                  </a:schemeClr>
                </a:solidFill>
              </a:rPr>
              <a:t>column_1</a:t>
            </a:r>
            <a:r>
              <a:rPr lang="en-US" sz="1600" dirty="0" smtClean="0">
                <a:solidFill>
                  <a:schemeClr val="accent5">
                    <a:lumMod val="75000"/>
                  </a:schemeClr>
                </a:solidFill>
              </a:rPr>
              <a:t>,….</a:t>
            </a:r>
            <a:r>
              <a:rPr lang="en-US" sz="1600" b="1" dirty="0" err="1" smtClean="0">
                <a:solidFill>
                  <a:schemeClr val="accent5">
                    <a:lumMod val="75000"/>
                  </a:schemeClr>
                </a:solidFill>
              </a:rPr>
              <a:t>column_n</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table </a:t>
            </a:r>
            <a:r>
              <a:rPr lang="en-US" sz="1600" b="1" dirty="0" err="1" smtClean="0">
                <a:solidFill>
                  <a:schemeClr val="accent5">
                    <a:lumMod val="75000"/>
                  </a:schemeClr>
                </a:solidFill>
              </a:rPr>
              <a:t>table_name</a:t>
            </a:r>
            <a:endParaRPr lang="en-US" sz="1600" b="1" dirty="0">
              <a:solidFill>
                <a:schemeClr val="accent5">
                  <a:lumMod val="75000"/>
                </a:schemeClr>
              </a:solidFill>
            </a:endParaRPr>
          </a:p>
        </p:txBody>
      </p:sp>
      <p:sp>
        <p:nvSpPr>
          <p:cNvPr id="35" name="TextBox 34"/>
          <p:cNvSpPr txBox="1"/>
          <p:nvPr/>
        </p:nvSpPr>
        <p:spPr>
          <a:xfrm>
            <a:off x="832916" y="4960012"/>
            <a:ext cx="7387631" cy="338554"/>
          </a:xfrm>
          <a:prstGeom prst="rect">
            <a:avLst/>
          </a:prstGeom>
          <a:noFill/>
        </p:spPr>
        <p:txBody>
          <a:bodyPr wrap="square" rtlCol="0">
            <a:spAutoFit/>
          </a:bodyPr>
          <a:lstStyle/>
          <a:p>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dấu</a:t>
            </a:r>
            <a:r>
              <a:rPr lang="en-US" sz="1600" dirty="0" smtClean="0">
                <a:solidFill>
                  <a:schemeClr val="accent5">
                    <a:lumMod val="75000"/>
                  </a:schemeClr>
                </a:solidFill>
              </a:rPr>
              <a:t> </a:t>
            </a:r>
            <a:r>
              <a:rPr lang="en-US" sz="1600" dirty="0" err="1" smtClean="0">
                <a:solidFill>
                  <a:schemeClr val="accent5">
                    <a:lumMod val="75000"/>
                  </a:schemeClr>
                </a:solidFill>
              </a:rPr>
              <a:t>phẩy</a:t>
            </a:r>
            <a:r>
              <a:rPr lang="en-US" sz="1600" dirty="0" smtClean="0">
                <a:solidFill>
                  <a:schemeClr val="accent5">
                    <a:lumMod val="75000"/>
                  </a:schemeClr>
                </a:solidFill>
              </a:rPr>
              <a:t> (,)</a:t>
            </a:r>
            <a:endParaRPr lang="en-US" sz="1600" b="1" dirty="0">
              <a:solidFill>
                <a:schemeClr val="accent5">
                  <a:lumMod val="75000"/>
                </a:schemeClr>
              </a:solidFill>
            </a:endParaRPr>
          </a:p>
        </p:txBody>
      </p:sp>
    </p:spTree>
    <p:extLst>
      <p:ext uri="{BB962C8B-B14F-4D97-AF65-F5344CB8AC3E}">
        <p14:creationId xmlns:p14="http://schemas.microsoft.com/office/powerpoint/2010/main" val="3825358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62948" cy="584775"/>
          </a:xfrm>
          <a:prstGeom prst="rect">
            <a:avLst/>
          </a:prstGeom>
          <a:noFill/>
        </p:spPr>
        <p:txBody>
          <a:bodyPr wrap="square" rtlCol="0">
            <a:spAutoFit/>
          </a:bodyPr>
          <a:lstStyle/>
          <a:p>
            <a:r>
              <a:rPr lang="en-US" sz="3200" b="1" dirty="0" err="1" smtClean="0">
                <a:solidFill>
                  <a:schemeClr val="accent5">
                    <a:lumMod val="75000"/>
                  </a:schemeClr>
                </a:solidFill>
              </a:rPr>
              <a:t>Mệnh</a:t>
            </a:r>
            <a:r>
              <a:rPr lang="en-US" sz="3200" b="1" dirty="0" smtClean="0">
                <a:solidFill>
                  <a:schemeClr val="accent5">
                    <a:lumMod val="75000"/>
                  </a:schemeClr>
                </a:solidFill>
              </a:rPr>
              <a:t> </a:t>
            </a:r>
            <a:r>
              <a:rPr lang="en-US" sz="3200" b="1" dirty="0" err="1" smtClean="0">
                <a:solidFill>
                  <a:schemeClr val="accent5">
                    <a:lumMod val="75000"/>
                  </a:schemeClr>
                </a:solidFill>
              </a:rPr>
              <a:t>đề</a:t>
            </a:r>
            <a:r>
              <a:rPr lang="en-US" sz="3200" b="1" dirty="0" smtClean="0">
                <a:solidFill>
                  <a:schemeClr val="accent5">
                    <a:lumMod val="75000"/>
                  </a:schemeClr>
                </a:solidFill>
              </a:rPr>
              <a:t> FETCH</a:t>
            </a:r>
            <a:endParaRPr lang="en-US" sz="3200" b="1" dirty="0">
              <a:solidFill>
                <a:schemeClr val="accent5">
                  <a:lumMod val="75000"/>
                </a:schemeClr>
              </a:solidFill>
            </a:endParaRP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347679"/>
            <a:ext cx="7387631" cy="584775"/>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tiêu</a:t>
            </a:r>
            <a:r>
              <a:rPr lang="en-US" sz="1600" dirty="0" smtClean="0">
                <a:solidFill>
                  <a:schemeClr val="accent5">
                    <a:lumMod val="75000"/>
                  </a:schemeClr>
                </a:solidFill>
              </a:rPr>
              <a:t> </a:t>
            </a:r>
            <a:r>
              <a:rPr lang="en-US" sz="1600" dirty="0" err="1" smtClean="0">
                <a:solidFill>
                  <a:schemeClr val="accent5">
                    <a:lumMod val="75000"/>
                  </a:schemeClr>
                </a:solidFill>
              </a:rPr>
              <a:t>chuẩn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SQL </a:t>
            </a:r>
            <a:r>
              <a:rPr lang="en-US" sz="1600" dirty="0" err="1" smtClean="0">
                <a:solidFill>
                  <a:schemeClr val="accent5">
                    <a:lumMod val="75000"/>
                  </a:schemeClr>
                </a:solidFill>
              </a:rPr>
              <a:t>từ</a:t>
            </a:r>
            <a:r>
              <a:rPr lang="en-US" sz="1600" dirty="0" smtClean="0">
                <a:solidFill>
                  <a:schemeClr val="accent5">
                    <a:lumMod val="75000"/>
                  </a:schemeClr>
                </a:solidFill>
              </a:rPr>
              <a:t> 2008,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giới</a:t>
            </a:r>
            <a:r>
              <a:rPr lang="en-US" sz="1600" dirty="0" smtClean="0">
                <a:solidFill>
                  <a:schemeClr val="accent5">
                    <a:lumMod val="75000"/>
                  </a:schemeClr>
                </a:solidFill>
              </a:rPr>
              <a:t> </a:t>
            </a:r>
            <a:r>
              <a:rPr lang="en-US" sz="1600" dirty="0" err="1" smtClean="0">
                <a:solidFill>
                  <a:schemeClr val="accent5">
                    <a:lumMod val="75000"/>
                  </a:schemeClr>
                </a:solidFill>
              </a:rPr>
              <a:t>hạn</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23" name="4-Point Star 22"/>
          <p:cNvSpPr/>
          <p:nvPr/>
        </p:nvSpPr>
        <p:spPr>
          <a:xfrm>
            <a:off x="905344" y="3810084"/>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231269" y="3778093"/>
            <a:ext cx="37752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33" name="Rounded Rectangle 32"/>
          <p:cNvSpPr/>
          <p:nvPr/>
        </p:nvSpPr>
        <p:spPr>
          <a:xfrm>
            <a:off x="905344" y="4219798"/>
            <a:ext cx="7296263" cy="1414824"/>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5918762" y="4370390"/>
            <a:ext cx="1369276" cy="369332"/>
          </a:xfrm>
          <a:prstGeom prst="rect">
            <a:avLst/>
          </a:prstGeom>
          <a:noFill/>
        </p:spPr>
        <p:txBody>
          <a:bodyPr wrap="square" rtlCol="0">
            <a:spAutoFit/>
          </a:bodyPr>
          <a:lstStyle/>
          <a:p>
            <a:r>
              <a:rPr lang="en-US" dirty="0" err="1" smtClean="0">
                <a:solidFill>
                  <a:schemeClr val="accent4">
                    <a:lumMod val="60000"/>
                    <a:lumOff val="40000"/>
                  </a:schemeClr>
                </a:solidFill>
              </a:rPr>
              <a:t>Kết</a:t>
            </a:r>
            <a:r>
              <a:rPr lang="en-US" dirty="0" smtClean="0">
                <a:solidFill>
                  <a:schemeClr val="accent4">
                    <a:lumMod val="60000"/>
                    <a:lumOff val="40000"/>
                  </a:schemeClr>
                </a:solidFill>
              </a:rPr>
              <a:t> </a:t>
            </a:r>
            <a:r>
              <a:rPr lang="en-US" dirty="0" err="1" smtClean="0">
                <a:solidFill>
                  <a:schemeClr val="accent4">
                    <a:lumMod val="60000"/>
                    <a:lumOff val="40000"/>
                  </a:schemeClr>
                </a:solidFill>
              </a:rPr>
              <a:t>quả</a:t>
            </a:r>
            <a:endParaRPr lang="en-US" dirty="0">
              <a:solidFill>
                <a:schemeClr val="accent4">
                  <a:lumMod val="60000"/>
                  <a:lumOff val="40000"/>
                </a:schemeClr>
              </a:solidFill>
            </a:endParaRPr>
          </a:p>
        </p:txBody>
      </p:sp>
      <p:sp>
        <p:nvSpPr>
          <p:cNvPr id="15" name="TextBox 14"/>
          <p:cNvSpPr txBox="1"/>
          <p:nvPr/>
        </p:nvSpPr>
        <p:spPr>
          <a:xfrm>
            <a:off x="1819745" y="3765649"/>
            <a:ext cx="6200795" cy="338554"/>
          </a:xfrm>
          <a:prstGeom prst="rect">
            <a:avLst/>
          </a:prstGeom>
          <a:noFill/>
        </p:spPr>
        <p:txBody>
          <a:bodyPr wrap="square" rtlCol="0">
            <a:spAutoFit/>
          </a:bodyPr>
          <a:lstStyle/>
          <a:p>
            <a:r>
              <a:rPr lang="en-US" sz="1600" dirty="0" err="1" smtClean="0">
                <a:solidFill>
                  <a:schemeClr val="accent5">
                    <a:lumMod val="75000"/>
                  </a:schemeClr>
                </a:solidFill>
              </a:rPr>
              <a:t>Lấy</a:t>
            </a:r>
            <a:r>
              <a:rPr lang="en-US" sz="1600" dirty="0" smtClean="0">
                <a:solidFill>
                  <a:schemeClr val="accent5">
                    <a:lumMod val="75000"/>
                  </a:schemeClr>
                </a:solidFill>
              </a:rPr>
              <a:t> 1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tiên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tìm</a:t>
            </a:r>
            <a:r>
              <a:rPr lang="en-US" sz="1600" dirty="0" smtClean="0">
                <a:solidFill>
                  <a:schemeClr val="accent5">
                    <a:lumMod val="75000"/>
                  </a:schemeClr>
                </a:solidFill>
              </a:rPr>
              <a:t> </a:t>
            </a:r>
            <a:r>
              <a:rPr lang="en-US" sz="1600" dirty="0" err="1" smtClean="0">
                <a:solidFill>
                  <a:schemeClr val="accent5">
                    <a:lumMod val="75000"/>
                  </a:schemeClr>
                </a:solidFill>
              </a:rPr>
              <a:t>thấy</a:t>
            </a:r>
            <a:endParaRPr lang="en-US" sz="1600"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1050199" y="4410768"/>
            <a:ext cx="2695575" cy="1152525"/>
          </a:xfrm>
          <a:prstGeom prst="rect">
            <a:avLst/>
          </a:prstGeom>
        </p:spPr>
      </p:pic>
      <p:pic>
        <p:nvPicPr>
          <p:cNvPr id="6146" name="Picture 2" descr="PostgreSQL FETCH - FIRST ROW ON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962" y="4873371"/>
            <a:ext cx="2428875" cy="6096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914399" y="5748358"/>
            <a:ext cx="6200795"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truyền</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1,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mặc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hiểu</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1</a:t>
            </a:r>
            <a:endParaRPr lang="en-US" sz="1600" dirty="0">
              <a:solidFill>
                <a:schemeClr val="accent5">
                  <a:lumMod val="75000"/>
                </a:schemeClr>
              </a:solidFill>
            </a:endParaRPr>
          </a:p>
        </p:txBody>
      </p:sp>
      <p:sp>
        <p:nvSpPr>
          <p:cNvPr id="21" name="4-Point Star 20"/>
          <p:cNvSpPr/>
          <p:nvPr/>
        </p:nvSpPr>
        <p:spPr>
          <a:xfrm>
            <a:off x="905344" y="206276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231269" y="2030774"/>
            <a:ext cx="3775297"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endParaRPr lang="en-US" sz="1600" b="1" dirty="0">
              <a:solidFill>
                <a:schemeClr val="accent5">
                  <a:lumMod val="75000"/>
                </a:schemeClr>
              </a:solidFill>
            </a:endParaRPr>
          </a:p>
        </p:txBody>
      </p:sp>
      <p:sp>
        <p:nvSpPr>
          <p:cNvPr id="24" name="Rounded Rectangle 23"/>
          <p:cNvSpPr/>
          <p:nvPr/>
        </p:nvSpPr>
        <p:spPr>
          <a:xfrm>
            <a:off x="905344" y="2409105"/>
            <a:ext cx="7296263" cy="121733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7" name="TextBox 6"/>
          <p:cNvSpPr txBox="1"/>
          <p:nvPr/>
        </p:nvSpPr>
        <p:spPr>
          <a:xfrm>
            <a:off x="1050198" y="2634556"/>
            <a:ext cx="7070759" cy="646331"/>
          </a:xfrm>
          <a:prstGeom prst="rect">
            <a:avLst/>
          </a:prstGeom>
          <a:noFill/>
        </p:spPr>
        <p:txBody>
          <a:bodyPr wrap="square" rtlCol="0">
            <a:spAutoFit/>
          </a:bodyPr>
          <a:lstStyle/>
          <a:p>
            <a:r>
              <a:rPr lang="en-US" dirty="0">
                <a:solidFill>
                  <a:srgbClr val="9F67B8"/>
                </a:solidFill>
              </a:rPr>
              <a:t>OFFSET start { ROW | ROWS }</a:t>
            </a:r>
          </a:p>
          <a:p>
            <a:r>
              <a:rPr lang="en-US" dirty="0">
                <a:solidFill>
                  <a:srgbClr val="9F67B8"/>
                </a:solidFill>
              </a:rPr>
              <a:t>FETCH { FIRST | NEXT } [ </a:t>
            </a:r>
            <a:r>
              <a:rPr lang="en-US" dirty="0" err="1">
                <a:solidFill>
                  <a:srgbClr val="9F67B8"/>
                </a:solidFill>
              </a:rPr>
              <a:t>row_count</a:t>
            </a:r>
            <a:r>
              <a:rPr lang="en-US" dirty="0">
                <a:solidFill>
                  <a:srgbClr val="9F67B8"/>
                </a:solidFill>
              </a:rPr>
              <a:t> ] { ROW | ROWS } </a:t>
            </a:r>
            <a:r>
              <a:rPr lang="en-US" dirty="0" smtClean="0">
                <a:solidFill>
                  <a:srgbClr val="9F67B8"/>
                </a:solidFill>
              </a:rPr>
              <a:t>ONLY</a:t>
            </a:r>
            <a:endParaRPr lang="en-US" dirty="0">
              <a:solidFill>
                <a:srgbClr val="9F67B8"/>
              </a:solidFill>
            </a:endParaRPr>
          </a:p>
        </p:txBody>
      </p:sp>
    </p:spTree>
    <p:extLst>
      <p:ext uri="{BB962C8B-B14F-4D97-AF65-F5344CB8AC3E}">
        <p14:creationId xmlns:p14="http://schemas.microsoft.com/office/powerpoint/2010/main" val="1867934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4" y="634626"/>
            <a:ext cx="7296263" cy="2579354"/>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1091414" y="825043"/>
            <a:ext cx="2724150" cy="2238375"/>
          </a:xfrm>
          <a:prstGeom prst="rect">
            <a:avLst/>
          </a:prstGeom>
        </p:spPr>
      </p:pic>
      <p:pic>
        <p:nvPicPr>
          <p:cNvPr id="8194" name="Picture 2" descr="PostgreSQL FETCH - FIRST ROW ON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403" y="1474628"/>
            <a:ext cx="2200275" cy="155257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6244686" y="918520"/>
            <a:ext cx="1369276" cy="369332"/>
          </a:xfrm>
          <a:prstGeom prst="rect">
            <a:avLst/>
          </a:prstGeom>
          <a:noFill/>
        </p:spPr>
        <p:txBody>
          <a:bodyPr wrap="square" rtlCol="0">
            <a:spAutoFit/>
          </a:bodyPr>
          <a:lstStyle/>
          <a:p>
            <a:r>
              <a:rPr lang="en-US" dirty="0" err="1" smtClean="0">
                <a:solidFill>
                  <a:schemeClr val="accent4">
                    <a:lumMod val="60000"/>
                    <a:lumOff val="40000"/>
                  </a:schemeClr>
                </a:solidFill>
              </a:rPr>
              <a:t>Kết</a:t>
            </a:r>
            <a:r>
              <a:rPr lang="en-US" dirty="0" smtClean="0">
                <a:solidFill>
                  <a:schemeClr val="accent4">
                    <a:lumMod val="60000"/>
                    <a:lumOff val="40000"/>
                  </a:schemeClr>
                </a:solidFill>
              </a:rPr>
              <a:t> </a:t>
            </a:r>
            <a:r>
              <a:rPr lang="en-US" dirty="0" err="1" smtClean="0">
                <a:solidFill>
                  <a:schemeClr val="accent4">
                    <a:lumMod val="60000"/>
                    <a:lumOff val="40000"/>
                  </a:schemeClr>
                </a:solidFill>
              </a:rPr>
              <a:t>quả</a:t>
            </a:r>
            <a:endParaRPr lang="en-US" dirty="0">
              <a:solidFill>
                <a:schemeClr val="accent4">
                  <a:lumMod val="60000"/>
                  <a:lumOff val="40000"/>
                </a:schemeClr>
              </a:solidFill>
            </a:endParaRPr>
          </a:p>
        </p:txBody>
      </p:sp>
      <p:sp>
        <p:nvSpPr>
          <p:cNvPr id="26" name="TextBox 25"/>
          <p:cNvSpPr txBox="1"/>
          <p:nvPr/>
        </p:nvSpPr>
        <p:spPr>
          <a:xfrm>
            <a:off x="813976" y="3469207"/>
            <a:ext cx="7542373"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Bỏ</a:t>
            </a:r>
            <a:r>
              <a:rPr lang="en-US" sz="1600" dirty="0" smtClean="0">
                <a:solidFill>
                  <a:schemeClr val="accent5">
                    <a:lumMod val="75000"/>
                  </a:schemeClr>
                </a:solidFill>
              </a:rPr>
              <a:t> qua 5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tiên</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5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tiên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tìm</a:t>
            </a:r>
            <a:r>
              <a:rPr lang="en-US" sz="1600" dirty="0" smtClean="0">
                <a:solidFill>
                  <a:schemeClr val="accent5">
                    <a:lumMod val="75000"/>
                  </a:schemeClr>
                </a:solidFill>
              </a:rPr>
              <a:t> </a:t>
            </a:r>
            <a:r>
              <a:rPr lang="en-US" sz="1600" dirty="0" err="1" smtClean="0">
                <a:solidFill>
                  <a:schemeClr val="accent5">
                    <a:lumMod val="75000"/>
                  </a:schemeClr>
                </a:solidFill>
              </a:rPr>
              <a:t>thấy</a:t>
            </a:r>
            <a:endParaRPr lang="en-US" sz="1600" dirty="0">
              <a:solidFill>
                <a:schemeClr val="accent5">
                  <a:lumMod val="75000"/>
                </a:schemeClr>
              </a:solidFill>
            </a:endParaRPr>
          </a:p>
        </p:txBody>
      </p:sp>
    </p:spTree>
    <p:extLst>
      <p:ext uri="{BB962C8B-B14F-4D97-AF65-F5344CB8AC3E}">
        <p14:creationId xmlns:p14="http://schemas.microsoft.com/office/powerpoint/2010/main" val="42189098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905345" y="3278569"/>
            <a:ext cx="2815629" cy="139541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5752632" cy="584775"/>
          </a:xfrm>
          <a:prstGeom prst="rect">
            <a:avLst/>
          </a:prstGeom>
          <a:noFill/>
        </p:spPr>
        <p:txBody>
          <a:bodyPr wrap="square" rtlCol="0">
            <a:spAutoFit/>
          </a:bodyPr>
          <a:lstStyle/>
          <a:p>
            <a:r>
              <a:rPr lang="en-US" sz="3200" b="1" dirty="0" err="1" smtClean="0">
                <a:solidFill>
                  <a:schemeClr val="accent5">
                    <a:lumMod val="75000"/>
                  </a:schemeClr>
                </a:solidFill>
              </a:rPr>
              <a:t>Mệnh</a:t>
            </a:r>
            <a:r>
              <a:rPr lang="en-US" sz="3200" b="1" dirty="0" smtClean="0">
                <a:solidFill>
                  <a:schemeClr val="accent5">
                    <a:lumMod val="75000"/>
                  </a:schemeClr>
                </a:solidFill>
              </a:rPr>
              <a:t> </a:t>
            </a:r>
            <a:r>
              <a:rPr lang="en-US" sz="3200" b="1" dirty="0" err="1" smtClean="0">
                <a:solidFill>
                  <a:schemeClr val="accent5">
                    <a:lumMod val="75000"/>
                  </a:schemeClr>
                </a:solidFill>
              </a:rPr>
              <a:t>đề</a:t>
            </a:r>
            <a:r>
              <a:rPr lang="en-US" sz="3200" b="1" dirty="0" smtClean="0">
                <a:solidFill>
                  <a:schemeClr val="accent5">
                    <a:lumMod val="75000"/>
                  </a:schemeClr>
                </a:solidFill>
              </a:rPr>
              <a:t> GROUP BY</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7487220" cy="1077218"/>
          </a:xfrm>
          <a:prstGeom prst="rect">
            <a:avLst/>
          </a:prstGeom>
          <a:noFill/>
        </p:spPr>
        <p:txBody>
          <a:bodyPr wrap="square" rtlCol="0">
            <a:spAutoFit/>
          </a:bodyPr>
          <a:lstStyle/>
          <a:p>
            <a:r>
              <a:rPr lang="vi-VN" sz="1600" b="1" dirty="0">
                <a:solidFill>
                  <a:schemeClr val="accent5">
                    <a:lumMod val="75000"/>
                  </a:schemeClr>
                </a:solidFill>
              </a:rPr>
              <a:t>GROUP BY </a:t>
            </a:r>
            <a:r>
              <a:rPr lang="vi-VN" sz="1600" dirty="0">
                <a:solidFill>
                  <a:schemeClr val="accent5">
                    <a:lumMod val="75000"/>
                  </a:schemeClr>
                </a:solidFill>
              </a:rPr>
              <a:t>là một câu lệnh dùng để nhóm các bản ghi dựa trên giá trị của một hoặc nhiều cột và thực hiện các phép tính tổng hợp (aggregate) trên các nhóm này. GROUP BY rất hữu ích khi bạn muốn phân nhóm dữ liệu và tính toán các giá trị tổng hợp như SUM, COUNT, AVG, MAX, MIN trên từng nhóm.</a:t>
            </a:r>
            <a:endParaRPr lang="en-US" sz="1600" dirty="0">
              <a:solidFill>
                <a:schemeClr val="accent5">
                  <a:lumMod val="75000"/>
                </a:schemeClr>
              </a:solidFill>
            </a:endParaRPr>
          </a:p>
        </p:txBody>
      </p:sp>
      <p:sp>
        <p:nvSpPr>
          <p:cNvPr id="13" name="4-Point Star 12"/>
          <p:cNvSpPr/>
          <p:nvPr/>
        </p:nvSpPr>
        <p:spPr>
          <a:xfrm>
            <a:off x="905344" y="2566899"/>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95055" y="2567995"/>
            <a:ext cx="5712739" cy="584775"/>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dirty="0" err="1">
                <a:solidFill>
                  <a:schemeClr val="accent5">
                    <a:lumMod val="75000"/>
                  </a:schemeClr>
                </a:solidFill>
              </a:rPr>
              <a:t>Lấy</a:t>
            </a:r>
            <a:r>
              <a:rPr lang="en-US" sz="1600" dirty="0">
                <a:solidFill>
                  <a:schemeClr val="accent5">
                    <a:lumMod val="75000"/>
                  </a:schemeClr>
                </a:solidFill>
              </a:rPr>
              <a:t> </a:t>
            </a:r>
            <a:r>
              <a:rPr lang="en-US" sz="1600" dirty="0" err="1">
                <a:solidFill>
                  <a:schemeClr val="accent5">
                    <a:lumMod val="75000"/>
                  </a:schemeClr>
                </a:solidFill>
              </a:rPr>
              <a:t>tất</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mức</a:t>
            </a:r>
            <a:r>
              <a:rPr lang="en-US" sz="1600" dirty="0">
                <a:solidFill>
                  <a:schemeClr val="accent5">
                    <a:lumMod val="75000"/>
                  </a:schemeClr>
                </a:solidFill>
              </a:rPr>
              <a:t> </a:t>
            </a:r>
            <a:r>
              <a:rPr lang="en-US" sz="1600" dirty="0" err="1">
                <a:solidFill>
                  <a:schemeClr val="accent5">
                    <a:lumMod val="75000"/>
                  </a:schemeClr>
                </a:solidFill>
              </a:rPr>
              <a:t>giảm</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discount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sản</a:t>
            </a:r>
            <a:r>
              <a:rPr lang="en-US" sz="1600" dirty="0">
                <a:solidFill>
                  <a:schemeClr val="accent5">
                    <a:lumMod val="75000"/>
                  </a:schemeClr>
                </a:solidFill>
              </a:rPr>
              <a:t> </a:t>
            </a:r>
            <a:r>
              <a:rPr lang="en-US" sz="1600" dirty="0" err="1">
                <a:solidFill>
                  <a:schemeClr val="accent5">
                    <a:lumMod val="75000"/>
                  </a:schemeClr>
                </a:solidFill>
              </a:rPr>
              <a:t>phẩm</a:t>
            </a:r>
            <a:r>
              <a:rPr lang="en-US" sz="1600" dirty="0">
                <a:solidFill>
                  <a:schemeClr val="accent5">
                    <a:lumMod val="75000"/>
                  </a:schemeClr>
                </a:solidFill>
              </a:rPr>
              <a:t> </a:t>
            </a:r>
            <a:r>
              <a:rPr lang="en-US" sz="1600" dirty="0" err="1">
                <a:solidFill>
                  <a:schemeClr val="accent5">
                    <a:lumMod val="75000"/>
                  </a:schemeClr>
                </a:solidFill>
              </a:rPr>
              <a:t>theo</a:t>
            </a:r>
            <a:r>
              <a:rPr lang="en-US" sz="1600" dirty="0">
                <a:solidFill>
                  <a:schemeClr val="accent5">
                    <a:lumMod val="75000"/>
                  </a:schemeClr>
                </a:solidFill>
              </a:rPr>
              <a:t> </a:t>
            </a:r>
            <a:r>
              <a:rPr lang="en-US" sz="1600" dirty="0" err="1">
                <a:solidFill>
                  <a:schemeClr val="accent5">
                    <a:lumMod val="75000"/>
                  </a:schemeClr>
                </a:solidFill>
              </a:rPr>
              <a:t>thứ</a:t>
            </a:r>
            <a:r>
              <a:rPr lang="en-US" sz="1600" dirty="0">
                <a:solidFill>
                  <a:schemeClr val="accent5">
                    <a:lumMod val="75000"/>
                  </a:schemeClr>
                </a:solidFill>
              </a:rPr>
              <a:t> </a:t>
            </a:r>
            <a:r>
              <a:rPr lang="en-US" sz="1600" dirty="0" err="1">
                <a:solidFill>
                  <a:schemeClr val="accent5">
                    <a:lumMod val="75000"/>
                  </a:schemeClr>
                </a:solidFill>
              </a:rPr>
              <a:t>tự</a:t>
            </a:r>
            <a:r>
              <a:rPr lang="en-US" sz="1600" dirty="0">
                <a:solidFill>
                  <a:schemeClr val="accent5">
                    <a:lumMod val="75000"/>
                  </a:schemeClr>
                </a:solidFill>
              </a:rPr>
              <a:t> </a:t>
            </a:r>
            <a:r>
              <a:rPr lang="en-US" sz="1600" dirty="0" err="1">
                <a:solidFill>
                  <a:schemeClr val="accent5">
                    <a:lumMod val="75000"/>
                  </a:schemeClr>
                </a:solidFill>
              </a:rPr>
              <a:t>tăng</a:t>
            </a:r>
            <a:r>
              <a:rPr lang="en-US" sz="1600" dirty="0">
                <a:solidFill>
                  <a:schemeClr val="accent5">
                    <a:lumMod val="75000"/>
                  </a:schemeClr>
                </a:solidFill>
              </a:rPr>
              <a:t> </a:t>
            </a:r>
            <a:r>
              <a:rPr lang="en-US" sz="1600" dirty="0" err="1">
                <a:solidFill>
                  <a:schemeClr val="accent5">
                    <a:lumMod val="75000"/>
                  </a:schemeClr>
                </a:solidFill>
              </a:rPr>
              <a:t>dần</a:t>
            </a:r>
            <a:endParaRPr lang="en-US" sz="1600" dirty="0">
              <a:solidFill>
                <a:schemeClr val="accent5">
                  <a:lumMod val="75000"/>
                </a:schemeClr>
              </a:solidFill>
            </a:endParaRPr>
          </a:p>
        </p:txBody>
      </p:sp>
      <p:sp>
        <p:nvSpPr>
          <p:cNvPr id="18" name="TextBox 17"/>
          <p:cNvSpPr txBox="1"/>
          <p:nvPr/>
        </p:nvSpPr>
        <p:spPr>
          <a:xfrm>
            <a:off x="3818697" y="3262126"/>
            <a:ext cx="2989509" cy="1323439"/>
          </a:xfrm>
          <a:prstGeom prst="rect">
            <a:avLst/>
          </a:prstGeom>
          <a:noFill/>
        </p:spPr>
        <p:txBody>
          <a:bodyPr wrap="square" rtlCol="0">
            <a:spAutoFit/>
          </a:bodyPr>
          <a:lstStyle/>
          <a:p>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list </a:t>
            </a:r>
            <a:r>
              <a:rPr lang="en-US" sz="1600" dirty="0" err="1" smtClean="0">
                <a:solidFill>
                  <a:schemeClr val="accent5">
                    <a:lumMod val="75000"/>
                  </a:schemeClr>
                </a:solidFill>
              </a:rPr>
              <a:t>mức</a:t>
            </a:r>
            <a:r>
              <a:rPr lang="en-US" sz="1600" dirty="0" smtClean="0">
                <a:solidFill>
                  <a:schemeClr val="accent5">
                    <a:lumMod val="75000"/>
                  </a:schemeClr>
                </a:solidFill>
              </a:rPr>
              <a:t> </a:t>
            </a:r>
            <a:r>
              <a:rPr lang="en-US" sz="1600" dirty="0" err="1" smtClean="0">
                <a:solidFill>
                  <a:schemeClr val="accent5">
                    <a:lumMod val="75000"/>
                  </a:schemeClr>
                </a:solidFill>
              </a:rPr>
              <a:t>chiết</a:t>
            </a:r>
            <a:r>
              <a:rPr lang="en-US" sz="1600" dirty="0" smtClean="0">
                <a:solidFill>
                  <a:schemeClr val="accent5">
                    <a:lumMod val="75000"/>
                  </a:schemeClr>
                </a:solidFill>
              </a:rPr>
              <a:t> </a:t>
            </a:r>
            <a:r>
              <a:rPr lang="en-US" sz="1600" dirty="0" err="1" smtClean="0">
                <a:solidFill>
                  <a:schemeClr val="accent5">
                    <a:lumMod val="75000"/>
                  </a:schemeClr>
                </a:solidFill>
              </a:rPr>
              <a:t>khấu</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nhiên</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smtClean="0">
                <a:solidFill>
                  <a:schemeClr val="accent5">
                    <a:lumMod val="75000"/>
                  </a:schemeClr>
                </a:solidFill>
              </a:rPr>
              <a:t>. </a:t>
            </a:r>
            <a:r>
              <a:rPr lang="en-US" sz="1600" dirty="0" err="1" smtClean="0">
                <a:solidFill>
                  <a:schemeClr val="accent5">
                    <a:lumMod val="75000"/>
                  </a:schemeClr>
                </a:solidFill>
              </a:rPr>
              <a:t>Vì</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sản</a:t>
            </a:r>
            <a:r>
              <a:rPr lang="en-US" sz="1600" dirty="0" smtClean="0">
                <a:solidFill>
                  <a:schemeClr val="accent5">
                    <a:lumMod val="75000"/>
                  </a:schemeClr>
                </a:solidFill>
              </a:rPr>
              <a:t> </a:t>
            </a:r>
            <a:r>
              <a:rPr lang="en-US" sz="1600" dirty="0" err="1" smtClean="0">
                <a:solidFill>
                  <a:schemeClr val="accent5">
                    <a:lumMod val="75000"/>
                  </a:schemeClr>
                </a:solidFill>
              </a:rPr>
              <a:t>phẩm</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mức</a:t>
            </a:r>
            <a:r>
              <a:rPr lang="en-US" sz="1600" dirty="0" smtClean="0">
                <a:solidFill>
                  <a:schemeClr val="accent5">
                    <a:lumMod val="75000"/>
                  </a:schemeClr>
                </a:solidFill>
              </a:rPr>
              <a:t> </a:t>
            </a:r>
            <a:r>
              <a:rPr lang="en-US" sz="1600" dirty="0" err="1" smtClean="0">
                <a:solidFill>
                  <a:schemeClr val="accent5">
                    <a:lumMod val="75000"/>
                  </a:schemeClr>
                </a:solidFill>
              </a:rPr>
              <a:t>chiết</a:t>
            </a:r>
            <a:r>
              <a:rPr lang="en-US" sz="1600" dirty="0" smtClean="0">
                <a:solidFill>
                  <a:schemeClr val="accent5">
                    <a:lumMod val="75000"/>
                  </a:schemeClr>
                </a:solidFill>
              </a:rPr>
              <a:t> </a:t>
            </a:r>
            <a:r>
              <a:rPr lang="en-US" sz="1600" dirty="0" err="1" smtClean="0">
                <a:solidFill>
                  <a:schemeClr val="accent5">
                    <a:lumMod val="75000"/>
                  </a:schemeClr>
                </a:solidFill>
              </a:rPr>
              <a:t>khấu</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nhau</a:t>
            </a:r>
            <a:endParaRPr lang="en-US" sz="1600" b="1" dirty="0">
              <a:solidFill>
                <a:schemeClr val="accent5">
                  <a:lumMod val="75000"/>
                </a:schemeClr>
              </a:solidFill>
            </a:endParaRPr>
          </a:p>
        </p:txBody>
      </p:sp>
      <p:pic>
        <p:nvPicPr>
          <p:cNvPr id="1030" name="Picture 6" descr="PostgreSQL GROUP B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3117" y="2421970"/>
            <a:ext cx="1257384" cy="40742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041571" y="3505200"/>
            <a:ext cx="2543175" cy="933450"/>
          </a:xfrm>
          <a:prstGeom prst="rect">
            <a:avLst/>
          </a:prstGeom>
        </p:spPr>
      </p:pic>
      <p:sp>
        <p:nvSpPr>
          <p:cNvPr id="16" name="TextBox 15"/>
          <p:cNvSpPr txBox="1"/>
          <p:nvPr/>
        </p:nvSpPr>
        <p:spPr>
          <a:xfrm>
            <a:off x="832915" y="5095814"/>
            <a:ext cx="6228788" cy="584775"/>
          </a:xfrm>
          <a:prstGeom prst="rect">
            <a:avLst/>
          </a:prstGeom>
          <a:noFill/>
        </p:spPr>
        <p:txBody>
          <a:bodyPr wrap="square" rtlCol="0">
            <a:spAutoFit/>
          </a:bodyPr>
          <a:lstStyle/>
          <a:p>
            <a:r>
              <a:rPr lang="vi-VN" sz="1600" b="1" dirty="0">
                <a:solidFill>
                  <a:schemeClr val="accent5">
                    <a:lumMod val="75000"/>
                  </a:schemeClr>
                </a:solidFill>
              </a:rPr>
              <a:t>GROUP BY </a:t>
            </a:r>
            <a:r>
              <a:rPr lang="en-US" sz="1600" dirty="0" err="1" smtClean="0">
                <a:solidFill>
                  <a:schemeClr val="accent5">
                    <a:lumMod val="75000"/>
                  </a:schemeClr>
                </a:solidFill>
              </a:rPr>
              <a:t>giúp</a:t>
            </a:r>
            <a:r>
              <a:rPr lang="en-US" sz="1600" dirty="0" smtClean="0">
                <a:solidFill>
                  <a:schemeClr val="accent5">
                    <a:lumMod val="75000"/>
                  </a:schemeClr>
                </a:solidFill>
              </a:rPr>
              <a:t> </a:t>
            </a:r>
            <a:r>
              <a:rPr lang="en-US" sz="1600" dirty="0" err="1" smtClean="0">
                <a:solidFill>
                  <a:schemeClr val="accent5">
                    <a:lumMod val="75000"/>
                  </a:schemeClr>
                </a:solidFill>
              </a:rPr>
              <a:t>loại</a:t>
            </a:r>
            <a:r>
              <a:rPr lang="en-US" sz="1600" dirty="0" smtClean="0">
                <a:solidFill>
                  <a:schemeClr val="accent5">
                    <a:lumMod val="75000"/>
                  </a:schemeClr>
                </a:solidFill>
              </a:rPr>
              <a:t> </a:t>
            </a:r>
            <a:r>
              <a:rPr lang="en-US" sz="1600" dirty="0" err="1" smtClean="0">
                <a:solidFill>
                  <a:schemeClr val="accent5">
                    <a:lumMod val="75000"/>
                  </a:schemeClr>
                </a:solidFill>
              </a:rPr>
              <a:t>bỏ</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smtClean="0">
                <a:solidFill>
                  <a:schemeClr val="accent5">
                    <a:lumMod val="75000"/>
                  </a:schemeClr>
                </a:solidFill>
              </a:rPr>
              <a:t>,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a:solidFill>
                  <a:schemeClr val="accent5">
                    <a:lumMod val="75000"/>
                  </a:schemeClr>
                </a:solidFill>
              </a:rPr>
              <a:t> </a:t>
            </a:r>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duy</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hoạt</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giống</a:t>
            </a:r>
            <a:r>
              <a:rPr lang="en-US" sz="1600" dirty="0" smtClean="0">
                <a:solidFill>
                  <a:schemeClr val="accent5">
                    <a:lumMod val="75000"/>
                  </a:schemeClr>
                </a:solidFill>
              </a:rPr>
              <a:t> DISTINCT)</a:t>
            </a:r>
            <a:endParaRPr lang="en-US" sz="1600" dirty="0">
              <a:solidFill>
                <a:schemeClr val="accent5">
                  <a:lumMod val="75000"/>
                </a:schemeClr>
              </a:solidFill>
            </a:endParaRPr>
          </a:p>
        </p:txBody>
      </p:sp>
    </p:spTree>
    <p:extLst>
      <p:ext uri="{BB962C8B-B14F-4D97-AF65-F5344CB8AC3E}">
        <p14:creationId xmlns:p14="http://schemas.microsoft.com/office/powerpoint/2010/main" val="3527778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905345" y="4616938"/>
            <a:ext cx="4367824" cy="192255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5" name="Rounded Rectangle 14"/>
          <p:cNvSpPr/>
          <p:nvPr/>
        </p:nvSpPr>
        <p:spPr>
          <a:xfrm>
            <a:off x="905345" y="1169685"/>
            <a:ext cx="2716041" cy="192255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8" name="TextBox 17"/>
          <p:cNvSpPr txBox="1"/>
          <p:nvPr/>
        </p:nvSpPr>
        <p:spPr>
          <a:xfrm>
            <a:off x="855077" y="588516"/>
            <a:ext cx="5898807" cy="338554"/>
          </a:xfrm>
          <a:prstGeom prst="rect">
            <a:avLst/>
          </a:prstGeom>
          <a:noFill/>
        </p:spPr>
        <p:txBody>
          <a:bodyPr wrap="square" rtlCol="0">
            <a:spAutoFit/>
          </a:bodyPr>
          <a:lstStyle/>
          <a:p>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b="1" dirty="0" smtClean="0">
                <a:solidFill>
                  <a:schemeClr val="accent5">
                    <a:lumMod val="75000"/>
                  </a:schemeClr>
                </a:solidFill>
              </a:rPr>
              <a:t>GROUP BY</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endParaRPr lang="en-US" sz="1600" b="1" dirty="0">
              <a:solidFill>
                <a:schemeClr val="accent5">
                  <a:lumMod val="75000"/>
                </a:schemeClr>
              </a:solidFill>
            </a:endParaRPr>
          </a:p>
        </p:txBody>
      </p:sp>
      <p:sp>
        <p:nvSpPr>
          <p:cNvPr id="16" name="TextBox 15"/>
          <p:cNvSpPr txBox="1"/>
          <p:nvPr/>
        </p:nvSpPr>
        <p:spPr>
          <a:xfrm>
            <a:off x="5327775" y="1087973"/>
            <a:ext cx="3422214" cy="1077218"/>
          </a:xfrm>
          <a:prstGeom prst="rect">
            <a:avLst/>
          </a:prstGeom>
          <a:noFill/>
        </p:spPr>
        <p:txBody>
          <a:bodyPr wrap="square" rtlCol="0">
            <a:spAutoFit/>
          </a:bodyPr>
          <a:lstStyle/>
          <a:p>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a:solidFill>
                  <a:schemeClr val="accent5">
                    <a:lumMod val="75000"/>
                  </a:schemeClr>
                </a:solidFill>
              </a:rPr>
              <a:t> </a:t>
            </a:r>
            <a:r>
              <a:rPr lang="en-US" sz="1600" dirty="0" smtClean="0">
                <a:solidFill>
                  <a:schemeClr val="accent5">
                    <a:lumMod val="75000"/>
                  </a:schemeClr>
                </a:solidFill>
              </a:rPr>
              <a:t>DISTINCT, </a:t>
            </a:r>
            <a:r>
              <a:rPr lang="en-US" sz="1600" b="1" dirty="0" smtClean="0">
                <a:solidFill>
                  <a:schemeClr val="accent5">
                    <a:lumMod val="75000"/>
                  </a:schemeClr>
                </a:solidFill>
              </a:rPr>
              <a:t>Group By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loại</a:t>
            </a:r>
            <a:r>
              <a:rPr lang="en-US" sz="1600" dirty="0" smtClean="0">
                <a:solidFill>
                  <a:schemeClr val="accent5">
                    <a:lumMod val="75000"/>
                  </a:schemeClr>
                </a:solidFill>
              </a:rPr>
              <a:t> </a:t>
            </a:r>
            <a:r>
              <a:rPr lang="en-US" sz="1600" dirty="0" err="1" smtClean="0">
                <a:solidFill>
                  <a:schemeClr val="accent5">
                    <a:lumMod val="75000"/>
                  </a:schemeClr>
                </a:solidFill>
              </a:rPr>
              <a:t>bỏ</a:t>
            </a:r>
            <a:r>
              <a:rPr lang="en-US" sz="1600" dirty="0" smtClean="0">
                <a:solidFill>
                  <a:schemeClr val="accent5">
                    <a:lumMod val="75000"/>
                  </a:schemeClr>
                </a:solidFill>
              </a:rPr>
              <a:t> </a:t>
            </a:r>
            <a:r>
              <a:rPr lang="en-US" sz="1600" dirty="0" err="1" smtClean="0">
                <a:solidFill>
                  <a:schemeClr val="accent5">
                    <a:lumMod val="75000"/>
                  </a:schemeClr>
                </a:solidFill>
              </a:rPr>
              <a:t>bớt</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smtClean="0">
                <a:solidFill>
                  <a:schemeClr val="accent5">
                    <a:lumMod val="75000"/>
                  </a:schemeClr>
                </a:solidFill>
              </a:rPr>
              <a:t>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b="1" dirty="0" smtClean="0">
                <a:solidFill>
                  <a:schemeClr val="accent5">
                    <a:lumMod val="75000"/>
                  </a:schemeClr>
                </a:solidFill>
              </a:rPr>
              <a:t>discount</a:t>
            </a:r>
            <a:endParaRPr lang="en-US" sz="1600" b="1" dirty="0">
              <a:solidFill>
                <a:schemeClr val="accent5">
                  <a:lumMod val="75000"/>
                </a:schemeClr>
              </a:solidFill>
            </a:endParaRPr>
          </a:p>
        </p:txBody>
      </p:sp>
      <p:sp>
        <p:nvSpPr>
          <p:cNvPr id="17" name="4-Point Star 16"/>
          <p:cNvSpPr/>
          <p:nvPr/>
        </p:nvSpPr>
        <p:spPr>
          <a:xfrm>
            <a:off x="905344" y="325116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95055" y="3252263"/>
            <a:ext cx="5712739" cy="338554"/>
          </a:xfrm>
          <a:prstGeom prst="rect">
            <a:avLst/>
          </a:prstGeom>
          <a:noFill/>
        </p:spPr>
        <p:txBody>
          <a:bodyPr wrap="square" rtlCol="0">
            <a:spAutoFit/>
          </a:bodyPr>
          <a:lstStyle/>
          <a:p>
            <a:r>
              <a:rPr lang="en-US" sz="1600" b="1" dirty="0" smtClean="0">
                <a:solidFill>
                  <a:schemeClr val="accent5">
                    <a:lumMod val="75000"/>
                  </a:schemeClr>
                </a:solidFill>
              </a:rPr>
              <a:t>GROUP BY </a:t>
            </a:r>
            <a:r>
              <a:rPr lang="en-US" sz="1600" b="1" dirty="0" err="1" smtClean="0">
                <a:solidFill>
                  <a:schemeClr val="accent5">
                    <a:lumMod val="75000"/>
                  </a:schemeClr>
                </a:solidFill>
              </a:rPr>
              <a:t>và</a:t>
            </a:r>
            <a:r>
              <a:rPr lang="en-US" sz="1600" b="1" dirty="0" smtClean="0">
                <a:solidFill>
                  <a:schemeClr val="accent5">
                    <a:lumMod val="75000"/>
                  </a:schemeClr>
                </a:solidFill>
              </a:rPr>
              <a:t> COUNT()</a:t>
            </a:r>
            <a:endParaRPr lang="en-US" sz="1600" b="1" dirty="0">
              <a:solidFill>
                <a:schemeClr val="accent5">
                  <a:lumMod val="75000"/>
                </a:schemeClr>
              </a:solidFill>
            </a:endParaRPr>
          </a:p>
        </p:txBody>
      </p:sp>
      <p:sp>
        <p:nvSpPr>
          <p:cNvPr id="20" name="TextBox 19"/>
          <p:cNvSpPr txBox="1"/>
          <p:nvPr/>
        </p:nvSpPr>
        <p:spPr>
          <a:xfrm>
            <a:off x="841497" y="3577197"/>
            <a:ext cx="7211560" cy="584775"/>
          </a:xfrm>
          <a:prstGeom prst="rect">
            <a:avLst/>
          </a:prstGeom>
          <a:noFill/>
        </p:spPr>
        <p:txBody>
          <a:bodyPr wrap="square" rtlCol="0">
            <a:spAutoFit/>
          </a:bodyPr>
          <a:lstStyle/>
          <a:p>
            <a:r>
              <a:rPr lang="vi-VN" sz="1600" dirty="0">
                <a:solidFill>
                  <a:schemeClr val="accent5">
                    <a:lumMod val="75000"/>
                  </a:schemeClr>
                </a:solidFill>
              </a:rPr>
              <a:t>Lấy tất cả các mức giảm giá discount của sản phẩm theo thứ tự tăng dần, đồng thời thống kê số lượng sản phẩm có mức giảm giá đó</a:t>
            </a:r>
            <a:endParaRPr lang="en-US" sz="1600" b="1" dirty="0">
              <a:solidFill>
                <a:schemeClr val="accent5">
                  <a:lumMod val="75000"/>
                </a:schemeClr>
              </a:solidFill>
            </a:endParaRPr>
          </a:p>
        </p:txBody>
      </p:sp>
      <p:sp>
        <p:nvSpPr>
          <p:cNvPr id="7" name="Right Arrow 6"/>
          <p:cNvSpPr/>
          <p:nvPr/>
        </p:nvSpPr>
        <p:spPr>
          <a:xfrm>
            <a:off x="5423026" y="5310539"/>
            <a:ext cx="543208" cy="267675"/>
          </a:xfrm>
          <a:prstGeom prst="rightArrow">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029877" y="1281900"/>
            <a:ext cx="2466975" cy="1057275"/>
          </a:xfrm>
          <a:prstGeom prst="rect">
            <a:avLst/>
          </a:prstGeom>
        </p:spPr>
      </p:pic>
      <p:pic>
        <p:nvPicPr>
          <p:cNvPr id="4" name="Picture 3"/>
          <p:cNvPicPr>
            <a:picLocks noChangeAspect="1"/>
          </p:cNvPicPr>
          <p:nvPr/>
        </p:nvPicPr>
        <p:blipFill>
          <a:blip r:embed="rId3"/>
          <a:stretch>
            <a:fillRect/>
          </a:stretch>
        </p:blipFill>
        <p:spPr>
          <a:xfrm>
            <a:off x="3745918" y="1087973"/>
            <a:ext cx="1457325" cy="2085975"/>
          </a:xfrm>
          <a:prstGeom prst="rect">
            <a:avLst/>
          </a:prstGeom>
        </p:spPr>
      </p:pic>
      <p:pic>
        <p:nvPicPr>
          <p:cNvPr id="5" name="Picture 4"/>
          <p:cNvPicPr>
            <a:picLocks noChangeAspect="1"/>
          </p:cNvPicPr>
          <p:nvPr/>
        </p:nvPicPr>
        <p:blipFill>
          <a:blip r:embed="rId4"/>
          <a:stretch>
            <a:fillRect/>
          </a:stretch>
        </p:blipFill>
        <p:spPr>
          <a:xfrm>
            <a:off x="1136630" y="4800355"/>
            <a:ext cx="3324225" cy="1381125"/>
          </a:xfrm>
          <a:prstGeom prst="rect">
            <a:avLst/>
          </a:prstGeom>
        </p:spPr>
      </p:pic>
      <p:pic>
        <p:nvPicPr>
          <p:cNvPr id="8" name="Picture 7"/>
          <p:cNvPicPr>
            <a:picLocks noChangeAspect="1"/>
          </p:cNvPicPr>
          <p:nvPr/>
        </p:nvPicPr>
        <p:blipFill>
          <a:blip r:embed="rId5"/>
          <a:stretch>
            <a:fillRect/>
          </a:stretch>
        </p:blipFill>
        <p:spPr>
          <a:xfrm>
            <a:off x="6109206" y="4148351"/>
            <a:ext cx="2190750" cy="2286000"/>
          </a:xfrm>
          <a:prstGeom prst="rect">
            <a:avLst/>
          </a:prstGeom>
        </p:spPr>
      </p:pic>
    </p:spTree>
    <p:extLst>
      <p:ext uri="{BB962C8B-B14F-4D97-AF65-F5344CB8AC3E}">
        <p14:creationId xmlns:p14="http://schemas.microsoft.com/office/powerpoint/2010/main" val="13756022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905345" y="1633287"/>
            <a:ext cx="4367824" cy="192255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4-Point Star 16"/>
          <p:cNvSpPr/>
          <p:nvPr/>
        </p:nvSpPr>
        <p:spPr>
          <a:xfrm>
            <a:off x="905344" y="643769"/>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95055" y="644865"/>
            <a:ext cx="5712739" cy="338554"/>
          </a:xfrm>
          <a:prstGeom prst="rect">
            <a:avLst/>
          </a:prstGeom>
          <a:noFill/>
        </p:spPr>
        <p:txBody>
          <a:bodyPr wrap="square" rtlCol="0">
            <a:spAutoFit/>
          </a:bodyPr>
          <a:lstStyle/>
          <a:p>
            <a:r>
              <a:rPr lang="en-US" sz="1600" b="1" dirty="0" smtClean="0">
                <a:solidFill>
                  <a:schemeClr val="accent5">
                    <a:lumMod val="75000"/>
                  </a:schemeClr>
                </a:solidFill>
              </a:rPr>
              <a:t>GROUP BY </a:t>
            </a:r>
            <a:r>
              <a:rPr lang="en-US" sz="1600" b="1" dirty="0" err="1" smtClean="0">
                <a:solidFill>
                  <a:schemeClr val="accent5">
                    <a:lumMod val="75000"/>
                  </a:schemeClr>
                </a:solidFill>
              </a:rPr>
              <a:t>và</a:t>
            </a:r>
            <a:r>
              <a:rPr lang="en-US" sz="1600" b="1" dirty="0" smtClean="0">
                <a:solidFill>
                  <a:schemeClr val="accent5">
                    <a:lumMod val="75000"/>
                  </a:schemeClr>
                </a:solidFill>
              </a:rPr>
              <a:t> SUM()</a:t>
            </a:r>
            <a:endParaRPr lang="en-US" sz="1600" b="1" dirty="0">
              <a:solidFill>
                <a:schemeClr val="accent5">
                  <a:lumMod val="75000"/>
                </a:schemeClr>
              </a:solidFill>
            </a:endParaRPr>
          </a:p>
        </p:txBody>
      </p:sp>
      <p:sp>
        <p:nvSpPr>
          <p:cNvPr id="20" name="TextBox 19"/>
          <p:cNvSpPr txBox="1"/>
          <p:nvPr/>
        </p:nvSpPr>
        <p:spPr>
          <a:xfrm>
            <a:off x="841497" y="969799"/>
            <a:ext cx="7211560" cy="338554"/>
          </a:xfrm>
          <a:prstGeom prst="rect">
            <a:avLst/>
          </a:prstGeom>
          <a:noFill/>
        </p:spPr>
        <p:txBody>
          <a:bodyPr wrap="square" rtlCol="0">
            <a:spAutoFit/>
          </a:bodyPr>
          <a:lstStyle/>
          <a:p>
            <a:r>
              <a:rPr lang="en-US" sz="1600" dirty="0" err="1" smtClean="0">
                <a:solidFill>
                  <a:schemeClr val="accent5">
                    <a:lumMod val="75000"/>
                  </a:schemeClr>
                </a:solidFill>
              </a:rPr>
              <a:t>Liệt</a:t>
            </a:r>
            <a:r>
              <a:rPr lang="en-US" sz="1600" dirty="0" smtClean="0">
                <a:solidFill>
                  <a:schemeClr val="accent5">
                    <a:lumMod val="75000"/>
                  </a:schemeClr>
                </a:solidFill>
              </a:rPr>
              <a:t> </a:t>
            </a:r>
            <a:r>
              <a:rPr lang="en-US" sz="1600" dirty="0" err="1" smtClean="0">
                <a:solidFill>
                  <a:schemeClr val="accent5">
                    <a:lumMod val="75000"/>
                  </a:schemeClr>
                </a:solidFill>
              </a:rPr>
              <a:t>kê</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khách</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kèm</a:t>
            </a:r>
            <a:r>
              <a:rPr lang="en-US" sz="1600" dirty="0" smtClean="0">
                <a:solidFill>
                  <a:schemeClr val="accent5">
                    <a:lumMod val="75000"/>
                  </a:schemeClr>
                </a:solidFill>
              </a:rPr>
              <a:t> </a:t>
            </a:r>
            <a:r>
              <a:rPr lang="en-US" sz="1600" dirty="0" err="1" smtClean="0">
                <a:solidFill>
                  <a:schemeClr val="accent5">
                    <a:lumMod val="75000"/>
                  </a:schemeClr>
                </a:solidFill>
              </a:rPr>
              <a:t>tổng</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tiền</a:t>
            </a:r>
            <a:r>
              <a:rPr lang="en-US" sz="1600" dirty="0" smtClean="0">
                <a:solidFill>
                  <a:schemeClr val="accent5">
                    <a:lumMod val="75000"/>
                  </a:schemeClr>
                </a:solidFill>
              </a:rPr>
              <a:t> </a:t>
            </a:r>
            <a:r>
              <a:rPr lang="en-US" sz="1600" dirty="0" err="1" smtClean="0">
                <a:solidFill>
                  <a:schemeClr val="accent5">
                    <a:lumMod val="75000"/>
                  </a:schemeClr>
                </a:solidFill>
              </a:rPr>
              <a:t>mà</a:t>
            </a:r>
            <a:r>
              <a:rPr lang="en-US" sz="1600" dirty="0" smtClean="0">
                <a:solidFill>
                  <a:schemeClr val="accent5">
                    <a:lumMod val="75000"/>
                  </a:schemeClr>
                </a:solidFill>
              </a:rPr>
              <a:t> </a:t>
            </a:r>
            <a:r>
              <a:rPr lang="en-US" sz="1600" dirty="0" err="1" smtClean="0">
                <a:solidFill>
                  <a:schemeClr val="accent5">
                    <a:lumMod val="75000"/>
                  </a:schemeClr>
                </a:solidFill>
              </a:rPr>
              <a:t>họ</a:t>
            </a:r>
            <a:r>
              <a:rPr lang="en-US" sz="1600" dirty="0" smtClean="0">
                <a:solidFill>
                  <a:schemeClr val="accent5">
                    <a:lumMod val="75000"/>
                  </a:schemeClr>
                </a:solidFill>
              </a:rPr>
              <a:t>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mua</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Shop</a:t>
            </a:r>
            <a:endParaRPr lang="en-US" sz="1600" b="1" dirty="0">
              <a:solidFill>
                <a:schemeClr val="accent5">
                  <a:lumMod val="75000"/>
                </a:schemeClr>
              </a:solidFill>
            </a:endParaRPr>
          </a:p>
        </p:txBody>
      </p:sp>
      <p:sp>
        <p:nvSpPr>
          <p:cNvPr id="7" name="Right Arrow 6"/>
          <p:cNvSpPr/>
          <p:nvPr/>
        </p:nvSpPr>
        <p:spPr>
          <a:xfrm>
            <a:off x="5473219" y="2326888"/>
            <a:ext cx="543208" cy="267675"/>
          </a:xfrm>
          <a:prstGeom prst="rightArrow">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1142102" y="1756363"/>
            <a:ext cx="3305175" cy="1676400"/>
          </a:xfrm>
          <a:prstGeom prst="rect">
            <a:avLst/>
          </a:prstGeom>
        </p:spPr>
      </p:pic>
      <p:pic>
        <p:nvPicPr>
          <p:cNvPr id="6" name="Picture 5"/>
          <p:cNvPicPr>
            <a:picLocks noChangeAspect="1"/>
          </p:cNvPicPr>
          <p:nvPr/>
        </p:nvPicPr>
        <p:blipFill rotWithShape="1">
          <a:blip r:embed="rId3"/>
          <a:srcRect b="25850"/>
          <a:stretch/>
        </p:blipFill>
        <p:spPr>
          <a:xfrm>
            <a:off x="6216477" y="1451142"/>
            <a:ext cx="2143125" cy="2104698"/>
          </a:xfrm>
          <a:prstGeom prst="rect">
            <a:avLst/>
          </a:prstGeom>
        </p:spPr>
      </p:pic>
    </p:spTree>
    <p:extLst>
      <p:ext uri="{BB962C8B-B14F-4D97-AF65-F5344CB8AC3E}">
        <p14:creationId xmlns:p14="http://schemas.microsoft.com/office/powerpoint/2010/main" val="754639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905344" y="2951329"/>
            <a:ext cx="7324255" cy="264532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4-Point Star 16"/>
          <p:cNvSpPr/>
          <p:nvPr/>
        </p:nvSpPr>
        <p:spPr>
          <a:xfrm>
            <a:off x="905344" y="72992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95055" y="731022"/>
            <a:ext cx="5712739" cy="338554"/>
          </a:xfrm>
          <a:prstGeom prst="rect">
            <a:avLst/>
          </a:prstGeom>
          <a:noFill/>
        </p:spPr>
        <p:txBody>
          <a:bodyPr wrap="square" rtlCol="0">
            <a:spAutoFit/>
          </a:bodyPr>
          <a:lstStyle/>
          <a:p>
            <a:r>
              <a:rPr lang="en-US" sz="1600" b="1" dirty="0" smtClean="0">
                <a:solidFill>
                  <a:schemeClr val="accent5">
                    <a:lumMod val="75000"/>
                  </a:schemeClr>
                </a:solidFill>
              </a:rPr>
              <a:t>GROUP BY </a:t>
            </a:r>
            <a:r>
              <a:rPr lang="en-US" sz="1600" b="1" dirty="0" err="1" smtClean="0">
                <a:solidFill>
                  <a:schemeClr val="accent5">
                    <a:lumMod val="75000"/>
                  </a:schemeClr>
                </a:solidFill>
              </a:rPr>
              <a:t>và</a:t>
            </a:r>
            <a:r>
              <a:rPr lang="en-US" sz="1600" b="1" dirty="0" smtClean="0">
                <a:solidFill>
                  <a:schemeClr val="accent5">
                    <a:lumMod val="75000"/>
                  </a:schemeClr>
                </a:solidFill>
              </a:rPr>
              <a:t> JOIN</a:t>
            </a:r>
            <a:endParaRPr lang="en-US" sz="1600" b="1" dirty="0">
              <a:solidFill>
                <a:schemeClr val="accent5">
                  <a:lumMod val="75000"/>
                </a:schemeClr>
              </a:solidFill>
            </a:endParaRPr>
          </a:p>
        </p:txBody>
      </p:sp>
      <p:sp>
        <p:nvSpPr>
          <p:cNvPr id="20" name="TextBox 19"/>
          <p:cNvSpPr txBox="1"/>
          <p:nvPr/>
        </p:nvSpPr>
        <p:spPr>
          <a:xfrm>
            <a:off x="841497" y="1130132"/>
            <a:ext cx="7211560"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GROUP BY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smtClean="0">
                <a:solidFill>
                  <a:schemeClr val="accent5">
                    <a:lumMod val="75000"/>
                  </a:schemeClr>
                </a:solidFill>
              </a:rPr>
              <a:t> JOIN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mở</a:t>
            </a:r>
            <a:r>
              <a:rPr lang="en-US" sz="1600" dirty="0" smtClean="0">
                <a:solidFill>
                  <a:schemeClr val="accent5">
                    <a:lumMod val="75000"/>
                  </a:schemeClr>
                </a:solidFill>
              </a:rPr>
              <a:t> </a:t>
            </a:r>
            <a:r>
              <a:rPr lang="en-US" sz="1600" dirty="0" err="1" smtClean="0">
                <a:solidFill>
                  <a:schemeClr val="accent5">
                    <a:lumMod val="75000"/>
                  </a:schemeClr>
                </a:solidFill>
              </a:rPr>
              <a:t>rộng</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tin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endParaRPr lang="en-US" sz="1600" b="1" dirty="0">
              <a:solidFill>
                <a:schemeClr val="accent5">
                  <a:lumMod val="75000"/>
                </a:schemeClr>
              </a:solidFill>
            </a:endParaRPr>
          </a:p>
        </p:txBody>
      </p:sp>
      <p:sp>
        <p:nvSpPr>
          <p:cNvPr id="22" name="TextBox 21"/>
          <p:cNvSpPr txBox="1"/>
          <p:nvPr/>
        </p:nvSpPr>
        <p:spPr>
          <a:xfrm>
            <a:off x="841497" y="5837934"/>
            <a:ext cx="4608689" cy="338554"/>
          </a:xfrm>
          <a:prstGeom prst="rect">
            <a:avLst/>
          </a:prstGeom>
          <a:noFill/>
        </p:spPr>
        <p:txBody>
          <a:bodyPr wrap="square" rtlCol="0">
            <a:spAutoFit/>
          </a:bodyPr>
          <a:lstStyle/>
          <a:p>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vậy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tin </a:t>
            </a:r>
            <a:r>
              <a:rPr lang="en-US" sz="1600" dirty="0" err="1" smtClean="0">
                <a:solidFill>
                  <a:schemeClr val="accent5">
                    <a:lumMod val="75000"/>
                  </a:schemeClr>
                </a:solidFill>
              </a:rPr>
              <a:t>rõ</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hơn</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88019" y="3217890"/>
            <a:ext cx="5819775" cy="1895475"/>
          </a:xfrm>
          <a:prstGeom prst="rect">
            <a:avLst/>
          </a:prstGeom>
        </p:spPr>
      </p:pic>
      <p:sp>
        <p:nvSpPr>
          <p:cNvPr id="11" name="TextBox 10"/>
          <p:cNvSpPr txBox="1"/>
          <p:nvPr/>
        </p:nvSpPr>
        <p:spPr>
          <a:xfrm>
            <a:off x="841497" y="1988384"/>
            <a:ext cx="7388102" cy="584775"/>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khách</a:t>
            </a:r>
            <a:r>
              <a:rPr lang="en-US" sz="1600" dirty="0" smtClean="0">
                <a:solidFill>
                  <a:schemeClr val="accent5">
                    <a:lumMod val="75000"/>
                  </a:schemeClr>
                </a:solidFill>
              </a:rPr>
              <a:t> hang </a:t>
            </a:r>
            <a:r>
              <a:rPr lang="en-US" sz="1600" dirty="0" err="1" smtClean="0">
                <a:solidFill>
                  <a:schemeClr val="accent5">
                    <a:lumMod val="75000"/>
                  </a:schemeClr>
                </a:solidFill>
              </a:rPr>
              <a:t>bao</a:t>
            </a:r>
            <a:r>
              <a:rPr lang="en-US" sz="1600" dirty="0" smtClean="0">
                <a:solidFill>
                  <a:schemeClr val="accent5">
                    <a:lumMod val="75000"/>
                  </a:schemeClr>
                </a:solidFill>
              </a:rPr>
              <a:t> </a:t>
            </a:r>
            <a:r>
              <a:rPr lang="en-US" sz="1600" dirty="0" err="1" smtClean="0">
                <a:solidFill>
                  <a:schemeClr val="accent5">
                    <a:lumMod val="75000"/>
                  </a:schemeClr>
                </a:solidFill>
              </a:rPr>
              <a:t>gồm</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khách</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tổng</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tiền</a:t>
            </a:r>
            <a:r>
              <a:rPr lang="en-US" sz="1600" dirty="0" smtClean="0">
                <a:solidFill>
                  <a:schemeClr val="accent5">
                    <a:lumMod val="75000"/>
                  </a:schemeClr>
                </a:solidFill>
              </a:rPr>
              <a:t> </a:t>
            </a:r>
            <a:r>
              <a:rPr lang="en-US" sz="1600" dirty="0" err="1" smtClean="0">
                <a:solidFill>
                  <a:schemeClr val="accent5">
                    <a:lumMod val="75000"/>
                  </a:schemeClr>
                </a:solidFill>
              </a:rPr>
              <a:t>họ</a:t>
            </a:r>
            <a:r>
              <a:rPr lang="en-US" sz="1600" dirty="0" smtClean="0">
                <a:solidFill>
                  <a:schemeClr val="accent5">
                    <a:lumMod val="75000"/>
                  </a:schemeClr>
                </a:solidFill>
              </a:rPr>
              <a:t>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mua</a:t>
            </a:r>
            <a:r>
              <a:rPr lang="en-US" sz="1600" dirty="0" smtClean="0">
                <a:solidFill>
                  <a:schemeClr val="accent5">
                    <a:lumMod val="75000"/>
                  </a:schemeClr>
                </a:solidFill>
              </a:rPr>
              <a:t> </a:t>
            </a:r>
            <a:r>
              <a:rPr lang="en-US" sz="1600" dirty="0" err="1" smtClean="0">
                <a:solidFill>
                  <a:schemeClr val="accent5">
                    <a:lumMod val="75000"/>
                  </a:schemeClr>
                </a:solidFill>
              </a:rPr>
              <a:t>hàng</a:t>
            </a:r>
            <a:endParaRPr lang="en-US" sz="1600" b="1" dirty="0">
              <a:solidFill>
                <a:schemeClr val="accent5">
                  <a:lumMod val="75000"/>
                </a:schemeClr>
              </a:solidFill>
            </a:endParaRPr>
          </a:p>
        </p:txBody>
      </p:sp>
    </p:spTree>
    <p:extLst>
      <p:ext uri="{BB962C8B-B14F-4D97-AF65-F5344CB8AC3E}">
        <p14:creationId xmlns:p14="http://schemas.microsoft.com/office/powerpoint/2010/main" val="3197875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905345" y="3135241"/>
            <a:ext cx="6156358" cy="279737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TextBox 9"/>
          <p:cNvSpPr txBox="1"/>
          <p:nvPr/>
        </p:nvSpPr>
        <p:spPr>
          <a:xfrm>
            <a:off x="832915" y="886179"/>
            <a:ext cx="7487220" cy="1323439"/>
          </a:xfrm>
          <a:prstGeom prst="rect">
            <a:avLst/>
          </a:prstGeom>
          <a:noFill/>
        </p:spPr>
        <p:txBody>
          <a:bodyPr wrap="square" rtlCol="0">
            <a:spAutoFit/>
          </a:bodyPr>
          <a:lstStyle/>
          <a:p>
            <a:r>
              <a:rPr lang="vi-VN" sz="1600" b="1" dirty="0">
                <a:solidFill>
                  <a:schemeClr val="accent5">
                    <a:lumMod val="75000"/>
                  </a:schemeClr>
                </a:solidFill>
              </a:rPr>
              <a:t>HAVING</a:t>
            </a:r>
            <a:r>
              <a:rPr lang="vi-VN" sz="1600" dirty="0">
                <a:solidFill>
                  <a:schemeClr val="accent5">
                    <a:lumMod val="75000"/>
                  </a:schemeClr>
                </a:solidFill>
              </a:rPr>
              <a:t> là một mệnh đề trong câu lệnh SELECT của PostgreSQL, được sử dụng để lọc các nhóm dựa trên các giá trị tổng hợp (aggregate) </a:t>
            </a:r>
            <a:r>
              <a:rPr lang="vi-VN" sz="1600" b="1" dirty="0">
                <a:solidFill>
                  <a:srgbClr val="FF0000"/>
                </a:solidFill>
              </a:rPr>
              <a:t>sau khi </a:t>
            </a:r>
            <a:r>
              <a:rPr lang="vi-VN" sz="1600" dirty="0">
                <a:solidFill>
                  <a:schemeClr val="accent5">
                    <a:lumMod val="75000"/>
                  </a:schemeClr>
                </a:solidFill>
              </a:rPr>
              <a:t>đã sử dụng GROUP BY. HAVING cho phép </a:t>
            </a:r>
            <a:r>
              <a:rPr lang="vi-VN" sz="1600" b="1" dirty="0">
                <a:solidFill>
                  <a:schemeClr val="accent5">
                    <a:lumMod val="75000"/>
                  </a:schemeClr>
                </a:solidFill>
              </a:rPr>
              <a:t>áp dụng điều kiện</a:t>
            </a:r>
            <a:r>
              <a:rPr lang="vi-VN" sz="1600" dirty="0">
                <a:solidFill>
                  <a:schemeClr val="accent5">
                    <a:lumMod val="75000"/>
                  </a:schemeClr>
                </a:solidFill>
              </a:rPr>
              <a:t> lên kết quả của các phép tính tổng hợp như SUM, COUNT, AVG, MAX, MIN nhằm lọc các nhóm phù hợp với điều kiện đó.</a:t>
            </a:r>
            <a:endParaRPr lang="en-US" sz="1600" dirty="0">
              <a:solidFill>
                <a:schemeClr val="accent5">
                  <a:lumMod val="75000"/>
                </a:schemeClr>
              </a:solidFill>
            </a:endParaRPr>
          </a:p>
        </p:txBody>
      </p:sp>
      <p:sp>
        <p:nvSpPr>
          <p:cNvPr id="13" name="4-Point Star 12"/>
          <p:cNvSpPr/>
          <p:nvPr/>
        </p:nvSpPr>
        <p:spPr>
          <a:xfrm>
            <a:off x="905344" y="237894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95055" y="2380042"/>
            <a:ext cx="7125080" cy="584775"/>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lọc</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những</a:t>
            </a:r>
            <a:r>
              <a:rPr lang="en-US" sz="1600" dirty="0" smtClean="0">
                <a:solidFill>
                  <a:schemeClr val="accent5">
                    <a:lumMod val="75000"/>
                  </a:schemeClr>
                </a:solidFill>
              </a:rPr>
              <a:t> </a:t>
            </a:r>
            <a:r>
              <a:rPr lang="en-US" sz="1600" dirty="0" err="1" smtClean="0">
                <a:solidFill>
                  <a:schemeClr val="accent5">
                    <a:lumMod val="75000"/>
                  </a:schemeClr>
                </a:solidFill>
              </a:rPr>
              <a:t>khách</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mức</a:t>
            </a:r>
            <a:r>
              <a:rPr lang="en-US" sz="1600" dirty="0" smtClean="0">
                <a:solidFill>
                  <a:schemeClr val="accent5">
                    <a:lumMod val="75000"/>
                  </a:schemeClr>
                </a:solidFill>
              </a:rPr>
              <a:t> chi </a:t>
            </a:r>
            <a:r>
              <a:rPr lang="en-US" sz="1600" dirty="0" err="1" smtClean="0">
                <a:solidFill>
                  <a:schemeClr val="accent5">
                    <a:lumMod val="75000"/>
                  </a:schemeClr>
                </a:solidFill>
              </a:rPr>
              <a:t>tiêu</a:t>
            </a:r>
            <a:r>
              <a:rPr lang="en-US" sz="1600" dirty="0" smtClean="0">
                <a:solidFill>
                  <a:schemeClr val="accent5">
                    <a:lumMod val="75000"/>
                  </a:schemeClr>
                </a:solidFill>
              </a:rPr>
              <a:t> &gt; 30000 USD</a:t>
            </a:r>
            <a:endParaRPr lang="en-US" sz="1600" dirty="0">
              <a:solidFill>
                <a:srgbClr val="FF0000"/>
              </a:solidFill>
            </a:endParaRPr>
          </a:p>
        </p:txBody>
      </p:sp>
      <p:sp>
        <p:nvSpPr>
          <p:cNvPr id="11" name="4-Point Star 10"/>
          <p:cNvSpPr/>
          <p:nvPr/>
        </p:nvSpPr>
        <p:spPr>
          <a:xfrm>
            <a:off x="905344" y="512218"/>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195055" y="513314"/>
            <a:ext cx="7043598" cy="338554"/>
          </a:xfrm>
          <a:prstGeom prst="rect">
            <a:avLst/>
          </a:prstGeom>
          <a:noFill/>
        </p:spPr>
        <p:txBody>
          <a:bodyPr wrap="square" rtlCol="0">
            <a:spAutoFit/>
          </a:bodyPr>
          <a:lstStyle/>
          <a:p>
            <a:r>
              <a:rPr lang="en-US" sz="1600" b="1" dirty="0" smtClean="0">
                <a:solidFill>
                  <a:schemeClr val="accent5">
                    <a:lumMod val="75000"/>
                  </a:schemeClr>
                </a:solidFill>
              </a:rPr>
              <a:t>GROUP BY </a:t>
            </a:r>
            <a:r>
              <a:rPr lang="en-US" sz="1600" b="1" dirty="0" err="1" smtClean="0">
                <a:solidFill>
                  <a:schemeClr val="accent5">
                    <a:lumMod val="75000"/>
                  </a:schemeClr>
                </a:solidFill>
              </a:rPr>
              <a:t>với</a:t>
            </a:r>
            <a:r>
              <a:rPr lang="en-US" sz="1600" b="1" dirty="0" smtClean="0">
                <a:solidFill>
                  <a:schemeClr val="accent5">
                    <a:lumMod val="75000"/>
                  </a:schemeClr>
                </a:solidFill>
              </a:rPr>
              <a:t> HAVING</a:t>
            </a:r>
            <a:endParaRPr lang="en-US" sz="1600" b="1" dirty="0">
              <a:solidFill>
                <a:schemeClr val="accent5">
                  <a:lumMod val="75000"/>
                </a:schemeClr>
              </a:solidFill>
            </a:endParaRPr>
          </a:p>
        </p:txBody>
      </p:sp>
      <p:pic>
        <p:nvPicPr>
          <p:cNvPr id="7" name="Picture 6"/>
          <p:cNvPicPr>
            <a:picLocks noChangeAspect="1"/>
          </p:cNvPicPr>
          <p:nvPr/>
        </p:nvPicPr>
        <p:blipFill>
          <a:blip r:embed="rId2"/>
          <a:stretch>
            <a:fillRect/>
          </a:stretch>
        </p:blipFill>
        <p:spPr>
          <a:xfrm>
            <a:off x="1050199" y="3264745"/>
            <a:ext cx="5857875" cy="2162175"/>
          </a:xfrm>
          <a:prstGeom prst="rect">
            <a:avLst/>
          </a:prstGeom>
        </p:spPr>
      </p:pic>
      <p:pic>
        <p:nvPicPr>
          <p:cNvPr id="8" name="Picture 7"/>
          <p:cNvPicPr>
            <a:picLocks noChangeAspect="1"/>
          </p:cNvPicPr>
          <p:nvPr/>
        </p:nvPicPr>
        <p:blipFill>
          <a:blip r:embed="rId3"/>
          <a:stretch>
            <a:fillRect/>
          </a:stretch>
        </p:blipFill>
        <p:spPr>
          <a:xfrm>
            <a:off x="6347091" y="4023290"/>
            <a:ext cx="2352675" cy="2162175"/>
          </a:xfrm>
          <a:prstGeom prst="rect">
            <a:avLst/>
          </a:prstGeom>
        </p:spPr>
      </p:pic>
    </p:spTree>
    <p:extLst>
      <p:ext uri="{BB962C8B-B14F-4D97-AF65-F5344CB8AC3E}">
        <p14:creationId xmlns:p14="http://schemas.microsoft.com/office/powerpoint/2010/main" val="4015652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905345" y="2555286"/>
            <a:ext cx="3874885" cy="243317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TextBox 9"/>
          <p:cNvSpPr txBox="1"/>
          <p:nvPr/>
        </p:nvSpPr>
        <p:spPr>
          <a:xfrm>
            <a:off x="832915" y="886179"/>
            <a:ext cx="7487220" cy="830997"/>
          </a:xfrm>
          <a:prstGeom prst="rect">
            <a:avLst/>
          </a:prstGeom>
          <a:noFill/>
        </p:spPr>
        <p:txBody>
          <a:bodyPr wrap="square" rtlCol="0">
            <a:spAutoFit/>
          </a:bodyPr>
          <a:lstStyle/>
          <a:p>
            <a:r>
              <a:rPr lang="vi-VN" sz="1600" dirty="0">
                <a:solidFill>
                  <a:schemeClr val="accent5">
                    <a:lumMod val="75000"/>
                  </a:schemeClr>
                </a:solidFill>
              </a:rPr>
              <a:t>Mục đích của </a:t>
            </a:r>
            <a:r>
              <a:rPr lang="vi-VN" sz="1600" b="1" dirty="0">
                <a:solidFill>
                  <a:schemeClr val="accent5">
                    <a:lumMod val="75000"/>
                  </a:schemeClr>
                </a:solidFill>
              </a:rPr>
              <a:t>GROUP BY</a:t>
            </a:r>
            <a:r>
              <a:rPr lang="vi-VN" sz="1600" dirty="0">
                <a:solidFill>
                  <a:schemeClr val="accent5">
                    <a:lumMod val="75000"/>
                  </a:schemeClr>
                </a:solidFill>
              </a:rPr>
              <a:t> là nhóm các bản ghi có cùng giá trị của một hoặc nhiều cột. Khi kết hợp với WHERE, GROUP BY sẽ nhóm các bản ghi thỏa mãn điều kiện của </a:t>
            </a:r>
            <a:r>
              <a:rPr lang="vi-VN" sz="1600" dirty="0" smtClean="0">
                <a:solidFill>
                  <a:schemeClr val="accent5">
                    <a:lumMod val="75000"/>
                  </a:schemeClr>
                </a:solidFill>
              </a:rPr>
              <a:t>WHERE</a:t>
            </a:r>
            <a:r>
              <a:rPr lang="en-US" sz="1600" dirty="0" smtClean="0">
                <a:solidFill>
                  <a:schemeClr val="accent5">
                    <a:lumMod val="75000"/>
                  </a:schemeClr>
                </a:solidFill>
              </a:rPr>
              <a:t> (WHERE </a:t>
            </a:r>
            <a:r>
              <a:rPr lang="en-US" sz="1600" dirty="0" err="1" smtClean="0">
                <a:solidFill>
                  <a:schemeClr val="accent5">
                    <a:lumMod val="75000"/>
                  </a:schemeClr>
                </a:solidFill>
              </a:rPr>
              <a:t>lọc</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trước</a:t>
            </a:r>
            <a:r>
              <a:rPr lang="en-US" sz="1600" dirty="0" smtClean="0">
                <a:solidFill>
                  <a:schemeClr val="accent5">
                    <a:lumMod val="75000"/>
                  </a:schemeClr>
                </a:solidFill>
              </a:rPr>
              <a:t>, GROUP BY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832915" y="1931379"/>
            <a:ext cx="7125080" cy="584775"/>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dirty="0" err="1">
                <a:solidFill>
                  <a:schemeClr val="accent5">
                    <a:lumMod val="75000"/>
                  </a:schemeClr>
                </a:solidFill>
              </a:rPr>
              <a:t>Liệt</a:t>
            </a:r>
            <a:r>
              <a:rPr lang="en-US" sz="1600" dirty="0">
                <a:solidFill>
                  <a:schemeClr val="accent5">
                    <a:lumMod val="75000"/>
                  </a:schemeClr>
                </a:solidFill>
              </a:rPr>
              <a:t> </a:t>
            </a:r>
            <a:r>
              <a:rPr lang="en-US" sz="1600" dirty="0" err="1">
                <a:solidFill>
                  <a:schemeClr val="accent5">
                    <a:lumMod val="75000"/>
                  </a:schemeClr>
                </a:solidFill>
              </a:rPr>
              <a:t>kê</a:t>
            </a:r>
            <a:r>
              <a:rPr lang="en-US" sz="1600" dirty="0">
                <a:solidFill>
                  <a:schemeClr val="accent5">
                    <a:lumMod val="75000"/>
                  </a:schemeClr>
                </a:solidFill>
              </a:rPr>
              <a:t> </a:t>
            </a:r>
            <a:r>
              <a:rPr lang="en-US" sz="1600" dirty="0" err="1">
                <a:solidFill>
                  <a:schemeClr val="accent5">
                    <a:lumMod val="75000"/>
                  </a:schemeClr>
                </a:solidFill>
              </a:rPr>
              <a:t>danh</a:t>
            </a:r>
            <a:r>
              <a:rPr lang="en-US" sz="1600" dirty="0">
                <a:solidFill>
                  <a:schemeClr val="accent5">
                    <a:lumMod val="75000"/>
                  </a:schemeClr>
                </a:solidFill>
              </a:rPr>
              <a:t> </a:t>
            </a:r>
            <a:r>
              <a:rPr lang="en-US" sz="1600" dirty="0" err="1">
                <a:solidFill>
                  <a:schemeClr val="accent5">
                    <a:lumMod val="75000"/>
                  </a:schemeClr>
                </a:solidFill>
              </a:rPr>
              <a:t>sách</a:t>
            </a:r>
            <a:r>
              <a:rPr lang="en-US" sz="1600" dirty="0">
                <a:solidFill>
                  <a:schemeClr val="accent5">
                    <a:lumMod val="75000"/>
                  </a:schemeClr>
                </a:solidFill>
              </a:rPr>
              <a:t> </a:t>
            </a:r>
            <a:r>
              <a:rPr lang="en-US" sz="1600" dirty="0" err="1">
                <a:solidFill>
                  <a:schemeClr val="accent5">
                    <a:lumMod val="75000"/>
                  </a:schemeClr>
                </a:solidFill>
              </a:rPr>
              <a:t>giảm</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những</a:t>
            </a:r>
            <a:r>
              <a:rPr lang="en-US" sz="1600" dirty="0">
                <a:solidFill>
                  <a:schemeClr val="accent5">
                    <a:lumMod val="75000"/>
                  </a:schemeClr>
                </a:solidFill>
              </a:rPr>
              <a:t> </a:t>
            </a:r>
            <a:r>
              <a:rPr lang="en-US" sz="1600" dirty="0" err="1">
                <a:solidFill>
                  <a:schemeClr val="accent5">
                    <a:lumMod val="75000"/>
                  </a:schemeClr>
                </a:solidFill>
              </a:rPr>
              <a:t>sản</a:t>
            </a:r>
            <a:r>
              <a:rPr lang="en-US" sz="1600" dirty="0">
                <a:solidFill>
                  <a:schemeClr val="accent5">
                    <a:lumMod val="75000"/>
                  </a:schemeClr>
                </a:solidFill>
              </a:rPr>
              <a:t> </a:t>
            </a:r>
            <a:r>
              <a:rPr lang="en-US" sz="1600" dirty="0" err="1">
                <a:solidFill>
                  <a:schemeClr val="accent5">
                    <a:lumMod val="75000"/>
                  </a:schemeClr>
                </a:solidFill>
              </a:rPr>
              <a:t>phẩm</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smtClean="0">
                <a:solidFill>
                  <a:schemeClr val="accent5">
                    <a:lumMod val="75000"/>
                  </a:schemeClr>
                </a:solidFill>
              </a:rPr>
              <a:t>mức</a:t>
            </a:r>
            <a:r>
              <a:rPr lang="en-US" sz="1600" dirty="0" smtClean="0">
                <a:solidFill>
                  <a:schemeClr val="accent5">
                    <a:lumMod val="75000"/>
                  </a:schemeClr>
                </a:solidFill>
              </a:rPr>
              <a:t> </a:t>
            </a:r>
            <a:r>
              <a:rPr lang="en-US" sz="1600" dirty="0" err="1" smtClean="0">
                <a:solidFill>
                  <a:schemeClr val="accent5">
                    <a:lumMod val="75000"/>
                  </a:schemeClr>
                </a:solidFill>
              </a:rPr>
              <a:t>giảm</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a:solidFill>
                  <a:schemeClr val="accent5">
                    <a:lumMod val="75000"/>
                  </a:schemeClr>
                </a:solidFill>
              </a:rPr>
              <a:t>trên</a:t>
            </a:r>
            <a:r>
              <a:rPr lang="en-US" sz="1600" dirty="0">
                <a:solidFill>
                  <a:schemeClr val="accent5">
                    <a:lumMod val="75000"/>
                  </a:schemeClr>
                </a:solidFill>
              </a:rPr>
              <a:t> </a:t>
            </a:r>
            <a:r>
              <a:rPr lang="en-US" sz="1600" dirty="0" smtClean="0">
                <a:solidFill>
                  <a:schemeClr val="accent5">
                    <a:lumMod val="75000"/>
                  </a:schemeClr>
                </a:solidFill>
              </a:rPr>
              <a:t>3</a:t>
            </a:r>
            <a:endParaRPr lang="en-US" sz="1600" dirty="0">
              <a:solidFill>
                <a:srgbClr val="FF0000"/>
              </a:solidFill>
            </a:endParaRPr>
          </a:p>
        </p:txBody>
      </p:sp>
      <p:sp>
        <p:nvSpPr>
          <p:cNvPr id="11" name="4-Point Star 10"/>
          <p:cNvSpPr/>
          <p:nvPr/>
        </p:nvSpPr>
        <p:spPr>
          <a:xfrm>
            <a:off x="905344" y="512218"/>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195055" y="513314"/>
            <a:ext cx="7043598" cy="338554"/>
          </a:xfrm>
          <a:prstGeom prst="rect">
            <a:avLst/>
          </a:prstGeom>
          <a:noFill/>
        </p:spPr>
        <p:txBody>
          <a:bodyPr wrap="square" rtlCol="0">
            <a:spAutoFit/>
          </a:bodyPr>
          <a:lstStyle/>
          <a:p>
            <a:r>
              <a:rPr lang="en-US" sz="1600" b="1" dirty="0" smtClean="0">
                <a:solidFill>
                  <a:schemeClr val="accent5">
                    <a:lumMod val="75000"/>
                  </a:schemeClr>
                </a:solidFill>
              </a:rPr>
              <a:t>GROUP BY </a:t>
            </a:r>
            <a:r>
              <a:rPr lang="en-US" sz="1600" b="1" dirty="0" err="1" smtClean="0">
                <a:solidFill>
                  <a:schemeClr val="accent5">
                    <a:lumMod val="75000"/>
                  </a:schemeClr>
                </a:solidFill>
              </a:rPr>
              <a:t>với</a:t>
            </a:r>
            <a:r>
              <a:rPr lang="en-US" sz="1600" b="1" dirty="0" smtClean="0">
                <a:solidFill>
                  <a:schemeClr val="accent5">
                    <a:lumMod val="75000"/>
                  </a:schemeClr>
                </a:solidFill>
              </a:rPr>
              <a:t> </a:t>
            </a:r>
            <a:r>
              <a:rPr lang="en-US" sz="1600" b="1" dirty="0" smtClean="0">
                <a:solidFill>
                  <a:schemeClr val="accent5">
                    <a:lumMod val="75000"/>
                  </a:schemeClr>
                </a:solidFill>
              </a:rPr>
              <a:t>WHERE</a:t>
            </a:r>
            <a:endParaRPr lang="en-US" sz="1600" b="1"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5403598" y="2768111"/>
            <a:ext cx="2247900" cy="2371725"/>
          </a:xfrm>
          <a:prstGeom prst="rect">
            <a:avLst/>
          </a:prstGeom>
        </p:spPr>
      </p:pic>
      <p:pic>
        <p:nvPicPr>
          <p:cNvPr id="5" name="Picture 4"/>
          <p:cNvPicPr>
            <a:picLocks noChangeAspect="1"/>
          </p:cNvPicPr>
          <p:nvPr/>
        </p:nvPicPr>
        <p:blipFill>
          <a:blip r:embed="rId3"/>
          <a:stretch>
            <a:fillRect/>
          </a:stretch>
        </p:blipFill>
        <p:spPr>
          <a:xfrm>
            <a:off x="1050199" y="2768111"/>
            <a:ext cx="3400425" cy="1990725"/>
          </a:xfrm>
          <a:prstGeom prst="rect">
            <a:avLst/>
          </a:prstGeom>
        </p:spPr>
      </p:pic>
    </p:spTree>
    <p:extLst>
      <p:ext uri="{BB962C8B-B14F-4D97-AF65-F5344CB8AC3E}">
        <p14:creationId xmlns:p14="http://schemas.microsoft.com/office/powerpoint/2010/main" val="3897675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5" y="3505200"/>
            <a:ext cx="7315202" cy="169148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5752632" cy="584775"/>
          </a:xfrm>
          <a:prstGeom prst="rect">
            <a:avLst/>
          </a:prstGeom>
          <a:noFill/>
        </p:spPr>
        <p:txBody>
          <a:bodyPr wrap="square" rtlCol="0">
            <a:spAutoFit/>
          </a:bodyPr>
          <a:lstStyle/>
          <a:p>
            <a:r>
              <a:rPr lang="en-US" sz="3200" b="1" dirty="0">
                <a:solidFill>
                  <a:schemeClr val="accent5">
                    <a:lumMod val="75000"/>
                  </a:schemeClr>
                </a:solidFill>
              </a:rPr>
              <a:t>GROUPING SETS</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7487220" cy="2062103"/>
          </a:xfrm>
          <a:prstGeom prst="rect">
            <a:avLst/>
          </a:prstGeom>
          <a:noFill/>
        </p:spPr>
        <p:txBody>
          <a:bodyPr wrap="square" rtlCol="0">
            <a:spAutoFit/>
          </a:bodyPr>
          <a:lstStyle/>
          <a:p>
            <a:r>
              <a:rPr lang="en-US" sz="1600" dirty="0" smtClean="0">
                <a:solidFill>
                  <a:schemeClr val="accent5">
                    <a:lumMod val="75000"/>
                  </a:schemeClr>
                </a:solidFill>
              </a:rPr>
              <a:t>L</a:t>
            </a:r>
            <a:r>
              <a:rPr lang="vi-VN" sz="1600" dirty="0" smtClean="0">
                <a:solidFill>
                  <a:schemeClr val="accent5">
                    <a:lumMod val="75000"/>
                  </a:schemeClr>
                </a:solidFill>
              </a:rPr>
              <a:t>à </a:t>
            </a:r>
            <a:r>
              <a:rPr lang="vi-VN" sz="1600" dirty="0">
                <a:solidFill>
                  <a:schemeClr val="accent5">
                    <a:lumMod val="75000"/>
                  </a:schemeClr>
                </a:solidFill>
              </a:rPr>
              <a:t>một cú pháp mở rộng của mệnh đề GROUP BY để cho phép bạn nhóm dữ liệu theo nhiều tập hợp khác nhau trong một câu truy vấn duy nhất. Nó cho phép bạn tạo các kết quả tổng hợp từ các nhóm dữ liệu khác nhau một cách thuận tiện.</a:t>
            </a:r>
          </a:p>
          <a:p>
            <a:endParaRPr lang="vi-VN" sz="1600" dirty="0">
              <a:solidFill>
                <a:schemeClr val="accent5">
                  <a:lumMod val="75000"/>
                </a:schemeClr>
              </a:solidFill>
            </a:endParaRPr>
          </a:p>
          <a:p>
            <a:r>
              <a:rPr lang="vi-VN" sz="1600" dirty="0">
                <a:solidFill>
                  <a:schemeClr val="accent5">
                    <a:lumMod val="75000"/>
                  </a:schemeClr>
                </a:solidFill>
              </a:rPr>
              <a:t>Với GROUPING SETS, bạn có thể chỉ định một danh sách các cột hoặc biểu thức nhóm để tạo các tập hợp nhóm khác nhau. Cú pháp của GROUPING SETS như sau:</a:t>
            </a:r>
            <a:endParaRPr lang="en-US" sz="1600"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1073259" y="3616543"/>
            <a:ext cx="6200775" cy="1466850"/>
          </a:xfrm>
          <a:prstGeom prst="rect">
            <a:avLst/>
          </a:prstGeom>
        </p:spPr>
      </p:pic>
    </p:spTree>
    <p:extLst>
      <p:ext uri="{BB962C8B-B14F-4D97-AF65-F5344CB8AC3E}">
        <p14:creationId xmlns:p14="http://schemas.microsoft.com/office/powerpoint/2010/main" val="1888353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9129" y="600519"/>
            <a:ext cx="7125080" cy="584775"/>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1: </a:t>
            </a:r>
            <a:r>
              <a:rPr lang="vi-VN" sz="1600" dirty="0">
                <a:solidFill>
                  <a:schemeClr val="accent5">
                    <a:lumMod val="75000"/>
                  </a:schemeClr>
                </a:solidFill>
              </a:rPr>
              <a:t>Truy vấn trả về số tiền bán được nhóm theo</a:t>
            </a:r>
            <a:r>
              <a:rPr lang="en-US" sz="1600" dirty="0" smtClean="0">
                <a:solidFill>
                  <a:schemeClr val="accent5">
                    <a:lumMod val="75000"/>
                  </a:schemeClr>
                </a:solidFill>
              </a:rPr>
              <a:t> </a:t>
            </a:r>
            <a:r>
              <a:rPr lang="en-US" sz="1600" dirty="0" smtClean="0">
                <a:solidFill>
                  <a:srgbClr val="FF0000"/>
                </a:solidFill>
              </a:rPr>
              <a:t>brand</a:t>
            </a:r>
            <a:r>
              <a:rPr lang="en-US" sz="1600" dirty="0" smtClean="0">
                <a:solidFill>
                  <a:schemeClr val="accent5">
                    <a:lumMod val="75000"/>
                  </a:schemeClr>
                </a:solidFill>
              </a:rPr>
              <a:t>, </a:t>
            </a:r>
            <a:r>
              <a:rPr lang="en-US" sz="1600" dirty="0" smtClean="0">
                <a:solidFill>
                  <a:srgbClr val="FF0000"/>
                </a:solidFill>
              </a:rPr>
              <a:t>category</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a:solidFill>
                  <a:schemeClr val="accent5">
                    <a:lumMod val="75000"/>
                  </a:schemeClr>
                </a:solidFill>
              </a:rPr>
              <a:t> </a:t>
            </a:r>
            <a:r>
              <a:rPr lang="en-US" sz="1600" b="1" dirty="0" err="1">
                <a:solidFill>
                  <a:schemeClr val="accent5">
                    <a:lumMod val="75000"/>
                  </a:schemeClr>
                </a:solidFill>
              </a:rPr>
              <a:t>sales_summary</a:t>
            </a:r>
            <a:endParaRPr lang="en-US" sz="1600" b="1" dirty="0">
              <a:solidFill>
                <a:srgbClr val="FF0000"/>
              </a:solidFill>
            </a:endParaRPr>
          </a:p>
        </p:txBody>
      </p:sp>
      <p:pic>
        <p:nvPicPr>
          <p:cNvPr id="4" name="Picture 3"/>
          <p:cNvPicPr>
            <a:picLocks noChangeAspect="1"/>
          </p:cNvPicPr>
          <p:nvPr/>
        </p:nvPicPr>
        <p:blipFill>
          <a:blip r:embed="rId2"/>
          <a:stretch>
            <a:fillRect/>
          </a:stretch>
        </p:blipFill>
        <p:spPr>
          <a:xfrm>
            <a:off x="4081840" y="1254988"/>
            <a:ext cx="4257675" cy="2581275"/>
          </a:xfrm>
          <a:prstGeom prst="rect">
            <a:avLst/>
          </a:prstGeom>
        </p:spPr>
      </p:pic>
      <p:pic>
        <p:nvPicPr>
          <p:cNvPr id="5" name="Picture 4"/>
          <p:cNvPicPr>
            <a:picLocks noChangeAspect="1"/>
          </p:cNvPicPr>
          <p:nvPr/>
        </p:nvPicPr>
        <p:blipFill>
          <a:blip r:embed="rId3"/>
          <a:stretch>
            <a:fillRect/>
          </a:stretch>
        </p:blipFill>
        <p:spPr>
          <a:xfrm>
            <a:off x="977771" y="1254988"/>
            <a:ext cx="2571750" cy="2790825"/>
          </a:xfrm>
          <a:prstGeom prst="rect">
            <a:avLst/>
          </a:prstGeom>
        </p:spPr>
      </p:pic>
      <p:sp>
        <p:nvSpPr>
          <p:cNvPr id="6" name="TextBox 5"/>
          <p:cNvSpPr txBox="1"/>
          <p:nvPr/>
        </p:nvSpPr>
        <p:spPr>
          <a:xfrm>
            <a:off x="869129" y="4106643"/>
            <a:ext cx="7125080" cy="584775"/>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2: </a:t>
            </a:r>
            <a:r>
              <a:rPr lang="vi-VN" sz="1600" dirty="0">
                <a:solidFill>
                  <a:schemeClr val="accent5">
                    <a:lumMod val="75000"/>
                  </a:schemeClr>
                </a:solidFill>
              </a:rPr>
              <a:t>Truy vấn trả </a:t>
            </a:r>
            <a:r>
              <a:rPr lang="vi-VN" sz="1600" dirty="0" smtClean="0">
                <a:solidFill>
                  <a:schemeClr val="accent5">
                    <a:lumMod val="75000"/>
                  </a:schemeClr>
                </a:solidFill>
              </a:rPr>
              <a:t>về</a:t>
            </a:r>
            <a:r>
              <a:rPr lang="en-US" sz="1600" dirty="0" smtClean="0">
                <a:solidFill>
                  <a:schemeClr val="accent5">
                    <a:lumMod val="75000"/>
                  </a:schemeClr>
                </a:solidFill>
              </a:rPr>
              <a:t> </a:t>
            </a:r>
            <a:r>
              <a:rPr lang="vi-VN" sz="1600" dirty="0">
                <a:solidFill>
                  <a:schemeClr val="accent5">
                    <a:lumMod val="75000"/>
                  </a:schemeClr>
                </a:solidFill>
              </a:rPr>
              <a:t>số tiền bán </a:t>
            </a:r>
            <a:r>
              <a:rPr lang="vi-VN" sz="1600" dirty="0" smtClean="0">
                <a:solidFill>
                  <a:schemeClr val="accent5">
                    <a:lumMod val="75000"/>
                  </a:schemeClr>
                </a:solidFill>
              </a:rPr>
              <a:t>được</a:t>
            </a:r>
            <a:r>
              <a:rPr lang="en-US" sz="1600" dirty="0">
                <a:solidFill>
                  <a:schemeClr val="accent5">
                    <a:lumMod val="75000"/>
                  </a:schemeClr>
                </a:solidFill>
              </a:rPr>
              <a:t> </a:t>
            </a:r>
            <a:r>
              <a:rPr lang="en-US" sz="1600" dirty="0" err="1" smtClean="0">
                <a:solidFill>
                  <a:schemeClr val="accent5">
                    <a:lumMod val="75000"/>
                  </a:schemeClr>
                </a:solidFill>
              </a:rPr>
              <a:t>nhóm</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smtClean="0">
                <a:solidFill>
                  <a:srgbClr val="FF0000"/>
                </a:solidFill>
              </a:rPr>
              <a:t>brand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a:solidFill>
                  <a:schemeClr val="accent5">
                    <a:lumMod val="75000"/>
                  </a:schemeClr>
                </a:solidFill>
              </a:rPr>
              <a:t> </a:t>
            </a:r>
            <a:r>
              <a:rPr lang="en-US" sz="1600" b="1" dirty="0" err="1">
                <a:solidFill>
                  <a:schemeClr val="accent5">
                    <a:lumMod val="75000"/>
                  </a:schemeClr>
                </a:solidFill>
              </a:rPr>
              <a:t>sales_summary</a:t>
            </a:r>
            <a:endParaRPr lang="en-US" sz="1600" b="1" dirty="0">
              <a:solidFill>
                <a:srgbClr val="FF0000"/>
              </a:solidFill>
            </a:endParaRPr>
          </a:p>
        </p:txBody>
      </p:sp>
      <p:pic>
        <p:nvPicPr>
          <p:cNvPr id="7" name="Picture 6"/>
          <p:cNvPicPr>
            <a:picLocks noChangeAspect="1"/>
          </p:cNvPicPr>
          <p:nvPr/>
        </p:nvPicPr>
        <p:blipFill>
          <a:blip r:embed="rId4"/>
          <a:stretch>
            <a:fillRect/>
          </a:stretch>
        </p:blipFill>
        <p:spPr>
          <a:xfrm>
            <a:off x="869129" y="4752248"/>
            <a:ext cx="2533650" cy="1752600"/>
          </a:xfrm>
          <a:prstGeom prst="rect">
            <a:avLst/>
          </a:prstGeom>
        </p:spPr>
      </p:pic>
      <p:pic>
        <p:nvPicPr>
          <p:cNvPr id="8" name="Picture 7"/>
          <p:cNvPicPr>
            <a:picLocks noChangeAspect="1"/>
          </p:cNvPicPr>
          <p:nvPr/>
        </p:nvPicPr>
        <p:blipFill>
          <a:blip r:embed="rId5"/>
          <a:stretch>
            <a:fillRect/>
          </a:stretch>
        </p:blipFill>
        <p:spPr>
          <a:xfrm>
            <a:off x="4081840" y="4618898"/>
            <a:ext cx="2705100" cy="1885950"/>
          </a:xfrm>
          <a:prstGeom prst="rect">
            <a:avLst/>
          </a:prstGeom>
        </p:spPr>
      </p:pic>
      <p:sp>
        <p:nvSpPr>
          <p:cNvPr id="9" name="Right Arrow 8"/>
          <p:cNvSpPr/>
          <p:nvPr/>
        </p:nvSpPr>
        <p:spPr>
          <a:xfrm>
            <a:off x="3650146" y="5378879"/>
            <a:ext cx="389299" cy="24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650145" y="2295956"/>
            <a:ext cx="389299" cy="24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5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905344" y="1246082"/>
            <a:ext cx="7296263" cy="136236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5" name="Picture 4"/>
          <p:cNvPicPr>
            <a:picLocks noChangeAspect="1"/>
          </p:cNvPicPr>
          <p:nvPr/>
        </p:nvPicPr>
        <p:blipFill>
          <a:blip r:embed="rId2"/>
          <a:stretch>
            <a:fillRect/>
          </a:stretch>
        </p:blipFill>
        <p:spPr>
          <a:xfrm>
            <a:off x="1140737" y="1351003"/>
            <a:ext cx="3657600" cy="1152525"/>
          </a:xfrm>
          <a:prstGeom prst="rect">
            <a:avLst/>
          </a:prstGeom>
        </p:spPr>
      </p:pic>
      <p:sp>
        <p:nvSpPr>
          <p:cNvPr id="19" name="TextBox 18"/>
          <p:cNvSpPr txBox="1"/>
          <p:nvPr/>
        </p:nvSpPr>
        <p:spPr>
          <a:xfrm>
            <a:off x="832916" y="802607"/>
            <a:ext cx="7387631" cy="338554"/>
          </a:xfrm>
          <a:prstGeom prst="rect">
            <a:avLst/>
          </a:prstGeom>
          <a:noFill/>
        </p:spPr>
        <p:txBody>
          <a:bodyPr wrap="square" rtlCol="0">
            <a:spAutoFit/>
          </a:bodyPr>
          <a:lstStyle/>
          <a:p>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first_name</a:t>
            </a:r>
            <a:r>
              <a:rPr lang="en-US" sz="1600" dirty="0" smtClean="0">
                <a:solidFill>
                  <a:schemeClr val="accent5">
                    <a:lumMod val="75000"/>
                  </a:schemeClr>
                </a:solidFill>
              </a:rPr>
              <a:t>, </a:t>
            </a:r>
            <a:r>
              <a:rPr lang="en-US" sz="1600" dirty="0" err="1" smtClean="0">
                <a:solidFill>
                  <a:schemeClr val="accent5">
                    <a:lumMod val="75000"/>
                  </a:schemeClr>
                </a:solidFill>
              </a:rPr>
              <a:t>last_name</a:t>
            </a:r>
            <a:r>
              <a:rPr lang="en-US" sz="1600" dirty="0" smtClean="0">
                <a:solidFill>
                  <a:schemeClr val="accent5">
                    <a:lumMod val="75000"/>
                  </a:schemeClr>
                </a:solidFill>
              </a:rPr>
              <a:t>, email </a:t>
            </a:r>
            <a:r>
              <a:rPr lang="en-US" sz="1600" dirty="0" err="1" smtClean="0">
                <a:solidFill>
                  <a:schemeClr val="accent5">
                    <a:lumMod val="75000"/>
                  </a:schemeClr>
                </a:solidFill>
              </a:rPr>
              <a:t>từ</a:t>
            </a:r>
            <a:r>
              <a:rPr lang="en-US" sz="1600" dirty="0" smtClean="0">
                <a:solidFill>
                  <a:schemeClr val="accent5">
                    <a:lumMod val="75000"/>
                  </a:schemeClr>
                </a:solidFill>
              </a:rPr>
              <a:t> table </a:t>
            </a:r>
            <a:r>
              <a:rPr lang="en-US" sz="1600" b="1" dirty="0" smtClean="0">
                <a:solidFill>
                  <a:schemeClr val="accent5">
                    <a:lumMod val="75000"/>
                  </a:schemeClr>
                </a:solidFill>
              </a:rPr>
              <a:t>customer</a:t>
            </a:r>
            <a:endParaRPr lang="en-US" sz="1600" b="1" dirty="0">
              <a:solidFill>
                <a:schemeClr val="accent5">
                  <a:lumMod val="75000"/>
                </a:schemeClr>
              </a:solidFill>
            </a:endParaRPr>
          </a:p>
        </p:txBody>
      </p:sp>
      <p:sp>
        <p:nvSpPr>
          <p:cNvPr id="9" name="4-Point Star 8"/>
          <p:cNvSpPr/>
          <p:nvPr/>
        </p:nvSpPr>
        <p:spPr>
          <a:xfrm>
            <a:off x="905344" y="274536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31269" y="2713372"/>
            <a:ext cx="3775297" cy="338554"/>
          </a:xfrm>
          <a:prstGeom prst="rect">
            <a:avLst/>
          </a:prstGeom>
          <a:noFill/>
        </p:spPr>
        <p:txBody>
          <a:bodyPr wrap="square" rtlCol="0">
            <a:spAutoFit/>
          </a:bodyPr>
          <a:lstStyle/>
          <a:p>
            <a:r>
              <a:rPr lang="en-US" sz="1600" b="1" dirty="0" smtClean="0">
                <a:solidFill>
                  <a:schemeClr val="accent5">
                    <a:lumMod val="75000"/>
                  </a:schemeClr>
                </a:solidFill>
              </a:rPr>
              <a:t>SELECT *</a:t>
            </a:r>
            <a:endParaRPr lang="en-US" sz="1600" b="1" dirty="0">
              <a:solidFill>
                <a:schemeClr val="accent5">
                  <a:lumMod val="75000"/>
                </a:schemeClr>
              </a:solidFill>
            </a:endParaRPr>
          </a:p>
        </p:txBody>
      </p:sp>
      <p:sp>
        <p:nvSpPr>
          <p:cNvPr id="11" name="TextBox 10"/>
          <p:cNvSpPr txBox="1"/>
          <p:nvPr/>
        </p:nvSpPr>
        <p:spPr>
          <a:xfrm>
            <a:off x="832916" y="3083852"/>
            <a:ext cx="7387631" cy="338554"/>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lúc</a:t>
            </a:r>
            <a:r>
              <a:rPr lang="en-US" sz="1600" dirty="0" smtClean="0">
                <a:solidFill>
                  <a:schemeClr val="accent5">
                    <a:lumMod val="75000"/>
                  </a:schemeClr>
                </a:solidFill>
              </a:rPr>
              <a:t> </a:t>
            </a:r>
            <a:r>
              <a:rPr lang="en-US" sz="1600" b="1" dirty="0" err="1" smtClean="0">
                <a:solidFill>
                  <a:schemeClr val="accent2">
                    <a:lumMod val="75000"/>
                  </a:schemeClr>
                </a:solidFill>
              </a:rPr>
              <a:t>tất</a:t>
            </a:r>
            <a:r>
              <a:rPr lang="en-US" sz="1600" b="1" dirty="0" smtClean="0">
                <a:solidFill>
                  <a:schemeClr val="accent2">
                    <a:lumMod val="75000"/>
                  </a:schemeClr>
                </a:solidFill>
              </a:rPr>
              <a:t> </a:t>
            </a:r>
            <a:r>
              <a:rPr lang="en-US" sz="1600" b="1" dirty="0" err="1" smtClean="0">
                <a:solidFill>
                  <a:schemeClr val="accent2">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mà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có</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2" name="Rounded Rectangle 11"/>
          <p:cNvSpPr/>
          <p:nvPr/>
        </p:nvSpPr>
        <p:spPr>
          <a:xfrm>
            <a:off x="905344" y="3575661"/>
            <a:ext cx="7296263" cy="55335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1050199" y="3639354"/>
            <a:ext cx="4318503" cy="369332"/>
          </a:xfrm>
          <a:prstGeom prst="rect">
            <a:avLst/>
          </a:prstGeom>
          <a:noFill/>
        </p:spPr>
        <p:txBody>
          <a:bodyPr wrap="square" rtlCol="0">
            <a:spAutoFit/>
          </a:bodyPr>
          <a:lstStyle/>
          <a:p>
            <a:r>
              <a:rPr lang="en-US" dirty="0">
                <a:solidFill>
                  <a:srgbClr val="9F67B8"/>
                </a:solidFill>
              </a:rPr>
              <a:t>SELECT</a:t>
            </a:r>
            <a:r>
              <a:rPr lang="en-US" dirty="0">
                <a:solidFill>
                  <a:schemeClr val="bg1"/>
                </a:solidFill>
              </a:rPr>
              <a:t> * </a:t>
            </a:r>
            <a:r>
              <a:rPr lang="en-US" dirty="0">
                <a:solidFill>
                  <a:srgbClr val="9F67B8"/>
                </a:solidFill>
              </a:rPr>
              <a:t>FROM</a:t>
            </a:r>
            <a:r>
              <a:rPr lang="en-US" dirty="0">
                <a:solidFill>
                  <a:schemeClr val="bg1"/>
                </a:solidFill>
              </a:rPr>
              <a:t> customer;</a:t>
            </a:r>
          </a:p>
        </p:txBody>
      </p:sp>
      <p:sp>
        <p:nvSpPr>
          <p:cNvPr id="16" name="Rounded Rectangle 15"/>
          <p:cNvSpPr/>
          <p:nvPr/>
        </p:nvSpPr>
        <p:spPr>
          <a:xfrm>
            <a:off x="905344" y="4771517"/>
            <a:ext cx="7296263" cy="158204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4-Point Star 16"/>
          <p:cNvSpPr/>
          <p:nvPr/>
        </p:nvSpPr>
        <p:spPr>
          <a:xfrm>
            <a:off x="905344" y="436923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231269" y="4337241"/>
            <a:ext cx="3775297" cy="338554"/>
          </a:xfrm>
          <a:prstGeom prst="rect">
            <a:avLst/>
          </a:prstGeom>
          <a:noFill/>
        </p:spPr>
        <p:txBody>
          <a:bodyPr wrap="square" rtlCol="0">
            <a:spAutoFit/>
          </a:bodyPr>
          <a:lstStyle/>
          <a:p>
            <a:r>
              <a:rPr lang="en-US" sz="1600" b="1" dirty="0" smtClean="0">
                <a:solidFill>
                  <a:schemeClr val="accent5">
                    <a:lumMod val="75000"/>
                  </a:schemeClr>
                </a:solidFill>
              </a:rPr>
              <a:t>SELECT </a:t>
            </a:r>
            <a:r>
              <a:rPr lang="en-US" sz="1600" b="1" dirty="0" err="1" smtClean="0">
                <a:solidFill>
                  <a:schemeClr val="accent5">
                    <a:lumMod val="75000"/>
                  </a:schemeClr>
                </a:solidFill>
              </a:rPr>
              <a:t>với</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a:t>
            </a:r>
            <a:r>
              <a:rPr lang="en-US" sz="1600" b="1" dirty="0" err="1" smtClean="0">
                <a:solidFill>
                  <a:schemeClr val="accent5">
                    <a:lumMod val="75000"/>
                  </a:schemeClr>
                </a:solidFill>
              </a:rPr>
              <a:t>biểu</a:t>
            </a:r>
            <a:r>
              <a:rPr lang="en-US" sz="1600" b="1" dirty="0" smtClean="0">
                <a:solidFill>
                  <a:schemeClr val="accent5">
                    <a:lumMod val="75000"/>
                  </a:schemeClr>
                </a:solidFill>
              </a:rPr>
              <a:t> </a:t>
            </a:r>
            <a:r>
              <a:rPr lang="en-US" sz="1600" b="1" dirty="0" err="1" smtClean="0">
                <a:solidFill>
                  <a:schemeClr val="accent5">
                    <a:lumMod val="75000"/>
                  </a:schemeClr>
                </a:solidFill>
              </a:rPr>
              <a:t>thức</a:t>
            </a:r>
            <a:endParaRPr lang="en-US" sz="1600" b="1" dirty="0">
              <a:solidFill>
                <a:schemeClr val="accent5">
                  <a:lumMod val="75000"/>
                </a:schemeClr>
              </a:solidFill>
            </a:endParaRPr>
          </a:p>
        </p:txBody>
      </p:sp>
      <p:pic>
        <p:nvPicPr>
          <p:cNvPr id="20" name="Picture 19"/>
          <p:cNvPicPr>
            <a:picLocks noChangeAspect="1"/>
          </p:cNvPicPr>
          <p:nvPr/>
        </p:nvPicPr>
        <p:blipFill>
          <a:blip r:embed="rId3"/>
          <a:stretch>
            <a:fillRect/>
          </a:stretch>
        </p:blipFill>
        <p:spPr>
          <a:xfrm>
            <a:off x="1104379" y="4872360"/>
            <a:ext cx="4029075" cy="1362075"/>
          </a:xfrm>
          <a:prstGeom prst="rect">
            <a:avLst/>
          </a:prstGeom>
        </p:spPr>
      </p:pic>
      <p:sp>
        <p:nvSpPr>
          <p:cNvPr id="22" name="TextBox 21"/>
          <p:cNvSpPr txBox="1"/>
          <p:nvPr/>
        </p:nvSpPr>
        <p:spPr>
          <a:xfrm>
            <a:off x="5340712" y="4977765"/>
            <a:ext cx="2860895" cy="1169551"/>
          </a:xfrm>
          <a:prstGeom prst="rect">
            <a:avLst/>
          </a:prstGeom>
          <a:noFill/>
        </p:spPr>
        <p:txBody>
          <a:bodyPr wrap="square" rtlCol="0">
            <a:spAutoFit/>
          </a:bodyPr>
          <a:lstStyle/>
          <a:p>
            <a:r>
              <a:rPr lang="en-US" sz="1400" dirty="0" err="1" smtClean="0">
                <a:solidFill>
                  <a:schemeClr val="accent4">
                    <a:lumMod val="60000"/>
                    <a:lumOff val="40000"/>
                  </a:schemeClr>
                </a:solidFill>
              </a:rPr>
              <a:t>Bạn</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có</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thể</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sử</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dụng</a:t>
            </a:r>
            <a:r>
              <a:rPr lang="en-US" sz="1400" dirty="0" smtClean="0">
                <a:solidFill>
                  <a:schemeClr val="accent4">
                    <a:lumMod val="60000"/>
                    <a:lumOff val="40000"/>
                  </a:schemeClr>
                </a:solidFill>
              </a:rPr>
              <a:t> 2 </a:t>
            </a:r>
            <a:r>
              <a:rPr lang="en-US" sz="1400" dirty="0" err="1" smtClean="0">
                <a:solidFill>
                  <a:schemeClr val="accent4">
                    <a:lumMod val="60000"/>
                    <a:lumOff val="40000"/>
                  </a:schemeClr>
                </a:solidFill>
              </a:rPr>
              <a:t>dấu</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sổ</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đứng</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để</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nối</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first_name</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với</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một</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dấu</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khoảng</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trắng</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và</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last_name</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để</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có</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được</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một</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trường</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fullname</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cho</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mỗi</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khách</a:t>
            </a:r>
            <a:r>
              <a:rPr lang="en-US" sz="1400" dirty="0" smtClean="0">
                <a:solidFill>
                  <a:schemeClr val="accent4">
                    <a:lumMod val="60000"/>
                    <a:lumOff val="40000"/>
                  </a:schemeClr>
                </a:solidFill>
              </a:rPr>
              <a:t> </a:t>
            </a:r>
            <a:r>
              <a:rPr lang="en-US" sz="1400" dirty="0" err="1" smtClean="0">
                <a:solidFill>
                  <a:schemeClr val="accent4">
                    <a:lumMod val="60000"/>
                    <a:lumOff val="40000"/>
                  </a:schemeClr>
                </a:solidFill>
              </a:rPr>
              <a:t>hàng</a:t>
            </a:r>
            <a:r>
              <a:rPr lang="en-US" sz="1400" dirty="0" smtClean="0">
                <a:solidFill>
                  <a:schemeClr val="accent4">
                    <a:lumMod val="60000"/>
                    <a:lumOff val="40000"/>
                  </a:schemeClr>
                </a:solidFill>
              </a:rPr>
              <a:t>.</a:t>
            </a:r>
            <a:endParaRPr lang="en-US" sz="1400" dirty="0">
              <a:solidFill>
                <a:schemeClr val="accent4">
                  <a:lumMod val="60000"/>
                  <a:lumOff val="40000"/>
                </a:schemeClr>
              </a:solidFill>
            </a:endParaRPr>
          </a:p>
        </p:txBody>
      </p:sp>
      <p:sp>
        <p:nvSpPr>
          <p:cNvPr id="23" name="4-Point Star 22"/>
          <p:cNvSpPr/>
          <p:nvPr/>
        </p:nvSpPr>
        <p:spPr>
          <a:xfrm>
            <a:off x="905344" y="436729"/>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231269" y="404738"/>
            <a:ext cx="3775297" cy="338554"/>
          </a:xfrm>
          <a:prstGeom prst="rect">
            <a:avLst/>
          </a:prstGeom>
          <a:noFill/>
        </p:spPr>
        <p:txBody>
          <a:bodyPr wrap="square" rtlCol="0">
            <a:spAutoFit/>
          </a:bodyPr>
          <a:lstStyle/>
          <a:p>
            <a:r>
              <a:rPr lang="en-US" sz="1600" b="1" dirty="0" smtClean="0">
                <a:solidFill>
                  <a:schemeClr val="accent5">
                    <a:lumMod val="75000"/>
                  </a:schemeClr>
                </a:solidFill>
              </a:rPr>
              <a:t>SELECT </a:t>
            </a:r>
            <a:r>
              <a:rPr lang="en-US" sz="1600" b="1" dirty="0" err="1" smtClean="0">
                <a:solidFill>
                  <a:schemeClr val="accent5">
                    <a:lumMod val="75000"/>
                  </a:schemeClr>
                </a:solidFill>
              </a:rPr>
              <a:t>những</a:t>
            </a:r>
            <a:r>
              <a:rPr lang="en-US" sz="1600" b="1" dirty="0" smtClean="0">
                <a:solidFill>
                  <a:schemeClr val="accent5">
                    <a:lumMod val="75000"/>
                  </a:schemeClr>
                </a:solidFill>
              </a:rPr>
              <a:t> </a:t>
            </a:r>
            <a:r>
              <a:rPr lang="en-US" sz="1600" b="1" dirty="0" err="1" smtClean="0">
                <a:solidFill>
                  <a:schemeClr val="accent5">
                    <a:lumMod val="75000"/>
                  </a:schemeClr>
                </a:solidFill>
              </a:rPr>
              <a:t>cột</a:t>
            </a:r>
            <a:r>
              <a:rPr lang="en-US" sz="1600" b="1" dirty="0" smtClean="0">
                <a:solidFill>
                  <a:schemeClr val="accent5">
                    <a:lumMod val="75000"/>
                  </a:schemeClr>
                </a:solidFill>
              </a:rPr>
              <a:t> </a:t>
            </a:r>
            <a:r>
              <a:rPr lang="en-US" sz="1600" b="1" dirty="0" err="1" smtClean="0">
                <a:solidFill>
                  <a:schemeClr val="accent5">
                    <a:lumMod val="75000"/>
                  </a:schemeClr>
                </a:solidFill>
              </a:rPr>
              <a:t>mong</a:t>
            </a:r>
            <a:r>
              <a:rPr lang="en-US" sz="1600" b="1" dirty="0" smtClean="0">
                <a:solidFill>
                  <a:schemeClr val="accent5">
                    <a:lumMod val="75000"/>
                  </a:schemeClr>
                </a:solidFill>
              </a:rPr>
              <a:t> </a:t>
            </a:r>
            <a:r>
              <a:rPr lang="en-US" sz="1600" b="1" dirty="0" err="1" smtClean="0">
                <a:solidFill>
                  <a:schemeClr val="accent5">
                    <a:lumMod val="75000"/>
                  </a:schemeClr>
                </a:solidFill>
              </a:rPr>
              <a:t>muốn</a:t>
            </a:r>
            <a:endParaRPr lang="en-US" sz="1600" b="1" dirty="0">
              <a:solidFill>
                <a:schemeClr val="accent5">
                  <a:lumMod val="75000"/>
                </a:schemeClr>
              </a:solidFill>
            </a:endParaRPr>
          </a:p>
        </p:txBody>
      </p:sp>
    </p:spTree>
    <p:extLst>
      <p:ext uri="{BB962C8B-B14F-4D97-AF65-F5344CB8AC3E}">
        <p14:creationId xmlns:p14="http://schemas.microsoft.com/office/powerpoint/2010/main" val="35512416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9129" y="600519"/>
            <a:ext cx="7125080" cy="584775"/>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3: </a:t>
            </a:r>
            <a:r>
              <a:rPr lang="vi-VN" sz="1600" dirty="0">
                <a:solidFill>
                  <a:schemeClr val="accent5">
                    <a:lumMod val="75000"/>
                  </a:schemeClr>
                </a:solidFill>
              </a:rPr>
              <a:t>Truy vấn trả </a:t>
            </a:r>
            <a:r>
              <a:rPr lang="vi-VN" sz="1600" dirty="0" smtClean="0">
                <a:solidFill>
                  <a:schemeClr val="accent5">
                    <a:lumMod val="75000"/>
                  </a:schemeClr>
                </a:solidFill>
              </a:rPr>
              <a:t>về</a:t>
            </a:r>
            <a:r>
              <a:rPr lang="en-US" sz="1600" dirty="0" smtClean="0">
                <a:solidFill>
                  <a:schemeClr val="accent5">
                    <a:lumMod val="75000"/>
                  </a:schemeClr>
                </a:solidFill>
              </a:rPr>
              <a:t> </a:t>
            </a:r>
            <a:r>
              <a:rPr lang="vi-VN" sz="1600" dirty="0">
                <a:solidFill>
                  <a:schemeClr val="accent5">
                    <a:lumMod val="75000"/>
                  </a:schemeClr>
                </a:solidFill>
              </a:rPr>
              <a:t>số tiền bán được</a:t>
            </a:r>
            <a:r>
              <a:rPr lang="vi-VN" sz="1600" dirty="0" smtClean="0">
                <a:solidFill>
                  <a:schemeClr val="accent5">
                    <a:lumMod val="75000"/>
                  </a:schemeClr>
                </a:solidFill>
              </a:rPr>
              <a:t> </a:t>
            </a:r>
            <a:r>
              <a:rPr lang="en-US" sz="1600" dirty="0" err="1" smtClean="0">
                <a:solidFill>
                  <a:schemeClr val="accent5">
                    <a:lumMod val="75000"/>
                  </a:schemeClr>
                </a:solidFill>
              </a:rPr>
              <a:t>nhóm</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smtClean="0">
                <a:solidFill>
                  <a:srgbClr val="FF0000"/>
                </a:solidFill>
              </a:rPr>
              <a:t>category</a:t>
            </a:r>
            <a:r>
              <a:rPr lang="en-US" sz="1600" dirty="0" smtClean="0">
                <a:solidFill>
                  <a:schemeClr val="accent5">
                    <a:lumMod val="75000"/>
                  </a:schemeClr>
                </a:solidFill>
              </a:rPr>
              <a:t>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a:solidFill>
                  <a:schemeClr val="accent5">
                    <a:lumMod val="75000"/>
                  </a:schemeClr>
                </a:solidFill>
              </a:rPr>
              <a:t> </a:t>
            </a:r>
            <a:r>
              <a:rPr lang="en-US" sz="1600" b="1" dirty="0" err="1">
                <a:solidFill>
                  <a:schemeClr val="accent5">
                    <a:lumMod val="75000"/>
                  </a:schemeClr>
                </a:solidFill>
              </a:rPr>
              <a:t>sales_summary</a:t>
            </a:r>
            <a:endParaRPr lang="en-US" sz="1600" b="1" dirty="0">
              <a:solidFill>
                <a:srgbClr val="FF0000"/>
              </a:solidFill>
            </a:endParaRPr>
          </a:p>
        </p:txBody>
      </p:sp>
      <p:pic>
        <p:nvPicPr>
          <p:cNvPr id="3" name="Picture 2"/>
          <p:cNvPicPr>
            <a:picLocks noChangeAspect="1"/>
          </p:cNvPicPr>
          <p:nvPr/>
        </p:nvPicPr>
        <p:blipFill>
          <a:blip r:embed="rId2"/>
          <a:stretch>
            <a:fillRect/>
          </a:stretch>
        </p:blipFill>
        <p:spPr>
          <a:xfrm>
            <a:off x="980368" y="1452524"/>
            <a:ext cx="2533650" cy="1714500"/>
          </a:xfrm>
          <a:prstGeom prst="rect">
            <a:avLst/>
          </a:prstGeom>
        </p:spPr>
      </p:pic>
      <p:pic>
        <p:nvPicPr>
          <p:cNvPr id="9" name="Picture 8"/>
          <p:cNvPicPr>
            <a:picLocks noChangeAspect="1"/>
          </p:cNvPicPr>
          <p:nvPr/>
        </p:nvPicPr>
        <p:blipFill>
          <a:blip r:embed="rId3"/>
          <a:stretch>
            <a:fillRect/>
          </a:stretch>
        </p:blipFill>
        <p:spPr>
          <a:xfrm>
            <a:off x="4572000" y="1135455"/>
            <a:ext cx="2695575" cy="2095500"/>
          </a:xfrm>
          <a:prstGeom prst="rect">
            <a:avLst/>
          </a:prstGeom>
        </p:spPr>
      </p:pic>
      <p:sp>
        <p:nvSpPr>
          <p:cNvPr id="10" name="TextBox 9"/>
          <p:cNvSpPr txBox="1"/>
          <p:nvPr/>
        </p:nvSpPr>
        <p:spPr>
          <a:xfrm>
            <a:off x="869129" y="3434254"/>
            <a:ext cx="7785984"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4: </a:t>
            </a:r>
            <a:r>
              <a:rPr lang="vi-VN" sz="1600" dirty="0">
                <a:solidFill>
                  <a:schemeClr val="accent5">
                    <a:lumMod val="75000"/>
                  </a:schemeClr>
                </a:solidFill>
              </a:rPr>
              <a:t>Truy vấn trả về </a:t>
            </a:r>
            <a:r>
              <a:rPr lang="en-US" sz="1600" dirty="0" err="1" smtClean="0">
                <a:solidFill>
                  <a:schemeClr val="accent5">
                    <a:lumMod val="75000"/>
                  </a:schemeClr>
                </a:solidFill>
              </a:rPr>
              <a:t>tổng</a:t>
            </a:r>
            <a:r>
              <a:rPr lang="en-US" sz="1600" dirty="0" smtClean="0">
                <a:solidFill>
                  <a:schemeClr val="accent5">
                    <a:lumMod val="75000"/>
                  </a:schemeClr>
                </a:solidFill>
              </a:rPr>
              <a:t> </a:t>
            </a:r>
            <a:r>
              <a:rPr lang="en-US" sz="1600" dirty="0" err="1" smtClean="0">
                <a:solidFill>
                  <a:schemeClr val="accent5">
                    <a:lumMod val="75000"/>
                  </a:schemeClr>
                </a:solidFill>
              </a:rPr>
              <a:t>tiền</a:t>
            </a:r>
            <a:r>
              <a:rPr lang="en-US" sz="1600" dirty="0" smtClean="0">
                <a:solidFill>
                  <a:schemeClr val="accent5">
                    <a:lumMod val="75000"/>
                  </a:schemeClr>
                </a:solidFill>
              </a:rPr>
              <a:t> </a:t>
            </a:r>
            <a:r>
              <a:rPr lang="en-US" sz="1600" dirty="0" err="1" smtClean="0">
                <a:solidFill>
                  <a:schemeClr val="accent5">
                    <a:lumMod val="75000"/>
                  </a:schemeClr>
                </a:solidFill>
              </a:rPr>
              <a:t>bán</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a:solidFill>
                  <a:schemeClr val="accent5">
                    <a:lumMod val="75000"/>
                  </a:schemeClr>
                </a:solidFill>
              </a:rPr>
              <a:t> </a:t>
            </a:r>
            <a:r>
              <a:rPr lang="en-US" sz="1600" b="1" dirty="0" err="1">
                <a:solidFill>
                  <a:schemeClr val="accent5">
                    <a:lumMod val="75000"/>
                  </a:schemeClr>
                </a:solidFill>
              </a:rPr>
              <a:t>sales_summary</a:t>
            </a:r>
            <a:endParaRPr lang="en-US" sz="1600" b="1" dirty="0">
              <a:solidFill>
                <a:srgbClr val="FF0000"/>
              </a:solidFill>
            </a:endParaRPr>
          </a:p>
        </p:txBody>
      </p:sp>
      <p:pic>
        <p:nvPicPr>
          <p:cNvPr id="11" name="Picture 10"/>
          <p:cNvPicPr>
            <a:picLocks noChangeAspect="1"/>
          </p:cNvPicPr>
          <p:nvPr/>
        </p:nvPicPr>
        <p:blipFill>
          <a:blip r:embed="rId4"/>
          <a:stretch>
            <a:fillRect/>
          </a:stretch>
        </p:blipFill>
        <p:spPr>
          <a:xfrm>
            <a:off x="980368" y="3976107"/>
            <a:ext cx="2638425" cy="1257300"/>
          </a:xfrm>
          <a:prstGeom prst="rect">
            <a:avLst/>
          </a:prstGeom>
        </p:spPr>
      </p:pic>
      <p:pic>
        <p:nvPicPr>
          <p:cNvPr id="12" name="Picture 11"/>
          <p:cNvPicPr>
            <a:picLocks noChangeAspect="1"/>
          </p:cNvPicPr>
          <p:nvPr/>
        </p:nvPicPr>
        <p:blipFill>
          <a:blip r:embed="rId5"/>
          <a:stretch>
            <a:fillRect/>
          </a:stretch>
        </p:blipFill>
        <p:spPr>
          <a:xfrm>
            <a:off x="4762121" y="4228519"/>
            <a:ext cx="1323975" cy="752475"/>
          </a:xfrm>
          <a:prstGeom prst="rect">
            <a:avLst/>
          </a:prstGeom>
        </p:spPr>
      </p:pic>
      <p:sp>
        <p:nvSpPr>
          <p:cNvPr id="13" name="Right Arrow 12"/>
          <p:cNvSpPr/>
          <p:nvPr/>
        </p:nvSpPr>
        <p:spPr>
          <a:xfrm>
            <a:off x="3766242" y="1933536"/>
            <a:ext cx="389299" cy="24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766242" y="4405132"/>
            <a:ext cx="389299" cy="24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565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05345" y="939072"/>
            <a:ext cx="2353903" cy="134240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TextBox 1"/>
          <p:cNvSpPr txBox="1"/>
          <p:nvPr/>
        </p:nvSpPr>
        <p:spPr>
          <a:xfrm>
            <a:off x="832914" y="481262"/>
            <a:ext cx="7125080" cy="338554"/>
          </a:xfrm>
          <a:prstGeom prst="rect">
            <a:avLst/>
          </a:prstGeom>
          <a:noFill/>
        </p:spPr>
        <p:txBody>
          <a:bodyPr wrap="square" rtlCol="0">
            <a:spAutoFit/>
          </a:bodyPr>
          <a:lstStyle/>
          <a:p>
            <a:r>
              <a:rPr lang="vi-VN" sz="1600" dirty="0">
                <a:solidFill>
                  <a:schemeClr val="accent5">
                    <a:lumMod val="75000"/>
                  </a:schemeClr>
                </a:solidFill>
              </a:rPr>
              <a:t>Như vậy chúng ta có </a:t>
            </a:r>
            <a:r>
              <a:rPr lang="vi-VN" sz="1600" b="1" dirty="0">
                <a:solidFill>
                  <a:schemeClr val="accent5">
                    <a:lumMod val="75000"/>
                  </a:schemeClr>
                </a:solidFill>
              </a:rPr>
              <a:t>4 nhóm </a:t>
            </a:r>
            <a:r>
              <a:rPr lang="vi-VN" sz="1600" dirty="0">
                <a:solidFill>
                  <a:schemeClr val="accent5">
                    <a:lumMod val="75000"/>
                  </a:schemeClr>
                </a:solidFill>
              </a:rPr>
              <a:t>dữ </a:t>
            </a:r>
            <a:r>
              <a:rPr lang="vi-VN" sz="1600" dirty="0"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rời</a:t>
            </a:r>
            <a:r>
              <a:rPr lang="en-US" sz="1600" dirty="0" smtClean="0">
                <a:solidFill>
                  <a:schemeClr val="accent5">
                    <a:lumMod val="75000"/>
                  </a:schemeClr>
                </a:solidFill>
              </a:rPr>
              <a:t> </a:t>
            </a:r>
            <a:r>
              <a:rPr lang="en-US" sz="1600" dirty="0" err="1" smtClean="0">
                <a:solidFill>
                  <a:schemeClr val="accent5">
                    <a:lumMod val="75000"/>
                  </a:schemeClr>
                </a:solidFill>
              </a:rPr>
              <a:t>rạc</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4 </a:t>
            </a:r>
            <a:r>
              <a:rPr lang="en-US" sz="1600" dirty="0" err="1" smtClean="0">
                <a:solidFill>
                  <a:schemeClr val="accent5">
                    <a:lumMod val="75000"/>
                  </a:schemeClr>
                </a:solidFill>
              </a:rPr>
              <a:t>lệnh</a:t>
            </a:r>
            <a:endParaRPr lang="en-US" sz="1600" dirty="0">
              <a:solidFill>
                <a:srgbClr val="FF0000"/>
              </a:solidFill>
            </a:endParaRPr>
          </a:p>
        </p:txBody>
      </p:sp>
      <p:pic>
        <p:nvPicPr>
          <p:cNvPr id="3" name="Picture 2"/>
          <p:cNvPicPr>
            <a:picLocks noChangeAspect="1"/>
          </p:cNvPicPr>
          <p:nvPr/>
        </p:nvPicPr>
        <p:blipFill>
          <a:blip r:embed="rId2"/>
          <a:stretch>
            <a:fillRect/>
          </a:stretch>
        </p:blipFill>
        <p:spPr>
          <a:xfrm>
            <a:off x="1029312" y="1046533"/>
            <a:ext cx="2124075" cy="1114425"/>
          </a:xfrm>
          <a:prstGeom prst="rect">
            <a:avLst/>
          </a:prstGeom>
        </p:spPr>
      </p:pic>
      <p:sp>
        <p:nvSpPr>
          <p:cNvPr id="5" name="TextBox 4"/>
          <p:cNvSpPr txBox="1"/>
          <p:nvPr/>
        </p:nvSpPr>
        <p:spPr>
          <a:xfrm>
            <a:off x="3383214" y="867902"/>
            <a:ext cx="5054615" cy="830997"/>
          </a:xfrm>
          <a:prstGeom prst="rect">
            <a:avLst/>
          </a:prstGeom>
          <a:noFill/>
        </p:spPr>
        <p:txBody>
          <a:bodyPr wrap="square" rtlCol="0">
            <a:spAutoFit/>
          </a:bodyPr>
          <a:lstStyle/>
          <a:p>
            <a:r>
              <a:rPr lang="vi-VN" sz="1600" dirty="0">
                <a:solidFill>
                  <a:schemeClr val="accent5">
                    <a:lumMod val="75000"/>
                  </a:schemeClr>
                </a:solidFill>
              </a:rPr>
              <a:t>Để có một </a:t>
            </a:r>
            <a:r>
              <a:rPr lang="vi-VN" sz="1600" b="1" dirty="0">
                <a:solidFill>
                  <a:schemeClr val="accent5">
                    <a:lumMod val="75000"/>
                  </a:schemeClr>
                </a:solidFill>
              </a:rPr>
              <a:t>báo cáo tổng hợp </a:t>
            </a:r>
            <a:r>
              <a:rPr lang="vi-VN" sz="1600" dirty="0">
                <a:solidFill>
                  <a:schemeClr val="accent5">
                    <a:lumMod val="75000"/>
                  </a:schemeClr>
                </a:solidFill>
              </a:rPr>
              <a:t>thông tin 4 nhóm </a:t>
            </a:r>
            <a:r>
              <a:rPr lang="vi-VN" sz="1600" dirty="0"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dirty="0" err="1" smtClean="0">
                <a:solidFill>
                  <a:schemeClr val="accent5">
                    <a:lumMod val="75000"/>
                  </a:schemeClr>
                </a:solidFill>
              </a:rPr>
              <a:t>thống</a:t>
            </a:r>
            <a:r>
              <a:rPr lang="en-US" sz="1600" dirty="0" smtClean="0">
                <a:solidFill>
                  <a:schemeClr val="accent5">
                    <a:lumMod val="75000"/>
                  </a:schemeClr>
                </a:solidFill>
              </a:rPr>
              <a:t> </a:t>
            </a:r>
            <a:r>
              <a:rPr lang="en-US" sz="1600" dirty="0" err="1" smtClean="0">
                <a:solidFill>
                  <a:schemeClr val="accent5">
                    <a:lumMod val="75000"/>
                  </a:schemeClr>
                </a:solidFill>
              </a:rPr>
              <a:t>kê</a:t>
            </a:r>
            <a:r>
              <a:rPr lang="vi-VN" sz="1600" dirty="0" smtClean="0">
                <a:solidFill>
                  <a:schemeClr val="accent5">
                    <a:lumMod val="75000"/>
                  </a:schemeClr>
                </a:solidFill>
              </a:rPr>
              <a:t> </a:t>
            </a:r>
            <a:r>
              <a:rPr lang="vi-VN" sz="1600" dirty="0">
                <a:solidFill>
                  <a:schemeClr val="accent5">
                    <a:lumMod val="75000"/>
                  </a:schemeClr>
                </a:solidFill>
              </a:rPr>
              <a:t>bạn có thể dùng mệnh đề UNION ALL để nối </a:t>
            </a:r>
            <a:r>
              <a:rPr lang="en-US" sz="1600" dirty="0" smtClean="0">
                <a:solidFill>
                  <a:schemeClr val="accent5">
                    <a:lumMod val="75000"/>
                  </a:schemeClr>
                </a:solidFill>
              </a:rPr>
              <a:t>4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a:t>
            </a:r>
            <a:endParaRPr lang="en-US" sz="1600" dirty="0">
              <a:solidFill>
                <a:srgbClr val="FF0000"/>
              </a:solidFill>
            </a:endParaRPr>
          </a:p>
        </p:txBody>
      </p:sp>
      <p:sp>
        <p:nvSpPr>
          <p:cNvPr id="6" name="Rounded Rectangle 5"/>
          <p:cNvSpPr/>
          <p:nvPr/>
        </p:nvSpPr>
        <p:spPr>
          <a:xfrm>
            <a:off x="3383216" y="1770069"/>
            <a:ext cx="4837332" cy="53415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500" dirty="0">
                <a:solidFill>
                  <a:schemeClr val="accent2">
                    <a:lumMod val="50000"/>
                  </a:schemeClr>
                </a:solidFill>
              </a:rPr>
              <a:t>Nhược điểm: Câu lênh truy vấn dài, </a:t>
            </a:r>
            <a:endParaRPr lang="en-US" sz="1500" dirty="0" smtClean="0">
              <a:solidFill>
                <a:schemeClr val="accent2">
                  <a:lumMod val="50000"/>
                </a:schemeClr>
              </a:solidFill>
            </a:endParaRPr>
          </a:p>
          <a:p>
            <a:pPr algn="ctr"/>
            <a:r>
              <a:rPr lang="vi-VN" sz="1500" dirty="0" smtClean="0">
                <a:solidFill>
                  <a:schemeClr val="accent2">
                    <a:lumMod val="50000"/>
                  </a:schemeClr>
                </a:solidFill>
              </a:rPr>
              <a:t>phức </a:t>
            </a:r>
            <a:r>
              <a:rPr lang="vi-VN" sz="1500" dirty="0">
                <a:solidFill>
                  <a:schemeClr val="accent2">
                    <a:lumMod val="50000"/>
                  </a:schemeClr>
                </a:solidFill>
              </a:rPr>
              <a:t>tạp, hiệu suất truy vấn chậm</a:t>
            </a:r>
            <a:endParaRPr lang="en-US" sz="1500" dirty="0">
              <a:solidFill>
                <a:schemeClr val="accent2">
                  <a:lumMod val="50000"/>
                </a:schemeClr>
              </a:solidFill>
            </a:endParaRPr>
          </a:p>
        </p:txBody>
      </p:sp>
      <p:sp>
        <p:nvSpPr>
          <p:cNvPr id="7" name="TextBox 6"/>
          <p:cNvSpPr txBox="1"/>
          <p:nvPr/>
        </p:nvSpPr>
        <p:spPr>
          <a:xfrm>
            <a:off x="832914" y="2392177"/>
            <a:ext cx="7125080" cy="338554"/>
          </a:xfrm>
          <a:prstGeom prst="rect">
            <a:avLst/>
          </a:prstGeom>
          <a:noFill/>
        </p:spPr>
        <p:txBody>
          <a:bodyPr wrap="square" rtlCol="0">
            <a:spAutoFit/>
          </a:bodyPr>
          <a:lstStyle/>
          <a:p>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tối</a:t>
            </a:r>
            <a:r>
              <a:rPr lang="en-US" sz="1600" dirty="0" smtClean="0">
                <a:solidFill>
                  <a:schemeClr val="accent5">
                    <a:lumMod val="75000"/>
                  </a:schemeClr>
                </a:solidFill>
              </a:rPr>
              <a:t> </a:t>
            </a:r>
            <a:r>
              <a:rPr lang="en-US" sz="1600" dirty="0" err="1" smtClean="0">
                <a:solidFill>
                  <a:schemeClr val="accent5">
                    <a:lumMod val="75000"/>
                  </a:schemeClr>
                </a:solidFill>
              </a:rPr>
              <a:t>ưu</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 </a:t>
            </a:r>
            <a:r>
              <a:rPr lang="en-US" sz="1600" dirty="0" err="1">
                <a:solidFill>
                  <a:schemeClr val="accent5">
                    <a:lumMod val="75000"/>
                  </a:schemeClr>
                </a:solidFill>
              </a:rPr>
              <a:t>bằng</a:t>
            </a:r>
            <a:r>
              <a:rPr lang="en-US" sz="1600" dirty="0">
                <a:solidFill>
                  <a:schemeClr val="accent5">
                    <a:lumMod val="75000"/>
                  </a:schemeClr>
                </a:solidFill>
              </a:rPr>
              <a:t> </a:t>
            </a:r>
            <a:r>
              <a:rPr lang="en-US" sz="1600" dirty="0" err="1">
                <a:solidFill>
                  <a:schemeClr val="accent5">
                    <a:lumMod val="75000"/>
                  </a:schemeClr>
                </a:solidFill>
              </a:rPr>
              <a:t>cách</a:t>
            </a:r>
            <a:r>
              <a:rPr lang="en-US" sz="1600" dirty="0">
                <a:solidFill>
                  <a:schemeClr val="accent5">
                    <a:lumMod val="75000"/>
                  </a:schemeClr>
                </a:solidFill>
              </a:rPr>
              <a:t> </a:t>
            </a:r>
            <a:r>
              <a:rPr lang="en-US" sz="1600" dirty="0" err="1">
                <a:solidFill>
                  <a:schemeClr val="accent5">
                    <a:lumMod val="75000"/>
                  </a:schemeClr>
                </a:solidFill>
              </a:rPr>
              <a:t>dùng</a:t>
            </a:r>
            <a:r>
              <a:rPr lang="en-US" sz="1600" dirty="0">
                <a:solidFill>
                  <a:schemeClr val="accent5">
                    <a:lumMod val="75000"/>
                  </a:schemeClr>
                </a:solidFill>
              </a:rPr>
              <a:t> GROUP </a:t>
            </a:r>
            <a:r>
              <a:rPr lang="en-US" sz="1600" dirty="0" err="1">
                <a:solidFill>
                  <a:schemeClr val="accent5">
                    <a:lumMod val="75000"/>
                  </a:schemeClr>
                </a:solidFill>
              </a:rPr>
              <a:t>với</a:t>
            </a:r>
            <a:r>
              <a:rPr lang="en-US" sz="1600" dirty="0">
                <a:solidFill>
                  <a:schemeClr val="accent5">
                    <a:lumMod val="75000"/>
                  </a:schemeClr>
                </a:solidFill>
              </a:rPr>
              <a:t> GROUPING SETS</a:t>
            </a:r>
            <a:endParaRPr lang="en-US" sz="1600" dirty="0">
              <a:solidFill>
                <a:srgbClr val="FF0000"/>
              </a:solidFill>
            </a:endParaRPr>
          </a:p>
        </p:txBody>
      </p:sp>
      <p:sp>
        <p:nvSpPr>
          <p:cNvPr id="10" name="&quot;No&quot; Symbol 9"/>
          <p:cNvSpPr/>
          <p:nvPr/>
        </p:nvSpPr>
        <p:spPr>
          <a:xfrm>
            <a:off x="3748133" y="1860603"/>
            <a:ext cx="353085" cy="353085"/>
          </a:xfrm>
          <a:prstGeom prst="noSmoking">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p:nvPicPr>
        <p:blipFill>
          <a:blip r:embed="rId3"/>
          <a:stretch>
            <a:fillRect/>
          </a:stretch>
        </p:blipFill>
        <p:spPr>
          <a:xfrm>
            <a:off x="905344" y="2854235"/>
            <a:ext cx="2646143" cy="3628045"/>
          </a:xfrm>
          <a:prstGeom prst="rect">
            <a:avLst/>
          </a:prstGeom>
        </p:spPr>
      </p:pic>
      <p:pic>
        <p:nvPicPr>
          <p:cNvPr id="12" name="Picture 11"/>
          <p:cNvPicPr>
            <a:picLocks noChangeAspect="1"/>
          </p:cNvPicPr>
          <p:nvPr/>
        </p:nvPicPr>
        <p:blipFill>
          <a:blip r:embed="rId4"/>
          <a:stretch>
            <a:fillRect/>
          </a:stretch>
        </p:blipFill>
        <p:spPr>
          <a:xfrm>
            <a:off x="4308647" y="2875399"/>
            <a:ext cx="4238625" cy="3495675"/>
          </a:xfrm>
          <a:prstGeom prst="rect">
            <a:avLst/>
          </a:prstGeom>
        </p:spPr>
      </p:pic>
      <p:sp>
        <p:nvSpPr>
          <p:cNvPr id="13" name="Right Arrow 12"/>
          <p:cNvSpPr/>
          <p:nvPr/>
        </p:nvSpPr>
        <p:spPr>
          <a:xfrm>
            <a:off x="3711919" y="4418588"/>
            <a:ext cx="389299" cy="24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7105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51021" y="425931"/>
            <a:ext cx="7125080"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tối</a:t>
            </a:r>
            <a:r>
              <a:rPr lang="en-US" sz="1600" dirty="0" smtClean="0">
                <a:solidFill>
                  <a:schemeClr val="accent5">
                    <a:lumMod val="75000"/>
                  </a:schemeClr>
                </a:solidFill>
              </a:rPr>
              <a:t> </a:t>
            </a:r>
            <a:r>
              <a:rPr lang="en-US" sz="1600" dirty="0" err="1" smtClean="0">
                <a:solidFill>
                  <a:schemeClr val="accent5">
                    <a:lumMod val="75000"/>
                  </a:schemeClr>
                </a:solidFill>
              </a:rPr>
              <a:t>nhìn</a:t>
            </a:r>
            <a:r>
              <a:rPr lang="en-US" sz="1600" dirty="0" smtClean="0">
                <a:solidFill>
                  <a:schemeClr val="accent5">
                    <a:lumMod val="75000"/>
                  </a:schemeClr>
                </a:solidFill>
              </a:rPr>
              <a:t> </a:t>
            </a:r>
            <a:r>
              <a:rPr lang="en-US" sz="1600" dirty="0" err="1" smtClean="0">
                <a:solidFill>
                  <a:schemeClr val="accent5">
                    <a:lumMod val="75000"/>
                  </a:schemeClr>
                </a:solidFill>
              </a:rPr>
              <a:t>toàn</a:t>
            </a:r>
            <a:r>
              <a:rPr lang="en-US" sz="1600" dirty="0" smtClean="0">
                <a:solidFill>
                  <a:schemeClr val="accent5">
                    <a:lumMod val="75000"/>
                  </a:schemeClr>
                </a:solidFill>
              </a:rPr>
              <a:t> </a:t>
            </a:r>
            <a:r>
              <a:rPr lang="en-US" sz="1600" dirty="0" err="1" smtClean="0">
                <a:solidFill>
                  <a:schemeClr val="accent5">
                    <a:lumMod val="75000"/>
                  </a:schemeClr>
                </a:solidFill>
              </a:rPr>
              <a:t>cảnh</a:t>
            </a:r>
            <a:r>
              <a:rPr lang="en-US" sz="1600" dirty="0" smtClean="0">
                <a:solidFill>
                  <a:schemeClr val="accent5">
                    <a:lumMod val="75000"/>
                  </a:schemeClr>
                </a:solidFill>
              </a:rPr>
              <a:t>, chi </a:t>
            </a:r>
            <a:r>
              <a:rPr lang="en-US" sz="1600" dirty="0" err="1" smtClean="0">
                <a:solidFill>
                  <a:schemeClr val="accent5">
                    <a:lumMod val="75000"/>
                  </a:schemeClr>
                </a:solidFill>
              </a:rPr>
              <a:t>tiết</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a:solidFill>
                  <a:schemeClr val="accent5">
                    <a:lumMod val="75000"/>
                  </a:schemeClr>
                </a:solidFill>
              </a:rPr>
              <a:t> GROUPING</a:t>
            </a:r>
            <a:endParaRPr lang="en-US" sz="1600" dirty="0">
              <a:solidFill>
                <a:srgbClr val="FF0000"/>
              </a:solidFill>
            </a:endParaRPr>
          </a:p>
        </p:txBody>
      </p:sp>
      <p:sp>
        <p:nvSpPr>
          <p:cNvPr id="13" name="Right Arrow 12"/>
          <p:cNvSpPr/>
          <p:nvPr/>
        </p:nvSpPr>
        <p:spPr>
          <a:xfrm>
            <a:off x="3711919" y="4418588"/>
            <a:ext cx="389299" cy="24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933261" y="973860"/>
            <a:ext cx="4724400" cy="4791075"/>
          </a:xfrm>
          <a:prstGeom prst="rect">
            <a:avLst/>
          </a:prstGeom>
        </p:spPr>
      </p:pic>
      <p:pic>
        <p:nvPicPr>
          <p:cNvPr id="9" name="Picture 8"/>
          <p:cNvPicPr>
            <a:picLocks noChangeAspect="1"/>
          </p:cNvPicPr>
          <p:nvPr/>
        </p:nvPicPr>
        <p:blipFill>
          <a:blip r:embed="rId3"/>
          <a:stretch>
            <a:fillRect/>
          </a:stretch>
        </p:blipFill>
        <p:spPr>
          <a:xfrm>
            <a:off x="2856226" y="2906132"/>
            <a:ext cx="5857875" cy="3524250"/>
          </a:xfrm>
          <a:prstGeom prst="rect">
            <a:avLst/>
          </a:prstGeom>
        </p:spPr>
      </p:pic>
      <p:sp>
        <p:nvSpPr>
          <p:cNvPr id="15" name="TextBox 14"/>
          <p:cNvSpPr txBox="1"/>
          <p:nvPr/>
        </p:nvSpPr>
        <p:spPr>
          <a:xfrm>
            <a:off x="5785163" y="891975"/>
            <a:ext cx="2906167" cy="1815882"/>
          </a:xfrm>
          <a:prstGeom prst="rect">
            <a:avLst/>
          </a:prstGeom>
          <a:noFill/>
        </p:spPr>
        <p:txBody>
          <a:bodyPr wrap="square" rtlCol="0">
            <a:spAutoFit/>
          </a:bodyPr>
          <a:lstStyle/>
          <a:p>
            <a:r>
              <a:rPr lang="vi-VN" sz="1400" dirty="0">
                <a:solidFill>
                  <a:schemeClr val="accent5">
                    <a:lumMod val="75000"/>
                  </a:schemeClr>
                </a:solidFill>
              </a:rPr>
              <a:t>Giá trị trong cột </a:t>
            </a:r>
            <a:r>
              <a:rPr lang="vi-VN" sz="1400" dirty="0" smtClean="0">
                <a:solidFill>
                  <a:schemeClr val="accent2">
                    <a:lumMod val="50000"/>
                  </a:schemeClr>
                </a:solidFill>
              </a:rPr>
              <a:t>g_brand</a:t>
            </a:r>
            <a:r>
              <a:rPr lang="vi-VN" sz="1400" dirty="0" smtClean="0">
                <a:solidFill>
                  <a:schemeClr val="accent5">
                    <a:lumMod val="75000"/>
                  </a:schemeClr>
                </a:solidFill>
              </a:rPr>
              <a:t> </a:t>
            </a:r>
            <a:r>
              <a:rPr lang="vi-VN" sz="1400" dirty="0">
                <a:solidFill>
                  <a:schemeClr val="accent5">
                    <a:lumMod val="75000"/>
                  </a:schemeClr>
                </a:solidFill>
              </a:rPr>
              <a:t>cho biết hàng có được tổng hợp hay không, 1 nghĩa là số tiền bán hàng được tổng hợp theo </a:t>
            </a:r>
            <a:r>
              <a:rPr lang="en-US" sz="1400" dirty="0" smtClean="0">
                <a:solidFill>
                  <a:schemeClr val="accent5">
                    <a:lumMod val="75000"/>
                  </a:schemeClr>
                </a:solidFill>
              </a:rPr>
              <a:t>brand</a:t>
            </a:r>
            <a:r>
              <a:rPr lang="vi-VN" sz="1400" dirty="0" smtClean="0">
                <a:solidFill>
                  <a:schemeClr val="accent5">
                    <a:lumMod val="75000"/>
                  </a:schemeClr>
                </a:solidFill>
              </a:rPr>
              <a:t>, </a:t>
            </a:r>
            <a:r>
              <a:rPr lang="vi-VN" sz="1400" dirty="0">
                <a:solidFill>
                  <a:schemeClr val="accent5">
                    <a:lumMod val="75000"/>
                  </a:schemeClr>
                </a:solidFill>
              </a:rPr>
              <a:t>0 có nghĩa là số tiền bán hàng không được tổng hợp theo </a:t>
            </a:r>
            <a:r>
              <a:rPr lang="en-US" sz="1400" dirty="0" smtClean="0">
                <a:solidFill>
                  <a:schemeClr val="accent5">
                    <a:lumMod val="75000"/>
                  </a:schemeClr>
                </a:solidFill>
              </a:rPr>
              <a:t>brand</a:t>
            </a:r>
            <a:r>
              <a:rPr lang="vi-VN" sz="1400" dirty="0" smtClean="0">
                <a:solidFill>
                  <a:schemeClr val="accent5">
                    <a:lumMod val="75000"/>
                  </a:schemeClr>
                </a:solidFill>
              </a:rPr>
              <a:t>. </a:t>
            </a:r>
            <a:r>
              <a:rPr lang="vi-VN" sz="1400" dirty="0">
                <a:solidFill>
                  <a:schemeClr val="accent5">
                    <a:lumMod val="75000"/>
                  </a:schemeClr>
                </a:solidFill>
              </a:rPr>
              <a:t>Khái niệm tương tự được áp dụng cho cột </a:t>
            </a:r>
            <a:r>
              <a:rPr lang="vi-VN" sz="1400" dirty="0" smtClean="0">
                <a:solidFill>
                  <a:schemeClr val="accent2">
                    <a:lumMod val="50000"/>
                  </a:schemeClr>
                </a:solidFill>
              </a:rPr>
              <a:t>g_category</a:t>
            </a:r>
            <a:r>
              <a:rPr lang="vi-VN" sz="1400" dirty="0">
                <a:solidFill>
                  <a:schemeClr val="accent5">
                    <a:lumMod val="75000"/>
                  </a:schemeClr>
                </a:solidFill>
              </a:rPr>
              <a:t>.</a:t>
            </a:r>
            <a:endParaRPr lang="en-US" sz="1400" dirty="0">
              <a:solidFill>
                <a:srgbClr val="FF0000"/>
              </a:solidFill>
            </a:endParaRPr>
          </a:p>
        </p:txBody>
      </p:sp>
    </p:spTree>
    <p:extLst>
      <p:ext uri="{BB962C8B-B14F-4D97-AF65-F5344CB8AC3E}">
        <p14:creationId xmlns:p14="http://schemas.microsoft.com/office/powerpoint/2010/main" val="1638405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4870764" y="987155"/>
            <a:ext cx="3733847" cy="478895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5" name="Rounded Rectangle 14"/>
          <p:cNvSpPr/>
          <p:nvPr/>
        </p:nvSpPr>
        <p:spPr>
          <a:xfrm>
            <a:off x="905345" y="3708212"/>
            <a:ext cx="3666655" cy="272017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5752632" cy="584775"/>
          </a:xfrm>
          <a:prstGeom prst="rect">
            <a:avLst/>
          </a:prstGeom>
          <a:noFill/>
        </p:spPr>
        <p:txBody>
          <a:bodyPr wrap="square" rtlCol="0">
            <a:spAutoFit/>
          </a:bodyPr>
          <a:lstStyle/>
          <a:p>
            <a:r>
              <a:rPr lang="en-US" sz="3200" b="1" dirty="0">
                <a:solidFill>
                  <a:schemeClr val="accent5">
                    <a:lumMod val="75000"/>
                  </a:schemeClr>
                </a:solidFill>
              </a:rPr>
              <a:t>GROUPING </a:t>
            </a:r>
            <a:r>
              <a:rPr lang="en-US" sz="3200" b="1" dirty="0" smtClean="0">
                <a:solidFill>
                  <a:schemeClr val="accent5">
                    <a:lumMod val="75000"/>
                  </a:schemeClr>
                </a:solidFill>
              </a:rPr>
              <a:t>CUBE</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4037849" cy="1569660"/>
          </a:xfrm>
          <a:prstGeom prst="rect">
            <a:avLst/>
          </a:prstGeom>
          <a:noFill/>
        </p:spPr>
        <p:txBody>
          <a:bodyPr wrap="square" rtlCol="0">
            <a:spAutoFit/>
          </a:bodyPr>
          <a:lstStyle/>
          <a:p>
            <a:r>
              <a:rPr lang="vi-VN" sz="1600" dirty="0">
                <a:solidFill>
                  <a:schemeClr val="accent5">
                    <a:lumMod val="75000"/>
                  </a:schemeClr>
                </a:solidFill>
              </a:rPr>
              <a:t>Cú pháp CUBE sẽ tạo ra tất cả các tổ hợp có thể của các cột được chỉ định, bao gồm các nhóm theo từng cột riêng lẻ, các nhóm con của từng cột, các nhóm con của các tổ hợp cột, và tổng hợp toàn bộ dữ liệu.</a:t>
            </a:r>
            <a:endParaRPr lang="en-US" sz="1600" dirty="0">
              <a:solidFill>
                <a:schemeClr val="accent5">
                  <a:lumMod val="75000"/>
                </a:schemeClr>
              </a:solidFill>
            </a:endParaRPr>
          </a:p>
        </p:txBody>
      </p:sp>
      <p:sp>
        <p:nvSpPr>
          <p:cNvPr id="7" name="TextBox 6"/>
          <p:cNvSpPr txBox="1"/>
          <p:nvPr/>
        </p:nvSpPr>
        <p:spPr>
          <a:xfrm>
            <a:off x="832915" y="3061380"/>
            <a:ext cx="3739085" cy="584775"/>
          </a:xfrm>
          <a:prstGeom prst="rect">
            <a:avLst/>
          </a:prstGeom>
          <a:noFill/>
        </p:spPr>
        <p:txBody>
          <a:bodyPr wrap="square" rtlCol="0">
            <a:spAutoFit/>
          </a:bodyPr>
          <a:lstStyle/>
          <a:p>
            <a:r>
              <a:rPr lang="vi-VN" sz="1600" dirty="0">
                <a:solidFill>
                  <a:schemeClr val="accent5">
                    <a:lumMod val="75000"/>
                  </a:schemeClr>
                </a:solidFill>
              </a:rPr>
              <a:t>Hay nói dễ hiểu hơn CUBE là cú pháp ngắn gọn để làm GROUPING SETS</a:t>
            </a:r>
            <a:endParaRPr lang="en-US" sz="1600" dirty="0">
              <a:solidFill>
                <a:schemeClr val="accent5">
                  <a:lumMod val="75000"/>
                </a:schemeClr>
              </a:solidFill>
            </a:endParaRPr>
          </a:p>
        </p:txBody>
      </p:sp>
      <p:sp>
        <p:nvSpPr>
          <p:cNvPr id="11" name="Rounded Rectangle 10"/>
          <p:cNvSpPr/>
          <p:nvPr/>
        </p:nvSpPr>
        <p:spPr>
          <a:xfrm>
            <a:off x="4306668" y="5894230"/>
            <a:ext cx="4297943" cy="53415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solidFill>
                  <a:schemeClr val="accent2">
                    <a:lumMod val="50000"/>
                  </a:schemeClr>
                </a:solidFill>
              </a:rPr>
              <a:t>Dùng</a:t>
            </a:r>
            <a:r>
              <a:rPr lang="en-US" sz="1500" dirty="0" smtClean="0">
                <a:solidFill>
                  <a:schemeClr val="accent2">
                    <a:lumMod val="50000"/>
                  </a:schemeClr>
                </a:solidFill>
              </a:rPr>
              <a:t> GROUPING SETS </a:t>
            </a:r>
            <a:r>
              <a:rPr lang="en-US" sz="1500" dirty="0" err="1" smtClean="0">
                <a:solidFill>
                  <a:schemeClr val="accent2">
                    <a:lumMod val="50000"/>
                  </a:schemeClr>
                </a:solidFill>
              </a:rPr>
              <a:t>dài</a:t>
            </a:r>
            <a:r>
              <a:rPr lang="en-US" sz="1500" dirty="0" smtClean="0">
                <a:solidFill>
                  <a:schemeClr val="accent2">
                    <a:lumMod val="50000"/>
                  </a:schemeClr>
                </a:solidFill>
              </a:rPr>
              <a:t> </a:t>
            </a:r>
            <a:r>
              <a:rPr lang="en-US" sz="1500" dirty="0" err="1" smtClean="0">
                <a:solidFill>
                  <a:schemeClr val="accent2">
                    <a:lumMod val="50000"/>
                  </a:schemeClr>
                </a:solidFill>
              </a:rPr>
              <a:t>dòng</a:t>
            </a:r>
            <a:r>
              <a:rPr lang="en-US" sz="1500" dirty="0" smtClean="0">
                <a:solidFill>
                  <a:schemeClr val="accent2">
                    <a:lumMod val="50000"/>
                  </a:schemeClr>
                </a:solidFill>
              </a:rPr>
              <a:t> </a:t>
            </a:r>
            <a:r>
              <a:rPr lang="en-US" sz="1500" dirty="0" err="1" smtClean="0">
                <a:solidFill>
                  <a:schemeClr val="accent2">
                    <a:lumMod val="50000"/>
                  </a:schemeClr>
                </a:solidFill>
              </a:rPr>
              <a:t>khi</a:t>
            </a:r>
            <a:r>
              <a:rPr lang="en-US" sz="1500" dirty="0" smtClean="0">
                <a:solidFill>
                  <a:schemeClr val="accent2">
                    <a:lumMod val="50000"/>
                  </a:schemeClr>
                </a:solidFill>
              </a:rPr>
              <a:t> </a:t>
            </a:r>
            <a:r>
              <a:rPr lang="en-US" sz="1500" dirty="0" err="1" smtClean="0">
                <a:solidFill>
                  <a:schemeClr val="accent2">
                    <a:lumMod val="50000"/>
                  </a:schemeClr>
                </a:solidFill>
              </a:rPr>
              <a:t>cần</a:t>
            </a:r>
            <a:r>
              <a:rPr lang="en-US" sz="1500" dirty="0" smtClean="0">
                <a:solidFill>
                  <a:schemeClr val="accent2">
                    <a:lumMod val="50000"/>
                  </a:schemeClr>
                </a:solidFill>
              </a:rPr>
              <a:t> </a:t>
            </a:r>
            <a:r>
              <a:rPr lang="en-US" sz="1500" dirty="0" err="1" smtClean="0">
                <a:solidFill>
                  <a:schemeClr val="accent2">
                    <a:lumMod val="50000"/>
                  </a:schemeClr>
                </a:solidFill>
              </a:rPr>
              <a:t>tổng</a:t>
            </a:r>
            <a:r>
              <a:rPr lang="en-US" sz="1500" dirty="0" smtClean="0">
                <a:solidFill>
                  <a:schemeClr val="accent2">
                    <a:lumMod val="50000"/>
                  </a:schemeClr>
                </a:solidFill>
              </a:rPr>
              <a:t> </a:t>
            </a:r>
            <a:r>
              <a:rPr lang="en-US" sz="1500" dirty="0" err="1" smtClean="0">
                <a:solidFill>
                  <a:schemeClr val="accent2">
                    <a:lumMod val="50000"/>
                  </a:schemeClr>
                </a:solidFill>
              </a:rPr>
              <a:t>hợp</a:t>
            </a:r>
            <a:r>
              <a:rPr lang="en-US" sz="1500" dirty="0" smtClean="0">
                <a:solidFill>
                  <a:schemeClr val="accent2">
                    <a:lumMod val="50000"/>
                  </a:schemeClr>
                </a:solidFill>
              </a:rPr>
              <a:t> </a:t>
            </a:r>
            <a:r>
              <a:rPr lang="en-US" sz="1500" dirty="0" err="1" smtClean="0">
                <a:solidFill>
                  <a:schemeClr val="accent2">
                    <a:lumMod val="50000"/>
                  </a:schemeClr>
                </a:solidFill>
              </a:rPr>
              <a:t>theo</a:t>
            </a:r>
            <a:r>
              <a:rPr lang="en-US" sz="1500" dirty="0" smtClean="0">
                <a:solidFill>
                  <a:schemeClr val="accent2">
                    <a:lumMod val="50000"/>
                  </a:schemeClr>
                </a:solidFill>
              </a:rPr>
              <a:t> </a:t>
            </a:r>
            <a:r>
              <a:rPr lang="en-US" sz="1500" dirty="0" err="1" smtClean="0">
                <a:solidFill>
                  <a:schemeClr val="accent2">
                    <a:lumMod val="50000"/>
                  </a:schemeClr>
                </a:solidFill>
              </a:rPr>
              <a:t>nhiều</a:t>
            </a:r>
            <a:r>
              <a:rPr lang="en-US" sz="1500" dirty="0" smtClean="0">
                <a:solidFill>
                  <a:schemeClr val="accent2">
                    <a:lumMod val="50000"/>
                  </a:schemeClr>
                </a:solidFill>
              </a:rPr>
              <a:t> </a:t>
            </a:r>
            <a:r>
              <a:rPr lang="en-US" sz="1500" dirty="0" err="1" smtClean="0">
                <a:solidFill>
                  <a:schemeClr val="accent2">
                    <a:lumMod val="50000"/>
                  </a:schemeClr>
                </a:solidFill>
              </a:rPr>
              <a:t>nhóm</a:t>
            </a:r>
            <a:r>
              <a:rPr lang="en-US" sz="1500" dirty="0" smtClean="0">
                <a:solidFill>
                  <a:schemeClr val="accent2">
                    <a:lumMod val="50000"/>
                  </a:schemeClr>
                </a:solidFill>
              </a:rPr>
              <a:t> </a:t>
            </a:r>
            <a:r>
              <a:rPr lang="en-US" sz="1500" dirty="0" err="1" smtClean="0">
                <a:solidFill>
                  <a:schemeClr val="accent2">
                    <a:lumMod val="50000"/>
                  </a:schemeClr>
                </a:solidFill>
              </a:rPr>
              <a:t>khác</a:t>
            </a:r>
            <a:r>
              <a:rPr lang="en-US" sz="1500" dirty="0" smtClean="0">
                <a:solidFill>
                  <a:schemeClr val="accent2">
                    <a:lumMod val="50000"/>
                  </a:schemeClr>
                </a:solidFill>
              </a:rPr>
              <a:t> </a:t>
            </a:r>
            <a:r>
              <a:rPr lang="en-US" sz="1500" dirty="0" err="1" smtClean="0">
                <a:solidFill>
                  <a:schemeClr val="accent2">
                    <a:lumMod val="50000"/>
                  </a:schemeClr>
                </a:solidFill>
              </a:rPr>
              <a:t>nhau</a:t>
            </a:r>
            <a:endParaRPr lang="en-US" sz="1500" dirty="0">
              <a:solidFill>
                <a:schemeClr val="accent2">
                  <a:lumMod val="50000"/>
                </a:schemeClr>
              </a:solidFill>
            </a:endParaRPr>
          </a:p>
        </p:txBody>
      </p:sp>
      <p:sp>
        <p:nvSpPr>
          <p:cNvPr id="8" name="Right Arrow 7"/>
          <p:cNvSpPr/>
          <p:nvPr/>
        </p:nvSpPr>
        <p:spPr>
          <a:xfrm rot="10800000">
            <a:off x="4631975" y="4538670"/>
            <a:ext cx="530056" cy="262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ular Callout 11"/>
          <p:cNvSpPr/>
          <p:nvPr/>
        </p:nvSpPr>
        <p:spPr>
          <a:xfrm>
            <a:off x="2879966" y="3790196"/>
            <a:ext cx="1604211" cy="654241"/>
          </a:xfrm>
          <a:prstGeom prst="wedgeRectCallout">
            <a:avLst>
              <a:gd name="adj1" fmla="val -31556"/>
              <a:gd name="adj2" fmla="val 1067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err="1" smtClean="0">
                <a:solidFill>
                  <a:schemeClr val="accent4">
                    <a:lumMod val="60000"/>
                    <a:lumOff val="40000"/>
                  </a:schemeClr>
                </a:solidFill>
              </a:rPr>
              <a:t>Gọn</a:t>
            </a:r>
            <a:r>
              <a:rPr lang="en-US" sz="1500" b="1" dirty="0" smtClean="0">
                <a:solidFill>
                  <a:schemeClr val="accent4">
                    <a:lumMod val="60000"/>
                    <a:lumOff val="40000"/>
                  </a:schemeClr>
                </a:solidFill>
              </a:rPr>
              <a:t> </a:t>
            </a:r>
            <a:r>
              <a:rPr lang="en-US" sz="1500" b="1" dirty="0" err="1" smtClean="0">
                <a:solidFill>
                  <a:schemeClr val="accent4">
                    <a:lumMod val="60000"/>
                    <a:lumOff val="40000"/>
                  </a:schemeClr>
                </a:solidFill>
              </a:rPr>
              <a:t>hơn</a:t>
            </a:r>
            <a:r>
              <a:rPr lang="en-US" sz="1500" b="1" dirty="0" smtClean="0">
                <a:solidFill>
                  <a:schemeClr val="accent4">
                    <a:lumMod val="60000"/>
                    <a:lumOff val="40000"/>
                  </a:schemeClr>
                </a:solidFill>
              </a:rPr>
              <a:t> </a:t>
            </a:r>
            <a:r>
              <a:rPr lang="en-US" sz="1500" b="1" dirty="0" err="1" smtClean="0">
                <a:solidFill>
                  <a:schemeClr val="accent4">
                    <a:lumMod val="60000"/>
                    <a:lumOff val="40000"/>
                  </a:schemeClr>
                </a:solidFill>
              </a:rPr>
              <a:t>với</a:t>
            </a:r>
            <a:r>
              <a:rPr lang="en-US" sz="1500" b="1" dirty="0" smtClean="0">
                <a:solidFill>
                  <a:schemeClr val="accent4">
                    <a:lumMod val="60000"/>
                    <a:lumOff val="40000"/>
                  </a:schemeClr>
                </a:solidFill>
              </a:rPr>
              <a:t> CUBE</a:t>
            </a:r>
            <a:endParaRPr lang="en-US" sz="1500" b="1" dirty="0">
              <a:solidFill>
                <a:schemeClr val="accent4">
                  <a:lumMod val="60000"/>
                  <a:lumOff val="40000"/>
                </a:schemeClr>
              </a:solidFill>
            </a:endParaRPr>
          </a:p>
        </p:txBody>
      </p:sp>
      <p:sp>
        <p:nvSpPr>
          <p:cNvPr id="13" name="Rectangle 12"/>
          <p:cNvSpPr/>
          <p:nvPr/>
        </p:nvSpPr>
        <p:spPr>
          <a:xfrm>
            <a:off x="995879" y="3948815"/>
            <a:ext cx="3413107" cy="2169825"/>
          </a:xfrm>
          <a:prstGeom prst="rect">
            <a:avLst/>
          </a:prstGeom>
        </p:spPr>
        <p:txBody>
          <a:bodyPr wrap="square">
            <a:spAutoFit/>
          </a:bodyPr>
          <a:lstStyle/>
          <a:p>
            <a:r>
              <a:rPr lang="en-US" sz="1500" i="1" dirty="0">
                <a:solidFill>
                  <a:srgbClr val="B877DB"/>
                </a:solidFill>
                <a:latin typeface="JetBrains Mono" panose="02000009000000000000" pitchFamily="49" charset="0"/>
              </a:rPr>
              <a:t>SELECT</a:t>
            </a:r>
            <a:endParaRPr lang="en-US" sz="1500" dirty="0">
              <a:solidFill>
                <a:srgbClr val="BBBBBB"/>
              </a:solidFill>
              <a:latin typeface="JetBrains Mono" panose="02000009000000000000" pitchFamily="49" charset="0"/>
            </a:endParaRPr>
          </a:p>
          <a:p>
            <a:r>
              <a:rPr lang="en-US" sz="1500" dirty="0">
                <a:solidFill>
                  <a:srgbClr val="BBBBBB"/>
                </a:solidFill>
                <a:latin typeface="JetBrains Mono" panose="02000009000000000000" pitchFamily="49" charset="0"/>
              </a:rPr>
              <a:t>    d1,</a:t>
            </a:r>
          </a:p>
          <a:p>
            <a:r>
              <a:rPr lang="en-US" sz="1500" dirty="0">
                <a:solidFill>
                  <a:srgbClr val="BBBBBB"/>
                </a:solidFill>
                <a:latin typeface="JetBrains Mono" panose="02000009000000000000" pitchFamily="49" charset="0"/>
              </a:rPr>
              <a:t>    d2,</a:t>
            </a:r>
          </a:p>
          <a:p>
            <a:r>
              <a:rPr lang="en-US" sz="1500" dirty="0">
                <a:solidFill>
                  <a:srgbClr val="BBBBBB"/>
                </a:solidFill>
                <a:latin typeface="JetBrains Mono" panose="02000009000000000000" pitchFamily="49" charset="0"/>
              </a:rPr>
              <a:t>    d3,</a:t>
            </a:r>
          </a:p>
          <a:p>
            <a:r>
              <a:rPr lang="en-US" sz="1500" dirty="0">
                <a:solidFill>
                  <a:srgbClr val="BBBBBB"/>
                </a:solidFill>
                <a:latin typeface="JetBrains Mono" panose="02000009000000000000" pitchFamily="49" charset="0"/>
              </a:rPr>
              <a:t>    </a:t>
            </a:r>
            <a:r>
              <a:rPr lang="en-US" sz="1500" dirty="0" err="1">
                <a:solidFill>
                  <a:srgbClr val="BBBBBB"/>
                </a:solidFill>
                <a:latin typeface="JetBrains Mono" panose="02000009000000000000" pitchFamily="49" charset="0"/>
              </a:rPr>
              <a:t>aggregate_function</a:t>
            </a:r>
            <a:r>
              <a:rPr lang="en-US" sz="1500" dirty="0">
                <a:solidFill>
                  <a:srgbClr val="BBBBBB"/>
                </a:solidFill>
                <a:latin typeface="JetBrains Mono" panose="02000009000000000000" pitchFamily="49" charset="0"/>
              </a:rPr>
              <a:t> (c4)</a:t>
            </a:r>
          </a:p>
          <a:p>
            <a:r>
              <a:rPr lang="en-US" sz="1500" i="1" dirty="0">
                <a:solidFill>
                  <a:srgbClr val="B877DB"/>
                </a:solidFill>
                <a:latin typeface="JetBrains Mono" panose="02000009000000000000" pitchFamily="49" charset="0"/>
              </a:rPr>
              <a:t>FROM</a:t>
            </a:r>
            <a:endParaRPr lang="en-US" sz="1500" dirty="0">
              <a:solidFill>
                <a:srgbClr val="BBBBBB"/>
              </a:solidFill>
              <a:latin typeface="JetBrains Mono" panose="02000009000000000000" pitchFamily="49" charset="0"/>
            </a:endParaRPr>
          </a:p>
          <a:p>
            <a:r>
              <a:rPr lang="en-US" sz="1500" dirty="0">
                <a:solidFill>
                  <a:srgbClr val="BBBBBB"/>
                </a:solidFill>
                <a:latin typeface="JetBrains Mono" panose="02000009000000000000" pitchFamily="49" charset="0"/>
              </a:rPr>
              <a:t>    </a:t>
            </a:r>
            <a:r>
              <a:rPr lang="en-US" sz="1500" dirty="0" err="1">
                <a:solidFill>
                  <a:srgbClr val="BBBBBB"/>
                </a:solidFill>
                <a:latin typeface="JetBrains Mono" panose="02000009000000000000" pitchFamily="49" charset="0"/>
              </a:rPr>
              <a:t>table_name</a:t>
            </a:r>
            <a:endParaRPr lang="en-US" sz="1500" dirty="0">
              <a:solidFill>
                <a:srgbClr val="BBBBBB"/>
              </a:solidFill>
              <a:latin typeface="JetBrains Mono" panose="02000009000000000000" pitchFamily="49" charset="0"/>
            </a:endParaRPr>
          </a:p>
          <a:p>
            <a:r>
              <a:rPr lang="en-US" sz="1500" i="1" dirty="0">
                <a:solidFill>
                  <a:srgbClr val="B877DB"/>
                </a:solidFill>
                <a:latin typeface="JetBrains Mono" panose="02000009000000000000" pitchFamily="49" charset="0"/>
              </a:rPr>
              <a:t>GROUP BY</a:t>
            </a:r>
            <a:endParaRPr lang="en-US" sz="1500" dirty="0">
              <a:solidFill>
                <a:srgbClr val="BBBBBB"/>
              </a:solidFill>
              <a:latin typeface="JetBrains Mono" panose="02000009000000000000" pitchFamily="49" charset="0"/>
            </a:endParaRPr>
          </a:p>
          <a:p>
            <a:r>
              <a:rPr lang="en-US" sz="1500" dirty="0">
                <a:solidFill>
                  <a:srgbClr val="BBBBBB"/>
                </a:solidFill>
                <a:latin typeface="JetBrains Mono" panose="02000009000000000000" pitchFamily="49" charset="0"/>
              </a:rPr>
              <a:t>    </a:t>
            </a:r>
            <a:r>
              <a:rPr lang="en-US" sz="1500" i="1" dirty="0">
                <a:solidFill>
                  <a:srgbClr val="B877DB"/>
                </a:solidFill>
                <a:latin typeface="JetBrains Mono" panose="02000009000000000000" pitchFamily="49" charset="0"/>
              </a:rPr>
              <a:t>CUBE</a:t>
            </a:r>
            <a:r>
              <a:rPr lang="en-US" sz="1500" dirty="0">
                <a:solidFill>
                  <a:srgbClr val="BBBBBB"/>
                </a:solidFill>
                <a:latin typeface="JetBrains Mono" panose="02000009000000000000" pitchFamily="49" charset="0"/>
              </a:rPr>
              <a:t> (d1, d2, d3); </a:t>
            </a:r>
            <a:endParaRPr lang="en-US" sz="1500" b="0" dirty="0">
              <a:solidFill>
                <a:srgbClr val="BBBBBB"/>
              </a:solidFill>
              <a:effectLst/>
              <a:latin typeface="JetBrains Mono" panose="02000009000000000000" pitchFamily="49" charset="0"/>
            </a:endParaRPr>
          </a:p>
        </p:txBody>
      </p:sp>
      <p:sp>
        <p:nvSpPr>
          <p:cNvPr id="16" name="Rectangle 15"/>
          <p:cNvSpPr/>
          <p:nvPr/>
        </p:nvSpPr>
        <p:spPr>
          <a:xfrm>
            <a:off x="5062866" y="1259038"/>
            <a:ext cx="3375882" cy="4247317"/>
          </a:xfrm>
          <a:prstGeom prst="rect">
            <a:avLst/>
          </a:prstGeom>
        </p:spPr>
        <p:txBody>
          <a:bodyPr wrap="square">
            <a:spAutoFit/>
          </a:bodyPr>
          <a:lstStyle/>
          <a:p>
            <a:r>
              <a:rPr lang="en-US" sz="1500" i="1" dirty="0">
                <a:solidFill>
                  <a:srgbClr val="B877DB"/>
                </a:solidFill>
                <a:latin typeface="JetBrains Mono" panose="02000009000000000000" pitchFamily="49" charset="0"/>
              </a:rPr>
              <a:t>SELECT</a:t>
            </a:r>
            <a:endParaRPr lang="en-US" sz="1500" dirty="0">
              <a:solidFill>
                <a:srgbClr val="BBBBBB"/>
              </a:solidFill>
              <a:latin typeface="JetBrains Mono" panose="02000009000000000000" pitchFamily="49" charset="0"/>
            </a:endParaRPr>
          </a:p>
          <a:p>
            <a:r>
              <a:rPr lang="en-US" sz="1500" dirty="0">
                <a:solidFill>
                  <a:srgbClr val="BBBBBB"/>
                </a:solidFill>
                <a:latin typeface="JetBrains Mono" panose="02000009000000000000" pitchFamily="49" charset="0"/>
              </a:rPr>
              <a:t>    d1,</a:t>
            </a:r>
          </a:p>
          <a:p>
            <a:r>
              <a:rPr lang="en-US" sz="1500" dirty="0">
                <a:solidFill>
                  <a:srgbClr val="BBBBBB"/>
                </a:solidFill>
                <a:latin typeface="JetBrains Mono" panose="02000009000000000000" pitchFamily="49" charset="0"/>
              </a:rPr>
              <a:t>    d2,</a:t>
            </a:r>
          </a:p>
          <a:p>
            <a:r>
              <a:rPr lang="en-US" sz="1500" dirty="0">
                <a:solidFill>
                  <a:srgbClr val="BBBBBB"/>
                </a:solidFill>
                <a:latin typeface="JetBrains Mono" panose="02000009000000000000" pitchFamily="49" charset="0"/>
              </a:rPr>
              <a:t>    d3,</a:t>
            </a:r>
          </a:p>
          <a:p>
            <a:r>
              <a:rPr lang="en-US" sz="1500" dirty="0">
                <a:solidFill>
                  <a:srgbClr val="BBBBBB"/>
                </a:solidFill>
                <a:latin typeface="JetBrains Mono" panose="02000009000000000000" pitchFamily="49" charset="0"/>
              </a:rPr>
              <a:t>    </a:t>
            </a:r>
            <a:r>
              <a:rPr lang="en-US" sz="1500" dirty="0" err="1">
                <a:solidFill>
                  <a:srgbClr val="BBBBBB"/>
                </a:solidFill>
                <a:latin typeface="JetBrains Mono" panose="02000009000000000000" pitchFamily="49" charset="0"/>
              </a:rPr>
              <a:t>aggregate_function</a:t>
            </a:r>
            <a:r>
              <a:rPr lang="en-US" sz="1500" dirty="0">
                <a:solidFill>
                  <a:srgbClr val="BBBBBB"/>
                </a:solidFill>
                <a:latin typeface="JetBrains Mono" panose="02000009000000000000" pitchFamily="49" charset="0"/>
              </a:rPr>
              <a:t> (c4)</a:t>
            </a:r>
          </a:p>
          <a:p>
            <a:r>
              <a:rPr lang="en-US" sz="1500" i="1" dirty="0">
                <a:solidFill>
                  <a:srgbClr val="B877DB"/>
                </a:solidFill>
                <a:latin typeface="JetBrains Mono" panose="02000009000000000000" pitchFamily="49" charset="0"/>
              </a:rPr>
              <a:t>FROM</a:t>
            </a:r>
            <a:endParaRPr lang="en-US" sz="1500" dirty="0">
              <a:solidFill>
                <a:srgbClr val="BBBBBB"/>
              </a:solidFill>
              <a:latin typeface="JetBrains Mono" panose="02000009000000000000" pitchFamily="49" charset="0"/>
            </a:endParaRPr>
          </a:p>
          <a:p>
            <a:r>
              <a:rPr lang="en-US" sz="1500" dirty="0">
                <a:solidFill>
                  <a:srgbClr val="BBBBBB"/>
                </a:solidFill>
                <a:latin typeface="JetBrains Mono" panose="02000009000000000000" pitchFamily="49" charset="0"/>
              </a:rPr>
              <a:t>    </a:t>
            </a:r>
            <a:r>
              <a:rPr lang="en-US" sz="1500" dirty="0" err="1">
                <a:solidFill>
                  <a:srgbClr val="BBBBBB"/>
                </a:solidFill>
                <a:latin typeface="JetBrains Mono" panose="02000009000000000000" pitchFamily="49" charset="0"/>
              </a:rPr>
              <a:t>table_name</a:t>
            </a:r>
            <a:endParaRPr lang="en-US" sz="1500" dirty="0">
              <a:solidFill>
                <a:srgbClr val="BBBBBB"/>
              </a:solidFill>
              <a:latin typeface="JetBrains Mono" panose="02000009000000000000" pitchFamily="49" charset="0"/>
            </a:endParaRPr>
          </a:p>
          <a:p>
            <a:r>
              <a:rPr lang="en-US" sz="1500" i="1" dirty="0">
                <a:solidFill>
                  <a:srgbClr val="B877DB"/>
                </a:solidFill>
                <a:latin typeface="JetBrains Mono" panose="02000009000000000000" pitchFamily="49" charset="0"/>
              </a:rPr>
              <a:t>GROUP BY</a:t>
            </a:r>
            <a:endParaRPr lang="en-US" sz="1500" dirty="0">
              <a:solidFill>
                <a:srgbClr val="BBBBBB"/>
              </a:solidFill>
              <a:latin typeface="JetBrains Mono" panose="02000009000000000000" pitchFamily="49" charset="0"/>
            </a:endParaRPr>
          </a:p>
          <a:p>
            <a:r>
              <a:rPr lang="en-US" sz="1500" dirty="0">
                <a:solidFill>
                  <a:srgbClr val="BBBBBB"/>
                </a:solidFill>
                <a:latin typeface="JetBrains Mono" panose="02000009000000000000" pitchFamily="49" charset="0"/>
              </a:rPr>
              <a:t>    GROUPING </a:t>
            </a:r>
            <a:r>
              <a:rPr lang="en-US" sz="1500" i="1" dirty="0">
                <a:solidFill>
                  <a:srgbClr val="B877DB"/>
                </a:solidFill>
                <a:latin typeface="JetBrains Mono" panose="02000009000000000000" pitchFamily="49" charset="0"/>
              </a:rPr>
              <a:t>SETS</a:t>
            </a:r>
            <a:r>
              <a:rPr lang="en-US" sz="1500" dirty="0">
                <a:solidFill>
                  <a:srgbClr val="BBBBBB"/>
                </a:solidFill>
                <a:latin typeface="JetBrains Mono" panose="02000009000000000000" pitchFamily="49" charset="0"/>
              </a:rPr>
              <a:t> (</a:t>
            </a:r>
          </a:p>
          <a:p>
            <a:r>
              <a:rPr lang="en-US" sz="1500" dirty="0">
                <a:solidFill>
                  <a:srgbClr val="BBBBBB"/>
                </a:solidFill>
                <a:latin typeface="JetBrains Mono" panose="02000009000000000000" pitchFamily="49" charset="0"/>
              </a:rPr>
              <a:t>        (d1,d2,d3), </a:t>
            </a:r>
          </a:p>
          <a:p>
            <a:r>
              <a:rPr lang="en-US" sz="1500" dirty="0">
                <a:solidFill>
                  <a:srgbClr val="BBBBBB"/>
                </a:solidFill>
                <a:latin typeface="JetBrains Mono" panose="02000009000000000000" pitchFamily="49" charset="0"/>
              </a:rPr>
              <a:t>        (d1,d2),</a:t>
            </a:r>
          </a:p>
          <a:p>
            <a:r>
              <a:rPr lang="en-US" sz="1500" dirty="0">
                <a:solidFill>
                  <a:srgbClr val="BBBBBB"/>
                </a:solidFill>
                <a:latin typeface="JetBrains Mono" panose="02000009000000000000" pitchFamily="49" charset="0"/>
              </a:rPr>
              <a:t>        (d1,d3),</a:t>
            </a:r>
          </a:p>
          <a:p>
            <a:r>
              <a:rPr lang="en-US" sz="1500" dirty="0">
                <a:solidFill>
                  <a:srgbClr val="BBBBBB"/>
                </a:solidFill>
                <a:latin typeface="JetBrains Mono" panose="02000009000000000000" pitchFamily="49" charset="0"/>
              </a:rPr>
              <a:t>        (d2,d3),</a:t>
            </a:r>
          </a:p>
          <a:p>
            <a:r>
              <a:rPr lang="en-US" sz="1500" dirty="0">
                <a:solidFill>
                  <a:srgbClr val="BBBBBB"/>
                </a:solidFill>
                <a:latin typeface="JetBrains Mono" panose="02000009000000000000" pitchFamily="49" charset="0"/>
              </a:rPr>
              <a:t>        (d1),</a:t>
            </a:r>
          </a:p>
          <a:p>
            <a:r>
              <a:rPr lang="en-US" sz="1500" dirty="0">
                <a:solidFill>
                  <a:srgbClr val="BBBBBB"/>
                </a:solidFill>
                <a:latin typeface="JetBrains Mono" panose="02000009000000000000" pitchFamily="49" charset="0"/>
              </a:rPr>
              <a:t>        (d2),</a:t>
            </a:r>
          </a:p>
          <a:p>
            <a:r>
              <a:rPr lang="en-US" sz="1500" dirty="0">
                <a:solidFill>
                  <a:srgbClr val="BBBBBB"/>
                </a:solidFill>
                <a:latin typeface="JetBrains Mono" panose="02000009000000000000" pitchFamily="49" charset="0"/>
              </a:rPr>
              <a:t>        (d3), </a:t>
            </a:r>
          </a:p>
          <a:p>
            <a:r>
              <a:rPr lang="en-US" sz="1500" dirty="0">
                <a:solidFill>
                  <a:srgbClr val="BBBBBB"/>
                </a:solidFill>
                <a:latin typeface="JetBrains Mono" panose="02000009000000000000" pitchFamily="49" charset="0"/>
              </a:rPr>
              <a:t>        ()</a:t>
            </a:r>
          </a:p>
          <a:p>
            <a:r>
              <a:rPr lang="en-US" sz="1500" dirty="0">
                <a:solidFill>
                  <a:srgbClr val="BBBBBB"/>
                </a:solidFill>
                <a:latin typeface="JetBrains Mono" panose="02000009000000000000" pitchFamily="49" charset="0"/>
              </a:rPr>
              <a:t>     );</a:t>
            </a:r>
            <a:endParaRPr lang="en-US" sz="1500" b="0" dirty="0">
              <a:solidFill>
                <a:srgbClr val="BBBBBB"/>
              </a:solidFill>
              <a:effectLst/>
              <a:latin typeface="JetBrains Mono" panose="02000009000000000000" pitchFamily="49" charset="0"/>
            </a:endParaRPr>
          </a:p>
        </p:txBody>
      </p:sp>
    </p:spTree>
    <p:extLst>
      <p:ext uri="{BB962C8B-B14F-4D97-AF65-F5344CB8AC3E}">
        <p14:creationId xmlns:p14="http://schemas.microsoft.com/office/powerpoint/2010/main" val="10835082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14399" y="1067555"/>
            <a:ext cx="7315202" cy="364024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 name="Rectangle 2"/>
          <p:cNvSpPr/>
          <p:nvPr/>
        </p:nvSpPr>
        <p:spPr>
          <a:xfrm>
            <a:off x="1081889" y="1265583"/>
            <a:ext cx="3725501" cy="3139321"/>
          </a:xfrm>
          <a:prstGeom prst="rect">
            <a:avLst/>
          </a:prstGeom>
        </p:spPr>
        <p:txBody>
          <a:bodyPr wrap="square">
            <a:spAutoFit/>
          </a:bodyPr>
          <a:lstStyle/>
          <a:p>
            <a:r>
              <a:rPr lang="en-US" i="1" dirty="0">
                <a:solidFill>
                  <a:srgbClr val="B877DB"/>
                </a:solidFill>
                <a:latin typeface="JetBrains Mono" panose="02000009000000000000" pitchFamily="49" charset="0"/>
              </a:rPr>
              <a:t>SELECT</a:t>
            </a:r>
            <a:endParaRPr lang="en-US" dirty="0">
              <a:solidFill>
                <a:srgbClr val="BBBBBB"/>
              </a:solidFill>
              <a:latin typeface="JetBrains Mono" panose="02000009000000000000" pitchFamily="49" charset="0"/>
            </a:endParaRPr>
          </a:p>
          <a:p>
            <a:r>
              <a:rPr lang="en-US" dirty="0">
                <a:solidFill>
                  <a:srgbClr val="BBBBBB"/>
                </a:solidFill>
                <a:latin typeface="JetBrains Mono" panose="02000009000000000000" pitchFamily="49" charset="0"/>
              </a:rPr>
              <a:t>    brand,</a:t>
            </a:r>
          </a:p>
          <a:p>
            <a:r>
              <a:rPr lang="en-US" dirty="0">
                <a:solidFill>
                  <a:srgbClr val="BBBBBB"/>
                </a:solidFill>
                <a:latin typeface="JetBrains Mono" panose="02000009000000000000" pitchFamily="49" charset="0"/>
              </a:rPr>
              <a:t>    category,</a:t>
            </a:r>
          </a:p>
          <a:p>
            <a:r>
              <a:rPr lang="en-US" dirty="0">
                <a:solidFill>
                  <a:srgbClr val="BBBBBB"/>
                </a:solidFill>
                <a:latin typeface="JetBrains Mono" panose="02000009000000000000" pitchFamily="49" charset="0"/>
              </a:rPr>
              <a:t>    </a:t>
            </a:r>
            <a:r>
              <a:rPr lang="en-US" dirty="0">
                <a:solidFill>
                  <a:srgbClr val="25B0BC"/>
                </a:solidFill>
                <a:latin typeface="JetBrains Mono" panose="02000009000000000000" pitchFamily="49" charset="0"/>
              </a:rPr>
              <a:t>SUM</a:t>
            </a:r>
            <a:r>
              <a:rPr lang="en-US" dirty="0">
                <a:solidFill>
                  <a:srgbClr val="BBBBBB"/>
                </a:solidFill>
                <a:latin typeface="JetBrains Mono" panose="02000009000000000000" pitchFamily="49" charset="0"/>
              </a:rPr>
              <a:t> (sales) sales</a:t>
            </a:r>
          </a:p>
          <a:p>
            <a:r>
              <a:rPr lang="en-US" i="1" dirty="0">
                <a:solidFill>
                  <a:srgbClr val="B877DB"/>
                </a:solidFill>
                <a:latin typeface="JetBrains Mono" panose="02000009000000000000" pitchFamily="49" charset="0"/>
              </a:rPr>
              <a:t>FROM</a:t>
            </a:r>
            <a:endParaRPr lang="en-US" dirty="0">
              <a:solidFill>
                <a:srgbClr val="BBBBBB"/>
              </a:solidFill>
              <a:latin typeface="JetBrains Mono" panose="02000009000000000000" pitchFamily="49" charset="0"/>
            </a:endParaRPr>
          </a:p>
          <a:p>
            <a:r>
              <a:rPr lang="en-US" dirty="0">
                <a:solidFill>
                  <a:srgbClr val="BBBBBB"/>
                </a:solidFill>
                <a:latin typeface="JetBrains Mono" panose="02000009000000000000" pitchFamily="49" charset="0"/>
              </a:rPr>
              <a:t>    </a:t>
            </a:r>
            <a:r>
              <a:rPr lang="en-US" dirty="0" err="1">
                <a:solidFill>
                  <a:srgbClr val="BBBBBB"/>
                </a:solidFill>
                <a:latin typeface="JetBrains Mono" panose="02000009000000000000" pitchFamily="49" charset="0"/>
              </a:rPr>
              <a:t>sales_summary</a:t>
            </a:r>
            <a:endParaRPr lang="en-US" dirty="0">
              <a:solidFill>
                <a:srgbClr val="BBBBBB"/>
              </a:solidFill>
              <a:latin typeface="JetBrains Mono" panose="02000009000000000000" pitchFamily="49" charset="0"/>
            </a:endParaRPr>
          </a:p>
          <a:p>
            <a:r>
              <a:rPr lang="en-US" i="1" dirty="0">
                <a:solidFill>
                  <a:srgbClr val="B877DB"/>
                </a:solidFill>
                <a:latin typeface="JetBrains Mono" panose="02000009000000000000" pitchFamily="49" charset="0"/>
              </a:rPr>
              <a:t>GROUP BY</a:t>
            </a:r>
            <a:endParaRPr lang="en-US" dirty="0">
              <a:solidFill>
                <a:srgbClr val="BBBBBB"/>
              </a:solidFill>
              <a:latin typeface="JetBrains Mono" panose="02000009000000000000" pitchFamily="49" charset="0"/>
            </a:endParaRPr>
          </a:p>
          <a:p>
            <a:r>
              <a:rPr lang="en-US" dirty="0">
                <a:solidFill>
                  <a:srgbClr val="BBBBBB"/>
                </a:solidFill>
                <a:latin typeface="JetBrains Mono" panose="02000009000000000000" pitchFamily="49" charset="0"/>
              </a:rPr>
              <a:t>    </a:t>
            </a:r>
            <a:r>
              <a:rPr lang="en-US" i="1" dirty="0">
                <a:solidFill>
                  <a:srgbClr val="B877DB"/>
                </a:solidFill>
                <a:latin typeface="JetBrains Mono" panose="02000009000000000000" pitchFamily="49" charset="0"/>
              </a:rPr>
              <a:t>CUBE</a:t>
            </a:r>
            <a:r>
              <a:rPr lang="en-US" dirty="0">
                <a:solidFill>
                  <a:srgbClr val="BBBBBB"/>
                </a:solidFill>
                <a:latin typeface="JetBrains Mono" panose="02000009000000000000" pitchFamily="49" charset="0"/>
              </a:rPr>
              <a:t>(brand, category)</a:t>
            </a:r>
          </a:p>
          <a:p>
            <a:r>
              <a:rPr lang="en-US" i="1" dirty="0">
                <a:solidFill>
                  <a:srgbClr val="B877DB"/>
                </a:solidFill>
                <a:latin typeface="JetBrains Mono" panose="02000009000000000000" pitchFamily="49" charset="0"/>
              </a:rPr>
              <a:t>ORDER BY</a:t>
            </a:r>
            <a:endParaRPr lang="en-US" dirty="0">
              <a:solidFill>
                <a:srgbClr val="BBBBBB"/>
              </a:solidFill>
              <a:latin typeface="JetBrains Mono" panose="02000009000000000000" pitchFamily="49" charset="0"/>
            </a:endParaRPr>
          </a:p>
          <a:p>
            <a:r>
              <a:rPr lang="en-US" dirty="0">
                <a:solidFill>
                  <a:srgbClr val="BBBBBB"/>
                </a:solidFill>
                <a:latin typeface="JetBrains Mono" panose="02000009000000000000" pitchFamily="49" charset="0"/>
              </a:rPr>
              <a:t>    brand,</a:t>
            </a:r>
          </a:p>
          <a:p>
            <a:r>
              <a:rPr lang="en-US" dirty="0">
                <a:solidFill>
                  <a:srgbClr val="BBBBBB"/>
                </a:solidFill>
                <a:latin typeface="JetBrains Mono" panose="02000009000000000000" pitchFamily="49" charset="0"/>
              </a:rPr>
              <a:t>    category;</a:t>
            </a:r>
            <a:endParaRPr lang="en-US" b="0" dirty="0">
              <a:solidFill>
                <a:srgbClr val="BBBBBB"/>
              </a:solidFill>
              <a:effectLst/>
              <a:latin typeface="JetBrains Mono" panose="02000009000000000000" pitchFamily="49" charset="0"/>
            </a:endParaRPr>
          </a:p>
        </p:txBody>
      </p:sp>
      <p:sp>
        <p:nvSpPr>
          <p:cNvPr id="5" name="TextBox 4"/>
          <p:cNvSpPr txBox="1"/>
          <p:nvPr/>
        </p:nvSpPr>
        <p:spPr>
          <a:xfrm>
            <a:off x="832915" y="653158"/>
            <a:ext cx="6998333" cy="338554"/>
          </a:xfrm>
          <a:prstGeom prst="rect">
            <a:avLst/>
          </a:prstGeom>
          <a:noFill/>
        </p:spPr>
        <p:txBody>
          <a:bodyPr wrap="square" rtlCol="0">
            <a:spAutoFit/>
          </a:bodyPr>
          <a:lstStyle/>
          <a:p>
            <a:r>
              <a:rPr lang="en-US" sz="1600" dirty="0" smtClean="0">
                <a:solidFill>
                  <a:schemeClr val="accent5">
                    <a:lumMod val="75000"/>
                  </a:schemeClr>
                </a:solidFill>
              </a:rPr>
              <a:t>T</a:t>
            </a:r>
            <a:r>
              <a:rPr lang="vi-VN" sz="1600" dirty="0" smtClean="0">
                <a:solidFill>
                  <a:schemeClr val="accent5">
                    <a:lumMod val="75000"/>
                  </a:schemeClr>
                </a:solidFill>
              </a:rPr>
              <a:t>ừ </a:t>
            </a:r>
            <a:r>
              <a:rPr lang="vi-VN" sz="1600" dirty="0">
                <a:solidFill>
                  <a:schemeClr val="accent5">
                    <a:lumMod val="75000"/>
                  </a:schemeClr>
                </a:solidFill>
              </a:rPr>
              <a:t>ví dụ trên có thể rút gọn lại, cho kết quả giống </a:t>
            </a:r>
            <a:r>
              <a:rPr lang="vi-VN" sz="1600" dirty="0" smtClean="0">
                <a:solidFill>
                  <a:schemeClr val="accent5">
                    <a:lumMod val="75000"/>
                  </a:schemeClr>
                </a:solidFill>
              </a:rPr>
              <a:t>nha</a:t>
            </a:r>
            <a:r>
              <a:rPr lang="en-US" sz="1600" dirty="0" smtClean="0">
                <a:solidFill>
                  <a:schemeClr val="accent5">
                    <a:lumMod val="75000"/>
                  </a:schemeClr>
                </a:solidFill>
              </a:rPr>
              <a:t>u</a:t>
            </a:r>
            <a:endParaRPr lang="en-US" sz="1600" dirty="0">
              <a:solidFill>
                <a:schemeClr val="accent5">
                  <a:lumMod val="75000"/>
                </a:schemeClr>
              </a:solidFill>
            </a:endParaRPr>
          </a:p>
        </p:txBody>
      </p:sp>
    </p:spTree>
    <p:extLst>
      <p:ext uri="{BB962C8B-B14F-4D97-AF65-F5344CB8AC3E}">
        <p14:creationId xmlns:p14="http://schemas.microsoft.com/office/powerpoint/2010/main" val="3256671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5115204" y="5168607"/>
            <a:ext cx="3259252" cy="119364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0" name="Rounded Rectangle 19"/>
          <p:cNvSpPr/>
          <p:nvPr/>
        </p:nvSpPr>
        <p:spPr>
          <a:xfrm>
            <a:off x="5115204" y="1969003"/>
            <a:ext cx="3259252" cy="231796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5752632" cy="584775"/>
          </a:xfrm>
          <a:prstGeom prst="rect">
            <a:avLst/>
          </a:prstGeom>
          <a:noFill/>
        </p:spPr>
        <p:txBody>
          <a:bodyPr wrap="square" rtlCol="0">
            <a:spAutoFit/>
          </a:bodyPr>
          <a:lstStyle/>
          <a:p>
            <a:r>
              <a:rPr lang="en-US" sz="3200" b="1" dirty="0">
                <a:solidFill>
                  <a:schemeClr val="accent5">
                    <a:lumMod val="75000"/>
                  </a:schemeClr>
                </a:solidFill>
              </a:rPr>
              <a:t>GROUP BY </a:t>
            </a:r>
            <a:r>
              <a:rPr lang="en-US" sz="3200" b="1" dirty="0" err="1">
                <a:solidFill>
                  <a:schemeClr val="accent5">
                    <a:lumMod val="75000"/>
                  </a:schemeClr>
                </a:solidFill>
              </a:rPr>
              <a:t>với</a:t>
            </a:r>
            <a:r>
              <a:rPr lang="en-US" sz="3200" b="1" dirty="0">
                <a:solidFill>
                  <a:schemeClr val="accent5">
                    <a:lumMod val="75000"/>
                  </a:schemeClr>
                </a:solidFill>
              </a:rPr>
              <a:t> ROLLUP</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4037849" cy="1815882"/>
          </a:xfrm>
          <a:prstGeom prst="rect">
            <a:avLst/>
          </a:prstGeom>
          <a:noFill/>
        </p:spPr>
        <p:txBody>
          <a:bodyPr wrap="square" rtlCol="0">
            <a:spAutoFit/>
          </a:bodyPr>
          <a:lstStyle/>
          <a:p>
            <a:r>
              <a:rPr lang="vi-VN" sz="1600" dirty="0">
                <a:solidFill>
                  <a:schemeClr val="accent5">
                    <a:lumMod val="75000"/>
                  </a:schemeClr>
                </a:solidFill>
              </a:rPr>
              <a:t>ROLLUP là một mệnh đề con của mệnh đề GROUP BY cung cấp cách viết tắt để xác định nhiều nhóm nhóm. Không giống như mệnh đề con CUBE, ROLLUP không tạo ra tất cả các tập hợp nhóm có thể có dựa trên các cột thứ nguyên; CUBE tạo ra một tập hợp con trong số đó</a:t>
            </a:r>
            <a:endParaRPr lang="en-US" sz="1600" dirty="0">
              <a:solidFill>
                <a:schemeClr val="accent5">
                  <a:lumMod val="75000"/>
                </a:schemeClr>
              </a:solidFill>
            </a:endParaRPr>
          </a:p>
        </p:txBody>
      </p:sp>
      <p:sp>
        <p:nvSpPr>
          <p:cNvPr id="14" name="TextBox 13"/>
          <p:cNvSpPr txBox="1"/>
          <p:nvPr/>
        </p:nvSpPr>
        <p:spPr>
          <a:xfrm>
            <a:off x="832915" y="3285120"/>
            <a:ext cx="4037849" cy="1077218"/>
          </a:xfrm>
          <a:prstGeom prst="rect">
            <a:avLst/>
          </a:prstGeom>
          <a:noFill/>
        </p:spPr>
        <p:txBody>
          <a:bodyPr wrap="square" rtlCol="0">
            <a:spAutoFit/>
          </a:bodyPr>
          <a:lstStyle/>
          <a:p>
            <a:r>
              <a:rPr lang="vi-VN" sz="1600" dirty="0">
                <a:solidFill>
                  <a:schemeClr val="accent5">
                    <a:lumMod val="75000"/>
                  </a:schemeClr>
                </a:solidFill>
              </a:rPr>
              <a:t>Khi tạo các tập hợp nhóm, ROLLUP giả định một hệ thống phân cấp giữa các cột thứ nguyên và chỉ tạo các tập hợp nhóm dựa trên hệ thống phân cấp này.</a:t>
            </a:r>
            <a:endParaRPr lang="en-US" sz="1600" dirty="0">
              <a:solidFill>
                <a:schemeClr val="accent5">
                  <a:lumMod val="75000"/>
                </a:schemeClr>
              </a:solidFill>
            </a:endParaRPr>
          </a:p>
        </p:txBody>
      </p:sp>
      <p:sp>
        <p:nvSpPr>
          <p:cNvPr id="17" name="TextBox 16"/>
          <p:cNvSpPr txBox="1"/>
          <p:nvPr/>
        </p:nvSpPr>
        <p:spPr>
          <a:xfrm>
            <a:off x="832915" y="4483897"/>
            <a:ext cx="4037849" cy="584775"/>
          </a:xfrm>
          <a:prstGeom prst="rect">
            <a:avLst/>
          </a:prstGeom>
          <a:noFill/>
        </p:spPr>
        <p:txBody>
          <a:bodyPr wrap="square" rtlCol="0">
            <a:spAutoFit/>
          </a:bodyPr>
          <a:lstStyle/>
          <a:p>
            <a:r>
              <a:rPr lang="vi-VN" sz="1600" dirty="0">
                <a:solidFill>
                  <a:schemeClr val="accent5">
                    <a:lumMod val="75000"/>
                  </a:schemeClr>
                </a:solidFill>
              </a:rPr>
              <a:t>ROLLUP thường được sử dụng để tạo subtotals và totals cho mục đích báo cáo</a:t>
            </a:r>
            <a:endParaRPr lang="en-US" sz="1600" dirty="0">
              <a:solidFill>
                <a:schemeClr val="accent5">
                  <a:lumMod val="75000"/>
                </a:schemeClr>
              </a:solidFill>
            </a:endParaRPr>
          </a:p>
        </p:txBody>
      </p:sp>
      <p:sp>
        <p:nvSpPr>
          <p:cNvPr id="19" name="TextBox 18"/>
          <p:cNvSpPr txBox="1"/>
          <p:nvPr/>
        </p:nvSpPr>
        <p:spPr>
          <a:xfrm>
            <a:off x="5115204" y="1337338"/>
            <a:ext cx="3259252" cy="584775"/>
          </a:xfrm>
          <a:prstGeom prst="rect">
            <a:avLst/>
          </a:prstGeom>
          <a:noFill/>
        </p:spPr>
        <p:txBody>
          <a:bodyPr wrap="square" rtlCol="0">
            <a:spAutoFit/>
          </a:bodyPr>
          <a:lstStyle/>
          <a:p>
            <a:r>
              <a:rPr lang="vi-VN" sz="1600" b="1" dirty="0">
                <a:solidFill>
                  <a:schemeClr val="accent5">
                    <a:lumMod val="75000"/>
                  </a:schemeClr>
                </a:solidFill>
              </a:rPr>
              <a:t>CUBE (d1,d2,d3) định nghĩa ra 8 grouping sets</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5308536" y="2008799"/>
            <a:ext cx="1581150" cy="2238375"/>
          </a:xfrm>
          <a:prstGeom prst="rect">
            <a:avLst/>
          </a:prstGeom>
        </p:spPr>
      </p:pic>
      <p:sp>
        <p:nvSpPr>
          <p:cNvPr id="21" name="TextBox 20"/>
          <p:cNvSpPr txBox="1"/>
          <p:nvPr/>
        </p:nvSpPr>
        <p:spPr>
          <a:xfrm>
            <a:off x="5115204" y="4337609"/>
            <a:ext cx="3259252" cy="830997"/>
          </a:xfrm>
          <a:prstGeom prst="rect">
            <a:avLst/>
          </a:prstGeom>
          <a:noFill/>
        </p:spPr>
        <p:txBody>
          <a:bodyPr wrap="square" rtlCol="0">
            <a:spAutoFit/>
          </a:bodyPr>
          <a:lstStyle/>
          <a:p>
            <a:r>
              <a:rPr lang="vi-VN" sz="1600" b="1" dirty="0">
                <a:solidFill>
                  <a:schemeClr val="accent5">
                    <a:lumMod val="75000"/>
                  </a:schemeClr>
                </a:solidFill>
              </a:rPr>
              <a:t>Trong khi ROLLUP(d1,d2,d3) tạo 4 grouping sets, theo cấu trúc phân cấp d1 &gt; d2&gt; d3</a:t>
            </a:r>
            <a:endParaRPr lang="en-US" sz="1600" b="1" dirty="0">
              <a:solidFill>
                <a:schemeClr val="accent5">
                  <a:lumMod val="75000"/>
                </a:schemeClr>
              </a:solidFill>
            </a:endParaRPr>
          </a:p>
        </p:txBody>
      </p:sp>
      <p:pic>
        <p:nvPicPr>
          <p:cNvPr id="9" name="Picture 8"/>
          <p:cNvPicPr>
            <a:picLocks noChangeAspect="1"/>
          </p:cNvPicPr>
          <p:nvPr/>
        </p:nvPicPr>
        <p:blipFill>
          <a:blip r:embed="rId3"/>
          <a:stretch>
            <a:fillRect/>
          </a:stretch>
        </p:blipFill>
        <p:spPr>
          <a:xfrm>
            <a:off x="5192255" y="5219246"/>
            <a:ext cx="1552575" cy="1143000"/>
          </a:xfrm>
          <a:prstGeom prst="rect">
            <a:avLst/>
          </a:prstGeom>
        </p:spPr>
      </p:pic>
    </p:spTree>
    <p:extLst>
      <p:ext uri="{BB962C8B-B14F-4D97-AF65-F5344CB8AC3E}">
        <p14:creationId xmlns:p14="http://schemas.microsoft.com/office/powerpoint/2010/main" val="2278304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307537" y="1110723"/>
            <a:ext cx="4175560" cy="263741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TextBox 1"/>
          <p:cNvSpPr txBox="1"/>
          <p:nvPr/>
        </p:nvSpPr>
        <p:spPr>
          <a:xfrm>
            <a:off x="851022" y="677723"/>
            <a:ext cx="1530039" cy="338554"/>
          </a:xfrm>
          <a:prstGeom prst="rect">
            <a:avLst/>
          </a:prstGeom>
          <a:noFill/>
        </p:spPr>
        <p:txBody>
          <a:bodyPr wrap="square" rtlCol="0">
            <a:spAutoFit/>
          </a:bodyPr>
          <a:lstStyle/>
          <a:p>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3" name="Rounded Rectangle 2"/>
          <p:cNvSpPr/>
          <p:nvPr/>
        </p:nvSpPr>
        <p:spPr>
          <a:xfrm>
            <a:off x="851022" y="1110723"/>
            <a:ext cx="3295465" cy="239447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Rectangle 3"/>
          <p:cNvSpPr/>
          <p:nvPr/>
        </p:nvSpPr>
        <p:spPr>
          <a:xfrm>
            <a:off x="938937" y="1249099"/>
            <a:ext cx="3558016" cy="2169825"/>
          </a:xfrm>
          <a:prstGeom prst="rect">
            <a:avLst/>
          </a:prstGeom>
        </p:spPr>
        <p:txBody>
          <a:bodyPr wrap="square">
            <a:spAutoFit/>
          </a:bodyPr>
          <a:lstStyle/>
          <a:p>
            <a:r>
              <a:rPr lang="en-US" sz="1500" i="1" dirty="0">
                <a:solidFill>
                  <a:srgbClr val="B877DB"/>
                </a:solidFill>
                <a:latin typeface="JetBrains Mono" panose="02000009000000000000" pitchFamily="49" charset="0"/>
              </a:rPr>
              <a:t>SELECT</a:t>
            </a:r>
            <a:endParaRPr lang="en-US" sz="1500" dirty="0">
              <a:solidFill>
                <a:srgbClr val="BBBBBB"/>
              </a:solidFill>
              <a:latin typeface="JetBrains Mono" panose="02000009000000000000" pitchFamily="49" charset="0"/>
            </a:endParaRPr>
          </a:p>
          <a:p>
            <a:r>
              <a:rPr lang="en-US" sz="1500" dirty="0">
                <a:solidFill>
                  <a:srgbClr val="BBBBBB"/>
                </a:solidFill>
                <a:latin typeface="JetBrains Mono" panose="02000009000000000000" pitchFamily="49" charset="0"/>
              </a:rPr>
              <a:t>    d1,</a:t>
            </a:r>
          </a:p>
          <a:p>
            <a:r>
              <a:rPr lang="en-US" sz="1500" dirty="0">
                <a:solidFill>
                  <a:srgbClr val="BBBBBB"/>
                </a:solidFill>
                <a:latin typeface="JetBrains Mono" panose="02000009000000000000" pitchFamily="49" charset="0"/>
              </a:rPr>
              <a:t>    d2,</a:t>
            </a:r>
          </a:p>
          <a:p>
            <a:r>
              <a:rPr lang="en-US" sz="1500" dirty="0">
                <a:solidFill>
                  <a:srgbClr val="BBBBBB"/>
                </a:solidFill>
                <a:latin typeface="JetBrains Mono" panose="02000009000000000000" pitchFamily="49" charset="0"/>
              </a:rPr>
              <a:t>    d3,</a:t>
            </a:r>
          </a:p>
          <a:p>
            <a:r>
              <a:rPr lang="en-US" sz="1500" dirty="0">
                <a:solidFill>
                  <a:srgbClr val="BBBBBB"/>
                </a:solidFill>
                <a:latin typeface="JetBrains Mono" panose="02000009000000000000" pitchFamily="49" charset="0"/>
              </a:rPr>
              <a:t>    </a:t>
            </a:r>
            <a:r>
              <a:rPr lang="en-US" sz="1500" dirty="0" err="1">
                <a:solidFill>
                  <a:srgbClr val="BBBBBB"/>
                </a:solidFill>
                <a:latin typeface="JetBrains Mono" panose="02000009000000000000" pitchFamily="49" charset="0"/>
              </a:rPr>
              <a:t>aggregate_function</a:t>
            </a:r>
            <a:r>
              <a:rPr lang="en-US" sz="1500" dirty="0">
                <a:solidFill>
                  <a:srgbClr val="BBBBBB"/>
                </a:solidFill>
                <a:latin typeface="JetBrains Mono" panose="02000009000000000000" pitchFamily="49" charset="0"/>
              </a:rPr>
              <a:t>(c4)</a:t>
            </a:r>
          </a:p>
          <a:p>
            <a:r>
              <a:rPr lang="en-US" sz="1500" i="1" dirty="0">
                <a:solidFill>
                  <a:srgbClr val="B877DB"/>
                </a:solidFill>
                <a:latin typeface="JetBrains Mono" panose="02000009000000000000" pitchFamily="49" charset="0"/>
              </a:rPr>
              <a:t>FROM</a:t>
            </a:r>
            <a:endParaRPr lang="en-US" sz="1500" dirty="0">
              <a:solidFill>
                <a:srgbClr val="BBBBBB"/>
              </a:solidFill>
              <a:latin typeface="JetBrains Mono" panose="02000009000000000000" pitchFamily="49" charset="0"/>
            </a:endParaRPr>
          </a:p>
          <a:p>
            <a:r>
              <a:rPr lang="en-US" sz="1500" dirty="0">
                <a:solidFill>
                  <a:srgbClr val="BBBBBB"/>
                </a:solidFill>
                <a:latin typeface="JetBrains Mono" panose="02000009000000000000" pitchFamily="49" charset="0"/>
              </a:rPr>
              <a:t>    </a:t>
            </a:r>
            <a:r>
              <a:rPr lang="en-US" sz="1500" dirty="0" err="1">
                <a:solidFill>
                  <a:srgbClr val="BBBBBB"/>
                </a:solidFill>
                <a:latin typeface="JetBrains Mono" panose="02000009000000000000" pitchFamily="49" charset="0"/>
              </a:rPr>
              <a:t>table_name</a:t>
            </a:r>
            <a:endParaRPr lang="en-US" sz="1500" dirty="0">
              <a:solidFill>
                <a:srgbClr val="BBBBBB"/>
              </a:solidFill>
              <a:latin typeface="JetBrains Mono" panose="02000009000000000000" pitchFamily="49" charset="0"/>
            </a:endParaRPr>
          </a:p>
          <a:p>
            <a:r>
              <a:rPr lang="en-US" sz="1500" i="1" dirty="0">
                <a:solidFill>
                  <a:srgbClr val="B877DB"/>
                </a:solidFill>
                <a:latin typeface="JetBrains Mono" panose="02000009000000000000" pitchFamily="49" charset="0"/>
              </a:rPr>
              <a:t>GROUP BY</a:t>
            </a:r>
            <a:endParaRPr lang="en-US" sz="1500" dirty="0">
              <a:solidFill>
                <a:srgbClr val="BBBBBB"/>
              </a:solidFill>
              <a:latin typeface="JetBrains Mono" panose="02000009000000000000" pitchFamily="49" charset="0"/>
            </a:endParaRPr>
          </a:p>
          <a:p>
            <a:r>
              <a:rPr lang="en-US" sz="1500" dirty="0">
                <a:solidFill>
                  <a:srgbClr val="BBBBBB"/>
                </a:solidFill>
                <a:latin typeface="JetBrains Mono" panose="02000009000000000000" pitchFamily="49" charset="0"/>
              </a:rPr>
              <a:t>    </a:t>
            </a:r>
            <a:r>
              <a:rPr lang="en-US" sz="1500" i="1" dirty="0">
                <a:solidFill>
                  <a:srgbClr val="B877DB"/>
                </a:solidFill>
                <a:latin typeface="JetBrains Mono" panose="02000009000000000000" pitchFamily="49" charset="0"/>
              </a:rPr>
              <a:t>ROLLUP</a:t>
            </a:r>
            <a:r>
              <a:rPr lang="en-US" sz="1500" dirty="0">
                <a:solidFill>
                  <a:srgbClr val="BBBBBB"/>
                </a:solidFill>
                <a:latin typeface="JetBrains Mono" panose="02000009000000000000" pitchFamily="49" charset="0"/>
              </a:rPr>
              <a:t> (d1, d2, d3);</a:t>
            </a:r>
            <a:endParaRPr lang="en-US" sz="1500" b="0" dirty="0">
              <a:solidFill>
                <a:srgbClr val="BBBBBB"/>
              </a:solidFill>
              <a:effectLst/>
              <a:latin typeface="JetBrains Mono" panose="02000009000000000000" pitchFamily="49" charset="0"/>
            </a:endParaRPr>
          </a:p>
        </p:txBody>
      </p:sp>
      <p:sp>
        <p:nvSpPr>
          <p:cNvPr id="5" name="TextBox 4"/>
          <p:cNvSpPr txBox="1"/>
          <p:nvPr/>
        </p:nvSpPr>
        <p:spPr>
          <a:xfrm>
            <a:off x="4300974" y="677723"/>
            <a:ext cx="2390119" cy="338554"/>
          </a:xfrm>
          <a:prstGeom prst="rect">
            <a:avLst/>
          </a:prstGeom>
          <a:noFill/>
        </p:spPr>
        <p:txBody>
          <a:bodyPr wrap="square" rtlCol="0">
            <a:spAutoFit/>
          </a:bodyPr>
          <a:lstStyle/>
          <a:p>
            <a:r>
              <a:rPr lang="en-US" sz="1600" dirty="0" err="1">
                <a:solidFill>
                  <a:schemeClr val="accent5">
                    <a:lumMod val="75000"/>
                  </a:schemeClr>
                </a:solidFill>
              </a:rPr>
              <a:t>Nối</a:t>
            </a:r>
            <a:r>
              <a:rPr lang="en-US" sz="1600" dirty="0">
                <a:solidFill>
                  <a:schemeClr val="accent5">
                    <a:lumMod val="75000"/>
                  </a:schemeClr>
                </a:solidFill>
              </a:rPr>
              <a:t> </a:t>
            </a:r>
            <a:r>
              <a:rPr lang="en-US" sz="1600" dirty="0" err="1">
                <a:solidFill>
                  <a:schemeClr val="accent5">
                    <a:lumMod val="75000"/>
                  </a:schemeClr>
                </a:solidFill>
              </a:rPr>
              <a:t>tiếp</a:t>
            </a:r>
            <a:r>
              <a:rPr lang="en-US" sz="1600" dirty="0">
                <a:solidFill>
                  <a:schemeClr val="accent5">
                    <a:lumMod val="75000"/>
                  </a:schemeClr>
                </a:solidFill>
              </a:rPr>
              <a:t> </a:t>
            </a:r>
            <a:r>
              <a:rPr lang="en-US" sz="1600" dirty="0" err="1">
                <a:solidFill>
                  <a:schemeClr val="accent5">
                    <a:lumMod val="75000"/>
                  </a:schemeClr>
                </a:solidFill>
              </a:rPr>
              <a:t>ví</a:t>
            </a:r>
            <a:r>
              <a:rPr lang="en-US" sz="1600" dirty="0">
                <a:solidFill>
                  <a:schemeClr val="accent5">
                    <a:lumMod val="75000"/>
                  </a:schemeClr>
                </a:solidFill>
              </a:rPr>
              <a:t> </a:t>
            </a:r>
            <a:r>
              <a:rPr lang="en-US" sz="1600" dirty="0" err="1">
                <a:solidFill>
                  <a:schemeClr val="accent5">
                    <a:lumMod val="75000"/>
                  </a:schemeClr>
                </a:solidFill>
              </a:rPr>
              <a:t>dụ</a:t>
            </a:r>
            <a:r>
              <a:rPr lang="en-US" sz="1600" dirty="0">
                <a:solidFill>
                  <a:schemeClr val="accent5">
                    <a:lumMod val="75000"/>
                  </a:schemeClr>
                </a:solidFill>
              </a:rPr>
              <a:t> </a:t>
            </a:r>
            <a:r>
              <a:rPr lang="en-US" sz="1600" dirty="0" err="1">
                <a:solidFill>
                  <a:schemeClr val="accent5">
                    <a:lumMod val="75000"/>
                  </a:schemeClr>
                </a:solidFill>
              </a:rPr>
              <a:t>trên</a:t>
            </a:r>
            <a:endParaRPr lang="en-US" sz="1600" dirty="0">
              <a:solidFill>
                <a:schemeClr val="accent5">
                  <a:lumMod val="75000"/>
                </a:schemeClr>
              </a:solidFill>
            </a:endParaRPr>
          </a:p>
        </p:txBody>
      </p:sp>
      <p:sp>
        <p:nvSpPr>
          <p:cNvPr id="12" name="TextBox 11"/>
          <p:cNvSpPr txBox="1"/>
          <p:nvPr/>
        </p:nvSpPr>
        <p:spPr>
          <a:xfrm>
            <a:off x="6794622" y="4135098"/>
            <a:ext cx="1987240" cy="1077218"/>
          </a:xfrm>
          <a:prstGeom prst="rect">
            <a:avLst/>
          </a:prstGeom>
          <a:noFill/>
        </p:spPr>
        <p:txBody>
          <a:bodyPr wrap="square" rtlCol="0">
            <a:spAutoFit/>
          </a:bodyPr>
          <a:lstStyle/>
          <a:p>
            <a:r>
              <a:rPr lang="vi-VN" sz="1600" dirty="0">
                <a:solidFill>
                  <a:schemeClr val="accent5">
                    <a:lumMod val="75000"/>
                  </a:schemeClr>
                </a:solidFill>
              </a:rPr>
              <a:t>Kết quả được </a:t>
            </a:r>
            <a:endParaRPr lang="en-US" sz="1600" dirty="0" smtClean="0">
              <a:solidFill>
                <a:schemeClr val="accent5">
                  <a:lumMod val="75000"/>
                </a:schemeClr>
              </a:solidFill>
            </a:endParaRPr>
          </a:p>
          <a:p>
            <a:r>
              <a:rPr lang="vi-VN" sz="1600" dirty="0" smtClean="0">
                <a:solidFill>
                  <a:schemeClr val="accent5">
                    <a:lumMod val="75000"/>
                  </a:schemeClr>
                </a:solidFill>
              </a:rPr>
              <a:t>canh </a:t>
            </a:r>
            <a:r>
              <a:rPr lang="vi-VN" sz="1600" dirty="0">
                <a:solidFill>
                  <a:schemeClr val="accent5">
                    <a:lumMod val="75000"/>
                  </a:schemeClr>
                </a:solidFill>
              </a:rPr>
              <a:t>theo </a:t>
            </a:r>
            <a:endParaRPr lang="en-US" sz="1600" dirty="0" smtClean="0">
              <a:solidFill>
                <a:schemeClr val="accent5">
                  <a:lumMod val="75000"/>
                </a:schemeClr>
              </a:solidFill>
            </a:endParaRPr>
          </a:p>
          <a:p>
            <a:r>
              <a:rPr lang="vi-VN" sz="1600" dirty="0" smtClean="0">
                <a:solidFill>
                  <a:schemeClr val="accent5">
                    <a:lumMod val="75000"/>
                  </a:schemeClr>
                </a:solidFill>
              </a:rPr>
              <a:t>cột </a:t>
            </a:r>
            <a:r>
              <a:rPr lang="vi-VN" sz="1600" dirty="0">
                <a:solidFill>
                  <a:schemeClr val="accent5">
                    <a:lumMod val="75000"/>
                  </a:schemeClr>
                </a:solidFill>
              </a:rPr>
              <a:t>brand: </a:t>
            </a:r>
            <a:endParaRPr lang="en-US" sz="1600" dirty="0" smtClean="0">
              <a:solidFill>
                <a:schemeClr val="accent5">
                  <a:lumMod val="75000"/>
                </a:schemeClr>
              </a:solidFill>
            </a:endParaRPr>
          </a:p>
          <a:p>
            <a:r>
              <a:rPr lang="vi-VN" sz="1600" dirty="0" smtClean="0">
                <a:solidFill>
                  <a:schemeClr val="accent5">
                    <a:lumMod val="75000"/>
                  </a:schemeClr>
                </a:solidFill>
              </a:rPr>
              <a:t>brand </a:t>
            </a:r>
            <a:r>
              <a:rPr lang="vi-VN" sz="1600" dirty="0">
                <a:solidFill>
                  <a:schemeClr val="accent5">
                    <a:lumMod val="75000"/>
                  </a:schemeClr>
                </a:solidFill>
              </a:rPr>
              <a:t>&gt; category</a:t>
            </a:r>
            <a:endParaRPr lang="en-US" sz="1600" dirty="0">
              <a:solidFill>
                <a:schemeClr val="accent5">
                  <a:lumMod val="75000"/>
                </a:schemeClr>
              </a:solidFill>
            </a:endParaRPr>
          </a:p>
        </p:txBody>
      </p:sp>
      <p:sp>
        <p:nvSpPr>
          <p:cNvPr id="19" name="Rectangle 18"/>
          <p:cNvSpPr/>
          <p:nvPr/>
        </p:nvSpPr>
        <p:spPr>
          <a:xfrm>
            <a:off x="4405093" y="1223508"/>
            <a:ext cx="4078004" cy="2400657"/>
          </a:xfrm>
          <a:prstGeom prst="rect">
            <a:avLst/>
          </a:prstGeom>
        </p:spPr>
        <p:txBody>
          <a:bodyPr wrap="square">
            <a:spAutoFit/>
          </a:bodyPr>
          <a:lstStyle/>
          <a:p>
            <a:r>
              <a:rPr lang="en-US" sz="1500" i="1" dirty="0">
                <a:solidFill>
                  <a:srgbClr val="B877DB"/>
                </a:solidFill>
                <a:latin typeface="JetBrains Mono" panose="02000009000000000000" pitchFamily="49" charset="0"/>
              </a:rPr>
              <a:t>SELECT</a:t>
            </a:r>
            <a:endParaRPr lang="en-US" sz="1500" dirty="0">
              <a:solidFill>
                <a:srgbClr val="BBBBBB"/>
              </a:solidFill>
              <a:latin typeface="JetBrains Mono" panose="02000009000000000000" pitchFamily="49" charset="0"/>
            </a:endParaRPr>
          </a:p>
          <a:p>
            <a:r>
              <a:rPr lang="en-US" sz="1500" dirty="0">
                <a:solidFill>
                  <a:srgbClr val="BBBBBB"/>
                </a:solidFill>
                <a:latin typeface="JetBrains Mono" panose="02000009000000000000" pitchFamily="49" charset="0"/>
              </a:rPr>
              <a:t>    </a:t>
            </a:r>
            <a:r>
              <a:rPr lang="en-US" sz="1500" dirty="0">
                <a:solidFill>
                  <a:srgbClr val="25B0BC"/>
                </a:solidFill>
                <a:latin typeface="JetBrains Mono" panose="02000009000000000000" pitchFamily="49" charset="0"/>
              </a:rPr>
              <a:t>GROUPING</a:t>
            </a:r>
            <a:r>
              <a:rPr lang="en-US" sz="1500" dirty="0">
                <a:solidFill>
                  <a:srgbClr val="BBBBBB"/>
                </a:solidFill>
                <a:latin typeface="JetBrains Mono" panose="02000009000000000000" pitchFamily="49" charset="0"/>
              </a:rPr>
              <a:t>(brand) </a:t>
            </a:r>
            <a:r>
              <a:rPr lang="en-US" sz="1500" dirty="0" err="1">
                <a:solidFill>
                  <a:srgbClr val="BBBBBB"/>
                </a:solidFill>
                <a:latin typeface="JetBrains Mono" panose="02000009000000000000" pitchFamily="49" charset="0"/>
              </a:rPr>
              <a:t>g_brand</a:t>
            </a:r>
            <a:r>
              <a:rPr lang="en-US" sz="1500" dirty="0">
                <a:solidFill>
                  <a:srgbClr val="BBBBBB"/>
                </a:solidFill>
                <a:latin typeface="JetBrains Mono" panose="02000009000000000000" pitchFamily="49" charset="0"/>
              </a:rPr>
              <a:t>,</a:t>
            </a:r>
          </a:p>
          <a:p>
            <a:r>
              <a:rPr lang="en-US" sz="1500" dirty="0">
                <a:solidFill>
                  <a:srgbClr val="BBBBBB"/>
                </a:solidFill>
                <a:latin typeface="JetBrains Mono" panose="02000009000000000000" pitchFamily="49" charset="0"/>
              </a:rPr>
              <a:t>    </a:t>
            </a:r>
            <a:r>
              <a:rPr lang="en-US" sz="1500" dirty="0">
                <a:solidFill>
                  <a:srgbClr val="25B0BC"/>
                </a:solidFill>
                <a:latin typeface="JetBrains Mono" panose="02000009000000000000" pitchFamily="49" charset="0"/>
              </a:rPr>
              <a:t>GROUPING</a:t>
            </a:r>
            <a:r>
              <a:rPr lang="en-US" sz="1500" dirty="0">
                <a:solidFill>
                  <a:srgbClr val="BBBBBB"/>
                </a:solidFill>
                <a:latin typeface="JetBrains Mono" panose="02000009000000000000" pitchFamily="49" charset="0"/>
              </a:rPr>
              <a:t>(category) </a:t>
            </a:r>
            <a:r>
              <a:rPr lang="en-US" sz="1500" dirty="0" err="1">
                <a:solidFill>
                  <a:srgbClr val="BBBBBB"/>
                </a:solidFill>
                <a:latin typeface="JetBrains Mono" panose="02000009000000000000" pitchFamily="49" charset="0"/>
              </a:rPr>
              <a:t>g_category</a:t>
            </a:r>
            <a:r>
              <a:rPr lang="en-US" sz="1500" dirty="0">
                <a:solidFill>
                  <a:srgbClr val="BBBBBB"/>
                </a:solidFill>
                <a:latin typeface="JetBrains Mono" panose="02000009000000000000" pitchFamily="49" charset="0"/>
              </a:rPr>
              <a:t>,</a:t>
            </a:r>
          </a:p>
          <a:p>
            <a:r>
              <a:rPr lang="en-US" sz="1500" dirty="0">
                <a:solidFill>
                  <a:srgbClr val="BBBBBB"/>
                </a:solidFill>
                <a:latin typeface="JetBrains Mono" panose="02000009000000000000" pitchFamily="49" charset="0"/>
              </a:rPr>
              <a:t>    brand,</a:t>
            </a:r>
          </a:p>
          <a:p>
            <a:r>
              <a:rPr lang="en-US" sz="1500" dirty="0">
                <a:solidFill>
                  <a:srgbClr val="BBBBBB"/>
                </a:solidFill>
                <a:latin typeface="JetBrains Mono" panose="02000009000000000000" pitchFamily="49" charset="0"/>
              </a:rPr>
              <a:t>    category,</a:t>
            </a:r>
          </a:p>
          <a:p>
            <a:r>
              <a:rPr lang="en-US" sz="1500" dirty="0">
                <a:solidFill>
                  <a:srgbClr val="BBBBBB"/>
                </a:solidFill>
                <a:latin typeface="JetBrains Mono" panose="02000009000000000000" pitchFamily="49" charset="0"/>
              </a:rPr>
              <a:t>    </a:t>
            </a:r>
            <a:r>
              <a:rPr lang="en-US" sz="1500" dirty="0">
                <a:solidFill>
                  <a:srgbClr val="25B0BC"/>
                </a:solidFill>
                <a:latin typeface="JetBrains Mono" panose="02000009000000000000" pitchFamily="49" charset="0"/>
              </a:rPr>
              <a:t>SUM</a:t>
            </a:r>
            <a:r>
              <a:rPr lang="en-US" sz="1500" dirty="0">
                <a:solidFill>
                  <a:srgbClr val="BBBBBB"/>
                </a:solidFill>
                <a:latin typeface="JetBrains Mono" panose="02000009000000000000" pitchFamily="49" charset="0"/>
              </a:rPr>
              <a:t> (sales) sales</a:t>
            </a:r>
          </a:p>
          <a:p>
            <a:r>
              <a:rPr lang="en-US" sz="1500" i="1" dirty="0">
                <a:solidFill>
                  <a:srgbClr val="B877DB"/>
                </a:solidFill>
                <a:latin typeface="JetBrains Mono" panose="02000009000000000000" pitchFamily="49" charset="0"/>
              </a:rPr>
              <a:t>FROM</a:t>
            </a:r>
            <a:endParaRPr lang="en-US" sz="1500" dirty="0">
              <a:solidFill>
                <a:srgbClr val="BBBBBB"/>
              </a:solidFill>
              <a:latin typeface="JetBrains Mono" panose="02000009000000000000" pitchFamily="49" charset="0"/>
            </a:endParaRPr>
          </a:p>
          <a:p>
            <a:r>
              <a:rPr lang="en-US" sz="1500" dirty="0">
                <a:solidFill>
                  <a:srgbClr val="BBBBBB"/>
                </a:solidFill>
                <a:latin typeface="JetBrains Mono" panose="02000009000000000000" pitchFamily="49" charset="0"/>
              </a:rPr>
              <a:t>    </a:t>
            </a:r>
            <a:r>
              <a:rPr lang="en-US" sz="1500" dirty="0" err="1">
                <a:solidFill>
                  <a:srgbClr val="BBBBBB"/>
                </a:solidFill>
                <a:latin typeface="JetBrains Mono" panose="02000009000000000000" pitchFamily="49" charset="0"/>
              </a:rPr>
              <a:t>sales_summary</a:t>
            </a:r>
            <a:endParaRPr lang="en-US" sz="1500" dirty="0">
              <a:solidFill>
                <a:srgbClr val="BBBBBB"/>
              </a:solidFill>
              <a:latin typeface="JetBrains Mono" panose="02000009000000000000" pitchFamily="49" charset="0"/>
            </a:endParaRPr>
          </a:p>
          <a:p>
            <a:r>
              <a:rPr lang="en-US" sz="1500" i="1" dirty="0">
                <a:solidFill>
                  <a:srgbClr val="B877DB"/>
                </a:solidFill>
                <a:latin typeface="JetBrains Mono" panose="02000009000000000000" pitchFamily="49" charset="0"/>
              </a:rPr>
              <a:t>GROUP BY</a:t>
            </a:r>
            <a:endParaRPr lang="en-US" sz="1500" dirty="0">
              <a:solidFill>
                <a:srgbClr val="BBBBBB"/>
              </a:solidFill>
              <a:latin typeface="JetBrains Mono" panose="02000009000000000000" pitchFamily="49" charset="0"/>
            </a:endParaRPr>
          </a:p>
          <a:p>
            <a:r>
              <a:rPr lang="en-US" sz="1500" dirty="0">
                <a:solidFill>
                  <a:srgbClr val="BBBBBB"/>
                </a:solidFill>
                <a:latin typeface="JetBrains Mono" panose="02000009000000000000" pitchFamily="49" charset="0"/>
              </a:rPr>
              <a:t>    </a:t>
            </a:r>
            <a:r>
              <a:rPr lang="en-US" sz="1500" i="1" dirty="0">
                <a:solidFill>
                  <a:srgbClr val="B877DB"/>
                </a:solidFill>
                <a:latin typeface="JetBrains Mono" panose="02000009000000000000" pitchFamily="49" charset="0"/>
              </a:rPr>
              <a:t>ROLLUP</a:t>
            </a:r>
            <a:r>
              <a:rPr lang="en-US" sz="1500" dirty="0">
                <a:solidFill>
                  <a:srgbClr val="BBBBBB"/>
                </a:solidFill>
                <a:latin typeface="JetBrains Mono" panose="02000009000000000000" pitchFamily="49" charset="0"/>
              </a:rPr>
              <a:t>(brand, category);</a:t>
            </a:r>
            <a:endParaRPr lang="en-US" sz="1500" b="0" dirty="0">
              <a:solidFill>
                <a:srgbClr val="BBBBBB"/>
              </a:solidFill>
              <a:effectLst/>
              <a:latin typeface="JetBrains Mono" panose="02000009000000000000" pitchFamily="49" charset="0"/>
            </a:endParaRPr>
          </a:p>
        </p:txBody>
      </p:sp>
      <p:pic>
        <p:nvPicPr>
          <p:cNvPr id="20" name="Picture 19"/>
          <p:cNvPicPr>
            <a:picLocks noChangeAspect="1"/>
          </p:cNvPicPr>
          <p:nvPr/>
        </p:nvPicPr>
        <p:blipFill>
          <a:blip r:embed="rId2"/>
          <a:stretch>
            <a:fillRect/>
          </a:stretch>
        </p:blipFill>
        <p:spPr>
          <a:xfrm>
            <a:off x="851022" y="3892164"/>
            <a:ext cx="5943600" cy="2390775"/>
          </a:xfrm>
          <a:prstGeom prst="rect">
            <a:avLst/>
          </a:prstGeom>
        </p:spPr>
      </p:pic>
    </p:spTree>
    <p:extLst>
      <p:ext uri="{BB962C8B-B14F-4D97-AF65-F5344CB8AC3E}">
        <p14:creationId xmlns:p14="http://schemas.microsoft.com/office/powerpoint/2010/main" val="904645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2668485"/>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err="1" smtClean="0">
                <a:solidFill>
                  <a:schemeClr val="bg1"/>
                </a:solidFill>
              </a:rPr>
              <a:t>câu</a:t>
            </a:r>
            <a:r>
              <a:rPr lang="en-US" sz="1600" dirty="0" smtClean="0">
                <a:solidFill>
                  <a:schemeClr val="bg1"/>
                </a:solidFill>
              </a:rPr>
              <a:t> </a:t>
            </a:r>
            <a:r>
              <a:rPr lang="en-US" sz="1600" dirty="0" err="1" smtClean="0">
                <a:solidFill>
                  <a:schemeClr val="bg1"/>
                </a:solidFill>
              </a:rPr>
              <a:t>lệnh</a:t>
            </a:r>
            <a:r>
              <a:rPr lang="en-US" sz="1600" dirty="0" smtClean="0">
                <a:solidFill>
                  <a:schemeClr val="bg1"/>
                </a:solidFill>
              </a:rPr>
              <a:t> SELECT </a:t>
            </a:r>
            <a:r>
              <a:rPr lang="en-US" sz="1600" dirty="0" err="1" smtClean="0">
                <a:solidFill>
                  <a:schemeClr val="bg1"/>
                </a:solidFill>
              </a:rPr>
              <a:t>cơ</a:t>
            </a:r>
            <a:r>
              <a:rPr lang="en-US" sz="1600" dirty="0" smtClean="0">
                <a:solidFill>
                  <a:schemeClr val="bg1"/>
                </a:solidFill>
              </a:rPr>
              <a:t> </a:t>
            </a:r>
            <a:r>
              <a:rPr lang="en-US" sz="1600" dirty="0" err="1" smtClean="0">
                <a:solidFill>
                  <a:schemeClr val="bg1"/>
                </a:solidFill>
              </a:rPr>
              <a:t>bản</a:t>
            </a:r>
            <a:endParaRPr lang="en-US" sz="16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3499028"/>
            <a:ext cx="6919928" cy="338554"/>
          </a:xfrm>
          <a:prstGeom prst="rect">
            <a:avLst/>
          </a:prstGeom>
          <a:noFill/>
        </p:spPr>
        <p:txBody>
          <a:bodyPr wrap="square" rtlCol="0">
            <a:spAutoFit/>
          </a:bodyPr>
          <a:lstStyle/>
          <a:p>
            <a:r>
              <a:rPr lang="en-US" sz="1600" dirty="0" err="1" smtClean="0">
                <a:solidFill>
                  <a:schemeClr val="bg1"/>
                </a:solidFill>
              </a:rPr>
              <a:t>Biết</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a:solidFill>
                  <a:schemeClr val="bg1"/>
                </a:solidFill>
              </a:rPr>
              <a:t> Column </a:t>
            </a:r>
            <a:r>
              <a:rPr lang="en-US" sz="1600" dirty="0" smtClean="0">
                <a:solidFill>
                  <a:schemeClr val="bg1"/>
                </a:solidFill>
              </a:rPr>
              <a:t>aliases </a:t>
            </a:r>
            <a:r>
              <a:rPr lang="en-US" sz="1600" dirty="0" err="1" smtClean="0">
                <a:solidFill>
                  <a:schemeClr val="bg1"/>
                </a:solidFill>
              </a:rPr>
              <a:t>để</a:t>
            </a:r>
            <a:r>
              <a:rPr lang="en-US" sz="1600" dirty="0" smtClean="0">
                <a:solidFill>
                  <a:schemeClr val="bg1"/>
                </a:solidFill>
              </a:rPr>
              <a:t> </a:t>
            </a:r>
            <a:r>
              <a:rPr lang="en-US" sz="1600" dirty="0" err="1" smtClean="0">
                <a:solidFill>
                  <a:schemeClr val="bg1"/>
                </a:solidFill>
              </a:rPr>
              <a:t>đổi</a:t>
            </a:r>
            <a:r>
              <a:rPr lang="en-US" sz="1600" dirty="0" smtClean="0">
                <a:solidFill>
                  <a:schemeClr val="bg1"/>
                </a:solidFill>
              </a:rPr>
              <a:t> </a:t>
            </a:r>
            <a:r>
              <a:rPr lang="en-US" sz="1600" dirty="0" err="1" smtClean="0">
                <a:solidFill>
                  <a:schemeClr val="bg1"/>
                </a:solidFill>
              </a:rPr>
              <a:t>tên</a:t>
            </a:r>
            <a:r>
              <a:rPr lang="en-US" sz="1600" dirty="0" smtClean="0">
                <a:solidFill>
                  <a:schemeClr val="bg1"/>
                </a:solidFill>
              </a:rPr>
              <a:t> Column</a:t>
            </a:r>
            <a:endParaRPr lang="en-US" sz="1600" dirty="0">
              <a:solidFill>
                <a:schemeClr val="bg1"/>
              </a:solidFill>
            </a:endParaRPr>
          </a:p>
        </p:txBody>
      </p:sp>
      <p:sp>
        <p:nvSpPr>
          <p:cNvPr id="19" name="Rounded Rectangle 18"/>
          <p:cNvSpPr/>
          <p:nvPr/>
        </p:nvSpPr>
        <p:spPr>
          <a:xfrm>
            <a:off x="905345" y="4290326"/>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3</a:t>
            </a:r>
          </a:p>
        </p:txBody>
      </p:sp>
      <p:sp>
        <p:nvSpPr>
          <p:cNvPr id="24" name="TextBox 23"/>
          <p:cNvSpPr txBox="1"/>
          <p:nvPr/>
        </p:nvSpPr>
        <p:spPr>
          <a:xfrm>
            <a:off x="1318725" y="4290326"/>
            <a:ext cx="6919928" cy="338554"/>
          </a:xfrm>
          <a:prstGeom prst="rect">
            <a:avLst/>
          </a:prstGeom>
          <a:noFill/>
        </p:spPr>
        <p:txBody>
          <a:bodyPr wrap="square" rtlCol="0">
            <a:spAutoFit/>
          </a:bodyPr>
          <a:lstStyle/>
          <a:p>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Order by </a:t>
            </a:r>
            <a:r>
              <a:rPr lang="en-US" sz="1600" dirty="0" err="1" smtClean="0">
                <a:solidFill>
                  <a:schemeClr val="bg1"/>
                </a:solidFill>
              </a:rPr>
              <a:t>để</a:t>
            </a:r>
            <a:r>
              <a:rPr lang="en-US" sz="1600" dirty="0" smtClean="0">
                <a:solidFill>
                  <a:schemeClr val="bg1"/>
                </a:solidFill>
              </a:rPr>
              <a:t> </a:t>
            </a:r>
            <a:r>
              <a:rPr lang="en-US" sz="1600" dirty="0" err="1" smtClean="0">
                <a:solidFill>
                  <a:schemeClr val="bg1"/>
                </a:solidFill>
              </a:rPr>
              <a:t>sắp</a:t>
            </a:r>
            <a:r>
              <a:rPr lang="en-US" sz="1600" dirty="0" smtClean="0">
                <a:solidFill>
                  <a:schemeClr val="bg1"/>
                </a:solidFill>
              </a:rPr>
              <a:t> </a:t>
            </a:r>
            <a:r>
              <a:rPr lang="en-US" sz="1600" dirty="0" err="1" smtClean="0">
                <a:solidFill>
                  <a:schemeClr val="bg1"/>
                </a:solidFill>
              </a:rPr>
              <a:t>xếp</a:t>
            </a:r>
            <a:r>
              <a:rPr lang="en-US" sz="1600" dirty="0" smtClean="0">
                <a:solidFill>
                  <a:schemeClr val="bg1"/>
                </a:solidFill>
              </a:rPr>
              <a:t> </a:t>
            </a:r>
            <a:r>
              <a:rPr lang="en-US" sz="1600" dirty="0" err="1" smtClean="0">
                <a:solidFill>
                  <a:schemeClr val="bg1"/>
                </a:solidFill>
              </a:rPr>
              <a:t>kết</a:t>
            </a:r>
            <a:r>
              <a:rPr lang="en-US" sz="1600" dirty="0" smtClean="0">
                <a:solidFill>
                  <a:schemeClr val="bg1"/>
                </a:solidFill>
              </a:rPr>
              <a:t> </a:t>
            </a:r>
            <a:r>
              <a:rPr lang="en-US" sz="1600" dirty="0" err="1" smtClean="0">
                <a:solidFill>
                  <a:schemeClr val="bg1"/>
                </a:solidFill>
              </a:rPr>
              <a:t>quả</a:t>
            </a:r>
            <a:r>
              <a:rPr lang="en-US" sz="1600" dirty="0" smtClean="0">
                <a:solidFill>
                  <a:schemeClr val="bg1"/>
                </a:solidFill>
              </a:rPr>
              <a:t> </a:t>
            </a:r>
            <a:r>
              <a:rPr lang="en-US" sz="1600" dirty="0" err="1" smtClean="0">
                <a:solidFill>
                  <a:schemeClr val="bg1"/>
                </a:solidFill>
              </a:rPr>
              <a:t>trả</a:t>
            </a:r>
            <a:r>
              <a:rPr lang="en-US" sz="1600" dirty="0" smtClean="0">
                <a:solidFill>
                  <a:schemeClr val="bg1"/>
                </a:solidFill>
              </a:rPr>
              <a:t> </a:t>
            </a:r>
            <a:r>
              <a:rPr lang="en-US" sz="1600" dirty="0" err="1" smtClean="0">
                <a:solidFill>
                  <a:schemeClr val="bg1"/>
                </a:solidFill>
              </a:rPr>
              <a:t>về</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38" name="Rounded Rectangle 37"/>
          <p:cNvSpPr/>
          <p:nvPr/>
        </p:nvSpPr>
        <p:spPr>
          <a:xfrm>
            <a:off x="905345" y="5041764"/>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4</a:t>
            </a:r>
            <a:endParaRPr lang="en-US" b="1" dirty="0">
              <a:solidFill>
                <a:schemeClr val="accent5">
                  <a:lumMod val="75000"/>
                </a:schemeClr>
              </a:solidFill>
            </a:endParaRPr>
          </a:p>
        </p:txBody>
      </p:sp>
      <p:sp>
        <p:nvSpPr>
          <p:cNvPr id="39" name="TextBox 38"/>
          <p:cNvSpPr txBox="1"/>
          <p:nvPr/>
        </p:nvSpPr>
        <p:spPr>
          <a:xfrm>
            <a:off x="1318725" y="5041764"/>
            <a:ext cx="6919928" cy="338554"/>
          </a:xfrm>
          <a:prstGeom prst="rect">
            <a:avLst/>
          </a:prstGeom>
          <a:noFill/>
        </p:spPr>
        <p:txBody>
          <a:bodyPr wrap="square" rtlCol="0">
            <a:spAutoFit/>
          </a:bodyPr>
          <a:lstStyle/>
          <a:p>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a:solidFill>
                  <a:schemeClr val="bg1"/>
                </a:solidFill>
              </a:rPr>
              <a:t> DISTINCT </a:t>
            </a:r>
            <a:r>
              <a:rPr lang="en-US" sz="1600" dirty="0" err="1" smtClean="0">
                <a:solidFill>
                  <a:schemeClr val="bg1"/>
                </a:solidFill>
              </a:rPr>
              <a:t>để</a:t>
            </a:r>
            <a:r>
              <a:rPr lang="en-US" sz="1600" dirty="0" smtClean="0">
                <a:solidFill>
                  <a:schemeClr val="bg1"/>
                </a:solidFill>
              </a:rPr>
              <a:t> </a:t>
            </a:r>
            <a:r>
              <a:rPr lang="en-US" sz="1600" dirty="0" err="1" smtClean="0">
                <a:solidFill>
                  <a:schemeClr val="bg1"/>
                </a:solidFill>
              </a:rPr>
              <a:t>loại</a:t>
            </a:r>
            <a:r>
              <a:rPr lang="en-US" sz="1600" dirty="0" smtClean="0">
                <a:solidFill>
                  <a:schemeClr val="bg1"/>
                </a:solidFill>
              </a:rPr>
              <a:t> </a:t>
            </a:r>
            <a:r>
              <a:rPr lang="en-US" sz="1600" dirty="0" err="1" smtClean="0">
                <a:solidFill>
                  <a:schemeClr val="bg1"/>
                </a:solidFill>
              </a:rPr>
              <a:t>trừ</a:t>
            </a:r>
            <a:r>
              <a:rPr lang="en-US" sz="1600" dirty="0" smtClean="0">
                <a:solidFill>
                  <a:schemeClr val="bg1"/>
                </a:solidFill>
              </a:rPr>
              <a:t> </a:t>
            </a:r>
            <a:r>
              <a:rPr lang="en-US" sz="1600" dirty="0" err="1" smtClean="0">
                <a:solidFill>
                  <a:schemeClr val="bg1"/>
                </a:solidFill>
              </a:rPr>
              <a:t>kết</a:t>
            </a:r>
            <a:r>
              <a:rPr lang="en-US" sz="1600" dirty="0" smtClean="0">
                <a:solidFill>
                  <a:schemeClr val="bg1"/>
                </a:solidFill>
              </a:rPr>
              <a:t> </a:t>
            </a:r>
            <a:r>
              <a:rPr lang="en-US" sz="1600" dirty="0" err="1" smtClean="0">
                <a:solidFill>
                  <a:schemeClr val="bg1"/>
                </a:solidFill>
              </a:rPr>
              <a:t>quả</a:t>
            </a:r>
            <a:r>
              <a:rPr lang="en-US" sz="1600" dirty="0" smtClean="0">
                <a:solidFill>
                  <a:schemeClr val="bg1"/>
                </a:solidFill>
              </a:rPr>
              <a:t> </a:t>
            </a:r>
            <a:r>
              <a:rPr lang="en-US" sz="1600" dirty="0" err="1" smtClean="0">
                <a:solidFill>
                  <a:schemeClr val="bg1"/>
                </a:solidFill>
              </a:rPr>
              <a:t>trùng</a:t>
            </a:r>
            <a:r>
              <a:rPr lang="en-US" sz="1600" dirty="0" smtClean="0">
                <a:solidFill>
                  <a:schemeClr val="bg1"/>
                </a:solidFill>
              </a:rPr>
              <a:t> </a:t>
            </a:r>
            <a:r>
              <a:rPr lang="en-US" sz="1600" dirty="0" err="1" smtClean="0">
                <a:solidFill>
                  <a:schemeClr val="bg1"/>
                </a:solidFill>
              </a:rPr>
              <a:t>lặp</a:t>
            </a:r>
            <a:endParaRPr lang="en-US" sz="1600" dirty="0">
              <a:solidFill>
                <a:schemeClr val="bg1"/>
              </a:solidFill>
            </a:endParaRPr>
          </a:p>
        </p:txBody>
      </p:sp>
      <p:sp>
        <p:nvSpPr>
          <p:cNvPr id="12" name="Rounded Rectangle 11"/>
          <p:cNvSpPr/>
          <p:nvPr/>
        </p:nvSpPr>
        <p:spPr>
          <a:xfrm>
            <a:off x="905345" y="5811309"/>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5</a:t>
            </a:r>
          </a:p>
        </p:txBody>
      </p:sp>
      <p:sp>
        <p:nvSpPr>
          <p:cNvPr id="13" name="TextBox 12"/>
          <p:cNvSpPr txBox="1"/>
          <p:nvPr/>
        </p:nvSpPr>
        <p:spPr>
          <a:xfrm>
            <a:off x="1318725" y="5811309"/>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a:solidFill>
                  <a:schemeClr val="bg1"/>
                </a:solidFill>
              </a:rPr>
              <a:t> </a:t>
            </a:r>
            <a:r>
              <a:rPr lang="en-US" sz="1600" dirty="0" smtClean="0">
                <a:solidFill>
                  <a:schemeClr val="bg1"/>
                </a:solidFill>
              </a:rPr>
              <a:t>GROUP BY</a:t>
            </a:r>
            <a:endParaRPr lang="en-US" sz="1600" dirty="0">
              <a:solidFill>
                <a:schemeClr val="bg1"/>
              </a:solidFill>
            </a:endParaRPr>
          </a:p>
        </p:txBody>
      </p:sp>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05344" y="3704115"/>
            <a:ext cx="7448362" cy="53415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1" name="Rounded Rectangle 10"/>
          <p:cNvSpPr/>
          <p:nvPr/>
        </p:nvSpPr>
        <p:spPr>
          <a:xfrm>
            <a:off x="905344" y="4850630"/>
            <a:ext cx="7448362" cy="100857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9" name="Rounded Rectangle 8"/>
          <p:cNvSpPr/>
          <p:nvPr/>
        </p:nvSpPr>
        <p:spPr>
          <a:xfrm>
            <a:off x="905344" y="2462107"/>
            <a:ext cx="7448362" cy="55335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7" name="Rounded Rectangle 6"/>
          <p:cNvSpPr/>
          <p:nvPr/>
        </p:nvSpPr>
        <p:spPr>
          <a:xfrm>
            <a:off x="905344" y="1254797"/>
            <a:ext cx="7448362" cy="55335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 name="TextBox 2"/>
          <p:cNvSpPr txBox="1"/>
          <p:nvPr/>
        </p:nvSpPr>
        <p:spPr>
          <a:xfrm>
            <a:off x="832916" y="856928"/>
            <a:ext cx="7650181" cy="338554"/>
          </a:xfrm>
          <a:prstGeom prst="rect">
            <a:avLst/>
          </a:prstGeom>
          <a:noFill/>
        </p:spPr>
        <p:txBody>
          <a:bodyPr wrap="square" rtlCol="0">
            <a:spAutoFit/>
          </a:bodyPr>
          <a:lstStyle/>
          <a:p>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a:t>
            </a:r>
            <a:r>
              <a:rPr lang="en-US" sz="1600" dirty="0" err="1" smtClean="0">
                <a:solidFill>
                  <a:schemeClr val="accent5">
                    <a:lumMod val="75000"/>
                  </a:schemeClr>
                </a:solidFill>
              </a:rPr>
              <a:t>nào</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vi-VN" sz="1600" dirty="0">
                <a:solidFill>
                  <a:schemeClr val="accent5">
                    <a:lumMod val="75000"/>
                  </a:schemeClr>
                </a:solidFill>
              </a:rPr>
              <a:t>Thông thường kết hợp cùng các toán tử</a:t>
            </a:r>
            <a:endParaRPr lang="en-US" sz="1600" b="1" dirty="0">
              <a:solidFill>
                <a:schemeClr val="accent5">
                  <a:lumMod val="75000"/>
                </a:schemeClr>
              </a:solidFill>
            </a:endParaRPr>
          </a:p>
        </p:txBody>
      </p:sp>
      <p:sp>
        <p:nvSpPr>
          <p:cNvPr id="4" name="4-Point Star 3"/>
          <p:cNvSpPr/>
          <p:nvPr/>
        </p:nvSpPr>
        <p:spPr>
          <a:xfrm>
            <a:off x="905344" y="49105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31269" y="459059"/>
            <a:ext cx="3775297" cy="338554"/>
          </a:xfrm>
          <a:prstGeom prst="rect">
            <a:avLst/>
          </a:prstGeom>
          <a:noFill/>
        </p:spPr>
        <p:txBody>
          <a:bodyPr wrap="square" rtlCol="0">
            <a:spAutoFit/>
          </a:bodyPr>
          <a:lstStyle/>
          <a:p>
            <a:r>
              <a:rPr lang="en-US" sz="1600" b="1" dirty="0">
                <a:solidFill>
                  <a:schemeClr val="accent5">
                    <a:lumMod val="75000"/>
                  </a:schemeClr>
                </a:solidFill>
              </a:rPr>
              <a:t>SELECT </a:t>
            </a:r>
            <a:r>
              <a:rPr lang="en-US" sz="1600" b="1" dirty="0" err="1">
                <a:solidFill>
                  <a:schemeClr val="accent5">
                    <a:lumMod val="75000"/>
                  </a:schemeClr>
                </a:solidFill>
              </a:rPr>
              <a:t>với</a:t>
            </a:r>
            <a:r>
              <a:rPr lang="en-US" sz="1600" b="1" dirty="0">
                <a:solidFill>
                  <a:schemeClr val="accent5">
                    <a:lumMod val="75000"/>
                  </a:schemeClr>
                </a:solidFill>
              </a:rPr>
              <a:t> </a:t>
            </a:r>
            <a:r>
              <a:rPr lang="en-US" sz="1600" b="1" dirty="0" err="1">
                <a:solidFill>
                  <a:schemeClr val="accent5">
                    <a:lumMod val="75000"/>
                  </a:schemeClr>
                </a:solidFill>
              </a:rPr>
              <a:t>mệnh</a:t>
            </a:r>
            <a:r>
              <a:rPr lang="en-US" sz="1600" b="1" dirty="0">
                <a:solidFill>
                  <a:schemeClr val="accent5">
                    <a:lumMod val="75000"/>
                  </a:schemeClr>
                </a:solidFill>
              </a:rPr>
              <a:t> </a:t>
            </a:r>
            <a:r>
              <a:rPr lang="en-US" sz="1600" b="1" dirty="0" err="1">
                <a:solidFill>
                  <a:schemeClr val="accent5">
                    <a:lumMod val="75000"/>
                  </a:schemeClr>
                </a:solidFill>
              </a:rPr>
              <a:t>đề</a:t>
            </a:r>
            <a:r>
              <a:rPr lang="en-US" sz="1600" b="1" dirty="0">
                <a:solidFill>
                  <a:schemeClr val="accent5">
                    <a:lumMod val="75000"/>
                  </a:schemeClr>
                </a:solidFill>
              </a:rPr>
              <a:t> WHERE</a:t>
            </a:r>
          </a:p>
        </p:txBody>
      </p:sp>
      <p:pic>
        <p:nvPicPr>
          <p:cNvPr id="6" name="Picture 5"/>
          <p:cNvPicPr>
            <a:picLocks noChangeAspect="1"/>
          </p:cNvPicPr>
          <p:nvPr/>
        </p:nvPicPr>
        <p:blipFill>
          <a:blip r:embed="rId2"/>
          <a:stretch>
            <a:fillRect/>
          </a:stretch>
        </p:blipFill>
        <p:spPr>
          <a:xfrm>
            <a:off x="1050199" y="1379073"/>
            <a:ext cx="5153025" cy="304800"/>
          </a:xfrm>
          <a:prstGeom prst="rect">
            <a:avLst/>
          </a:prstGeom>
        </p:spPr>
      </p:pic>
      <p:pic>
        <p:nvPicPr>
          <p:cNvPr id="8" name="Picture 7"/>
          <p:cNvPicPr>
            <a:picLocks noChangeAspect="1"/>
          </p:cNvPicPr>
          <p:nvPr/>
        </p:nvPicPr>
        <p:blipFill>
          <a:blip r:embed="rId3"/>
          <a:stretch>
            <a:fillRect/>
          </a:stretch>
        </p:blipFill>
        <p:spPr>
          <a:xfrm>
            <a:off x="962306" y="2610195"/>
            <a:ext cx="7391400" cy="257175"/>
          </a:xfrm>
          <a:prstGeom prst="rect">
            <a:avLst/>
          </a:prstGeom>
        </p:spPr>
      </p:pic>
      <p:pic>
        <p:nvPicPr>
          <p:cNvPr id="10" name="Picture 9"/>
          <p:cNvPicPr>
            <a:picLocks noChangeAspect="1"/>
          </p:cNvPicPr>
          <p:nvPr/>
        </p:nvPicPr>
        <p:blipFill>
          <a:blip r:embed="rId4"/>
          <a:stretch>
            <a:fillRect/>
          </a:stretch>
        </p:blipFill>
        <p:spPr>
          <a:xfrm>
            <a:off x="1050199" y="4892952"/>
            <a:ext cx="6391275" cy="923925"/>
          </a:xfrm>
          <a:prstGeom prst="rect">
            <a:avLst/>
          </a:prstGeom>
        </p:spPr>
      </p:pic>
      <p:sp>
        <p:nvSpPr>
          <p:cNvPr id="12" name="TextBox 11"/>
          <p:cNvSpPr txBox="1"/>
          <p:nvPr/>
        </p:nvSpPr>
        <p:spPr>
          <a:xfrm>
            <a:off x="832916" y="4470868"/>
            <a:ext cx="7650181" cy="338554"/>
          </a:xfrm>
          <a:prstGeom prst="rect">
            <a:avLst/>
          </a:prstGeom>
          <a:noFill/>
        </p:spPr>
        <p:txBody>
          <a:bodyPr wrap="square" rtlCol="0">
            <a:spAutoFit/>
          </a:bodyPr>
          <a:lstStyle/>
          <a:p>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DATE</a:t>
            </a:r>
            <a:endParaRPr lang="en-US" sz="1600" b="1" dirty="0">
              <a:solidFill>
                <a:schemeClr val="accent5">
                  <a:lumMod val="75000"/>
                </a:schemeClr>
              </a:solidFill>
            </a:endParaRPr>
          </a:p>
        </p:txBody>
      </p:sp>
      <p:pic>
        <p:nvPicPr>
          <p:cNvPr id="19" name="Picture 18"/>
          <p:cNvPicPr>
            <a:picLocks noChangeAspect="1"/>
          </p:cNvPicPr>
          <p:nvPr/>
        </p:nvPicPr>
        <p:blipFill>
          <a:blip r:embed="rId5"/>
          <a:stretch>
            <a:fillRect/>
          </a:stretch>
        </p:blipFill>
        <p:spPr>
          <a:xfrm>
            <a:off x="905344" y="3828480"/>
            <a:ext cx="7372350" cy="285750"/>
          </a:xfrm>
          <a:prstGeom prst="rect">
            <a:avLst/>
          </a:prstGeom>
        </p:spPr>
      </p:pic>
      <p:sp>
        <p:nvSpPr>
          <p:cNvPr id="21" name="TextBox 20"/>
          <p:cNvSpPr txBox="1"/>
          <p:nvPr/>
        </p:nvSpPr>
        <p:spPr>
          <a:xfrm>
            <a:off x="832916" y="3258208"/>
            <a:ext cx="7650181" cy="338554"/>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toán</a:t>
            </a:r>
            <a:r>
              <a:rPr lang="en-US" sz="1600" dirty="0" smtClean="0">
                <a:solidFill>
                  <a:schemeClr val="accent5">
                    <a:lumMod val="75000"/>
                  </a:schemeClr>
                </a:solidFill>
              </a:rPr>
              <a:t> </a:t>
            </a:r>
            <a:r>
              <a:rPr lang="en-US" sz="1600" dirty="0" err="1" smtClean="0">
                <a:solidFill>
                  <a:schemeClr val="accent5">
                    <a:lumMod val="75000"/>
                  </a:schemeClr>
                </a:solidFill>
              </a:rPr>
              <a:t>tử</a:t>
            </a:r>
            <a:r>
              <a:rPr lang="en-US" sz="1600" dirty="0" smtClean="0">
                <a:solidFill>
                  <a:schemeClr val="accent5">
                    <a:lumMod val="75000"/>
                  </a:schemeClr>
                </a:solidFill>
              </a:rPr>
              <a:t> OR</a:t>
            </a:r>
            <a:endParaRPr lang="en-US" sz="1600" b="1" dirty="0">
              <a:solidFill>
                <a:schemeClr val="accent5">
                  <a:lumMod val="75000"/>
                </a:schemeClr>
              </a:solidFill>
            </a:endParaRPr>
          </a:p>
        </p:txBody>
      </p:sp>
      <p:sp>
        <p:nvSpPr>
          <p:cNvPr id="22" name="TextBox 21"/>
          <p:cNvSpPr txBox="1"/>
          <p:nvPr/>
        </p:nvSpPr>
        <p:spPr>
          <a:xfrm>
            <a:off x="832916" y="2045548"/>
            <a:ext cx="7650181" cy="338554"/>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toán</a:t>
            </a:r>
            <a:r>
              <a:rPr lang="en-US" sz="1600" dirty="0" smtClean="0">
                <a:solidFill>
                  <a:schemeClr val="accent5">
                    <a:lumMod val="75000"/>
                  </a:schemeClr>
                </a:solidFill>
              </a:rPr>
              <a:t> </a:t>
            </a:r>
            <a:r>
              <a:rPr lang="en-US" sz="1600" dirty="0" err="1" smtClean="0">
                <a:solidFill>
                  <a:schemeClr val="accent5">
                    <a:lumMod val="75000"/>
                  </a:schemeClr>
                </a:solidFill>
              </a:rPr>
              <a:t>tử</a:t>
            </a:r>
            <a:r>
              <a:rPr lang="en-US" sz="1600" dirty="0" smtClean="0">
                <a:solidFill>
                  <a:schemeClr val="accent5">
                    <a:lumMod val="75000"/>
                  </a:schemeClr>
                </a:solidFill>
              </a:rPr>
              <a:t> AND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toán</a:t>
            </a:r>
            <a:r>
              <a:rPr lang="en-US" sz="1600" dirty="0" smtClean="0">
                <a:solidFill>
                  <a:schemeClr val="accent5">
                    <a:lumMod val="75000"/>
                  </a:schemeClr>
                </a:solidFill>
              </a:rPr>
              <a:t> </a:t>
            </a:r>
            <a:r>
              <a:rPr lang="en-US" sz="1600" dirty="0" err="1" smtClean="0">
                <a:solidFill>
                  <a:schemeClr val="accent5">
                    <a:lumMod val="75000"/>
                  </a:schemeClr>
                </a:solidFill>
              </a:rPr>
              <a:t>tử</a:t>
            </a:r>
            <a:r>
              <a:rPr lang="en-US" sz="1600" dirty="0" smtClean="0">
                <a:solidFill>
                  <a:schemeClr val="accent5">
                    <a:lumMod val="75000"/>
                  </a:schemeClr>
                </a:solidFill>
              </a:rPr>
              <a:t> so </a:t>
            </a:r>
            <a:r>
              <a:rPr lang="en-US" sz="1600" dirty="0" err="1" smtClean="0">
                <a:solidFill>
                  <a:schemeClr val="accent5">
                    <a:lumMod val="75000"/>
                  </a:schemeClr>
                </a:solidFill>
              </a:rPr>
              <a:t>sánh</a:t>
            </a:r>
            <a:endParaRPr lang="en-US" sz="1600" b="1" dirty="0">
              <a:solidFill>
                <a:schemeClr val="accent5">
                  <a:lumMod val="75000"/>
                </a:schemeClr>
              </a:solidFill>
            </a:endParaRPr>
          </a:p>
        </p:txBody>
      </p:sp>
    </p:spTree>
    <p:extLst>
      <p:ext uri="{BB962C8B-B14F-4D97-AF65-F5344CB8AC3E}">
        <p14:creationId xmlns:p14="http://schemas.microsoft.com/office/powerpoint/2010/main" val="2769715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905345" y="3614640"/>
            <a:ext cx="7296263" cy="143719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6" name="Rounded Rectangle 15"/>
          <p:cNvSpPr/>
          <p:nvPr/>
        </p:nvSpPr>
        <p:spPr>
          <a:xfrm>
            <a:off x="905345" y="2039337"/>
            <a:ext cx="7296263" cy="83966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a:solidFill>
                  <a:schemeClr val="accent5">
                    <a:lumMod val="75000"/>
                  </a:schemeClr>
                </a:solidFill>
              </a:rPr>
              <a:t>Column Alias</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584775"/>
          </a:xfrm>
          <a:prstGeom prst="rect">
            <a:avLst/>
          </a:prstGeom>
          <a:noFill/>
        </p:spPr>
        <p:txBody>
          <a:bodyPr wrap="square" rtlCol="0">
            <a:spAutoFit/>
          </a:bodyPr>
          <a:lstStyle/>
          <a:p>
            <a:r>
              <a:rPr lang="en-US" sz="1600" dirty="0" smtClean="0">
                <a:solidFill>
                  <a:schemeClr val="accent5">
                    <a:lumMod val="75000"/>
                  </a:schemeClr>
                </a:solidFill>
              </a:rPr>
              <a:t>Cho </a:t>
            </a:r>
            <a:r>
              <a:rPr lang="en-US" sz="1600" dirty="0" err="1" smtClean="0">
                <a:solidFill>
                  <a:schemeClr val="accent5">
                    <a:lumMod val="75000"/>
                  </a:schemeClr>
                </a:solidFill>
              </a:rPr>
              <a:t>phép</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gạn</a:t>
            </a:r>
            <a:r>
              <a:rPr lang="en-US" sz="1600" dirty="0" smtClean="0">
                <a:solidFill>
                  <a:schemeClr val="accent5">
                    <a:lumMod val="75000"/>
                  </a:schemeClr>
                </a:solidFill>
              </a:rPr>
              <a:t> 1 </a:t>
            </a:r>
            <a:r>
              <a:rPr lang="en-US" sz="1600" dirty="0" err="1" smtClean="0">
                <a:solidFill>
                  <a:schemeClr val="accent5">
                    <a:lumMod val="75000"/>
                  </a:schemeClr>
                </a:solidFill>
              </a:rPr>
              <a:t>cột</a:t>
            </a:r>
            <a:r>
              <a:rPr lang="en-US" sz="1600" dirty="0" smtClean="0">
                <a:solidFill>
                  <a:schemeClr val="accent5">
                    <a:lumMod val="75000"/>
                  </a:schemeClr>
                </a:solidFill>
              </a:rPr>
              <a:t>, 1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SELECT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cái</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tạm</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08047" y="2161095"/>
            <a:ext cx="4629150" cy="609600"/>
          </a:xfrm>
          <a:prstGeom prst="rect">
            <a:avLst/>
          </a:prstGeom>
        </p:spPr>
      </p:pic>
      <p:sp>
        <p:nvSpPr>
          <p:cNvPr id="18" name="TextBox 17"/>
          <p:cNvSpPr txBox="1"/>
          <p:nvPr/>
        </p:nvSpPr>
        <p:spPr>
          <a:xfrm>
            <a:off x="805757" y="3006350"/>
            <a:ext cx="7740715" cy="338554"/>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đang</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b="1" dirty="0" err="1" smtClean="0">
                <a:solidFill>
                  <a:schemeClr val="accent5">
                    <a:lumMod val="75000"/>
                  </a:schemeClr>
                </a:solidFill>
              </a:rPr>
              <a:t>đổi</a:t>
            </a:r>
            <a:r>
              <a:rPr lang="en-US" sz="1600" b="1" dirty="0" smtClean="0">
                <a:solidFill>
                  <a:schemeClr val="accent5">
                    <a:lumMod val="75000"/>
                  </a:schemeClr>
                </a:solidFill>
              </a:rPr>
              <a:t> </a:t>
            </a:r>
            <a:r>
              <a:rPr lang="en-US" sz="1600" b="1"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last_name</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surname</a:t>
            </a:r>
            <a:endParaRPr lang="en-US" sz="1600" b="1" dirty="0">
              <a:solidFill>
                <a:schemeClr val="accent5">
                  <a:lumMod val="75000"/>
                </a:schemeClr>
              </a:solidFill>
            </a:endParaRPr>
          </a:p>
        </p:txBody>
      </p:sp>
      <p:pic>
        <p:nvPicPr>
          <p:cNvPr id="5" name="Picture 4"/>
          <p:cNvPicPr>
            <a:picLocks noChangeAspect="1"/>
          </p:cNvPicPr>
          <p:nvPr/>
        </p:nvPicPr>
        <p:blipFill>
          <a:blip r:embed="rId3"/>
          <a:stretch>
            <a:fillRect/>
          </a:stretch>
        </p:blipFill>
        <p:spPr>
          <a:xfrm>
            <a:off x="1140737" y="3744267"/>
            <a:ext cx="5495925" cy="1162050"/>
          </a:xfrm>
          <a:prstGeom prst="rect">
            <a:avLst/>
          </a:prstGeom>
        </p:spPr>
      </p:pic>
      <p:sp>
        <p:nvSpPr>
          <p:cNvPr id="20" name="TextBox 19"/>
          <p:cNvSpPr txBox="1"/>
          <p:nvPr/>
        </p:nvSpPr>
        <p:spPr>
          <a:xfrm>
            <a:off x="805757" y="5242556"/>
            <a:ext cx="7740715"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nối</a:t>
            </a:r>
            <a:r>
              <a:rPr lang="en-US" sz="1600" dirty="0" smtClean="0">
                <a:solidFill>
                  <a:schemeClr val="accent5">
                    <a:lumMod val="75000"/>
                  </a:schemeClr>
                </a:solidFill>
              </a:rPr>
              <a:t> </a:t>
            </a:r>
            <a:r>
              <a:rPr lang="en-US" sz="1600" dirty="0" err="1" smtClean="0">
                <a:solidFill>
                  <a:schemeClr val="accent5">
                    <a:lumMod val="75000"/>
                  </a:schemeClr>
                </a:solidFill>
              </a:rPr>
              <a:t>chuỗi</a:t>
            </a:r>
            <a:r>
              <a:rPr lang="en-US" sz="1600" dirty="0" smtClean="0">
                <a:solidFill>
                  <a:schemeClr val="accent5">
                    <a:lumMod val="75000"/>
                  </a:schemeClr>
                </a:solidFill>
              </a:rPr>
              <a:t> </a:t>
            </a:r>
            <a:r>
              <a:rPr lang="en-US" sz="1600" dirty="0" err="1" smtClean="0">
                <a:solidFill>
                  <a:schemeClr val="accent5">
                    <a:lumMod val="75000"/>
                  </a:schemeClr>
                </a:solidFill>
              </a:rPr>
              <a:t>xong</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AS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fullname</a:t>
            </a:r>
            <a:r>
              <a:rPr lang="en-US" sz="1600" dirty="0" smtClean="0">
                <a:solidFill>
                  <a:schemeClr val="accent5">
                    <a:lumMod val="75000"/>
                  </a:schemeClr>
                </a:solidFill>
              </a:rPr>
              <a:t>.</a:t>
            </a:r>
            <a:endParaRPr lang="en-US" sz="1600" b="1" dirty="0">
              <a:solidFill>
                <a:schemeClr val="accent5">
                  <a:lumMod val="75000"/>
                </a:schemeClr>
              </a:solidFill>
            </a:endParaRPr>
          </a:p>
        </p:txBody>
      </p:sp>
    </p:spTree>
    <p:extLst>
      <p:ext uri="{BB962C8B-B14F-4D97-AF65-F5344CB8AC3E}">
        <p14:creationId xmlns:p14="http://schemas.microsoft.com/office/powerpoint/2010/main" val="770790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832916" y="2003774"/>
            <a:ext cx="7903678" cy="584775"/>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dirty="0" err="1" smtClean="0">
                <a:solidFill>
                  <a:schemeClr val="accent5">
                    <a:lumMod val="75000"/>
                  </a:schemeClr>
                </a:solidFill>
              </a:rPr>
              <a:t>Tìm</a:t>
            </a:r>
            <a:r>
              <a:rPr lang="en-US" sz="1600" dirty="0" smtClean="0">
                <a:solidFill>
                  <a:schemeClr val="accent5">
                    <a:lumMod val="75000"/>
                  </a:schemeClr>
                </a:solidFill>
              </a:rPr>
              <a:t> </a:t>
            </a:r>
            <a:r>
              <a:rPr lang="en-US" sz="1600" dirty="0" err="1" smtClean="0">
                <a:solidFill>
                  <a:schemeClr val="accent5">
                    <a:lumMod val="75000"/>
                  </a:schemeClr>
                </a:solidFill>
              </a:rPr>
              <a:t>người</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first_name</a:t>
            </a:r>
            <a:r>
              <a:rPr lang="en-US" sz="1600" dirty="0" smtClean="0">
                <a:solidFill>
                  <a:schemeClr val="accent5">
                    <a:lumMod val="75000"/>
                  </a:schemeClr>
                </a:solidFill>
              </a:rPr>
              <a:t> </a:t>
            </a:r>
            <a:r>
              <a:rPr lang="en-US" sz="1600" dirty="0" err="1" smtClean="0">
                <a:solidFill>
                  <a:schemeClr val="accent5">
                    <a:lumMod val="75000"/>
                  </a:schemeClr>
                </a:solidFill>
              </a:rPr>
              <a:t>xuất</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“Ann, Anne </a:t>
            </a:r>
            <a:r>
              <a:rPr lang="en-US" sz="1600" dirty="0" err="1" smtClean="0">
                <a:solidFill>
                  <a:schemeClr val="accent5">
                    <a:lumMod val="75000"/>
                  </a:schemeClr>
                </a:solidFill>
              </a:rPr>
              <a:t>hoặc</a:t>
            </a:r>
            <a:r>
              <a:rPr lang="en-US" sz="1600" dirty="0" smtClean="0">
                <a:solidFill>
                  <a:schemeClr val="accent5">
                    <a:lumMod val="75000"/>
                  </a:schemeClr>
                </a:solidFill>
              </a:rPr>
              <a:t> Annie”</a:t>
            </a:r>
            <a:endParaRPr lang="en-US" sz="1600" dirty="0">
              <a:solidFill>
                <a:schemeClr val="accent5">
                  <a:lumMod val="75000"/>
                </a:schemeClr>
              </a:solidFill>
            </a:endParaRPr>
          </a:p>
        </p:txBody>
      </p:sp>
      <p:sp>
        <p:nvSpPr>
          <p:cNvPr id="26" name="Rounded Rectangle 25"/>
          <p:cNvSpPr/>
          <p:nvPr/>
        </p:nvSpPr>
        <p:spPr>
          <a:xfrm>
            <a:off x="905344" y="2620540"/>
            <a:ext cx="7296263" cy="222452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1" name="TextBox 10"/>
          <p:cNvSpPr txBox="1"/>
          <p:nvPr/>
        </p:nvSpPr>
        <p:spPr>
          <a:xfrm>
            <a:off x="5728641" y="2848035"/>
            <a:ext cx="1369276" cy="369332"/>
          </a:xfrm>
          <a:prstGeom prst="rect">
            <a:avLst/>
          </a:prstGeom>
          <a:noFill/>
        </p:spPr>
        <p:txBody>
          <a:bodyPr wrap="square" rtlCol="0">
            <a:spAutoFit/>
          </a:bodyPr>
          <a:lstStyle/>
          <a:p>
            <a:r>
              <a:rPr lang="en-US" dirty="0" err="1" smtClean="0">
                <a:solidFill>
                  <a:schemeClr val="accent4">
                    <a:lumMod val="60000"/>
                    <a:lumOff val="40000"/>
                  </a:schemeClr>
                </a:solidFill>
              </a:rPr>
              <a:t>Kết</a:t>
            </a:r>
            <a:r>
              <a:rPr lang="en-US" dirty="0" smtClean="0">
                <a:solidFill>
                  <a:schemeClr val="accent4">
                    <a:lumMod val="60000"/>
                    <a:lumOff val="40000"/>
                  </a:schemeClr>
                </a:solidFill>
              </a:rPr>
              <a:t> </a:t>
            </a:r>
            <a:r>
              <a:rPr lang="en-US" dirty="0" err="1" smtClean="0">
                <a:solidFill>
                  <a:schemeClr val="accent4">
                    <a:lumMod val="60000"/>
                    <a:lumOff val="40000"/>
                  </a:schemeClr>
                </a:solidFill>
              </a:rPr>
              <a:t>quả</a:t>
            </a:r>
            <a:endParaRPr lang="en-US" dirty="0">
              <a:solidFill>
                <a:schemeClr val="accent4">
                  <a:lumMod val="60000"/>
                  <a:lumOff val="40000"/>
                </a:schemeClr>
              </a:solidFill>
            </a:endParaRPr>
          </a:p>
        </p:txBody>
      </p:sp>
      <p:pic>
        <p:nvPicPr>
          <p:cNvPr id="2" name="Picture 1"/>
          <p:cNvPicPr>
            <a:picLocks noChangeAspect="1"/>
          </p:cNvPicPr>
          <p:nvPr/>
        </p:nvPicPr>
        <p:blipFill>
          <a:blip r:embed="rId2"/>
          <a:stretch>
            <a:fillRect/>
          </a:stretch>
        </p:blipFill>
        <p:spPr>
          <a:xfrm>
            <a:off x="1050199" y="2805110"/>
            <a:ext cx="4762500" cy="1885950"/>
          </a:xfrm>
          <a:prstGeom prst="rect">
            <a:avLst/>
          </a:prstGeom>
        </p:spPr>
      </p:pic>
      <p:pic>
        <p:nvPicPr>
          <p:cNvPr id="3074" name="Picture 2" descr="PostgreSQL WHERE with IN oper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468" y="3264340"/>
            <a:ext cx="3295650" cy="104775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805757" y="543031"/>
            <a:ext cx="4562948" cy="584775"/>
          </a:xfrm>
          <a:prstGeom prst="rect">
            <a:avLst/>
          </a:prstGeom>
          <a:noFill/>
        </p:spPr>
        <p:txBody>
          <a:bodyPr wrap="square" rtlCol="0">
            <a:spAutoFit/>
          </a:bodyPr>
          <a:lstStyle/>
          <a:p>
            <a:r>
              <a:rPr lang="en-US" sz="3200" b="1" dirty="0" err="1" smtClean="0">
                <a:solidFill>
                  <a:schemeClr val="accent5">
                    <a:lumMod val="75000"/>
                  </a:schemeClr>
                </a:solidFill>
              </a:rPr>
              <a:t>Mệnh</a:t>
            </a:r>
            <a:r>
              <a:rPr lang="en-US" sz="3200" b="1" dirty="0" smtClean="0">
                <a:solidFill>
                  <a:schemeClr val="accent5">
                    <a:lumMod val="75000"/>
                  </a:schemeClr>
                </a:solidFill>
              </a:rPr>
              <a:t> </a:t>
            </a:r>
            <a:r>
              <a:rPr lang="en-US" sz="3200" b="1" dirty="0" err="1" smtClean="0">
                <a:solidFill>
                  <a:schemeClr val="accent5">
                    <a:lumMod val="75000"/>
                  </a:schemeClr>
                </a:solidFill>
              </a:rPr>
              <a:t>đề</a:t>
            </a:r>
            <a:r>
              <a:rPr lang="en-US" sz="3200" b="1" dirty="0" smtClean="0">
                <a:solidFill>
                  <a:schemeClr val="accent5">
                    <a:lumMod val="75000"/>
                  </a:schemeClr>
                </a:solidFill>
              </a:rPr>
              <a:t> IN</a:t>
            </a:r>
            <a:endParaRPr lang="en-US" sz="3200" b="1" dirty="0">
              <a:solidFill>
                <a:schemeClr val="accent5">
                  <a:lumMod val="75000"/>
                </a:schemeClr>
              </a:solidFill>
            </a:endParaRPr>
          </a:p>
        </p:txBody>
      </p:sp>
      <p:sp>
        <p:nvSpPr>
          <p:cNvPr id="21" name="Rectangle 20"/>
          <p:cNvSpPr/>
          <p:nvPr/>
        </p:nvSpPr>
        <p:spPr>
          <a:xfrm flipV="1">
            <a:off x="905345" y="1149964"/>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p:cNvSpPr txBox="1"/>
          <p:nvPr/>
        </p:nvSpPr>
        <p:spPr>
          <a:xfrm>
            <a:off x="832916" y="1294648"/>
            <a:ext cx="7903678" cy="584775"/>
          </a:xfrm>
          <a:prstGeom prst="rect">
            <a:avLst/>
          </a:prstGeom>
          <a:noFill/>
        </p:spPr>
        <p:txBody>
          <a:bodyPr wrap="square" rtlCol="0">
            <a:spAutoFit/>
          </a:bodyPr>
          <a:lstStyle/>
          <a:p>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sử</a:t>
            </a:r>
            <a:r>
              <a:rPr lang="en-US" sz="1600" dirty="0">
                <a:solidFill>
                  <a:schemeClr val="accent5">
                    <a:lumMod val="75000"/>
                  </a:schemeClr>
                </a:solidFill>
              </a:rPr>
              <a:t> </a:t>
            </a:r>
            <a:r>
              <a:rPr lang="en-US" sz="1600" dirty="0" err="1">
                <a:solidFill>
                  <a:schemeClr val="accent5">
                    <a:lumMod val="75000"/>
                  </a:schemeClr>
                </a:solidFill>
              </a:rPr>
              <a:t>dụng</a:t>
            </a:r>
            <a:r>
              <a:rPr lang="en-US" sz="1600" dirty="0">
                <a:solidFill>
                  <a:schemeClr val="accent5">
                    <a:lumMod val="75000"/>
                  </a:schemeClr>
                </a:solidFill>
              </a:rPr>
              <a:t> </a:t>
            </a:r>
            <a:r>
              <a:rPr lang="en-US" sz="1600" dirty="0" err="1">
                <a:solidFill>
                  <a:schemeClr val="accent5">
                    <a:lumMod val="75000"/>
                  </a:schemeClr>
                </a:solidFill>
              </a:rPr>
              <a:t>toán</a:t>
            </a:r>
            <a:r>
              <a:rPr lang="en-US" sz="1600" dirty="0">
                <a:solidFill>
                  <a:schemeClr val="accent5">
                    <a:lumMod val="75000"/>
                  </a:schemeClr>
                </a:solidFill>
              </a:rPr>
              <a:t> </a:t>
            </a:r>
            <a:r>
              <a:rPr lang="en-US" sz="1600" dirty="0" err="1">
                <a:solidFill>
                  <a:schemeClr val="accent5">
                    <a:lumMod val="75000"/>
                  </a:schemeClr>
                </a:solidFill>
              </a:rPr>
              <a:t>tử</a:t>
            </a:r>
            <a:r>
              <a:rPr lang="en-US" sz="1600" dirty="0">
                <a:solidFill>
                  <a:schemeClr val="accent5">
                    <a:lumMod val="75000"/>
                  </a:schemeClr>
                </a:solidFill>
              </a:rPr>
              <a:t> IN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mệnh</a:t>
            </a:r>
            <a:r>
              <a:rPr lang="en-US" sz="1600" dirty="0">
                <a:solidFill>
                  <a:schemeClr val="accent5">
                    <a:lumMod val="75000"/>
                  </a:schemeClr>
                </a:solidFill>
              </a:rPr>
              <a:t> </a:t>
            </a:r>
            <a:r>
              <a:rPr lang="en-US" sz="1600" dirty="0" err="1">
                <a:solidFill>
                  <a:schemeClr val="accent5">
                    <a:lumMod val="75000"/>
                  </a:schemeClr>
                </a:solidFill>
              </a:rPr>
              <a:t>đề</a:t>
            </a:r>
            <a:r>
              <a:rPr lang="en-US" sz="1600" dirty="0">
                <a:solidFill>
                  <a:schemeClr val="accent5">
                    <a:lumMod val="75000"/>
                  </a:schemeClr>
                </a:solidFill>
              </a:rPr>
              <a:t> WHERE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kiểm</a:t>
            </a:r>
            <a:r>
              <a:rPr lang="en-US" sz="1600" dirty="0">
                <a:solidFill>
                  <a:schemeClr val="accent5">
                    <a:lumMod val="75000"/>
                  </a:schemeClr>
                </a:solidFill>
              </a:rPr>
              <a:t> </a:t>
            </a:r>
            <a:r>
              <a:rPr lang="en-US" sz="1600" dirty="0" err="1">
                <a:solidFill>
                  <a:schemeClr val="accent5">
                    <a:lumMod val="75000"/>
                  </a:schemeClr>
                </a:solidFill>
              </a:rPr>
              <a:t>tra</a:t>
            </a:r>
            <a:r>
              <a:rPr lang="en-US" sz="1600" dirty="0">
                <a:solidFill>
                  <a:schemeClr val="accent5">
                    <a:lumMod val="75000"/>
                  </a:schemeClr>
                </a:solidFill>
              </a:rPr>
              <a:t> </a:t>
            </a:r>
            <a:r>
              <a:rPr lang="en-US" sz="1600" dirty="0" err="1">
                <a:solidFill>
                  <a:schemeClr val="accent5">
                    <a:lumMod val="75000"/>
                  </a:schemeClr>
                </a:solidFill>
              </a:rPr>
              <a:t>xem</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khớp</a:t>
            </a:r>
            <a:r>
              <a:rPr lang="en-US" sz="1600" dirty="0">
                <a:solidFill>
                  <a:schemeClr val="accent5">
                    <a:lumMod val="75000"/>
                  </a:schemeClr>
                </a:solidFill>
              </a:rPr>
              <a:t> </a:t>
            </a:r>
            <a:r>
              <a:rPr lang="en-US" sz="1600" dirty="0" err="1">
                <a:solidFill>
                  <a:schemeClr val="accent5">
                    <a:lumMod val="75000"/>
                  </a:schemeClr>
                </a:solidFill>
              </a:rPr>
              <a:t>với</a:t>
            </a:r>
            <a:r>
              <a:rPr lang="en-US" sz="1600" dirty="0">
                <a:solidFill>
                  <a:schemeClr val="accent5">
                    <a:lumMod val="75000"/>
                  </a:schemeClr>
                </a:solidFill>
              </a:rPr>
              <a:t> </a:t>
            </a:r>
            <a:r>
              <a:rPr lang="en-US" sz="1600" dirty="0" err="1">
                <a:solidFill>
                  <a:schemeClr val="accent5">
                    <a:lumMod val="75000"/>
                  </a:schemeClr>
                </a:solidFill>
              </a:rPr>
              <a:t>bất</a:t>
            </a:r>
            <a:r>
              <a:rPr lang="en-US" sz="1600" dirty="0">
                <a:solidFill>
                  <a:schemeClr val="accent5">
                    <a:lumMod val="75000"/>
                  </a:schemeClr>
                </a:solidFill>
              </a:rPr>
              <a:t> </a:t>
            </a:r>
            <a:r>
              <a:rPr lang="en-US" sz="1600" dirty="0" err="1">
                <a:solidFill>
                  <a:schemeClr val="accent5">
                    <a:lumMod val="75000"/>
                  </a:schemeClr>
                </a:solidFill>
              </a:rPr>
              <a:t>kỳ</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nào</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danh</a:t>
            </a:r>
            <a:r>
              <a:rPr lang="en-US" sz="1600" dirty="0">
                <a:solidFill>
                  <a:schemeClr val="accent5">
                    <a:lumMod val="75000"/>
                  </a:schemeClr>
                </a:solidFill>
              </a:rPr>
              <a:t> </a:t>
            </a:r>
            <a:r>
              <a:rPr lang="en-US" sz="1600" dirty="0" err="1">
                <a:solidFill>
                  <a:schemeClr val="accent5">
                    <a:lumMod val="75000"/>
                  </a:schemeClr>
                </a:solidFill>
              </a:rPr>
              <a:t>sách</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không</a:t>
            </a:r>
            <a:endParaRPr lang="en-US" sz="1600" dirty="0">
              <a:solidFill>
                <a:schemeClr val="accent5">
                  <a:lumMod val="75000"/>
                </a:schemeClr>
              </a:solidFill>
            </a:endParaRPr>
          </a:p>
        </p:txBody>
      </p:sp>
      <p:sp>
        <p:nvSpPr>
          <p:cNvPr id="23" name="4-Point Star 22"/>
          <p:cNvSpPr/>
          <p:nvPr/>
        </p:nvSpPr>
        <p:spPr>
          <a:xfrm>
            <a:off x="905344" y="502963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195055" y="4997644"/>
            <a:ext cx="3775297" cy="338554"/>
          </a:xfrm>
          <a:prstGeom prst="rect">
            <a:avLst/>
          </a:prstGeom>
          <a:noFill/>
        </p:spPr>
        <p:txBody>
          <a:bodyPr wrap="square" rtlCol="0">
            <a:spAutoFit/>
          </a:bodyPr>
          <a:lstStyle/>
          <a:p>
            <a:r>
              <a:rPr lang="en-US" sz="1600" b="1" dirty="0" smtClean="0">
                <a:solidFill>
                  <a:schemeClr val="accent5">
                    <a:lumMod val="75000"/>
                  </a:schemeClr>
                </a:solidFill>
              </a:rPr>
              <a:t>NOT IN</a:t>
            </a:r>
            <a:endParaRPr lang="en-US" sz="1600" b="1" dirty="0">
              <a:solidFill>
                <a:schemeClr val="accent5">
                  <a:lumMod val="75000"/>
                </a:schemeClr>
              </a:solidFill>
            </a:endParaRPr>
          </a:p>
        </p:txBody>
      </p:sp>
      <p:pic>
        <p:nvPicPr>
          <p:cNvPr id="7" name="Picture 6"/>
          <p:cNvPicPr>
            <a:picLocks noChangeAspect="1"/>
          </p:cNvPicPr>
          <p:nvPr/>
        </p:nvPicPr>
        <p:blipFill>
          <a:blip r:embed="rId4"/>
          <a:stretch>
            <a:fillRect/>
          </a:stretch>
        </p:blipFill>
        <p:spPr>
          <a:xfrm>
            <a:off x="3505782" y="5061776"/>
            <a:ext cx="4695825" cy="1504950"/>
          </a:xfrm>
          <a:prstGeom prst="rect">
            <a:avLst/>
          </a:prstGeom>
        </p:spPr>
      </p:pic>
      <p:sp>
        <p:nvSpPr>
          <p:cNvPr id="27" name="TextBox 26"/>
          <p:cNvSpPr txBox="1"/>
          <p:nvPr/>
        </p:nvSpPr>
        <p:spPr>
          <a:xfrm>
            <a:off x="832916" y="5507465"/>
            <a:ext cx="2534973" cy="584775"/>
          </a:xfrm>
          <a:prstGeom prst="rect">
            <a:avLst/>
          </a:prstGeom>
          <a:noFill/>
        </p:spPr>
        <p:txBody>
          <a:bodyPr wrap="square" rtlCol="0">
            <a:spAutoFit/>
          </a:bodyPr>
          <a:lstStyle/>
          <a:p>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a:t>
            </a:r>
            <a:r>
              <a:rPr lang="en-US" sz="1600" dirty="0" err="1" smtClean="0">
                <a:solidFill>
                  <a:schemeClr val="accent5">
                    <a:lumMod val="75000"/>
                  </a:schemeClr>
                </a:solidFill>
              </a:rPr>
              <a:t>Nằm</a:t>
            </a:r>
            <a:r>
              <a:rPr lang="en-US" sz="1600" dirty="0" smtClean="0">
                <a:solidFill>
                  <a:schemeClr val="accent5">
                    <a:lumMod val="75000"/>
                  </a:schemeClr>
                </a:solidFill>
              </a:rPr>
              <a:t> </a:t>
            </a:r>
            <a:r>
              <a:rPr lang="en-US" sz="1600" dirty="0" err="1" smtClean="0">
                <a:solidFill>
                  <a:schemeClr val="accent5">
                    <a:lumMod val="75000"/>
                  </a:schemeClr>
                </a:solidFill>
              </a:rPr>
              <a:t>ngoài</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1 </a:t>
            </a:r>
            <a:r>
              <a:rPr lang="en-US" sz="1600" dirty="0" err="1" smtClean="0">
                <a:solidFill>
                  <a:schemeClr val="accent5">
                    <a:lumMod val="75000"/>
                  </a:schemeClr>
                </a:solidFill>
              </a:rPr>
              <a:t>và</a:t>
            </a:r>
            <a:r>
              <a:rPr lang="en-US" sz="1600" dirty="0" smtClean="0">
                <a:solidFill>
                  <a:schemeClr val="accent5">
                    <a:lumMod val="75000"/>
                  </a:schemeClr>
                </a:solidFill>
              </a:rPr>
              <a:t> 2</a:t>
            </a:r>
            <a:endParaRPr lang="en-US" sz="1600" dirty="0">
              <a:solidFill>
                <a:schemeClr val="accent5">
                  <a:lumMod val="75000"/>
                </a:schemeClr>
              </a:solidFill>
            </a:endParaRPr>
          </a:p>
        </p:txBody>
      </p:sp>
    </p:spTree>
    <p:extLst>
      <p:ext uri="{BB962C8B-B14F-4D97-AF65-F5344CB8AC3E}">
        <p14:creationId xmlns:p14="http://schemas.microsoft.com/office/powerpoint/2010/main" val="3240420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905344" y="4083459"/>
            <a:ext cx="6509443" cy="179224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6" name="Rounded Rectangle 15"/>
          <p:cNvSpPr/>
          <p:nvPr/>
        </p:nvSpPr>
        <p:spPr>
          <a:xfrm>
            <a:off x="905345" y="2299927"/>
            <a:ext cx="4943194" cy="1205274"/>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832916" y="1873566"/>
            <a:ext cx="7903678"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dirty="0" err="1" smtClean="0">
                <a:solidFill>
                  <a:schemeClr val="accent5">
                    <a:lumMod val="75000"/>
                  </a:schemeClr>
                </a:solidFill>
              </a:rPr>
              <a:t>Tìm</a:t>
            </a:r>
            <a:r>
              <a:rPr lang="en-US" sz="1600" dirty="0" smtClean="0">
                <a:solidFill>
                  <a:schemeClr val="accent5">
                    <a:lumMod val="75000"/>
                  </a:schemeClr>
                </a:solidFill>
              </a:rPr>
              <a:t> </a:t>
            </a:r>
            <a:r>
              <a:rPr lang="en-US" sz="1600" dirty="0" err="1" smtClean="0">
                <a:solidFill>
                  <a:schemeClr val="accent5">
                    <a:lumMod val="75000"/>
                  </a:schemeClr>
                </a:solidFill>
              </a:rPr>
              <a:t>khách</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address_id</a:t>
            </a:r>
            <a:r>
              <a:rPr lang="en-US" sz="1600" dirty="0" smtClean="0">
                <a:solidFill>
                  <a:schemeClr val="accent5">
                    <a:lumMod val="75000"/>
                  </a:schemeClr>
                </a:solidFill>
              </a:rPr>
              <a:t> </a:t>
            </a:r>
            <a:r>
              <a:rPr lang="en-US" sz="1600" dirty="0" err="1" smtClean="0">
                <a:solidFill>
                  <a:schemeClr val="accent5">
                    <a:lumMod val="75000"/>
                  </a:schemeClr>
                </a:solidFill>
              </a:rPr>
              <a:t>giữa</a:t>
            </a:r>
            <a:r>
              <a:rPr lang="en-US" sz="1600" dirty="0" smtClean="0">
                <a:solidFill>
                  <a:schemeClr val="accent5">
                    <a:lumMod val="75000"/>
                  </a:schemeClr>
                </a:solidFill>
              </a:rPr>
              <a:t> </a:t>
            </a:r>
            <a:r>
              <a:rPr lang="en-US" sz="1600" dirty="0" err="1" smtClean="0">
                <a:solidFill>
                  <a:schemeClr val="accent5">
                    <a:lumMod val="75000"/>
                  </a:schemeClr>
                </a:solidFill>
              </a:rPr>
              <a:t>khoảng</a:t>
            </a:r>
            <a:r>
              <a:rPr lang="en-US" sz="1600" dirty="0" smtClean="0">
                <a:solidFill>
                  <a:schemeClr val="accent5">
                    <a:lumMod val="75000"/>
                  </a:schemeClr>
                </a:solidFill>
              </a:rPr>
              <a:t> 100 - 110</a:t>
            </a:r>
            <a:endParaRPr lang="en-US" sz="1600"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1005217" y="2532360"/>
            <a:ext cx="4743450" cy="838200"/>
          </a:xfrm>
          <a:prstGeom prst="rect">
            <a:avLst/>
          </a:prstGeom>
        </p:spPr>
      </p:pic>
      <p:sp>
        <p:nvSpPr>
          <p:cNvPr id="20" name="TextBox 19"/>
          <p:cNvSpPr txBox="1"/>
          <p:nvPr/>
        </p:nvSpPr>
        <p:spPr>
          <a:xfrm>
            <a:off x="805757" y="543031"/>
            <a:ext cx="4562948" cy="584775"/>
          </a:xfrm>
          <a:prstGeom prst="rect">
            <a:avLst/>
          </a:prstGeom>
          <a:noFill/>
        </p:spPr>
        <p:txBody>
          <a:bodyPr wrap="square" rtlCol="0">
            <a:spAutoFit/>
          </a:bodyPr>
          <a:lstStyle/>
          <a:p>
            <a:r>
              <a:rPr lang="en-US" sz="3200" b="1" dirty="0" err="1" smtClean="0">
                <a:solidFill>
                  <a:schemeClr val="accent5">
                    <a:lumMod val="75000"/>
                  </a:schemeClr>
                </a:solidFill>
              </a:rPr>
              <a:t>Mệnh</a:t>
            </a:r>
            <a:r>
              <a:rPr lang="en-US" sz="3200" b="1" dirty="0" smtClean="0">
                <a:solidFill>
                  <a:schemeClr val="accent5">
                    <a:lumMod val="75000"/>
                  </a:schemeClr>
                </a:solidFill>
              </a:rPr>
              <a:t> </a:t>
            </a:r>
            <a:r>
              <a:rPr lang="en-US" sz="3200" b="1" dirty="0" err="1" smtClean="0">
                <a:solidFill>
                  <a:schemeClr val="accent5">
                    <a:lumMod val="75000"/>
                  </a:schemeClr>
                </a:solidFill>
              </a:rPr>
              <a:t>đề</a:t>
            </a:r>
            <a:r>
              <a:rPr lang="en-US" sz="3200" b="1" dirty="0" smtClean="0">
                <a:solidFill>
                  <a:schemeClr val="accent5">
                    <a:lumMod val="75000"/>
                  </a:schemeClr>
                </a:solidFill>
              </a:rPr>
              <a:t> BETWEEN</a:t>
            </a:r>
            <a:endParaRPr lang="en-US" sz="3200" b="1" dirty="0">
              <a:solidFill>
                <a:schemeClr val="accent5">
                  <a:lumMod val="75000"/>
                </a:schemeClr>
              </a:solidFill>
            </a:endParaRPr>
          </a:p>
        </p:txBody>
      </p:sp>
      <p:sp>
        <p:nvSpPr>
          <p:cNvPr id="21" name="Rectangle 20"/>
          <p:cNvSpPr/>
          <p:nvPr/>
        </p:nvSpPr>
        <p:spPr>
          <a:xfrm flipV="1">
            <a:off x="905345" y="1031858"/>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p:cNvSpPr txBox="1"/>
          <p:nvPr/>
        </p:nvSpPr>
        <p:spPr>
          <a:xfrm>
            <a:off x="832916" y="1277512"/>
            <a:ext cx="7903678" cy="338554"/>
          </a:xfrm>
          <a:prstGeom prst="rect">
            <a:avLst/>
          </a:prstGeom>
          <a:noFill/>
        </p:spPr>
        <p:txBody>
          <a:bodyPr wrap="square" rtlCol="0">
            <a:spAutoFit/>
          </a:bodyPr>
          <a:lstStyle/>
          <a:p>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sử</a:t>
            </a:r>
            <a:r>
              <a:rPr lang="en-US" sz="1600" dirty="0">
                <a:solidFill>
                  <a:schemeClr val="accent5">
                    <a:lumMod val="75000"/>
                  </a:schemeClr>
                </a:solidFill>
              </a:rPr>
              <a:t> </a:t>
            </a:r>
            <a:r>
              <a:rPr lang="en-US" sz="1600" dirty="0" err="1">
                <a:solidFill>
                  <a:schemeClr val="accent5">
                    <a:lumMod val="75000"/>
                  </a:schemeClr>
                </a:solidFill>
              </a:rPr>
              <a:t>dụng</a:t>
            </a:r>
            <a:r>
              <a:rPr lang="en-US" sz="1600" dirty="0">
                <a:solidFill>
                  <a:schemeClr val="accent5">
                    <a:lumMod val="75000"/>
                  </a:schemeClr>
                </a:solidFill>
              </a:rPr>
              <a:t> </a:t>
            </a:r>
            <a:r>
              <a:rPr lang="en-US" sz="1600" dirty="0" err="1">
                <a:solidFill>
                  <a:schemeClr val="accent5">
                    <a:lumMod val="75000"/>
                  </a:schemeClr>
                </a:solidFill>
              </a:rPr>
              <a:t>toán</a:t>
            </a:r>
            <a:r>
              <a:rPr lang="en-US" sz="1600" dirty="0">
                <a:solidFill>
                  <a:schemeClr val="accent5">
                    <a:lumMod val="75000"/>
                  </a:schemeClr>
                </a:solidFill>
              </a:rPr>
              <a:t> </a:t>
            </a:r>
            <a:r>
              <a:rPr lang="en-US" sz="1600" dirty="0" err="1">
                <a:solidFill>
                  <a:schemeClr val="accent5">
                    <a:lumMod val="75000"/>
                  </a:schemeClr>
                </a:solidFill>
              </a:rPr>
              <a:t>tử</a:t>
            </a:r>
            <a:r>
              <a:rPr lang="en-US" sz="1600" dirty="0">
                <a:solidFill>
                  <a:schemeClr val="accent5">
                    <a:lumMod val="75000"/>
                  </a:schemeClr>
                </a:solidFill>
              </a:rPr>
              <a:t> </a:t>
            </a:r>
            <a:r>
              <a:rPr lang="en-US" sz="1600" dirty="0" smtClean="0">
                <a:solidFill>
                  <a:schemeClr val="accent5">
                    <a:lumMod val="75000"/>
                  </a:schemeClr>
                </a:solidFill>
              </a:rPr>
              <a:t>BETWEEN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khớp</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với</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phạm</a:t>
            </a:r>
            <a:r>
              <a:rPr lang="en-US" sz="1600" dirty="0">
                <a:solidFill>
                  <a:schemeClr val="accent5">
                    <a:lumMod val="75000"/>
                  </a:schemeClr>
                </a:solidFill>
              </a:rPr>
              <a:t> vi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endParaRPr lang="en-US" sz="1600" dirty="0">
              <a:solidFill>
                <a:schemeClr val="accent5">
                  <a:lumMod val="75000"/>
                </a:schemeClr>
              </a:solidFill>
            </a:endParaRPr>
          </a:p>
        </p:txBody>
      </p:sp>
      <p:pic>
        <p:nvPicPr>
          <p:cNvPr id="5" name="Picture 4"/>
          <p:cNvPicPr>
            <a:picLocks noChangeAspect="1"/>
          </p:cNvPicPr>
          <p:nvPr/>
        </p:nvPicPr>
        <p:blipFill>
          <a:blip r:embed="rId3"/>
          <a:stretch>
            <a:fillRect/>
          </a:stretch>
        </p:blipFill>
        <p:spPr>
          <a:xfrm>
            <a:off x="905345" y="4104943"/>
            <a:ext cx="6391275" cy="1704975"/>
          </a:xfrm>
          <a:prstGeom prst="rect">
            <a:avLst/>
          </a:prstGeom>
        </p:spPr>
      </p:pic>
      <p:sp>
        <p:nvSpPr>
          <p:cNvPr id="23" name="TextBox 22"/>
          <p:cNvSpPr txBox="1"/>
          <p:nvPr/>
        </p:nvSpPr>
        <p:spPr>
          <a:xfrm>
            <a:off x="832916" y="3635795"/>
            <a:ext cx="7903678"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dirty="0" err="1" smtClean="0">
                <a:solidFill>
                  <a:schemeClr val="accent5">
                    <a:lumMod val="75000"/>
                  </a:schemeClr>
                </a:solidFill>
              </a:rPr>
              <a:t>Tìm</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khoản</a:t>
            </a:r>
            <a:r>
              <a:rPr lang="en-US" sz="1600" dirty="0" smtClean="0">
                <a:solidFill>
                  <a:schemeClr val="accent5">
                    <a:lumMod val="75000"/>
                  </a:schemeClr>
                </a:solidFill>
              </a:rPr>
              <a:t> </a:t>
            </a:r>
            <a:r>
              <a:rPr lang="en-US" sz="1600" dirty="0" err="1" smtClean="0">
                <a:solidFill>
                  <a:schemeClr val="accent5">
                    <a:lumMod val="75000"/>
                  </a:schemeClr>
                </a:solidFill>
              </a:rPr>
              <a:t>thanh</a:t>
            </a:r>
            <a:r>
              <a:rPr lang="en-US" sz="1600" dirty="0" smtClean="0">
                <a:solidFill>
                  <a:schemeClr val="accent5">
                    <a:lumMod val="75000"/>
                  </a:schemeClr>
                </a:solidFill>
              </a:rPr>
              <a:t> </a:t>
            </a:r>
            <a:r>
              <a:rPr lang="en-US" sz="1600" dirty="0" err="1" smtClean="0">
                <a:solidFill>
                  <a:schemeClr val="accent5">
                    <a:lumMod val="75000"/>
                  </a:schemeClr>
                </a:solidFill>
              </a:rPr>
              <a:t>toán</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ngày</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err="1" smtClean="0">
                <a:solidFill>
                  <a:schemeClr val="accent5">
                    <a:lumMod val="75000"/>
                  </a:schemeClr>
                </a:solidFill>
              </a:rPr>
              <a:t>ngày</a:t>
            </a:r>
            <a:r>
              <a:rPr lang="en-US" sz="1600" dirty="0" smtClean="0">
                <a:solidFill>
                  <a:schemeClr val="accent5">
                    <a:lumMod val="75000"/>
                  </a:schemeClr>
                </a:solidFill>
              </a:rPr>
              <a:t> </a:t>
            </a:r>
            <a:r>
              <a:rPr lang="en-US" sz="1600" dirty="0" err="1" smtClean="0">
                <a:solidFill>
                  <a:schemeClr val="accent5">
                    <a:lumMod val="75000"/>
                  </a:schemeClr>
                </a:solidFill>
              </a:rPr>
              <a:t>kia</a:t>
            </a:r>
            <a:endParaRPr lang="en-US" sz="1600" dirty="0">
              <a:solidFill>
                <a:schemeClr val="accent5">
                  <a:lumMod val="75000"/>
                </a:schemeClr>
              </a:solidFill>
            </a:endParaRPr>
          </a:p>
        </p:txBody>
      </p:sp>
      <p:sp>
        <p:nvSpPr>
          <p:cNvPr id="27" name="TextBox 26"/>
          <p:cNvSpPr txBox="1"/>
          <p:nvPr/>
        </p:nvSpPr>
        <p:spPr>
          <a:xfrm>
            <a:off x="832916" y="5984809"/>
            <a:ext cx="7903678"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cũng</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b="1" dirty="0" smtClean="0">
                <a:solidFill>
                  <a:schemeClr val="accent5">
                    <a:lumMod val="75000"/>
                  </a:schemeClr>
                </a:solidFill>
              </a:rPr>
              <a:t>NOT BETWEEN</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xác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ngoài</a:t>
            </a:r>
            <a:r>
              <a:rPr lang="en-US" sz="1600" dirty="0" smtClean="0">
                <a:solidFill>
                  <a:schemeClr val="accent5">
                    <a:lumMod val="75000"/>
                  </a:schemeClr>
                </a:solidFill>
              </a:rPr>
              <a:t> </a:t>
            </a:r>
            <a:r>
              <a:rPr lang="en-US" sz="1600" dirty="0" err="1" smtClean="0">
                <a:solidFill>
                  <a:schemeClr val="accent5">
                    <a:lumMod val="75000"/>
                  </a:schemeClr>
                </a:solidFill>
              </a:rPr>
              <a:t>phạm</a:t>
            </a:r>
            <a:r>
              <a:rPr lang="en-US" sz="1600" dirty="0" smtClean="0">
                <a:solidFill>
                  <a:schemeClr val="accent5">
                    <a:lumMod val="75000"/>
                  </a:schemeClr>
                </a:solidFill>
              </a:rPr>
              <a:t> vi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định</a:t>
            </a:r>
            <a:endParaRPr lang="en-US" sz="1600" dirty="0">
              <a:solidFill>
                <a:schemeClr val="accent5">
                  <a:lumMod val="75000"/>
                </a:schemeClr>
              </a:solidFill>
            </a:endParaRPr>
          </a:p>
        </p:txBody>
      </p:sp>
    </p:spTree>
    <p:extLst>
      <p:ext uri="{BB962C8B-B14F-4D97-AF65-F5344CB8AC3E}">
        <p14:creationId xmlns:p14="http://schemas.microsoft.com/office/powerpoint/2010/main" val="868738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905345" y="3584380"/>
            <a:ext cx="3666656" cy="204771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5" name="TextBox 24"/>
          <p:cNvSpPr txBox="1"/>
          <p:nvPr/>
        </p:nvSpPr>
        <p:spPr>
          <a:xfrm>
            <a:off x="832916" y="1209563"/>
            <a:ext cx="7903678" cy="338554"/>
          </a:xfrm>
          <a:prstGeom prst="rect">
            <a:avLst/>
          </a:prstGeom>
          <a:noFill/>
        </p:spPr>
        <p:txBody>
          <a:bodyPr wrap="square" rtlCol="0">
            <a:spAutoFit/>
          </a:bodyPr>
          <a:lstStyle/>
          <a:p>
            <a:r>
              <a:rPr lang="en-US" sz="1600" dirty="0" err="1" smtClean="0">
                <a:solidFill>
                  <a:schemeClr val="accent5">
                    <a:lumMod val="75000"/>
                  </a:schemeClr>
                </a:solidFill>
              </a:rPr>
              <a:t>Mục</a:t>
            </a:r>
            <a:r>
              <a:rPr lang="en-US" sz="1600" dirty="0" smtClean="0">
                <a:solidFill>
                  <a:schemeClr val="accent5">
                    <a:lumMod val="75000"/>
                  </a:schemeClr>
                </a:solidFill>
              </a:rPr>
              <a:t> </a:t>
            </a:r>
            <a:r>
              <a:rPr lang="en-US" sz="1600" dirty="0" err="1" smtClean="0">
                <a:solidFill>
                  <a:schemeClr val="accent5">
                    <a:lumMod val="75000"/>
                  </a:schemeClr>
                </a:solidFill>
              </a:rPr>
              <a:t>đính</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smtClean="0">
                <a:solidFill>
                  <a:schemeClr val="accent5">
                    <a:lumMod val="75000"/>
                  </a:schemeClr>
                </a:solidFill>
              </a:rPr>
              <a:t> LIKE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tìm</a:t>
            </a:r>
            <a:r>
              <a:rPr lang="en-US" sz="1600" dirty="0" smtClean="0">
                <a:solidFill>
                  <a:schemeClr val="accent5">
                    <a:lumMod val="75000"/>
                  </a:schemeClr>
                </a:solidFill>
              </a:rPr>
              <a:t> </a:t>
            </a:r>
            <a:r>
              <a:rPr lang="en-US" sz="1600" dirty="0" err="1" smtClean="0">
                <a:solidFill>
                  <a:schemeClr val="accent5">
                    <a:lumMod val="75000"/>
                  </a:schemeClr>
                </a:solidFill>
              </a:rPr>
              <a:t>kiếm</a:t>
            </a:r>
            <a:r>
              <a:rPr lang="en-US" sz="1600" dirty="0" smtClean="0">
                <a:solidFill>
                  <a:schemeClr val="accent5">
                    <a:lumMod val="75000"/>
                  </a:schemeClr>
                </a:solidFill>
              </a:rPr>
              <a:t> </a:t>
            </a:r>
            <a:r>
              <a:rPr lang="en-US" sz="1600" dirty="0" err="1" smtClean="0">
                <a:solidFill>
                  <a:schemeClr val="accent5">
                    <a:lumMod val="75000"/>
                  </a:schemeClr>
                </a:solidFill>
              </a:rPr>
              <a:t>khớp</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chuỗi</a:t>
            </a:r>
            <a:r>
              <a:rPr lang="en-US" sz="1600" dirty="0" smtClean="0">
                <a:solidFill>
                  <a:schemeClr val="accent5">
                    <a:lumMod val="75000"/>
                  </a:schemeClr>
                </a:solidFill>
              </a:rPr>
              <a:t> pattern.</a:t>
            </a:r>
            <a:endParaRPr lang="en-US" sz="1600" dirty="0">
              <a:solidFill>
                <a:schemeClr val="accent5">
                  <a:lumMod val="75000"/>
                </a:schemeClr>
              </a:solidFill>
            </a:endParaRPr>
          </a:p>
        </p:txBody>
      </p:sp>
      <p:sp>
        <p:nvSpPr>
          <p:cNvPr id="12" name="4-Point Star 11"/>
          <p:cNvSpPr/>
          <p:nvPr/>
        </p:nvSpPr>
        <p:spPr>
          <a:xfrm>
            <a:off x="905344" y="291250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95055" y="2880511"/>
            <a:ext cx="3775297" cy="338554"/>
          </a:xfrm>
          <a:prstGeom prst="rect">
            <a:avLst/>
          </a:prstGeom>
          <a:noFill/>
        </p:spPr>
        <p:txBody>
          <a:bodyPr wrap="square" rtlCol="0">
            <a:spAutoFit/>
          </a:bodyPr>
          <a:lstStyle/>
          <a:p>
            <a:r>
              <a:rPr lang="en-US" sz="1600" b="1" dirty="0" smtClean="0">
                <a:solidFill>
                  <a:schemeClr val="accent5">
                    <a:lumMod val="75000"/>
                  </a:schemeClr>
                </a:solidFill>
              </a:rPr>
              <a:t>WHERE </a:t>
            </a:r>
            <a:r>
              <a:rPr lang="en-US" sz="1600" b="1" dirty="0" err="1" smtClean="0">
                <a:solidFill>
                  <a:schemeClr val="accent5">
                    <a:lumMod val="75000"/>
                  </a:schemeClr>
                </a:solidFill>
              </a:rPr>
              <a:t>và</a:t>
            </a:r>
            <a:r>
              <a:rPr lang="en-US" sz="1600" b="1" dirty="0" smtClean="0">
                <a:solidFill>
                  <a:schemeClr val="accent5">
                    <a:lumMod val="75000"/>
                  </a:schemeClr>
                </a:solidFill>
              </a:rPr>
              <a:t> </a:t>
            </a:r>
            <a:r>
              <a:rPr lang="en-US" sz="1600" b="1" dirty="0" err="1" smtClean="0">
                <a:solidFill>
                  <a:schemeClr val="accent5">
                    <a:lumMod val="75000"/>
                  </a:schemeClr>
                </a:solidFill>
              </a:rPr>
              <a:t>toán</a:t>
            </a:r>
            <a:r>
              <a:rPr lang="en-US" sz="1600" b="1" dirty="0" smtClean="0">
                <a:solidFill>
                  <a:schemeClr val="accent5">
                    <a:lumMod val="75000"/>
                  </a:schemeClr>
                </a:solidFill>
              </a:rPr>
              <a:t> </a:t>
            </a:r>
            <a:r>
              <a:rPr lang="en-US" sz="1600" b="1" dirty="0" err="1" smtClean="0">
                <a:solidFill>
                  <a:schemeClr val="accent5">
                    <a:lumMod val="75000"/>
                  </a:schemeClr>
                </a:solidFill>
              </a:rPr>
              <a:t>tử</a:t>
            </a:r>
            <a:r>
              <a:rPr lang="en-US" sz="1600" b="1" dirty="0" smtClean="0">
                <a:solidFill>
                  <a:schemeClr val="accent5">
                    <a:lumMod val="75000"/>
                  </a:schemeClr>
                </a:solidFill>
              </a:rPr>
              <a:t> LIKE</a:t>
            </a:r>
            <a:endParaRPr lang="en-US" sz="1600" b="1" dirty="0">
              <a:solidFill>
                <a:schemeClr val="accent5">
                  <a:lumMod val="75000"/>
                </a:schemeClr>
              </a:solidFill>
            </a:endParaRPr>
          </a:p>
        </p:txBody>
      </p:sp>
      <p:sp>
        <p:nvSpPr>
          <p:cNvPr id="14" name="TextBox 13"/>
          <p:cNvSpPr txBox="1"/>
          <p:nvPr/>
        </p:nvSpPr>
        <p:spPr>
          <a:xfrm>
            <a:off x="832916" y="3234204"/>
            <a:ext cx="7903678" cy="338554"/>
          </a:xfrm>
          <a:prstGeom prst="rect">
            <a:avLst/>
          </a:prstGeom>
          <a:noFill/>
        </p:spPr>
        <p:txBody>
          <a:bodyPr wrap="square" rtlCol="0">
            <a:spAutoFit/>
          </a:bodyPr>
          <a:lstStyle/>
          <a:p>
            <a:r>
              <a:rPr lang="en-US" sz="1600" dirty="0" err="1" smtClean="0">
                <a:solidFill>
                  <a:schemeClr val="accent5">
                    <a:lumMod val="75000"/>
                  </a:schemeClr>
                </a:solidFill>
              </a:rPr>
              <a:t>Tìm</a:t>
            </a:r>
            <a:r>
              <a:rPr lang="en-US" sz="1600" dirty="0" smtClean="0">
                <a:solidFill>
                  <a:schemeClr val="accent5">
                    <a:lumMod val="75000"/>
                  </a:schemeClr>
                </a:solidFill>
              </a:rPr>
              <a:t> </a:t>
            </a:r>
            <a:r>
              <a:rPr lang="en-US" sz="1600" dirty="0" err="1" smtClean="0">
                <a:solidFill>
                  <a:schemeClr val="accent5">
                    <a:lumMod val="75000"/>
                  </a:schemeClr>
                </a:solidFill>
              </a:rPr>
              <a:t>khách</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first_name</a:t>
            </a:r>
            <a:r>
              <a:rPr lang="en-US" sz="1600" dirty="0" smtClean="0">
                <a:solidFill>
                  <a:schemeClr val="accent5">
                    <a:lumMod val="75000"/>
                  </a:schemeClr>
                </a:solidFill>
              </a:rPr>
              <a:t> </a:t>
            </a:r>
            <a:r>
              <a:rPr lang="en-US" sz="1600" dirty="0" err="1" smtClean="0">
                <a:solidFill>
                  <a:schemeClr val="accent5">
                    <a:lumMod val="75000"/>
                  </a:schemeClr>
                </a:solidFill>
              </a:rPr>
              <a:t>bắt</a:t>
            </a:r>
            <a:r>
              <a:rPr lang="en-US" sz="1600" dirty="0" smtClean="0">
                <a:solidFill>
                  <a:schemeClr val="accent5">
                    <a:lumMod val="75000"/>
                  </a:schemeClr>
                </a:solidFill>
              </a:rPr>
              <a:t>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“Ann”</a:t>
            </a:r>
            <a:endParaRPr lang="en-US" sz="1600" dirty="0">
              <a:solidFill>
                <a:schemeClr val="accent5">
                  <a:lumMod val="75000"/>
                </a:schemeClr>
              </a:solidFill>
            </a:endParaRPr>
          </a:p>
        </p:txBody>
      </p:sp>
      <p:sp>
        <p:nvSpPr>
          <p:cNvPr id="19" name="TextBox 18"/>
          <p:cNvSpPr txBox="1"/>
          <p:nvPr/>
        </p:nvSpPr>
        <p:spPr>
          <a:xfrm>
            <a:off x="5919251" y="3572758"/>
            <a:ext cx="1369276" cy="369332"/>
          </a:xfrm>
          <a:prstGeom prst="rect">
            <a:avLst/>
          </a:prstGeom>
          <a:noFill/>
        </p:spPr>
        <p:txBody>
          <a:bodyPr wrap="square" rtlCol="0">
            <a:spAutoFit/>
          </a:bodyPr>
          <a:lstStyle/>
          <a:p>
            <a:r>
              <a:rPr lang="en-US" dirty="0" err="1" smtClean="0">
                <a:solidFill>
                  <a:schemeClr val="tx1">
                    <a:lumMod val="85000"/>
                    <a:lumOff val="15000"/>
                  </a:schemeClr>
                </a:solidFill>
              </a:rPr>
              <a:t>Kết</a:t>
            </a:r>
            <a:r>
              <a:rPr lang="en-US" dirty="0" smtClean="0">
                <a:solidFill>
                  <a:schemeClr val="tx1">
                    <a:lumMod val="85000"/>
                    <a:lumOff val="15000"/>
                  </a:schemeClr>
                </a:solidFill>
              </a:rPr>
              <a:t> </a:t>
            </a:r>
            <a:r>
              <a:rPr lang="en-US" dirty="0" err="1" smtClean="0">
                <a:solidFill>
                  <a:schemeClr val="tx1">
                    <a:lumMod val="85000"/>
                    <a:lumOff val="15000"/>
                  </a:schemeClr>
                </a:solidFill>
              </a:rPr>
              <a:t>quả</a:t>
            </a:r>
            <a:endParaRPr lang="en-US" dirty="0">
              <a:solidFill>
                <a:schemeClr val="tx1">
                  <a:lumMod val="85000"/>
                  <a:lumOff val="15000"/>
                </a:schemeClr>
              </a:solidFill>
            </a:endParaRPr>
          </a:p>
        </p:txBody>
      </p:sp>
      <p:pic>
        <p:nvPicPr>
          <p:cNvPr id="6" name="Picture 5"/>
          <p:cNvPicPr>
            <a:picLocks noChangeAspect="1"/>
          </p:cNvPicPr>
          <p:nvPr/>
        </p:nvPicPr>
        <p:blipFill>
          <a:blip r:embed="rId2"/>
          <a:stretch>
            <a:fillRect/>
          </a:stretch>
        </p:blipFill>
        <p:spPr>
          <a:xfrm>
            <a:off x="1050199" y="3763992"/>
            <a:ext cx="3124200" cy="1685925"/>
          </a:xfrm>
          <a:prstGeom prst="rect">
            <a:avLst/>
          </a:prstGeom>
        </p:spPr>
      </p:pic>
      <p:pic>
        <p:nvPicPr>
          <p:cNvPr id="3076" name="Picture 4" descr="PostgreSQL WHERE with LIKE oper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352" y="4030967"/>
            <a:ext cx="3267075" cy="155257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805757" y="543031"/>
            <a:ext cx="4562948" cy="584775"/>
          </a:xfrm>
          <a:prstGeom prst="rect">
            <a:avLst/>
          </a:prstGeom>
          <a:noFill/>
        </p:spPr>
        <p:txBody>
          <a:bodyPr wrap="square" rtlCol="0">
            <a:spAutoFit/>
          </a:bodyPr>
          <a:lstStyle/>
          <a:p>
            <a:r>
              <a:rPr lang="en-US" sz="3200" b="1" dirty="0" err="1" smtClean="0">
                <a:solidFill>
                  <a:schemeClr val="accent5">
                    <a:lumMod val="75000"/>
                  </a:schemeClr>
                </a:solidFill>
              </a:rPr>
              <a:t>Mệnh</a:t>
            </a:r>
            <a:r>
              <a:rPr lang="en-US" sz="3200" b="1" dirty="0" smtClean="0">
                <a:solidFill>
                  <a:schemeClr val="accent5">
                    <a:lumMod val="75000"/>
                  </a:schemeClr>
                </a:solidFill>
              </a:rPr>
              <a:t> </a:t>
            </a:r>
            <a:r>
              <a:rPr lang="en-US" sz="3200" b="1" dirty="0" err="1" smtClean="0">
                <a:solidFill>
                  <a:schemeClr val="accent5">
                    <a:lumMod val="75000"/>
                  </a:schemeClr>
                </a:solidFill>
              </a:rPr>
              <a:t>đề</a:t>
            </a:r>
            <a:r>
              <a:rPr lang="en-US" sz="3200" b="1" dirty="0" smtClean="0">
                <a:solidFill>
                  <a:schemeClr val="accent5">
                    <a:lumMod val="75000"/>
                  </a:schemeClr>
                </a:solidFill>
              </a:rPr>
              <a:t> LIKE</a:t>
            </a:r>
            <a:endParaRPr lang="en-US" sz="3200" b="1" dirty="0">
              <a:solidFill>
                <a:schemeClr val="accent5">
                  <a:lumMod val="75000"/>
                </a:schemeClr>
              </a:solidFill>
            </a:endParaRPr>
          </a:p>
        </p:txBody>
      </p:sp>
      <p:sp>
        <p:nvSpPr>
          <p:cNvPr id="21" name="Rectangle 20"/>
          <p:cNvSpPr/>
          <p:nvPr/>
        </p:nvSpPr>
        <p:spPr>
          <a:xfrm flipV="1">
            <a:off x="905345" y="1031858"/>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p:cNvSpPr txBox="1"/>
          <p:nvPr/>
        </p:nvSpPr>
        <p:spPr>
          <a:xfrm>
            <a:off x="832916" y="2133166"/>
            <a:ext cx="7903678" cy="584775"/>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nhớ</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khách</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bắt</a:t>
            </a:r>
            <a:r>
              <a:rPr lang="en-US" sz="1600" dirty="0" smtClean="0">
                <a:solidFill>
                  <a:schemeClr val="accent5">
                    <a:lumMod val="75000"/>
                  </a:schemeClr>
                </a:solidFill>
              </a:rPr>
              <a:t>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“Ann””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nhớ</a:t>
            </a:r>
            <a:r>
              <a:rPr lang="en-US" sz="1600" dirty="0" smtClean="0">
                <a:solidFill>
                  <a:schemeClr val="accent5">
                    <a:lumMod val="75000"/>
                  </a:schemeClr>
                </a:solidFill>
              </a:rPr>
              <a:t>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đủ</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gì</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tìm</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LIKE</a:t>
            </a:r>
            <a:endParaRPr lang="en-US" sz="1600" dirty="0">
              <a:solidFill>
                <a:schemeClr val="accent5">
                  <a:lumMod val="75000"/>
                </a:schemeClr>
              </a:solidFill>
            </a:endParaRPr>
          </a:p>
        </p:txBody>
      </p:sp>
      <p:sp>
        <p:nvSpPr>
          <p:cNvPr id="22" name="TextBox 21"/>
          <p:cNvSpPr txBox="1"/>
          <p:nvPr/>
        </p:nvSpPr>
        <p:spPr>
          <a:xfrm>
            <a:off x="851024" y="1616633"/>
            <a:ext cx="2616454" cy="369332"/>
          </a:xfrm>
          <a:prstGeom prst="rect">
            <a:avLst/>
          </a:prstGeom>
          <a:noFill/>
        </p:spPr>
        <p:txBody>
          <a:bodyPr wrap="square" rtlCol="0">
            <a:spAutoFit/>
          </a:bodyPr>
          <a:lstStyle/>
          <a:p>
            <a:r>
              <a:rPr lang="en-US" b="1" dirty="0">
                <a:solidFill>
                  <a:schemeClr val="accent5">
                    <a:lumMod val="75000"/>
                  </a:schemeClr>
                </a:solidFill>
              </a:rPr>
              <a:t>value LIKE pattern</a:t>
            </a:r>
            <a:endParaRPr lang="en-US" sz="1600" b="1" dirty="0">
              <a:solidFill>
                <a:schemeClr val="accent5">
                  <a:lumMod val="75000"/>
                </a:schemeClr>
              </a:solidFill>
            </a:endParaRPr>
          </a:p>
        </p:txBody>
      </p:sp>
      <p:sp>
        <p:nvSpPr>
          <p:cNvPr id="23" name="TextBox 22"/>
          <p:cNvSpPr txBox="1"/>
          <p:nvPr/>
        </p:nvSpPr>
        <p:spPr>
          <a:xfrm>
            <a:off x="4590104" y="1616633"/>
            <a:ext cx="3775297" cy="369332"/>
          </a:xfrm>
          <a:prstGeom prst="rect">
            <a:avLst/>
          </a:prstGeom>
          <a:noFill/>
        </p:spPr>
        <p:txBody>
          <a:bodyPr wrap="square" rtlCol="0">
            <a:spAutoFit/>
          </a:bodyPr>
          <a:lstStyle/>
          <a:p>
            <a:r>
              <a:rPr lang="en-US" b="1" dirty="0">
                <a:solidFill>
                  <a:schemeClr val="accent5">
                    <a:lumMod val="75000"/>
                  </a:schemeClr>
                </a:solidFill>
              </a:rPr>
              <a:t>value </a:t>
            </a:r>
            <a:r>
              <a:rPr lang="en-US" b="1" dirty="0" smtClean="0">
                <a:solidFill>
                  <a:schemeClr val="accent5">
                    <a:lumMod val="75000"/>
                  </a:schemeClr>
                </a:solidFill>
              </a:rPr>
              <a:t>NOT LIKE </a:t>
            </a:r>
            <a:r>
              <a:rPr lang="en-US" b="1" dirty="0">
                <a:solidFill>
                  <a:schemeClr val="accent5">
                    <a:lumMod val="75000"/>
                  </a:schemeClr>
                </a:solidFill>
              </a:rPr>
              <a:t>pattern</a:t>
            </a:r>
            <a:endParaRPr lang="en-US" sz="1600" b="1" dirty="0">
              <a:solidFill>
                <a:schemeClr val="accent5">
                  <a:lumMod val="75000"/>
                </a:schemeClr>
              </a:solidFill>
            </a:endParaRPr>
          </a:p>
        </p:txBody>
      </p:sp>
      <p:sp>
        <p:nvSpPr>
          <p:cNvPr id="27" name="TextBox 26"/>
          <p:cNvSpPr txBox="1"/>
          <p:nvPr/>
        </p:nvSpPr>
        <p:spPr>
          <a:xfrm>
            <a:off x="832916" y="5890354"/>
            <a:ext cx="7903678" cy="338554"/>
          </a:xfrm>
          <a:prstGeom prst="rect">
            <a:avLst/>
          </a:prstGeom>
          <a:noFill/>
        </p:spPr>
        <p:txBody>
          <a:bodyPr wrap="square" rtlCol="0">
            <a:spAutoFit/>
          </a:bodyPr>
          <a:lstStyle/>
          <a:p>
            <a:r>
              <a:rPr lang="en-US" sz="1600" dirty="0" err="1" smtClean="0">
                <a:solidFill>
                  <a:schemeClr val="accent5">
                    <a:lumMod val="75000"/>
                  </a:schemeClr>
                </a:solidFill>
              </a:rPr>
              <a:t>Ngoài</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NOT </a:t>
            </a:r>
            <a:r>
              <a:rPr lang="en-US" sz="1600" dirty="0">
                <a:solidFill>
                  <a:schemeClr val="accent5">
                    <a:lumMod val="75000"/>
                  </a:schemeClr>
                </a:solidFill>
              </a:rPr>
              <a:t>LIKE, ILIKE and NOT ILIKE</a:t>
            </a:r>
          </a:p>
        </p:txBody>
      </p:sp>
    </p:spTree>
    <p:extLst>
      <p:ext uri="{BB962C8B-B14F-4D97-AF65-F5344CB8AC3E}">
        <p14:creationId xmlns:p14="http://schemas.microsoft.com/office/powerpoint/2010/main" val="4085309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4-Point Star 11"/>
          <p:cNvSpPr/>
          <p:nvPr/>
        </p:nvSpPr>
        <p:spPr>
          <a:xfrm>
            <a:off x="905344" y="69440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95055" y="662412"/>
            <a:ext cx="3775297" cy="338554"/>
          </a:xfrm>
          <a:prstGeom prst="rect">
            <a:avLst/>
          </a:prstGeom>
          <a:noFill/>
        </p:spPr>
        <p:txBody>
          <a:bodyPr wrap="square" rtlCol="0">
            <a:spAutoFit/>
          </a:bodyPr>
          <a:lstStyle/>
          <a:p>
            <a:r>
              <a:rPr lang="en-US" sz="1600" b="1" dirty="0" err="1" smtClean="0">
                <a:solidFill>
                  <a:schemeClr val="accent5">
                    <a:lumMod val="75000"/>
                  </a:schemeClr>
                </a:solidFill>
              </a:rPr>
              <a:t>Quy</a:t>
            </a:r>
            <a:r>
              <a:rPr lang="en-US" sz="1600" b="1" dirty="0" smtClean="0">
                <a:solidFill>
                  <a:schemeClr val="accent5">
                    <a:lumMod val="75000"/>
                  </a:schemeClr>
                </a:solidFill>
              </a:rPr>
              <a:t> </a:t>
            </a:r>
            <a:r>
              <a:rPr lang="en-US" sz="1600" b="1" dirty="0" err="1" smtClean="0">
                <a:solidFill>
                  <a:schemeClr val="accent5">
                    <a:lumMod val="75000"/>
                  </a:schemeClr>
                </a:solidFill>
              </a:rPr>
              <a:t>tắc</a:t>
            </a:r>
            <a:r>
              <a:rPr lang="en-US" sz="1600" b="1" dirty="0" smtClean="0">
                <a:solidFill>
                  <a:schemeClr val="accent5">
                    <a:lumMod val="75000"/>
                  </a:schemeClr>
                </a:solidFill>
              </a:rPr>
              <a:t> </a:t>
            </a:r>
            <a:r>
              <a:rPr lang="en-US" sz="1600" b="1" dirty="0" err="1" smtClean="0">
                <a:solidFill>
                  <a:schemeClr val="accent5">
                    <a:lumMod val="75000"/>
                  </a:schemeClr>
                </a:solidFill>
              </a:rPr>
              <a:t>tạo</a:t>
            </a:r>
            <a:r>
              <a:rPr lang="en-US" sz="1600" b="1" dirty="0" smtClean="0">
                <a:solidFill>
                  <a:schemeClr val="accent5">
                    <a:lumMod val="75000"/>
                  </a:schemeClr>
                </a:solidFill>
              </a:rPr>
              <a:t> Pattern</a:t>
            </a:r>
            <a:endParaRPr lang="en-US" sz="1600" b="1" dirty="0">
              <a:solidFill>
                <a:schemeClr val="accent5">
                  <a:lumMod val="75000"/>
                </a:schemeClr>
              </a:solidFill>
            </a:endParaRPr>
          </a:p>
        </p:txBody>
      </p:sp>
      <p:graphicFrame>
        <p:nvGraphicFramePr>
          <p:cNvPr id="3" name="Table 2"/>
          <p:cNvGraphicFramePr>
            <a:graphicFrameLocks noGrp="1"/>
          </p:cNvGraphicFramePr>
          <p:nvPr>
            <p:extLst/>
          </p:nvPr>
        </p:nvGraphicFramePr>
        <p:xfrm>
          <a:off x="905343" y="1351732"/>
          <a:ext cx="7351417" cy="1112520"/>
        </p:xfrm>
        <a:graphic>
          <a:graphicData uri="http://schemas.openxmlformats.org/drawingml/2006/table">
            <a:tbl>
              <a:tblPr firstRow="1" bandRow="1">
                <a:tableStyleId>{5C22544A-7EE6-4342-B048-85BDC9FD1C3A}</a:tableStyleId>
              </a:tblPr>
              <a:tblGrid>
                <a:gridCol w="1837857">
                  <a:extLst>
                    <a:ext uri="{9D8B030D-6E8A-4147-A177-3AD203B41FA5}">
                      <a16:colId xmlns:a16="http://schemas.microsoft.com/office/drawing/2014/main" val="207110834"/>
                    </a:ext>
                  </a:extLst>
                </a:gridCol>
                <a:gridCol w="5513560">
                  <a:extLst>
                    <a:ext uri="{9D8B030D-6E8A-4147-A177-3AD203B41FA5}">
                      <a16:colId xmlns:a16="http://schemas.microsoft.com/office/drawing/2014/main" val="777164258"/>
                    </a:ext>
                  </a:extLst>
                </a:gridCol>
              </a:tblGrid>
              <a:tr h="370840">
                <a:tc>
                  <a:txBody>
                    <a:bodyPr/>
                    <a:lstStyle/>
                    <a:p>
                      <a:r>
                        <a:rPr lang="en-US" sz="1400" b="1" i="0" kern="1200" dirty="0" smtClean="0">
                          <a:solidFill>
                            <a:schemeClr val="lt1"/>
                          </a:solidFill>
                          <a:effectLst/>
                          <a:latin typeface="+mn-lt"/>
                          <a:ea typeface="+mn-ea"/>
                          <a:cs typeface="+mn-cs"/>
                        </a:rPr>
                        <a:t>Wildcards</a:t>
                      </a:r>
                      <a:endParaRPr lang="en-US" sz="1400" b="1" dirty="0"/>
                    </a:p>
                  </a:txBody>
                  <a:tcPr/>
                </a:tc>
                <a:tc>
                  <a:txBody>
                    <a:bodyPr/>
                    <a:lstStyle/>
                    <a:p>
                      <a:r>
                        <a:rPr lang="en-US" sz="1400" dirty="0" smtClean="0"/>
                        <a:t>Ý</a:t>
                      </a:r>
                      <a:r>
                        <a:rPr lang="en-US" sz="1400" baseline="0" dirty="0" smtClean="0"/>
                        <a:t> </a:t>
                      </a:r>
                      <a:r>
                        <a:rPr lang="en-US" sz="1400" baseline="0" dirty="0" err="1" smtClean="0"/>
                        <a:t>nghĩa</a:t>
                      </a:r>
                      <a:endParaRPr lang="en-US" sz="1400" dirty="0"/>
                    </a:p>
                  </a:txBody>
                  <a:tcPr/>
                </a:tc>
                <a:extLst>
                  <a:ext uri="{0D108BD9-81ED-4DB2-BD59-A6C34878D82A}">
                    <a16:rowId xmlns:a16="http://schemas.microsoft.com/office/drawing/2014/main" val="1093446897"/>
                  </a:ext>
                </a:extLst>
              </a:tr>
              <a:tr h="370840">
                <a:tc>
                  <a:txBody>
                    <a:bodyPr/>
                    <a:lstStyle/>
                    <a:p>
                      <a:r>
                        <a:rPr lang="en-US" sz="1400" dirty="0" smtClean="0"/>
                        <a:t>%</a:t>
                      </a:r>
                      <a:endParaRPr lang="en-US" sz="1400" dirty="0"/>
                    </a:p>
                  </a:txBody>
                  <a:tcPr/>
                </a:tc>
                <a:tc>
                  <a:txBody>
                    <a:bodyPr/>
                    <a:lstStyle/>
                    <a:p>
                      <a:r>
                        <a:rPr lang="en-US" sz="1400" dirty="0" err="1" smtClean="0"/>
                        <a:t>Khớp</a:t>
                      </a:r>
                      <a:r>
                        <a:rPr lang="en-US" sz="1400" baseline="0" dirty="0" smtClean="0"/>
                        <a:t> </a:t>
                      </a:r>
                      <a:r>
                        <a:rPr lang="en-US" sz="1400" baseline="0" dirty="0" err="1" smtClean="0"/>
                        <a:t>với</a:t>
                      </a:r>
                      <a:r>
                        <a:rPr lang="en-US" sz="1400" baseline="0" dirty="0" smtClean="0"/>
                        <a:t> </a:t>
                      </a:r>
                      <a:r>
                        <a:rPr lang="en-US" sz="1400" baseline="0" dirty="0" err="1" smtClean="0"/>
                        <a:t>bất</a:t>
                      </a:r>
                      <a:r>
                        <a:rPr lang="en-US" sz="1400" baseline="0" dirty="0" smtClean="0"/>
                        <a:t> </a:t>
                      </a:r>
                      <a:r>
                        <a:rPr lang="en-US" sz="1400" baseline="0" dirty="0" err="1" smtClean="0"/>
                        <a:t>kỳ</a:t>
                      </a:r>
                      <a:r>
                        <a:rPr lang="en-US" sz="1400" baseline="0" dirty="0" smtClean="0"/>
                        <a:t> </a:t>
                      </a:r>
                      <a:r>
                        <a:rPr lang="en-US" sz="1400" baseline="0" dirty="0" err="1" smtClean="0"/>
                        <a:t>chuỗi</a:t>
                      </a:r>
                      <a:r>
                        <a:rPr lang="en-US" sz="1400" baseline="0" dirty="0" smtClean="0"/>
                        <a:t> </a:t>
                      </a:r>
                      <a:r>
                        <a:rPr lang="en-US" sz="1400" baseline="0" dirty="0" err="1" smtClean="0"/>
                        <a:t>nào</a:t>
                      </a:r>
                      <a:r>
                        <a:rPr lang="en-US" sz="1400" baseline="0" dirty="0" smtClean="0"/>
                        <a:t> </a:t>
                      </a:r>
                      <a:r>
                        <a:rPr lang="en-US" sz="1400" baseline="0" dirty="0" err="1" smtClean="0"/>
                        <a:t>có</a:t>
                      </a:r>
                      <a:r>
                        <a:rPr lang="en-US" sz="1400" baseline="0" dirty="0" smtClean="0"/>
                        <a:t> 0 </a:t>
                      </a:r>
                      <a:r>
                        <a:rPr lang="en-US" sz="1400" baseline="0" dirty="0" err="1" smtClean="0"/>
                        <a:t>hoặc</a:t>
                      </a:r>
                      <a:r>
                        <a:rPr lang="en-US" sz="1400" baseline="0" dirty="0" smtClean="0"/>
                        <a:t> </a:t>
                      </a:r>
                      <a:r>
                        <a:rPr lang="en-US" sz="1400" baseline="0" dirty="0" err="1" smtClean="0"/>
                        <a:t>nhiều</a:t>
                      </a:r>
                      <a:r>
                        <a:rPr lang="en-US" sz="1400" baseline="0" dirty="0" smtClean="0"/>
                        <a:t> </a:t>
                      </a:r>
                      <a:r>
                        <a:rPr lang="en-US" sz="1400" baseline="0" dirty="0" err="1" smtClean="0"/>
                        <a:t>ký</a:t>
                      </a:r>
                      <a:r>
                        <a:rPr lang="en-US" sz="1400" baseline="0" dirty="0" smtClean="0"/>
                        <a:t> </a:t>
                      </a:r>
                      <a:r>
                        <a:rPr lang="en-US" sz="1400" baseline="0" dirty="0" err="1" smtClean="0"/>
                        <a:t>tự</a:t>
                      </a:r>
                      <a:r>
                        <a:rPr lang="en-US" sz="1400" baseline="0" dirty="0" smtClean="0"/>
                        <a:t>.</a:t>
                      </a:r>
                      <a:endParaRPr lang="en-US" sz="1400" dirty="0"/>
                    </a:p>
                  </a:txBody>
                  <a:tcPr/>
                </a:tc>
                <a:extLst>
                  <a:ext uri="{0D108BD9-81ED-4DB2-BD59-A6C34878D82A}">
                    <a16:rowId xmlns:a16="http://schemas.microsoft.com/office/drawing/2014/main" val="1774084429"/>
                  </a:ext>
                </a:extLst>
              </a:tr>
              <a:tr h="370840">
                <a:tc>
                  <a:txBody>
                    <a:bodyPr/>
                    <a:lstStyle/>
                    <a:p>
                      <a:r>
                        <a:rPr lang="en-US" sz="1400" dirty="0" smtClean="0"/>
                        <a:t>_ (</a:t>
                      </a:r>
                      <a:r>
                        <a:rPr lang="en-US" sz="1400" dirty="0" err="1" smtClean="0"/>
                        <a:t>Gạch</a:t>
                      </a:r>
                      <a:r>
                        <a:rPr lang="en-US" sz="1400" baseline="0" dirty="0" smtClean="0"/>
                        <a:t> </a:t>
                      </a:r>
                      <a:r>
                        <a:rPr lang="en-US" sz="1400" baseline="0" dirty="0" err="1" smtClean="0"/>
                        <a:t>dưới</a:t>
                      </a:r>
                      <a:r>
                        <a:rPr lang="en-US" sz="1400" baseline="0" dirty="0" smtClean="0"/>
                        <a:t>)</a:t>
                      </a:r>
                      <a:endParaRPr lang="en-US" sz="1400" dirty="0"/>
                    </a:p>
                  </a:txBody>
                  <a:tcPr/>
                </a:tc>
                <a:tc>
                  <a:txBody>
                    <a:bodyPr/>
                    <a:lstStyle/>
                    <a:p>
                      <a:r>
                        <a:rPr lang="en-US" sz="1400" dirty="0" err="1" smtClean="0"/>
                        <a:t>Khớp</a:t>
                      </a:r>
                      <a:r>
                        <a:rPr lang="en-US" sz="1400" baseline="0" dirty="0" smtClean="0"/>
                        <a:t> </a:t>
                      </a:r>
                      <a:r>
                        <a:rPr lang="en-US" sz="1400" baseline="0" dirty="0" err="1" smtClean="0"/>
                        <a:t>với</a:t>
                      </a:r>
                      <a:r>
                        <a:rPr lang="en-US" sz="1400" baseline="0" dirty="0" smtClean="0"/>
                        <a:t> </a:t>
                      </a:r>
                      <a:r>
                        <a:rPr lang="en-US" sz="1400" baseline="0" dirty="0" err="1" smtClean="0"/>
                        <a:t>một</a:t>
                      </a:r>
                      <a:r>
                        <a:rPr lang="en-US" sz="1400" baseline="0" dirty="0" smtClean="0"/>
                        <a:t> </a:t>
                      </a:r>
                      <a:r>
                        <a:rPr lang="en-US" sz="1400" baseline="0" dirty="0" err="1" smtClean="0"/>
                        <a:t>ký</a:t>
                      </a:r>
                      <a:r>
                        <a:rPr lang="en-US" sz="1400" baseline="0" dirty="0" smtClean="0"/>
                        <a:t> </a:t>
                      </a:r>
                      <a:r>
                        <a:rPr lang="en-US" sz="1400" baseline="0" dirty="0" err="1" smtClean="0"/>
                        <a:t>tự</a:t>
                      </a:r>
                      <a:endParaRPr lang="en-US" sz="1400" dirty="0"/>
                    </a:p>
                  </a:txBody>
                  <a:tcPr/>
                </a:tc>
                <a:extLst>
                  <a:ext uri="{0D108BD9-81ED-4DB2-BD59-A6C34878D82A}">
                    <a16:rowId xmlns:a16="http://schemas.microsoft.com/office/drawing/2014/main" val="2183527724"/>
                  </a:ext>
                </a:extLst>
              </a:tr>
            </a:tbl>
          </a:graphicData>
        </a:graphic>
      </p:graphicFrame>
      <p:graphicFrame>
        <p:nvGraphicFramePr>
          <p:cNvPr id="18" name="Table 17"/>
          <p:cNvGraphicFramePr>
            <a:graphicFrameLocks noGrp="1"/>
          </p:cNvGraphicFramePr>
          <p:nvPr>
            <p:extLst/>
          </p:nvPr>
        </p:nvGraphicFramePr>
        <p:xfrm>
          <a:off x="905343" y="3135265"/>
          <a:ext cx="7351417" cy="2372360"/>
        </p:xfrm>
        <a:graphic>
          <a:graphicData uri="http://schemas.openxmlformats.org/drawingml/2006/table">
            <a:tbl>
              <a:tblPr firstRow="1" bandRow="1">
                <a:tableStyleId>{5C22544A-7EE6-4342-B048-85BDC9FD1C3A}</a:tableStyleId>
              </a:tblPr>
              <a:tblGrid>
                <a:gridCol w="1837857">
                  <a:extLst>
                    <a:ext uri="{9D8B030D-6E8A-4147-A177-3AD203B41FA5}">
                      <a16:colId xmlns:a16="http://schemas.microsoft.com/office/drawing/2014/main" val="207110834"/>
                    </a:ext>
                  </a:extLst>
                </a:gridCol>
                <a:gridCol w="5513560">
                  <a:extLst>
                    <a:ext uri="{9D8B030D-6E8A-4147-A177-3AD203B41FA5}">
                      <a16:colId xmlns:a16="http://schemas.microsoft.com/office/drawing/2014/main" val="777164258"/>
                    </a:ext>
                  </a:extLst>
                </a:gridCol>
              </a:tblGrid>
              <a:tr h="370840">
                <a:tc>
                  <a:txBody>
                    <a:bodyPr/>
                    <a:lstStyle/>
                    <a:p>
                      <a:r>
                        <a:rPr lang="en-US" sz="1400" b="1" i="0" kern="1200" dirty="0" smtClean="0">
                          <a:solidFill>
                            <a:schemeClr val="lt1"/>
                          </a:solidFill>
                          <a:effectLst/>
                          <a:latin typeface="+mn-lt"/>
                          <a:ea typeface="+mn-ea"/>
                          <a:cs typeface="+mn-cs"/>
                        </a:rPr>
                        <a:t>Pattern</a:t>
                      </a:r>
                      <a:endParaRPr lang="en-US" sz="1400" b="1" dirty="0"/>
                    </a:p>
                  </a:txBody>
                  <a:tcPr/>
                </a:tc>
                <a:tc>
                  <a:txBody>
                    <a:bodyPr/>
                    <a:lstStyle/>
                    <a:p>
                      <a:r>
                        <a:rPr lang="en-US" sz="1400" dirty="0" smtClean="0"/>
                        <a:t>Ý</a:t>
                      </a:r>
                      <a:r>
                        <a:rPr lang="en-US" sz="1400" baseline="0" dirty="0" smtClean="0"/>
                        <a:t> </a:t>
                      </a:r>
                      <a:r>
                        <a:rPr lang="en-US" sz="1400" baseline="0" dirty="0" err="1" smtClean="0"/>
                        <a:t>nghĩa</a:t>
                      </a:r>
                      <a:endParaRPr lang="en-US" sz="1400" dirty="0"/>
                    </a:p>
                  </a:txBody>
                  <a:tcPr/>
                </a:tc>
                <a:extLst>
                  <a:ext uri="{0D108BD9-81ED-4DB2-BD59-A6C34878D82A}">
                    <a16:rowId xmlns:a16="http://schemas.microsoft.com/office/drawing/2014/main" val="1093446897"/>
                  </a:ext>
                </a:extLst>
              </a:tr>
              <a:tr h="370840">
                <a:tc>
                  <a:txBody>
                    <a:bodyPr/>
                    <a:lstStyle/>
                    <a:p>
                      <a:r>
                        <a:rPr lang="en-US" sz="1400" dirty="0" smtClean="0"/>
                        <a:t>%</a:t>
                      </a:r>
                      <a:r>
                        <a:rPr lang="en-US" sz="1400" dirty="0" err="1" smtClean="0"/>
                        <a:t>jen</a:t>
                      </a:r>
                      <a:endParaRPr lang="en-US" sz="1400" dirty="0"/>
                    </a:p>
                  </a:txBody>
                  <a:tcPr/>
                </a:tc>
                <a:tc>
                  <a:txBody>
                    <a:bodyPr/>
                    <a:lstStyle/>
                    <a:p>
                      <a:r>
                        <a:rPr lang="en-US" sz="1400" dirty="0" err="1" smtClean="0"/>
                        <a:t>Khớp</a:t>
                      </a:r>
                      <a:r>
                        <a:rPr lang="en-US" sz="1400" baseline="0" dirty="0" smtClean="0"/>
                        <a:t> </a:t>
                      </a:r>
                      <a:r>
                        <a:rPr lang="en-US" sz="1400" baseline="0" dirty="0" err="1" smtClean="0"/>
                        <a:t>với</a:t>
                      </a:r>
                      <a:r>
                        <a:rPr lang="en-US" sz="1400" baseline="0" dirty="0" smtClean="0"/>
                        <a:t> </a:t>
                      </a:r>
                      <a:r>
                        <a:rPr lang="en-US" sz="1400" baseline="0" dirty="0" err="1" smtClean="0"/>
                        <a:t>bất</a:t>
                      </a:r>
                      <a:r>
                        <a:rPr lang="en-US" sz="1400" baseline="0" dirty="0" smtClean="0"/>
                        <a:t> </a:t>
                      </a:r>
                      <a:r>
                        <a:rPr lang="en-US" sz="1400" baseline="0" dirty="0" err="1" smtClean="0"/>
                        <a:t>kỳ</a:t>
                      </a:r>
                      <a:r>
                        <a:rPr lang="en-US" sz="1400" baseline="0" dirty="0" smtClean="0"/>
                        <a:t> </a:t>
                      </a:r>
                      <a:r>
                        <a:rPr lang="en-US" sz="1400" baseline="0" dirty="0" err="1" smtClean="0"/>
                        <a:t>chuỗi</a:t>
                      </a:r>
                      <a:r>
                        <a:rPr lang="en-US" sz="1400" baseline="0" dirty="0" smtClean="0"/>
                        <a:t> </a:t>
                      </a:r>
                      <a:r>
                        <a:rPr lang="en-US" sz="1400" baseline="0" dirty="0" err="1" smtClean="0"/>
                        <a:t>nào</a:t>
                      </a:r>
                      <a:r>
                        <a:rPr lang="en-US" sz="1400" baseline="0" dirty="0" smtClean="0"/>
                        <a:t> </a:t>
                      </a:r>
                      <a:r>
                        <a:rPr lang="en-US" sz="1400" baseline="0" dirty="0" err="1" smtClean="0"/>
                        <a:t>có</a:t>
                      </a:r>
                      <a:r>
                        <a:rPr lang="en-US" sz="1400" baseline="0" dirty="0" smtClean="0"/>
                        <a:t> </a:t>
                      </a:r>
                      <a:r>
                        <a:rPr lang="en-US" sz="1400" baseline="0" dirty="0" err="1" smtClean="0"/>
                        <a:t>từ</a:t>
                      </a:r>
                      <a:r>
                        <a:rPr lang="en-US" sz="1400" baseline="0" dirty="0" smtClean="0"/>
                        <a:t> </a:t>
                      </a:r>
                      <a:r>
                        <a:rPr lang="en-US" sz="1400" baseline="0" dirty="0" err="1" smtClean="0"/>
                        <a:t>jen</a:t>
                      </a:r>
                      <a:r>
                        <a:rPr lang="en-US" sz="1400" baseline="0" dirty="0" smtClean="0"/>
                        <a:t> </a:t>
                      </a:r>
                      <a:r>
                        <a:rPr lang="en-US" sz="1400" baseline="0" dirty="0" err="1" smtClean="0"/>
                        <a:t>cuối</a:t>
                      </a:r>
                      <a:r>
                        <a:rPr lang="en-US" sz="1400" baseline="0" dirty="0" smtClean="0"/>
                        <a:t> </a:t>
                      </a:r>
                      <a:r>
                        <a:rPr lang="en-US" sz="1400" baseline="0" dirty="0" err="1" smtClean="0"/>
                        <a:t>cùng</a:t>
                      </a:r>
                      <a:endParaRPr lang="en-US" sz="1400" dirty="0"/>
                    </a:p>
                  </a:txBody>
                  <a:tcPr/>
                </a:tc>
                <a:extLst>
                  <a:ext uri="{0D108BD9-81ED-4DB2-BD59-A6C34878D82A}">
                    <a16:rowId xmlns:a16="http://schemas.microsoft.com/office/drawing/2014/main" val="1774084429"/>
                  </a:ext>
                </a:extLst>
              </a:tr>
              <a:tr h="370840">
                <a:tc>
                  <a:txBody>
                    <a:bodyPr/>
                    <a:lstStyle/>
                    <a:p>
                      <a:r>
                        <a:rPr lang="en-US" sz="1400" dirty="0" smtClean="0"/>
                        <a:t>%</a:t>
                      </a:r>
                      <a:r>
                        <a:rPr lang="en-US" sz="1400" dirty="0" err="1" smtClean="0"/>
                        <a:t>jen</a:t>
                      </a:r>
                      <a:r>
                        <a:rPr lang="en-US" sz="1400" dirty="0" smtClean="0"/>
                        <a:t>%</a:t>
                      </a:r>
                      <a:endParaRPr lang="en-US" sz="1400" dirty="0"/>
                    </a:p>
                  </a:txBody>
                  <a:tcPr/>
                </a:tc>
                <a:tc>
                  <a:txBody>
                    <a:bodyPr/>
                    <a:lstStyle/>
                    <a:p>
                      <a:r>
                        <a:rPr lang="en-US" sz="1400" dirty="0" err="1" smtClean="0"/>
                        <a:t>Khớp</a:t>
                      </a:r>
                      <a:r>
                        <a:rPr lang="en-US" sz="1400" baseline="0" dirty="0" smtClean="0"/>
                        <a:t> </a:t>
                      </a:r>
                      <a:r>
                        <a:rPr lang="en-US" sz="1400" baseline="0" dirty="0" err="1" smtClean="0"/>
                        <a:t>với</a:t>
                      </a:r>
                      <a:r>
                        <a:rPr lang="en-US" sz="1400" baseline="0" dirty="0" smtClean="0"/>
                        <a:t> </a:t>
                      </a:r>
                      <a:r>
                        <a:rPr lang="en-US" sz="1400" baseline="0" dirty="0" err="1" smtClean="0"/>
                        <a:t>chuỗi</a:t>
                      </a:r>
                      <a:r>
                        <a:rPr lang="en-US" sz="1400" baseline="0" dirty="0" smtClean="0"/>
                        <a:t> </a:t>
                      </a:r>
                      <a:r>
                        <a:rPr lang="en-US" sz="1400" baseline="0" dirty="0" err="1" smtClean="0"/>
                        <a:t>nào</a:t>
                      </a:r>
                      <a:r>
                        <a:rPr lang="en-US" sz="1400" baseline="0" dirty="0" smtClean="0"/>
                        <a:t> </a:t>
                      </a:r>
                      <a:r>
                        <a:rPr lang="en-US" sz="1400" baseline="0" dirty="0" err="1" smtClean="0"/>
                        <a:t>có</a:t>
                      </a:r>
                      <a:r>
                        <a:rPr lang="en-US" sz="1400" baseline="0" dirty="0" smtClean="0"/>
                        <a:t> </a:t>
                      </a:r>
                      <a:r>
                        <a:rPr lang="en-US" sz="1400" baseline="0" dirty="0" err="1" smtClean="0"/>
                        <a:t>chứa</a:t>
                      </a:r>
                      <a:r>
                        <a:rPr lang="en-US" sz="1400" baseline="0" dirty="0" smtClean="0"/>
                        <a:t> </a:t>
                      </a:r>
                      <a:r>
                        <a:rPr lang="en-US" sz="1400" baseline="0" dirty="0" err="1" smtClean="0"/>
                        <a:t>từ</a:t>
                      </a:r>
                      <a:r>
                        <a:rPr lang="en-US" sz="1400" baseline="0" dirty="0" smtClean="0"/>
                        <a:t> </a:t>
                      </a:r>
                      <a:r>
                        <a:rPr lang="en-US" sz="1400" baseline="0" dirty="0" err="1" smtClean="0"/>
                        <a:t>jen</a:t>
                      </a:r>
                      <a:endParaRPr lang="en-US" sz="1400" dirty="0"/>
                    </a:p>
                  </a:txBody>
                  <a:tcPr/>
                </a:tc>
                <a:extLst>
                  <a:ext uri="{0D108BD9-81ED-4DB2-BD59-A6C34878D82A}">
                    <a16:rowId xmlns:a16="http://schemas.microsoft.com/office/drawing/2014/main" val="2183527724"/>
                  </a:ext>
                </a:extLst>
              </a:tr>
              <a:tr h="370840">
                <a:tc>
                  <a:txBody>
                    <a:bodyPr/>
                    <a:lstStyle/>
                    <a:p>
                      <a:r>
                        <a:rPr lang="en-US" sz="1400" dirty="0" smtClean="0"/>
                        <a:t>Jen%</a:t>
                      </a:r>
                      <a:endParaRPr lang="en-US" sz="1400" dirty="0"/>
                    </a:p>
                  </a:txBody>
                  <a:tcPr/>
                </a:tc>
                <a:tc>
                  <a:txBody>
                    <a:bodyPr/>
                    <a:lstStyle/>
                    <a:p>
                      <a:r>
                        <a:rPr lang="en-US" sz="1400" dirty="0" err="1" smtClean="0"/>
                        <a:t>Khớp</a:t>
                      </a:r>
                      <a:r>
                        <a:rPr lang="en-US" sz="1400" baseline="0" dirty="0" smtClean="0"/>
                        <a:t> </a:t>
                      </a:r>
                      <a:r>
                        <a:rPr lang="en-US" sz="1400" baseline="0" dirty="0" err="1" smtClean="0"/>
                        <a:t>với</a:t>
                      </a:r>
                      <a:r>
                        <a:rPr lang="en-US" sz="1400" baseline="0" dirty="0" smtClean="0"/>
                        <a:t> </a:t>
                      </a:r>
                      <a:r>
                        <a:rPr lang="en-US" sz="1400" baseline="0" dirty="0" err="1" smtClean="0"/>
                        <a:t>chuỗi</a:t>
                      </a:r>
                      <a:r>
                        <a:rPr lang="en-US" sz="1400" baseline="0" dirty="0" smtClean="0"/>
                        <a:t> </a:t>
                      </a:r>
                      <a:r>
                        <a:rPr lang="en-US" sz="1400" baseline="0" dirty="0" err="1" smtClean="0"/>
                        <a:t>nào</a:t>
                      </a:r>
                      <a:r>
                        <a:rPr lang="en-US" sz="1400" baseline="0" dirty="0" smtClean="0"/>
                        <a:t> </a:t>
                      </a:r>
                      <a:r>
                        <a:rPr lang="en-US" sz="1400" baseline="0" dirty="0" err="1" smtClean="0"/>
                        <a:t>bắt</a:t>
                      </a:r>
                      <a:r>
                        <a:rPr lang="en-US" sz="1400" baseline="0" dirty="0" smtClean="0"/>
                        <a:t> </a:t>
                      </a:r>
                      <a:r>
                        <a:rPr lang="en-US" sz="1400" baseline="0" dirty="0" err="1" smtClean="0"/>
                        <a:t>đầu</a:t>
                      </a:r>
                      <a:r>
                        <a:rPr lang="en-US" sz="1400" baseline="0" dirty="0" smtClean="0"/>
                        <a:t> </a:t>
                      </a:r>
                      <a:r>
                        <a:rPr lang="en-US" sz="1400" baseline="0" dirty="0" err="1" smtClean="0"/>
                        <a:t>bằng</a:t>
                      </a:r>
                      <a:r>
                        <a:rPr lang="en-US" sz="1400" baseline="0" dirty="0" smtClean="0"/>
                        <a:t> </a:t>
                      </a:r>
                      <a:r>
                        <a:rPr lang="en-US" sz="1400" baseline="0" dirty="0" err="1" smtClean="0"/>
                        <a:t>jen</a:t>
                      </a:r>
                      <a:endParaRPr lang="en-US" sz="1400" dirty="0"/>
                    </a:p>
                  </a:txBody>
                  <a:tcPr/>
                </a:tc>
                <a:extLst>
                  <a:ext uri="{0D108BD9-81ED-4DB2-BD59-A6C34878D82A}">
                    <a16:rowId xmlns:a16="http://schemas.microsoft.com/office/drawing/2014/main" val="2988470653"/>
                  </a:ext>
                </a:extLst>
              </a:tr>
              <a:tr h="370840">
                <a:tc>
                  <a:txBody>
                    <a:bodyPr/>
                    <a:lstStyle/>
                    <a:p>
                      <a:r>
                        <a:rPr lang="en-US" sz="1400" dirty="0" smtClean="0"/>
                        <a:t>_an</a:t>
                      </a:r>
                      <a:endParaRPr lang="en-US" sz="1400" dirty="0"/>
                    </a:p>
                  </a:txBody>
                  <a:tcPr/>
                </a:tc>
                <a:tc>
                  <a:txBody>
                    <a:bodyPr/>
                    <a:lstStyle/>
                    <a:p>
                      <a:r>
                        <a:rPr lang="en-US" sz="1400" dirty="0" err="1" smtClean="0"/>
                        <a:t>Khớp</a:t>
                      </a:r>
                      <a:r>
                        <a:rPr lang="en-US" sz="1400" baseline="0" dirty="0" smtClean="0"/>
                        <a:t> </a:t>
                      </a:r>
                      <a:r>
                        <a:rPr lang="en-US" sz="1400" baseline="0" dirty="0" err="1" smtClean="0"/>
                        <a:t>với</a:t>
                      </a:r>
                      <a:r>
                        <a:rPr lang="en-US" sz="1400" baseline="0" dirty="0" smtClean="0"/>
                        <a:t> </a:t>
                      </a:r>
                      <a:r>
                        <a:rPr lang="en-US" sz="1400" baseline="0" dirty="0" err="1" smtClean="0"/>
                        <a:t>chuỗi</a:t>
                      </a:r>
                      <a:r>
                        <a:rPr lang="en-US" sz="1400" baseline="0" dirty="0" smtClean="0"/>
                        <a:t> </a:t>
                      </a:r>
                      <a:r>
                        <a:rPr lang="en-US" sz="1400" baseline="0" dirty="0" err="1" smtClean="0"/>
                        <a:t>nào</a:t>
                      </a:r>
                      <a:r>
                        <a:rPr lang="en-US" sz="1400" baseline="0" dirty="0" smtClean="0"/>
                        <a:t> </a:t>
                      </a:r>
                      <a:r>
                        <a:rPr lang="en-US" sz="1400" baseline="0" dirty="0" err="1" smtClean="0"/>
                        <a:t>bắt</a:t>
                      </a:r>
                      <a:r>
                        <a:rPr lang="en-US" sz="1400" baseline="0" dirty="0" smtClean="0"/>
                        <a:t> </a:t>
                      </a:r>
                      <a:r>
                        <a:rPr lang="en-US" sz="1400" baseline="0" dirty="0" err="1" smtClean="0"/>
                        <a:t>đầu</a:t>
                      </a:r>
                      <a:r>
                        <a:rPr lang="en-US" sz="1400" baseline="0" dirty="0" smtClean="0"/>
                        <a:t> </a:t>
                      </a:r>
                      <a:r>
                        <a:rPr lang="en-US" sz="1400" baseline="0" dirty="0" err="1" smtClean="0"/>
                        <a:t>với</a:t>
                      </a:r>
                      <a:r>
                        <a:rPr lang="en-US" sz="1400" baseline="0" dirty="0" smtClean="0"/>
                        <a:t> 1 </a:t>
                      </a:r>
                      <a:r>
                        <a:rPr lang="en-US" sz="1400" baseline="0" dirty="0" err="1" smtClean="0"/>
                        <a:t>ký</a:t>
                      </a:r>
                      <a:r>
                        <a:rPr lang="en-US" sz="1400" baseline="0" dirty="0" smtClean="0"/>
                        <a:t> </a:t>
                      </a:r>
                      <a:r>
                        <a:rPr lang="en-US" sz="1400" baseline="0" dirty="0" err="1" smtClean="0"/>
                        <a:t>tự</a:t>
                      </a:r>
                      <a:r>
                        <a:rPr lang="en-US" sz="1400" baseline="0" dirty="0" smtClean="0"/>
                        <a:t> </a:t>
                      </a:r>
                      <a:r>
                        <a:rPr lang="en-US" sz="1400" baseline="0" dirty="0" err="1" smtClean="0"/>
                        <a:t>bất</a:t>
                      </a:r>
                      <a:r>
                        <a:rPr lang="en-US" sz="1400" baseline="0" dirty="0" smtClean="0"/>
                        <a:t> </a:t>
                      </a:r>
                      <a:r>
                        <a:rPr lang="en-US" sz="1400" baseline="0" dirty="0" err="1" smtClean="0"/>
                        <a:t>kỳ</a:t>
                      </a:r>
                      <a:r>
                        <a:rPr lang="en-US" sz="1400" baseline="0" dirty="0" smtClean="0"/>
                        <a:t> </a:t>
                      </a:r>
                      <a:r>
                        <a:rPr lang="en-US" sz="1400" baseline="0" dirty="0" err="1" smtClean="0"/>
                        <a:t>và</a:t>
                      </a:r>
                      <a:r>
                        <a:rPr lang="en-US" sz="1400" baseline="0" dirty="0" smtClean="0"/>
                        <a:t> </a:t>
                      </a:r>
                      <a:r>
                        <a:rPr lang="en-US" sz="1400" baseline="0" dirty="0" err="1" smtClean="0"/>
                        <a:t>tiếp</a:t>
                      </a:r>
                      <a:r>
                        <a:rPr lang="en-US" sz="1400" baseline="0" dirty="0" smtClean="0"/>
                        <a:t> </a:t>
                      </a:r>
                      <a:r>
                        <a:rPr lang="en-US" sz="1400" baseline="0" dirty="0" err="1" smtClean="0"/>
                        <a:t>theo</a:t>
                      </a:r>
                      <a:r>
                        <a:rPr lang="en-US" sz="1400" baseline="0" dirty="0" smtClean="0"/>
                        <a:t> </a:t>
                      </a:r>
                      <a:r>
                        <a:rPr lang="en-US" sz="1400" baseline="0" dirty="0" err="1" smtClean="0"/>
                        <a:t>phải</a:t>
                      </a:r>
                      <a:r>
                        <a:rPr lang="en-US" sz="1400" baseline="0" dirty="0" smtClean="0"/>
                        <a:t> </a:t>
                      </a:r>
                      <a:r>
                        <a:rPr lang="en-US" sz="1400" baseline="0" dirty="0" err="1" smtClean="0"/>
                        <a:t>là</a:t>
                      </a:r>
                      <a:r>
                        <a:rPr lang="en-US" sz="1400" baseline="0" dirty="0" smtClean="0"/>
                        <a:t> an</a:t>
                      </a:r>
                      <a:endParaRPr lang="en-US" sz="1400" dirty="0"/>
                    </a:p>
                  </a:txBody>
                  <a:tcPr/>
                </a:tc>
                <a:extLst>
                  <a:ext uri="{0D108BD9-81ED-4DB2-BD59-A6C34878D82A}">
                    <a16:rowId xmlns:a16="http://schemas.microsoft.com/office/drawing/2014/main" val="2451214467"/>
                  </a:ext>
                </a:extLst>
              </a:tr>
              <a:tr h="370840">
                <a:tc>
                  <a:txBody>
                    <a:bodyPr/>
                    <a:lstStyle/>
                    <a:p>
                      <a:r>
                        <a:rPr lang="en-US" sz="1400" dirty="0" smtClean="0"/>
                        <a:t>An_</a:t>
                      </a:r>
                      <a:endParaRPr lang="en-US" sz="1400" dirty="0"/>
                    </a:p>
                  </a:txBody>
                  <a:tcPr/>
                </a:tc>
                <a:tc>
                  <a:txBody>
                    <a:bodyPr/>
                    <a:lstStyle/>
                    <a:p>
                      <a:r>
                        <a:rPr lang="en-US" sz="1400" dirty="0" err="1" smtClean="0"/>
                        <a:t>Khớp</a:t>
                      </a:r>
                      <a:r>
                        <a:rPr lang="en-US" sz="1400" baseline="0" dirty="0" smtClean="0"/>
                        <a:t> </a:t>
                      </a:r>
                      <a:r>
                        <a:rPr lang="en-US" sz="1400" baseline="0" dirty="0" err="1" smtClean="0"/>
                        <a:t>với</a:t>
                      </a:r>
                      <a:r>
                        <a:rPr lang="en-US" sz="1400" baseline="0" dirty="0" smtClean="0"/>
                        <a:t> </a:t>
                      </a:r>
                      <a:r>
                        <a:rPr lang="en-US" sz="1400" baseline="0" dirty="0" err="1" smtClean="0"/>
                        <a:t>chuỗi</a:t>
                      </a:r>
                      <a:r>
                        <a:rPr lang="en-US" sz="1400" baseline="0" dirty="0" smtClean="0"/>
                        <a:t> </a:t>
                      </a:r>
                      <a:r>
                        <a:rPr lang="en-US" sz="1400" baseline="0" dirty="0" err="1" smtClean="0"/>
                        <a:t>nào</a:t>
                      </a:r>
                      <a:r>
                        <a:rPr lang="en-US" sz="1400" baseline="0" dirty="0" smtClean="0"/>
                        <a:t> </a:t>
                      </a:r>
                      <a:r>
                        <a:rPr lang="en-US" sz="1400" baseline="0" dirty="0" err="1" smtClean="0"/>
                        <a:t>bắt</a:t>
                      </a:r>
                      <a:r>
                        <a:rPr lang="en-US" sz="1400" baseline="0" dirty="0" smtClean="0"/>
                        <a:t> </a:t>
                      </a:r>
                      <a:r>
                        <a:rPr lang="en-US" sz="1400" baseline="0" dirty="0" err="1" smtClean="0"/>
                        <a:t>đầy</a:t>
                      </a:r>
                      <a:r>
                        <a:rPr lang="en-US" sz="1400" baseline="0" dirty="0" smtClean="0"/>
                        <a:t> </a:t>
                      </a:r>
                      <a:r>
                        <a:rPr lang="en-US" sz="1400" baseline="0" dirty="0" err="1" smtClean="0"/>
                        <a:t>bằng</a:t>
                      </a:r>
                      <a:r>
                        <a:rPr lang="en-US" sz="1400" baseline="0" dirty="0" smtClean="0"/>
                        <a:t> An </a:t>
                      </a:r>
                      <a:r>
                        <a:rPr lang="en-US" sz="1400" baseline="0" dirty="0" err="1" smtClean="0"/>
                        <a:t>và</a:t>
                      </a:r>
                      <a:r>
                        <a:rPr lang="en-US" sz="1400" baseline="0" dirty="0" smtClean="0"/>
                        <a:t> </a:t>
                      </a:r>
                      <a:r>
                        <a:rPr lang="en-US" sz="1400" baseline="0" dirty="0" err="1" smtClean="0"/>
                        <a:t>kết</a:t>
                      </a:r>
                      <a:r>
                        <a:rPr lang="en-US" sz="1400" baseline="0" dirty="0" smtClean="0"/>
                        <a:t> </a:t>
                      </a:r>
                      <a:r>
                        <a:rPr lang="en-US" sz="1400" baseline="0" dirty="0" err="1" smtClean="0"/>
                        <a:t>thúc</a:t>
                      </a:r>
                      <a:r>
                        <a:rPr lang="en-US" sz="1400" baseline="0" dirty="0" smtClean="0"/>
                        <a:t> </a:t>
                      </a:r>
                      <a:r>
                        <a:rPr lang="en-US" sz="1400" baseline="0" dirty="0" err="1" smtClean="0"/>
                        <a:t>với</a:t>
                      </a:r>
                      <a:r>
                        <a:rPr lang="en-US" sz="1400" baseline="0" dirty="0" smtClean="0"/>
                        <a:t> 1 </a:t>
                      </a:r>
                      <a:r>
                        <a:rPr lang="en-US" sz="1400" baseline="0" dirty="0" err="1" smtClean="0"/>
                        <a:t>giá</a:t>
                      </a:r>
                      <a:r>
                        <a:rPr lang="en-US" sz="1400" baseline="0" dirty="0" smtClean="0"/>
                        <a:t> </a:t>
                      </a:r>
                      <a:r>
                        <a:rPr lang="en-US" sz="1400" baseline="0" dirty="0" err="1" smtClean="0"/>
                        <a:t>trị</a:t>
                      </a:r>
                      <a:r>
                        <a:rPr lang="en-US" sz="1400" baseline="0" dirty="0" smtClean="0"/>
                        <a:t> </a:t>
                      </a:r>
                      <a:r>
                        <a:rPr lang="en-US" sz="1400" baseline="0" dirty="0" err="1" smtClean="0"/>
                        <a:t>bất</a:t>
                      </a:r>
                      <a:r>
                        <a:rPr lang="en-US" sz="1400" baseline="0" dirty="0" smtClean="0"/>
                        <a:t> </a:t>
                      </a:r>
                      <a:r>
                        <a:rPr lang="en-US" sz="1400" baseline="0" dirty="0" err="1" smtClean="0"/>
                        <a:t>kỳ</a:t>
                      </a:r>
                      <a:endParaRPr lang="en-US" sz="1400" dirty="0"/>
                    </a:p>
                  </a:txBody>
                  <a:tcPr/>
                </a:tc>
                <a:extLst>
                  <a:ext uri="{0D108BD9-81ED-4DB2-BD59-A6C34878D82A}">
                    <a16:rowId xmlns:a16="http://schemas.microsoft.com/office/drawing/2014/main" val="1299994222"/>
                  </a:ext>
                </a:extLst>
              </a:tr>
            </a:tbl>
          </a:graphicData>
        </a:graphic>
      </p:graphicFrame>
      <p:sp>
        <p:nvSpPr>
          <p:cNvPr id="24" name="4-Point Star 23"/>
          <p:cNvSpPr/>
          <p:nvPr/>
        </p:nvSpPr>
        <p:spPr>
          <a:xfrm>
            <a:off x="905344" y="2694584"/>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195055" y="2662593"/>
            <a:ext cx="37752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a:t>
            </a:r>
            <a:r>
              <a:rPr lang="en-US" sz="1600" b="1" dirty="0" err="1" smtClean="0">
                <a:solidFill>
                  <a:schemeClr val="accent5">
                    <a:lumMod val="75000"/>
                  </a:schemeClr>
                </a:solidFill>
              </a:rPr>
              <a:t>số</a:t>
            </a:r>
            <a:r>
              <a:rPr lang="en-US" sz="1600" b="1" dirty="0" smtClean="0">
                <a:solidFill>
                  <a:schemeClr val="accent5">
                    <a:lumMod val="75000"/>
                  </a:schemeClr>
                </a:solidFill>
              </a:rPr>
              <a:t> </a:t>
            </a:r>
            <a:r>
              <a:rPr lang="en-US" sz="1600" b="1" dirty="0" err="1" smtClean="0">
                <a:solidFill>
                  <a:schemeClr val="accent5">
                    <a:lumMod val="75000"/>
                  </a:schemeClr>
                </a:solidFill>
              </a:rPr>
              <a:t>trường</a:t>
            </a:r>
            <a:r>
              <a:rPr lang="en-US" sz="1600" b="1" dirty="0" smtClean="0">
                <a:solidFill>
                  <a:schemeClr val="accent5">
                    <a:lumMod val="75000"/>
                  </a:schemeClr>
                </a:solidFill>
              </a:rPr>
              <a:t> </a:t>
            </a:r>
            <a:r>
              <a:rPr lang="en-US" sz="1600" b="1" dirty="0" err="1" smtClean="0">
                <a:solidFill>
                  <a:schemeClr val="accent5">
                    <a:lumMod val="75000"/>
                  </a:schemeClr>
                </a:solidFill>
              </a:rPr>
              <a:t>hợp</a:t>
            </a:r>
            <a:endParaRPr lang="en-US" sz="1600" b="1" dirty="0">
              <a:solidFill>
                <a:schemeClr val="accent5">
                  <a:lumMod val="75000"/>
                </a:schemeClr>
              </a:solidFill>
            </a:endParaRPr>
          </a:p>
        </p:txBody>
      </p:sp>
    </p:spTree>
    <p:extLst>
      <p:ext uri="{BB962C8B-B14F-4D97-AF65-F5344CB8AC3E}">
        <p14:creationId xmlns:p14="http://schemas.microsoft.com/office/powerpoint/2010/main" val="3246156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976</TotalTime>
  <Words>2443</Words>
  <Application>Microsoft Office PowerPoint</Application>
  <PresentationFormat>On-screen Show (4:3)</PresentationFormat>
  <Paragraphs>239</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JetBrains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304</cp:revision>
  <dcterms:created xsi:type="dcterms:W3CDTF">2023-10-31T07:04:03Z</dcterms:created>
  <dcterms:modified xsi:type="dcterms:W3CDTF">2023-12-14T09:19:04Z</dcterms:modified>
</cp:coreProperties>
</file>