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8" r:id="rId3"/>
    <p:sldId id="296" r:id="rId4"/>
    <p:sldId id="297" r:id="rId5"/>
    <p:sldId id="264" r:id="rId6"/>
    <p:sldId id="281" r:id="rId7"/>
    <p:sldId id="295" r:id="rId8"/>
    <p:sldId id="270" r:id="rId9"/>
    <p:sldId id="286" r:id="rId10"/>
    <p:sldId id="285" r:id="rId11"/>
    <p:sldId id="282" r:id="rId12"/>
    <p:sldId id="287" r:id="rId13"/>
    <p:sldId id="283" r:id="rId14"/>
    <p:sldId id="284" r:id="rId15"/>
    <p:sldId id="289" r:id="rId16"/>
    <p:sldId id="290" r:id="rId17"/>
    <p:sldId id="291" r:id="rId18"/>
    <p:sldId id="292" r:id="rId19"/>
    <p:sldId id="293" r:id="rId20"/>
    <p:sldId id="294" r:id="rId21"/>
    <p:sldId id="300" r:id="rId22"/>
    <p:sldId id="298" r:id="rId23"/>
    <p:sldId id="299" r:id="rId24"/>
    <p:sldId id="301" r:id="rId25"/>
    <p:sldId id="302" r:id="rId26"/>
    <p:sldId id="28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67B8"/>
    <a:srgbClr val="1C1E26"/>
    <a:srgbClr val="8FC573"/>
    <a:srgbClr val="8359B8"/>
    <a:srgbClr val="8D62CA"/>
    <a:srgbClr val="8569CB"/>
    <a:srgbClr val="229E9A"/>
    <a:srgbClr val="ED7A2B"/>
    <a:srgbClr val="3161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4" autoAdjust="0"/>
  </p:normalViewPr>
  <p:slideViewPr>
    <p:cSldViewPr snapToGrid="0">
      <p:cViewPr varScale="1">
        <p:scale>
          <a:sx n="112" d="100"/>
          <a:sy n="112" d="100"/>
        </p:scale>
        <p:origin x="1482" y="96"/>
      </p:cViewPr>
      <p:guideLst>
        <p:guide orient="horz" pos="2208"/>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8150" y="711200"/>
            <a:ext cx="6858000" cy="491067"/>
          </a:xfrm>
          <a:prstGeom prst="rect">
            <a:avLst/>
          </a:prstGeom>
        </p:spPr>
        <p:txBody>
          <a:bodyPr anchor="b">
            <a:normAutofit/>
          </a:bodyPr>
          <a:lstStyle>
            <a:lvl1pPr algn="l">
              <a:defRPr sz="2400" b="1">
                <a:solidFill>
                  <a:schemeClr val="accent5">
                    <a:lumMod val="50000"/>
                  </a:schemeClr>
                </a:solidFill>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Tree>
    <p:extLst>
      <p:ext uri="{BB962C8B-B14F-4D97-AF65-F5344CB8AC3E}">
        <p14:creationId xmlns:p14="http://schemas.microsoft.com/office/powerpoint/2010/main" val="3801992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Round Same Side Corner Rectangle 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750" y="702734"/>
            <a:ext cx="6858000" cy="491067"/>
          </a:xfrm>
          <a:prstGeom prst="rect">
            <a:avLst/>
          </a:prstGeom>
        </p:spPr>
        <p:txBody>
          <a:bodyPr anchor="b">
            <a:normAutofit/>
          </a:bodyPr>
          <a:lstStyle>
            <a:lvl1pPr algn="l">
              <a:defRPr sz="2400" b="1">
                <a:solidFill>
                  <a:schemeClr val="accent5">
                    <a:lumMod val="75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
        <p:nvSpPr>
          <p:cNvPr id="3" name="TextBox 2"/>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40978389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Round Same Side Corner Rectangle 5"/>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6610514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4" name="Rectangle 3"/>
          <p:cNvSpPr/>
          <p:nvPr userDrawn="1"/>
        </p:nvSpPr>
        <p:spPr>
          <a:xfrm>
            <a:off x="0" y="1865014"/>
            <a:ext cx="9144000" cy="49929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813592" y="677010"/>
            <a:ext cx="7886700" cy="535531"/>
          </a:xfrm>
          <a:noFill/>
        </p:spPr>
        <p:txBody>
          <a:bodyPr wrap="square" rtlCol="0">
            <a:spAutoFit/>
          </a:bodyPr>
          <a:lstStyle>
            <a:lvl1pPr>
              <a:defRPr lang="en-US" sz="3200" b="1">
                <a:solidFill>
                  <a:schemeClr val="accent5">
                    <a:lumMod val="75000"/>
                  </a:schemeClr>
                </a:solidFill>
                <a:latin typeface="+mn-lt"/>
                <a:ea typeface="+mn-ea"/>
                <a:cs typeface="+mn-cs"/>
              </a:defRPr>
            </a:lvl1pPr>
          </a:lstStyle>
          <a:p>
            <a:pPr marL="0" lvl="0"/>
            <a:r>
              <a:rPr lang="en-US" smtClean="0"/>
              <a:t>Click to edit Master title style</a:t>
            </a:r>
            <a:endParaRPr lang="en-US"/>
          </a:p>
        </p:txBody>
      </p:sp>
      <p:sp>
        <p:nvSpPr>
          <p:cNvPr id="13" name="Text Placeholder 12"/>
          <p:cNvSpPr>
            <a:spLocks noGrp="1"/>
          </p:cNvSpPr>
          <p:nvPr>
            <p:ph type="body" sz="quarter" idx="10"/>
          </p:nvPr>
        </p:nvSpPr>
        <p:spPr>
          <a:xfrm>
            <a:off x="830526" y="1229475"/>
            <a:ext cx="7751762" cy="346075"/>
          </a:xfrm>
          <a:noFill/>
        </p:spPr>
        <p:txBody>
          <a:bodyPr wrap="square" rtlCol="0">
            <a:spAutoFit/>
          </a:bodyPr>
          <a:lstStyle>
            <a:lvl1pPr marL="0" indent="0">
              <a:buNone/>
              <a:defRPr lang="en-US" sz="1800" dirty="0">
                <a:solidFill>
                  <a:schemeClr val="accent5">
                    <a:lumMod val="75000"/>
                  </a:schemeClr>
                </a:solidFill>
              </a:defRPr>
            </a:lvl1pPr>
          </a:lstStyle>
          <a:p>
            <a:pPr marL="0" lvl="0"/>
            <a:r>
              <a:rPr lang="en-US" dirty="0" smtClean="0"/>
              <a:t>Edit Master text styles</a:t>
            </a:r>
            <a:endParaRPr lang="en-US" dirty="0"/>
          </a:p>
        </p:txBody>
      </p:sp>
      <p:sp>
        <p:nvSpPr>
          <p:cNvPr id="14" name="Round Same Side Corner Rectangle 1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201134325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12/15/2023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08BD4-9C3A-4D8C-9694-89EF234B00D5}" type="slidenum">
              <a:rPr lang="en-US" smtClean="0"/>
              <a:t>‹#›</a:t>
            </a:fld>
            <a:endParaRPr lang="en-US"/>
          </a:p>
        </p:txBody>
      </p:sp>
    </p:spTree>
    <p:extLst>
      <p:ext uri="{BB962C8B-B14F-4D97-AF65-F5344CB8AC3E}">
        <p14:creationId xmlns:p14="http://schemas.microsoft.com/office/powerpoint/2010/main" val="387959788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stgreSQL Logo | Relational database management system, Relational  database, 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912" y="2116883"/>
            <a:ext cx="3199313" cy="24040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0"/>
            <a:ext cx="4572000" cy="6858000"/>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5">
                  <a:lumMod val="75000"/>
                </a:schemeClr>
              </a:solidFill>
            </a:endParaRPr>
          </a:p>
        </p:txBody>
      </p:sp>
      <p:sp>
        <p:nvSpPr>
          <p:cNvPr id="5" name="TextBox 4"/>
          <p:cNvSpPr txBox="1"/>
          <p:nvPr/>
        </p:nvSpPr>
        <p:spPr>
          <a:xfrm>
            <a:off x="793687" y="1321806"/>
            <a:ext cx="3322621" cy="369332"/>
          </a:xfrm>
          <a:prstGeom prst="rect">
            <a:avLst/>
          </a:prstGeom>
          <a:noFill/>
        </p:spPr>
        <p:txBody>
          <a:bodyPr wrap="square" rtlCol="0">
            <a:spAutoFit/>
          </a:bodyPr>
          <a:lstStyle/>
          <a:p>
            <a:r>
              <a:rPr lang="en-US" dirty="0">
                <a:solidFill>
                  <a:schemeClr val="bg1"/>
                </a:solidFill>
              </a:rPr>
              <a:t>Session </a:t>
            </a:r>
            <a:r>
              <a:rPr lang="en-US" dirty="0" smtClean="0">
                <a:solidFill>
                  <a:schemeClr val="bg1"/>
                </a:solidFill>
              </a:rPr>
              <a:t>06</a:t>
            </a:r>
            <a:endParaRPr lang="en-US" dirty="0">
              <a:solidFill>
                <a:schemeClr val="bg1"/>
              </a:solidFill>
            </a:endParaRPr>
          </a:p>
        </p:txBody>
      </p:sp>
      <p:sp>
        <p:nvSpPr>
          <p:cNvPr id="8" name="TextBox 7"/>
          <p:cNvSpPr txBox="1"/>
          <p:nvPr/>
        </p:nvSpPr>
        <p:spPr>
          <a:xfrm>
            <a:off x="793686" y="1691139"/>
            <a:ext cx="3821946" cy="1077218"/>
          </a:xfrm>
          <a:prstGeom prst="rect">
            <a:avLst/>
          </a:prstGeom>
          <a:noFill/>
        </p:spPr>
        <p:txBody>
          <a:bodyPr wrap="square" rtlCol="0">
            <a:spAutoFit/>
          </a:bodyPr>
          <a:lstStyle/>
          <a:p>
            <a:r>
              <a:rPr lang="en-US" sz="3100" b="1" dirty="0" smtClean="0">
                <a:solidFill>
                  <a:schemeClr val="bg1"/>
                </a:solidFill>
              </a:rPr>
              <a:t>Advanced Queries</a:t>
            </a:r>
          </a:p>
          <a:p>
            <a:r>
              <a:rPr lang="en-US" sz="3100" b="1" dirty="0" smtClean="0">
                <a:solidFill>
                  <a:schemeClr val="bg1"/>
                </a:solidFill>
              </a:rPr>
              <a:t>And Joins Tables</a:t>
            </a:r>
            <a:endParaRPr lang="en-US" sz="3100" b="1" dirty="0">
              <a:solidFill>
                <a:schemeClr val="bg1"/>
              </a:solidFill>
            </a:endParaRPr>
          </a:p>
        </p:txBody>
      </p:sp>
      <p:sp>
        <p:nvSpPr>
          <p:cNvPr id="6" name="Diamond 5"/>
          <p:cNvSpPr/>
          <p:nvPr/>
        </p:nvSpPr>
        <p:spPr>
          <a:xfrm>
            <a:off x="911384" y="2993460"/>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p:cNvSpPr txBox="1"/>
          <p:nvPr/>
        </p:nvSpPr>
        <p:spPr>
          <a:xfrm>
            <a:off x="1054605" y="2883186"/>
            <a:ext cx="3322621" cy="369332"/>
          </a:xfrm>
          <a:prstGeom prst="rect">
            <a:avLst/>
          </a:prstGeom>
          <a:noFill/>
        </p:spPr>
        <p:txBody>
          <a:bodyPr wrap="square" rtlCol="0">
            <a:spAutoFit/>
          </a:bodyPr>
          <a:lstStyle/>
          <a:p>
            <a:r>
              <a:rPr lang="en-US" dirty="0" smtClean="0">
                <a:solidFill>
                  <a:schemeClr val="bg1"/>
                </a:solidFill>
              </a:rPr>
              <a:t>Sub Query</a:t>
            </a:r>
            <a:endParaRPr lang="en-US" dirty="0">
              <a:solidFill>
                <a:schemeClr val="bg1"/>
              </a:solidFill>
            </a:endParaRPr>
          </a:p>
        </p:txBody>
      </p:sp>
      <p:sp>
        <p:nvSpPr>
          <p:cNvPr id="10" name="TextBox 9"/>
          <p:cNvSpPr txBox="1"/>
          <p:nvPr/>
        </p:nvSpPr>
        <p:spPr>
          <a:xfrm>
            <a:off x="1054605" y="3871826"/>
            <a:ext cx="3322621" cy="369332"/>
          </a:xfrm>
          <a:prstGeom prst="rect">
            <a:avLst/>
          </a:prstGeom>
          <a:noFill/>
        </p:spPr>
        <p:txBody>
          <a:bodyPr wrap="square" rtlCol="0">
            <a:spAutoFit/>
          </a:bodyPr>
          <a:lstStyle/>
          <a:p>
            <a:r>
              <a:rPr lang="en-US" dirty="0" smtClean="0">
                <a:solidFill>
                  <a:schemeClr val="bg1"/>
                </a:solidFill>
              </a:rPr>
              <a:t>JOIN Tables</a:t>
            </a:r>
            <a:endParaRPr lang="en-US" dirty="0">
              <a:solidFill>
                <a:schemeClr val="bg1"/>
              </a:solidFill>
            </a:endParaRPr>
          </a:p>
        </p:txBody>
      </p:sp>
      <p:sp>
        <p:nvSpPr>
          <p:cNvPr id="11" name="Diamond 10"/>
          <p:cNvSpPr/>
          <p:nvPr/>
        </p:nvSpPr>
        <p:spPr>
          <a:xfrm>
            <a:off x="911384" y="3499378"/>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Diamond 13"/>
          <p:cNvSpPr/>
          <p:nvPr/>
        </p:nvSpPr>
        <p:spPr>
          <a:xfrm>
            <a:off x="911384" y="3999622"/>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p:cNvSpPr txBox="1"/>
          <p:nvPr/>
        </p:nvSpPr>
        <p:spPr>
          <a:xfrm>
            <a:off x="1054605" y="3389104"/>
            <a:ext cx="3322621" cy="369332"/>
          </a:xfrm>
          <a:prstGeom prst="rect">
            <a:avLst/>
          </a:prstGeom>
          <a:noFill/>
        </p:spPr>
        <p:txBody>
          <a:bodyPr wrap="square" rtlCol="0">
            <a:spAutoFit/>
          </a:bodyPr>
          <a:lstStyle/>
          <a:p>
            <a:r>
              <a:rPr lang="en-US" dirty="0" smtClean="0">
                <a:solidFill>
                  <a:schemeClr val="bg1"/>
                </a:solidFill>
              </a:rPr>
              <a:t>Table </a:t>
            </a:r>
            <a:r>
              <a:rPr lang="en-US" dirty="0">
                <a:solidFill>
                  <a:schemeClr val="bg1"/>
                </a:solidFill>
              </a:rPr>
              <a:t>aliases</a:t>
            </a:r>
          </a:p>
        </p:txBody>
      </p:sp>
      <p:sp>
        <p:nvSpPr>
          <p:cNvPr id="12" name="TextBox 11"/>
          <p:cNvSpPr txBox="1"/>
          <p:nvPr/>
        </p:nvSpPr>
        <p:spPr>
          <a:xfrm>
            <a:off x="1054605" y="4378820"/>
            <a:ext cx="3616983" cy="369332"/>
          </a:xfrm>
          <a:prstGeom prst="rect">
            <a:avLst/>
          </a:prstGeom>
          <a:noFill/>
        </p:spPr>
        <p:txBody>
          <a:bodyPr wrap="square" rtlCol="0">
            <a:spAutoFit/>
          </a:bodyPr>
          <a:lstStyle/>
          <a:p>
            <a:r>
              <a:rPr lang="en-US" dirty="0">
                <a:solidFill>
                  <a:schemeClr val="bg1"/>
                </a:solidFill>
              </a:rPr>
              <a:t>UNION, INTERSECT, EXCEPT</a:t>
            </a:r>
          </a:p>
        </p:txBody>
      </p:sp>
      <p:sp>
        <p:nvSpPr>
          <p:cNvPr id="16" name="Diamond 15"/>
          <p:cNvSpPr/>
          <p:nvPr/>
        </p:nvSpPr>
        <p:spPr>
          <a:xfrm>
            <a:off x="911384" y="4506616"/>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TextBox 16"/>
          <p:cNvSpPr txBox="1"/>
          <p:nvPr/>
        </p:nvSpPr>
        <p:spPr>
          <a:xfrm>
            <a:off x="1054605" y="4994456"/>
            <a:ext cx="3616983" cy="369332"/>
          </a:xfrm>
          <a:prstGeom prst="rect">
            <a:avLst/>
          </a:prstGeom>
          <a:noFill/>
        </p:spPr>
        <p:txBody>
          <a:bodyPr wrap="square" rtlCol="0">
            <a:spAutoFit/>
          </a:bodyPr>
          <a:lstStyle/>
          <a:p>
            <a:r>
              <a:rPr lang="en-US" dirty="0">
                <a:solidFill>
                  <a:schemeClr val="bg1"/>
                </a:solidFill>
              </a:rPr>
              <a:t>Common Table Expressions</a:t>
            </a:r>
          </a:p>
        </p:txBody>
      </p:sp>
      <p:sp>
        <p:nvSpPr>
          <p:cNvPr id="18" name="Diamond 17"/>
          <p:cNvSpPr/>
          <p:nvPr/>
        </p:nvSpPr>
        <p:spPr>
          <a:xfrm>
            <a:off x="911384" y="5122252"/>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11960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923868" y="3147279"/>
            <a:ext cx="7296263" cy="139756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37" name="4-Point Star 36"/>
          <p:cNvSpPr/>
          <p:nvPr/>
        </p:nvSpPr>
        <p:spPr>
          <a:xfrm>
            <a:off x="905344" y="71632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195055" y="672149"/>
            <a:ext cx="3775297" cy="338554"/>
          </a:xfrm>
          <a:prstGeom prst="rect">
            <a:avLst/>
          </a:prstGeom>
          <a:noFill/>
        </p:spPr>
        <p:txBody>
          <a:bodyPr wrap="square" rtlCol="0">
            <a:spAutoFit/>
          </a:bodyPr>
          <a:lstStyle/>
          <a:p>
            <a:r>
              <a:rPr lang="en-US" sz="1600" b="1" dirty="0" smtClean="0">
                <a:solidFill>
                  <a:schemeClr val="accent5">
                    <a:lumMod val="75000"/>
                  </a:schemeClr>
                </a:solidFill>
              </a:rPr>
              <a:t>INNER JOIN</a:t>
            </a:r>
            <a:endParaRPr lang="en-US" sz="1600" b="1" dirty="0">
              <a:solidFill>
                <a:schemeClr val="accent5">
                  <a:lumMod val="75000"/>
                </a:schemeClr>
              </a:solidFill>
            </a:endParaRPr>
          </a:p>
        </p:txBody>
      </p:sp>
      <p:sp>
        <p:nvSpPr>
          <p:cNvPr id="5" name="TextBox 4"/>
          <p:cNvSpPr txBox="1"/>
          <p:nvPr/>
        </p:nvSpPr>
        <p:spPr>
          <a:xfrm>
            <a:off x="787650" y="1141336"/>
            <a:ext cx="4916033" cy="1569660"/>
          </a:xfrm>
          <a:prstGeom prst="rect">
            <a:avLst/>
          </a:prstGeom>
          <a:noFill/>
        </p:spPr>
        <p:txBody>
          <a:bodyPr wrap="square" rtlCol="0">
            <a:spAutoFit/>
          </a:bodyPr>
          <a:lstStyle/>
          <a:p>
            <a:r>
              <a:rPr lang="vi-VN" sz="1600" b="1" dirty="0">
                <a:solidFill>
                  <a:schemeClr val="accent5">
                    <a:lumMod val="75000"/>
                  </a:schemeClr>
                </a:solidFill>
              </a:rPr>
              <a:t>Inner join </a:t>
            </a:r>
            <a:r>
              <a:rPr lang="vi-VN" sz="1600" dirty="0" smtClean="0">
                <a:solidFill>
                  <a:schemeClr val="accent5">
                    <a:lumMod val="75000"/>
                  </a:schemeClr>
                </a:solidFill>
              </a:rPr>
              <a:t>trong SQL là </a:t>
            </a:r>
            <a:r>
              <a:rPr lang="vi-VN" sz="1600" dirty="0">
                <a:solidFill>
                  <a:schemeClr val="accent5">
                    <a:lumMod val="75000"/>
                  </a:schemeClr>
                </a:solidFill>
              </a:rPr>
              <a:t>một cách để kết hợp dữ liệu từ hai hoặc nhiều bảng trong cơ sở dữ liệu quan hệ. Nó chỉ trả về những hàng có giá trị khớp trong cả hai bảng. Nói cách khác, </a:t>
            </a:r>
            <a:r>
              <a:rPr lang="vi-VN" sz="1600" b="1" dirty="0">
                <a:solidFill>
                  <a:schemeClr val="accent5">
                    <a:lumMod val="75000"/>
                  </a:schemeClr>
                </a:solidFill>
              </a:rPr>
              <a:t>inner join </a:t>
            </a:r>
            <a:r>
              <a:rPr lang="vi-VN" sz="1600" dirty="0">
                <a:solidFill>
                  <a:schemeClr val="accent5">
                    <a:lumMod val="75000"/>
                  </a:schemeClr>
                </a:solidFill>
              </a:rPr>
              <a:t>chỉ trả về các hàng có giá trị của các cột được chỉ định trong </a:t>
            </a:r>
            <a:r>
              <a:rPr lang="vi-VN" sz="1600" b="1" dirty="0">
                <a:solidFill>
                  <a:schemeClr val="accent5">
                    <a:lumMod val="75000"/>
                  </a:schemeClr>
                </a:solidFill>
              </a:rPr>
              <a:t>cả hai bảng khớp với nhau</a:t>
            </a:r>
          </a:p>
        </p:txBody>
      </p:sp>
      <p:grpSp>
        <p:nvGrpSpPr>
          <p:cNvPr id="3" name="Group 2"/>
          <p:cNvGrpSpPr/>
          <p:nvPr/>
        </p:nvGrpSpPr>
        <p:grpSpPr>
          <a:xfrm>
            <a:off x="6036613" y="788121"/>
            <a:ext cx="2097520" cy="1661265"/>
            <a:chOff x="5946079" y="818534"/>
            <a:chExt cx="2097520" cy="1661265"/>
          </a:xfrm>
        </p:grpSpPr>
        <p:pic>
          <p:nvPicPr>
            <p:cNvPr id="6" name="Picture 5"/>
            <p:cNvPicPr>
              <a:picLocks noChangeAspect="1"/>
            </p:cNvPicPr>
            <p:nvPr/>
          </p:nvPicPr>
          <p:blipFill>
            <a:blip r:embed="rId2"/>
            <a:stretch>
              <a:fillRect/>
            </a:stretch>
          </p:blipFill>
          <p:spPr>
            <a:xfrm>
              <a:off x="5946079" y="818534"/>
              <a:ext cx="2097520" cy="1322711"/>
            </a:xfrm>
            <a:prstGeom prst="rect">
              <a:avLst/>
            </a:prstGeom>
          </p:spPr>
        </p:pic>
        <p:sp>
          <p:nvSpPr>
            <p:cNvPr id="7" name="TextBox 6"/>
            <p:cNvSpPr txBox="1"/>
            <p:nvPr/>
          </p:nvSpPr>
          <p:spPr>
            <a:xfrm>
              <a:off x="6338976" y="2141245"/>
              <a:ext cx="1339914" cy="338554"/>
            </a:xfrm>
            <a:prstGeom prst="rect">
              <a:avLst/>
            </a:prstGeom>
            <a:noFill/>
          </p:spPr>
          <p:txBody>
            <a:bodyPr wrap="square" rtlCol="0">
              <a:spAutoFit/>
            </a:bodyPr>
            <a:lstStyle/>
            <a:p>
              <a:r>
                <a:rPr lang="en-US" sz="1600" dirty="0" smtClean="0">
                  <a:solidFill>
                    <a:schemeClr val="accent5">
                      <a:lumMod val="75000"/>
                    </a:schemeClr>
                  </a:solidFill>
                </a:rPr>
                <a:t>INNER JOIN</a:t>
              </a:r>
              <a:endParaRPr lang="en-US" sz="1600" b="1" dirty="0">
                <a:solidFill>
                  <a:schemeClr val="accent5">
                    <a:lumMod val="75000"/>
                  </a:schemeClr>
                </a:solidFill>
              </a:endParaRPr>
            </a:p>
          </p:txBody>
        </p:sp>
      </p:grpSp>
      <p:sp>
        <p:nvSpPr>
          <p:cNvPr id="9" name="TextBox 8"/>
          <p:cNvSpPr txBox="1"/>
          <p:nvPr/>
        </p:nvSpPr>
        <p:spPr>
          <a:xfrm>
            <a:off x="5703684" y="2449386"/>
            <a:ext cx="2716040" cy="523220"/>
          </a:xfrm>
          <a:prstGeom prst="rect">
            <a:avLst/>
          </a:prstGeom>
          <a:noFill/>
        </p:spPr>
        <p:txBody>
          <a:bodyPr wrap="square" rtlCol="0">
            <a:spAutoFit/>
          </a:bodyPr>
          <a:lstStyle/>
          <a:p>
            <a:pPr algn="ctr"/>
            <a:r>
              <a:rPr lang="en-US" sz="1400" i="1" dirty="0" err="1" smtClean="0">
                <a:solidFill>
                  <a:schemeClr val="accent5">
                    <a:lumMod val="75000"/>
                  </a:schemeClr>
                </a:solidFill>
              </a:rPr>
              <a:t>Trả</a:t>
            </a:r>
            <a:r>
              <a:rPr lang="en-US" sz="1400" i="1" dirty="0" smtClean="0">
                <a:solidFill>
                  <a:schemeClr val="accent5">
                    <a:lumMod val="75000"/>
                  </a:schemeClr>
                </a:solidFill>
              </a:rPr>
              <a:t> </a:t>
            </a:r>
            <a:r>
              <a:rPr lang="en-US" sz="1400" i="1" dirty="0" err="1" smtClean="0">
                <a:solidFill>
                  <a:schemeClr val="accent5">
                    <a:lumMod val="75000"/>
                  </a:schemeClr>
                </a:solidFill>
              </a:rPr>
              <a:t>về</a:t>
            </a:r>
            <a:r>
              <a:rPr lang="en-US" sz="1400" i="1" dirty="0" smtClean="0">
                <a:solidFill>
                  <a:schemeClr val="accent5">
                    <a:lumMod val="75000"/>
                  </a:schemeClr>
                </a:solidFill>
              </a:rPr>
              <a:t> </a:t>
            </a:r>
            <a:r>
              <a:rPr lang="en-US" sz="1400" i="1" dirty="0" err="1" smtClean="0">
                <a:solidFill>
                  <a:schemeClr val="accent5">
                    <a:lumMod val="75000"/>
                  </a:schemeClr>
                </a:solidFill>
              </a:rPr>
              <a:t>phần</a:t>
            </a:r>
            <a:r>
              <a:rPr lang="en-US" sz="1400" i="1" dirty="0" smtClean="0">
                <a:solidFill>
                  <a:schemeClr val="accent5">
                    <a:lumMod val="75000"/>
                  </a:schemeClr>
                </a:solidFill>
              </a:rPr>
              <a:t> </a:t>
            </a:r>
            <a:r>
              <a:rPr lang="en-US" sz="1400" i="1" dirty="0" err="1" smtClean="0">
                <a:solidFill>
                  <a:schemeClr val="accent5">
                    <a:lumMod val="75000"/>
                  </a:schemeClr>
                </a:solidFill>
              </a:rPr>
              <a:t>chung</a:t>
            </a:r>
            <a:r>
              <a:rPr lang="en-US" sz="1400" i="1" dirty="0" smtClean="0">
                <a:solidFill>
                  <a:schemeClr val="accent5">
                    <a:lumMod val="75000"/>
                  </a:schemeClr>
                </a:solidFill>
              </a:rPr>
              <a:t>, </a:t>
            </a:r>
            <a:r>
              <a:rPr lang="en-US" sz="1400" i="1" dirty="0" err="1" smtClean="0">
                <a:solidFill>
                  <a:schemeClr val="accent5">
                    <a:lumMod val="75000"/>
                  </a:schemeClr>
                </a:solidFill>
              </a:rPr>
              <a:t>giao</a:t>
            </a:r>
            <a:r>
              <a:rPr lang="en-US" sz="1400" i="1" dirty="0" smtClean="0">
                <a:solidFill>
                  <a:schemeClr val="accent5">
                    <a:lumMod val="75000"/>
                  </a:schemeClr>
                </a:solidFill>
              </a:rPr>
              <a:t> </a:t>
            </a:r>
            <a:r>
              <a:rPr lang="en-US" sz="1400" i="1" dirty="0" err="1" smtClean="0">
                <a:solidFill>
                  <a:schemeClr val="accent5">
                    <a:lumMod val="75000"/>
                  </a:schemeClr>
                </a:solidFill>
              </a:rPr>
              <a:t>nhau</a:t>
            </a:r>
            <a:endParaRPr lang="en-US" sz="1400" i="1" dirty="0" smtClean="0">
              <a:solidFill>
                <a:schemeClr val="accent5">
                  <a:lumMod val="75000"/>
                </a:schemeClr>
              </a:solidFill>
            </a:endParaRPr>
          </a:p>
          <a:p>
            <a:pPr algn="ctr"/>
            <a:r>
              <a:rPr lang="en-US" sz="1400" i="1" dirty="0" smtClean="0">
                <a:solidFill>
                  <a:schemeClr val="accent5">
                    <a:lumMod val="75000"/>
                  </a:schemeClr>
                </a:solidFill>
              </a:rPr>
              <a:t> </a:t>
            </a:r>
            <a:r>
              <a:rPr lang="en-US" sz="1400" i="1" dirty="0" err="1" smtClean="0">
                <a:solidFill>
                  <a:schemeClr val="accent5">
                    <a:lumMod val="75000"/>
                  </a:schemeClr>
                </a:solidFill>
              </a:rPr>
              <a:t>giữa</a:t>
            </a:r>
            <a:r>
              <a:rPr lang="en-US" sz="1400" i="1" dirty="0" smtClean="0">
                <a:solidFill>
                  <a:schemeClr val="accent5">
                    <a:lumMod val="75000"/>
                  </a:schemeClr>
                </a:solidFill>
              </a:rPr>
              <a:t> 2 tables</a:t>
            </a:r>
            <a:endParaRPr lang="vi-VN" sz="1400" i="1" dirty="0">
              <a:solidFill>
                <a:schemeClr val="accent5">
                  <a:lumMod val="75000"/>
                </a:schemeClr>
              </a:solidFill>
            </a:endParaRPr>
          </a:p>
        </p:txBody>
      </p:sp>
      <p:pic>
        <p:nvPicPr>
          <p:cNvPr id="8" name="Picture 7"/>
          <p:cNvPicPr>
            <a:picLocks noChangeAspect="1"/>
          </p:cNvPicPr>
          <p:nvPr/>
        </p:nvPicPr>
        <p:blipFill>
          <a:blip r:embed="rId3"/>
          <a:stretch>
            <a:fillRect/>
          </a:stretch>
        </p:blipFill>
        <p:spPr>
          <a:xfrm>
            <a:off x="1107303" y="3250275"/>
            <a:ext cx="4276725" cy="1209675"/>
          </a:xfrm>
          <a:prstGeom prst="rect">
            <a:avLst/>
          </a:prstGeom>
        </p:spPr>
      </p:pic>
      <p:pic>
        <p:nvPicPr>
          <p:cNvPr id="10" name="Picture 9"/>
          <p:cNvPicPr>
            <a:picLocks noChangeAspect="1"/>
          </p:cNvPicPr>
          <p:nvPr/>
        </p:nvPicPr>
        <p:blipFill>
          <a:blip r:embed="rId4"/>
          <a:stretch>
            <a:fillRect/>
          </a:stretch>
        </p:blipFill>
        <p:spPr>
          <a:xfrm>
            <a:off x="4714931" y="4781240"/>
            <a:ext cx="3505200" cy="942975"/>
          </a:xfrm>
          <a:prstGeom prst="rect">
            <a:avLst/>
          </a:prstGeom>
        </p:spPr>
      </p:pic>
      <p:cxnSp>
        <p:nvCxnSpPr>
          <p:cNvPr id="13" name="Elbow Connector 12"/>
          <p:cNvCxnSpPr/>
          <p:nvPr/>
        </p:nvCxnSpPr>
        <p:spPr>
          <a:xfrm>
            <a:off x="1855960" y="4562946"/>
            <a:ext cx="2779414" cy="1013989"/>
          </a:xfrm>
          <a:prstGeom prst="bentConnector3">
            <a:avLst>
              <a:gd name="adj1" fmla="val -489"/>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951019" y="4810118"/>
            <a:ext cx="2263368" cy="584775"/>
          </a:xfrm>
          <a:prstGeom prst="rect">
            <a:avLst/>
          </a:prstGeom>
          <a:noFill/>
        </p:spPr>
        <p:txBody>
          <a:bodyPr wrap="square" rtlCol="0">
            <a:spAutoFit/>
          </a:bodyPr>
          <a:lstStyle/>
          <a:p>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2 </a:t>
            </a:r>
            <a:r>
              <a:rPr lang="en-US" sz="1600" dirty="0" err="1" smtClean="0">
                <a:solidFill>
                  <a:schemeClr val="accent5">
                    <a:lumMod val="75000"/>
                  </a:schemeClr>
                </a:solidFill>
              </a:rPr>
              <a:t>dòng</a:t>
            </a:r>
            <a:endParaRPr lang="en-US" sz="1600" dirty="0" smtClean="0">
              <a:solidFill>
                <a:schemeClr val="accent5">
                  <a:lumMod val="75000"/>
                </a:schemeClr>
              </a:solidFill>
            </a:endParaRPr>
          </a:p>
          <a:p>
            <a:r>
              <a:rPr lang="en-US" sz="1600" dirty="0" err="1" smtClean="0">
                <a:solidFill>
                  <a:schemeClr val="accent5">
                    <a:lumMod val="75000"/>
                  </a:schemeClr>
                </a:solidFill>
              </a:rPr>
              <a:t>thỏa</a:t>
            </a:r>
            <a:r>
              <a:rPr lang="en-US" sz="1600" dirty="0" smtClean="0">
                <a:solidFill>
                  <a:schemeClr val="accent5">
                    <a:lumMod val="75000"/>
                  </a:schemeClr>
                </a:solidFill>
              </a:rPr>
              <a:t> </a:t>
            </a:r>
            <a:r>
              <a:rPr lang="en-US" sz="1600" dirty="0" err="1" smtClean="0">
                <a:solidFill>
                  <a:schemeClr val="accent5">
                    <a:lumMod val="75000"/>
                  </a:schemeClr>
                </a:solidFill>
              </a:rPr>
              <a:t>mãn</a:t>
            </a:r>
            <a:endParaRPr lang="vi-VN" sz="1600" dirty="0">
              <a:solidFill>
                <a:schemeClr val="accent5">
                  <a:lumMod val="75000"/>
                </a:schemeClr>
              </a:solidFill>
            </a:endParaRPr>
          </a:p>
        </p:txBody>
      </p:sp>
      <p:sp>
        <p:nvSpPr>
          <p:cNvPr id="18" name="TextBox 17"/>
          <p:cNvSpPr txBox="1"/>
          <p:nvPr/>
        </p:nvSpPr>
        <p:spPr>
          <a:xfrm>
            <a:off x="819338" y="5887478"/>
            <a:ext cx="7505324" cy="338554"/>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cũng</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b="1" dirty="0" smtClean="0">
                <a:solidFill>
                  <a:schemeClr val="accent5">
                    <a:lumMod val="75000"/>
                  </a:schemeClr>
                </a:solidFill>
              </a:rPr>
              <a:t>JOIN</a:t>
            </a:r>
            <a:r>
              <a:rPr lang="en-US" sz="1600" dirty="0" smtClean="0">
                <a:solidFill>
                  <a:schemeClr val="accent5">
                    <a:lumMod val="75000"/>
                  </a:schemeClr>
                </a:solidFill>
              </a:rPr>
              <a:t> </a:t>
            </a:r>
            <a:r>
              <a:rPr lang="en-US" sz="1600" dirty="0" err="1" smtClean="0">
                <a:solidFill>
                  <a:schemeClr val="accent5">
                    <a:lumMod val="75000"/>
                  </a:schemeClr>
                </a:solidFill>
              </a:rPr>
              <a:t>thay</a:t>
            </a:r>
            <a:r>
              <a:rPr lang="en-US" sz="1600" dirty="0" smtClean="0">
                <a:solidFill>
                  <a:schemeClr val="accent5">
                    <a:lumMod val="75000"/>
                  </a:schemeClr>
                </a:solidFill>
              </a:rPr>
              <a:t> </a:t>
            </a:r>
            <a:r>
              <a:rPr lang="en-US" sz="1600" dirty="0" err="1" smtClean="0">
                <a:solidFill>
                  <a:schemeClr val="accent5">
                    <a:lumMod val="75000"/>
                  </a:schemeClr>
                </a:solidFill>
              </a:rPr>
              <a:t>vì</a:t>
            </a:r>
            <a:r>
              <a:rPr lang="en-US" sz="1600" dirty="0" smtClean="0">
                <a:solidFill>
                  <a:schemeClr val="accent5">
                    <a:lumMod val="75000"/>
                  </a:schemeClr>
                </a:solidFill>
              </a:rPr>
              <a:t> </a:t>
            </a:r>
            <a:r>
              <a:rPr lang="en-US" sz="1600" b="1" dirty="0" smtClean="0">
                <a:solidFill>
                  <a:schemeClr val="accent5">
                    <a:lumMod val="75000"/>
                  </a:schemeClr>
                </a:solidFill>
              </a:rPr>
              <a:t>INNER JOIN</a:t>
            </a:r>
            <a:r>
              <a:rPr lang="en-US" sz="1600" dirty="0" smtClean="0">
                <a:solidFill>
                  <a:schemeClr val="accent5">
                    <a:lumMod val="75000"/>
                  </a:schemeClr>
                </a:solidFill>
              </a:rPr>
              <a:t>, </a:t>
            </a:r>
            <a:r>
              <a:rPr lang="en-US" sz="1600" dirty="0" err="1" smtClean="0">
                <a:solidFill>
                  <a:schemeClr val="accent5">
                    <a:lumMod val="75000"/>
                  </a:schemeClr>
                </a:solidFill>
              </a:rPr>
              <a:t>chúng</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nhau</a:t>
            </a:r>
            <a:endParaRPr lang="vi-VN" sz="1600" dirty="0">
              <a:solidFill>
                <a:schemeClr val="accent5">
                  <a:lumMod val="75000"/>
                </a:schemeClr>
              </a:solidFill>
            </a:endParaRPr>
          </a:p>
        </p:txBody>
      </p:sp>
    </p:spTree>
    <p:extLst>
      <p:ext uri="{BB962C8B-B14F-4D97-AF65-F5344CB8AC3E}">
        <p14:creationId xmlns:p14="http://schemas.microsoft.com/office/powerpoint/2010/main" val="2904610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4-Point Star 36"/>
          <p:cNvSpPr/>
          <p:nvPr/>
        </p:nvSpPr>
        <p:spPr>
          <a:xfrm>
            <a:off x="905344" y="71632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195055" y="672149"/>
            <a:ext cx="3775297" cy="338554"/>
          </a:xfrm>
          <a:prstGeom prst="rect">
            <a:avLst/>
          </a:prstGeom>
          <a:noFill/>
        </p:spPr>
        <p:txBody>
          <a:bodyPr wrap="square" rtlCol="0">
            <a:spAutoFit/>
          </a:bodyPr>
          <a:lstStyle/>
          <a:p>
            <a:r>
              <a:rPr lang="en-US" sz="1600" b="1" dirty="0" smtClean="0">
                <a:solidFill>
                  <a:schemeClr val="accent5">
                    <a:lumMod val="75000"/>
                  </a:schemeClr>
                </a:solidFill>
              </a:rPr>
              <a:t>LEFT JOIN</a:t>
            </a:r>
            <a:endParaRPr lang="en-US" sz="1600" b="1" dirty="0">
              <a:solidFill>
                <a:schemeClr val="accent5">
                  <a:lumMod val="75000"/>
                </a:schemeClr>
              </a:solidFill>
            </a:endParaRPr>
          </a:p>
        </p:txBody>
      </p:sp>
      <p:sp>
        <p:nvSpPr>
          <p:cNvPr id="4" name="TextBox 3"/>
          <p:cNvSpPr txBox="1"/>
          <p:nvPr/>
        </p:nvSpPr>
        <p:spPr>
          <a:xfrm>
            <a:off x="787650" y="1141336"/>
            <a:ext cx="4916033" cy="830997"/>
          </a:xfrm>
          <a:prstGeom prst="rect">
            <a:avLst/>
          </a:prstGeom>
          <a:noFill/>
        </p:spPr>
        <p:txBody>
          <a:bodyPr wrap="square" rtlCol="0">
            <a:spAutoFit/>
          </a:bodyPr>
          <a:lstStyle/>
          <a:p>
            <a:r>
              <a:rPr lang="vi-VN" sz="1600" b="1" dirty="0">
                <a:solidFill>
                  <a:schemeClr val="accent5">
                    <a:lumMod val="75000"/>
                  </a:schemeClr>
                </a:solidFill>
              </a:rPr>
              <a:t>Left join </a:t>
            </a:r>
            <a:r>
              <a:rPr lang="vi-VN" sz="1600" dirty="0">
                <a:solidFill>
                  <a:schemeClr val="accent5">
                    <a:lumMod val="75000"/>
                  </a:schemeClr>
                </a:solidFill>
              </a:rPr>
              <a:t>trả về tất cả các bản ghi từ bảng bên trái (left table) và các bản ghi khớp từ bảng bên phải (right table) dựa trên điều kiện kết nối</a:t>
            </a:r>
          </a:p>
        </p:txBody>
      </p:sp>
      <p:grpSp>
        <p:nvGrpSpPr>
          <p:cNvPr id="2" name="Group 1"/>
          <p:cNvGrpSpPr/>
          <p:nvPr/>
        </p:nvGrpSpPr>
        <p:grpSpPr>
          <a:xfrm>
            <a:off x="5814186" y="1367672"/>
            <a:ext cx="2560731" cy="1981286"/>
            <a:chOff x="5805133" y="1141335"/>
            <a:chExt cx="2560731" cy="1981286"/>
          </a:xfrm>
        </p:grpSpPr>
        <p:pic>
          <p:nvPicPr>
            <p:cNvPr id="5" name="Picture 4"/>
            <p:cNvPicPr>
              <a:picLocks noChangeAspect="1"/>
            </p:cNvPicPr>
            <p:nvPr/>
          </p:nvPicPr>
          <p:blipFill>
            <a:blip r:embed="rId2"/>
            <a:stretch>
              <a:fillRect/>
            </a:stretch>
          </p:blipFill>
          <p:spPr>
            <a:xfrm>
              <a:off x="5805133" y="1141335"/>
              <a:ext cx="2560731" cy="1642733"/>
            </a:xfrm>
            <a:prstGeom prst="rect">
              <a:avLst/>
            </a:prstGeom>
          </p:spPr>
        </p:pic>
        <p:sp>
          <p:nvSpPr>
            <p:cNvPr id="6" name="TextBox 5"/>
            <p:cNvSpPr txBox="1"/>
            <p:nvPr/>
          </p:nvSpPr>
          <p:spPr>
            <a:xfrm>
              <a:off x="6646316" y="2784067"/>
              <a:ext cx="1339914" cy="338554"/>
            </a:xfrm>
            <a:prstGeom prst="rect">
              <a:avLst/>
            </a:prstGeom>
            <a:noFill/>
          </p:spPr>
          <p:txBody>
            <a:bodyPr wrap="square" rtlCol="0">
              <a:spAutoFit/>
            </a:bodyPr>
            <a:lstStyle/>
            <a:p>
              <a:r>
                <a:rPr lang="en-US" sz="1600" dirty="0" smtClean="0">
                  <a:solidFill>
                    <a:schemeClr val="accent5">
                      <a:lumMod val="75000"/>
                    </a:schemeClr>
                  </a:solidFill>
                </a:rPr>
                <a:t>LEFT JOIN</a:t>
              </a:r>
              <a:endParaRPr lang="en-US" sz="1600" b="1" dirty="0">
                <a:solidFill>
                  <a:schemeClr val="accent5">
                    <a:lumMod val="75000"/>
                  </a:schemeClr>
                </a:solidFill>
              </a:endParaRPr>
            </a:p>
          </p:txBody>
        </p:sp>
        <p:sp>
          <p:nvSpPr>
            <p:cNvPr id="7" name="TextBox 6"/>
            <p:cNvSpPr txBox="1"/>
            <p:nvPr/>
          </p:nvSpPr>
          <p:spPr>
            <a:xfrm>
              <a:off x="6190982" y="1715043"/>
              <a:ext cx="910668" cy="584775"/>
            </a:xfrm>
            <a:prstGeom prst="rect">
              <a:avLst/>
            </a:prstGeom>
            <a:noFill/>
          </p:spPr>
          <p:txBody>
            <a:bodyPr wrap="square" rtlCol="0">
              <a:spAutoFit/>
            </a:bodyPr>
            <a:lstStyle/>
            <a:p>
              <a:r>
                <a:rPr lang="en-US" sz="1600" dirty="0" smtClean="0">
                  <a:solidFill>
                    <a:schemeClr val="bg1"/>
                  </a:solidFill>
                </a:rPr>
                <a:t>Left Table</a:t>
              </a:r>
              <a:endParaRPr lang="en-US" sz="1600" b="1" dirty="0">
                <a:solidFill>
                  <a:schemeClr val="bg1"/>
                </a:solidFill>
              </a:endParaRPr>
            </a:p>
          </p:txBody>
        </p:sp>
        <p:sp>
          <p:nvSpPr>
            <p:cNvPr id="8" name="TextBox 7"/>
            <p:cNvSpPr txBox="1"/>
            <p:nvPr/>
          </p:nvSpPr>
          <p:spPr>
            <a:xfrm>
              <a:off x="7326400" y="1669176"/>
              <a:ext cx="910668" cy="584775"/>
            </a:xfrm>
            <a:prstGeom prst="rect">
              <a:avLst/>
            </a:prstGeom>
            <a:noFill/>
          </p:spPr>
          <p:txBody>
            <a:bodyPr wrap="square" rtlCol="0">
              <a:spAutoFit/>
            </a:bodyPr>
            <a:lstStyle/>
            <a:p>
              <a:r>
                <a:rPr lang="en-US" sz="1600" dirty="0" smtClean="0">
                  <a:solidFill>
                    <a:srgbClr val="00B0F0"/>
                  </a:solidFill>
                </a:rPr>
                <a:t>Right table</a:t>
              </a:r>
              <a:endParaRPr lang="en-US" sz="1600" b="1" dirty="0">
                <a:solidFill>
                  <a:srgbClr val="00B0F0"/>
                </a:solidFill>
              </a:endParaRPr>
            </a:p>
          </p:txBody>
        </p:sp>
      </p:grpSp>
      <p:sp>
        <p:nvSpPr>
          <p:cNvPr id="10" name="TextBox 9"/>
          <p:cNvSpPr txBox="1"/>
          <p:nvPr/>
        </p:nvSpPr>
        <p:spPr>
          <a:xfrm>
            <a:off x="787650" y="2064790"/>
            <a:ext cx="4916033" cy="830997"/>
          </a:xfrm>
          <a:prstGeom prst="rect">
            <a:avLst/>
          </a:prstGeom>
          <a:noFill/>
        </p:spPr>
        <p:txBody>
          <a:bodyPr wrap="square" rtlCol="0">
            <a:spAutoFit/>
          </a:bodyPr>
          <a:lstStyle/>
          <a:p>
            <a:r>
              <a:rPr lang="vi-VN" sz="1600" dirty="0">
                <a:solidFill>
                  <a:schemeClr val="accent5">
                    <a:lumMod val="75000"/>
                  </a:schemeClr>
                </a:solidFill>
              </a:rPr>
              <a:t>Các bản ghi từ bảng bên trái sẽ được bao gồm trong kết quả, ngay cả khi không có bản ghi khớp từ bảng bên phải</a:t>
            </a:r>
          </a:p>
        </p:txBody>
      </p:sp>
      <p:sp>
        <p:nvSpPr>
          <p:cNvPr id="11" name="TextBox 10"/>
          <p:cNvSpPr txBox="1"/>
          <p:nvPr/>
        </p:nvSpPr>
        <p:spPr>
          <a:xfrm>
            <a:off x="787650" y="2979190"/>
            <a:ext cx="4916033" cy="584775"/>
          </a:xfrm>
          <a:prstGeom prst="rect">
            <a:avLst/>
          </a:prstGeom>
          <a:noFill/>
        </p:spPr>
        <p:txBody>
          <a:bodyPr wrap="square" rtlCol="0">
            <a:spAutoFit/>
          </a:bodyPr>
          <a:lstStyle/>
          <a:p>
            <a:r>
              <a:rPr lang="vi-VN" sz="1600" dirty="0">
                <a:solidFill>
                  <a:schemeClr val="accent5">
                    <a:lumMod val="75000"/>
                  </a:schemeClr>
                </a:solidFill>
              </a:rPr>
              <a:t>Nếu không có bản ghi khớp từ bảng bên phải, các cột tương ứng sẽ có giá trị NULL trong kết quả</a:t>
            </a:r>
          </a:p>
        </p:txBody>
      </p:sp>
      <p:grpSp>
        <p:nvGrpSpPr>
          <p:cNvPr id="22" name="Group 21"/>
          <p:cNvGrpSpPr/>
          <p:nvPr/>
        </p:nvGrpSpPr>
        <p:grpSpPr>
          <a:xfrm>
            <a:off x="923868" y="3720333"/>
            <a:ext cx="7559229" cy="2727374"/>
            <a:chOff x="923868" y="3874242"/>
            <a:chExt cx="7559229" cy="2727374"/>
          </a:xfrm>
        </p:grpSpPr>
        <p:sp>
          <p:nvSpPr>
            <p:cNvPr id="13" name="Rounded Rectangle 12"/>
            <p:cNvSpPr/>
            <p:nvPr/>
          </p:nvSpPr>
          <p:spPr>
            <a:xfrm>
              <a:off x="923868" y="3874242"/>
              <a:ext cx="7296263" cy="139756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3" name="Picture 2"/>
            <p:cNvPicPr>
              <a:picLocks noChangeAspect="1"/>
            </p:cNvPicPr>
            <p:nvPr/>
          </p:nvPicPr>
          <p:blipFill>
            <a:blip r:embed="rId3"/>
            <a:stretch>
              <a:fillRect/>
            </a:stretch>
          </p:blipFill>
          <p:spPr>
            <a:xfrm>
              <a:off x="1073966" y="3985207"/>
              <a:ext cx="4343400" cy="1114425"/>
            </a:xfrm>
            <a:prstGeom prst="rect">
              <a:avLst/>
            </a:prstGeom>
          </p:spPr>
        </p:pic>
        <p:pic>
          <p:nvPicPr>
            <p:cNvPr id="9" name="Picture 8"/>
            <p:cNvPicPr>
              <a:picLocks noChangeAspect="1"/>
            </p:cNvPicPr>
            <p:nvPr/>
          </p:nvPicPr>
          <p:blipFill>
            <a:blip r:embed="rId4"/>
            <a:stretch>
              <a:fillRect/>
            </a:stretch>
          </p:blipFill>
          <p:spPr>
            <a:xfrm>
              <a:off x="2713885" y="5372891"/>
              <a:ext cx="3486150" cy="1228725"/>
            </a:xfrm>
            <a:prstGeom prst="rect">
              <a:avLst/>
            </a:prstGeom>
          </p:spPr>
        </p:pic>
        <p:cxnSp>
          <p:nvCxnSpPr>
            <p:cNvPr id="16" name="Elbow Connector 15"/>
            <p:cNvCxnSpPr/>
            <p:nvPr/>
          </p:nvCxnSpPr>
          <p:spPr>
            <a:xfrm>
              <a:off x="923868" y="5271804"/>
              <a:ext cx="1665423" cy="1119943"/>
            </a:xfrm>
            <a:prstGeom prst="bentConnector3">
              <a:avLst>
                <a:gd name="adj1" fmla="val -1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23868" y="5511595"/>
              <a:ext cx="1731587" cy="738664"/>
            </a:xfrm>
            <a:prstGeom prst="rect">
              <a:avLst/>
            </a:prstGeom>
            <a:noFill/>
          </p:spPr>
          <p:txBody>
            <a:bodyPr wrap="square" rtlCol="0">
              <a:spAutoFit/>
            </a:bodyPr>
            <a:lstStyle/>
            <a:p>
              <a:r>
                <a:rPr lang="en-US" sz="1400" dirty="0" err="1" smtClean="0">
                  <a:solidFill>
                    <a:schemeClr val="accent5">
                      <a:lumMod val="75000"/>
                    </a:schemeClr>
                  </a:solidFill>
                </a:rPr>
                <a:t>Trả</a:t>
              </a:r>
              <a:r>
                <a:rPr lang="en-US" sz="1400" dirty="0" smtClean="0">
                  <a:solidFill>
                    <a:schemeClr val="accent5">
                      <a:lumMod val="75000"/>
                    </a:schemeClr>
                  </a:solidFill>
                </a:rPr>
                <a:t> </a:t>
              </a:r>
              <a:r>
                <a:rPr lang="en-US" sz="1400" dirty="0" err="1" smtClean="0">
                  <a:solidFill>
                    <a:schemeClr val="accent5">
                      <a:lumMod val="75000"/>
                    </a:schemeClr>
                  </a:solidFill>
                </a:rPr>
                <a:t>về</a:t>
              </a:r>
              <a:r>
                <a:rPr lang="en-US" sz="1400" dirty="0" smtClean="0">
                  <a:solidFill>
                    <a:schemeClr val="accent5">
                      <a:lumMod val="75000"/>
                    </a:schemeClr>
                  </a:solidFill>
                </a:rPr>
                <a:t> </a:t>
              </a:r>
              <a:r>
                <a:rPr lang="en-US" sz="1400" dirty="0" err="1" smtClean="0">
                  <a:solidFill>
                    <a:schemeClr val="accent5">
                      <a:lumMod val="75000"/>
                    </a:schemeClr>
                  </a:solidFill>
                </a:rPr>
                <a:t>tất</a:t>
              </a:r>
              <a:r>
                <a:rPr lang="en-US" sz="1400" dirty="0" smtClean="0">
                  <a:solidFill>
                    <a:schemeClr val="accent5">
                      <a:lumMod val="75000"/>
                    </a:schemeClr>
                  </a:solidFill>
                </a:rPr>
                <a:t> </a:t>
              </a:r>
              <a:r>
                <a:rPr lang="en-US" sz="1400" dirty="0" err="1" smtClean="0">
                  <a:solidFill>
                    <a:schemeClr val="accent5">
                      <a:lumMod val="75000"/>
                    </a:schemeClr>
                  </a:solidFill>
                </a:rPr>
                <a:t>cả</a:t>
              </a:r>
              <a:r>
                <a:rPr lang="en-US" sz="1400" dirty="0" smtClean="0">
                  <a:solidFill>
                    <a:schemeClr val="accent5">
                      <a:lumMod val="75000"/>
                    </a:schemeClr>
                  </a:solidFill>
                </a:rPr>
                <a:t> record </a:t>
              </a:r>
              <a:r>
                <a:rPr lang="en-US" sz="1400" dirty="0" err="1" smtClean="0">
                  <a:solidFill>
                    <a:schemeClr val="accent5">
                      <a:lumMod val="75000"/>
                    </a:schemeClr>
                  </a:solidFill>
                </a:rPr>
                <a:t>của</a:t>
              </a:r>
              <a:r>
                <a:rPr lang="en-US" sz="1400" dirty="0" smtClean="0">
                  <a:solidFill>
                    <a:schemeClr val="accent5">
                      <a:lumMod val="75000"/>
                    </a:schemeClr>
                  </a:solidFill>
                </a:rPr>
                <a:t> table employees</a:t>
              </a:r>
              <a:endParaRPr lang="vi-VN" sz="1400" dirty="0">
                <a:solidFill>
                  <a:schemeClr val="accent5">
                    <a:lumMod val="75000"/>
                  </a:schemeClr>
                </a:solidFill>
              </a:endParaRPr>
            </a:p>
          </p:txBody>
        </p:sp>
        <p:sp>
          <p:nvSpPr>
            <p:cNvPr id="21" name="TextBox 20"/>
            <p:cNvSpPr txBox="1"/>
            <p:nvPr/>
          </p:nvSpPr>
          <p:spPr>
            <a:xfrm>
              <a:off x="6324629" y="5372891"/>
              <a:ext cx="2158468" cy="1169551"/>
            </a:xfrm>
            <a:prstGeom prst="rect">
              <a:avLst/>
            </a:prstGeom>
            <a:noFill/>
          </p:spPr>
          <p:txBody>
            <a:bodyPr wrap="square" rtlCol="0">
              <a:spAutoFit/>
            </a:bodyPr>
            <a:lstStyle/>
            <a:p>
              <a:r>
                <a:rPr lang="en-US" sz="1400" dirty="0" err="1" smtClean="0">
                  <a:solidFill>
                    <a:schemeClr val="accent5">
                      <a:lumMod val="75000"/>
                    </a:schemeClr>
                  </a:solidFill>
                </a:rPr>
                <a:t>Dòng</a:t>
              </a:r>
              <a:r>
                <a:rPr lang="en-US" sz="1400" dirty="0" smtClean="0">
                  <a:solidFill>
                    <a:schemeClr val="accent5">
                      <a:lumMod val="75000"/>
                    </a:schemeClr>
                  </a:solidFill>
                </a:rPr>
                <a:t> 3, </a:t>
              </a:r>
              <a:r>
                <a:rPr lang="en-US" sz="1400" dirty="0" err="1" smtClean="0">
                  <a:solidFill>
                    <a:schemeClr val="accent5">
                      <a:lumMod val="75000"/>
                    </a:schemeClr>
                  </a:solidFill>
                </a:rPr>
                <a:t>có</a:t>
              </a:r>
              <a:r>
                <a:rPr lang="en-US" sz="1400" dirty="0" smtClean="0">
                  <a:solidFill>
                    <a:schemeClr val="accent5">
                      <a:lumMod val="75000"/>
                    </a:schemeClr>
                  </a:solidFill>
                </a:rPr>
                <a:t> </a:t>
              </a:r>
              <a:r>
                <a:rPr lang="en-US" sz="1400" dirty="0" err="1" smtClean="0">
                  <a:solidFill>
                    <a:schemeClr val="accent5">
                      <a:lumMod val="75000"/>
                    </a:schemeClr>
                  </a:solidFill>
                </a:rPr>
                <a:t>department_id</a:t>
              </a:r>
              <a:r>
                <a:rPr lang="en-US" sz="1400" dirty="0" smtClean="0">
                  <a:solidFill>
                    <a:schemeClr val="accent5">
                      <a:lumMod val="75000"/>
                    </a:schemeClr>
                  </a:solidFill>
                </a:rPr>
                <a:t> = 4, </a:t>
              </a:r>
              <a:r>
                <a:rPr lang="en-US" sz="1400" dirty="0" err="1" smtClean="0">
                  <a:solidFill>
                    <a:schemeClr val="accent5">
                      <a:lumMod val="75000"/>
                    </a:schemeClr>
                  </a:solidFill>
                </a:rPr>
                <a:t>không</a:t>
              </a:r>
              <a:r>
                <a:rPr lang="en-US" sz="1400" dirty="0" smtClean="0">
                  <a:solidFill>
                    <a:schemeClr val="accent5">
                      <a:lumMod val="75000"/>
                    </a:schemeClr>
                  </a:solidFill>
                </a:rPr>
                <a:t> </a:t>
              </a:r>
              <a:r>
                <a:rPr lang="en-US" sz="1400" dirty="0" err="1" smtClean="0">
                  <a:solidFill>
                    <a:schemeClr val="accent5">
                      <a:lumMod val="75000"/>
                    </a:schemeClr>
                  </a:solidFill>
                </a:rPr>
                <a:t>khớp</a:t>
              </a:r>
              <a:r>
                <a:rPr lang="en-US" sz="1400" dirty="0" smtClean="0">
                  <a:solidFill>
                    <a:schemeClr val="accent5">
                      <a:lumMod val="75000"/>
                    </a:schemeClr>
                  </a:solidFill>
                </a:rPr>
                <a:t> </a:t>
              </a:r>
              <a:r>
                <a:rPr lang="en-US" sz="1400" dirty="0" err="1" smtClean="0">
                  <a:solidFill>
                    <a:schemeClr val="accent5">
                      <a:lumMod val="75000"/>
                    </a:schemeClr>
                  </a:solidFill>
                </a:rPr>
                <a:t>với</a:t>
              </a:r>
              <a:r>
                <a:rPr lang="en-US" sz="1400" dirty="0" smtClean="0">
                  <a:solidFill>
                    <a:schemeClr val="accent5">
                      <a:lumMod val="75000"/>
                    </a:schemeClr>
                  </a:solidFill>
                </a:rPr>
                <a:t> </a:t>
              </a:r>
              <a:r>
                <a:rPr lang="en-US" sz="1400" dirty="0" err="1" smtClean="0">
                  <a:solidFill>
                    <a:schemeClr val="accent5">
                      <a:lumMod val="75000"/>
                    </a:schemeClr>
                  </a:solidFill>
                </a:rPr>
                <a:t>giá</a:t>
              </a:r>
              <a:r>
                <a:rPr lang="en-US" sz="1400" dirty="0" smtClean="0">
                  <a:solidFill>
                    <a:schemeClr val="accent5">
                      <a:lumMod val="75000"/>
                    </a:schemeClr>
                  </a:solidFill>
                </a:rPr>
                <a:t> </a:t>
              </a:r>
              <a:r>
                <a:rPr lang="en-US" sz="1400" dirty="0" err="1" smtClean="0">
                  <a:solidFill>
                    <a:schemeClr val="accent5">
                      <a:lumMod val="75000"/>
                    </a:schemeClr>
                  </a:solidFill>
                </a:rPr>
                <a:t>nào</a:t>
              </a:r>
              <a:r>
                <a:rPr lang="en-US" sz="1400" dirty="0" smtClean="0">
                  <a:solidFill>
                    <a:schemeClr val="accent5">
                      <a:lumMod val="75000"/>
                    </a:schemeClr>
                  </a:solidFill>
                </a:rPr>
                <a:t> </a:t>
              </a:r>
              <a:r>
                <a:rPr lang="en-US" sz="1400" dirty="0" err="1" smtClean="0">
                  <a:solidFill>
                    <a:schemeClr val="accent5">
                      <a:lumMod val="75000"/>
                    </a:schemeClr>
                  </a:solidFill>
                </a:rPr>
                <a:t>bên</a:t>
              </a:r>
              <a:r>
                <a:rPr lang="en-US" sz="1400" dirty="0" smtClean="0">
                  <a:solidFill>
                    <a:schemeClr val="accent5">
                      <a:lumMod val="75000"/>
                    </a:schemeClr>
                  </a:solidFill>
                </a:rPr>
                <a:t> table departments </a:t>
              </a:r>
              <a:r>
                <a:rPr lang="en-US" sz="1400" dirty="0" smtClean="0">
                  <a:solidFill>
                    <a:schemeClr val="accent5">
                      <a:lumMod val="75000"/>
                    </a:schemeClr>
                  </a:solidFill>
                  <a:sym typeface="Wingdings" panose="05000000000000000000" pitchFamily="2" charset="2"/>
                </a:rPr>
                <a:t> NULL</a:t>
              </a:r>
              <a:endParaRPr lang="vi-VN" sz="1400" dirty="0">
                <a:solidFill>
                  <a:schemeClr val="accent5">
                    <a:lumMod val="75000"/>
                  </a:schemeClr>
                </a:solidFill>
              </a:endParaRPr>
            </a:p>
          </p:txBody>
        </p:sp>
        <p:cxnSp>
          <p:nvCxnSpPr>
            <p:cNvPr id="19" name="Straight Arrow Connector 18"/>
            <p:cNvCxnSpPr>
              <a:stCxn id="21" idx="1"/>
            </p:cNvCxnSpPr>
            <p:nvPr/>
          </p:nvCxnSpPr>
          <p:spPr>
            <a:xfrm flipH="1">
              <a:off x="5133315" y="5957667"/>
              <a:ext cx="1191314" cy="37070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64941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5417366" y="1096407"/>
            <a:ext cx="3161472" cy="1903592"/>
          </a:xfrm>
          <a:prstGeom prst="rect">
            <a:avLst/>
          </a:prstGeom>
        </p:spPr>
      </p:pic>
      <p:sp>
        <p:nvSpPr>
          <p:cNvPr id="37" name="4-Point Star 36"/>
          <p:cNvSpPr/>
          <p:nvPr/>
        </p:nvSpPr>
        <p:spPr>
          <a:xfrm>
            <a:off x="905344" y="71632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195055" y="672149"/>
            <a:ext cx="3775297" cy="338554"/>
          </a:xfrm>
          <a:prstGeom prst="rect">
            <a:avLst/>
          </a:prstGeom>
          <a:noFill/>
        </p:spPr>
        <p:txBody>
          <a:bodyPr wrap="square" rtlCol="0">
            <a:spAutoFit/>
          </a:bodyPr>
          <a:lstStyle/>
          <a:p>
            <a:r>
              <a:rPr lang="en-US" sz="1600" b="1" dirty="0" smtClean="0">
                <a:solidFill>
                  <a:schemeClr val="accent5">
                    <a:lumMod val="75000"/>
                  </a:schemeClr>
                </a:solidFill>
              </a:rPr>
              <a:t>LEFT JOIN</a:t>
            </a:r>
            <a:endParaRPr lang="en-US" sz="1600" b="1" dirty="0">
              <a:solidFill>
                <a:schemeClr val="accent5">
                  <a:lumMod val="75000"/>
                </a:schemeClr>
              </a:solidFill>
            </a:endParaRPr>
          </a:p>
        </p:txBody>
      </p:sp>
      <p:sp>
        <p:nvSpPr>
          <p:cNvPr id="4" name="TextBox 3"/>
          <p:cNvSpPr txBox="1"/>
          <p:nvPr/>
        </p:nvSpPr>
        <p:spPr>
          <a:xfrm>
            <a:off x="787650" y="1141336"/>
            <a:ext cx="4916033" cy="584775"/>
          </a:xfrm>
          <a:prstGeom prst="rect">
            <a:avLst/>
          </a:prstGeom>
          <a:noFill/>
        </p:spPr>
        <p:txBody>
          <a:bodyPr wrap="square" rtlCol="0">
            <a:spAutoFit/>
          </a:bodyPr>
          <a:lstStyle/>
          <a:p>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biến</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LEFT JOIN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trả</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những</a:t>
            </a:r>
            <a:r>
              <a:rPr lang="en-US" sz="1600" dirty="0" smtClean="0">
                <a:solidFill>
                  <a:schemeClr val="accent5">
                    <a:lumMod val="75000"/>
                  </a:schemeClr>
                </a:solidFill>
              </a:rPr>
              <a:t> </a:t>
            </a:r>
            <a:r>
              <a:rPr lang="en-US" sz="1600" dirty="0" err="1" smtClean="0">
                <a:solidFill>
                  <a:schemeClr val="accent5">
                    <a:lumMod val="75000"/>
                  </a:schemeClr>
                </a:solidFill>
              </a:rPr>
              <a:t>dòng</a:t>
            </a:r>
            <a:r>
              <a:rPr lang="en-US" sz="1600" dirty="0" smtClean="0">
                <a:solidFill>
                  <a:schemeClr val="accent5">
                    <a:lumMod val="75000"/>
                  </a:schemeClr>
                </a:solidFill>
              </a:rPr>
              <a:t> </a:t>
            </a:r>
            <a:r>
              <a:rPr lang="en-US" sz="1600" dirty="0" err="1" smtClean="0">
                <a:solidFill>
                  <a:schemeClr val="accent5">
                    <a:lumMod val="75000"/>
                  </a:schemeClr>
                </a:solidFill>
              </a:rPr>
              <a:t>bên</a:t>
            </a:r>
            <a:r>
              <a:rPr lang="en-US" sz="1600" dirty="0" smtClean="0">
                <a:solidFill>
                  <a:schemeClr val="accent5">
                    <a:lumMod val="75000"/>
                  </a:schemeClr>
                </a:solidFill>
              </a:rPr>
              <a:t> Left table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khớp</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right table</a:t>
            </a:r>
            <a:endParaRPr lang="vi-VN" sz="1600" dirty="0">
              <a:solidFill>
                <a:schemeClr val="accent5">
                  <a:lumMod val="75000"/>
                </a:schemeClr>
              </a:solidFill>
            </a:endParaRPr>
          </a:p>
        </p:txBody>
      </p:sp>
      <p:sp>
        <p:nvSpPr>
          <p:cNvPr id="6" name="TextBox 5"/>
          <p:cNvSpPr txBox="1"/>
          <p:nvPr/>
        </p:nvSpPr>
        <p:spPr>
          <a:xfrm>
            <a:off x="3341123" y="1917855"/>
            <a:ext cx="2146744" cy="338554"/>
          </a:xfrm>
          <a:prstGeom prst="rect">
            <a:avLst/>
          </a:prstGeom>
          <a:noFill/>
        </p:spPr>
        <p:txBody>
          <a:bodyPr wrap="square" rtlCol="0">
            <a:spAutoFit/>
          </a:bodyPr>
          <a:lstStyle/>
          <a:p>
            <a:r>
              <a:rPr lang="en-US" sz="1600" dirty="0" smtClean="0">
                <a:solidFill>
                  <a:schemeClr val="accent5">
                    <a:lumMod val="75000"/>
                  </a:schemeClr>
                </a:solidFill>
              </a:rPr>
              <a:t>LEFT OUTER JOIN</a:t>
            </a:r>
            <a:endParaRPr lang="en-US" sz="1600" b="1" dirty="0">
              <a:solidFill>
                <a:schemeClr val="accent5">
                  <a:lumMod val="75000"/>
                </a:schemeClr>
              </a:solidFill>
            </a:endParaRPr>
          </a:p>
        </p:txBody>
      </p:sp>
      <p:sp>
        <p:nvSpPr>
          <p:cNvPr id="7" name="TextBox 6"/>
          <p:cNvSpPr txBox="1"/>
          <p:nvPr/>
        </p:nvSpPr>
        <p:spPr>
          <a:xfrm>
            <a:off x="5864775" y="1713709"/>
            <a:ext cx="910668" cy="584775"/>
          </a:xfrm>
          <a:prstGeom prst="rect">
            <a:avLst/>
          </a:prstGeom>
          <a:noFill/>
        </p:spPr>
        <p:txBody>
          <a:bodyPr wrap="square" rtlCol="0">
            <a:spAutoFit/>
          </a:bodyPr>
          <a:lstStyle/>
          <a:p>
            <a:r>
              <a:rPr lang="en-US" sz="1600" dirty="0" smtClean="0">
                <a:solidFill>
                  <a:schemeClr val="bg1"/>
                </a:solidFill>
              </a:rPr>
              <a:t>Left Table</a:t>
            </a:r>
            <a:endParaRPr lang="en-US" sz="1600" b="1" dirty="0">
              <a:solidFill>
                <a:schemeClr val="bg1"/>
              </a:solidFill>
            </a:endParaRPr>
          </a:p>
        </p:txBody>
      </p:sp>
      <p:sp>
        <p:nvSpPr>
          <p:cNvPr id="8" name="TextBox 7"/>
          <p:cNvSpPr txBox="1"/>
          <p:nvPr/>
        </p:nvSpPr>
        <p:spPr>
          <a:xfrm>
            <a:off x="7291262" y="1755816"/>
            <a:ext cx="910668" cy="584775"/>
          </a:xfrm>
          <a:prstGeom prst="rect">
            <a:avLst/>
          </a:prstGeom>
          <a:noFill/>
        </p:spPr>
        <p:txBody>
          <a:bodyPr wrap="square" rtlCol="0">
            <a:spAutoFit/>
          </a:bodyPr>
          <a:lstStyle/>
          <a:p>
            <a:r>
              <a:rPr lang="en-US" sz="1600" dirty="0" smtClean="0">
                <a:solidFill>
                  <a:srgbClr val="00B0F0"/>
                </a:solidFill>
              </a:rPr>
              <a:t>Right table</a:t>
            </a:r>
            <a:endParaRPr lang="en-US" sz="1600" b="1" dirty="0">
              <a:solidFill>
                <a:srgbClr val="00B0F0"/>
              </a:solidFill>
            </a:endParaRPr>
          </a:p>
        </p:txBody>
      </p:sp>
      <p:sp>
        <p:nvSpPr>
          <p:cNvPr id="13" name="Rounded Rectangle 12"/>
          <p:cNvSpPr/>
          <p:nvPr/>
        </p:nvSpPr>
        <p:spPr>
          <a:xfrm>
            <a:off x="923868" y="3521560"/>
            <a:ext cx="7296263" cy="165079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14" name="Picture 13"/>
          <p:cNvPicPr>
            <a:picLocks noChangeAspect="1"/>
          </p:cNvPicPr>
          <p:nvPr/>
        </p:nvPicPr>
        <p:blipFill>
          <a:blip r:embed="rId3"/>
          <a:stretch>
            <a:fillRect/>
          </a:stretch>
        </p:blipFill>
        <p:spPr>
          <a:xfrm>
            <a:off x="1050199" y="3681577"/>
            <a:ext cx="4229100" cy="1457325"/>
          </a:xfrm>
          <a:prstGeom prst="rect">
            <a:avLst/>
          </a:prstGeom>
        </p:spPr>
      </p:pic>
      <p:pic>
        <p:nvPicPr>
          <p:cNvPr id="15" name="Picture 14"/>
          <p:cNvPicPr>
            <a:picLocks noChangeAspect="1"/>
          </p:cNvPicPr>
          <p:nvPr/>
        </p:nvPicPr>
        <p:blipFill>
          <a:blip r:embed="rId4"/>
          <a:stretch>
            <a:fillRect/>
          </a:stretch>
        </p:blipFill>
        <p:spPr>
          <a:xfrm>
            <a:off x="4548459" y="5355362"/>
            <a:ext cx="3543300" cy="714375"/>
          </a:xfrm>
          <a:prstGeom prst="rect">
            <a:avLst/>
          </a:prstGeom>
        </p:spPr>
      </p:pic>
      <p:cxnSp>
        <p:nvCxnSpPr>
          <p:cNvPr id="18" name="Elbow Connector 17"/>
          <p:cNvCxnSpPr/>
          <p:nvPr/>
        </p:nvCxnSpPr>
        <p:spPr>
          <a:xfrm>
            <a:off x="923868" y="5172355"/>
            <a:ext cx="3490627" cy="643546"/>
          </a:xfrm>
          <a:prstGeom prst="bentConnector3">
            <a:avLst>
              <a:gd name="adj1" fmla="val 46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83106" y="3049692"/>
            <a:ext cx="4916033" cy="338554"/>
          </a:xfrm>
          <a:prstGeom prst="rect">
            <a:avLst/>
          </a:prstGeom>
          <a:noFill/>
        </p:spPr>
        <p:txBody>
          <a:bodyPr wrap="square" rtlCol="0">
            <a:spAutoFit/>
          </a:bodyPr>
          <a:lstStyle/>
          <a:p>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điều</a:t>
            </a:r>
            <a:r>
              <a:rPr lang="en-US" sz="1600" dirty="0" smtClean="0">
                <a:solidFill>
                  <a:schemeClr val="accent5">
                    <a:lumMod val="75000"/>
                  </a:schemeClr>
                </a:solidFill>
              </a:rPr>
              <a:t> </a:t>
            </a:r>
            <a:r>
              <a:rPr lang="en-US" sz="1600" dirty="0" err="1" smtClean="0">
                <a:solidFill>
                  <a:schemeClr val="accent5">
                    <a:lumMod val="75000"/>
                  </a:schemeClr>
                </a:solidFill>
              </a:rPr>
              <a:t>kiện</a:t>
            </a:r>
            <a:r>
              <a:rPr lang="en-US" sz="1600" dirty="0" smtClean="0">
                <a:solidFill>
                  <a:schemeClr val="accent5">
                    <a:lumMod val="75000"/>
                  </a:schemeClr>
                </a:solidFill>
              </a:rPr>
              <a:t> WHERE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bên</a:t>
            </a:r>
            <a:r>
              <a:rPr lang="en-US" sz="1600" dirty="0" smtClean="0">
                <a:solidFill>
                  <a:schemeClr val="accent5">
                    <a:lumMod val="75000"/>
                  </a:schemeClr>
                </a:solidFill>
              </a:rPr>
              <a:t> </a:t>
            </a:r>
            <a:r>
              <a:rPr lang="en-US" sz="1600" dirty="0" err="1" smtClean="0">
                <a:solidFill>
                  <a:schemeClr val="accent5">
                    <a:lumMod val="75000"/>
                  </a:schemeClr>
                </a:solidFill>
              </a:rPr>
              <a:t>dưới</a:t>
            </a:r>
            <a:endParaRPr lang="vi-VN" sz="1600" dirty="0">
              <a:solidFill>
                <a:schemeClr val="accent5">
                  <a:lumMod val="75000"/>
                </a:schemeClr>
              </a:solidFill>
            </a:endParaRPr>
          </a:p>
        </p:txBody>
      </p:sp>
    </p:spTree>
    <p:extLst>
      <p:ext uri="{BB962C8B-B14F-4D97-AF65-F5344CB8AC3E}">
        <p14:creationId xmlns:p14="http://schemas.microsoft.com/office/powerpoint/2010/main" val="24118237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905344" y="3669535"/>
            <a:ext cx="7296263" cy="151572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7" name="Picture 6"/>
          <p:cNvPicPr>
            <a:picLocks noChangeAspect="1"/>
          </p:cNvPicPr>
          <p:nvPr/>
        </p:nvPicPr>
        <p:blipFill>
          <a:blip r:embed="rId2"/>
          <a:stretch>
            <a:fillRect/>
          </a:stretch>
        </p:blipFill>
        <p:spPr>
          <a:xfrm rot="10800000">
            <a:off x="5703683" y="1190639"/>
            <a:ext cx="2806574" cy="1800443"/>
          </a:xfrm>
          <a:prstGeom prst="rect">
            <a:avLst/>
          </a:prstGeom>
        </p:spPr>
      </p:pic>
      <p:sp>
        <p:nvSpPr>
          <p:cNvPr id="37" name="4-Point Star 36"/>
          <p:cNvSpPr/>
          <p:nvPr/>
        </p:nvSpPr>
        <p:spPr>
          <a:xfrm>
            <a:off x="905344" y="71632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195055" y="672149"/>
            <a:ext cx="3775297" cy="338554"/>
          </a:xfrm>
          <a:prstGeom prst="rect">
            <a:avLst/>
          </a:prstGeom>
          <a:noFill/>
        </p:spPr>
        <p:txBody>
          <a:bodyPr wrap="square" rtlCol="0">
            <a:spAutoFit/>
          </a:bodyPr>
          <a:lstStyle/>
          <a:p>
            <a:r>
              <a:rPr lang="en-US" sz="1600" b="1" dirty="0" smtClean="0">
                <a:solidFill>
                  <a:schemeClr val="accent5">
                    <a:lumMod val="75000"/>
                  </a:schemeClr>
                </a:solidFill>
              </a:rPr>
              <a:t>RIGHT JOIN</a:t>
            </a:r>
            <a:endParaRPr lang="en-US" sz="1600" b="1" dirty="0">
              <a:solidFill>
                <a:schemeClr val="accent5">
                  <a:lumMod val="75000"/>
                </a:schemeClr>
              </a:solidFill>
            </a:endParaRPr>
          </a:p>
        </p:txBody>
      </p:sp>
      <p:sp>
        <p:nvSpPr>
          <p:cNvPr id="4" name="TextBox 3"/>
          <p:cNvSpPr txBox="1"/>
          <p:nvPr/>
        </p:nvSpPr>
        <p:spPr>
          <a:xfrm>
            <a:off x="787650" y="1141336"/>
            <a:ext cx="4916033" cy="830997"/>
          </a:xfrm>
          <a:prstGeom prst="rect">
            <a:avLst/>
          </a:prstGeom>
          <a:noFill/>
        </p:spPr>
        <p:txBody>
          <a:bodyPr wrap="square" rtlCol="0">
            <a:spAutoFit/>
          </a:bodyPr>
          <a:lstStyle/>
          <a:p>
            <a:r>
              <a:rPr lang="en-US" sz="1600" b="1" dirty="0" smtClean="0">
                <a:solidFill>
                  <a:schemeClr val="accent5">
                    <a:lumMod val="75000"/>
                  </a:schemeClr>
                </a:solidFill>
              </a:rPr>
              <a:t>Right</a:t>
            </a:r>
            <a:r>
              <a:rPr lang="vi-VN" sz="1600" b="1" dirty="0" smtClean="0">
                <a:solidFill>
                  <a:schemeClr val="accent5">
                    <a:lumMod val="75000"/>
                  </a:schemeClr>
                </a:solidFill>
              </a:rPr>
              <a:t> </a:t>
            </a:r>
            <a:r>
              <a:rPr lang="vi-VN" sz="1600" b="1" dirty="0">
                <a:solidFill>
                  <a:schemeClr val="accent5">
                    <a:lumMod val="75000"/>
                  </a:schemeClr>
                </a:solidFill>
              </a:rPr>
              <a:t>join </a:t>
            </a:r>
            <a:r>
              <a:rPr lang="vi-VN" sz="1600" dirty="0">
                <a:solidFill>
                  <a:schemeClr val="accent5">
                    <a:lumMod val="75000"/>
                  </a:schemeClr>
                </a:solidFill>
              </a:rPr>
              <a:t>trả về tất cả các bản ghi từ bảng bên </a:t>
            </a:r>
            <a:r>
              <a:rPr lang="en-US" sz="1600" dirty="0" err="1" smtClean="0">
                <a:solidFill>
                  <a:schemeClr val="accent5">
                    <a:lumMod val="75000"/>
                  </a:schemeClr>
                </a:solidFill>
              </a:rPr>
              <a:t>phải</a:t>
            </a:r>
            <a:r>
              <a:rPr lang="vi-VN" sz="1600" dirty="0" smtClean="0">
                <a:solidFill>
                  <a:schemeClr val="accent5">
                    <a:lumMod val="75000"/>
                  </a:schemeClr>
                </a:solidFill>
              </a:rPr>
              <a:t> (</a:t>
            </a:r>
            <a:r>
              <a:rPr lang="en-US" sz="1600" dirty="0" smtClean="0">
                <a:solidFill>
                  <a:schemeClr val="accent5">
                    <a:lumMod val="75000"/>
                  </a:schemeClr>
                </a:solidFill>
              </a:rPr>
              <a:t>right</a:t>
            </a:r>
            <a:r>
              <a:rPr lang="vi-VN" sz="1600" dirty="0" smtClean="0">
                <a:solidFill>
                  <a:schemeClr val="accent5">
                    <a:lumMod val="75000"/>
                  </a:schemeClr>
                </a:solidFill>
              </a:rPr>
              <a:t> </a:t>
            </a:r>
            <a:r>
              <a:rPr lang="vi-VN" sz="1600" dirty="0">
                <a:solidFill>
                  <a:schemeClr val="accent5">
                    <a:lumMod val="75000"/>
                  </a:schemeClr>
                </a:solidFill>
              </a:rPr>
              <a:t>table) và các bản ghi khớp từ bảng bên </a:t>
            </a:r>
            <a:r>
              <a:rPr lang="en-US" sz="1600" dirty="0" err="1" smtClean="0">
                <a:solidFill>
                  <a:schemeClr val="accent5">
                    <a:lumMod val="75000"/>
                  </a:schemeClr>
                </a:solidFill>
              </a:rPr>
              <a:t>trái</a:t>
            </a:r>
            <a:r>
              <a:rPr lang="vi-VN" sz="1600" dirty="0" smtClean="0">
                <a:solidFill>
                  <a:schemeClr val="accent5">
                    <a:lumMod val="75000"/>
                  </a:schemeClr>
                </a:solidFill>
              </a:rPr>
              <a:t> (</a:t>
            </a:r>
            <a:r>
              <a:rPr lang="en-US" sz="1600" dirty="0" smtClean="0">
                <a:solidFill>
                  <a:schemeClr val="accent5">
                    <a:lumMod val="75000"/>
                  </a:schemeClr>
                </a:solidFill>
              </a:rPr>
              <a:t>left</a:t>
            </a:r>
            <a:r>
              <a:rPr lang="vi-VN" sz="1600" dirty="0" smtClean="0">
                <a:solidFill>
                  <a:schemeClr val="accent5">
                    <a:lumMod val="75000"/>
                  </a:schemeClr>
                </a:solidFill>
              </a:rPr>
              <a:t> </a:t>
            </a:r>
            <a:r>
              <a:rPr lang="vi-VN" sz="1600" dirty="0">
                <a:solidFill>
                  <a:schemeClr val="accent5">
                    <a:lumMod val="75000"/>
                  </a:schemeClr>
                </a:solidFill>
              </a:rPr>
              <a:t>table) dựa trên điều kiện kết nối</a:t>
            </a:r>
          </a:p>
        </p:txBody>
      </p:sp>
      <p:sp>
        <p:nvSpPr>
          <p:cNvPr id="5" name="TextBox 4"/>
          <p:cNvSpPr txBox="1"/>
          <p:nvPr/>
        </p:nvSpPr>
        <p:spPr>
          <a:xfrm>
            <a:off x="787650" y="2064790"/>
            <a:ext cx="4916033" cy="830997"/>
          </a:xfrm>
          <a:prstGeom prst="rect">
            <a:avLst/>
          </a:prstGeom>
          <a:noFill/>
        </p:spPr>
        <p:txBody>
          <a:bodyPr wrap="square" rtlCol="0">
            <a:spAutoFit/>
          </a:bodyPr>
          <a:lstStyle/>
          <a:p>
            <a:r>
              <a:rPr lang="vi-VN" sz="1600" dirty="0">
                <a:solidFill>
                  <a:schemeClr val="accent5">
                    <a:lumMod val="75000"/>
                  </a:schemeClr>
                </a:solidFill>
              </a:rPr>
              <a:t>Các bản ghi từ bảng bên </a:t>
            </a:r>
            <a:r>
              <a:rPr lang="en-US" sz="1600" dirty="0" err="1" smtClean="0">
                <a:solidFill>
                  <a:schemeClr val="accent5">
                    <a:lumMod val="75000"/>
                  </a:schemeClr>
                </a:solidFill>
              </a:rPr>
              <a:t>phải</a:t>
            </a:r>
            <a:r>
              <a:rPr lang="vi-VN" sz="1600" dirty="0" smtClean="0">
                <a:solidFill>
                  <a:schemeClr val="accent5">
                    <a:lumMod val="75000"/>
                  </a:schemeClr>
                </a:solidFill>
              </a:rPr>
              <a:t> </a:t>
            </a:r>
            <a:r>
              <a:rPr lang="vi-VN" sz="1600" dirty="0">
                <a:solidFill>
                  <a:schemeClr val="accent5">
                    <a:lumMod val="75000"/>
                  </a:schemeClr>
                </a:solidFill>
              </a:rPr>
              <a:t>sẽ được bao gồm trong kết quả, ngay cả khi không có bản ghi khớp từ bảng bên </a:t>
            </a:r>
            <a:r>
              <a:rPr lang="en-US" sz="1600" dirty="0" err="1" smtClean="0">
                <a:solidFill>
                  <a:schemeClr val="accent5">
                    <a:lumMod val="75000"/>
                  </a:schemeClr>
                </a:solidFill>
              </a:rPr>
              <a:t>trái</a:t>
            </a:r>
            <a:endParaRPr lang="vi-VN" sz="1600" dirty="0">
              <a:solidFill>
                <a:schemeClr val="accent5">
                  <a:lumMod val="75000"/>
                </a:schemeClr>
              </a:solidFill>
            </a:endParaRPr>
          </a:p>
        </p:txBody>
      </p:sp>
      <p:sp>
        <p:nvSpPr>
          <p:cNvPr id="6" name="TextBox 5"/>
          <p:cNvSpPr txBox="1"/>
          <p:nvPr/>
        </p:nvSpPr>
        <p:spPr>
          <a:xfrm>
            <a:off x="787650" y="2979190"/>
            <a:ext cx="4916033" cy="584775"/>
          </a:xfrm>
          <a:prstGeom prst="rect">
            <a:avLst/>
          </a:prstGeom>
          <a:noFill/>
        </p:spPr>
        <p:txBody>
          <a:bodyPr wrap="square" rtlCol="0">
            <a:spAutoFit/>
          </a:bodyPr>
          <a:lstStyle/>
          <a:p>
            <a:r>
              <a:rPr lang="vi-VN" sz="1600" dirty="0">
                <a:solidFill>
                  <a:schemeClr val="accent5">
                    <a:lumMod val="75000"/>
                  </a:schemeClr>
                </a:solidFill>
              </a:rPr>
              <a:t>Nếu không có bản ghi khớp, các cột tương ứng từ bảng bên trái sẽ có giá trị NULL trong kết quả.</a:t>
            </a:r>
          </a:p>
        </p:txBody>
      </p:sp>
      <p:sp>
        <p:nvSpPr>
          <p:cNvPr id="8" name="TextBox 7"/>
          <p:cNvSpPr txBox="1"/>
          <p:nvPr/>
        </p:nvSpPr>
        <p:spPr>
          <a:xfrm>
            <a:off x="6527599" y="3125722"/>
            <a:ext cx="1339914" cy="338554"/>
          </a:xfrm>
          <a:prstGeom prst="rect">
            <a:avLst/>
          </a:prstGeom>
          <a:noFill/>
        </p:spPr>
        <p:txBody>
          <a:bodyPr wrap="square" rtlCol="0">
            <a:spAutoFit/>
          </a:bodyPr>
          <a:lstStyle/>
          <a:p>
            <a:r>
              <a:rPr lang="en-US" sz="1600" dirty="0" smtClean="0">
                <a:solidFill>
                  <a:schemeClr val="accent5">
                    <a:lumMod val="75000"/>
                  </a:schemeClr>
                </a:solidFill>
              </a:rPr>
              <a:t>RIGHT JOIN</a:t>
            </a:r>
            <a:endParaRPr lang="en-US" sz="1600" b="1" dirty="0">
              <a:solidFill>
                <a:schemeClr val="accent5">
                  <a:lumMod val="75000"/>
                </a:schemeClr>
              </a:solidFill>
            </a:endParaRPr>
          </a:p>
        </p:txBody>
      </p:sp>
      <p:sp>
        <p:nvSpPr>
          <p:cNvPr id="11" name="TextBox 10"/>
          <p:cNvSpPr txBox="1"/>
          <p:nvPr/>
        </p:nvSpPr>
        <p:spPr>
          <a:xfrm>
            <a:off x="6012627" y="1798472"/>
            <a:ext cx="910668" cy="584775"/>
          </a:xfrm>
          <a:prstGeom prst="rect">
            <a:avLst/>
          </a:prstGeom>
          <a:noFill/>
        </p:spPr>
        <p:txBody>
          <a:bodyPr wrap="square" rtlCol="0">
            <a:spAutoFit/>
          </a:bodyPr>
          <a:lstStyle/>
          <a:p>
            <a:r>
              <a:rPr lang="en-US" sz="1600" dirty="0" smtClean="0">
                <a:solidFill>
                  <a:srgbClr val="00B0F0"/>
                </a:solidFill>
              </a:rPr>
              <a:t>Left Table</a:t>
            </a:r>
            <a:endParaRPr lang="en-US" sz="1600" b="1" dirty="0">
              <a:solidFill>
                <a:srgbClr val="00B0F0"/>
              </a:solidFill>
            </a:endParaRPr>
          </a:p>
        </p:txBody>
      </p:sp>
      <p:sp>
        <p:nvSpPr>
          <p:cNvPr id="12" name="TextBox 11"/>
          <p:cNvSpPr txBox="1"/>
          <p:nvPr/>
        </p:nvSpPr>
        <p:spPr>
          <a:xfrm>
            <a:off x="7372743" y="1798472"/>
            <a:ext cx="910668" cy="584775"/>
          </a:xfrm>
          <a:prstGeom prst="rect">
            <a:avLst/>
          </a:prstGeom>
          <a:noFill/>
        </p:spPr>
        <p:txBody>
          <a:bodyPr wrap="square" rtlCol="0">
            <a:spAutoFit/>
          </a:bodyPr>
          <a:lstStyle/>
          <a:p>
            <a:r>
              <a:rPr lang="en-US" sz="1600" dirty="0" smtClean="0">
                <a:solidFill>
                  <a:schemeClr val="bg1"/>
                </a:solidFill>
              </a:rPr>
              <a:t>Right table</a:t>
            </a:r>
            <a:endParaRPr lang="en-US" sz="1600" b="1" dirty="0">
              <a:solidFill>
                <a:schemeClr val="bg1"/>
              </a:solidFill>
            </a:endParaRPr>
          </a:p>
        </p:txBody>
      </p:sp>
      <p:pic>
        <p:nvPicPr>
          <p:cNvPr id="2" name="Picture 1"/>
          <p:cNvPicPr>
            <a:picLocks noChangeAspect="1"/>
          </p:cNvPicPr>
          <p:nvPr/>
        </p:nvPicPr>
        <p:blipFill>
          <a:blip r:embed="rId3"/>
          <a:stretch>
            <a:fillRect/>
          </a:stretch>
        </p:blipFill>
        <p:spPr>
          <a:xfrm>
            <a:off x="1031675" y="3836717"/>
            <a:ext cx="4276725" cy="1171575"/>
          </a:xfrm>
          <a:prstGeom prst="rect">
            <a:avLst/>
          </a:prstGeom>
        </p:spPr>
      </p:pic>
      <p:pic>
        <p:nvPicPr>
          <p:cNvPr id="3" name="Picture 2"/>
          <p:cNvPicPr>
            <a:picLocks noChangeAspect="1"/>
          </p:cNvPicPr>
          <p:nvPr/>
        </p:nvPicPr>
        <p:blipFill>
          <a:blip r:embed="rId4"/>
          <a:stretch>
            <a:fillRect/>
          </a:stretch>
        </p:blipFill>
        <p:spPr>
          <a:xfrm>
            <a:off x="4710598" y="5308075"/>
            <a:ext cx="3514725" cy="1181100"/>
          </a:xfrm>
          <a:prstGeom prst="rect">
            <a:avLst/>
          </a:prstGeom>
        </p:spPr>
      </p:pic>
      <p:cxnSp>
        <p:nvCxnSpPr>
          <p:cNvPr id="17" name="Elbow Connector 16"/>
          <p:cNvCxnSpPr/>
          <p:nvPr/>
        </p:nvCxnSpPr>
        <p:spPr>
          <a:xfrm>
            <a:off x="1031675" y="5185261"/>
            <a:ext cx="3678923" cy="1106897"/>
          </a:xfrm>
          <a:prstGeom prst="bentConnector3">
            <a:avLst>
              <a:gd name="adj1" fmla="val -217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50199" y="5494382"/>
            <a:ext cx="3458425" cy="738664"/>
          </a:xfrm>
          <a:prstGeom prst="rect">
            <a:avLst/>
          </a:prstGeom>
          <a:noFill/>
        </p:spPr>
        <p:txBody>
          <a:bodyPr wrap="square" rtlCol="0">
            <a:spAutoFit/>
          </a:bodyPr>
          <a:lstStyle/>
          <a:p>
            <a:r>
              <a:rPr lang="en-US" sz="1400" dirty="0" smtClean="0">
                <a:solidFill>
                  <a:schemeClr val="accent5">
                    <a:lumMod val="75000"/>
                  </a:schemeClr>
                </a:solidFill>
              </a:rPr>
              <a:t>Marketing </a:t>
            </a:r>
            <a:r>
              <a:rPr lang="en-US" sz="1400" dirty="0" err="1" smtClean="0">
                <a:solidFill>
                  <a:schemeClr val="accent5">
                    <a:lumMod val="75000"/>
                  </a:schemeClr>
                </a:solidFill>
              </a:rPr>
              <a:t>không</a:t>
            </a:r>
            <a:r>
              <a:rPr lang="en-US" sz="1400" dirty="0" smtClean="0">
                <a:solidFill>
                  <a:schemeClr val="accent5">
                    <a:lumMod val="75000"/>
                  </a:schemeClr>
                </a:solidFill>
              </a:rPr>
              <a:t> </a:t>
            </a:r>
            <a:r>
              <a:rPr lang="en-US" sz="1400" dirty="0" err="1" smtClean="0">
                <a:solidFill>
                  <a:schemeClr val="accent5">
                    <a:lumMod val="75000"/>
                  </a:schemeClr>
                </a:solidFill>
              </a:rPr>
              <a:t>khớp</a:t>
            </a:r>
            <a:r>
              <a:rPr lang="en-US" sz="1400" dirty="0" smtClean="0">
                <a:solidFill>
                  <a:schemeClr val="accent5">
                    <a:lumMod val="75000"/>
                  </a:schemeClr>
                </a:solidFill>
              </a:rPr>
              <a:t> </a:t>
            </a:r>
            <a:r>
              <a:rPr lang="en-US" sz="1400" dirty="0" err="1" smtClean="0">
                <a:solidFill>
                  <a:schemeClr val="accent5">
                    <a:lumMod val="75000"/>
                  </a:schemeClr>
                </a:solidFill>
              </a:rPr>
              <a:t>với</a:t>
            </a:r>
            <a:r>
              <a:rPr lang="en-US" sz="1400" dirty="0" smtClean="0">
                <a:solidFill>
                  <a:schemeClr val="accent5">
                    <a:lumMod val="75000"/>
                  </a:schemeClr>
                </a:solidFill>
              </a:rPr>
              <a:t> </a:t>
            </a:r>
            <a:r>
              <a:rPr lang="en-US" sz="1400" dirty="0" err="1" smtClean="0">
                <a:solidFill>
                  <a:schemeClr val="accent5">
                    <a:lumMod val="75000"/>
                  </a:schemeClr>
                </a:solidFill>
              </a:rPr>
              <a:t>bất</a:t>
            </a:r>
            <a:r>
              <a:rPr lang="en-US" sz="1400" dirty="0" smtClean="0">
                <a:solidFill>
                  <a:schemeClr val="accent5">
                    <a:lumMod val="75000"/>
                  </a:schemeClr>
                </a:solidFill>
              </a:rPr>
              <a:t> </a:t>
            </a:r>
            <a:r>
              <a:rPr lang="en-US" sz="1400" dirty="0" err="1" smtClean="0">
                <a:solidFill>
                  <a:schemeClr val="accent5">
                    <a:lumMod val="75000"/>
                  </a:schemeClr>
                </a:solidFill>
              </a:rPr>
              <a:t>kỳ</a:t>
            </a:r>
            <a:r>
              <a:rPr lang="en-US" sz="1400" dirty="0" smtClean="0">
                <a:solidFill>
                  <a:schemeClr val="accent5">
                    <a:lumMod val="75000"/>
                  </a:schemeClr>
                </a:solidFill>
              </a:rPr>
              <a:t> employee</a:t>
            </a:r>
          </a:p>
          <a:p>
            <a:r>
              <a:rPr lang="en-US" sz="1400" dirty="0" smtClean="0">
                <a:solidFill>
                  <a:schemeClr val="accent5">
                    <a:lumMod val="75000"/>
                  </a:schemeClr>
                </a:solidFill>
              </a:rPr>
              <a:t> </a:t>
            </a:r>
            <a:r>
              <a:rPr lang="en-US" sz="1400" dirty="0" err="1" smtClean="0">
                <a:solidFill>
                  <a:schemeClr val="accent5">
                    <a:lumMod val="75000"/>
                  </a:schemeClr>
                </a:solidFill>
              </a:rPr>
              <a:t>nào</a:t>
            </a:r>
            <a:r>
              <a:rPr lang="en-US" sz="1400" dirty="0" smtClean="0">
                <a:solidFill>
                  <a:schemeClr val="accent5">
                    <a:lumMod val="75000"/>
                  </a:schemeClr>
                </a:solidFill>
              </a:rPr>
              <a:t> </a:t>
            </a:r>
            <a:r>
              <a:rPr lang="en-US" sz="1400" dirty="0" err="1" smtClean="0">
                <a:solidFill>
                  <a:schemeClr val="accent5">
                    <a:lumMod val="75000"/>
                  </a:schemeClr>
                </a:solidFill>
              </a:rPr>
              <a:t>nên</a:t>
            </a:r>
            <a:r>
              <a:rPr lang="en-US" sz="1400" dirty="0" smtClean="0">
                <a:solidFill>
                  <a:schemeClr val="accent5">
                    <a:lumMod val="75000"/>
                  </a:schemeClr>
                </a:solidFill>
              </a:rPr>
              <a:t> </a:t>
            </a:r>
            <a:r>
              <a:rPr lang="en-US" sz="1400" dirty="0" err="1" smtClean="0">
                <a:solidFill>
                  <a:schemeClr val="accent5">
                    <a:lumMod val="75000"/>
                  </a:schemeClr>
                </a:solidFill>
              </a:rPr>
              <a:t>cột</a:t>
            </a:r>
            <a:r>
              <a:rPr lang="en-US" sz="1400" dirty="0" smtClean="0">
                <a:solidFill>
                  <a:schemeClr val="accent5">
                    <a:lumMod val="75000"/>
                  </a:schemeClr>
                </a:solidFill>
              </a:rPr>
              <a:t> name </a:t>
            </a:r>
            <a:r>
              <a:rPr lang="en-US" sz="1400" dirty="0" err="1" smtClean="0">
                <a:solidFill>
                  <a:schemeClr val="accent5">
                    <a:lumMod val="75000"/>
                  </a:schemeClr>
                </a:solidFill>
              </a:rPr>
              <a:t>có</a:t>
            </a:r>
            <a:r>
              <a:rPr lang="en-US" sz="1400" dirty="0" smtClean="0">
                <a:solidFill>
                  <a:schemeClr val="accent5">
                    <a:lumMod val="75000"/>
                  </a:schemeClr>
                </a:solidFill>
              </a:rPr>
              <a:t> </a:t>
            </a:r>
            <a:r>
              <a:rPr lang="en-US" sz="1400" dirty="0" err="1" smtClean="0">
                <a:solidFill>
                  <a:schemeClr val="accent5">
                    <a:lumMod val="75000"/>
                  </a:schemeClr>
                </a:solidFill>
              </a:rPr>
              <a:t>giá</a:t>
            </a:r>
            <a:r>
              <a:rPr lang="en-US" sz="1400" dirty="0" smtClean="0">
                <a:solidFill>
                  <a:schemeClr val="accent5">
                    <a:lumMod val="75000"/>
                  </a:schemeClr>
                </a:solidFill>
              </a:rPr>
              <a:t> </a:t>
            </a:r>
            <a:r>
              <a:rPr lang="en-US" sz="1400" dirty="0" err="1" smtClean="0">
                <a:solidFill>
                  <a:schemeClr val="accent5">
                    <a:lumMod val="75000"/>
                  </a:schemeClr>
                </a:solidFill>
              </a:rPr>
              <a:t>trị</a:t>
            </a:r>
            <a:r>
              <a:rPr lang="en-US" sz="1400" dirty="0" smtClean="0">
                <a:solidFill>
                  <a:schemeClr val="accent5">
                    <a:lumMod val="75000"/>
                  </a:schemeClr>
                </a:solidFill>
              </a:rPr>
              <a:t> NULL</a:t>
            </a:r>
            <a:endParaRPr lang="vi-VN" sz="1400" dirty="0">
              <a:solidFill>
                <a:schemeClr val="accent5">
                  <a:lumMod val="75000"/>
                </a:schemeClr>
              </a:solidFill>
            </a:endParaRPr>
          </a:p>
        </p:txBody>
      </p:sp>
    </p:spTree>
    <p:extLst>
      <p:ext uri="{BB962C8B-B14F-4D97-AF65-F5344CB8AC3E}">
        <p14:creationId xmlns:p14="http://schemas.microsoft.com/office/powerpoint/2010/main" val="32440196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05344" y="3717579"/>
            <a:ext cx="7296263" cy="151572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37" name="4-Point Star 36"/>
          <p:cNvSpPr/>
          <p:nvPr/>
        </p:nvSpPr>
        <p:spPr>
          <a:xfrm>
            <a:off x="905344" y="71632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195055" y="672149"/>
            <a:ext cx="3775297" cy="338554"/>
          </a:xfrm>
          <a:prstGeom prst="rect">
            <a:avLst/>
          </a:prstGeom>
          <a:noFill/>
        </p:spPr>
        <p:txBody>
          <a:bodyPr wrap="square" rtlCol="0">
            <a:spAutoFit/>
          </a:bodyPr>
          <a:lstStyle/>
          <a:p>
            <a:r>
              <a:rPr lang="en-US" sz="1600" b="1" dirty="0" smtClean="0">
                <a:solidFill>
                  <a:schemeClr val="accent5">
                    <a:lumMod val="75000"/>
                  </a:schemeClr>
                </a:solidFill>
              </a:rPr>
              <a:t>FULL JOIN</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50199" y="3903942"/>
            <a:ext cx="4181475" cy="1143000"/>
          </a:xfrm>
          <a:prstGeom prst="rect">
            <a:avLst/>
          </a:prstGeom>
        </p:spPr>
      </p:pic>
      <p:sp>
        <p:nvSpPr>
          <p:cNvPr id="6" name="TextBox 5"/>
          <p:cNvSpPr txBox="1"/>
          <p:nvPr/>
        </p:nvSpPr>
        <p:spPr>
          <a:xfrm>
            <a:off x="787650" y="1141336"/>
            <a:ext cx="4916033" cy="1323439"/>
          </a:xfrm>
          <a:prstGeom prst="rect">
            <a:avLst/>
          </a:prstGeom>
          <a:noFill/>
        </p:spPr>
        <p:txBody>
          <a:bodyPr wrap="square" rtlCol="0">
            <a:spAutoFit/>
          </a:bodyPr>
          <a:lstStyle/>
          <a:p>
            <a:r>
              <a:rPr lang="en-US" sz="1600" b="1" dirty="0" smtClean="0">
                <a:solidFill>
                  <a:schemeClr val="accent5">
                    <a:lumMod val="75000"/>
                  </a:schemeClr>
                </a:solidFill>
              </a:rPr>
              <a:t>Full</a:t>
            </a:r>
            <a:r>
              <a:rPr lang="vi-VN" sz="1600" b="1" dirty="0" smtClean="0">
                <a:solidFill>
                  <a:schemeClr val="accent5">
                    <a:lumMod val="75000"/>
                  </a:schemeClr>
                </a:solidFill>
              </a:rPr>
              <a:t> </a:t>
            </a:r>
            <a:r>
              <a:rPr lang="vi-VN" sz="1600" b="1" dirty="0">
                <a:solidFill>
                  <a:schemeClr val="accent5">
                    <a:lumMod val="75000"/>
                  </a:schemeClr>
                </a:solidFill>
              </a:rPr>
              <a:t>join </a:t>
            </a:r>
            <a:r>
              <a:rPr lang="vi-VN" sz="1600" dirty="0">
                <a:solidFill>
                  <a:schemeClr val="accent5">
                    <a:lumMod val="75000"/>
                  </a:schemeClr>
                </a:solidFill>
              </a:rPr>
              <a:t>là một phép kết hợp dữ liệu giữa hai bảng dựa trên một điều kiện kết nối. Kết quả của FULL JOIN bao gồm tất cả các bản ghi từ cả bảng bên trái (left table) và bảng bên phải (right table), bao gồm cả các bản ghi khớp và không khớp</a:t>
            </a:r>
          </a:p>
        </p:txBody>
      </p:sp>
      <p:pic>
        <p:nvPicPr>
          <p:cNvPr id="7" name="Picture 6"/>
          <p:cNvPicPr>
            <a:picLocks noChangeAspect="1"/>
          </p:cNvPicPr>
          <p:nvPr/>
        </p:nvPicPr>
        <p:blipFill>
          <a:blip r:embed="rId3"/>
          <a:stretch>
            <a:fillRect/>
          </a:stretch>
        </p:blipFill>
        <p:spPr>
          <a:xfrm>
            <a:off x="5823636" y="750367"/>
            <a:ext cx="2548051" cy="1550402"/>
          </a:xfrm>
          <a:prstGeom prst="rect">
            <a:avLst/>
          </a:prstGeom>
        </p:spPr>
      </p:pic>
      <p:sp>
        <p:nvSpPr>
          <p:cNvPr id="8" name="TextBox 7"/>
          <p:cNvSpPr txBox="1"/>
          <p:nvPr/>
        </p:nvSpPr>
        <p:spPr>
          <a:xfrm>
            <a:off x="6429957" y="2272081"/>
            <a:ext cx="1339914" cy="338554"/>
          </a:xfrm>
          <a:prstGeom prst="rect">
            <a:avLst/>
          </a:prstGeom>
          <a:noFill/>
        </p:spPr>
        <p:txBody>
          <a:bodyPr wrap="square" rtlCol="0">
            <a:spAutoFit/>
          </a:bodyPr>
          <a:lstStyle/>
          <a:p>
            <a:r>
              <a:rPr lang="en-US" sz="1600" dirty="0" smtClean="0">
                <a:solidFill>
                  <a:schemeClr val="accent5">
                    <a:lumMod val="75000"/>
                  </a:schemeClr>
                </a:solidFill>
              </a:rPr>
              <a:t>FULL JOIN</a:t>
            </a:r>
            <a:endParaRPr lang="en-US" sz="1600" b="1" dirty="0">
              <a:solidFill>
                <a:schemeClr val="accent5">
                  <a:lumMod val="75000"/>
                </a:schemeClr>
              </a:solidFill>
            </a:endParaRPr>
          </a:p>
        </p:txBody>
      </p:sp>
      <p:sp>
        <p:nvSpPr>
          <p:cNvPr id="9" name="TextBox 8"/>
          <p:cNvSpPr txBox="1"/>
          <p:nvPr/>
        </p:nvSpPr>
        <p:spPr>
          <a:xfrm>
            <a:off x="6101633" y="1224577"/>
            <a:ext cx="910668" cy="584775"/>
          </a:xfrm>
          <a:prstGeom prst="rect">
            <a:avLst/>
          </a:prstGeom>
          <a:noFill/>
        </p:spPr>
        <p:txBody>
          <a:bodyPr wrap="square" rtlCol="0">
            <a:spAutoFit/>
          </a:bodyPr>
          <a:lstStyle/>
          <a:p>
            <a:r>
              <a:rPr lang="en-US" sz="1600" dirty="0" smtClean="0">
                <a:solidFill>
                  <a:schemeClr val="bg1"/>
                </a:solidFill>
              </a:rPr>
              <a:t>Left Table</a:t>
            </a:r>
            <a:endParaRPr lang="en-US" sz="1600" b="1" dirty="0">
              <a:solidFill>
                <a:schemeClr val="bg1"/>
              </a:solidFill>
            </a:endParaRPr>
          </a:p>
        </p:txBody>
      </p:sp>
      <p:sp>
        <p:nvSpPr>
          <p:cNvPr id="10" name="TextBox 9"/>
          <p:cNvSpPr txBox="1"/>
          <p:nvPr/>
        </p:nvSpPr>
        <p:spPr>
          <a:xfrm>
            <a:off x="7372743" y="1224577"/>
            <a:ext cx="910668" cy="584775"/>
          </a:xfrm>
          <a:prstGeom prst="rect">
            <a:avLst/>
          </a:prstGeom>
          <a:noFill/>
        </p:spPr>
        <p:txBody>
          <a:bodyPr wrap="square" rtlCol="0">
            <a:spAutoFit/>
          </a:bodyPr>
          <a:lstStyle/>
          <a:p>
            <a:r>
              <a:rPr lang="en-US" sz="1600" dirty="0" smtClean="0">
                <a:solidFill>
                  <a:schemeClr val="bg1"/>
                </a:solidFill>
              </a:rPr>
              <a:t>Right table</a:t>
            </a:r>
            <a:endParaRPr lang="en-US" sz="1600" b="1" dirty="0">
              <a:solidFill>
                <a:schemeClr val="bg1"/>
              </a:solidFill>
            </a:endParaRPr>
          </a:p>
        </p:txBody>
      </p:sp>
      <p:sp>
        <p:nvSpPr>
          <p:cNvPr id="11" name="TextBox 10"/>
          <p:cNvSpPr txBox="1"/>
          <p:nvPr/>
        </p:nvSpPr>
        <p:spPr>
          <a:xfrm>
            <a:off x="787650" y="2700219"/>
            <a:ext cx="7495761" cy="830997"/>
          </a:xfrm>
          <a:prstGeom prst="rect">
            <a:avLst/>
          </a:prstGeom>
          <a:noFill/>
        </p:spPr>
        <p:txBody>
          <a:bodyPr wrap="square" rtlCol="0">
            <a:spAutoFit/>
          </a:bodyPr>
          <a:lstStyle/>
          <a:p>
            <a:r>
              <a:rPr lang="vi-VN" sz="1600" dirty="0">
                <a:solidFill>
                  <a:schemeClr val="accent5">
                    <a:lumMod val="75000"/>
                  </a:schemeClr>
                </a:solidFill>
              </a:rPr>
              <a:t>Khi sử dụng FULL JOIN, tất cả các bản ghi từ cả bảng bên trái và bảng bên phải sẽ được bao gồm trong kết quả, bất kể có khớp hay không. Nếu không có bản ghi khớp, các cột tương ứng sẽ có giá trị NULL trong kết quả.</a:t>
            </a:r>
          </a:p>
        </p:txBody>
      </p:sp>
      <p:pic>
        <p:nvPicPr>
          <p:cNvPr id="3" name="Picture 2"/>
          <p:cNvPicPr>
            <a:picLocks noChangeAspect="1"/>
          </p:cNvPicPr>
          <p:nvPr/>
        </p:nvPicPr>
        <p:blipFill>
          <a:blip r:embed="rId4"/>
          <a:stretch>
            <a:fillRect/>
          </a:stretch>
        </p:blipFill>
        <p:spPr>
          <a:xfrm>
            <a:off x="4658307" y="5090301"/>
            <a:ext cx="3543300" cy="1419225"/>
          </a:xfrm>
          <a:prstGeom prst="rect">
            <a:avLst/>
          </a:prstGeom>
        </p:spPr>
      </p:pic>
      <p:sp>
        <p:nvSpPr>
          <p:cNvPr id="13" name="TextBox 12"/>
          <p:cNvSpPr txBox="1"/>
          <p:nvPr/>
        </p:nvSpPr>
        <p:spPr>
          <a:xfrm>
            <a:off x="1023040" y="5541321"/>
            <a:ext cx="3458425" cy="523220"/>
          </a:xfrm>
          <a:prstGeom prst="rect">
            <a:avLst/>
          </a:prstGeom>
          <a:noFill/>
        </p:spPr>
        <p:txBody>
          <a:bodyPr wrap="square" rtlCol="0">
            <a:spAutoFit/>
          </a:bodyPr>
          <a:lstStyle/>
          <a:p>
            <a:r>
              <a:rPr lang="en-US" sz="1400" dirty="0" err="1" smtClean="0">
                <a:solidFill>
                  <a:schemeClr val="accent5">
                    <a:lumMod val="75000"/>
                  </a:schemeClr>
                </a:solidFill>
              </a:rPr>
              <a:t>Kết</a:t>
            </a:r>
            <a:r>
              <a:rPr lang="en-US" sz="1400" dirty="0" smtClean="0">
                <a:solidFill>
                  <a:schemeClr val="accent5">
                    <a:lumMod val="75000"/>
                  </a:schemeClr>
                </a:solidFill>
              </a:rPr>
              <a:t> </a:t>
            </a:r>
            <a:r>
              <a:rPr lang="en-US" sz="1400" dirty="0" err="1" smtClean="0">
                <a:solidFill>
                  <a:schemeClr val="accent5">
                    <a:lumMod val="75000"/>
                  </a:schemeClr>
                </a:solidFill>
              </a:rPr>
              <a:t>quả</a:t>
            </a:r>
            <a:r>
              <a:rPr lang="en-US" sz="1400" dirty="0" smtClean="0">
                <a:solidFill>
                  <a:schemeClr val="accent5">
                    <a:lumMod val="75000"/>
                  </a:schemeClr>
                </a:solidFill>
              </a:rPr>
              <a:t> </a:t>
            </a:r>
            <a:r>
              <a:rPr lang="en-US" sz="1400" dirty="0" err="1" smtClean="0">
                <a:solidFill>
                  <a:schemeClr val="accent5">
                    <a:lumMod val="75000"/>
                  </a:schemeClr>
                </a:solidFill>
              </a:rPr>
              <a:t>các</a:t>
            </a:r>
            <a:r>
              <a:rPr lang="en-US" sz="1400" dirty="0" smtClean="0">
                <a:solidFill>
                  <a:schemeClr val="accent5">
                    <a:lumMod val="75000"/>
                  </a:schemeClr>
                </a:solidFill>
              </a:rPr>
              <a:t> </a:t>
            </a:r>
            <a:r>
              <a:rPr lang="en-US" sz="1400" dirty="0" err="1" smtClean="0">
                <a:solidFill>
                  <a:schemeClr val="accent5">
                    <a:lumMod val="75000"/>
                  </a:schemeClr>
                </a:solidFill>
              </a:rPr>
              <a:t>giá</a:t>
            </a:r>
            <a:r>
              <a:rPr lang="en-US" sz="1400" dirty="0" smtClean="0">
                <a:solidFill>
                  <a:schemeClr val="accent5">
                    <a:lumMod val="75000"/>
                  </a:schemeClr>
                </a:solidFill>
              </a:rPr>
              <a:t> </a:t>
            </a:r>
            <a:r>
              <a:rPr lang="en-US" sz="1400" dirty="0" err="1" smtClean="0">
                <a:solidFill>
                  <a:schemeClr val="accent5">
                    <a:lumMod val="75000"/>
                  </a:schemeClr>
                </a:solidFill>
              </a:rPr>
              <a:t>trị</a:t>
            </a:r>
            <a:r>
              <a:rPr lang="en-US" sz="1400" dirty="0" smtClean="0">
                <a:solidFill>
                  <a:schemeClr val="accent5">
                    <a:lumMod val="75000"/>
                  </a:schemeClr>
                </a:solidFill>
              </a:rPr>
              <a:t> </a:t>
            </a:r>
            <a:r>
              <a:rPr lang="en-US" sz="1400" dirty="0" err="1" smtClean="0">
                <a:solidFill>
                  <a:schemeClr val="accent5">
                    <a:lumMod val="75000"/>
                  </a:schemeClr>
                </a:solidFill>
              </a:rPr>
              <a:t>không</a:t>
            </a:r>
            <a:r>
              <a:rPr lang="en-US" sz="1400" dirty="0" smtClean="0">
                <a:solidFill>
                  <a:schemeClr val="accent5">
                    <a:lumMod val="75000"/>
                  </a:schemeClr>
                </a:solidFill>
              </a:rPr>
              <a:t> </a:t>
            </a:r>
            <a:r>
              <a:rPr lang="en-US" sz="1400" dirty="0" err="1" smtClean="0">
                <a:solidFill>
                  <a:schemeClr val="accent5">
                    <a:lumMod val="75000"/>
                  </a:schemeClr>
                </a:solidFill>
              </a:rPr>
              <a:t>khớp</a:t>
            </a:r>
            <a:r>
              <a:rPr lang="en-US" sz="1400" dirty="0" smtClean="0">
                <a:solidFill>
                  <a:schemeClr val="accent5">
                    <a:lumMod val="75000"/>
                  </a:schemeClr>
                </a:solidFill>
              </a:rPr>
              <a:t> </a:t>
            </a:r>
            <a:r>
              <a:rPr lang="en-US" sz="1400" dirty="0" err="1" smtClean="0">
                <a:solidFill>
                  <a:schemeClr val="accent5">
                    <a:lumMod val="75000"/>
                  </a:schemeClr>
                </a:solidFill>
              </a:rPr>
              <a:t>nhau</a:t>
            </a:r>
            <a:r>
              <a:rPr lang="en-US" sz="1400" dirty="0" smtClean="0">
                <a:solidFill>
                  <a:schemeClr val="accent5">
                    <a:lumMod val="75000"/>
                  </a:schemeClr>
                </a:solidFill>
              </a:rPr>
              <a:t> </a:t>
            </a:r>
            <a:r>
              <a:rPr lang="en-US" sz="1400" dirty="0" err="1" smtClean="0">
                <a:solidFill>
                  <a:schemeClr val="accent5">
                    <a:lumMod val="75000"/>
                  </a:schemeClr>
                </a:solidFill>
              </a:rPr>
              <a:t>giữa</a:t>
            </a:r>
            <a:r>
              <a:rPr lang="en-US" sz="1400" dirty="0" smtClean="0">
                <a:solidFill>
                  <a:schemeClr val="accent5">
                    <a:lumMod val="75000"/>
                  </a:schemeClr>
                </a:solidFill>
              </a:rPr>
              <a:t> 2 table </a:t>
            </a:r>
            <a:r>
              <a:rPr lang="en-US" sz="1400" dirty="0" err="1" smtClean="0">
                <a:solidFill>
                  <a:schemeClr val="accent5">
                    <a:lumMod val="75000"/>
                  </a:schemeClr>
                </a:solidFill>
              </a:rPr>
              <a:t>sẽ</a:t>
            </a:r>
            <a:r>
              <a:rPr lang="en-US" sz="1400" dirty="0" smtClean="0">
                <a:solidFill>
                  <a:schemeClr val="accent5">
                    <a:lumMod val="75000"/>
                  </a:schemeClr>
                </a:solidFill>
              </a:rPr>
              <a:t> </a:t>
            </a:r>
            <a:r>
              <a:rPr lang="en-US" sz="1400" dirty="0" err="1" smtClean="0">
                <a:solidFill>
                  <a:schemeClr val="accent5">
                    <a:lumMod val="75000"/>
                  </a:schemeClr>
                </a:solidFill>
              </a:rPr>
              <a:t>là</a:t>
            </a:r>
            <a:r>
              <a:rPr lang="en-US" sz="1400" dirty="0" smtClean="0">
                <a:solidFill>
                  <a:schemeClr val="accent5">
                    <a:lumMod val="75000"/>
                  </a:schemeClr>
                </a:solidFill>
              </a:rPr>
              <a:t> NULL</a:t>
            </a:r>
            <a:endParaRPr lang="vi-VN" sz="1400" dirty="0">
              <a:solidFill>
                <a:schemeClr val="accent5">
                  <a:lumMod val="75000"/>
                </a:schemeClr>
              </a:solidFill>
            </a:endParaRPr>
          </a:p>
        </p:txBody>
      </p:sp>
    </p:spTree>
    <p:extLst>
      <p:ext uri="{BB962C8B-B14F-4D97-AF65-F5344CB8AC3E}">
        <p14:creationId xmlns:p14="http://schemas.microsoft.com/office/powerpoint/2010/main" val="21069804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05344" y="2809807"/>
            <a:ext cx="7296263" cy="115318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37" name="4-Point Star 36"/>
          <p:cNvSpPr/>
          <p:nvPr/>
        </p:nvSpPr>
        <p:spPr>
          <a:xfrm>
            <a:off x="905344" y="71632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195055" y="672149"/>
            <a:ext cx="3775297" cy="338554"/>
          </a:xfrm>
          <a:prstGeom prst="rect">
            <a:avLst/>
          </a:prstGeom>
          <a:noFill/>
        </p:spPr>
        <p:txBody>
          <a:bodyPr wrap="square" rtlCol="0">
            <a:spAutoFit/>
          </a:bodyPr>
          <a:lstStyle/>
          <a:p>
            <a:r>
              <a:rPr lang="en-US" sz="1600" b="1" dirty="0" smtClean="0">
                <a:solidFill>
                  <a:schemeClr val="accent5">
                    <a:lumMod val="75000"/>
                  </a:schemeClr>
                </a:solidFill>
              </a:rPr>
              <a:t>SEFT JOIN</a:t>
            </a:r>
            <a:endParaRPr lang="en-US" sz="1600" b="1" dirty="0">
              <a:solidFill>
                <a:schemeClr val="accent5">
                  <a:lumMod val="75000"/>
                </a:schemeClr>
              </a:solidFill>
            </a:endParaRPr>
          </a:p>
        </p:txBody>
      </p:sp>
      <p:sp>
        <p:nvSpPr>
          <p:cNvPr id="6" name="TextBox 5"/>
          <p:cNvSpPr txBox="1"/>
          <p:nvPr/>
        </p:nvSpPr>
        <p:spPr>
          <a:xfrm>
            <a:off x="787650" y="1141336"/>
            <a:ext cx="7677340" cy="1077218"/>
          </a:xfrm>
          <a:prstGeom prst="rect">
            <a:avLst/>
          </a:prstGeom>
          <a:noFill/>
        </p:spPr>
        <p:txBody>
          <a:bodyPr wrap="square" rtlCol="0">
            <a:spAutoFit/>
          </a:bodyPr>
          <a:lstStyle/>
          <a:p>
            <a:r>
              <a:rPr lang="vi-VN" sz="1600" dirty="0" smtClean="0">
                <a:solidFill>
                  <a:schemeClr val="accent5">
                    <a:lumMod val="75000"/>
                  </a:schemeClr>
                </a:solidFill>
              </a:rPr>
              <a:t>SELF </a:t>
            </a:r>
            <a:r>
              <a:rPr lang="vi-VN" sz="1600" dirty="0">
                <a:solidFill>
                  <a:schemeClr val="accent5">
                    <a:lumMod val="75000"/>
                  </a:schemeClr>
                </a:solidFill>
              </a:rPr>
              <a:t>JOIN (hoặc còn gọi là INNER JOIN tự tham chiếu) là một phép kết hợp dữ liệu trong đó một bảng được kết nối với chính nó thông qua một điều kiện kết nối. SELF JOIN thường được sử dụng khi bạn muốn so sánh các bản ghi trong cùng một bảng dựa trên một điều </a:t>
            </a:r>
            <a:r>
              <a:rPr lang="vi-VN" sz="1600" dirty="0" smtClean="0">
                <a:solidFill>
                  <a:schemeClr val="accent5">
                    <a:lumMod val="75000"/>
                  </a:schemeClr>
                </a:solidFill>
              </a:rPr>
              <a:t>kiện</a:t>
            </a:r>
            <a:r>
              <a:rPr lang="en-US" sz="1600" dirty="0" smtClean="0">
                <a:solidFill>
                  <a:schemeClr val="accent5">
                    <a:lumMod val="75000"/>
                  </a:schemeClr>
                </a:solidFill>
              </a:rPr>
              <a:t>.</a:t>
            </a:r>
            <a:endParaRPr lang="vi-VN" sz="1600" dirty="0">
              <a:solidFill>
                <a:schemeClr val="accent5">
                  <a:lumMod val="75000"/>
                </a:schemeClr>
              </a:solidFill>
            </a:endParaRPr>
          </a:p>
        </p:txBody>
      </p:sp>
      <p:pic>
        <p:nvPicPr>
          <p:cNvPr id="4" name="Picture 3"/>
          <p:cNvPicPr>
            <a:picLocks noChangeAspect="1"/>
          </p:cNvPicPr>
          <p:nvPr/>
        </p:nvPicPr>
        <p:blipFill>
          <a:blip r:embed="rId2"/>
          <a:stretch>
            <a:fillRect/>
          </a:stretch>
        </p:blipFill>
        <p:spPr>
          <a:xfrm>
            <a:off x="1050199" y="2891241"/>
            <a:ext cx="5876925" cy="962025"/>
          </a:xfrm>
          <a:prstGeom prst="rect">
            <a:avLst/>
          </a:prstGeom>
        </p:spPr>
      </p:pic>
      <p:sp>
        <p:nvSpPr>
          <p:cNvPr id="15" name="TextBox 14"/>
          <p:cNvSpPr txBox="1"/>
          <p:nvPr/>
        </p:nvSpPr>
        <p:spPr>
          <a:xfrm>
            <a:off x="851026" y="2349187"/>
            <a:ext cx="7350581" cy="338554"/>
          </a:xfrm>
          <a:prstGeom prst="rect">
            <a:avLst/>
          </a:prstGeom>
          <a:noFill/>
        </p:spPr>
        <p:txBody>
          <a:bodyPr wrap="square" rtlCol="0">
            <a:spAutoFit/>
          </a:bodyPr>
          <a:lstStyle/>
          <a:p>
            <a:r>
              <a:rPr lang="en-US" sz="1600" b="1" dirty="0" err="1" smtClean="0">
                <a:solidFill>
                  <a:schemeClr val="accent5">
                    <a:lumMod val="75000"/>
                  </a:schemeClr>
                </a:solidFill>
              </a:rPr>
              <a:t>Cú</a:t>
            </a:r>
            <a:r>
              <a:rPr lang="en-US" sz="1600" b="1" dirty="0" smtClean="0">
                <a:solidFill>
                  <a:schemeClr val="accent5">
                    <a:lumMod val="75000"/>
                  </a:schemeClr>
                </a:solidFill>
              </a:rPr>
              <a:t> </a:t>
            </a:r>
            <a:r>
              <a:rPr lang="en-US" sz="1600" b="1" dirty="0" err="1" smtClean="0">
                <a:solidFill>
                  <a:schemeClr val="accent5">
                    <a:lumMod val="75000"/>
                  </a:schemeClr>
                </a:solidFill>
              </a:rPr>
              <a:t>pháp</a:t>
            </a:r>
            <a:r>
              <a:rPr lang="en-US" sz="1600" b="1" dirty="0" smtClean="0">
                <a:solidFill>
                  <a:schemeClr val="accent5">
                    <a:lumMod val="75000"/>
                  </a:schemeClr>
                </a:solidFill>
              </a:rPr>
              <a:t> </a:t>
            </a:r>
            <a:r>
              <a:rPr lang="en-US" sz="1600" b="1" dirty="0" err="1" smtClean="0">
                <a:solidFill>
                  <a:schemeClr val="accent5">
                    <a:lumMod val="75000"/>
                  </a:schemeClr>
                </a:solidFill>
              </a:rPr>
              <a:t>sử</a:t>
            </a:r>
            <a:r>
              <a:rPr lang="en-US" sz="1600" b="1" dirty="0" smtClean="0">
                <a:solidFill>
                  <a:schemeClr val="accent5">
                    <a:lumMod val="75000"/>
                  </a:schemeClr>
                </a:solidFill>
              </a:rPr>
              <a:t> </a:t>
            </a:r>
            <a:r>
              <a:rPr lang="en-US" sz="1600" b="1" dirty="0" err="1" smtClean="0">
                <a:solidFill>
                  <a:schemeClr val="accent5">
                    <a:lumMod val="75000"/>
                  </a:schemeClr>
                </a:solidFill>
              </a:rPr>
              <a:t>dụng</a:t>
            </a:r>
            <a:r>
              <a:rPr lang="en-US" sz="1600" b="1" dirty="0" smtClean="0">
                <a:solidFill>
                  <a:schemeClr val="accent5">
                    <a:lumMod val="75000"/>
                  </a:schemeClr>
                </a:solidFill>
              </a:rPr>
              <a:t> </a:t>
            </a:r>
            <a:r>
              <a:rPr lang="en-US" sz="1600" b="1" dirty="0" err="1" smtClean="0">
                <a:solidFill>
                  <a:schemeClr val="accent5">
                    <a:lumMod val="75000"/>
                  </a:schemeClr>
                </a:solidFill>
              </a:rPr>
              <a:t>Seft</a:t>
            </a:r>
            <a:r>
              <a:rPr lang="en-US" sz="1600" b="1" dirty="0" smtClean="0">
                <a:solidFill>
                  <a:schemeClr val="accent5">
                    <a:lumMod val="75000"/>
                  </a:schemeClr>
                </a:solidFill>
              </a:rPr>
              <a:t>-Join</a:t>
            </a:r>
            <a:endParaRPr lang="vi-VN" sz="1600" b="1" dirty="0">
              <a:solidFill>
                <a:schemeClr val="accent5">
                  <a:lumMod val="75000"/>
                </a:schemeClr>
              </a:solidFill>
            </a:endParaRPr>
          </a:p>
        </p:txBody>
      </p:sp>
      <p:sp>
        <p:nvSpPr>
          <p:cNvPr id="16" name="TextBox 15"/>
          <p:cNvSpPr txBox="1"/>
          <p:nvPr/>
        </p:nvSpPr>
        <p:spPr>
          <a:xfrm>
            <a:off x="787650" y="4110873"/>
            <a:ext cx="7677340" cy="1323439"/>
          </a:xfrm>
          <a:prstGeom prst="rect">
            <a:avLst/>
          </a:prstGeom>
          <a:noFill/>
        </p:spPr>
        <p:txBody>
          <a:bodyPr wrap="square" rtlCol="0">
            <a:spAutoFit/>
          </a:bodyPr>
          <a:lstStyle/>
          <a:p>
            <a:r>
              <a:rPr lang="vi-VN" sz="1600" dirty="0">
                <a:solidFill>
                  <a:schemeClr val="accent5">
                    <a:lumMod val="75000"/>
                  </a:schemeClr>
                </a:solidFill>
              </a:rPr>
              <a:t>Bạn cần sử dụng các bí danh (alias) để phân biệt giữa các phiên bản của bảng trong phép kết nối, trong ví dụ trên là "t1" và "t2". </a:t>
            </a:r>
            <a:endParaRPr lang="en-US" sz="1600" dirty="0" smtClean="0">
              <a:solidFill>
                <a:schemeClr val="accent5">
                  <a:lumMod val="75000"/>
                </a:schemeClr>
              </a:solidFill>
            </a:endParaRPr>
          </a:p>
          <a:p>
            <a:endParaRPr lang="en-US" sz="1600" dirty="0">
              <a:solidFill>
                <a:schemeClr val="accent5">
                  <a:lumMod val="75000"/>
                </a:schemeClr>
              </a:solidFill>
            </a:endParaRPr>
          </a:p>
          <a:p>
            <a:r>
              <a:rPr lang="vi-VN" sz="1600" dirty="0" smtClean="0">
                <a:solidFill>
                  <a:schemeClr val="accent5">
                    <a:lumMod val="75000"/>
                  </a:schemeClr>
                </a:solidFill>
              </a:rPr>
              <a:t>Điều </a:t>
            </a:r>
            <a:r>
              <a:rPr lang="vi-VN" sz="1600" dirty="0">
                <a:solidFill>
                  <a:schemeClr val="accent5">
                    <a:lumMod val="75000"/>
                  </a:schemeClr>
                </a:solidFill>
              </a:rPr>
              <a:t>kiện kết nối được xác định bởi biểu thức "t1.column = t2.column", trong đó "column" là cột được sử dụng để kết nối các bản ghi trong cùng một bảng.</a:t>
            </a:r>
          </a:p>
        </p:txBody>
      </p:sp>
    </p:spTree>
    <p:extLst>
      <p:ext uri="{BB962C8B-B14F-4D97-AF65-F5344CB8AC3E}">
        <p14:creationId xmlns:p14="http://schemas.microsoft.com/office/powerpoint/2010/main" val="1715433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923868" y="3860008"/>
            <a:ext cx="7296263" cy="259511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9" name="TextBox 8"/>
          <p:cNvSpPr txBox="1"/>
          <p:nvPr/>
        </p:nvSpPr>
        <p:spPr>
          <a:xfrm>
            <a:off x="787650" y="598128"/>
            <a:ext cx="7677340" cy="338554"/>
          </a:xfrm>
          <a:prstGeom prst="rect">
            <a:avLst/>
          </a:prstGeom>
          <a:noFill/>
        </p:spPr>
        <p:txBody>
          <a:bodyPr wrap="square" rtlCol="0">
            <a:spAutoFit/>
          </a:bodyPr>
          <a:lstStyle/>
          <a:p>
            <a:r>
              <a:rPr lang="en-US" sz="1600" dirty="0" err="1" smtClean="0">
                <a:solidFill>
                  <a:schemeClr val="accent5">
                    <a:lumMod val="75000"/>
                  </a:schemeClr>
                </a:solidFill>
              </a:rPr>
              <a:t>Cùng</a:t>
            </a:r>
            <a:r>
              <a:rPr lang="en-US" sz="1600" dirty="0" smtClean="0">
                <a:solidFill>
                  <a:schemeClr val="accent5">
                    <a:lumMod val="75000"/>
                  </a:schemeClr>
                </a:solidFill>
              </a:rPr>
              <a:t> </a:t>
            </a:r>
            <a:r>
              <a:rPr lang="en-US" sz="1600" dirty="0" err="1" smtClean="0">
                <a:solidFill>
                  <a:schemeClr val="accent5">
                    <a:lumMod val="75000"/>
                  </a:schemeClr>
                </a:solidFill>
              </a:rPr>
              <a:t>xem</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cách</a:t>
            </a:r>
            <a:r>
              <a:rPr lang="en-US" sz="1600" dirty="0" smtClean="0">
                <a:solidFill>
                  <a:schemeClr val="accent5">
                    <a:lumMod val="75000"/>
                  </a:schemeClr>
                </a:solidFill>
              </a:rPr>
              <a:t> </a:t>
            </a:r>
            <a:r>
              <a:rPr lang="en-US" sz="1600" dirty="0" err="1" smtClean="0">
                <a:solidFill>
                  <a:schemeClr val="accent5">
                    <a:lumMod val="75000"/>
                  </a:schemeClr>
                </a:solidFill>
              </a:rPr>
              <a:t>tổ</a:t>
            </a:r>
            <a:r>
              <a:rPr lang="en-US" sz="1600" dirty="0" smtClean="0">
                <a:solidFill>
                  <a:schemeClr val="accent5">
                    <a:lumMod val="75000"/>
                  </a:schemeClr>
                </a:solidFill>
              </a:rPr>
              <a:t> </a:t>
            </a:r>
            <a:r>
              <a:rPr lang="en-US" sz="1600" dirty="0" err="1" smtClean="0">
                <a:solidFill>
                  <a:schemeClr val="accent5">
                    <a:lumMod val="75000"/>
                  </a:schemeClr>
                </a:solidFill>
              </a:rPr>
              <a:t>chức</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trúc</a:t>
            </a:r>
            <a:r>
              <a:rPr lang="en-US" sz="1600" dirty="0" smtClean="0">
                <a:solidFill>
                  <a:schemeClr val="accent5">
                    <a:lumMod val="75000"/>
                  </a:schemeClr>
                </a:solidFill>
              </a:rPr>
              <a:t> </a:t>
            </a:r>
            <a:r>
              <a:rPr lang="en-US" sz="1600" dirty="0" err="1" smtClean="0">
                <a:solidFill>
                  <a:schemeClr val="accent5">
                    <a:lumMod val="75000"/>
                  </a:schemeClr>
                </a:solidFill>
              </a:rPr>
              <a:t>nhân</a:t>
            </a:r>
            <a:r>
              <a:rPr lang="en-US" sz="1600" dirty="0" smtClean="0">
                <a:solidFill>
                  <a:schemeClr val="accent5">
                    <a:lumMod val="75000"/>
                  </a:schemeClr>
                </a:solidFill>
              </a:rPr>
              <a:t> </a:t>
            </a:r>
            <a:r>
              <a:rPr lang="en-US" sz="1600" dirty="0" err="1" smtClean="0">
                <a:solidFill>
                  <a:schemeClr val="accent5">
                    <a:lumMod val="75000"/>
                  </a:schemeClr>
                </a:solidFill>
              </a:rPr>
              <a:t>viên</a:t>
            </a:r>
            <a:r>
              <a:rPr lang="en-US" sz="1600" dirty="0" smtClean="0">
                <a:solidFill>
                  <a:schemeClr val="accent5">
                    <a:lumMod val="75000"/>
                  </a:schemeClr>
                </a:solidFill>
              </a:rPr>
              <a:t> </a:t>
            </a:r>
            <a:r>
              <a:rPr lang="en-US" sz="1600" dirty="0" err="1" smtClean="0">
                <a:solidFill>
                  <a:schemeClr val="accent5">
                    <a:lumMod val="75000"/>
                  </a:schemeClr>
                </a:solidFill>
              </a:rPr>
              <a:t>sau</a:t>
            </a:r>
            <a:endParaRPr lang="vi-VN" sz="1600" dirty="0">
              <a:solidFill>
                <a:schemeClr val="accent5">
                  <a:lumMod val="75000"/>
                </a:schemeClr>
              </a:solidFill>
            </a:endParaRPr>
          </a:p>
        </p:txBody>
      </p:sp>
      <p:pic>
        <p:nvPicPr>
          <p:cNvPr id="1026" name="Picture 2" descr="PostgreSQL Self Join - Reporting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083" y="936682"/>
            <a:ext cx="6443767" cy="274807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1088083" y="4023314"/>
            <a:ext cx="4476750" cy="2362200"/>
          </a:xfrm>
          <a:prstGeom prst="rect">
            <a:avLst/>
          </a:prstGeom>
        </p:spPr>
      </p:pic>
      <p:sp>
        <p:nvSpPr>
          <p:cNvPr id="7" name="TextBox 6"/>
          <p:cNvSpPr txBox="1"/>
          <p:nvPr/>
        </p:nvSpPr>
        <p:spPr>
          <a:xfrm>
            <a:off x="3041274" y="1121347"/>
            <a:ext cx="978465" cy="307777"/>
          </a:xfrm>
          <a:prstGeom prst="rect">
            <a:avLst/>
          </a:prstGeom>
          <a:noFill/>
        </p:spPr>
        <p:txBody>
          <a:bodyPr wrap="square" rtlCol="0">
            <a:spAutoFit/>
          </a:bodyPr>
          <a:lstStyle/>
          <a:p>
            <a:r>
              <a:rPr lang="en-US" sz="1400" i="1" dirty="0" err="1" smtClean="0">
                <a:solidFill>
                  <a:srgbClr val="FF0000"/>
                </a:solidFill>
              </a:rPr>
              <a:t>Giám</a:t>
            </a:r>
            <a:r>
              <a:rPr lang="en-US" sz="1400" i="1" dirty="0" smtClean="0">
                <a:solidFill>
                  <a:srgbClr val="FF0000"/>
                </a:solidFill>
              </a:rPr>
              <a:t> </a:t>
            </a:r>
            <a:r>
              <a:rPr lang="en-US" sz="1400" i="1" dirty="0" err="1" smtClean="0">
                <a:solidFill>
                  <a:srgbClr val="FF0000"/>
                </a:solidFill>
              </a:rPr>
              <a:t>đốc</a:t>
            </a:r>
            <a:endParaRPr lang="en-US" sz="1400" i="1" dirty="0">
              <a:solidFill>
                <a:srgbClr val="FF0000"/>
              </a:solidFill>
            </a:endParaRPr>
          </a:p>
        </p:txBody>
      </p:sp>
      <p:sp>
        <p:nvSpPr>
          <p:cNvPr id="17" name="TextBox 16"/>
          <p:cNvSpPr txBox="1"/>
          <p:nvPr/>
        </p:nvSpPr>
        <p:spPr>
          <a:xfrm>
            <a:off x="787650" y="2156832"/>
            <a:ext cx="1530037" cy="523220"/>
          </a:xfrm>
          <a:prstGeom prst="rect">
            <a:avLst/>
          </a:prstGeom>
          <a:noFill/>
        </p:spPr>
        <p:txBody>
          <a:bodyPr wrap="square" rtlCol="0">
            <a:spAutoFit/>
          </a:bodyPr>
          <a:lstStyle/>
          <a:p>
            <a:pPr algn="ctr"/>
            <a:r>
              <a:rPr lang="en-US" sz="1400" i="1" dirty="0" err="1" smtClean="0">
                <a:solidFill>
                  <a:schemeClr val="accent2">
                    <a:lumMod val="75000"/>
                  </a:schemeClr>
                </a:solidFill>
              </a:rPr>
              <a:t>Trưởng</a:t>
            </a:r>
            <a:r>
              <a:rPr lang="en-US" sz="1400" i="1" dirty="0" smtClean="0">
                <a:solidFill>
                  <a:schemeClr val="accent2">
                    <a:lumMod val="75000"/>
                  </a:schemeClr>
                </a:solidFill>
              </a:rPr>
              <a:t> </a:t>
            </a:r>
            <a:r>
              <a:rPr lang="en-US" sz="1400" i="1" dirty="0" err="1" smtClean="0">
                <a:solidFill>
                  <a:schemeClr val="accent2">
                    <a:lumMod val="75000"/>
                  </a:schemeClr>
                </a:solidFill>
              </a:rPr>
              <a:t>phòng</a:t>
            </a:r>
            <a:endParaRPr lang="en-US" sz="1400" i="1" dirty="0">
              <a:solidFill>
                <a:schemeClr val="accent2">
                  <a:lumMod val="75000"/>
                </a:schemeClr>
              </a:solidFill>
            </a:endParaRPr>
          </a:p>
          <a:p>
            <a:pPr algn="ctr"/>
            <a:r>
              <a:rPr lang="en-US" sz="1400" i="1" dirty="0" smtClean="0">
                <a:solidFill>
                  <a:schemeClr val="accent2">
                    <a:lumMod val="75000"/>
                  </a:schemeClr>
                </a:solidFill>
              </a:rPr>
              <a:t>A</a:t>
            </a:r>
            <a:endParaRPr lang="en-US" sz="1400" i="1" dirty="0">
              <a:solidFill>
                <a:schemeClr val="accent2">
                  <a:lumMod val="75000"/>
                </a:schemeClr>
              </a:solidFill>
            </a:endParaRPr>
          </a:p>
        </p:txBody>
      </p:sp>
      <p:sp>
        <p:nvSpPr>
          <p:cNvPr id="18" name="TextBox 17"/>
          <p:cNvSpPr txBox="1"/>
          <p:nvPr/>
        </p:nvSpPr>
        <p:spPr>
          <a:xfrm>
            <a:off x="7242770" y="2156832"/>
            <a:ext cx="1530037" cy="523220"/>
          </a:xfrm>
          <a:prstGeom prst="rect">
            <a:avLst/>
          </a:prstGeom>
          <a:noFill/>
        </p:spPr>
        <p:txBody>
          <a:bodyPr wrap="square" rtlCol="0">
            <a:spAutoFit/>
          </a:bodyPr>
          <a:lstStyle/>
          <a:p>
            <a:pPr algn="ctr"/>
            <a:r>
              <a:rPr lang="en-US" sz="1400" i="1" dirty="0" err="1" smtClean="0">
                <a:solidFill>
                  <a:schemeClr val="accent2">
                    <a:lumMod val="75000"/>
                  </a:schemeClr>
                </a:solidFill>
              </a:rPr>
              <a:t>Trưởng</a:t>
            </a:r>
            <a:r>
              <a:rPr lang="en-US" sz="1400" i="1" dirty="0" smtClean="0">
                <a:solidFill>
                  <a:schemeClr val="accent2">
                    <a:lumMod val="75000"/>
                  </a:schemeClr>
                </a:solidFill>
              </a:rPr>
              <a:t> </a:t>
            </a:r>
            <a:r>
              <a:rPr lang="en-US" sz="1400" i="1" dirty="0" err="1" smtClean="0">
                <a:solidFill>
                  <a:schemeClr val="accent2">
                    <a:lumMod val="75000"/>
                  </a:schemeClr>
                </a:solidFill>
              </a:rPr>
              <a:t>phòng</a:t>
            </a:r>
            <a:endParaRPr lang="en-US" sz="1400" i="1" dirty="0" smtClean="0">
              <a:solidFill>
                <a:schemeClr val="accent2">
                  <a:lumMod val="75000"/>
                </a:schemeClr>
              </a:solidFill>
            </a:endParaRPr>
          </a:p>
          <a:p>
            <a:pPr algn="ctr"/>
            <a:r>
              <a:rPr lang="en-US" sz="1400" i="1" dirty="0" smtClean="0">
                <a:solidFill>
                  <a:schemeClr val="accent2">
                    <a:lumMod val="75000"/>
                  </a:schemeClr>
                </a:solidFill>
              </a:rPr>
              <a:t> B</a:t>
            </a:r>
            <a:endParaRPr lang="en-US" sz="1400" i="1" dirty="0">
              <a:solidFill>
                <a:schemeClr val="accent2">
                  <a:lumMod val="75000"/>
                </a:schemeClr>
              </a:solidFill>
            </a:endParaRPr>
          </a:p>
        </p:txBody>
      </p:sp>
    </p:spTree>
    <p:extLst>
      <p:ext uri="{BB962C8B-B14F-4D97-AF65-F5344CB8AC3E}">
        <p14:creationId xmlns:p14="http://schemas.microsoft.com/office/powerpoint/2010/main" val="37284006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923868" y="718455"/>
            <a:ext cx="7296263" cy="3364658"/>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3" name="Picture 2"/>
          <p:cNvPicPr>
            <a:picLocks noChangeAspect="1"/>
          </p:cNvPicPr>
          <p:nvPr/>
        </p:nvPicPr>
        <p:blipFill>
          <a:blip r:embed="rId2"/>
          <a:stretch>
            <a:fillRect/>
          </a:stretch>
        </p:blipFill>
        <p:spPr>
          <a:xfrm>
            <a:off x="1049353" y="776771"/>
            <a:ext cx="5886450" cy="3248025"/>
          </a:xfrm>
          <a:prstGeom prst="rect">
            <a:avLst/>
          </a:prstGeom>
        </p:spPr>
      </p:pic>
      <p:sp>
        <p:nvSpPr>
          <p:cNvPr id="10" name="TextBox 9"/>
          <p:cNvSpPr txBox="1"/>
          <p:nvPr/>
        </p:nvSpPr>
        <p:spPr>
          <a:xfrm>
            <a:off x="787650" y="4291941"/>
            <a:ext cx="7677340" cy="1077218"/>
          </a:xfrm>
          <a:prstGeom prst="rect">
            <a:avLst/>
          </a:prstGeom>
          <a:noFill/>
        </p:spPr>
        <p:txBody>
          <a:bodyPr wrap="square" rtlCol="0">
            <a:spAutoFit/>
          </a:bodyPr>
          <a:lstStyle/>
          <a:p>
            <a:r>
              <a:rPr lang="vi-VN" sz="1600" dirty="0">
                <a:solidFill>
                  <a:schemeClr val="accent5">
                    <a:lumMod val="75000"/>
                  </a:schemeClr>
                </a:solidFill>
              </a:rPr>
              <a:t>Trong bảng </a:t>
            </a:r>
            <a:r>
              <a:rPr lang="en-US" sz="1600" b="1" dirty="0" smtClean="0">
                <a:solidFill>
                  <a:schemeClr val="accent5">
                    <a:lumMod val="75000"/>
                  </a:schemeClr>
                </a:solidFill>
              </a:rPr>
              <a:t>employee</a:t>
            </a:r>
            <a:r>
              <a:rPr lang="en-US" sz="1600" dirty="0" smtClean="0">
                <a:solidFill>
                  <a:schemeClr val="accent5">
                    <a:lumMod val="75000"/>
                  </a:schemeClr>
                </a:solidFill>
              </a:rPr>
              <a:t> </a:t>
            </a:r>
            <a:r>
              <a:rPr lang="vi-VN" sz="1600" dirty="0" smtClean="0">
                <a:solidFill>
                  <a:schemeClr val="accent5">
                    <a:lumMod val="75000"/>
                  </a:schemeClr>
                </a:solidFill>
              </a:rPr>
              <a:t>này</a:t>
            </a:r>
            <a:r>
              <a:rPr lang="vi-VN" sz="1600" dirty="0">
                <a:solidFill>
                  <a:schemeClr val="accent5">
                    <a:lumMod val="75000"/>
                  </a:schemeClr>
                </a:solidFill>
              </a:rPr>
              <a:t>, cột manager_id tham chiếu đến cột </a:t>
            </a:r>
            <a:r>
              <a:rPr lang="en-US" sz="1600" dirty="0" smtClean="0">
                <a:solidFill>
                  <a:schemeClr val="accent5">
                    <a:lumMod val="75000"/>
                  </a:schemeClr>
                </a:solidFill>
              </a:rPr>
              <a:t>employee</a:t>
            </a:r>
            <a:r>
              <a:rPr lang="vi-VN" sz="1600" dirty="0" smtClean="0">
                <a:solidFill>
                  <a:schemeClr val="accent5">
                    <a:lumMod val="75000"/>
                  </a:schemeClr>
                </a:solidFill>
              </a:rPr>
              <a:t>_id</a:t>
            </a:r>
            <a:r>
              <a:rPr lang="vi-VN" sz="1600" dirty="0">
                <a:solidFill>
                  <a:schemeClr val="accent5">
                    <a:lumMod val="75000"/>
                  </a:schemeClr>
                </a:solidFill>
              </a:rPr>
              <a:t>. Giá trị trong cột manager_id hiển thị người quản lý </a:t>
            </a:r>
            <a:r>
              <a:rPr lang="en-US" sz="1600" dirty="0" err="1" smtClean="0">
                <a:solidFill>
                  <a:schemeClr val="accent5">
                    <a:lumMod val="75000"/>
                  </a:schemeClr>
                </a:solidFill>
              </a:rPr>
              <a:t>trực</a:t>
            </a:r>
            <a:r>
              <a:rPr lang="en-US" sz="1600" dirty="0" smtClean="0">
                <a:solidFill>
                  <a:schemeClr val="accent5">
                    <a:lumMod val="75000"/>
                  </a:schemeClr>
                </a:solidFill>
              </a:rPr>
              <a:t> </a:t>
            </a:r>
            <a:r>
              <a:rPr lang="en-US" sz="1600" dirty="0" err="1" smtClean="0">
                <a:solidFill>
                  <a:schemeClr val="accent5">
                    <a:lumMod val="75000"/>
                  </a:schemeClr>
                </a:solidFill>
              </a:rPr>
              <a:t>tiếp</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mình</a:t>
            </a:r>
            <a:r>
              <a:rPr lang="vi-VN" sz="1600" dirty="0" smtClean="0">
                <a:solidFill>
                  <a:schemeClr val="accent5">
                    <a:lumMod val="75000"/>
                  </a:schemeClr>
                </a:solidFill>
              </a:rPr>
              <a:t>. </a:t>
            </a:r>
            <a:r>
              <a:rPr lang="vi-VN" sz="1600" dirty="0">
                <a:solidFill>
                  <a:schemeClr val="accent5">
                    <a:lumMod val="75000"/>
                  </a:schemeClr>
                </a:solidFill>
              </a:rPr>
              <a:t>Khi giá trị trong cột manager_id là null, nhân viên đó sẽ không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cấp</a:t>
            </a:r>
            <a:r>
              <a:rPr lang="en-US" sz="1600" dirty="0" smtClean="0">
                <a:solidFill>
                  <a:schemeClr val="accent5">
                    <a:lumMod val="75000"/>
                  </a:schemeClr>
                </a:solidFill>
              </a:rPr>
              <a:t> </a:t>
            </a:r>
            <a:r>
              <a:rPr lang="en-US" sz="1600" dirty="0" err="1" smtClean="0">
                <a:solidFill>
                  <a:schemeClr val="accent5">
                    <a:lumMod val="75000"/>
                  </a:schemeClr>
                </a:solidFill>
              </a:rPr>
              <a:t>quản</a:t>
            </a:r>
            <a:r>
              <a:rPr lang="en-US" sz="1600" dirty="0" smtClean="0">
                <a:solidFill>
                  <a:schemeClr val="accent5">
                    <a:lumMod val="75000"/>
                  </a:schemeClr>
                </a:solidFill>
              </a:rPr>
              <a:t> </a:t>
            </a:r>
            <a:r>
              <a:rPr lang="en-US" sz="1600" dirty="0" err="1" smtClean="0">
                <a:solidFill>
                  <a:schemeClr val="accent5">
                    <a:lumMod val="75000"/>
                  </a:schemeClr>
                </a:solidFill>
              </a:rPr>
              <a:t>lý</a:t>
            </a:r>
            <a:r>
              <a:rPr lang="vi-VN" sz="1600" dirty="0" smtClean="0">
                <a:solidFill>
                  <a:schemeClr val="accent5">
                    <a:lumMod val="75000"/>
                  </a:schemeClr>
                </a:solidFill>
              </a:rPr>
              <a:t>. </a:t>
            </a:r>
            <a:r>
              <a:rPr lang="vi-VN" sz="1600" dirty="0">
                <a:solidFill>
                  <a:schemeClr val="accent5">
                    <a:lumMod val="75000"/>
                  </a:schemeClr>
                </a:solidFill>
              </a:rPr>
              <a:t>Nói cách khác, anh ấy hoặc cô ấy là người quản lý hàng đầu.</a:t>
            </a:r>
          </a:p>
        </p:txBody>
      </p:sp>
    </p:spTree>
    <p:extLst>
      <p:ext uri="{BB962C8B-B14F-4D97-AF65-F5344CB8AC3E}">
        <p14:creationId xmlns:p14="http://schemas.microsoft.com/office/powerpoint/2010/main" val="32906226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923868" y="1089647"/>
            <a:ext cx="7296263" cy="2133387"/>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0" name="TextBox 9"/>
          <p:cNvSpPr txBox="1"/>
          <p:nvPr/>
        </p:nvSpPr>
        <p:spPr>
          <a:xfrm>
            <a:off x="1990469" y="3921717"/>
            <a:ext cx="2924269" cy="738664"/>
          </a:xfrm>
          <a:prstGeom prst="rect">
            <a:avLst/>
          </a:prstGeom>
          <a:noFill/>
        </p:spPr>
        <p:txBody>
          <a:bodyPr wrap="square" rtlCol="0">
            <a:spAutoFit/>
          </a:bodyPr>
          <a:lstStyle/>
          <a:p>
            <a:r>
              <a:rPr lang="en-US" sz="1400" dirty="0" smtClean="0">
                <a:solidFill>
                  <a:schemeClr val="accent5">
                    <a:lumMod val="75000"/>
                  </a:schemeClr>
                </a:solidFill>
              </a:rPr>
              <a:t>Qua </a:t>
            </a:r>
            <a:r>
              <a:rPr lang="en-US" sz="1400" dirty="0" err="1" smtClean="0">
                <a:solidFill>
                  <a:schemeClr val="accent5">
                    <a:lumMod val="75000"/>
                  </a:schemeClr>
                </a:solidFill>
              </a:rPr>
              <a:t>đó</a:t>
            </a:r>
            <a:r>
              <a:rPr lang="en-US" sz="1400" dirty="0" smtClean="0">
                <a:solidFill>
                  <a:schemeClr val="accent5">
                    <a:lumMod val="75000"/>
                  </a:schemeClr>
                </a:solidFill>
              </a:rPr>
              <a:t> </a:t>
            </a:r>
            <a:r>
              <a:rPr lang="en-US" sz="1400" dirty="0" err="1" smtClean="0">
                <a:solidFill>
                  <a:schemeClr val="accent5">
                    <a:lumMod val="75000"/>
                  </a:schemeClr>
                </a:solidFill>
              </a:rPr>
              <a:t>bạn</a:t>
            </a:r>
            <a:r>
              <a:rPr lang="en-US" sz="1400" dirty="0" smtClean="0">
                <a:solidFill>
                  <a:schemeClr val="accent5">
                    <a:lumMod val="75000"/>
                  </a:schemeClr>
                </a:solidFill>
              </a:rPr>
              <a:t> </a:t>
            </a:r>
            <a:r>
              <a:rPr lang="en-US" sz="1400" dirty="0" err="1" smtClean="0">
                <a:solidFill>
                  <a:schemeClr val="accent5">
                    <a:lumMod val="75000"/>
                  </a:schemeClr>
                </a:solidFill>
              </a:rPr>
              <a:t>có</a:t>
            </a:r>
            <a:r>
              <a:rPr lang="en-US" sz="1400" dirty="0" smtClean="0">
                <a:solidFill>
                  <a:schemeClr val="accent5">
                    <a:lumMod val="75000"/>
                  </a:schemeClr>
                </a:solidFill>
              </a:rPr>
              <a:t> </a:t>
            </a:r>
            <a:r>
              <a:rPr lang="en-US" sz="1400" dirty="0" err="1" smtClean="0">
                <a:solidFill>
                  <a:schemeClr val="accent5">
                    <a:lumMod val="75000"/>
                  </a:schemeClr>
                </a:solidFill>
              </a:rPr>
              <a:t>thể</a:t>
            </a:r>
            <a:r>
              <a:rPr lang="en-US" sz="1400" dirty="0" smtClean="0">
                <a:solidFill>
                  <a:schemeClr val="accent5">
                    <a:lumMod val="75000"/>
                  </a:schemeClr>
                </a:solidFill>
              </a:rPr>
              <a:t> </a:t>
            </a:r>
            <a:r>
              <a:rPr lang="en-US" sz="1400" dirty="0" err="1" smtClean="0">
                <a:solidFill>
                  <a:schemeClr val="accent5">
                    <a:lumMod val="75000"/>
                  </a:schemeClr>
                </a:solidFill>
              </a:rPr>
              <a:t>truy</a:t>
            </a:r>
            <a:r>
              <a:rPr lang="en-US" sz="1400" dirty="0" smtClean="0">
                <a:solidFill>
                  <a:schemeClr val="accent5">
                    <a:lumMod val="75000"/>
                  </a:schemeClr>
                </a:solidFill>
              </a:rPr>
              <a:t> </a:t>
            </a:r>
            <a:r>
              <a:rPr lang="en-US" sz="1400" dirty="0" err="1" smtClean="0">
                <a:solidFill>
                  <a:schemeClr val="accent5">
                    <a:lumMod val="75000"/>
                  </a:schemeClr>
                </a:solidFill>
              </a:rPr>
              <a:t>vấn</a:t>
            </a:r>
            <a:r>
              <a:rPr lang="en-US" sz="1400" dirty="0" smtClean="0">
                <a:solidFill>
                  <a:schemeClr val="accent5">
                    <a:lumMod val="75000"/>
                  </a:schemeClr>
                </a:solidFill>
              </a:rPr>
              <a:t> </a:t>
            </a:r>
            <a:r>
              <a:rPr lang="en-US" sz="1400" dirty="0" err="1" smtClean="0">
                <a:solidFill>
                  <a:schemeClr val="accent5">
                    <a:lumMod val="75000"/>
                  </a:schemeClr>
                </a:solidFill>
              </a:rPr>
              <a:t>được</a:t>
            </a:r>
            <a:r>
              <a:rPr lang="en-US" sz="1400" dirty="0" smtClean="0">
                <a:solidFill>
                  <a:schemeClr val="accent5">
                    <a:lumMod val="75000"/>
                  </a:schemeClr>
                </a:solidFill>
              </a:rPr>
              <a:t>.</a:t>
            </a:r>
          </a:p>
          <a:p>
            <a:r>
              <a:rPr lang="en-US" sz="1400" dirty="0" smtClean="0">
                <a:solidFill>
                  <a:schemeClr val="accent5">
                    <a:lumMod val="75000"/>
                  </a:schemeClr>
                </a:solidFill>
              </a:rPr>
              <a:t> Ai </a:t>
            </a:r>
            <a:r>
              <a:rPr lang="en-US" sz="1400" dirty="0" err="1" smtClean="0">
                <a:solidFill>
                  <a:schemeClr val="accent5">
                    <a:lumMod val="75000"/>
                  </a:schemeClr>
                </a:solidFill>
              </a:rPr>
              <a:t>là</a:t>
            </a:r>
            <a:r>
              <a:rPr lang="en-US" sz="1400" dirty="0" smtClean="0">
                <a:solidFill>
                  <a:schemeClr val="accent5">
                    <a:lumMod val="75000"/>
                  </a:schemeClr>
                </a:solidFill>
              </a:rPr>
              <a:t> </a:t>
            </a:r>
            <a:r>
              <a:rPr lang="en-US" sz="1400" dirty="0" err="1" smtClean="0">
                <a:solidFill>
                  <a:schemeClr val="accent5">
                    <a:lumMod val="75000"/>
                  </a:schemeClr>
                </a:solidFill>
              </a:rPr>
              <a:t>cấp</a:t>
            </a:r>
            <a:r>
              <a:rPr lang="en-US" sz="1400" dirty="0" smtClean="0">
                <a:solidFill>
                  <a:schemeClr val="accent5">
                    <a:lumMod val="75000"/>
                  </a:schemeClr>
                </a:solidFill>
              </a:rPr>
              <a:t> </a:t>
            </a:r>
            <a:r>
              <a:rPr lang="en-US" sz="1400" dirty="0" err="1" smtClean="0">
                <a:solidFill>
                  <a:schemeClr val="accent5">
                    <a:lumMod val="75000"/>
                  </a:schemeClr>
                </a:solidFill>
              </a:rPr>
              <a:t>quản</a:t>
            </a:r>
            <a:r>
              <a:rPr lang="en-US" sz="1400" dirty="0" smtClean="0">
                <a:solidFill>
                  <a:schemeClr val="accent5">
                    <a:lumMod val="75000"/>
                  </a:schemeClr>
                </a:solidFill>
              </a:rPr>
              <a:t> </a:t>
            </a:r>
            <a:r>
              <a:rPr lang="en-US" sz="1400" dirty="0" err="1" smtClean="0">
                <a:solidFill>
                  <a:schemeClr val="accent5">
                    <a:lumMod val="75000"/>
                  </a:schemeClr>
                </a:solidFill>
              </a:rPr>
              <a:t>lý</a:t>
            </a:r>
            <a:r>
              <a:rPr lang="en-US" sz="1400" dirty="0" smtClean="0">
                <a:solidFill>
                  <a:schemeClr val="accent5">
                    <a:lumMod val="75000"/>
                  </a:schemeClr>
                </a:solidFill>
              </a:rPr>
              <a:t> </a:t>
            </a:r>
            <a:r>
              <a:rPr lang="en-US" sz="1400" dirty="0" err="1" smtClean="0">
                <a:solidFill>
                  <a:schemeClr val="accent5">
                    <a:lumMod val="75000"/>
                  </a:schemeClr>
                </a:solidFill>
              </a:rPr>
              <a:t>của</a:t>
            </a:r>
            <a:r>
              <a:rPr lang="en-US" sz="1400" dirty="0" smtClean="0">
                <a:solidFill>
                  <a:schemeClr val="accent5">
                    <a:lumMod val="75000"/>
                  </a:schemeClr>
                </a:solidFill>
              </a:rPr>
              <a:t> </a:t>
            </a:r>
          </a:p>
          <a:p>
            <a:r>
              <a:rPr lang="en-US" sz="1400" dirty="0" err="1" smtClean="0">
                <a:solidFill>
                  <a:schemeClr val="accent5">
                    <a:lumMod val="75000"/>
                  </a:schemeClr>
                </a:solidFill>
              </a:rPr>
              <a:t>một</a:t>
            </a:r>
            <a:r>
              <a:rPr lang="en-US" sz="1400" dirty="0" smtClean="0">
                <a:solidFill>
                  <a:schemeClr val="accent5">
                    <a:lumMod val="75000"/>
                  </a:schemeClr>
                </a:solidFill>
              </a:rPr>
              <a:t> </a:t>
            </a:r>
            <a:r>
              <a:rPr lang="en-US" sz="1400" dirty="0" err="1" smtClean="0">
                <a:solidFill>
                  <a:schemeClr val="accent5">
                    <a:lumMod val="75000"/>
                  </a:schemeClr>
                </a:solidFill>
              </a:rPr>
              <a:t>nhân</a:t>
            </a:r>
            <a:r>
              <a:rPr lang="en-US" sz="1400" dirty="0" smtClean="0">
                <a:solidFill>
                  <a:schemeClr val="accent5">
                    <a:lumMod val="75000"/>
                  </a:schemeClr>
                </a:solidFill>
              </a:rPr>
              <a:t> </a:t>
            </a:r>
            <a:r>
              <a:rPr lang="en-US" sz="1400" dirty="0" err="1" smtClean="0">
                <a:solidFill>
                  <a:schemeClr val="accent5">
                    <a:lumMod val="75000"/>
                  </a:schemeClr>
                </a:solidFill>
              </a:rPr>
              <a:t>viên</a:t>
            </a:r>
            <a:r>
              <a:rPr lang="en-US" sz="1400" dirty="0" smtClean="0">
                <a:solidFill>
                  <a:schemeClr val="accent5">
                    <a:lumMod val="75000"/>
                  </a:schemeClr>
                </a:solidFill>
              </a:rPr>
              <a:t>.</a:t>
            </a:r>
            <a:endParaRPr lang="vi-VN" sz="1400"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74203" y="1222830"/>
            <a:ext cx="6162675" cy="1895475"/>
          </a:xfrm>
          <a:prstGeom prst="rect">
            <a:avLst/>
          </a:prstGeom>
        </p:spPr>
      </p:pic>
      <p:pic>
        <p:nvPicPr>
          <p:cNvPr id="2050" name="Picture 2" descr="PostgreSQL Self-Join - query hierarchical data with left jo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7356" y="3356217"/>
            <a:ext cx="3152775" cy="228600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Elbow Connector 4"/>
          <p:cNvCxnSpPr/>
          <p:nvPr/>
        </p:nvCxnSpPr>
        <p:spPr>
          <a:xfrm>
            <a:off x="1837853" y="3223034"/>
            <a:ext cx="3229503" cy="1874067"/>
          </a:xfrm>
          <a:prstGeom prst="bentConnector3">
            <a:avLst>
              <a:gd name="adj1" fmla="val -18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6011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905345" y="2547284"/>
            <a:ext cx="7342362" cy="104502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6" y="556143"/>
            <a:ext cx="4364155" cy="584775"/>
          </a:xfrm>
          <a:prstGeom prst="rect">
            <a:avLst/>
          </a:prstGeom>
          <a:noFill/>
        </p:spPr>
        <p:txBody>
          <a:bodyPr wrap="square" rtlCol="0">
            <a:spAutoFit/>
          </a:bodyPr>
          <a:lstStyle/>
          <a:p>
            <a:r>
              <a:rPr lang="en-US" sz="3200" b="1" dirty="0" err="1" smtClean="0">
                <a:solidFill>
                  <a:schemeClr val="accent5">
                    <a:lumMod val="75000"/>
                  </a:schemeClr>
                </a:solidFill>
              </a:rPr>
              <a:t>Mệnh</a:t>
            </a:r>
            <a:r>
              <a:rPr lang="en-US" sz="3200" b="1" dirty="0" smtClean="0">
                <a:solidFill>
                  <a:schemeClr val="accent5">
                    <a:lumMod val="75000"/>
                  </a:schemeClr>
                </a:solidFill>
              </a:rPr>
              <a:t> </a:t>
            </a:r>
            <a:r>
              <a:rPr lang="en-US" sz="3200" b="1" dirty="0" err="1" smtClean="0">
                <a:solidFill>
                  <a:schemeClr val="accent5">
                    <a:lumMod val="75000"/>
                  </a:schemeClr>
                </a:solidFill>
              </a:rPr>
              <a:t>đề</a:t>
            </a:r>
            <a:r>
              <a:rPr lang="en-US" sz="3200" b="1" dirty="0" smtClean="0">
                <a:solidFill>
                  <a:schemeClr val="accent5">
                    <a:lumMod val="75000"/>
                  </a:schemeClr>
                </a:solidFill>
              </a:rPr>
              <a:t> UNION</a:t>
            </a:r>
            <a:endParaRPr lang="en-US" sz="3200" b="1" dirty="0">
              <a:solidFill>
                <a:schemeClr val="accent5">
                  <a:lumMod val="75000"/>
                </a:schemeClr>
              </a:solidFill>
            </a:endParaRP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5" y="1258908"/>
            <a:ext cx="7487220" cy="830997"/>
          </a:xfrm>
          <a:prstGeom prst="rect">
            <a:avLst/>
          </a:prstGeom>
          <a:noFill/>
        </p:spPr>
        <p:txBody>
          <a:bodyPr wrap="square" rtlCol="0">
            <a:spAutoFit/>
          </a:bodyPr>
          <a:lstStyle/>
          <a:p>
            <a:r>
              <a:rPr lang="vi-VN" sz="1600" dirty="0">
                <a:solidFill>
                  <a:schemeClr val="accent5">
                    <a:lumMod val="75000"/>
                  </a:schemeClr>
                </a:solidFill>
              </a:rPr>
              <a:t>UNION là một câu lệnh SQL được sử dụng để kết hợp các kết quả của hai hoặc nhiều câu lệnh SELECT thành một tập kết quả duy nhất. Các bản ghi trong các tập kết quả được hợp nhất không có bất kỳ sự trùng lặp nào.</a:t>
            </a:r>
            <a:endParaRPr lang="en-US" sz="1600" dirty="0">
              <a:solidFill>
                <a:schemeClr val="accent5">
                  <a:lumMod val="75000"/>
                </a:schemeClr>
              </a:solidFill>
            </a:endParaRPr>
          </a:p>
        </p:txBody>
      </p:sp>
      <p:sp>
        <p:nvSpPr>
          <p:cNvPr id="12" name="TextBox 11"/>
          <p:cNvSpPr txBox="1"/>
          <p:nvPr/>
        </p:nvSpPr>
        <p:spPr>
          <a:xfrm>
            <a:off x="832915" y="2153277"/>
            <a:ext cx="7487220" cy="338554"/>
          </a:xfrm>
          <a:prstGeom prst="rect">
            <a:avLst/>
          </a:prstGeom>
          <a:noFill/>
        </p:spPr>
        <p:txBody>
          <a:bodyPr wrap="square" rtlCol="0">
            <a:spAutoFit/>
          </a:bodyPr>
          <a:lstStyle/>
          <a:p>
            <a:r>
              <a:rPr lang="en-US" sz="1600" b="1" dirty="0" smtClean="0">
                <a:solidFill>
                  <a:schemeClr val="accent5">
                    <a:lumMod val="75000"/>
                  </a:schemeClr>
                </a:solidFill>
              </a:rPr>
              <a:t>CÚ PHÁP:</a:t>
            </a:r>
            <a:endParaRPr lang="en-US" sz="1600" b="1" dirty="0">
              <a:solidFill>
                <a:schemeClr val="accent5">
                  <a:lumMod val="75000"/>
                </a:schemeClr>
              </a:solidFill>
            </a:endParaRPr>
          </a:p>
        </p:txBody>
      </p:sp>
      <p:pic>
        <p:nvPicPr>
          <p:cNvPr id="7" name="Picture 6"/>
          <p:cNvPicPr>
            <a:picLocks noChangeAspect="1"/>
          </p:cNvPicPr>
          <p:nvPr/>
        </p:nvPicPr>
        <p:blipFill>
          <a:blip r:embed="rId2"/>
          <a:stretch>
            <a:fillRect/>
          </a:stretch>
        </p:blipFill>
        <p:spPr>
          <a:xfrm>
            <a:off x="1020919" y="2663476"/>
            <a:ext cx="4657725" cy="857250"/>
          </a:xfrm>
          <a:prstGeom prst="rect">
            <a:avLst/>
          </a:prstGeom>
        </p:spPr>
      </p:pic>
      <p:sp>
        <p:nvSpPr>
          <p:cNvPr id="16" name="TextBox 15"/>
          <p:cNvSpPr txBox="1"/>
          <p:nvPr/>
        </p:nvSpPr>
        <p:spPr>
          <a:xfrm>
            <a:off x="832915" y="3757664"/>
            <a:ext cx="7487220" cy="584775"/>
          </a:xfrm>
          <a:prstGeom prst="rect">
            <a:avLst/>
          </a:prstGeom>
          <a:noFill/>
        </p:spPr>
        <p:txBody>
          <a:bodyPr wrap="square" rtlCol="0">
            <a:spAutoFit/>
          </a:bodyPr>
          <a:lstStyle/>
          <a:p>
            <a:r>
              <a:rPr lang="vi-VN" sz="1600" dirty="0">
                <a:solidFill>
                  <a:schemeClr val="accent5">
                    <a:lumMod val="75000"/>
                  </a:schemeClr>
                </a:solidFill>
              </a:rPr>
              <a:t>Khi sử dụng UNION trong câu lệnh SQL, dưới đây là một số lưu ý quan trọng mà bạn nên xem </a:t>
            </a:r>
            <a:r>
              <a:rPr lang="vi-VN" sz="1600" dirty="0" smtClean="0">
                <a:solidFill>
                  <a:schemeClr val="accent5">
                    <a:lumMod val="75000"/>
                  </a:schemeClr>
                </a:solidFill>
              </a:rPr>
              <a:t>xé</a:t>
            </a:r>
            <a:r>
              <a:rPr lang="en-US" sz="1600" dirty="0" smtClean="0">
                <a:solidFill>
                  <a:schemeClr val="accent5">
                    <a:lumMod val="75000"/>
                  </a:schemeClr>
                </a:solidFill>
              </a:rPr>
              <a:t>t:</a:t>
            </a:r>
            <a:endParaRPr lang="en-US" sz="1600" dirty="0">
              <a:solidFill>
                <a:schemeClr val="accent5">
                  <a:lumMod val="75000"/>
                </a:schemeClr>
              </a:solidFill>
            </a:endParaRPr>
          </a:p>
        </p:txBody>
      </p:sp>
      <p:sp>
        <p:nvSpPr>
          <p:cNvPr id="17" name="Rounded Rectangle 16"/>
          <p:cNvSpPr/>
          <p:nvPr/>
        </p:nvSpPr>
        <p:spPr>
          <a:xfrm>
            <a:off x="905345" y="4513502"/>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8" name="TextBox 17"/>
          <p:cNvSpPr txBox="1"/>
          <p:nvPr/>
        </p:nvSpPr>
        <p:spPr>
          <a:xfrm>
            <a:off x="1255350" y="4442640"/>
            <a:ext cx="7487220" cy="1077218"/>
          </a:xfrm>
          <a:prstGeom prst="rect">
            <a:avLst/>
          </a:prstGeom>
          <a:noFill/>
        </p:spPr>
        <p:txBody>
          <a:bodyPr wrap="square" rtlCol="0">
            <a:spAutoFit/>
          </a:bodyPr>
          <a:lstStyle/>
          <a:p>
            <a:r>
              <a:rPr lang="vi-VN" sz="1600" b="1" dirty="0">
                <a:solidFill>
                  <a:schemeClr val="accent5">
                    <a:lumMod val="75000"/>
                  </a:schemeClr>
                </a:solidFill>
              </a:rPr>
              <a:t>Số lượng và kiểu dữ liệu của các </a:t>
            </a:r>
            <a:r>
              <a:rPr lang="vi-VN" sz="1600" b="1" dirty="0" smtClean="0">
                <a:solidFill>
                  <a:schemeClr val="accent5">
                    <a:lumMod val="75000"/>
                  </a:schemeClr>
                </a:solidFill>
              </a:rPr>
              <a:t>cột</a:t>
            </a:r>
            <a:r>
              <a:rPr lang="en-US" sz="1600" b="1" dirty="0" smtClean="0">
                <a:solidFill>
                  <a:schemeClr val="accent5">
                    <a:lumMod val="75000"/>
                  </a:schemeClr>
                </a:solidFill>
              </a:rPr>
              <a:t>:</a:t>
            </a:r>
            <a:r>
              <a:rPr lang="en-US" sz="1600" dirty="0" smtClean="0">
                <a:solidFill>
                  <a:schemeClr val="accent5">
                    <a:lumMod val="75000"/>
                  </a:schemeClr>
                </a:solidFill>
              </a:rPr>
              <a:t> </a:t>
            </a:r>
            <a:r>
              <a:rPr lang="vi-VN" sz="1600" dirty="0">
                <a:solidFill>
                  <a:schemeClr val="accent5">
                    <a:lumMod val="75000"/>
                  </a:schemeClr>
                </a:solidFill>
              </a:rPr>
              <a:t>Các câu lệnh SELECT trong UNION phải có cùng số lượng cột và cùng kiểu dữ liệu tương ứng. Nếu không, bạn cần sử dụng các biểu thức để đảm bảo rằng các cột có cùng số lượng và kiểu dữ liệu</a:t>
            </a:r>
            <a:endParaRPr lang="en-US" sz="1600" dirty="0">
              <a:solidFill>
                <a:schemeClr val="accent5">
                  <a:lumMod val="75000"/>
                </a:schemeClr>
              </a:solidFill>
            </a:endParaRPr>
          </a:p>
        </p:txBody>
      </p:sp>
      <p:sp>
        <p:nvSpPr>
          <p:cNvPr id="19" name="Rounded Rectangle 18"/>
          <p:cNvSpPr/>
          <p:nvPr/>
        </p:nvSpPr>
        <p:spPr>
          <a:xfrm>
            <a:off x="905345" y="5654239"/>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20" name="TextBox 19"/>
          <p:cNvSpPr txBox="1"/>
          <p:nvPr/>
        </p:nvSpPr>
        <p:spPr>
          <a:xfrm>
            <a:off x="1255350" y="5583377"/>
            <a:ext cx="7487220" cy="830997"/>
          </a:xfrm>
          <a:prstGeom prst="rect">
            <a:avLst/>
          </a:prstGeom>
          <a:noFill/>
        </p:spPr>
        <p:txBody>
          <a:bodyPr wrap="square" rtlCol="0">
            <a:spAutoFit/>
          </a:bodyPr>
          <a:lstStyle/>
          <a:p>
            <a:r>
              <a:rPr lang="vi-VN" sz="1600" b="1" dirty="0">
                <a:solidFill>
                  <a:schemeClr val="accent5">
                    <a:lumMod val="75000"/>
                  </a:schemeClr>
                </a:solidFill>
              </a:rPr>
              <a:t>Thứ tự cột: </a:t>
            </a:r>
            <a:r>
              <a:rPr lang="vi-VN" sz="1600" dirty="0">
                <a:solidFill>
                  <a:schemeClr val="accent5">
                    <a:lumMod val="75000"/>
                  </a:schemeClr>
                </a:solidFill>
              </a:rPr>
              <a:t>Kết quả của UNION phụ thuộc vào thứ tự của các cột trong câu lệnh SELECT đầu tiên. Vì vậy, hãy đảm bảo rằng các cột trong cả hai câu lệnh SELECT được sắp xếp theo cùng một thứ tự</a:t>
            </a:r>
            <a:endParaRPr lang="en-US" sz="1600" dirty="0">
              <a:solidFill>
                <a:schemeClr val="accent5">
                  <a:lumMod val="75000"/>
                </a:schemeClr>
              </a:solidFill>
            </a:endParaRPr>
          </a:p>
        </p:txBody>
      </p:sp>
    </p:spTree>
    <p:extLst>
      <p:ext uri="{BB962C8B-B14F-4D97-AF65-F5344CB8AC3E}">
        <p14:creationId xmlns:p14="http://schemas.microsoft.com/office/powerpoint/2010/main" val="3374448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905345" y="3084789"/>
            <a:ext cx="7460057" cy="189590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4590108" cy="584775"/>
          </a:xfrm>
          <a:prstGeom prst="rect">
            <a:avLst/>
          </a:prstGeom>
          <a:noFill/>
        </p:spPr>
        <p:txBody>
          <a:bodyPr wrap="square" rtlCol="0">
            <a:spAutoFit/>
          </a:bodyPr>
          <a:lstStyle/>
          <a:p>
            <a:r>
              <a:rPr lang="en-US" sz="3200" b="1" dirty="0" smtClean="0">
                <a:solidFill>
                  <a:schemeClr val="accent5">
                    <a:lumMod val="75000"/>
                  </a:schemeClr>
                </a:solidFill>
              </a:rPr>
              <a:t>Sub Query</a:t>
            </a:r>
            <a:endParaRPr lang="en-US" sz="3200" b="1" dirty="0">
              <a:solidFill>
                <a:schemeClr val="accent5">
                  <a:lumMod val="75000"/>
                </a:schemeClr>
              </a:solidFill>
            </a:endParaRP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05757" y="1358619"/>
            <a:ext cx="7740715" cy="1077218"/>
          </a:xfrm>
          <a:prstGeom prst="rect">
            <a:avLst/>
          </a:prstGeom>
          <a:noFill/>
        </p:spPr>
        <p:txBody>
          <a:bodyPr wrap="square" rtlCol="0">
            <a:spAutoFit/>
          </a:bodyPr>
          <a:lstStyle/>
          <a:p>
            <a:r>
              <a:rPr lang="vi-VN" sz="1600" b="1" dirty="0">
                <a:solidFill>
                  <a:schemeClr val="accent5">
                    <a:lumMod val="75000"/>
                  </a:schemeClr>
                </a:solidFill>
              </a:rPr>
              <a:t>Subquery</a:t>
            </a:r>
            <a:r>
              <a:rPr lang="vi-VN" sz="1600" dirty="0">
                <a:solidFill>
                  <a:schemeClr val="accent5">
                    <a:lumMod val="75000"/>
                  </a:schemeClr>
                </a:solidFill>
              </a:rPr>
              <a:t> (hoặc còn gọi là inner query hoặc nested query) là một câu truy vấn SELECT được nhúng bên trong một câu truy vấn khác. Nó cho phép bạn sử dụng kết quả của một câu truy vấn như là một tập dữ liệu đầu vào cho câu truy vấn chính.</a:t>
            </a:r>
            <a:endParaRPr lang="en-US" sz="1600" b="1" dirty="0">
              <a:solidFill>
                <a:schemeClr val="accent5">
                  <a:lumMod val="75000"/>
                </a:schemeClr>
              </a:solidFill>
            </a:endParaRPr>
          </a:p>
        </p:txBody>
      </p:sp>
      <p:sp>
        <p:nvSpPr>
          <p:cNvPr id="18" name="TextBox 17"/>
          <p:cNvSpPr txBox="1"/>
          <p:nvPr/>
        </p:nvSpPr>
        <p:spPr>
          <a:xfrm>
            <a:off x="805757" y="2591036"/>
            <a:ext cx="7740715" cy="338554"/>
          </a:xfrm>
          <a:prstGeom prst="rect">
            <a:avLst/>
          </a:prstGeom>
          <a:noFill/>
        </p:spPr>
        <p:txBody>
          <a:bodyPr wrap="square" rtlCol="0">
            <a:spAutoFit/>
          </a:bodyPr>
          <a:lstStyle/>
          <a:p>
            <a:r>
              <a:rPr lang="vi-VN" sz="1600" b="1" dirty="0">
                <a:solidFill>
                  <a:schemeClr val="accent5">
                    <a:lumMod val="75000"/>
                  </a:schemeClr>
                </a:solidFill>
              </a:rPr>
              <a:t>Ví dụ: </a:t>
            </a:r>
            <a:r>
              <a:rPr lang="vi-VN" sz="1600" dirty="0">
                <a:solidFill>
                  <a:schemeClr val="accent5">
                    <a:lumMod val="75000"/>
                  </a:schemeClr>
                </a:solidFill>
              </a:rPr>
              <a:t>Liệt kê danh sách danh mục kèm số lượng sản phẩm có trong danh mục </a:t>
            </a:r>
            <a:r>
              <a:rPr lang="vi-VN" sz="1600" dirty="0" smtClean="0">
                <a:solidFill>
                  <a:schemeClr val="accent5">
                    <a:lumMod val="75000"/>
                  </a:schemeClr>
                </a:solidFill>
              </a:rPr>
              <a:t>đó</a:t>
            </a:r>
            <a:endParaRPr lang="en-US" sz="1600" dirty="0">
              <a:solidFill>
                <a:schemeClr val="accent5">
                  <a:lumMod val="75000"/>
                </a:schemeClr>
              </a:solidFill>
            </a:endParaRPr>
          </a:p>
        </p:txBody>
      </p:sp>
      <p:sp>
        <p:nvSpPr>
          <p:cNvPr id="11" name="Rectangle 10"/>
          <p:cNvSpPr/>
          <p:nvPr/>
        </p:nvSpPr>
        <p:spPr>
          <a:xfrm>
            <a:off x="986826" y="3239987"/>
            <a:ext cx="7441950" cy="1477328"/>
          </a:xfrm>
          <a:prstGeom prst="rect">
            <a:avLst/>
          </a:prstGeom>
        </p:spPr>
        <p:txBody>
          <a:bodyPr wrap="square">
            <a:spAutoFit/>
          </a:bodyPr>
          <a:lstStyle/>
          <a:p>
            <a:r>
              <a:rPr lang="en-US" sz="1500" i="1" dirty="0">
                <a:solidFill>
                  <a:srgbClr val="B877DB"/>
                </a:solidFill>
                <a:latin typeface="JetBrains Mono" panose="02000009000000000000" pitchFamily="49" charset="0"/>
              </a:rPr>
              <a:t>SELECT</a:t>
            </a:r>
            <a:endParaRPr lang="en-US" sz="1500" dirty="0">
              <a:solidFill>
                <a:srgbClr val="BBBBBB"/>
              </a:solidFill>
              <a:latin typeface="JetBrains Mono" panose="02000009000000000000" pitchFamily="49" charset="0"/>
            </a:endParaRPr>
          </a:p>
          <a:p>
            <a:r>
              <a:rPr lang="en-US" sz="1500" dirty="0">
                <a:solidFill>
                  <a:srgbClr val="BBBBBB"/>
                </a:solidFill>
                <a:latin typeface="JetBrains Mono" panose="02000009000000000000" pitchFamily="49" charset="0"/>
              </a:rPr>
              <a:t>  c.</a:t>
            </a:r>
            <a:r>
              <a:rPr lang="en-US" sz="1500" i="1" dirty="0">
                <a:solidFill>
                  <a:srgbClr val="BBBBBB"/>
                </a:solidFill>
                <a:latin typeface="JetBrains Mono" panose="02000009000000000000" pitchFamily="49" charset="0"/>
              </a:rPr>
              <a:t>*</a:t>
            </a:r>
            <a:r>
              <a:rPr lang="en-US" sz="1500" dirty="0">
                <a:solidFill>
                  <a:srgbClr val="BBBBBB"/>
                </a:solidFill>
                <a:latin typeface="JetBrains Mono" panose="02000009000000000000" pitchFamily="49" charset="0"/>
              </a:rPr>
              <a:t>, </a:t>
            </a:r>
          </a:p>
          <a:p>
            <a:r>
              <a:rPr lang="en-US" sz="1500" dirty="0">
                <a:solidFill>
                  <a:srgbClr val="BBBBBB"/>
                </a:solidFill>
                <a:latin typeface="JetBrains Mono" panose="02000009000000000000" pitchFamily="49" charset="0"/>
              </a:rPr>
              <a:t>  (</a:t>
            </a:r>
            <a:r>
              <a:rPr lang="en-US" sz="1500" i="1" dirty="0">
                <a:solidFill>
                  <a:srgbClr val="B877DB"/>
                </a:solidFill>
                <a:latin typeface="JetBrains Mono" panose="02000009000000000000" pitchFamily="49" charset="0"/>
              </a:rPr>
              <a:t>SELECT</a:t>
            </a:r>
            <a:r>
              <a:rPr lang="en-US" sz="1500" dirty="0">
                <a:solidFill>
                  <a:srgbClr val="BBBBBB"/>
                </a:solidFill>
                <a:latin typeface="JetBrains Mono" panose="02000009000000000000" pitchFamily="49" charset="0"/>
              </a:rPr>
              <a:t> </a:t>
            </a:r>
            <a:r>
              <a:rPr lang="en-US" sz="1500" dirty="0">
                <a:solidFill>
                  <a:srgbClr val="25B0BC"/>
                </a:solidFill>
                <a:latin typeface="JetBrains Mono" panose="02000009000000000000" pitchFamily="49" charset="0"/>
              </a:rPr>
              <a:t>COUNT</a:t>
            </a:r>
            <a:r>
              <a:rPr lang="en-US" sz="1500" dirty="0">
                <a:solidFill>
                  <a:srgbClr val="BBBBBB"/>
                </a:solidFill>
                <a:latin typeface="JetBrains Mono" panose="02000009000000000000" pitchFamily="49" charset="0"/>
              </a:rPr>
              <a:t>(</a:t>
            </a:r>
            <a:r>
              <a:rPr lang="en-US" sz="1500" dirty="0" err="1">
                <a:solidFill>
                  <a:srgbClr val="BBBBBB"/>
                </a:solidFill>
                <a:latin typeface="JetBrains Mono" panose="02000009000000000000" pitchFamily="49" charset="0"/>
              </a:rPr>
              <a:t>product_id</a:t>
            </a:r>
            <a:r>
              <a:rPr lang="en-US" sz="1500" dirty="0">
                <a:solidFill>
                  <a:srgbClr val="BBBBBB"/>
                </a:solidFill>
                <a:latin typeface="JetBrains Mono" panose="02000009000000000000" pitchFamily="49" charset="0"/>
              </a:rPr>
              <a:t>) </a:t>
            </a:r>
          </a:p>
          <a:p>
            <a:r>
              <a:rPr lang="en-US" sz="1500" dirty="0">
                <a:solidFill>
                  <a:srgbClr val="BBBBBB"/>
                </a:solidFill>
                <a:latin typeface="JetBrains Mono" panose="02000009000000000000" pitchFamily="49" charset="0"/>
              </a:rPr>
              <a:t>        </a:t>
            </a:r>
            <a:r>
              <a:rPr lang="en-US" sz="1500" i="1" dirty="0">
                <a:solidFill>
                  <a:srgbClr val="B877DB"/>
                </a:solidFill>
                <a:latin typeface="JetBrains Mono" panose="02000009000000000000" pitchFamily="49" charset="0"/>
              </a:rPr>
              <a:t>FROM</a:t>
            </a:r>
            <a:r>
              <a:rPr lang="en-US" sz="1500" dirty="0">
                <a:solidFill>
                  <a:srgbClr val="BBBBBB"/>
                </a:solidFill>
                <a:latin typeface="JetBrains Mono" panose="02000009000000000000" pitchFamily="49" charset="0"/>
              </a:rPr>
              <a:t> </a:t>
            </a:r>
            <a:r>
              <a:rPr lang="en-US" sz="1500" dirty="0" err="1">
                <a:solidFill>
                  <a:srgbClr val="F09483"/>
                </a:solidFill>
                <a:latin typeface="JetBrains Mono" panose="02000009000000000000" pitchFamily="49" charset="0"/>
              </a:rPr>
              <a:t>dbo</a:t>
            </a:r>
            <a:r>
              <a:rPr lang="en-US" sz="1500" dirty="0" err="1">
                <a:solidFill>
                  <a:srgbClr val="BBBBBB"/>
                </a:solidFill>
                <a:latin typeface="JetBrains Mono" panose="02000009000000000000" pitchFamily="49" charset="0"/>
              </a:rPr>
              <a:t>.</a:t>
            </a:r>
            <a:r>
              <a:rPr lang="en-US" sz="1500" dirty="0" err="1">
                <a:solidFill>
                  <a:srgbClr val="F09483"/>
                </a:solidFill>
                <a:latin typeface="JetBrains Mono" panose="02000009000000000000" pitchFamily="49" charset="0"/>
              </a:rPr>
              <a:t>products</a:t>
            </a:r>
            <a:r>
              <a:rPr lang="en-US" sz="1500" dirty="0">
                <a:solidFill>
                  <a:srgbClr val="BBBBBB"/>
                </a:solidFill>
                <a:latin typeface="JetBrains Mono" panose="02000009000000000000" pitchFamily="49" charset="0"/>
              </a:rPr>
              <a:t> </a:t>
            </a:r>
            <a:r>
              <a:rPr lang="en-US" sz="1500" i="1" dirty="0">
                <a:solidFill>
                  <a:srgbClr val="B877DB"/>
                </a:solidFill>
                <a:latin typeface="JetBrains Mono" panose="02000009000000000000" pitchFamily="49" charset="0"/>
              </a:rPr>
              <a:t>AS</a:t>
            </a:r>
            <a:r>
              <a:rPr lang="en-US" sz="1500" dirty="0">
                <a:solidFill>
                  <a:srgbClr val="BBBBBB"/>
                </a:solidFill>
                <a:latin typeface="JetBrains Mono" panose="02000009000000000000" pitchFamily="49" charset="0"/>
              </a:rPr>
              <a:t> P </a:t>
            </a:r>
          </a:p>
          <a:p>
            <a:r>
              <a:rPr lang="en-US" sz="1500" dirty="0">
                <a:solidFill>
                  <a:srgbClr val="BBBBBB"/>
                </a:solidFill>
                <a:latin typeface="JetBrains Mono" panose="02000009000000000000" pitchFamily="49" charset="0"/>
              </a:rPr>
              <a:t>        </a:t>
            </a:r>
            <a:r>
              <a:rPr lang="en-US" sz="1500" i="1" dirty="0">
                <a:solidFill>
                  <a:srgbClr val="B877DB"/>
                </a:solidFill>
                <a:latin typeface="JetBrains Mono" panose="02000009000000000000" pitchFamily="49" charset="0"/>
              </a:rPr>
              <a:t>WHERE</a:t>
            </a:r>
            <a:r>
              <a:rPr lang="en-US" sz="1500" dirty="0">
                <a:solidFill>
                  <a:srgbClr val="BBBBBB"/>
                </a:solidFill>
                <a:latin typeface="JetBrains Mono" panose="02000009000000000000" pitchFamily="49" charset="0"/>
              </a:rPr>
              <a:t> </a:t>
            </a:r>
            <a:r>
              <a:rPr lang="en-US" sz="1500" dirty="0" err="1">
                <a:solidFill>
                  <a:srgbClr val="F09483"/>
                </a:solidFill>
                <a:latin typeface="JetBrains Mono" panose="02000009000000000000" pitchFamily="49" charset="0"/>
              </a:rPr>
              <a:t>p</a:t>
            </a:r>
            <a:r>
              <a:rPr lang="en-US" sz="1500" dirty="0" err="1">
                <a:solidFill>
                  <a:srgbClr val="BBBBBB"/>
                </a:solidFill>
                <a:latin typeface="JetBrains Mono" panose="02000009000000000000" pitchFamily="49" charset="0"/>
              </a:rPr>
              <a:t>.</a:t>
            </a:r>
            <a:r>
              <a:rPr lang="en-US" sz="1500" dirty="0" err="1">
                <a:solidFill>
                  <a:srgbClr val="F09483"/>
                </a:solidFill>
                <a:latin typeface="JetBrains Mono" panose="02000009000000000000" pitchFamily="49" charset="0"/>
              </a:rPr>
              <a:t>category_id</a:t>
            </a:r>
            <a:r>
              <a:rPr lang="en-US" sz="1500" dirty="0">
                <a:solidFill>
                  <a:srgbClr val="BBBBBB"/>
                </a:solidFill>
                <a:latin typeface="JetBrains Mono" panose="02000009000000000000" pitchFamily="49" charset="0"/>
              </a:rPr>
              <a:t> </a:t>
            </a:r>
            <a:r>
              <a:rPr lang="en-US" sz="1500" i="1" dirty="0">
                <a:solidFill>
                  <a:srgbClr val="BBBBBB"/>
                </a:solidFill>
                <a:latin typeface="JetBrains Mono" panose="02000009000000000000" pitchFamily="49" charset="0"/>
              </a:rPr>
              <a:t>=</a:t>
            </a:r>
            <a:r>
              <a:rPr lang="en-US" sz="1500" dirty="0">
                <a:solidFill>
                  <a:srgbClr val="BBBBBB"/>
                </a:solidFill>
                <a:latin typeface="JetBrains Mono" panose="02000009000000000000" pitchFamily="49" charset="0"/>
              </a:rPr>
              <a:t> </a:t>
            </a:r>
            <a:r>
              <a:rPr lang="en-US" sz="1500" dirty="0" err="1">
                <a:solidFill>
                  <a:srgbClr val="F09483"/>
                </a:solidFill>
                <a:latin typeface="JetBrains Mono" panose="02000009000000000000" pitchFamily="49" charset="0"/>
              </a:rPr>
              <a:t>c</a:t>
            </a:r>
            <a:r>
              <a:rPr lang="en-US" sz="1500" dirty="0" err="1">
                <a:solidFill>
                  <a:srgbClr val="BBBBBB"/>
                </a:solidFill>
                <a:latin typeface="JetBrains Mono" panose="02000009000000000000" pitchFamily="49" charset="0"/>
              </a:rPr>
              <a:t>.</a:t>
            </a:r>
            <a:r>
              <a:rPr lang="en-US" sz="1500" dirty="0" err="1">
                <a:solidFill>
                  <a:srgbClr val="F09483"/>
                </a:solidFill>
                <a:latin typeface="JetBrains Mono" panose="02000009000000000000" pitchFamily="49" charset="0"/>
              </a:rPr>
              <a:t>product_id</a:t>
            </a:r>
            <a:r>
              <a:rPr lang="en-US" sz="1500" dirty="0">
                <a:solidFill>
                  <a:srgbClr val="BBBBBB"/>
                </a:solidFill>
                <a:latin typeface="JetBrains Mono" panose="02000009000000000000" pitchFamily="49" charset="0"/>
              </a:rPr>
              <a:t>) </a:t>
            </a:r>
            <a:r>
              <a:rPr lang="en-US" sz="1500" i="1" dirty="0">
                <a:solidFill>
                  <a:srgbClr val="B877DB"/>
                </a:solidFill>
                <a:latin typeface="JetBrains Mono" panose="02000009000000000000" pitchFamily="49" charset="0"/>
              </a:rPr>
              <a:t>AS</a:t>
            </a:r>
            <a:r>
              <a:rPr lang="en-US" sz="1500" dirty="0">
                <a:solidFill>
                  <a:srgbClr val="BBBBBB"/>
                </a:solidFill>
                <a:latin typeface="JetBrains Mono" panose="02000009000000000000" pitchFamily="49" charset="0"/>
              </a:rPr>
              <a:t> </a:t>
            </a:r>
            <a:r>
              <a:rPr lang="en-US" sz="1500" dirty="0">
                <a:solidFill>
                  <a:srgbClr val="9AD479"/>
                </a:solidFill>
                <a:latin typeface="JetBrains Mono" panose="02000009000000000000" pitchFamily="49" charset="0"/>
              </a:rPr>
              <a:t>'</a:t>
            </a:r>
            <a:r>
              <a:rPr lang="en-US" sz="1500" dirty="0" err="1">
                <a:solidFill>
                  <a:srgbClr val="9AD479"/>
                </a:solidFill>
                <a:latin typeface="JetBrains Mono" panose="02000009000000000000" pitchFamily="49" charset="0"/>
              </a:rPr>
              <a:t>number_product</a:t>
            </a:r>
            <a:r>
              <a:rPr lang="en-US" sz="1500" dirty="0">
                <a:solidFill>
                  <a:srgbClr val="9AD479"/>
                </a:solidFill>
                <a:latin typeface="JetBrains Mono" panose="02000009000000000000" pitchFamily="49" charset="0"/>
              </a:rPr>
              <a:t>'</a:t>
            </a:r>
            <a:endParaRPr lang="en-US" sz="1500" dirty="0">
              <a:solidFill>
                <a:srgbClr val="BBBBBB"/>
              </a:solidFill>
              <a:latin typeface="JetBrains Mono" panose="02000009000000000000" pitchFamily="49" charset="0"/>
            </a:endParaRPr>
          </a:p>
          <a:p>
            <a:r>
              <a:rPr lang="en-US" sz="1500" i="1" dirty="0">
                <a:solidFill>
                  <a:srgbClr val="B877DB"/>
                </a:solidFill>
                <a:latin typeface="JetBrains Mono" panose="02000009000000000000" pitchFamily="49" charset="0"/>
              </a:rPr>
              <a:t>FROM</a:t>
            </a:r>
            <a:r>
              <a:rPr lang="en-US" sz="1500" dirty="0">
                <a:solidFill>
                  <a:srgbClr val="BBBBBB"/>
                </a:solidFill>
                <a:latin typeface="JetBrains Mono" panose="02000009000000000000" pitchFamily="49" charset="0"/>
              </a:rPr>
              <a:t> categories </a:t>
            </a:r>
            <a:r>
              <a:rPr lang="en-US" sz="1500" i="1" dirty="0">
                <a:solidFill>
                  <a:srgbClr val="B877DB"/>
                </a:solidFill>
                <a:latin typeface="JetBrains Mono" panose="02000009000000000000" pitchFamily="49" charset="0"/>
              </a:rPr>
              <a:t>AS</a:t>
            </a:r>
            <a:r>
              <a:rPr lang="en-US" sz="1500" dirty="0">
                <a:solidFill>
                  <a:srgbClr val="BBBBBB"/>
                </a:solidFill>
                <a:latin typeface="JetBrains Mono" panose="02000009000000000000" pitchFamily="49" charset="0"/>
              </a:rPr>
              <a:t> c</a:t>
            </a:r>
            <a:endParaRPr lang="en-US" sz="1500" b="0" dirty="0">
              <a:solidFill>
                <a:srgbClr val="BBBBBB"/>
              </a:solidFill>
              <a:effectLst/>
              <a:latin typeface="JetBrains Mono" panose="02000009000000000000" pitchFamily="49" charset="0"/>
            </a:endParaRPr>
          </a:p>
        </p:txBody>
      </p:sp>
      <p:sp>
        <p:nvSpPr>
          <p:cNvPr id="29" name="TextBox 28"/>
          <p:cNvSpPr txBox="1"/>
          <p:nvPr/>
        </p:nvSpPr>
        <p:spPr>
          <a:xfrm>
            <a:off x="805757" y="5161074"/>
            <a:ext cx="7740715" cy="1077218"/>
          </a:xfrm>
          <a:prstGeom prst="rect">
            <a:avLst/>
          </a:prstGeom>
          <a:noFill/>
        </p:spPr>
        <p:txBody>
          <a:bodyPr wrap="square" rtlCol="0">
            <a:spAutoFit/>
          </a:bodyPr>
          <a:lstStyle/>
          <a:p>
            <a:r>
              <a:rPr lang="vi-VN" sz="1600" dirty="0">
                <a:solidFill>
                  <a:schemeClr val="accent5">
                    <a:lumMod val="75000"/>
                  </a:schemeClr>
                </a:solidFill>
              </a:rPr>
              <a:t>Subquery có thể xuất hiện trong các phần khác nhau của một truy vấn SQL, bao gồm mệnh đề SELECT, FROM, WHERE, HAVING và ORDER BY. Nó cung cấp khả năng thực hiện các truy vấn phức tạp và linh hoạt hơn bằng cách sử dụng kết quả của một truy vấn như một tập hợp dữ liệu tạm thời.</a:t>
            </a:r>
            <a:endParaRPr lang="en-US" sz="1600" dirty="0">
              <a:solidFill>
                <a:schemeClr val="accent5">
                  <a:lumMod val="75000"/>
                </a:schemeClr>
              </a:solidFill>
            </a:endParaRPr>
          </a:p>
        </p:txBody>
      </p:sp>
    </p:spTree>
    <p:extLst>
      <p:ext uri="{BB962C8B-B14F-4D97-AF65-F5344CB8AC3E}">
        <p14:creationId xmlns:p14="http://schemas.microsoft.com/office/powerpoint/2010/main" val="36542377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905345" y="5258354"/>
            <a:ext cx="7369522" cy="108812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1" name="Rounded Rectangle 20"/>
          <p:cNvSpPr/>
          <p:nvPr/>
        </p:nvSpPr>
        <p:spPr>
          <a:xfrm>
            <a:off x="905345" y="1030386"/>
            <a:ext cx="7369522" cy="108812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0" name="TextBox 19"/>
          <p:cNvSpPr txBox="1"/>
          <p:nvPr/>
        </p:nvSpPr>
        <p:spPr>
          <a:xfrm>
            <a:off x="841497" y="577871"/>
            <a:ext cx="7211560" cy="338554"/>
          </a:xfrm>
          <a:prstGeom prst="rect">
            <a:avLst/>
          </a:prstGeom>
          <a:noFill/>
        </p:spPr>
        <p:txBody>
          <a:bodyPr wrap="square" rtlCol="0">
            <a:spAutoFit/>
          </a:bodyPr>
          <a:lstStyle/>
          <a:p>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thứ</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2 table </a:t>
            </a:r>
            <a:r>
              <a:rPr lang="en-US" sz="1600" dirty="0" err="1" smtClean="0">
                <a:solidFill>
                  <a:schemeClr val="accent5">
                    <a:lumMod val="75000"/>
                  </a:schemeClr>
                </a:solidFill>
              </a:rPr>
              <a:t>phải</a:t>
            </a:r>
            <a:r>
              <a:rPr lang="en-US" sz="1600" dirty="0" smtClean="0">
                <a:solidFill>
                  <a:schemeClr val="accent5">
                    <a:lumMod val="75000"/>
                  </a:schemeClr>
                </a:solidFill>
              </a:rPr>
              <a:t> </a:t>
            </a:r>
            <a:r>
              <a:rPr lang="en-US" sz="1600" dirty="0" err="1" smtClean="0">
                <a:solidFill>
                  <a:schemeClr val="accent5">
                    <a:lumMod val="75000"/>
                  </a:schemeClr>
                </a:solidFill>
              </a:rPr>
              <a:t>giống</a:t>
            </a:r>
            <a:r>
              <a:rPr lang="en-US" sz="1600" dirty="0" smtClean="0">
                <a:solidFill>
                  <a:schemeClr val="accent5">
                    <a:lumMod val="75000"/>
                  </a:schemeClr>
                </a:solidFill>
              </a:rPr>
              <a:t> </a:t>
            </a:r>
            <a:r>
              <a:rPr lang="en-US" sz="1600" dirty="0" err="1" smtClean="0">
                <a:solidFill>
                  <a:schemeClr val="accent5">
                    <a:lumMod val="75000"/>
                  </a:schemeClr>
                </a:solidFill>
              </a:rPr>
              <a:t>nhau</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984232" y="1077262"/>
            <a:ext cx="4210050" cy="914400"/>
          </a:xfrm>
          <a:prstGeom prst="rect">
            <a:avLst/>
          </a:prstGeom>
        </p:spPr>
      </p:pic>
      <p:sp>
        <p:nvSpPr>
          <p:cNvPr id="8" name="Rounded Rectangle 7"/>
          <p:cNvSpPr/>
          <p:nvPr/>
        </p:nvSpPr>
        <p:spPr>
          <a:xfrm>
            <a:off x="905345" y="2375762"/>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9" name="TextBox 8"/>
          <p:cNvSpPr txBox="1"/>
          <p:nvPr/>
        </p:nvSpPr>
        <p:spPr>
          <a:xfrm>
            <a:off x="1255350" y="2304900"/>
            <a:ext cx="7487220" cy="830997"/>
          </a:xfrm>
          <a:prstGeom prst="rect">
            <a:avLst/>
          </a:prstGeom>
          <a:noFill/>
        </p:spPr>
        <p:txBody>
          <a:bodyPr wrap="square" rtlCol="0">
            <a:spAutoFit/>
          </a:bodyPr>
          <a:lstStyle/>
          <a:p>
            <a:r>
              <a:rPr lang="vi-VN" sz="1600" b="1" dirty="0">
                <a:solidFill>
                  <a:schemeClr val="accent5">
                    <a:lumMod val="75000"/>
                  </a:schemeClr>
                </a:solidFill>
              </a:rPr>
              <a:t>Loại bỏ các bản ghi trùng lặp:</a:t>
            </a:r>
            <a:r>
              <a:rPr lang="vi-VN" sz="1600" dirty="0">
                <a:solidFill>
                  <a:schemeClr val="accent5">
                    <a:lumMod val="75000"/>
                  </a:schemeClr>
                </a:solidFill>
              </a:rPr>
              <a:t> UNION tự động loại bỏ các bản ghi trùng lặp trong kết quả cuối cùng. Nếu bạn muốn bao gồm các bản ghi trùng lặp, bạn có thể sử dụng UNION ALL thay vì UNION</a:t>
            </a:r>
            <a:endParaRPr lang="en-US" sz="1600" dirty="0">
              <a:solidFill>
                <a:schemeClr val="accent5">
                  <a:lumMod val="75000"/>
                </a:schemeClr>
              </a:solidFill>
            </a:endParaRPr>
          </a:p>
        </p:txBody>
      </p:sp>
      <p:sp>
        <p:nvSpPr>
          <p:cNvPr id="10" name="Rounded Rectangle 9"/>
          <p:cNvSpPr/>
          <p:nvPr/>
        </p:nvSpPr>
        <p:spPr>
          <a:xfrm>
            <a:off x="905345" y="3371643"/>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4</a:t>
            </a:r>
            <a:endParaRPr lang="en-US" b="1" dirty="0"/>
          </a:p>
        </p:txBody>
      </p:sp>
      <p:sp>
        <p:nvSpPr>
          <p:cNvPr id="11" name="TextBox 10"/>
          <p:cNvSpPr txBox="1"/>
          <p:nvPr/>
        </p:nvSpPr>
        <p:spPr>
          <a:xfrm>
            <a:off x="1255350" y="3300781"/>
            <a:ext cx="7487220" cy="830997"/>
          </a:xfrm>
          <a:prstGeom prst="rect">
            <a:avLst/>
          </a:prstGeom>
          <a:noFill/>
        </p:spPr>
        <p:txBody>
          <a:bodyPr wrap="square" rtlCol="0">
            <a:spAutoFit/>
          </a:bodyPr>
          <a:lstStyle/>
          <a:p>
            <a:r>
              <a:rPr lang="vi-VN" sz="1600" b="1" dirty="0">
                <a:solidFill>
                  <a:schemeClr val="accent5">
                    <a:lumMod val="75000"/>
                  </a:schemeClr>
                </a:solidFill>
              </a:rPr>
              <a:t>Sự phù hợp về dữ liệu:</a:t>
            </a:r>
            <a:r>
              <a:rPr lang="vi-VN" sz="1600" dirty="0">
                <a:solidFill>
                  <a:schemeClr val="accent5">
                    <a:lumMod val="75000"/>
                  </a:schemeClr>
                </a:solidFill>
              </a:rPr>
              <a:t> Các cột trong các câu lệnh SELECT phải phù hợp về mặt dữ liệu. Ví dụ, cột đầu tiên trong câu lệnh SELECT thứ nhất phải có cùng kiểu dữ liệu với cột đầu tiên trong câu lệnh SELECT thứ hai và ngược lại</a:t>
            </a:r>
            <a:endParaRPr lang="en-US" sz="1600" dirty="0">
              <a:solidFill>
                <a:schemeClr val="accent5">
                  <a:lumMod val="75000"/>
                </a:schemeClr>
              </a:solidFill>
            </a:endParaRPr>
          </a:p>
        </p:txBody>
      </p:sp>
      <p:sp>
        <p:nvSpPr>
          <p:cNvPr id="12" name="Rounded Rectangle 11"/>
          <p:cNvSpPr/>
          <p:nvPr/>
        </p:nvSpPr>
        <p:spPr>
          <a:xfrm>
            <a:off x="905345" y="4385631"/>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5</a:t>
            </a:r>
            <a:endParaRPr lang="en-US" b="1" dirty="0"/>
          </a:p>
        </p:txBody>
      </p:sp>
      <p:sp>
        <p:nvSpPr>
          <p:cNvPr id="13" name="TextBox 12"/>
          <p:cNvSpPr txBox="1"/>
          <p:nvPr/>
        </p:nvSpPr>
        <p:spPr>
          <a:xfrm>
            <a:off x="1255350" y="4314769"/>
            <a:ext cx="7487220" cy="830997"/>
          </a:xfrm>
          <a:prstGeom prst="rect">
            <a:avLst/>
          </a:prstGeom>
          <a:noFill/>
        </p:spPr>
        <p:txBody>
          <a:bodyPr wrap="square" rtlCol="0">
            <a:spAutoFit/>
          </a:bodyPr>
          <a:lstStyle/>
          <a:p>
            <a:r>
              <a:rPr lang="vi-VN" sz="1600" b="1" dirty="0">
                <a:solidFill>
                  <a:schemeClr val="accent5">
                    <a:lumMod val="75000"/>
                  </a:schemeClr>
                </a:solidFill>
              </a:rPr>
              <a:t>Hiệu suất: </a:t>
            </a:r>
            <a:r>
              <a:rPr lang="vi-VN" sz="1600" dirty="0">
                <a:solidFill>
                  <a:schemeClr val="accent5">
                    <a:lumMod val="75000"/>
                  </a:schemeClr>
                </a:solidFill>
              </a:rPr>
              <a:t>UNION có thể tạo ra một tập kết quả lớn và tốn tài nguyên. Hãy đảm bảo rằng sử dụng UNION chỉ khi cần thiết và kiểm tra hiệu suất của câu lệnh của bạn.</a:t>
            </a:r>
            <a:endParaRPr lang="en-US" sz="1600" dirty="0">
              <a:solidFill>
                <a:schemeClr val="accent5">
                  <a:lumMod val="75000"/>
                </a:schemeClr>
              </a:solidFill>
            </a:endParaRPr>
          </a:p>
        </p:txBody>
      </p:sp>
      <p:pic>
        <p:nvPicPr>
          <p:cNvPr id="4" name="Picture 3"/>
          <p:cNvPicPr>
            <a:picLocks noChangeAspect="1"/>
          </p:cNvPicPr>
          <p:nvPr/>
        </p:nvPicPr>
        <p:blipFill>
          <a:blip r:embed="rId3"/>
          <a:stretch>
            <a:fillRect/>
          </a:stretch>
        </p:blipFill>
        <p:spPr>
          <a:xfrm>
            <a:off x="984232" y="5371599"/>
            <a:ext cx="3886200" cy="876300"/>
          </a:xfrm>
          <a:prstGeom prst="rect">
            <a:avLst/>
          </a:prstGeom>
        </p:spPr>
      </p:pic>
    </p:spTree>
    <p:extLst>
      <p:ext uri="{BB962C8B-B14F-4D97-AF65-F5344CB8AC3E}">
        <p14:creationId xmlns:p14="http://schemas.microsoft.com/office/powerpoint/2010/main" val="6629930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923868" y="1254761"/>
            <a:ext cx="7296263" cy="234161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3074" name="Picture 2" descr="un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937" y="3731536"/>
            <a:ext cx="4657725" cy="27241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84739" y="534828"/>
            <a:ext cx="7211560" cy="584775"/>
          </a:xfrm>
          <a:prstGeom prst="rect">
            <a:avLst/>
          </a:prstGeom>
          <a:noFill/>
        </p:spPr>
        <p:txBody>
          <a:bodyPr wrap="square" rtlCol="0">
            <a:spAutoFit/>
          </a:bodyPr>
          <a:lstStyle/>
          <a:p>
            <a:r>
              <a:rPr lang="en-US" sz="1600" dirty="0" err="1">
                <a:solidFill>
                  <a:schemeClr val="accent5">
                    <a:lumMod val="75000"/>
                  </a:schemeClr>
                </a:solidFill>
              </a:rPr>
              <a:t>Ví</a:t>
            </a:r>
            <a:r>
              <a:rPr lang="en-US" sz="1600" dirty="0">
                <a:solidFill>
                  <a:schemeClr val="accent5">
                    <a:lumMod val="75000"/>
                  </a:schemeClr>
                </a:solidFill>
              </a:rPr>
              <a:t> </a:t>
            </a:r>
            <a:r>
              <a:rPr lang="en-US" sz="1600" dirty="0" err="1">
                <a:solidFill>
                  <a:schemeClr val="accent5">
                    <a:lumMod val="75000"/>
                  </a:schemeClr>
                </a:solidFill>
              </a:rPr>
              <a:t>dụ</a:t>
            </a:r>
            <a:r>
              <a:rPr lang="en-US" sz="1600" dirty="0">
                <a:solidFill>
                  <a:schemeClr val="accent5">
                    <a:lumMod val="75000"/>
                  </a:schemeClr>
                </a:solidFill>
              </a:rPr>
              <a:t>: </a:t>
            </a:r>
            <a:r>
              <a:rPr lang="en-US" sz="1600" dirty="0" err="1">
                <a:solidFill>
                  <a:schemeClr val="accent5">
                    <a:lumMod val="75000"/>
                  </a:schemeClr>
                </a:solidFill>
              </a:rPr>
              <a:t>Nếu</a:t>
            </a:r>
            <a:r>
              <a:rPr lang="en-US" sz="1600" dirty="0">
                <a:solidFill>
                  <a:schemeClr val="accent5">
                    <a:lumMod val="75000"/>
                  </a:schemeClr>
                </a:solidFill>
              </a:rPr>
              <a:t> </a:t>
            </a:r>
            <a:r>
              <a:rPr lang="en-US" sz="1600" dirty="0" err="1">
                <a:solidFill>
                  <a:schemeClr val="accent5">
                    <a:lumMod val="75000"/>
                  </a:schemeClr>
                </a:solidFill>
              </a:rPr>
              <a:t>kết</a:t>
            </a:r>
            <a:r>
              <a:rPr lang="en-US" sz="1600" dirty="0">
                <a:solidFill>
                  <a:schemeClr val="accent5">
                    <a:lumMod val="75000"/>
                  </a:schemeClr>
                </a:solidFill>
              </a:rPr>
              <a:t> </a:t>
            </a:r>
            <a:r>
              <a:rPr lang="en-US" sz="1600" dirty="0" err="1">
                <a:solidFill>
                  <a:schemeClr val="accent5">
                    <a:lumMod val="75000"/>
                  </a:schemeClr>
                </a:solidFill>
              </a:rPr>
              <a:t>quả</a:t>
            </a:r>
            <a:r>
              <a:rPr lang="en-US" sz="1600" dirty="0">
                <a:solidFill>
                  <a:schemeClr val="accent5">
                    <a:lumMod val="75000"/>
                  </a:schemeClr>
                </a:solidFill>
              </a:rPr>
              <a:t> </a:t>
            </a:r>
            <a:r>
              <a:rPr lang="en-US" sz="1600" dirty="0" err="1">
                <a:solidFill>
                  <a:schemeClr val="accent5">
                    <a:lumMod val="75000"/>
                  </a:schemeClr>
                </a:solidFill>
              </a:rPr>
              <a:t>truy</a:t>
            </a:r>
            <a:r>
              <a:rPr lang="en-US" sz="1600" dirty="0">
                <a:solidFill>
                  <a:schemeClr val="accent5">
                    <a:lumMod val="75000"/>
                  </a:schemeClr>
                </a:solidFill>
              </a:rPr>
              <a:t> </a:t>
            </a:r>
            <a:r>
              <a:rPr lang="en-US" sz="1600" dirty="0" err="1">
                <a:solidFill>
                  <a:schemeClr val="accent5">
                    <a:lumMod val="75000"/>
                  </a:schemeClr>
                </a:solidFill>
              </a:rPr>
              <a:t>vấn</a:t>
            </a:r>
            <a:r>
              <a:rPr lang="en-US" sz="1600" dirty="0">
                <a:solidFill>
                  <a:schemeClr val="accent5">
                    <a:lumMod val="75000"/>
                  </a:schemeClr>
                </a:solidFill>
              </a:rPr>
              <a:t> </a:t>
            </a:r>
            <a:r>
              <a:rPr lang="en-US" sz="1600" dirty="0" err="1">
                <a:solidFill>
                  <a:schemeClr val="accent5">
                    <a:lumMod val="75000"/>
                  </a:schemeClr>
                </a:solidFill>
              </a:rPr>
              <a:t>thông</a:t>
            </a:r>
            <a:r>
              <a:rPr lang="en-US" sz="1600" dirty="0">
                <a:solidFill>
                  <a:schemeClr val="accent5">
                    <a:lumMod val="75000"/>
                  </a:schemeClr>
                </a:solidFill>
              </a:rPr>
              <a:t> tin </a:t>
            </a:r>
            <a:r>
              <a:rPr lang="en-US" sz="1600" dirty="0" err="1">
                <a:solidFill>
                  <a:schemeClr val="accent5">
                    <a:lumMod val="75000"/>
                  </a:schemeClr>
                </a:solidFill>
              </a:rPr>
              <a:t>từ</a:t>
            </a:r>
            <a:r>
              <a:rPr lang="en-US" sz="1600" dirty="0">
                <a:solidFill>
                  <a:schemeClr val="accent5">
                    <a:lumMod val="75000"/>
                  </a:schemeClr>
                </a:solidFill>
              </a:rPr>
              <a:t> table staffs </a:t>
            </a:r>
            <a:r>
              <a:rPr lang="en-US" sz="1600" dirty="0" err="1">
                <a:solidFill>
                  <a:schemeClr val="accent5">
                    <a:lumMod val="75000"/>
                  </a:schemeClr>
                </a:solidFill>
              </a:rPr>
              <a:t>và</a:t>
            </a:r>
            <a:r>
              <a:rPr lang="en-US" sz="1600" dirty="0">
                <a:solidFill>
                  <a:schemeClr val="accent5">
                    <a:lumMod val="75000"/>
                  </a:schemeClr>
                </a:solidFill>
              </a:rPr>
              <a:t> customer </a:t>
            </a:r>
            <a:r>
              <a:rPr lang="en-US" sz="1600" dirty="0" err="1">
                <a:solidFill>
                  <a:schemeClr val="accent5">
                    <a:lumMod val="75000"/>
                  </a:schemeClr>
                </a:solidFill>
              </a:rPr>
              <a:t>thành</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danh</a:t>
            </a:r>
            <a:r>
              <a:rPr lang="en-US" sz="1600" dirty="0">
                <a:solidFill>
                  <a:schemeClr val="accent5">
                    <a:lumMod val="75000"/>
                  </a:schemeClr>
                </a:solidFill>
              </a:rPr>
              <a:t> </a:t>
            </a:r>
            <a:r>
              <a:rPr lang="en-US" sz="1600" dirty="0" err="1">
                <a:solidFill>
                  <a:schemeClr val="accent5">
                    <a:lumMod val="75000"/>
                  </a:schemeClr>
                </a:solidFill>
              </a:rPr>
              <a:t>sách</a:t>
            </a:r>
            <a:r>
              <a:rPr lang="en-US" sz="1600" dirty="0">
                <a:solidFill>
                  <a:schemeClr val="accent5">
                    <a:lumMod val="75000"/>
                  </a:schemeClr>
                </a:solidFill>
              </a:rPr>
              <a:t>:</a:t>
            </a:r>
            <a:endParaRPr lang="en-US" sz="1600" b="1" dirty="0">
              <a:solidFill>
                <a:schemeClr val="accent5">
                  <a:lumMod val="75000"/>
                </a:schemeClr>
              </a:solidFill>
            </a:endParaRPr>
          </a:p>
        </p:txBody>
      </p:sp>
      <p:pic>
        <p:nvPicPr>
          <p:cNvPr id="5" name="Picture 4"/>
          <p:cNvPicPr>
            <a:picLocks noChangeAspect="1"/>
          </p:cNvPicPr>
          <p:nvPr/>
        </p:nvPicPr>
        <p:blipFill>
          <a:blip r:embed="rId3"/>
          <a:stretch>
            <a:fillRect/>
          </a:stretch>
        </p:blipFill>
        <p:spPr>
          <a:xfrm>
            <a:off x="1074862" y="1354697"/>
            <a:ext cx="5753100" cy="2171700"/>
          </a:xfrm>
          <a:prstGeom prst="rect">
            <a:avLst/>
          </a:prstGeom>
        </p:spPr>
      </p:pic>
    </p:spTree>
    <p:extLst>
      <p:ext uri="{BB962C8B-B14F-4D97-AF65-F5344CB8AC3E}">
        <p14:creationId xmlns:p14="http://schemas.microsoft.com/office/powerpoint/2010/main" val="17920293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5631671" y="4301312"/>
            <a:ext cx="2688464" cy="1477024"/>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6" y="556143"/>
            <a:ext cx="4364155" cy="584775"/>
          </a:xfrm>
          <a:prstGeom prst="rect">
            <a:avLst/>
          </a:prstGeom>
          <a:noFill/>
        </p:spPr>
        <p:txBody>
          <a:bodyPr wrap="square" rtlCol="0">
            <a:spAutoFit/>
          </a:bodyPr>
          <a:lstStyle/>
          <a:p>
            <a:r>
              <a:rPr lang="en-US" sz="3200" b="1" dirty="0" err="1" smtClean="0">
                <a:solidFill>
                  <a:schemeClr val="accent5">
                    <a:lumMod val="75000"/>
                  </a:schemeClr>
                </a:solidFill>
              </a:rPr>
              <a:t>Mệnh</a:t>
            </a:r>
            <a:r>
              <a:rPr lang="en-US" sz="3200" b="1" dirty="0" smtClean="0">
                <a:solidFill>
                  <a:schemeClr val="accent5">
                    <a:lumMod val="75000"/>
                  </a:schemeClr>
                </a:solidFill>
              </a:rPr>
              <a:t> </a:t>
            </a:r>
            <a:r>
              <a:rPr lang="en-US" sz="3200" b="1" dirty="0" err="1" smtClean="0">
                <a:solidFill>
                  <a:schemeClr val="accent5">
                    <a:lumMod val="75000"/>
                  </a:schemeClr>
                </a:solidFill>
              </a:rPr>
              <a:t>đề</a:t>
            </a:r>
            <a:r>
              <a:rPr lang="en-US" sz="3200" b="1" dirty="0" smtClean="0">
                <a:solidFill>
                  <a:schemeClr val="accent5">
                    <a:lumMod val="75000"/>
                  </a:schemeClr>
                </a:solidFill>
              </a:rPr>
              <a:t> </a:t>
            </a:r>
            <a:r>
              <a:rPr lang="en-US" sz="3200" b="1" dirty="0">
                <a:solidFill>
                  <a:schemeClr val="accent5">
                    <a:lumMod val="75000"/>
                  </a:schemeClr>
                </a:solidFill>
              </a:rPr>
              <a:t>INTERSECT</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5" y="3415861"/>
            <a:ext cx="7487220" cy="338554"/>
          </a:xfrm>
          <a:prstGeom prst="rect">
            <a:avLst/>
          </a:prstGeom>
          <a:noFill/>
        </p:spPr>
        <p:txBody>
          <a:bodyPr wrap="square" rtlCol="0">
            <a:spAutoFit/>
          </a:bodyPr>
          <a:lstStyle/>
          <a:p>
            <a:r>
              <a:rPr lang="vi-VN" sz="1600" b="1" dirty="0">
                <a:solidFill>
                  <a:schemeClr val="accent5">
                    <a:lumMod val="75000"/>
                  </a:schemeClr>
                </a:solidFill>
              </a:rPr>
              <a:t>Ví </a:t>
            </a:r>
            <a:r>
              <a:rPr lang="vi-VN" sz="1600" b="1" dirty="0" smtClean="0">
                <a:solidFill>
                  <a:schemeClr val="accent5">
                    <a:lumMod val="75000"/>
                  </a:schemeClr>
                </a:solidFill>
              </a:rPr>
              <a:t>dụ</a:t>
            </a:r>
            <a:r>
              <a:rPr lang="en-US" sz="1600" b="1" dirty="0" smtClean="0">
                <a:solidFill>
                  <a:schemeClr val="accent5">
                    <a:lumMod val="75000"/>
                  </a:schemeClr>
                </a:solidFill>
              </a:rPr>
              <a:t>:</a:t>
            </a:r>
            <a:r>
              <a:rPr lang="vi-VN" sz="1600" dirty="0" smtClean="0">
                <a:solidFill>
                  <a:schemeClr val="accent5">
                    <a:lumMod val="75000"/>
                  </a:schemeClr>
                </a:solidFill>
              </a:rPr>
              <a:t> </a:t>
            </a:r>
            <a:r>
              <a:rPr lang="vi-VN" sz="1600" dirty="0">
                <a:solidFill>
                  <a:schemeClr val="accent5">
                    <a:lumMod val="75000"/>
                  </a:schemeClr>
                </a:solidFill>
              </a:rPr>
              <a:t>có order_items và products ==&gt; cả 2 đều cho trường product_id.</a:t>
            </a:r>
            <a:endParaRPr lang="en-US" sz="1600" dirty="0">
              <a:solidFill>
                <a:schemeClr val="accent5">
                  <a:lumMod val="75000"/>
                </a:schemeClr>
              </a:solidFill>
            </a:endParaRPr>
          </a:p>
        </p:txBody>
      </p:sp>
      <p:pic>
        <p:nvPicPr>
          <p:cNvPr id="1028" name="Picture 4" descr="SQL-Server-INTERSECT-Illu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814" y="1927388"/>
            <a:ext cx="4753071" cy="1337056"/>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345" y="4218520"/>
            <a:ext cx="4343400" cy="1609726"/>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832915" y="1291830"/>
            <a:ext cx="7487220" cy="584775"/>
          </a:xfrm>
          <a:prstGeom prst="rect">
            <a:avLst/>
          </a:prstGeom>
          <a:noFill/>
        </p:spPr>
        <p:txBody>
          <a:bodyPr wrap="square" rtlCol="0">
            <a:spAutoFit/>
          </a:bodyPr>
          <a:lstStyle/>
          <a:p>
            <a:r>
              <a:rPr lang="vi-VN" sz="1600" dirty="0">
                <a:solidFill>
                  <a:schemeClr val="accent5">
                    <a:lumMod val="75000"/>
                  </a:schemeClr>
                </a:solidFill>
              </a:rPr>
              <a:t>Dùng để lấy các bản ghi chung của 2 hoặc nhiều câu lệnh SELECT. Các câu lệnh SELECT phải có cùng số lượng cột và kiểu dữ liệu tương ứng.</a:t>
            </a:r>
            <a:endParaRPr lang="en-US" sz="1600" dirty="0">
              <a:solidFill>
                <a:schemeClr val="accent5">
                  <a:lumMod val="75000"/>
                </a:schemeClr>
              </a:solidFill>
            </a:endParaRPr>
          </a:p>
        </p:txBody>
      </p:sp>
      <p:sp>
        <p:nvSpPr>
          <p:cNvPr id="22" name="TextBox 21"/>
          <p:cNvSpPr txBox="1"/>
          <p:nvPr/>
        </p:nvSpPr>
        <p:spPr>
          <a:xfrm>
            <a:off x="832915" y="3723679"/>
            <a:ext cx="7487220" cy="338554"/>
          </a:xfrm>
          <a:prstGeom prst="rect">
            <a:avLst/>
          </a:prstGeom>
          <a:noFill/>
        </p:spPr>
        <p:txBody>
          <a:bodyPr wrap="square" rtlCol="0">
            <a:spAutoFit/>
          </a:bodyPr>
          <a:lstStyle/>
          <a:p>
            <a:r>
              <a:rPr lang="vi-VN" sz="1600" dirty="0">
                <a:solidFill>
                  <a:schemeClr val="accent5">
                    <a:lumMod val="75000"/>
                  </a:schemeClr>
                </a:solidFill>
              </a:rPr>
              <a:t>Dựa vào đó bạn có thể: Lấy ra danh sách những sản phẩm ĐÃ được bán ra</a:t>
            </a:r>
            <a:endParaRPr lang="en-US" sz="1600" dirty="0">
              <a:solidFill>
                <a:schemeClr val="accent5">
                  <a:lumMod val="75000"/>
                </a:schemeClr>
              </a:solidFill>
            </a:endParaRPr>
          </a:p>
        </p:txBody>
      </p:sp>
      <p:pic>
        <p:nvPicPr>
          <p:cNvPr id="6" name="Picture 5"/>
          <p:cNvPicPr>
            <a:picLocks noChangeAspect="1"/>
          </p:cNvPicPr>
          <p:nvPr/>
        </p:nvPicPr>
        <p:blipFill>
          <a:blip r:embed="rId4"/>
          <a:stretch>
            <a:fillRect/>
          </a:stretch>
        </p:blipFill>
        <p:spPr>
          <a:xfrm>
            <a:off x="5751940" y="4370051"/>
            <a:ext cx="2447925" cy="1381125"/>
          </a:xfrm>
          <a:prstGeom prst="rect">
            <a:avLst/>
          </a:prstGeom>
        </p:spPr>
      </p:pic>
    </p:spTree>
    <p:extLst>
      <p:ext uri="{BB962C8B-B14F-4D97-AF65-F5344CB8AC3E}">
        <p14:creationId xmlns:p14="http://schemas.microsoft.com/office/powerpoint/2010/main" val="42584891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923868" y="4323886"/>
            <a:ext cx="7296263" cy="105387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6" y="556143"/>
            <a:ext cx="4364155" cy="584775"/>
          </a:xfrm>
          <a:prstGeom prst="rect">
            <a:avLst/>
          </a:prstGeom>
          <a:noFill/>
        </p:spPr>
        <p:txBody>
          <a:bodyPr wrap="square" rtlCol="0">
            <a:spAutoFit/>
          </a:bodyPr>
          <a:lstStyle/>
          <a:p>
            <a:r>
              <a:rPr lang="en-US" sz="3200" b="1" dirty="0" err="1" smtClean="0">
                <a:solidFill>
                  <a:schemeClr val="accent5">
                    <a:lumMod val="75000"/>
                  </a:schemeClr>
                </a:solidFill>
              </a:rPr>
              <a:t>Mệnh</a:t>
            </a:r>
            <a:r>
              <a:rPr lang="en-US" sz="3200" b="1" dirty="0" smtClean="0">
                <a:solidFill>
                  <a:schemeClr val="accent5">
                    <a:lumMod val="75000"/>
                  </a:schemeClr>
                </a:solidFill>
              </a:rPr>
              <a:t> </a:t>
            </a:r>
            <a:r>
              <a:rPr lang="en-US" sz="3200" b="1" dirty="0" err="1" smtClean="0">
                <a:solidFill>
                  <a:schemeClr val="accent5">
                    <a:lumMod val="75000"/>
                  </a:schemeClr>
                </a:solidFill>
              </a:rPr>
              <a:t>đề</a:t>
            </a:r>
            <a:r>
              <a:rPr lang="en-US" sz="3200" b="1" dirty="0" smtClean="0">
                <a:solidFill>
                  <a:schemeClr val="accent5">
                    <a:lumMod val="75000"/>
                  </a:schemeClr>
                </a:solidFill>
              </a:rPr>
              <a:t> </a:t>
            </a:r>
            <a:r>
              <a:rPr lang="en-US" sz="3200" b="1" dirty="0">
                <a:solidFill>
                  <a:schemeClr val="accent5">
                    <a:lumMod val="75000"/>
                  </a:schemeClr>
                </a:solidFill>
              </a:rPr>
              <a:t>EXCEPT</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5" y="1258908"/>
            <a:ext cx="7487220" cy="830997"/>
          </a:xfrm>
          <a:prstGeom prst="rect">
            <a:avLst/>
          </a:prstGeom>
          <a:noFill/>
        </p:spPr>
        <p:txBody>
          <a:bodyPr wrap="square" rtlCol="0">
            <a:spAutoFit/>
          </a:bodyPr>
          <a:lstStyle/>
          <a:p>
            <a:r>
              <a:rPr lang="vi-VN" sz="1600" dirty="0">
                <a:solidFill>
                  <a:schemeClr val="accent5">
                    <a:lumMod val="75000"/>
                  </a:schemeClr>
                </a:solidFill>
              </a:rPr>
              <a:t>Dùng để lấy các bản ghi của câu lệnh SELECT đầu tiên mà không có trong các câu lệnh SELECT sau. Các câu lệnh SELECT phải có cùng số lượng cột và kiểu dữ liệu tương ứng.</a:t>
            </a:r>
            <a:endParaRPr lang="en-US" sz="1600" dirty="0">
              <a:solidFill>
                <a:schemeClr val="accent5">
                  <a:lumMod val="75000"/>
                </a:schemeClr>
              </a:solidFill>
            </a:endParaRPr>
          </a:p>
        </p:txBody>
      </p:sp>
      <p:pic>
        <p:nvPicPr>
          <p:cNvPr id="13" name="Picture 2" descr="SQL-Server-EXCEPT-illu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6274" y="2207895"/>
            <a:ext cx="4722507" cy="129730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832915" y="3811985"/>
            <a:ext cx="7487220" cy="338554"/>
          </a:xfrm>
          <a:prstGeom prst="rect">
            <a:avLst/>
          </a:prstGeom>
          <a:noFill/>
        </p:spPr>
        <p:txBody>
          <a:bodyPr wrap="square" rtlCol="0">
            <a:spAutoFit/>
          </a:bodyPr>
          <a:lstStyle/>
          <a:p>
            <a:r>
              <a:rPr lang="vi-VN" sz="1600" dirty="0">
                <a:solidFill>
                  <a:schemeClr val="accent5">
                    <a:lumMod val="75000"/>
                  </a:schemeClr>
                </a:solidFill>
              </a:rPr>
              <a:t>Dựa vào đó bạn có thể: Lấy ra danh sách những sản phẩm CHƯA được bán ra.</a:t>
            </a:r>
            <a:endParaRPr lang="en-US" sz="1600" dirty="0">
              <a:solidFill>
                <a:schemeClr val="accent5">
                  <a:lumMod val="75000"/>
                </a:schemeClr>
              </a:solidFill>
            </a:endParaRPr>
          </a:p>
        </p:txBody>
      </p:sp>
      <p:pic>
        <p:nvPicPr>
          <p:cNvPr id="2" name="Picture 1"/>
          <p:cNvPicPr>
            <a:picLocks noChangeAspect="1"/>
          </p:cNvPicPr>
          <p:nvPr/>
        </p:nvPicPr>
        <p:blipFill>
          <a:blip r:embed="rId3"/>
          <a:stretch>
            <a:fillRect/>
          </a:stretch>
        </p:blipFill>
        <p:spPr>
          <a:xfrm>
            <a:off x="1137617" y="4406208"/>
            <a:ext cx="4429125" cy="971550"/>
          </a:xfrm>
          <a:prstGeom prst="rect">
            <a:avLst/>
          </a:prstGeom>
        </p:spPr>
      </p:pic>
    </p:spTree>
    <p:extLst>
      <p:ext uri="{BB962C8B-B14F-4D97-AF65-F5344CB8AC3E}">
        <p14:creationId xmlns:p14="http://schemas.microsoft.com/office/powerpoint/2010/main" val="5662492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923869" y="4343905"/>
            <a:ext cx="4545440" cy="198225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6" y="407109"/>
            <a:ext cx="5813025" cy="584775"/>
          </a:xfrm>
          <a:prstGeom prst="rect">
            <a:avLst/>
          </a:prstGeom>
          <a:noFill/>
        </p:spPr>
        <p:txBody>
          <a:bodyPr wrap="square" rtlCol="0">
            <a:spAutoFit/>
          </a:bodyPr>
          <a:lstStyle/>
          <a:p>
            <a:r>
              <a:rPr lang="en-US" sz="3200" b="1" dirty="0">
                <a:solidFill>
                  <a:schemeClr val="accent5">
                    <a:lumMod val="75000"/>
                  </a:schemeClr>
                </a:solidFill>
              </a:rPr>
              <a:t>Common Table Expressions</a:t>
            </a:r>
          </a:p>
        </p:txBody>
      </p:sp>
      <p:sp>
        <p:nvSpPr>
          <p:cNvPr id="3" name="Rectangle 2"/>
          <p:cNvSpPr/>
          <p:nvPr/>
        </p:nvSpPr>
        <p:spPr>
          <a:xfrm flipV="1">
            <a:off x="905345" y="963908"/>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05756" y="1118231"/>
            <a:ext cx="7487220" cy="1077218"/>
          </a:xfrm>
          <a:prstGeom prst="rect">
            <a:avLst/>
          </a:prstGeom>
          <a:noFill/>
        </p:spPr>
        <p:txBody>
          <a:bodyPr wrap="square" rtlCol="0">
            <a:spAutoFit/>
          </a:bodyPr>
          <a:lstStyle/>
          <a:p>
            <a:r>
              <a:rPr lang="vi-VN" sz="1600" dirty="0">
                <a:solidFill>
                  <a:schemeClr val="accent5">
                    <a:lumMod val="75000"/>
                  </a:schemeClr>
                </a:solidFill>
              </a:rPr>
              <a:t>Common Table Expression (CTE) là một công cụ trong SQL cho phép bạn tạo ra một bảng tạm thời mà có thể được sử dụng trong câu truy vấn chính. Nó cung cấp một cách để đặt tên và tham chiếu đến một truy vấn con trong câu truy vấn chính, giúp làm cho mã SQL dễ đọc, dễ hiểu và dễ bảo trì</a:t>
            </a:r>
            <a:r>
              <a:rPr lang="vi-VN" sz="1600" dirty="0" smtClean="0">
                <a:solidFill>
                  <a:schemeClr val="accent5">
                    <a:lumMod val="75000"/>
                  </a:schemeClr>
                </a:solidFill>
              </a:rPr>
              <a:t>.</a:t>
            </a:r>
            <a:endParaRPr lang="vi-VN" sz="1600" dirty="0">
              <a:solidFill>
                <a:schemeClr val="accent5">
                  <a:lumMod val="75000"/>
                </a:schemeClr>
              </a:solidFill>
            </a:endParaRPr>
          </a:p>
        </p:txBody>
      </p:sp>
      <p:sp>
        <p:nvSpPr>
          <p:cNvPr id="12" name="TextBox 11"/>
          <p:cNvSpPr txBox="1"/>
          <p:nvPr/>
        </p:nvSpPr>
        <p:spPr>
          <a:xfrm>
            <a:off x="832915" y="3949210"/>
            <a:ext cx="3739085" cy="338554"/>
          </a:xfrm>
          <a:prstGeom prst="rect">
            <a:avLst/>
          </a:prstGeom>
          <a:noFill/>
        </p:spPr>
        <p:txBody>
          <a:bodyPr wrap="square" rtlCol="0">
            <a:spAutoFit/>
          </a:bodyPr>
          <a:lstStyle/>
          <a:p>
            <a:r>
              <a:rPr lang="en-US" sz="1600" b="1" dirty="0" err="1" smtClean="0">
                <a:solidFill>
                  <a:schemeClr val="accent5">
                    <a:lumMod val="75000"/>
                  </a:schemeClr>
                </a:solidFill>
              </a:rPr>
              <a:t>Cú</a:t>
            </a:r>
            <a:r>
              <a:rPr lang="en-US" sz="1600" b="1" dirty="0" smtClean="0">
                <a:solidFill>
                  <a:schemeClr val="accent5">
                    <a:lumMod val="75000"/>
                  </a:schemeClr>
                </a:solidFill>
              </a:rPr>
              <a:t> </a:t>
            </a:r>
            <a:r>
              <a:rPr lang="en-US" sz="1600" b="1" dirty="0" err="1" smtClean="0">
                <a:solidFill>
                  <a:schemeClr val="accent5">
                    <a:lumMod val="75000"/>
                  </a:schemeClr>
                </a:solidFill>
              </a:rPr>
              <a:t>pháp</a:t>
            </a:r>
            <a:r>
              <a:rPr lang="en-US" sz="1600" b="1" dirty="0" smtClean="0">
                <a:solidFill>
                  <a:schemeClr val="accent5">
                    <a:lumMod val="75000"/>
                  </a:schemeClr>
                </a:solidFill>
              </a:rPr>
              <a:t>:</a:t>
            </a:r>
            <a:endParaRPr lang="en-US" sz="1600" b="1" dirty="0">
              <a:solidFill>
                <a:schemeClr val="accent5">
                  <a:lumMod val="75000"/>
                </a:schemeClr>
              </a:solidFill>
            </a:endParaRPr>
          </a:p>
        </p:txBody>
      </p:sp>
      <p:sp>
        <p:nvSpPr>
          <p:cNvPr id="8" name="TextBox 7"/>
          <p:cNvSpPr txBox="1"/>
          <p:nvPr/>
        </p:nvSpPr>
        <p:spPr>
          <a:xfrm>
            <a:off x="828389" y="3400626"/>
            <a:ext cx="7487220" cy="584775"/>
          </a:xfrm>
          <a:prstGeom prst="rect">
            <a:avLst/>
          </a:prstGeom>
          <a:noFill/>
        </p:spPr>
        <p:txBody>
          <a:bodyPr wrap="square" rtlCol="0">
            <a:spAutoFit/>
          </a:bodyPr>
          <a:lstStyle/>
          <a:p>
            <a:r>
              <a:rPr lang="vi-VN" sz="1600" dirty="0" smtClean="0">
                <a:solidFill>
                  <a:schemeClr val="accent5">
                    <a:lumMod val="75000"/>
                  </a:schemeClr>
                </a:solidFill>
              </a:rPr>
              <a:t>Phần </a:t>
            </a:r>
            <a:r>
              <a:rPr lang="vi-VN" sz="1600" dirty="0">
                <a:solidFill>
                  <a:schemeClr val="accent5">
                    <a:lumMod val="75000"/>
                  </a:schemeClr>
                </a:solidFill>
              </a:rPr>
              <a:t>WITH xác định tên của CTE và các cột (nếu cần) trong CTE. Đây là nơi bạn xác định truy vấn con và đặt tên cho nó. </a:t>
            </a:r>
            <a:endParaRPr lang="en-US" sz="1600" dirty="0">
              <a:solidFill>
                <a:schemeClr val="accent5">
                  <a:lumMod val="75000"/>
                </a:schemeClr>
              </a:solidFill>
            </a:endParaRPr>
          </a:p>
        </p:txBody>
      </p:sp>
      <p:sp>
        <p:nvSpPr>
          <p:cNvPr id="9" name="TextBox 8"/>
          <p:cNvSpPr txBox="1"/>
          <p:nvPr/>
        </p:nvSpPr>
        <p:spPr>
          <a:xfrm>
            <a:off x="805756" y="2251590"/>
            <a:ext cx="7487220" cy="830997"/>
          </a:xfrm>
          <a:prstGeom prst="rect">
            <a:avLst/>
          </a:prstGeom>
          <a:noFill/>
        </p:spPr>
        <p:txBody>
          <a:bodyPr wrap="square" rtlCol="0">
            <a:spAutoFit/>
          </a:bodyPr>
          <a:lstStyle/>
          <a:p>
            <a:r>
              <a:rPr lang="vi-VN" sz="1600" dirty="0" smtClean="0">
                <a:solidFill>
                  <a:schemeClr val="accent5">
                    <a:lumMod val="75000"/>
                  </a:schemeClr>
                </a:solidFill>
              </a:rPr>
              <a:t>CTE </a:t>
            </a:r>
            <a:r>
              <a:rPr lang="vi-VN" sz="1600" dirty="0">
                <a:solidFill>
                  <a:schemeClr val="accent5">
                    <a:lumMod val="75000"/>
                  </a:schemeClr>
                </a:solidFill>
              </a:rPr>
              <a:t>thường được sử dụng trong các truy vấn phức tạp hoặc truy vấn có cấu trúc lồng nhau, nơi bạn muốn sử dụng kết quả của một truy vấn con nhiều lần hoặc trong các phần khác nhau của câu truy vấn chính</a:t>
            </a:r>
            <a:r>
              <a:rPr lang="vi-VN" sz="1600" dirty="0" smtClean="0">
                <a:solidFill>
                  <a:schemeClr val="accent5">
                    <a:lumMod val="75000"/>
                  </a:schemeClr>
                </a:solidFill>
              </a:rPr>
              <a:t>.</a:t>
            </a:r>
            <a:endParaRPr lang="vi-VN" sz="1600" dirty="0">
              <a:solidFill>
                <a:schemeClr val="accent5">
                  <a:lumMod val="75000"/>
                </a:schemeClr>
              </a:solidFill>
            </a:endParaRPr>
          </a:p>
        </p:txBody>
      </p:sp>
      <p:sp>
        <p:nvSpPr>
          <p:cNvPr id="13" name="TextBox 12"/>
          <p:cNvSpPr txBox="1"/>
          <p:nvPr/>
        </p:nvSpPr>
        <p:spPr>
          <a:xfrm>
            <a:off x="806539" y="3062072"/>
            <a:ext cx="7487220" cy="338554"/>
          </a:xfrm>
          <a:prstGeom prst="rect">
            <a:avLst/>
          </a:prstGeom>
          <a:noFill/>
        </p:spPr>
        <p:txBody>
          <a:bodyPr wrap="square" rtlCol="0">
            <a:spAutoFit/>
          </a:bodyPr>
          <a:lstStyle/>
          <a:p>
            <a:r>
              <a:rPr lang="vi-VN" sz="1600" dirty="0" smtClean="0">
                <a:solidFill>
                  <a:schemeClr val="accent5">
                    <a:lumMod val="75000"/>
                  </a:schemeClr>
                </a:solidFill>
              </a:rPr>
              <a:t>Cú </a:t>
            </a:r>
            <a:r>
              <a:rPr lang="vi-VN" sz="1600" dirty="0">
                <a:solidFill>
                  <a:schemeClr val="accent5">
                    <a:lumMod val="75000"/>
                  </a:schemeClr>
                </a:solidFill>
              </a:rPr>
              <a:t>pháp của CTE bao gồm hai phần chính: phần WITH và phần truy vấn chính</a:t>
            </a:r>
            <a:r>
              <a:rPr lang="vi-VN" sz="1600" dirty="0" smtClean="0">
                <a:solidFill>
                  <a:schemeClr val="accent5">
                    <a:lumMod val="75000"/>
                  </a:schemeClr>
                </a:solidFill>
              </a:rPr>
              <a:t>.</a:t>
            </a:r>
            <a:endParaRPr lang="en-US" sz="1600"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36756" y="4411633"/>
            <a:ext cx="4352925" cy="1914525"/>
          </a:xfrm>
          <a:prstGeom prst="rect">
            <a:avLst/>
          </a:prstGeom>
        </p:spPr>
      </p:pic>
      <p:sp>
        <p:nvSpPr>
          <p:cNvPr id="14" name="TextBox 13"/>
          <p:cNvSpPr txBox="1"/>
          <p:nvPr/>
        </p:nvSpPr>
        <p:spPr>
          <a:xfrm>
            <a:off x="5507465" y="3949210"/>
            <a:ext cx="2226479" cy="338554"/>
          </a:xfrm>
          <a:prstGeom prst="rect">
            <a:avLst/>
          </a:prstGeom>
          <a:noFill/>
        </p:spPr>
        <p:txBody>
          <a:bodyPr wrap="square" rtlCol="0">
            <a:spAutoFit/>
          </a:bodyPr>
          <a:lstStyle/>
          <a:p>
            <a:r>
              <a:rPr lang="en-US" sz="1600" b="1" dirty="0" err="1" smtClean="0">
                <a:solidFill>
                  <a:schemeClr val="accent5">
                    <a:lumMod val="75000"/>
                  </a:schemeClr>
                </a:solidFill>
              </a:rPr>
              <a:t>Sử</a:t>
            </a:r>
            <a:r>
              <a:rPr lang="en-US" sz="1600" b="1" dirty="0" smtClean="0">
                <a:solidFill>
                  <a:schemeClr val="accent5">
                    <a:lumMod val="75000"/>
                  </a:schemeClr>
                </a:solidFill>
              </a:rPr>
              <a:t> </a:t>
            </a:r>
            <a:r>
              <a:rPr lang="en-US" sz="1600" b="1" dirty="0" err="1" smtClean="0">
                <a:solidFill>
                  <a:schemeClr val="accent5">
                    <a:lumMod val="75000"/>
                  </a:schemeClr>
                </a:solidFill>
              </a:rPr>
              <a:t>dụng</a:t>
            </a:r>
            <a:r>
              <a:rPr lang="en-US" sz="1600" b="1" dirty="0" smtClean="0">
                <a:solidFill>
                  <a:schemeClr val="accent5">
                    <a:lumMod val="75000"/>
                  </a:schemeClr>
                </a:solidFill>
              </a:rPr>
              <a:t>:</a:t>
            </a:r>
            <a:endParaRPr lang="en-US" sz="1600" b="1" dirty="0">
              <a:solidFill>
                <a:schemeClr val="accent5">
                  <a:lumMod val="75000"/>
                </a:schemeClr>
              </a:solidFill>
            </a:endParaRPr>
          </a:p>
        </p:txBody>
      </p:sp>
      <p:sp>
        <p:nvSpPr>
          <p:cNvPr id="15" name="Rounded Rectangle 14"/>
          <p:cNvSpPr/>
          <p:nvPr/>
        </p:nvSpPr>
        <p:spPr>
          <a:xfrm>
            <a:off x="5598419" y="4343906"/>
            <a:ext cx="2844826" cy="109122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6" name="Picture 5"/>
          <p:cNvPicPr>
            <a:picLocks noChangeAspect="1"/>
          </p:cNvPicPr>
          <p:nvPr/>
        </p:nvPicPr>
        <p:blipFill>
          <a:blip r:embed="rId3"/>
          <a:stretch>
            <a:fillRect/>
          </a:stretch>
        </p:blipFill>
        <p:spPr>
          <a:xfrm>
            <a:off x="5690093" y="4446603"/>
            <a:ext cx="1857375" cy="885825"/>
          </a:xfrm>
          <a:prstGeom prst="rect">
            <a:avLst/>
          </a:prstGeom>
        </p:spPr>
      </p:pic>
      <p:sp>
        <p:nvSpPr>
          <p:cNvPr id="16" name="TextBox 15"/>
          <p:cNvSpPr txBox="1"/>
          <p:nvPr/>
        </p:nvSpPr>
        <p:spPr>
          <a:xfrm>
            <a:off x="5574860" y="5537823"/>
            <a:ext cx="2740749" cy="584775"/>
          </a:xfrm>
          <a:prstGeom prst="rect">
            <a:avLst/>
          </a:prstGeom>
          <a:noFill/>
        </p:spPr>
        <p:txBody>
          <a:bodyPr wrap="square" rtlCol="0">
            <a:spAutoFit/>
          </a:bodyPr>
          <a:lstStyle/>
          <a:p>
            <a:r>
              <a:rPr lang="en-US" sz="1600" dirty="0" err="1" smtClean="0">
                <a:solidFill>
                  <a:schemeClr val="accent5">
                    <a:lumMod val="75000"/>
                  </a:schemeClr>
                </a:solidFill>
              </a:rPr>
              <a:t>cte_name</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coi</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bảng</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ảo</a:t>
            </a:r>
            <a:endParaRPr lang="vi-VN" sz="1600" dirty="0">
              <a:solidFill>
                <a:schemeClr val="accent5">
                  <a:lumMod val="75000"/>
                </a:schemeClr>
              </a:solidFill>
            </a:endParaRPr>
          </a:p>
        </p:txBody>
      </p:sp>
    </p:spTree>
    <p:extLst>
      <p:ext uri="{BB962C8B-B14F-4D97-AF65-F5344CB8AC3E}">
        <p14:creationId xmlns:p14="http://schemas.microsoft.com/office/powerpoint/2010/main" val="1304311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8390" y="571300"/>
            <a:ext cx="7487220" cy="338554"/>
          </a:xfrm>
          <a:prstGeom prst="rect">
            <a:avLst/>
          </a:prstGeom>
          <a:noFill/>
        </p:spPr>
        <p:txBody>
          <a:bodyPr wrap="square" rtlCol="0">
            <a:spAutoFit/>
          </a:bodyPr>
          <a:lstStyle/>
          <a:p>
            <a:r>
              <a:rPr lang="vi-VN" sz="1600" b="1" dirty="0">
                <a:solidFill>
                  <a:schemeClr val="accent5">
                    <a:lumMod val="75000"/>
                  </a:schemeClr>
                </a:solidFill>
              </a:rPr>
              <a:t>Lợi ích của CTE bao </a:t>
            </a:r>
            <a:r>
              <a:rPr lang="vi-VN" sz="1600" b="1" dirty="0" smtClean="0">
                <a:solidFill>
                  <a:schemeClr val="accent5">
                    <a:lumMod val="75000"/>
                  </a:schemeClr>
                </a:solidFill>
              </a:rPr>
              <a:t>gồm</a:t>
            </a:r>
            <a:r>
              <a:rPr lang="en-US" sz="1600" b="1" dirty="0" smtClean="0">
                <a:solidFill>
                  <a:schemeClr val="accent5">
                    <a:lumMod val="75000"/>
                  </a:schemeClr>
                </a:solidFill>
              </a:rPr>
              <a:t>:</a:t>
            </a:r>
            <a:endParaRPr lang="vi-VN" sz="1600" b="1" dirty="0">
              <a:solidFill>
                <a:schemeClr val="accent5">
                  <a:lumMod val="75000"/>
                </a:schemeClr>
              </a:solidFill>
            </a:endParaRPr>
          </a:p>
        </p:txBody>
      </p:sp>
      <p:sp>
        <p:nvSpPr>
          <p:cNvPr id="4" name="Rounded Rectangle 3"/>
          <p:cNvSpPr/>
          <p:nvPr/>
        </p:nvSpPr>
        <p:spPr>
          <a:xfrm>
            <a:off x="878783" y="1086639"/>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5" name="TextBox 4"/>
          <p:cNvSpPr txBox="1"/>
          <p:nvPr/>
        </p:nvSpPr>
        <p:spPr>
          <a:xfrm>
            <a:off x="1255350" y="1015777"/>
            <a:ext cx="7487220" cy="584775"/>
          </a:xfrm>
          <a:prstGeom prst="rect">
            <a:avLst/>
          </a:prstGeom>
          <a:noFill/>
        </p:spPr>
        <p:txBody>
          <a:bodyPr wrap="square" rtlCol="0">
            <a:spAutoFit/>
          </a:bodyPr>
          <a:lstStyle/>
          <a:p>
            <a:r>
              <a:rPr lang="vi-VN" sz="1600" b="1" dirty="0" smtClean="0">
                <a:solidFill>
                  <a:schemeClr val="accent5">
                    <a:lumMod val="75000"/>
                  </a:schemeClr>
                </a:solidFill>
              </a:rPr>
              <a:t>Mã SQL dễ đọc:</a:t>
            </a:r>
            <a:r>
              <a:rPr lang="vi-VN" sz="1600" dirty="0" smtClean="0">
                <a:solidFill>
                  <a:schemeClr val="accent5">
                    <a:lumMod val="75000"/>
                  </a:schemeClr>
                </a:solidFill>
              </a:rPr>
              <a:t> CTE giúp tạo ra mã SQL có cấu trúc rõ ràng và dễ đọc hơn, bằng cách tách biệt các phần truy vấn con và truy vấn chính.</a:t>
            </a:r>
            <a:endParaRPr lang="en-US" sz="1600" dirty="0">
              <a:solidFill>
                <a:schemeClr val="accent5">
                  <a:lumMod val="75000"/>
                </a:schemeClr>
              </a:solidFill>
            </a:endParaRPr>
          </a:p>
        </p:txBody>
      </p:sp>
      <p:sp>
        <p:nvSpPr>
          <p:cNvPr id="6" name="Rounded Rectangle 5"/>
          <p:cNvSpPr/>
          <p:nvPr/>
        </p:nvSpPr>
        <p:spPr>
          <a:xfrm>
            <a:off x="878783" y="172757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endParaRPr lang="en-US" b="1" dirty="0"/>
          </a:p>
        </p:txBody>
      </p:sp>
      <p:sp>
        <p:nvSpPr>
          <p:cNvPr id="7" name="TextBox 6"/>
          <p:cNvSpPr txBox="1"/>
          <p:nvPr/>
        </p:nvSpPr>
        <p:spPr>
          <a:xfrm>
            <a:off x="1255350" y="1656712"/>
            <a:ext cx="7487220" cy="830997"/>
          </a:xfrm>
          <a:prstGeom prst="rect">
            <a:avLst/>
          </a:prstGeom>
          <a:noFill/>
        </p:spPr>
        <p:txBody>
          <a:bodyPr wrap="square" rtlCol="0">
            <a:spAutoFit/>
          </a:bodyPr>
          <a:lstStyle/>
          <a:p>
            <a:r>
              <a:rPr lang="vi-VN" sz="1600" b="1" dirty="0">
                <a:solidFill>
                  <a:schemeClr val="accent5">
                    <a:lumMod val="75000"/>
                  </a:schemeClr>
                </a:solidFill>
              </a:rPr>
              <a:t>Tái sử dụng mã: </a:t>
            </a:r>
            <a:r>
              <a:rPr lang="vi-VN" sz="1600" dirty="0">
                <a:solidFill>
                  <a:schemeClr val="accent5">
                    <a:lumMod val="75000"/>
                  </a:schemeClr>
                </a:solidFill>
              </a:rPr>
              <a:t>Bạn có thể sử dụng CTE nhiều lần trong cùng một câu truy vấn hoặc trong các câu truy vấn khác nhau, giúp giảm việc lặp lại mã SQL và tăng tính tái sử dụng.</a:t>
            </a:r>
            <a:endParaRPr lang="en-US" sz="1600" dirty="0">
              <a:solidFill>
                <a:schemeClr val="accent5">
                  <a:lumMod val="75000"/>
                </a:schemeClr>
              </a:solidFill>
            </a:endParaRPr>
          </a:p>
        </p:txBody>
      </p:sp>
      <p:sp>
        <p:nvSpPr>
          <p:cNvPr id="8" name="Rounded Rectangle 7"/>
          <p:cNvSpPr/>
          <p:nvPr/>
        </p:nvSpPr>
        <p:spPr>
          <a:xfrm>
            <a:off x="878783" y="2565062"/>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9" name="TextBox 8"/>
          <p:cNvSpPr txBox="1"/>
          <p:nvPr/>
        </p:nvSpPr>
        <p:spPr>
          <a:xfrm>
            <a:off x="1255350" y="2494200"/>
            <a:ext cx="1769861" cy="2800767"/>
          </a:xfrm>
          <a:prstGeom prst="rect">
            <a:avLst/>
          </a:prstGeom>
          <a:noFill/>
        </p:spPr>
        <p:txBody>
          <a:bodyPr wrap="square" rtlCol="0">
            <a:spAutoFit/>
          </a:bodyPr>
          <a:lstStyle/>
          <a:p>
            <a:r>
              <a:rPr lang="vi-VN" sz="1600" b="1" dirty="0">
                <a:solidFill>
                  <a:schemeClr val="accent5">
                    <a:lumMod val="75000"/>
                  </a:schemeClr>
                </a:solidFill>
              </a:rPr>
              <a:t>Bảo trì dễ dàng: </a:t>
            </a:r>
            <a:endParaRPr lang="en-US" sz="1600" b="1" dirty="0" smtClean="0">
              <a:solidFill>
                <a:schemeClr val="accent5">
                  <a:lumMod val="75000"/>
                </a:schemeClr>
              </a:solidFill>
            </a:endParaRPr>
          </a:p>
          <a:p>
            <a:r>
              <a:rPr lang="vi-VN" sz="1600" dirty="0" smtClean="0">
                <a:solidFill>
                  <a:schemeClr val="accent5">
                    <a:lumMod val="75000"/>
                  </a:schemeClr>
                </a:solidFill>
              </a:rPr>
              <a:t>Khi </a:t>
            </a:r>
            <a:r>
              <a:rPr lang="vi-VN" sz="1600" dirty="0">
                <a:solidFill>
                  <a:schemeClr val="accent5">
                    <a:lumMod val="75000"/>
                  </a:schemeClr>
                </a:solidFill>
              </a:rPr>
              <a:t>cần thay đổi truy vấn con, bạn chỉ cần chỉnh sửa nó trong phần WITH, và tất cả các truy vấn chính sử dụng CTE sẽ được cập nhật tự động.</a:t>
            </a:r>
            <a:endParaRPr lang="en-US" sz="1600" dirty="0">
              <a:solidFill>
                <a:schemeClr val="accent5">
                  <a:lumMod val="75000"/>
                </a:schemeClr>
              </a:solidFill>
            </a:endParaRPr>
          </a:p>
        </p:txBody>
      </p:sp>
      <p:pic>
        <p:nvPicPr>
          <p:cNvPr id="10" name="Picture 9"/>
          <p:cNvPicPr>
            <a:picLocks noChangeAspect="1"/>
          </p:cNvPicPr>
          <p:nvPr/>
        </p:nvPicPr>
        <p:blipFill>
          <a:blip r:embed="rId2"/>
          <a:stretch>
            <a:fillRect/>
          </a:stretch>
        </p:blipFill>
        <p:spPr>
          <a:xfrm>
            <a:off x="3051773" y="2565062"/>
            <a:ext cx="5436861" cy="3788109"/>
          </a:xfrm>
          <a:prstGeom prst="rect">
            <a:avLst/>
          </a:prstGeom>
        </p:spPr>
      </p:pic>
      <p:sp>
        <p:nvSpPr>
          <p:cNvPr id="12" name="TextBox 11"/>
          <p:cNvSpPr txBox="1"/>
          <p:nvPr/>
        </p:nvSpPr>
        <p:spPr>
          <a:xfrm>
            <a:off x="878783" y="5399064"/>
            <a:ext cx="1744224" cy="954107"/>
          </a:xfrm>
          <a:prstGeom prst="rect">
            <a:avLst/>
          </a:prstGeom>
          <a:noFill/>
        </p:spPr>
        <p:txBody>
          <a:bodyPr wrap="square" rtlCol="0">
            <a:spAutoFit/>
          </a:bodyPr>
          <a:lstStyle/>
          <a:p>
            <a:r>
              <a:rPr lang="vi-VN" sz="1400" dirty="0">
                <a:solidFill>
                  <a:schemeClr val="accent5">
                    <a:lumMod val="75000"/>
                  </a:schemeClr>
                </a:solidFill>
              </a:rPr>
              <a:t>Ví dụ: Thống kê doanh thu bán ra theo nhân viên trong năm 2018</a:t>
            </a:r>
            <a:endParaRPr lang="en-US" sz="1400" dirty="0">
              <a:solidFill>
                <a:schemeClr val="accent5">
                  <a:lumMod val="75000"/>
                </a:schemeClr>
              </a:solidFill>
            </a:endParaRPr>
          </a:p>
        </p:txBody>
      </p:sp>
      <p:sp>
        <p:nvSpPr>
          <p:cNvPr id="13" name="Right Arrow 12"/>
          <p:cNvSpPr/>
          <p:nvPr/>
        </p:nvSpPr>
        <p:spPr>
          <a:xfrm>
            <a:off x="2452643" y="5623133"/>
            <a:ext cx="444381" cy="222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88356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905345" y="2648382"/>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1</a:t>
            </a:r>
            <a:endParaRPr lang="en-US" b="1" dirty="0">
              <a:solidFill>
                <a:schemeClr val="accent5">
                  <a:lumMod val="75000"/>
                </a:schemeClr>
              </a:solidFill>
            </a:endParaRPr>
          </a:p>
        </p:txBody>
      </p:sp>
      <p:sp>
        <p:nvSpPr>
          <p:cNvPr id="22" name="TextBox 21"/>
          <p:cNvSpPr txBox="1"/>
          <p:nvPr/>
        </p:nvSpPr>
        <p:spPr>
          <a:xfrm>
            <a:off x="1318725" y="2668485"/>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sử</a:t>
            </a:r>
            <a:r>
              <a:rPr lang="en-US" sz="1600" dirty="0" smtClean="0">
                <a:solidFill>
                  <a:schemeClr val="bg1"/>
                </a:solidFill>
              </a:rPr>
              <a:t> </a:t>
            </a:r>
            <a:r>
              <a:rPr lang="en-US" sz="1600" dirty="0" err="1" smtClean="0">
                <a:solidFill>
                  <a:schemeClr val="bg1"/>
                </a:solidFill>
              </a:rPr>
              <a:t>dụng</a:t>
            </a:r>
            <a:r>
              <a:rPr lang="en-US" sz="1600" dirty="0" smtClean="0">
                <a:solidFill>
                  <a:schemeClr val="bg1"/>
                </a:solidFill>
              </a:rPr>
              <a:t> Column Aliases </a:t>
            </a:r>
            <a:r>
              <a:rPr lang="en-US" sz="1600" dirty="0" err="1" smtClean="0">
                <a:solidFill>
                  <a:schemeClr val="bg1"/>
                </a:solidFill>
              </a:rPr>
              <a:t>trong</a:t>
            </a:r>
            <a:r>
              <a:rPr lang="en-US" sz="1600" dirty="0" smtClean="0">
                <a:solidFill>
                  <a:schemeClr val="bg1"/>
                </a:solidFill>
              </a:rPr>
              <a:t> </a:t>
            </a:r>
            <a:r>
              <a:rPr lang="en-US" sz="1600" dirty="0" err="1" smtClean="0">
                <a:solidFill>
                  <a:schemeClr val="bg1"/>
                </a:solidFill>
              </a:rPr>
              <a:t>câu</a:t>
            </a:r>
            <a:r>
              <a:rPr lang="en-US" sz="1600" dirty="0" smtClean="0">
                <a:solidFill>
                  <a:schemeClr val="bg1"/>
                </a:solidFill>
              </a:rPr>
              <a:t> </a:t>
            </a:r>
            <a:r>
              <a:rPr lang="en-US" sz="1600" dirty="0" err="1" smtClean="0">
                <a:solidFill>
                  <a:schemeClr val="bg1"/>
                </a:solidFill>
              </a:rPr>
              <a:t>lệnh</a:t>
            </a:r>
            <a:r>
              <a:rPr lang="en-US" sz="1600" dirty="0" smtClean="0">
                <a:solidFill>
                  <a:schemeClr val="bg1"/>
                </a:solidFill>
              </a:rPr>
              <a:t> JOIN</a:t>
            </a:r>
            <a:endParaRPr lang="en-US" sz="1600" dirty="0">
              <a:solidFill>
                <a:schemeClr val="bg1"/>
              </a:solidFill>
            </a:endParaRPr>
          </a:p>
        </p:txBody>
      </p:sp>
      <p:sp>
        <p:nvSpPr>
          <p:cNvPr id="17" name="Rounded Rectangle 16"/>
          <p:cNvSpPr/>
          <p:nvPr/>
        </p:nvSpPr>
        <p:spPr>
          <a:xfrm>
            <a:off x="905345" y="3477915"/>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2</a:t>
            </a:r>
          </a:p>
        </p:txBody>
      </p:sp>
      <p:sp>
        <p:nvSpPr>
          <p:cNvPr id="23" name="TextBox 22"/>
          <p:cNvSpPr txBox="1"/>
          <p:nvPr/>
        </p:nvSpPr>
        <p:spPr>
          <a:xfrm>
            <a:off x="1318725" y="3499028"/>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được</a:t>
            </a:r>
            <a:r>
              <a:rPr lang="en-US" sz="1600" dirty="0" smtClean="0">
                <a:solidFill>
                  <a:schemeClr val="bg1"/>
                </a:solidFill>
              </a:rPr>
              <a:t> </a:t>
            </a:r>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sử</a:t>
            </a:r>
            <a:r>
              <a:rPr lang="en-US" sz="1600" dirty="0" smtClean="0">
                <a:solidFill>
                  <a:schemeClr val="bg1"/>
                </a:solidFill>
              </a:rPr>
              <a:t> </a:t>
            </a:r>
            <a:r>
              <a:rPr lang="en-US" sz="1600" dirty="0" err="1" smtClean="0">
                <a:solidFill>
                  <a:schemeClr val="bg1"/>
                </a:solidFill>
              </a:rPr>
              <a:t>dụng</a:t>
            </a:r>
            <a:r>
              <a:rPr lang="en-US" sz="1600" dirty="0" smtClean="0">
                <a:solidFill>
                  <a:schemeClr val="bg1"/>
                </a:solidFill>
              </a:rPr>
              <a:t> </a:t>
            </a:r>
            <a:r>
              <a:rPr lang="en-US" sz="1600" dirty="0" err="1" smtClean="0">
                <a:solidFill>
                  <a:schemeClr val="bg1"/>
                </a:solidFill>
              </a:rPr>
              <a:t>các</a:t>
            </a:r>
            <a:r>
              <a:rPr lang="en-US" sz="1600" dirty="0" smtClean="0">
                <a:solidFill>
                  <a:schemeClr val="bg1"/>
                </a:solidFill>
              </a:rPr>
              <a:t> </a:t>
            </a:r>
            <a:r>
              <a:rPr lang="en-US" sz="1600" dirty="0" err="1" smtClean="0">
                <a:solidFill>
                  <a:schemeClr val="bg1"/>
                </a:solidFill>
              </a:rPr>
              <a:t>loại</a:t>
            </a:r>
            <a:r>
              <a:rPr lang="en-US" sz="1600" dirty="0" smtClean="0">
                <a:solidFill>
                  <a:schemeClr val="bg1"/>
                </a:solidFill>
              </a:rPr>
              <a:t> JOIN</a:t>
            </a:r>
            <a:endParaRPr lang="en-US" sz="1600" dirty="0">
              <a:solidFill>
                <a:schemeClr val="bg1"/>
              </a:solidFill>
            </a:endParaRPr>
          </a:p>
        </p:txBody>
      </p:sp>
      <p:sp>
        <p:nvSpPr>
          <p:cNvPr id="5" name="Title 4"/>
          <p:cNvSpPr>
            <a:spLocks noGrp="1"/>
          </p:cNvSpPr>
          <p:nvPr>
            <p:ph type="title"/>
          </p:nvPr>
        </p:nvSpPr>
        <p:spPr/>
        <p:txBody>
          <a:bodyPr/>
          <a:lstStyle/>
          <a:p>
            <a:r>
              <a:rPr lang="en-US" dirty="0" smtClean="0"/>
              <a:t>Summary</a:t>
            </a:r>
            <a:endParaRPr lang="en-US" dirty="0"/>
          </a:p>
        </p:txBody>
      </p:sp>
      <p:sp>
        <p:nvSpPr>
          <p:cNvPr id="6" name="Text Placeholder 5"/>
          <p:cNvSpPr>
            <a:spLocks noGrp="1"/>
          </p:cNvSpPr>
          <p:nvPr>
            <p:ph type="body" sz="quarter" idx="10"/>
          </p:nvPr>
        </p:nvSpPr>
        <p:spPr/>
        <p:txBody>
          <a:bodyPr/>
          <a:lstStyle/>
          <a:p>
            <a:r>
              <a:rPr lang="en-US" dirty="0" err="1" smtClean="0"/>
              <a:t>Tổng</a:t>
            </a:r>
            <a:r>
              <a:rPr lang="en-US" dirty="0" smtClean="0"/>
              <a:t> </a:t>
            </a:r>
            <a:r>
              <a:rPr lang="en-US" dirty="0" err="1" smtClean="0"/>
              <a:t>kết</a:t>
            </a:r>
            <a:r>
              <a:rPr lang="en-US" dirty="0" smtClean="0"/>
              <a:t> </a:t>
            </a:r>
            <a:r>
              <a:rPr lang="en-US" dirty="0" err="1" smtClean="0"/>
              <a:t>lại</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cần</a:t>
            </a:r>
            <a:r>
              <a:rPr lang="en-US" dirty="0" smtClean="0"/>
              <a:t> </a:t>
            </a:r>
            <a:r>
              <a:rPr lang="en-US" dirty="0" err="1" smtClean="0"/>
              <a:t>nắm</a:t>
            </a:r>
            <a:endParaRPr lang="en-US" dirty="0"/>
          </a:p>
        </p:txBody>
      </p:sp>
    </p:spTree>
    <p:extLst>
      <p:ext uri="{BB962C8B-B14F-4D97-AF65-F5344CB8AC3E}">
        <p14:creationId xmlns:p14="http://schemas.microsoft.com/office/powerpoint/2010/main" val="3541551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923868" y="3897028"/>
            <a:ext cx="7296263" cy="271200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39" name="Rounded Rectangle 38"/>
          <p:cNvSpPr/>
          <p:nvPr/>
        </p:nvSpPr>
        <p:spPr>
          <a:xfrm>
            <a:off x="923868" y="1624609"/>
            <a:ext cx="7296263" cy="64781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37" name="4-Point Star 36"/>
          <p:cNvSpPr/>
          <p:nvPr/>
        </p:nvSpPr>
        <p:spPr>
          <a:xfrm>
            <a:off x="905344" y="71632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195055" y="717416"/>
            <a:ext cx="3775297" cy="338554"/>
          </a:xfrm>
          <a:prstGeom prst="rect">
            <a:avLst/>
          </a:prstGeom>
          <a:noFill/>
        </p:spPr>
        <p:txBody>
          <a:bodyPr wrap="square" rtlCol="0">
            <a:spAutoFit/>
          </a:bodyPr>
          <a:lstStyle/>
          <a:p>
            <a:r>
              <a:rPr lang="en-US" sz="1600" b="1" dirty="0" smtClean="0">
                <a:solidFill>
                  <a:schemeClr val="accent5">
                    <a:lumMod val="75000"/>
                  </a:schemeClr>
                </a:solidFill>
              </a:rPr>
              <a:t>Sub Query </a:t>
            </a:r>
            <a:r>
              <a:rPr lang="en-US" sz="1600" b="1" dirty="0" err="1" smtClean="0">
                <a:solidFill>
                  <a:schemeClr val="accent5">
                    <a:lumMod val="75000"/>
                  </a:schemeClr>
                </a:solidFill>
              </a:rPr>
              <a:t>với</a:t>
            </a:r>
            <a:r>
              <a:rPr lang="en-US" sz="1600" b="1" dirty="0" smtClean="0">
                <a:solidFill>
                  <a:schemeClr val="accent5">
                    <a:lumMod val="75000"/>
                  </a:schemeClr>
                </a:solidFill>
              </a:rPr>
              <a:t> ANY</a:t>
            </a:r>
            <a:endParaRPr lang="en-US" sz="1600" b="1" dirty="0">
              <a:solidFill>
                <a:schemeClr val="accent5">
                  <a:lumMod val="75000"/>
                </a:schemeClr>
              </a:solidFill>
            </a:endParaRPr>
          </a:p>
        </p:txBody>
      </p:sp>
      <p:sp>
        <p:nvSpPr>
          <p:cNvPr id="40" name="TextBox 39"/>
          <p:cNvSpPr txBox="1"/>
          <p:nvPr/>
        </p:nvSpPr>
        <p:spPr>
          <a:xfrm>
            <a:off x="823864" y="1171012"/>
            <a:ext cx="7740715" cy="338554"/>
          </a:xfrm>
          <a:prstGeom prst="rect">
            <a:avLst/>
          </a:prstGeom>
          <a:noFill/>
        </p:spPr>
        <p:txBody>
          <a:bodyPr wrap="square" rtlCol="0">
            <a:spAutoFit/>
          </a:bodyPr>
          <a:lstStyle/>
          <a:p>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employees,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chèn</a:t>
            </a:r>
            <a:r>
              <a:rPr lang="en-US" sz="1600" dirty="0" smtClean="0">
                <a:solidFill>
                  <a:schemeClr val="accent5">
                    <a:lumMod val="75000"/>
                  </a:schemeClr>
                </a:solidFill>
              </a:rPr>
              <a:t> 3 </a:t>
            </a:r>
            <a:r>
              <a:rPr lang="en-US" sz="1600" dirty="0" err="1" smtClean="0">
                <a:solidFill>
                  <a:schemeClr val="accent5">
                    <a:lumMod val="75000"/>
                  </a:schemeClr>
                </a:solidFill>
              </a:rPr>
              <a:t>dòng</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sau</a:t>
            </a:r>
            <a:endParaRPr lang="en-US" sz="1600" b="1" dirty="0">
              <a:solidFill>
                <a:schemeClr val="accent5">
                  <a:lumMod val="75000"/>
                </a:schemeClr>
              </a:solidFill>
            </a:endParaRPr>
          </a:p>
        </p:txBody>
      </p:sp>
      <p:sp>
        <p:nvSpPr>
          <p:cNvPr id="2" name="TextBox 1"/>
          <p:cNvSpPr txBox="1"/>
          <p:nvPr/>
        </p:nvSpPr>
        <p:spPr>
          <a:xfrm>
            <a:off x="1050198" y="1763849"/>
            <a:ext cx="6427963" cy="369332"/>
          </a:xfrm>
          <a:prstGeom prst="rect">
            <a:avLst/>
          </a:prstGeom>
          <a:noFill/>
        </p:spPr>
        <p:txBody>
          <a:bodyPr wrap="square" rtlCol="0">
            <a:spAutoFit/>
          </a:bodyPr>
          <a:lstStyle/>
          <a:p>
            <a:r>
              <a:rPr lang="en-US" dirty="0">
                <a:solidFill>
                  <a:schemeClr val="bg1"/>
                </a:solidFill>
              </a:rPr>
              <a:t>expression </a:t>
            </a:r>
            <a:r>
              <a:rPr lang="en-US" dirty="0" err="1">
                <a:solidFill>
                  <a:schemeClr val="bg1"/>
                </a:solidFill>
              </a:rPr>
              <a:t>comparison_operator</a:t>
            </a:r>
            <a:r>
              <a:rPr lang="en-US" dirty="0">
                <a:solidFill>
                  <a:schemeClr val="bg1"/>
                </a:solidFill>
              </a:rPr>
              <a:t> </a:t>
            </a:r>
            <a:r>
              <a:rPr lang="en-US" dirty="0" smtClean="0">
                <a:solidFill>
                  <a:srgbClr val="9F67B8"/>
                </a:solidFill>
              </a:rPr>
              <a:t>ANY </a:t>
            </a:r>
            <a:r>
              <a:rPr lang="en-US" dirty="0" smtClean="0">
                <a:solidFill>
                  <a:schemeClr val="bg1"/>
                </a:solidFill>
              </a:rPr>
              <a:t>(</a:t>
            </a:r>
            <a:r>
              <a:rPr lang="en-US" dirty="0">
                <a:solidFill>
                  <a:schemeClr val="bg1"/>
                </a:solidFill>
              </a:rPr>
              <a:t>subquery</a:t>
            </a:r>
            <a:r>
              <a:rPr lang="en-US" dirty="0" smtClean="0">
                <a:solidFill>
                  <a:schemeClr val="bg1"/>
                </a:solidFill>
              </a:rPr>
              <a:t>)</a:t>
            </a:r>
            <a:endParaRPr lang="en-US" dirty="0">
              <a:solidFill>
                <a:schemeClr val="bg1"/>
              </a:solidFill>
            </a:endParaRPr>
          </a:p>
        </p:txBody>
      </p:sp>
      <p:sp>
        <p:nvSpPr>
          <p:cNvPr id="8" name="TextBox 7"/>
          <p:cNvSpPr txBox="1"/>
          <p:nvPr/>
        </p:nvSpPr>
        <p:spPr>
          <a:xfrm>
            <a:off x="823864" y="2320157"/>
            <a:ext cx="7740715" cy="338554"/>
          </a:xfrm>
          <a:prstGeom prst="rect">
            <a:avLst/>
          </a:prstGeom>
          <a:noFill/>
        </p:spPr>
        <p:txBody>
          <a:bodyPr wrap="square" rtlCol="0">
            <a:spAutoFit/>
          </a:bodyPr>
          <a:lstStyle/>
          <a:p>
            <a:r>
              <a:rPr lang="en-US" sz="1600" dirty="0" smtClean="0">
                <a:solidFill>
                  <a:schemeClr val="accent5">
                    <a:lumMod val="75000"/>
                  </a:schemeClr>
                </a:solidFill>
              </a:rPr>
              <a:t>- </a:t>
            </a:r>
            <a:r>
              <a:rPr lang="en-US" sz="1600" b="1" dirty="0" smtClean="0">
                <a:solidFill>
                  <a:schemeClr val="accent5">
                    <a:lumMod val="75000"/>
                  </a:schemeClr>
                </a:solidFill>
              </a:rPr>
              <a:t>expression</a:t>
            </a:r>
            <a:r>
              <a:rPr lang="en-US" sz="1600" dirty="0" smtClean="0">
                <a:solidFill>
                  <a:schemeClr val="accent5">
                    <a:lumMod val="75000"/>
                  </a:schemeClr>
                </a:solidFill>
              </a:rPr>
              <a:t>: </a:t>
            </a:r>
            <a:r>
              <a:rPr lang="en-US" sz="1600" dirty="0" err="1" smtClean="0">
                <a:solidFill>
                  <a:schemeClr val="accent5">
                    <a:lumMod val="75000"/>
                  </a:schemeClr>
                </a:solidFill>
              </a:rPr>
              <a:t>Trả</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err="1" smtClean="0">
                <a:solidFill>
                  <a:schemeClr val="accent5">
                    <a:lumMod val="75000"/>
                  </a:schemeClr>
                </a:solidFill>
              </a:rPr>
              <a:t>đơn</a:t>
            </a:r>
            <a:endParaRPr lang="en-US" sz="1600" b="1" dirty="0">
              <a:solidFill>
                <a:schemeClr val="accent5">
                  <a:lumMod val="75000"/>
                </a:schemeClr>
              </a:solidFill>
            </a:endParaRPr>
          </a:p>
        </p:txBody>
      </p:sp>
      <p:sp>
        <p:nvSpPr>
          <p:cNvPr id="9" name="TextBox 8"/>
          <p:cNvSpPr txBox="1"/>
          <p:nvPr/>
        </p:nvSpPr>
        <p:spPr>
          <a:xfrm>
            <a:off x="823864" y="2612950"/>
            <a:ext cx="7740715" cy="338554"/>
          </a:xfrm>
          <a:prstGeom prst="rect">
            <a:avLst/>
          </a:prstGeom>
          <a:noFill/>
        </p:spPr>
        <p:txBody>
          <a:bodyPr wrap="square" rtlCol="0">
            <a:spAutoFit/>
          </a:bodyPr>
          <a:lstStyle/>
          <a:p>
            <a:r>
              <a:rPr lang="en-US" sz="1600" dirty="0">
                <a:solidFill>
                  <a:schemeClr val="accent5">
                    <a:lumMod val="75000"/>
                  </a:schemeClr>
                </a:solidFill>
              </a:rPr>
              <a:t>- </a:t>
            </a:r>
            <a:r>
              <a:rPr lang="en-US" sz="1600" b="1" dirty="0" err="1" smtClean="0">
                <a:solidFill>
                  <a:schemeClr val="accent5">
                    <a:lumMod val="75000"/>
                  </a:schemeClr>
                </a:solidFill>
              </a:rPr>
              <a:t>comparison_operator</a:t>
            </a:r>
            <a:r>
              <a:rPr lang="en-US" sz="1600" dirty="0" smtClean="0">
                <a:solidFill>
                  <a:schemeClr val="accent5">
                    <a:lumMod val="75000"/>
                  </a:schemeClr>
                </a:solidFill>
              </a:rPr>
              <a:t>:  </a:t>
            </a:r>
            <a:r>
              <a:rPr lang="en-US" sz="1600" dirty="0" err="1" smtClean="0">
                <a:solidFill>
                  <a:schemeClr val="accent5">
                    <a:lumMod val="75000"/>
                  </a:schemeClr>
                </a:solidFill>
              </a:rPr>
              <a:t>Toán</a:t>
            </a:r>
            <a:r>
              <a:rPr lang="en-US" sz="1600" dirty="0" smtClean="0">
                <a:solidFill>
                  <a:schemeClr val="accent5">
                    <a:lumMod val="75000"/>
                  </a:schemeClr>
                </a:solidFill>
              </a:rPr>
              <a:t> </a:t>
            </a:r>
            <a:r>
              <a:rPr lang="en-US" sz="1600" dirty="0" err="1" smtClean="0">
                <a:solidFill>
                  <a:schemeClr val="accent5">
                    <a:lumMod val="75000"/>
                  </a:schemeClr>
                </a:solidFill>
              </a:rPr>
              <a:t>tử</a:t>
            </a:r>
            <a:r>
              <a:rPr lang="en-US" sz="1600" dirty="0" smtClean="0">
                <a:solidFill>
                  <a:schemeClr val="accent5">
                    <a:lumMod val="75000"/>
                  </a:schemeClr>
                </a:solidFill>
              </a:rPr>
              <a:t> so </a:t>
            </a:r>
            <a:r>
              <a:rPr lang="en-US" sz="1600" dirty="0" err="1" smtClean="0">
                <a:solidFill>
                  <a:schemeClr val="accent5">
                    <a:lumMod val="75000"/>
                  </a:schemeClr>
                </a:solidFill>
              </a:rPr>
              <a:t>sánh</a:t>
            </a:r>
            <a:endParaRPr lang="en-US" sz="1600" b="1" dirty="0">
              <a:solidFill>
                <a:schemeClr val="accent5">
                  <a:lumMod val="75000"/>
                </a:schemeClr>
              </a:solidFill>
            </a:endParaRPr>
          </a:p>
        </p:txBody>
      </p:sp>
      <p:sp>
        <p:nvSpPr>
          <p:cNvPr id="10" name="TextBox 9"/>
          <p:cNvSpPr txBox="1"/>
          <p:nvPr/>
        </p:nvSpPr>
        <p:spPr>
          <a:xfrm>
            <a:off x="823864" y="2979669"/>
            <a:ext cx="7740715" cy="830997"/>
          </a:xfrm>
          <a:prstGeom prst="rect">
            <a:avLst/>
          </a:prstGeom>
          <a:noFill/>
        </p:spPr>
        <p:txBody>
          <a:bodyPr wrap="square" rtlCol="0">
            <a:spAutoFit/>
          </a:bodyPr>
          <a:lstStyle/>
          <a:p>
            <a:r>
              <a:rPr lang="en-US" sz="1600" dirty="0" smtClean="0">
                <a:solidFill>
                  <a:schemeClr val="accent5">
                    <a:lumMod val="75000"/>
                  </a:schemeClr>
                </a:solidFill>
              </a:rPr>
              <a:t>- </a:t>
            </a:r>
            <a:r>
              <a:rPr lang="en-US" sz="1600" b="1" dirty="0" smtClean="0">
                <a:solidFill>
                  <a:schemeClr val="accent5">
                    <a:lumMod val="75000"/>
                  </a:schemeClr>
                </a:solidFill>
              </a:rPr>
              <a:t>subquery</a:t>
            </a:r>
            <a:r>
              <a:rPr lang="en-US" sz="1600" dirty="0" smtClean="0">
                <a:solidFill>
                  <a:schemeClr val="accent5">
                    <a:lumMod val="75000"/>
                  </a:schemeClr>
                </a:solidFill>
              </a:rPr>
              <a:t>:  </a:t>
            </a:r>
            <a:r>
              <a:rPr lang="vi-VN" sz="1600" dirty="0">
                <a:solidFill>
                  <a:schemeClr val="accent5">
                    <a:lumMod val="75000"/>
                  </a:schemeClr>
                </a:solidFill>
              </a:rPr>
              <a:t>trả về một danh sách (v1, v2, … vn). ANY trả về TRUE nếu scalar_expression thõa điều kiện comparison_operator với MỘT TRONG các giá trị từ (v1, v2, … vn). Ngược lại trả về FALSE</a:t>
            </a:r>
            <a:endParaRPr lang="en-US" sz="1600" b="1" dirty="0">
              <a:solidFill>
                <a:schemeClr val="accent5">
                  <a:lumMod val="75000"/>
                </a:schemeClr>
              </a:solidFill>
            </a:endParaRPr>
          </a:p>
        </p:txBody>
      </p:sp>
      <p:pic>
        <p:nvPicPr>
          <p:cNvPr id="4" name="Picture 3"/>
          <p:cNvPicPr>
            <a:picLocks noChangeAspect="1"/>
          </p:cNvPicPr>
          <p:nvPr/>
        </p:nvPicPr>
        <p:blipFill>
          <a:blip r:embed="rId2"/>
          <a:stretch>
            <a:fillRect/>
          </a:stretch>
        </p:blipFill>
        <p:spPr>
          <a:xfrm>
            <a:off x="1050198" y="3996208"/>
            <a:ext cx="6810375" cy="2505075"/>
          </a:xfrm>
          <a:prstGeom prst="rect">
            <a:avLst/>
          </a:prstGeom>
        </p:spPr>
      </p:pic>
    </p:spTree>
    <p:extLst>
      <p:ext uri="{BB962C8B-B14F-4D97-AF65-F5344CB8AC3E}">
        <p14:creationId xmlns:p14="http://schemas.microsoft.com/office/powerpoint/2010/main" val="2189183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4-Point Star 36"/>
          <p:cNvSpPr/>
          <p:nvPr/>
        </p:nvSpPr>
        <p:spPr>
          <a:xfrm>
            <a:off x="905344" y="473258"/>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195055" y="474354"/>
            <a:ext cx="3775297" cy="338554"/>
          </a:xfrm>
          <a:prstGeom prst="rect">
            <a:avLst/>
          </a:prstGeom>
          <a:noFill/>
        </p:spPr>
        <p:txBody>
          <a:bodyPr wrap="square" rtlCol="0">
            <a:spAutoFit/>
          </a:bodyPr>
          <a:lstStyle/>
          <a:p>
            <a:r>
              <a:rPr lang="en-US" sz="1600" b="1" dirty="0" smtClean="0">
                <a:solidFill>
                  <a:schemeClr val="accent5">
                    <a:lumMod val="75000"/>
                  </a:schemeClr>
                </a:solidFill>
              </a:rPr>
              <a:t>Sub Query </a:t>
            </a:r>
            <a:r>
              <a:rPr lang="en-US" sz="1600" b="1" dirty="0" err="1" smtClean="0">
                <a:solidFill>
                  <a:schemeClr val="accent5">
                    <a:lumMod val="75000"/>
                  </a:schemeClr>
                </a:solidFill>
              </a:rPr>
              <a:t>với</a:t>
            </a:r>
            <a:r>
              <a:rPr lang="en-US" sz="1600" b="1" dirty="0" smtClean="0">
                <a:solidFill>
                  <a:schemeClr val="accent5">
                    <a:lumMod val="75000"/>
                  </a:schemeClr>
                </a:solidFill>
              </a:rPr>
              <a:t> ALL</a:t>
            </a:r>
            <a:endParaRPr lang="en-US" sz="1600" b="1" dirty="0">
              <a:solidFill>
                <a:schemeClr val="accent5">
                  <a:lumMod val="75000"/>
                </a:schemeClr>
              </a:solidFill>
            </a:endParaRPr>
          </a:p>
        </p:txBody>
      </p:sp>
      <p:sp>
        <p:nvSpPr>
          <p:cNvPr id="40" name="TextBox 39"/>
          <p:cNvSpPr txBox="1"/>
          <p:nvPr/>
        </p:nvSpPr>
        <p:spPr>
          <a:xfrm>
            <a:off x="905344" y="800419"/>
            <a:ext cx="7740715" cy="830997"/>
          </a:xfrm>
          <a:prstGeom prst="rect">
            <a:avLst/>
          </a:prstGeom>
          <a:noFill/>
        </p:spPr>
        <p:txBody>
          <a:bodyPr wrap="square" rtlCol="0">
            <a:spAutoFit/>
          </a:bodyPr>
          <a:lstStyle/>
          <a:p>
            <a:r>
              <a:rPr lang="vi-VN" sz="1600" dirty="0">
                <a:solidFill>
                  <a:schemeClr val="accent5">
                    <a:lumMod val="75000"/>
                  </a:schemeClr>
                </a:solidFill>
              </a:rPr>
              <a:t>ALL có cách dùng tương tự nhưng khác một chỗ là khi dùng ALL trả về TRUE nếu scalar_expression thõa điều kiện comparison_operator với TẤT CẢ giá trị từ (v1, v2, … vn). Ngược lại trả về FALSE</a:t>
            </a:r>
            <a:endParaRPr lang="en-US" sz="1600" b="1" dirty="0">
              <a:solidFill>
                <a:schemeClr val="accent5">
                  <a:lumMod val="75000"/>
                </a:schemeClr>
              </a:solidFill>
            </a:endParaRPr>
          </a:p>
        </p:txBody>
      </p:sp>
      <p:sp>
        <p:nvSpPr>
          <p:cNvPr id="12" name="4-Point Star 11"/>
          <p:cNvSpPr/>
          <p:nvPr/>
        </p:nvSpPr>
        <p:spPr>
          <a:xfrm>
            <a:off x="905344" y="1829895"/>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195055" y="1830991"/>
            <a:ext cx="3775297" cy="338554"/>
          </a:xfrm>
          <a:prstGeom prst="rect">
            <a:avLst/>
          </a:prstGeom>
          <a:noFill/>
        </p:spPr>
        <p:txBody>
          <a:bodyPr wrap="square" rtlCol="0">
            <a:spAutoFit/>
          </a:bodyPr>
          <a:lstStyle/>
          <a:p>
            <a:r>
              <a:rPr lang="en-US" sz="1600" b="1" dirty="0">
                <a:solidFill>
                  <a:schemeClr val="accent5">
                    <a:lumMod val="75000"/>
                  </a:schemeClr>
                </a:solidFill>
              </a:rPr>
              <a:t>Sub Query and EXISTS, NOT EXISTS</a:t>
            </a:r>
          </a:p>
        </p:txBody>
      </p:sp>
      <p:sp>
        <p:nvSpPr>
          <p:cNvPr id="15" name="Rounded Rectangle 14"/>
          <p:cNvSpPr/>
          <p:nvPr/>
        </p:nvSpPr>
        <p:spPr>
          <a:xfrm>
            <a:off x="923868" y="2258147"/>
            <a:ext cx="7296263" cy="64781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6" name="TextBox 15"/>
          <p:cNvSpPr txBox="1"/>
          <p:nvPr/>
        </p:nvSpPr>
        <p:spPr>
          <a:xfrm>
            <a:off x="1050198" y="2397387"/>
            <a:ext cx="6427963" cy="369332"/>
          </a:xfrm>
          <a:prstGeom prst="rect">
            <a:avLst/>
          </a:prstGeom>
          <a:noFill/>
        </p:spPr>
        <p:txBody>
          <a:bodyPr wrap="square" rtlCol="0">
            <a:spAutoFit/>
          </a:bodyPr>
          <a:lstStyle/>
          <a:p>
            <a:r>
              <a:rPr lang="en-US" dirty="0">
                <a:solidFill>
                  <a:srgbClr val="9F67B8"/>
                </a:solidFill>
              </a:rPr>
              <a:t>WHERE</a:t>
            </a:r>
            <a:r>
              <a:rPr lang="en-US" dirty="0">
                <a:solidFill>
                  <a:schemeClr val="bg1"/>
                </a:solidFill>
              </a:rPr>
              <a:t> [NOT] EXISTS (subquery)</a:t>
            </a:r>
          </a:p>
        </p:txBody>
      </p:sp>
      <p:sp>
        <p:nvSpPr>
          <p:cNvPr id="17" name="TextBox 16"/>
          <p:cNvSpPr txBox="1"/>
          <p:nvPr/>
        </p:nvSpPr>
        <p:spPr>
          <a:xfrm>
            <a:off x="823864" y="2999926"/>
            <a:ext cx="7740715" cy="338554"/>
          </a:xfrm>
          <a:prstGeom prst="rect">
            <a:avLst/>
          </a:prstGeom>
          <a:noFill/>
        </p:spPr>
        <p:txBody>
          <a:bodyPr wrap="square" rtlCol="0">
            <a:spAutoFit/>
          </a:bodyPr>
          <a:lstStyle/>
          <a:p>
            <a:r>
              <a:rPr lang="en-US" sz="1600" dirty="0" smtClean="0">
                <a:solidFill>
                  <a:schemeClr val="accent5">
                    <a:lumMod val="75000"/>
                  </a:schemeClr>
                </a:solidFill>
              </a:rPr>
              <a:t>- </a:t>
            </a:r>
            <a:r>
              <a:rPr lang="vi-VN" sz="1600" dirty="0" smtClean="0">
                <a:solidFill>
                  <a:schemeClr val="accent5">
                    <a:lumMod val="75000"/>
                  </a:schemeClr>
                </a:solidFill>
              </a:rPr>
              <a:t>EXISTS </a:t>
            </a:r>
            <a:r>
              <a:rPr lang="vi-VN" sz="1600" dirty="0">
                <a:solidFill>
                  <a:schemeClr val="accent5">
                    <a:lumMod val="75000"/>
                  </a:schemeClr>
                </a:solidFill>
              </a:rPr>
              <a:t>trả về TRUE nếu subquery trả về kết quả; ngược lại trả về FALSE</a:t>
            </a:r>
            <a:endParaRPr lang="en-US" sz="1600" b="1" dirty="0">
              <a:solidFill>
                <a:schemeClr val="accent5">
                  <a:lumMod val="75000"/>
                </a:schemeClr>
              </a:solidFill>
            </a:endParaRPr>
          </a:p>
        </p:txBody>
      </p:sp>
      <p:sp>
        <p:nvSpPr>
          <p:cNvPr id="18" name="TextBox 17"/>
          <p:cNvSpPr txBox="1"/>
          <p:nvPr/>
        </p:nvSpPr>
        <p:spPr>
          <a:xfrm>
            <a:off x="823864" y="3298143"/>
            <a:ext cx="7740715" cy="338554"/>
          </a:xfrm>
          <a:prstGeom prst="rect">
            <a:avLst/>
          </a:prstGeom>
          <a:noFill/>
        </p:spPr>
        <p:txBody>
          <a:bodyPr wrap="square" rtlCol="0">
            <a:spAutoFit/>
          </a:bodyPr>
          <a:lstStyle/>
          <a:p>
            <a:r>
              <a:rPr lang="en-US" sz="1600" dirty="0">
                <a:solidFill>
                  <a:schemeClr val="accent5">
                    <a:lumMod val="75000"/>
                  </a:schemeClr>
                </a:solidFill>
              </a:rPr>
              <a:t>- NOT EXISTS </a:t>
            </a:r>
            <a:r>
              <a:rPr lang="en-US" sz="1600" dirty="0" err="1">
                <a:solidFill>
                  <a:schemeClr val="accent5">
                    <a:lumMod val="75000"/>
                  </a:schemeClr>
                </a:solidFill>
              </a:rPr>
              <a:t>phủ</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của</a:t>
            </a:r>
            <a:r>
              <a:rPr lang="en-US" sz="1600" dirty="0">
                <a:solidFill>
                  <a:schemeClr val="accent5">
                    <a:lumMod val="75000"/>
                  </a:schemeClr>
                </a:solidFill>
              </a:rPr>
              <a:t> EXISTS</a:t>
            </a:r>
            <a:endParaRPr lang="en-US" sz="1600" b="1" dirty="0">
              <a:solidFill>
                <a:schemeClr val="accent5">
                  <a:lumMod val="75000"/>
                </a:schemeClr>
              </a:solidFill>
            </a:endParaRPr>
          </a:p>
        </p:txBody>
      </p:sp>
      <p:pic>
        <p:nvPicPr>
          <p:cNvPr id="3" name="Picture 2"/>
          <p:cNvPicPr>
            <a:picLocks noChangeAspect="1"/>
          </p:cNvPicPr>
          <p:nvPr/>
        </p:nvPicPr>
        <p:blipFill>
          <a:blip r:embed="rId2"/>
          <a:stretch>
            <a:fillRect/>
          </a:stretch>
        </p:blipFill>
        <p:spPr>
          <a:xfrm>
            <a:off x="923868" y="4246165"/>
            <a:ext cx="7391554" cy="2375561"/>
          </a:xfrm>
          <a:prstGeom prst="rect">
            <a:avLst/>
          </a:prstGeom>
        </p:spPr>
      </p:pic>
      <p:sp>
        <p:nvSpPr>
          <p:cNvPr id="19" name="TextBox 18"/>
          <p:cNvSpPr txBox="1"/>
          <p:nvPr/>
        </p:nvSpPr>
        <p:spPr>
          <a:xfrm>
            <a:off x="823864" y="3714602"/>
            <a:ext cx="7740715" cy="338554"/>
          </a:xfrm>
          <a:prstGeom prst="rect">
            <a:avLst/>
          </a:prstGeom>
          <a:noFill/>
        </p:spPr>
        <p:txBody>
          <a:bodyPr wrap="square" rtlCol="0">
            <a:spAutoFit/>
          </a:bodyPr>
          <a:lstStyle/>
          <a:p>
            <a:r>
              <a:rPr lang="vi-VN" sz="1600" b="1" dirty="0">
                <a:solidFill>
                  <a:schemeClr val="accent5">
                    <a:lumMod val="75000"/>
                  </a:schemeClr>
                </a:solidFill>
              </a:rPr>
              <a:t>Ví dụ: </a:t>
            </a:r>
            <a:r>
              <a:rPr lang="vi-VN" sz="1600" dirty="0">
                <a:solidFill>
                  <a:schemeClr val="accent5">
                    <a:lumMod val="75000"/>
                  </a:schemeClr>
                </a:solidFill>
              </a:rPr>
              <a:t>Lấy thông tin khách hàng, có đơn hàng mua vào năm 2017.</a:t>
            </a:r>
            <a:endParaRPr lang="en-US" sz="1600" b="1" dirty="0">
              <a:solidFill>
                <a:schemeClr val="accent5">
                  <a:lumMod val="75000"/>
                </a:schemeClr>
              </a:solidFill>
            </a:endParaRPr>
          </a:p>
        </p:txBody>
      </p:sp>
    </p:spTree>
    <p:extLst>
      <p:ext uri="{BB962C8B-B14F-4D97-AF65-F5344CB8AC3E}">
        <p14:creationId xmlns:p14="http://schemas.microsoft.com/office/powerpoint/2010/main" val="340005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a:xfrm>
            <a:off x="905344" y="3571104"/>
            <a:ext cx="7296263" cy="308319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6" y="556143"/>
            <a:ext cx="4364155" cy="584775"/>
          </a:xfrm>
          <a:prstGeom prst="rect">
            <a:avLst/>
          </a:prstGeom>
          <a:noFill/>
        </p:spPr>
        <p:txBody>
          <a:bodyPr wrap="square" rtlCol="0">
            <a:spAutoFit/>
          </a:bodyPr>
          <a:lstStyle/>
          <a:p>
            <a:r>
              <a:rPr lang="en-US" sz="3200" b="1" dirty="0">
                <a:solidFill>
                  <a:schemeClr val="accent5">
                    <a:lumMod val="75000"/>
                  </a:schemeClr>
                </a:solidFill>
              </a:rPr>
              <a:t>Table aliases</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5" y="1347679"/>
            <a:ext cx="7405738" cy="584775"/>
          </a:xfrm>
          <a:prstGeom prst="rect">
            <a:avLst/>
          </a:prstGeom>
          <a:noFill/>
        </p:spPr>
        <p:txBody>
          <a:bodyPr wrap="square" rtlCol="0">
            <a:spAutoFit/>
          </a:bodyPr>
          <a:lstStyle/>
          <a:p>
            <a:r>
              <a:rPr lang="en-US" sz="1600" b="1" dirty="0" smtClean="0">
                <a:solidFill>
                  <a:schemeClr val="accent5">
                    <a:lumMod val="75000"/>
                  </a:schemeClr>
                </a:solidFill>
              </a:rPr>
              <a:t>Table Aliases </a:t>
            </a:r>
            <a:r>
              <a:rPr lang="en-US" sz="1600" dirty="0" err="1" smtClean="0">
                <a:solidFill>
                  <a:schemeClr val="accent5">
                    <a:lumMod val="75000"/>
                  </a:schemeClr>
                </a:solidFill>
              </a:rPr>
              <a:t>là</a:t>
            </a:r>
            <a:r>
              <a:rPr lang="en-US" sz="1600" dirty="0">
                <a:solidFill>
                  <a:schemeClr val="accent5">
                    <a:lumMod val="75000"/>
                  </a:schemeClr>
                </a:solidFill>
              </a:rPr>
              <a:t> </a:t>
            </a:r>
            <a:r>
              <a:rPr lang="en-US" sz="1600" dirty="0" err="1" smtClean="0">
                <a:solidFill>
                  <a:schemeClr val="accent5">
                    <a:lumMod val="75000"/>
                  </a:schemeClr>
                </a:solidFill>
              </a:rPr>
              <a:t>bí</a:t>
            </a:r>
            <a:r>
              <a:rPr lang="en-US" sz="1600" dirty="0" smtClean="0">
                <a:solidFill>
                  <a:schemeClr val="accent5">
                    <a:lumMod val="75000"/>
                  </a:schemeClr>
                </a:solidFill>
              </a:rPr>
              <a:t> </a:t>
            </a:r>
            <a:r>
              <a:rPr lang="en-US" sz="1600" dirty="0" err="1">
                <a:solidFill>
                  <a:schemeClr val="accent5">
                    <a:lumMod val="75000"/>
                  </a:schemeClr>
                </a:solidFill>
              </a:rPr>
              <a:t>danh</a:t>
            </a:r>
            <a:r>
              <a:rPr lang="en-US" sz="1600" dirty="0">
                <a:solidFill>
                  <a:schemeClr val="accent5">
                    <a:lumMod val="75000"/>
                  </a:schemeClr>
                </a:solidFill>
              </a:rPr>
              <a:t> </a:t>
            </a:r>
            <a:r>
              <a:rPr lang="en-US" sz="1600" dirty="0" err="1">
                <a:solidFill>
                  <a:schemeClr val="accent5">
                    <a:lumMod val="75000"/>
                  </a:schemeClr>
                </a:solidFill>
              </a:rPr>
              <a:t>bảng</a:t>
            </a:r>
            <a:r>
              <a:rPr lang="en-US" sz="1600" dirty="0">
                <a:solidFill>
                  <a:schemeClr val="accent5">
                    <a:lumMod val="75000"/>
                  </a:schemeClr>
                </a:solidFill>
              </a:rPr>
              <a:t> </a:t>
            </a:r>
            <a:r>
              <a:rPr lang="en-US" sz="1600" dirty="0" err="1">
                <a:solidFill>
                  <a:schemeClr val="accent5">
                    <a:lumMod val="75000"/>
                  </a:schemeClr>
                </a:solidFill>
              </a:rPr>
              <a:t>tạm</a:t>
            </a:r>
            <a:r>
              <a:rPr lang="en-US" sz="1600" dirty="0">
                <a:solidFill>
                  <a:schemeClr val="accent5">
                    <a:lumMod val="75000"/>
                  </a:schemeClr>
                </a:solidFill>
              </a:rPr>
              <a:t> </a:t>
            </a:r>
            <a:r>
              <a:rPr lang="en-US" sz="1600" dirty="0" err="1">
                <a:solidFill>
                  <a:schemeClr val="accent5">
                    <a:lumMod val="75000"/>
                  </a:schemeClr>
                </a:solidFill>
              </a:rPr>
              <a:t>thời</a:t>
            </a:r>
            <a:r>
              <a:rPr lang="en-US" sz="1600" dirty="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gán</a:t>
            </a:r>
            <a:r>
              <a:rPr lang="en-US" sz="1600" dirty="0" smtClean="0">
                <a:solidFill>
                  <a:schemeClr val="accent5">
                    <a:lumMod val="75000"/>
                  </a:schemeClr>
                </a:solidFill>
              </a:rPr>
              <a:t> </a:t>
            </a:r>
            <a:r>
              <a:rPr lang="en-US" sz="1600" dirty="0" err="1">
                <a:solidFill>
                  <a:schemeClr val="accent5">
                    <a:lumMod val="75000"/>
                  </a:schemeClr>
                </a:solidFill>
              </a:rPr>
              <a:t>tên</a:t>
            </a:r>
            <a:r>
              <a:rPr lang="en-US" sz="1600" dirty="0">
                <a:solidFill>
                  <a:schemeClr val="accent5">
                    <a:lumMod val="75000"/>
                  </a:schemeClr>
                </a:solidFill>
              </a:rPr>
              <a:t> </a:t>
            </a:r>
            <a:r>
              <a:rPr lang="en-US" sz="1600" dirty="0" err="1">
                <a:solidFill>
                  <a:schemeClr val="accent5">
                    <a:lumMod val="75000"/>
                  </a:schemeClr>
                </a:solidFill>
              </a:rPr>
              <a:t>mới</a:t>
            </a:r>
            <a:r>
              <a:rPr lang="en-US" sz="1600" dirty="0">
                <a:solidFill>
                  <a:schemeClr val="accent5">
                    <a:lumMod val="75000"/>
                  </a:schemeClr>
                </a:solidFill>
              </a:rPr>
              <a:t> </a:t>
            </a:r>
            <a:r>
              <a:rPr lang="en-US" sz="1600" dirty="0" err="1">
                <a:solidFill>
                  <a:schemeClr val="accent5">
                    <a:lumMod val="75000"/>
                  </a:schemeClr>
                </a:solidFill>
              </a:rPr>
              <a:t>cho</a:t>
            </a:r>
            <a:r>
              <a:rPr lang="en-US" sz="1600" dirty="0">
                <a:solidFill>
                  <a:schemeClr val="accent5">
                    <a:lumMod val="75000"/>
                  </a:schemeClr>
                </a:solidFill>
              </a:rPr>
              <a:t> </a:t>
            </a:r>
            <a:r>
              <a:rPr lang="en-US" sz="1600" dirty="0" err="1">
                <a:solidFill>
                  <a:schemeClr val="accent5">
                    <a:lumMod val="75000"/>
                  </a:schemeClr>
                </a:solidFill>
              </a:rPr>
              <a:t>bảng</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quá</a:t>
            </a:r>
            <a:r>
              <a:rPr lang="en-US" sz="1600" dirty="0">
                <a:solidFill>
                  <a:schemeClr val="accent5">
                    <a:lumMod val="75000"/>
                  </a:schemeClr>
                </a:solidFill>
              </a:rPr>
              <a:t> </a:t>
            </a:r>
            <a:r>
              <a:rPr lang="en-US" sz="1600" dirty="0" err="1">
                <a:solidFill>
                  <a:schemeClr val="accent5">
                    <a:lumMod val="75000"/>
                  </a:schemeClr>
                </a:solidFill>
              </a:rPr>
              <a:t>trình</a:t>
            </a:r>
            <a:r>
              <a:rPr lang="en-US" sz="1600" dirty="0">
                <a:solidFill>
                  <a:schemeClr val="accent5">
                    <a:lumMod val="75000"/>
                  </a:schemeClr>
                </a:solidFill>
              </a:rPr>
              <a:t> </a:t>
            </a:r>
            <a:r>
              <a:rPr lang="en-US" sz="1600" dirty="0" err="1">
                <a:solidFill>
                  <a:schemeClr val="accent5">
                    <a:lumMod val="75000"/>
                  </a:schemeClr>
                </a:solidFill>
              </a:rPr>
              <a:t>thực</a:t>
            </a:r>
            <a:r>
              <a:rPr lang="en-US" sz="1600" dirty="0">
                <a:solidFill>
                  <a:schemeClr val="accent5">
                    <a:lumMod val="75000"/>
                  </a:schemeClr>
                </a:solidFill>
              </a:rPr>
              <a:t> </a:t>
            </a:r>
            <a:r>
              <a:rPr lang="en-US" sz="1600" dirty="0" err="1">
                <a:solidFill>
                  <a:schemeClr val="accent5">
                    <a:lumMod val="75000"/>
                  </a:schemeClr>
                </a:solidFill>
              </a:rPr>
              <a:t>hiện</a:t>
            </a:r>
            <a:r>
              <a:rPr lang="en-US" sz="1600" dirty="0">
                <a:solidFill>
                  <a:schemeClr val="accent5">
                    <a:lumMod val="75000"/>
                  </a:schemeClr>
                </a:solidFill>
              </a:rPr>
              <a:t> </a:t>
            </a:r>
            <a:r>
              <a:rPr lang="en-US" sz="1600" dirty="0" err="1">
                <a:solidFill>
                  <a:schemeClr val="accent5">
                    <a:lumMod val="75000"/>
                  </a:schemeClr>
                </a:solidFill>
              </a:rPr>
              <a:t>truy</a:t>
            </a:r>
            <a:r>
              <a:rPr lang="en-US" sz="1600" dirty="0">
                <a:solidFill>
                  <a:schemeClr val="accent5">
                    <a:lumMod val="75000"/>
                  </a:schemeClr>
                </a:solidFill>
              </a:rPr>
              <a:t> </a:t>
            </a:r>
            <a:r>
              <a:rPr lang="en-US" sz="1600" dirty="0" err="1">
                <a:solidFill>
                  <a:schemeClr val="accent5">
                    <a:lumMod val="75000"/>
                  </a:schemeClr>
                </a:solidFill>
              </a:rPr>
              <a:t>vấn</a:t>
            </a:r>
            <a:r>
              <a:rPr lang="en-US" sz="1600" dirty="0" smtClean="0">
                <a:solidFill>
                  <a:schemeClr val="accent5">
                    <a:lumMod val="75000"/>
                  </a:schemeClr>
                </a:solidFill>
              </a:rPr>
              <a:t>. </a:t>
            </a:r>
            <a:r>
              <a:rPr lang="en-US" sz="1600" dirty="0" err="1" smtClean="0">
                <a:solidFill>
                  <a:schemeClr val="accent5">
                    <a:lumMod val="75000"/>
                  </a:schemeClr>
                </a:solidFill>
              </a:rPr>
              <a:t>Giúp</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r>
              <a:rPr lang="en-US" sz="1600" dirty="0" smtClean="0">
                <a:solidFill>
                  <a:schemeClr val="accent5">
                    <a:lumMod val="75000"/>
                  </a:schemeClr>
                </a:solidFill>
              </a:rPr>
              <a:t> </a:t>
            </a:r>
            <a:r>
              <a:rPr lang="en-US" sz="1600" dirty="0" err="1" smtClean="0">
                <a:solidFill>
                  <a:schemeClr val="accent5">
                    <a:lumMod val="75000"/>
                  </a:schemeClr>
                </a:solidFill>
              </a:rPr>
              <a:t>ngắn</a:t>
            </a:r>
            <a:r>
              <a:rPr lang="en-US" sz="1600" dirty="0" smtClean="0">
                <a:solidFill>
                  <a:schemeClr val="accent5">
                    <a:lumMod val="75000"/>
                  </a:schemeClr>
                </a:solidFill>
              </a:rPr>
              <a:t> </a:t>
            </a:r>
            <a:r>
              <a:rPr lang="en-US" sz="1600" dirty="0" err="1" smtClean="0">
                <a:solidFill>
                  <a:schemeClr val="accent5">
                    <a:lumMod val="75000"/>
                  </a:schemeClr>
                </a:solidFill>
              </a:rPr>
              <a:t>gọn</a:t>
            </a:r>
            <a:r>
              <a:rPr lang="en-US" sz="1600" dirty="0" smtClean="0">
                <a:solidFill>
                  <a:schemeClr val="accent5">
                    <a:lumMod val="75000"/>
                  </a:schemeClr>
                </a:solidFill>
              </a:rPr>
              <a:t> </a:t>
            </a:r>
            <a:r>
              <a:rPr lang="en-US" sz="1600" dirty="0" err="1" smtClean="0">
                <a:solidFill>
                  <a:schemeClr val="accent5">
                    <a:lumMod val="75000"/>
                  </a:schemeClr>
                </a:solidFill>
              </a:rPr>
              <a:t>hơn</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6" name="TextBox 15"/>
          <p:cNvSpPr txBox="1"/>
          <p:nvPr/>
        </p:nvSpPr>
        <p:spPr>
          <a:xfrm>
            <a:off x="832915" y="1977740"/>
            <a:ext cx="7405738" cy="584775"/>
          </a:xfrm>
          <a:prstGeom prst="rect">
            <a:avLst/>
          </a:prstGeom>
          <a:noFill/>
        </p:spPr>
        <p:txBody>
          <a:bodyPr wrap="square" rtlCol="0">
            <a:spAutoFit/>
          </a:bodyPr>
          <a:lstStyle/>
          <a:p>
            <a:r>
              <a:rPr lang="en-US" sz="1600" b="1" dirty="0" smtClean="0">
                <a:solidFill>
                  <a:schemeClr val="accent5">
                    <a:lumMod val="75000"/>
                  </a:schemeClr>
                </a:solidFill>
              </a:rPr>
              <a:t>Table Aliases </a:t>
            </a:r>
            <a:r>
              <a:rPr lang="en-US" sz="1600" dirty="0" err="1" smtClean="0">
                <a:solidFill>
                  <a:schemeClr val="accent5">
                    <a:lumMod val="75000"/>
                  </a:schemeClr>
                </a:solidFill>
              </a:rPr>
              <a:t>thường</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JOIN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nối</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giữa</a:t>
            </a:r>
            <a:r>
              <a:rPr lang="en-US" sz="1600" dirty="0">
                <a:solidFill>
                  <a:schemeClr val="accent5">
                    <a:lumMod val="75000"/>
                  </a:schemeClr>
                </a:solidFill>
              </a:rPr>
              <a:t> </a:t>
            </a:r>
            <a:r>
              <a:rPr lang="en-US" sz="1600" dirty="0" err="1" smtClean="0">
                <a:solidFill>
                  <a:schemeClr val="accent5">
                    <a:lumMod val="75000"/>
                  </a:schemeClr>
                </a:solidFill>
              </a:rPr>
              <a:t>hai</a:t>
            </a:r>
            <a:r>
              <a:rPr lang="en-US" sz="1600" dirty="0" smtClean="0">
                <a:solidFill>
                  <a:schemeClr val="accent5">
                    <a:lumMod val="75000"/>
                  </a:schemeClr>
                </a:solidFill>
              </a:rPr>
              <a:t>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table.</a:t>
            </a:r>
            <a:endParaRPr lang="en-US" sz="1600" dirty="0">
              <a:solidFill>
                <a:schemeClr val="accent5">
                  <a:lumMod val="75000"/>
                </a:schemeClr>
              </a:solidFill>
            </a:endParaRPr>
          </a:p>
        </p:txBody>
      </p:sp>
      <p:sp>
        <p:nvSpPr>
          <p:cNvPr id="17" name="TextBox 16"/>
          <p:cNvSpPr txBox="1"/>
          <p:nvPr/>
        </p:nvSpPr>
        <p:spPr>
          <a:xfrm>
            <a:off x="832915" y="2642709"/>
            <a:ext cx="7405738" cy="830997"/>
          </a:xfrm>
          <a:prstGeom prst="rect">
            <a:avLst/>
          </a:prstGeom>
          <a:noFill/>
        </p:spPr>
        <p:txBody>
          <a:bodyPr wrap="square" rtlCol="0">
            <a:spAutoFit/>
          </a:bodyPr>
          <a:lstStyle/>
          <a:p>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cần</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table </a:t>
            </a:r>
            <a:r>
              <a:rPr lang="en-US" sz="1600" dirty="0" err="1" smtClean="0">
                <a:solidFill>
                  <a:schemeClr val="accent5">
                    <a:lumMod val="75000"/>
                  </a:schemeClr>
                </a:solidFill>
              </a:rPr>
              <a:t>trước</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nhận</a:t>
            </a:r>
            <a:r>
              <a:rPr lang="en-US" sz="1600" dirty="0" smtClean="0">
                <a:solidFill>
                  <a:schemeClr val="accent5">
                    <a:lumMod val="75000"/>
                  </a:schemeClr>
                </a:solidFill>
              </a:rPr>
              <a:t> </a:t>
            </a:r>
            <a:r>
              <a:rPr lang="en-US" sz="1600" dirty="0" err="1" smtClean="0">
                <a:solidFill>
                  <a:schemeClr val="accent5">
                    <a:lumMod val="75000"/>
                  </a:schemeClr>
                </a:solidFill>
              </a:rPr>
              <a:t>diện</a:t>
            </a:r>
            <a:r>
              <a:rPr lang="en-US" sz="1600" dirty="0" smtClean="0">
                <a:solidFill>
                  <a:schemeClr val="accent5">
                    <a:lumMod val="75000"/>
                  </a:schemeClr>
                </a:solidFill>
              </a:rPr>
              <a:t> </a:t>
            </a:r>
            <a:r>
              <a:rPr lang="en-US" sz="1600" dirty="0" err="1" smtClean="0">
                <a:solidFill>
                  <a:schemeClr val="accent5">
                    <a:lumMod val="75000"/>
                  </a:schemeClr>
                </a:solidFill>
              </a:rPr>
              <a:t>rõ</a:t>
            </a:r>
            <a:r>
              <a:rPr lang="en-US" sz="1600" dirty="0" smtClean="0">
                <a:solidFill>
                  <a:schemeClr val="accent5">
                    <a:lumMod val="75000"/>
                  </a:schemeClr>
                </a:solidFill>
              </a:rPr>
              <a:t> </a:t>
            </a:r>
            <a:r>
              <a:rPr lang="en-US" sz="1600" dirty="0" err="1" smtClean="0">
                <a:solidFill>
                  <a:schemeClr val="accent5">
                    <a:lumMod val="75000"/>
                  </a:schemeClr>
                </a:solidFill>
              </a:rPr>
              <a:t>ràng</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table </a:t>
            </a:r>
            <a:r>
              <a:rPr lang="en-US" sz="1600" dirty="0" err="1" smtClean="0">
                <a:solidFill>
                  <a:schemeClr val="accent5">
                    <a:lumMod val="75000"/>
                  </a:schemeClr>
                </a:solidFill>
              </a:rPr>
              <a:t>nào</a:t>
            </a:r>
            <a:r>
              <a:rPr lang="en-US" sz="1600" dirty="0" smtClean="0">
                <a:solidFill>
                  <a:schemeClr val="accent5">
                    <a:lumMod val="75000"/>
                  </a:schemeClr>
                </a:solidFill>
              </a:rPr>
              <a:t>. </a:t>
            </a:r>
            <a:r>
              <a:rPr lang="en-US" sz="1600" dirty="0" err="1" smtClean="0">
                <a:solidFill>
                  <a:schemeClr val="accent5">
                    <a:lumMod val="75000"/>
                  </a:schemeClr>
                </a:solidFill>
              </a:rPr>
              <a:t>Nhưng</a:t>
            </a:r>
            <a:r>
              <a:rPr lang="en-US" sz="1600" dirty="0" smtClean="0">
                <a:solidFill>
                  <a:schemeClr val="accent5">
                    <a:lumMod val="75000"/>
                  </a:schemeClr>
                </a:solidFill>
              </a:rPr>
              <a:t> </a:t>
            </a:r>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table </a:t>
            </a:r>
            <a:r>
              <a:rPr lang="en-US" sz="1600" dirty="0" err="1" smtClean="0">
                <a:solidFill>
                  <a:schemeClr val="accent5">
                    <a:lumMod val="75000"/>
                  </a:schemeClr>
                </a:solidFill>
              </a:rPr>
              <a:t>dài</a:t>
            </a:r>
            <a:r>
              <a:rPr lang="en-US" sz="1600" dirty="0" smtClean="0">
                <a:solidFill>
                  <a:schemeClr val="accent5">
                    <a:lumMod val="75000"/>
                  </a:schemeClr>
                </a:solidFill>
              </a:rPr>
              <a:t> </a:t>
            </a:r>
            <a:r>
              <a:rPr lang="en-US" sz="1600" dirty="0" err="1" smtClean="0">
                <a:solidFill>
                  <a:schemeClr val="accent5">
                    <a:lumMod val="75000"/>
                  </a:schemeClr>
                </a:solidFill>
              </a:rPr>
              <a:t>quá</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dẫn</a:t>
            </a:r>
            <a:r>
              <a:rPr lang="en-US" sz="1600" dirty="0" smtClean="0">
                <a:solidFill>
                  <a:schemeClr val="accent5">
                    <a:lumMod val="75000"/>
                  </a:schemeClr>
                </a:solidFill>
              </a:rPr>
              <a:t> </a:t>
            </a:r>
            <a:r>
              <a:rPr lang="en-US" sz="1600" dirty="0" err="1" smtClean="0">
                <a:solidFill>
                  <a:schemeClr val="accent5">
                    <a:lumMod val="75000"/>
                  </a:schemeClr>
                </a:solidFill>
              </a:rPr>
              <a:t>đến</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r>
              <a:rPr lang="en-US" sz="1600" dirty="0" smtClean="0">
                <a:solidFill>
                  <a:schemeClr val="accent5">
                    <a:lumMod val="75000"/>
                  </a:schemeClr>
                </a:solidFill>
              </a:rPr>
              <a:t> </a:t>
            </a:r>
            <a:r>
              <a:rPr lang="en-US" sz="1600" dirty="0" err="1" smtClean="0">
                <a:solidFill>
                  <a:schemeClr val="accent5">
                    <a:lumMod val="75000"/>
                  </a:schemeClr>
                </a:solidFill>
              </a:rPr>
              <a:t>dài</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khó</a:t>
            </a:r>
            <a:r>
              <a:rPr lang="en-US" sz="1600" dirty="0" smtClean="0">
                <a:solidFill>
                  <a:schemeClr val="accent5">
                    <a:lumMod val="75000"/>
                  </a:schemeClr>
                </a:solidFill>
              </a:rPr>
              <a:t> </a:t>
            </a:r>
            <a:r>
              <a:rPr lang="en-US" sz="1600" dirty="0" err="1" smtClean="0">
                <a:solidFill>
                  <a:schemeClr val="accent5">
                    <a:lumMod val="75000"/>
                  </a:schemeClr>
                </a:solidFill>
              </a:rPr>
              <a:t>đọc</a:t>
            </a:r>
            <a:endParaRPr lang="en-US" sz="1600"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41147" y="3636284"/>
            <a:ext cx="5724525" cy="2952750"/>
          </a:xfrm>
          <a:prstGeom prst="rect">
            <a:avLst/>
          </a:prstGeom>
        </p:spPr>
      </p:pic>
    </p:spTree>
    <p:extLst>
      <p:ext uri="{BB962C8B-B14F-4D97-AF65-F5344CB8AC3E}">
        <p14:creationId xmlns:p14="http://schemas.microsoft.com/office/powerpoint/2010/main" val="2341435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a:xfrm>
            <a:off x="923868" y="1162881"/>
            <a:ext cx="7296263" cy="308319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7" name="TextBox 16"/>
          <p:cNvSpPr txBox="1"/>
          <p:nvPr/>
        </p:nvSpPr>
        <p:spPr>
          <a:xfrm>
            <a:off x="832915" y="623786"/>
            <a:ext cx="7405738" cy="338554"/>
          </a:xfrm>
          <a:prstGeom prst="rect">
            <a:avLst/>
          </a:prstGeom>
          <a:noFill/>
        </p:spPr>
        <p:txBody>
          <a:bodyPr wrap="square" rtlCol="0">
            <a:spAutoFit/>
          </a:bodyPr>
          <a:lstStyle/>
          <a:p>
            <a:r>
              <a:rPr lang="en-US" sz="1600" dirty="0" err="1" smtClean="0">
                <a:solidFill>
                  <a:schemeClr val="accent5">
                    <a:lumMod val="75000"/>
                  </a:schemeClr>
                </a:solidFill>
              </a:rPr>
              <a:t>Đổi</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table (</a:t>
            </a:r>
            <a:r>
              <a:rPr lang="en-US" sz="1600" dirty="0" err="1" smtClean="0">
                <a:solidFill>
                  <a:schemeClr val="accent5">
                    <a:lumMod val="75000"/>
                  </a:schemeClr>
                </a:solidFill>
              </a:rPr>
              <a:t>tức</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table alias) </a:t>
            </a:r>
            <a:r>
              <a:rPr lang="en-US" sz="1600" dirty="0" err="1" smtClean="0">
                <a:solidFill>
                  <a:schemeClr val="accent5">
                    <a:lumMod val="75000"/>
                  </a:schemeClr>
                </a:solidFill>
              </a:rPr>
              <a:t>giúp</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gọn</a:t>
            </a:r>
            <a:r>
              <a:rPr lang="en-US" sz="1600" dirty="0" smtClean="0">
                <a:solidFill>
                  <a:schemeClr val="accent5">
                    <a:lumMod val="75000"/>
                  </a:schemeClr>
                </a:solidFill>
              </a:rPr>
              <a:t> </a:t>
            </a:r>
            <a:r>
              <a:rPr lang="en-US" sz="1600" dirty="0" err="1" smtClean="0">
                <a:solidFill>
                  <a:schemeClr val="accent5">
                    <a:lumMod val="75000"/>
                  </a:schemeClr>
                </a:solidFill>
              </a:rPr>
              <a:t>hơn</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thế</a:t>
            </a:r>
            <a:r>
              <a:rPr lang="en-US" sz="1600" dirty="0" smtClean="0">
                <a:solidFill>
                  <a:schemeClr val="accent5">
                    <a:lumMod val="75000"/>
                  </a:schemeClr>
                </a:solidFill>
              </a:rPr>
              <a:t> </a:t>
            </a:r>
            <a:r>
              <a:rPr lang="en-US" sz="1600" dirty="0" err="1" smtClean="0">
                <a:solidFill>
                  <a:schemeClr val="accent5">
                    <a:lumMod val="75000"/>
                  </a:schemeClr>
                </a:solidFill>
              </a:rPr>
              <a:t>này</a:t>
            </a:r>
            <a:endParaRPr lang="en-US" sz="1600"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127007" y="1228102"/>
            <a:ext cx="4229100" cy="2952750"/>
          </a:xfrm>
          <a:prstGeom prst="rect">
            <a:avLst/>
          </a:prstGeom>
        </p:spPr>
      </p:pic>
      <p:sp>
        <p:nvSpPr>
          <p:cNvPr id="11" name="TextBox 10"/>
          <p:cNvSpPr txBox="1"/>
          <p:nvPr/>
        </p:nvSpPr>
        <p:spPr>
          <a:xfrm>
            <a:off x="832915" y="4471509"/>
            <a:ext cx="7405738" cy="338554"/>
          </a:xfrm>
          <a:prstGeom prst="rect">
            <a:avLst/>
          </a:prstGeom>
          <a:noFill/>
        </p:spPr>
        <p:txBody>
          <a:bodyPr wrap="square" rtlCol="0">
            <a:spAutoFit/>
          </a:bodyPr>
          <a:lstStyle/>
          <a:p>
            <a:r>
              <a:rPr lang="en-US" sz="1600" dirty="0" err="1" smtClean="0">
                <a:solidFill>
                  <a:schemeClr val="accent5">
                    <a:lumMod val="75000"/>
                  </a:schemeClr>
                </a:solidFill>
              </a:rPr>
              <a:t>Thông</a:t>
            </a:r>
            <a:r>
              <a:rPr lang="en-US" sz="1600" dirty="0" smtClean="0">
                <a:solidFill>
                  <a:schemeClr val="accent5">
                    <a:lumMod val="75000"/>
                  </a:schemeClr>
                </a:solidFill>
              </a:rPr>
              <a:t> </a:t>
            </a:r>
            <a:r>
              <a:rPr lang="en-US" sz="1600" dirty="0" err="1" smtClean="0">
                <a:solidFill>
                  <a:schemeClr val="accent5">
                    <a:lumMod val="75000"/>
                  </a:schemeClr>
                </a:solidFill>
              </a:rPr>
              <a:t>thường</a:t>
            </a:r>
            <a:r>
              <a:rPr lang="en-US" sz="1600" dirty="0" smtClean="0">
                <a:solidFill>
                  <a:schemeClr val="accent5">
                    <a:lumMod val="75000"/>
                  </a:schemeClr>
                </a:solidFill>
              </a:rPr>
              <a:t> hay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b="1" dirty="0" err="1" smtClean="0">
                <a:solidFill>
                  <a:schemeClr val="accent5">
                    <a:lumMod val="75000"/>
                  </a:schemeClr>
                </a:solidFill>
              </a:rPr>
              <a:t>ký</a:t>
            </a:r>
            <a:r>
              <a:rPr lang="en-US" sz="1600" b="1" dirty="0" smtClean="0">
                <a:solidFill>
                  <a:schemeClr val="accent5">
                    <a:lumMod val="75000"/>
                  </a:schemeClr>
                </a:solidFill>
              </a:rPr>
              <a:t> </a:t>
            </a:r>
            <a:r>
              <a:rPr lang="en-US" sz="1600" b="1" dirty="0" err="1" smtClean="0">
                <a:solidFill>
                  <a:schemeClr val="accent5">
                    <a:lumMod val="75000"/>
                  </a:schemeClr>
                </a:solidFill>
              </a:rPr>
              <a:t>tự</a:t>
            </a:r>
            <a:r>
              <a:rPr lang="en-US" sz="1600" b="1" dirty="0" smtClean="0">
                <a:solidFill>
                  <a:schemeClr val="accent5">
                    <a:lumMod val="75000"/>
                  </a:schemeClr>
                </a:solidFill>
              </a:rPr>
              <a:t> </a:t>
            </a:r>
            <a:r>
              <a:rPr lang="en-US" sz="1600" b="1" dirty="0" err="1" smtClean="0">
                <a:solidFill>
                  <a:schemeClr val="accent5">
                    <a:lumMod val="75000"/>
                  </a:schemeClr>
                </a:solidFill>
              </a:rPr>
              <a:t>đầu</a:t>
            </a:r>
            <a:r>
              <a:rPr lang="en-US" sz="1600" b="1" dirty="0" smtClean="0">
                <a:solidFill>
                  <a:schemeClr val="accent5">
                    <a:lumMod val="75000"/>
                  </a:schemeClr>
                </a:solidFill>
              </a:rPr>
              <a:t> </a:t>
            </a:r>
            <a:r>
              <a:rPr lang="en-US" sz="1600" b="1" dirty="0" err="1" smtClean="0">
                <a:solidFill>
                  <a:schemeClr val="accent5">
                    <a:lumMod val="75000"/>
                  </a:schemeClr>
                </a:solidFill>
              </a:rPr>
              <a:t>tiên</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Table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làm</a:t>
            </a:r>
            <a:r>
              <a:rPr lang="en-US" sz="1600" dirty="0" smtClean="0">
                <a:solidFill>
                  <a:schemeClr val="accent5">
                    <a:lumMod val="75000"/>
                  </a:schemeClr>
                </a:solidFill>
              </a:rPr>
              <a:t> </a:t>
            </a:r>
            <a:r>
              <a:rPr lang="en-US" sz="1600" b="1" dirty="0" smtClean="0">
                <a:solidFill>
                  <a:schemeClr val="accent5">
                    <a:lumMod val="75000"/>
                  </a:schemeClr>
                </a:solidFill>
              </a:rPr>
              <a:t>alias name</a:t>
            </a:r>
            <a:endParaRPr lang="en-US" sz="1600" b="1" dirty="0">
              <a:solidFill>
                <a:schemeClr val="accent5">
                  <a:lumMod val="75000"/>
                </a:schemeClr>
              </a:solidFill>
            </a:endParaRPr>
          </a:p>
        </p:txBody>
      </p:sp>
    </p:spTree>
    <p:extLst>
      <p:ext uri="{BB962C8B-B14F-4D97-AF65-F5344CB8AC3E}">
        <p14:creationId xmlns:p14="http://schemas.microsoft.com/office/powerpoint/2010/main" val="1220317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4590108" cy="584775"/>
          </a:xfrm>
          <a:prstGeom prst="rect">
            <a:avLst/>
          </a:prstGeom>
          <a:noFill/>
        </p:spPr>
        <p:txBody>
          <a:bodyPr wrap="square" rtlCol="0">
            <a:spAutoFit/>
          </a:bodyPr>
          <a:lstStyle/>
          <a:p>
            <a:r>
              <a:rPr lang="en-US" sz="3200" b="1" dirty="0" err="1" smtClean="0">
                <a:solidFill>
                  <a:schemeClr val="accent5">
                    <a:lumMod val="75000"/>
                  </a:schemeClr>
                </a:solidFill>
              </a:rPr>
              <a:t>Mệnh</a:t>
            </a:r>
            <a:r>
              <a:rPr lang="en-US" sz="3200" b="1" dirty="0" smtClean="0">
                <a:solidFill>
                  <a:schemeClr val="accent5">
                    <a:lumMod val="75000"/>
                  </a:schemeClr>
                </a:solidFill>
              </a:rPr>
              <a:t> </a:t>
            </a:r>
            <a:r>
              <a:rPr lang="en-US" sz="3200" b="1" dirty="0" err="1" smtClean="0">
                <a:solidFill>
                  <a:schemeClr val="accent5">
                    <a:lumMod val="75000"/>
                  </a:schemeClr>
                </a:solidFill>
              </a:rPr>
              <a:t>đề</a:t>
            </a:r>
            <a:r>
              <a:rPr lang="en-US" sz="3200" b="1" dirty="0" smtClean="0">
                <a:solidFill>
                  <a:schemeClr val="accent5">
                    <a:lumMod val="75000"/>
                  </a:schemeClr>
                </a:solidFill>
              </a:rPr>
              <a:t> JOIN</a:t>
            </a:r>
            <a:endParaRPr lang="en-US" sz="3200" b="1" dirty="0">
              <a:solidFill>
                <a:schemeClr val="accent5">
                  <a:lumMod val="75000"/>
                </a:schemeClr>
              </a:solidFill>
            </a:endParaRP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05757" y="1358619"/>
            <a:ext cx="7740715" cy="830997"/>
          </a:xfrm>
          <a:prstGeom prst="rect">
            <a:avLst/>
          </a:prstGeom>
          <a:noFill/>
        </p:spPr>
        <p:txBody>
          <a:bodyPr wrap="square" rtlCol="0">
            <a:spAutoFit/>
          </a:bodyPr>
          <a:lstStyle/>
          <a:p>
            <a:r>
              <a:rPr lang="vi-VN" sz="1600" dirty="0">
                <a:solidFill>
                  <a:schemeClr val="accent5">
                    <a:lumMod val="75000"/>
                  </a:schemeClr>
                </a:solidFill>
              </a:rPr>
              <a:t>Trong PostgreSQL và các hệ quản trị cơ sở dữ liệu khác, JOIN là một phép toán để kết hợp dữ liệu từ hai hoặc nhiều bảng dựa trên một điều kiện kết nối. Phép JOIN cho phép tạo ra các kết quả chứa thông tin từ các bảng liên quan.</a:t>
            </a:r>
            <a:endParaRPr lang="en-US" sz="1600" b="1" dirty="0">
              <a:solidFill>
                <a:schemeClr val="accent5">
                  <a:lumMod val="75000"/>
                </a:schemeClr>
              </a:solidFill>
            </a:endParaRPr>
          </a:p>
        </p:txBody>
      </p:sp>
      <p:grpSp>
        <p:nvGrpSpPr>
          <p:cNvPr id="9" name="Group 8"/>
          <p:cNvGrpSpPr/>
          <p:nvPr/>
        </p:nvGrpSpPr>
        <p:grpSpPr>
          <a:xfrm>
            <a:off x="905344" y="2280568"/>
            <a:ext cx="7541539" cy="4096427"/>
            <a:chOff x="905344" y="2407317"/>
            <a:chExt cx="7541539" cy="4096427"/>
          </a:xfrm>
        </p:grpSpPr>
        <p:pic>
          <p:nvPicPr>
            <p:cNvPr id="5" name="Picture 4"/>
            <p:cNvPicPr>
              <a:picLocks noChangeAspect="1"/>
            </p:cNvPicPr>
            <p:nvPr/>
          </p:nvPicPr>
          <p:blipFill>
            <a:blip r:embed="rId2"/>
            <a:stretch>
              <a:fillRect/>
            </a:stretch>
          </p:blipFill>
          <p:spPr>
            <a:xfrm>
              <a:off x="3537857" y="2407317"/>
              <a:ext cx="2097520" cy="1322711"/>
            </a:xfrm>
            <a:prstGeom prst="rect">
              <a:avLst/>
            </a:prstGeom>
          </p:spPr>
        </p:pic>
        <p:pic>
          <p:nvPicPr>
            <p:cNvPr id="6" name="Picture 5"/>
            <p:cNvPicPr>
              <a:picLocks noChangeAspect="1"/>
            </p:cNvPicPr>
            <p:nvPr/>
          </p:nvPicPr>
          <p:blipFill>
            <a:blip r:embed="rId3"/>
            <a:stretch>
              <a:fillRect/>
            </a:stretch>
          </p:blipFill>
          <p:spPr>
            <a:xfrm>
              <a:off x="905344" y="2822276"/>
              <a:ext cx="2010334" cy="1289648"/>
            </a:xfrm>
            <a:prstGeom prst="rect">
              <a:avLst/>
            </a:prstGeom>
          </p:spPr>
        </p:pic>
        <p:pic>
          <p:nvPicPr>
            <p:cNvPr id="7" name="Picture 6"/>
            <p:cNvPicPr>
              <a:picLocks noChangeAspect="1"/>
            </p:cNvPicPr>
            <p:nvPr/>
          </p:nvPicPr>
          <p:blipFill>
            <a:blip r:embed="rId4"/>
            <a:stretch>
              <a:fillRect/>
            </a:stretch>
          </p:blipFill>
          <p:spPr>
            <a:xfrm>
              <a:off x="905344" y="4744584"/>
              <a:ext cx="2148781" cy="1363760"/>
            </a:xfrm>
            <a:prstGeom prst="rect">
              <a:avLst/>
            </a:prstGeom>
          </p:spPr>
        </p:pic>
        <p:pic>
          <p:nvPicPr>
            <p:cNvPr id="17" name="Picture 16"/>
            <p:cNvPicPr>
              <a:picLocks noChangeAspect="1"/>
            </p:cNvPicPr>
            <p:nvPr/>
          </p:nvPicPr>
          <p:blipFill>
            <a:blip r:embed="rId3"/>
            <a:stretch>
              <a:fillRect/>
            </a:stretch>
          </p:blipFill>
          <p:spPr>
            <a:xfrm rot="10800000">
              <a:off x="6156354" y="2822276"/>
              <a:ext cx="2010334" cy="1289648"/>
            </a:xfrm>
            <a:prstGeom prst="rect">
              <a:avLst/>
            </a:prstGeom>
          </p:spPr>
        </p:pic>
        <p:pic>
          <p:nvPicPr>
            <p:cNvPr id="21" name="Picture 20"/>
            <p:cNvPicPr>
              <a:picLocks noChangeAspect="1"/>
            </p:cNvPicPr>
            <p:nvPr/>
          </p:nvPicPr>
          <p:blipFill>
            <a:blip r:embed="rId4"/>
            <a:stretch>
              <a:fillRect/>
            </a:stretch>
          </p:blipFill>
          <p:spPr>
            <a:xfrm rot="10800000">
              <a:off x="6147300" y="4744584"/>
              <a:ext cx="2148781" cy="1363760"/>
            </a:xfrm>
            <a:prstGeom prst="rect">
              <a:avLst/>
            </a:prstGeom>
          </p:spPr>
        </p:pic>
        <p:pic>
          <p:nvPicPr>
            <p:cNvPr id="8" name="Picture 7"/>
            <p:cNvPicPr>
              <a:picLocks noChangeAspect="1"/>
            </p:cNvPicPr>
            <p:nvPr/>
          </p:nvPicPr>
          <p:blipFill>
            <a:blip r:embed="rId5"/>
            <a:stretch>
              <a:fillRect/>
            </a:stretch>
          </p:blipFill>
          <p:spPr>
            <a:xfrm>
              <a:off x="3496896" y="5160476"/>
              <a:ext cx="2207631" cy="1343268"/>
            </a:xfrm>
            <a:prstGeom prst="rect">
              <a:avLst/>
            </a:prstGeom>
          </p:spPr>
        </p:pic>
        <p:sp>
          <p:nvSpPr>
            <p:cNvPr id="22" name="TextBox 21"/>
            <p:cNvSpPr txBox="1"/>
            <p:nvPr/>
          </p:nvSpPr>
          <p:spPr>
            <a:xfrm>
              <a:off x="3930754" y="3730028"/>
              <a:ext cx="1339914" cy="338554"/>
            </a:xfrm>
            <a:prstGeom prst="rect">
              <a:avLst/>
            </a:prstGeom>
            <a:noFill/>
          </p:spPr>
          <p:txBody>
            <a:bodyPr wrap="square" rtlCol="0">
              <a:spAutoFit/>
            </a:bodyPr>
            <a:lstStyle/>
            <a:p>
              <a:r>
                <a:rPr lang="en-US" sz="1600" dirty="0" smtClean="0">
                  <a:solidFill>
                    <a:schemeClr val="accent5">
                      <a:lumMod val="75000"/>
                    </a:schemeClr>
                  </a:solidFill>
                </a:rPr>
                <a:t>INNER JOIN</a:t>
              </a:r>
              <a:endParaRPr lang="en-US" sz="1600" b="1" dirty="0">
                <a:solidFill>
                  <a:schemeClr val="accent5">
                    <a:lumMod val="75000"/>
                  </a:schemeClr>
                </a:solidFill>
              </a:endParaRPr>
            </a:p>
          </p:txBody>
        </p:sp>
        <p:sp>
          <p:nvSpPr>
            <p:cNvPr id="23" name="TextBox 22"/>
            <p:cNvSpPr txBox="1"/>
            <p:nvPr/>
          </p:nvSpPr>
          <p:spPr>
            <a:xfrm>
              <a:off x="3930754" y="4714185"/>
              <a:ext cx="1339914" cy="338554"/>
            </a:xfrm>
            <a:prstGeom prst="rect">
              <a:avLst/>
            </a:prstGeom>
            <a:noFill/>
          </p:spPr>
          <p:txBody>
            <a:bodyPr wrap="square" rtlCol="0">
              <a:spAutoFit/>
            </a:bodyPr>
            <a:lstStyle/>
            <a:p>
              <a:r>
                <a:rPr lang="en-US" sz="1600" dirty="0" smtClean="0">
                  <a:solidFill>
                    <a:schemeClr val="accent5">
                      <a:lumMod val="75000"/>
                    </a:schemeClr>
                  </a:solidFill>
                </a:rPr>
                <a:t>FULL JOIN</a:t>
              </a:r>
              <a:endParaRPr lang="en-US" sz="1600" b="1" dirty="0">
                <a:solidFill>
                  <a:schemeClr val="accent5">
                    <a:lumMod val="75000"/>
                  </a:schemeClr>
                </a:solidFill>
              </a:endParaRPr>
            </a:p>
          </p:txBody>
        </p:sp>
        <p:sp>
          <p:nvSpPr>
            <p:cNvPr id="24" name="TextBox 23"/>
            <p:cNvSpPr txBox="1"/>
            <p:nvPr/>
          </p:nvSpPr>
          <p:spPr>
            <a:xfrm>
              <a:off x="1216897" y="4111924"/>
              <a:ext cx="1339914" cy="338554"/>
            </a:xfrm>
            <a:prstGeom prst="rect">
              <a:avLst/>
            </a:prstGeom>
            <a:noFill/>
          </p:spPr>
          <p:txBody>
            <a:bodyPr wrap="square" rtlCol="0">
              <a:spAutoFit/>
            </a:bodyPr>
            <a:lstStyle/>
            <a:p>
              <a:r>
                <a:rPr lang="en-US" sz="1600" dirty="0" smtClean="0">
                  <a:solidFill>
                    <a:schemeClr val="accent5">
                      <a:lumMod val="75000"/>
                    </a:schemeClr>
                  </a:solidFill>
                </a:rPr>
                <a:t>LEFT JOIN</a:t>
              </a:r>
              <a:endParaRPr lang="en-US" sz="1600" b="1" dirty="0">
                <a:solidFill>
                  <a:schemeClr val="accent5">
                    <a:lumMod val="75000"/>
                  </a:schemeClr>
                </a:solidFill>
              </a:endParaRPr>
            </a:p>
          </p:txBody>
        </p:sp>
        <p:sp>
          <p:nvSpPr>
            <p:cNvPr id="25" name="TextBox 24"/>
            <p:cNvSpPr txBox="1"/>
            <p:nvPr/>
          </p:nvSpPr>
          <p:spPr>
            <a:xfrm>
              <a:off x="1112781" y="6108344"/>
              <a:ext cx="1988030" cy="338554"/>
            </a:xfrm>
            <a:prstGeom prst="rect">
              <a:avLst/>
            </a:prstGeom>
            <a:noFill/>
          </p:spPr>
          <p:txBody>
            <a:bodyPr wrap="square" rtlCol="0">
              <a:spAutoFit/>
            </a:bodyPr>
            <a:lstStyle/>
            <a:p>
              <a:r>
                <a:rPr lang="en-US" sz="1600" dirty="0" smtClean="0">
                  <a:solidFill>
                    <a:schemeClr val="accent5">
                      <a:lumMod val="75000"/>
                    </a:schemeClr>
                  </a:solidFill>
                </a:rPr>
                <a:t>LEFT OUTER JOIN</a:t>
              </a:r>
              <a:endParaRPr lang="en-US" sz="1600" b="1" dirty="0">
                <a:solidFill>
                  <a:schemeClr val="accent5">
                    <a:lumMod val="75000"/>
                  </a:schemeClr>
                </a:solidFill>
              </a:endParaRPr>
            </a:p>
          </p:txBody>
        </p:sp>
        <p:sp>
          <p:nvSpPr>
            <p:cNvPr id="26" name="TextBox 25"/>
            <p:cNvSpPr txBox="1"/>
            <p:nvPr/>
          </p:nvSpPr>
          <p:spPr>
            <a:xfrm>
              <a:off x="6277785" y="4111924"/>
              <a:ext cx="1339914" cy="338554"/>
            </a:xfrm>
            <a:prstGeom prst="rect">
              <a:avLst/>
            </a:prstGeom>
            <a:noFill/>
          </p:spPr>
          <p:txBody>
            <a:bodyPr wrap="square" rtlCol="0">
              <a:spAutoFit/>
            </a:bodyPr>
            <a:lstStyle/>
            <a:p>
              <a:r>
                <a:rPr lang="en-US" sz="1600" dirty="0" smtClean="0">
                  <a:solidFill>
                    <a:schemeClr val="accent5">
                      <a:lumMod val="75000"/>
                    </a:schemeClr>
                  </a:solidFill>
                </a:rPr>
                <a:t>RIGHT JOIN</a:t>
              </a:r>
              <a:endParaRPr lang="en-US" sz="1600" b="1" dirty="0">
                <a:solidFill>
                  <a:schemeClr val="accent5">
                    <a:lumMod val="75000"/>
                  </a:schemeClr>
                </a:solidFill>
              </a:endParaRPr>
            </a:p>
          </p:txBody>
        </p:sp>
        <p:sp>
          <p:nvSpPr>
            <p:cNvPr id="27" name="TextBox 26"/>
            <p:cNvSpPr txBox="1"/>
            <p:nvPr/>
          </p:nvSpPr>
          <p:spPr>
            <a:xfrm>
              <a:off x="6173669" y="6108344"/>
              <a:ext cx="2273214" cy="338554"/>
            </a:xfrm>
            <a:prstGeom prst="rect">
              <a:avLst/>
            </a:prstGeom>
            <a:noFill/>
          </p:spPr>
          <p:txBody>
            <a:bodyPr wrap="square" rtlCol="0">
              <a:spAutoFit/>
            </a:bodyPr>
            <a:lstStyle/>
            <a:p>
              <a:r>
                <a:rPr lang="en-US" sz="1600" dirty="0" smtClean="0">
                  <a:solidFill>
                    <a:schemeClr val="accent5">
                      <a:lumMod val="75000"/>
                    </a:schemeClr>
                  </a:solidFill>
                </a:rPr>
                <a:t>RIGHT OUTER JOIN</a:t>
              </a:r>
              <a:endParaRPr lang="en-US" sz="1600" b="1" dirty="0">
                <a:solidFill>
                  <a:schemeClr val="accent5">
                    <a:lumMod val="75000"/>
                  </a:schemeClr>
                </a:solidFill>
              </a:endParaRPr>
            </a:p>
          </p:txBody>
        </p:sp>
      </p:grpSp>
    </p:spTree>
    <p:extLst>
      <p:ext uri="{BB962C8B-B14F-4D97-AF65-F5344CB8AC3E}">
        <p14:creationId xmlns:p14="http://schemas.microsoft.com/office/powerpoint/2010/main" val="6453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38"/>
          <p:cNvSpPr/>
          <p:nvPr/>
        </p:nvSpPr>
        <p:spPr>
          <a:xfrm>
            <a:off x="923868" y="1624608"/>
            <a:ext cx="7296263" cy="308319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37" name="4-Point Star 36"/>
          <p:cNvSpPr/>
          <p:nvPr/>
        </p:nvSpPr>
        <p:spPr>
          <a:xfrm>
            <a:off x="905344" y="71632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195055" y="717416"/>
            <a:ext cx="3775297" cy="338554"/>
          </a:xfrm>
          <a:prstGeom prst="rect">
            <a:avLst/>
          </a:prstGeom>
          <a:noFill/>
        </p:spPr>
        <p:txBody>
          <a:bodyPr wrap="square" rtlCol="0">
            <a:spAutoFit/>
          </a:bodyPr>
          <a:lstStyle/>
          <a:p>
            <a:r>
              <a:rPr lang="en-US" sz="1600" b="1" dirty="0" smtClean="0">
                <a:solidFill>
                  <a:schemeClr val="accent5">
                    <a:lumMod val="75000"/>
                  </a:schemeClr>
                </a:solidFill>
              </a:rPr>
              <a:t>Data </a:t>
            </a:r>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endParaRPr lang="en-US" sz="1600" b="1" dirty="0">
              <a:solidFill>
                <a:schemeClr val="accent5">
                  <a:lumMod val="75000"/>
                </a:schemeClr>
              </a:solidFill>
            </a:endParaRPr>
          </a:p>
        </p:txBody>
      </p:sp>
      <p:sp>
        <p:nvSpPr>
          <p:cNvPr id="40" name="TextBox 39"/>
          <p:cNvSpPr txBox="1"/>
          <p:nvPr/>
        </p:nvSpPr>
        <p:spPr>
          <a:xfrm>
            <a:off x="823864" y="1171012"/>
            <a:ext cx="7740715" cy="338554"/>
          </a:xfrm>
          <a:prstGeom prst="rect">
            <a:avLst/>
          </a:prstGeom>
          <a:noFill/>
        </p:spPr>
        <p:txBody>
          <a:bodyPr wrap="square" rtlCol="0">
            <a:spAutoFit/>
          </a:bodyPr>
          <a:lstStyle/>
          <a:p>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employees,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chèn</a:t>
            </a:r>
            <a:r>
              <a:rPr lang="en-US" sz="1600" dirty="0" smtClean="0">
                <a:solidFill>
                  <a:schemeClr val="accent5">
                    <a:lumMod val="75000"/>
                  </a:schemeClr>
                </a:solidFill>
              </a:rPr>
              <a:t> 3 </a:t>
            </a:r>
            <a:r>
              <a:rPr lang="en-US" sz="1600" dirty="0" err="1" smtClean="0">
                <a:solidFill>
                  <a:schemeClr val="accent5">
                    <a:lumMod val="75000"/>
                  </a:schemeClr>
                </a:solidFill>
              </a:rPr>
              <a:t>dòng</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sau</a:t>
            </a:r>
            <a:endParaRPr lang="en-US" sz="1600" b="1" dirty="0">
              <a:solidFill>
                <a:schemeClr val="accent5">
                  <a:lumMod val="75000"/>
                </a:schemeClr>
              </a:solidFill>
            </a:endParaRPr>
          </a:p>
        </p:txBody>
      </p:sp>
      <p:pic>
        <p:nvPicPr>
          <p:cNvPr id="6" name="Picture 5"/>
          <p:cNvPicPr>
            <a:picLocks noChangeAspect="1"/>
          </p:cNvPicPr>
          <p:nvPr/>
        </p:nvPicPr>
        <p:blipFill>
          <a:blip r:embed="rId2"/>
          <a:stretch>
            <a:fillRect/>
          </a:stretch>
        </p:blipFill>
        <p:spPr>
          <a:xfrm>
            <a:off x="1195055" y="1837466"/>
            <a:ext cx="6572250" cy="2657475"/>
          </a:xfrm>
          <a:prstGeom prst="rect">
            <a:avLst/>
          </a:prstGeom>
        </p:spPr>
      </p:pic>
    </p:spTree>
    <p:extLst>
      <p:ext uri="{BB962C8B-B14F-4D97-AF65-F5344CB8AC3E}">
        <p14:creationId xmlns:p14="http://schemas.microsoft.com/office/powerpoint/2010/main" val="15807210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38"/>
          <p:cNvSpPr/>
          <p:nvPr/>
        </p:nvSpPr>
        <p:spPr>
          <a:xfrm>
            <a:off x="923868" y="1624608"/>
            <a:ext cx="7296263" cy="308319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37" name="4-Point Star 36"/>
          <p:cNvSpPr/>
          <p:nvPr/>
        </p:nvSpPr>
        <p:spPr>
          <a:xfrm>
            <a:off x="905344" y="71632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195055" y="717416"/>
            <a:ext cx="3775297" cy="338554"/>
          </a:xfrm>
          <a:prstGeom prst="rect">
            <a:avLst/>
          </a:prstGeom>
          <a:noFill/>
        </p:spPr>
        <p:txBody>
          <a:bodyPr wrap="square" rtlCol="0">
            <a:spAutoFit/>
          </a:bodyPr>
          <a:lstStyle/>
          <a:p>
            <a:r>
              <a:rPr lang="en-US" sz="1600" b="1" dirty="0" smtClean="0">
                <a:solidFill>
                  <a:schemeClr val="accent5">
                    <a:lumMod val="75000"/>
                  </a:schemeClr>
                </a:solidFill>
              </a:rPr>
              <a:t>Data </a:t>
            </a:r>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endParaRPr lang="en-US" sz="1600" b="1" dirty="0">
              <a:solidFill>
                <a:schemeClr val="accent5">
                  <a:lumMod val="75000"/>
                </a:schemeClr>
              </a:solidFill>
            </a:endParaRPr>
          </a:p>
        </p:txBody>
      </p:sp>
      <p:sp>
        <p:nvSpPr>
          <p:cNvPr id="40" name="TextBox 39"/>
          <p:cNvSpPr txBox="1"/>
          <p:nvPr/>
        </p:nvSpPr>
        <p:spPr>
          <a:xfrm>
            <a:off x="823864" y="1171012"/>
            <a:ext cx="7740715" cy="338554"/>
          </a:xfrm>
          <a:prstGeom prst="rect">
            <a:avLst/>
          </a:prstGeom>
          <a:noFill/>
        </p:spPr>
        <p:txBody>
          <a:bodyPr wrap="square" rtlCol="0">
            <a:spAutoFit/>
          </a:bodyPr>
          <a:lstStyle/>
          <a:p>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departments,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chèn</a:t>
            </a:r>
            <a:r>
              <a:rPr lang="en-US" sz="1600" dirty="0" smtClean="0">
                <a:solidFill>
                  <a:schemeClr val="accent5">
                    <a:lumMod val="75000"/>
                  </a:schemeClr>
                </a:solidFill>
              </a:rPr>
              <a:t> 3 </a:t>
            </a:r>
            <a:r>
              <a:rPr lang="en-US" sz="1600" dirty="0" err="1" smtClean="0">
                <a:solidFill>
                  <a:schemeClr val="accent5">
                    <a:lumMod val="75000"/>
                  </a:schemeClr>
                </a:solidFill>
              </a:rPr>
              <a:t>dòng</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sau</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119564" y="1823848"/>
            <a:ext cx="6524625" cy="2486025"/>
          </a:xfrm>
          <a:prstGeom prst="rect">
            <a:avLst/>
          </a:prstGeom>
        </p:spPr>
      </p:pic>
      <p:sp>
        <p:nvSpPr>
          <p:cNvPr id="8" name="TextBox 7"/>
          <p:cNvSpPr txBox="1"/>
          <p:nvPr/>
        </p:nvSpPr>
        <p:spPr>
          <a:xfrm>
            <a:off x="823864" y="4991574"/>
            <a:ext cx="7740715" cy="584775"/>
          </a:xfrm>
          <a:prstGeom prst="rect">
            <a:avLst/>
          </a:prstGeom>
          <a:noFill/>
        </p:spPr>
        <p:txBody>
          <a:bodyPr wrap="square" rtlCol="0">
            <a:spAutoFit/>
          </a:bodyPr>
          <a:lstStyle/>
          <a:p>
            <a:r>
              <a:rPr lang="en-US" sz="1600" dirty="0" smtClean="0">
                <a:solidFill>
                  <a:schemeClr val="accent5">
                    <a:lumMod val="75000"/>
                  </a:schemeClr>
                </a:solidFill>
              </a:rPr>
              <a:t>Table employees </a:t>
            </a:r>
            <a:r>
              <a:rPr lang="en-US" sz="1600" dirty="0" err="1" smtClean="0">
                <a:solidFill>
                  <a:schemeClr val="accent5">
                    <a:lumMod val="75000"/>
                  </a:schemeClr>
                </a:solidFill>
              </a:rPr>
              <a:t>và</a:t>
            </a:r>
            <a:r>
              <a:rPr lang="en-US" sz="1600" dirty="0" smtClean="0">
                <a:solidFill>
                  <a:schemeClr val="accent5">
                    <a:lumMod val="75000"/>
                  </a:schemeClr>
                </a:solidFill>
              </a:rPr>
              <a:t> table departments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nhau</a:t>
            </a:r>
            <a:r>
              <a:rPr lang="en-US" sz="1600" dirty="0" smtClean="0">
                <a:solidFill>
                  <a:schemeClr val="accent5">
                    <a:lumMod val="75000"/>
                  </a:schemeClr>
                </a:solidFill>
              </a:rPr>
              <a:t> </a:t>
            </a:r>
            <a:r>
              <a:rPr lang="en-US" sz="1600" dirty="0" err="1" smtClean="0">
                <a:solidFill>
                  <a:schemeClr val="accent5">
                    <a:lumMod val="75000"/>
                  </a:schemeClr>
                </a:solidFill>
              </a:rPr>
              <a:t>bởi</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 </a:t>
            </a:r>
            <a:r>
              <a:rPr lang="en-US" sz="1600" dirty="0" err="1" smtClean="0">
                <a:solidFill>
                  <a:schemeClr val="accent5">
                    <a:lumMod val="75000"/>
                  </a:schemeClr>
                </a:solidFill>
              </a:rPr>
              <a:t>department_id</a:t>
            </a:r>
            <a:endParaRPr lang="en-US" sz="1600" b="1" dirty="0">
              <a:solidFill>
                <a:schemeClr val="accent5">
                  <a:lumMod val="75000"/>
                </a:schemeClr>
              </a:solidFill>
            </a:endParaRPr>
          </a:p>
        </p:txBody>
      </p:sp>
    </p:spTree>
    <p:extLst>
      <p:ext uri="{BB962C8B-B14F-4D97-AF65-F5344CB8AC3E}">
        <p14:creationId xmlns:p14="http://schemas.microsoft.com/office/powerpoint/2010/main" val="2501382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1636</TotalTime>
  <Words>2194</Words>
  <Application>Microsoft Office PowerPoint</Application>
  <PresentationFormat>On-screen Show (4:3)</PresentationFormat>
  <Paragraphs>151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JetBrains Mono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236</cp:revision>
  <dcterms:created xsi:type="dcterms:W3CDTF">2023-10-31T07:04:03Z</dcterms:created>
  <dcterms:modified xsi:type="dcterms:W3CDTF">2023-12-15T01:48:38Z</dcterms:modified>
</cp:coreProperties>
</file>