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4" r:id="rId5"/>
    <p:sldId id="277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67B8"/>
    <a:srgbClr val="1C1E26"/>
    <a:srgbClr val="8FC573"/>
    <a:srgbClr val="8359B8"/>
    <a:srgbClr val="8D62CA"/>
    <a:srgbClr val="8569CB"/>
    <a:srgbClr val="229E9A"/>
    <a:srgbClr val="ED7A2B"/>
    <a:srgbClr val="316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4" autoAdjust="0"/>
  </p:normalViewPr>
  <p:slideViewPr>
    <p:cSldViewPr snapToGrid="0">
      <p:cViewPr varScale="1">
        <p:scale>
          <a:sx n="106" d="100"/>
          <a:sy n="106" d="100"/>
        </p:scale>
        <p:origin x="1686" y="96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65014"/>
            <a:ext cx="9144000" cy="49929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13592" y="677010"/>
            <a:ext cx="7886700" cy="535531"/>
          </a:xfrm>
          <a:noFill/>
        </p:spPr>
        <p:txBody>
          <a:bodyPr wrap="square" rtlCol="0">
            <a:spAutoFit/>
          </a:bodyPr>
          <a:lstStyle>
            <a:lvl1pPr>
              <a:defRPr lang="en-US" sz="3200" b="1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830526" y="1229475"/>
            <a:ext cx="7751762" cy="34607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dirty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 dirty="0" smtClean="0"/>
              <a:t>Edit Master text styles</a:t>
            </a:r>
            <a:endParaRPr lang="en-US" dirty="0"/>
          </a:p>
        </p:txBody>
      </p:sp>
      <p:sp>
        <p:nvSpPr>
          <p:cNvPr id="14" name="Round Same Side Corner Rectangle 13"/>
          <p:cNvSpPr/>
          <p:nvPr userDrawn="1"/>
        </p:nvSpPr>
        <p:spPr>
          <a:xfrm rot="16200000">
            <a:off x="7941735" y="-618112"/>
            <a:ext cx="372534" cy="203200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196667" y="256317"/>
            <a:ext cx="178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>
                    <a:lumMod val="75000"/>
                  </a:schemeClr>
                </a:solidFill>
              </a:rPr>
              <a:t>aptech-danang.edu.vn</a:t>
            </a:r>
            <a:endParaRPr lang="en-US" sz="12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99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>
            <a:off x="7941735" y="-618112"/>
            <a:ext cx="372534" cy="203200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750" y="702734"/>
            <a:ext cx="6858000" cy="4910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8BD4-9C3A-4D8C-9694-89EF234B00D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7196667" y="256317"/>
            <a:ext cx="178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>
                    <a:lumMod val="75000"/>
                  </a:schemeClr>
                </a:solidFill>
              </a:rPr>
              <a:t>aptech-danang.edu.vn</a:t>
            </a:r>
            <a:endParaRPr lang="en-US" sz="12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38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>
            <a:off x="7941735" y="-618112"/>
            <a:ext cx="372534" cy="203200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196667" y="256317"/>
            <a:ext cx="178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>
                    <a:lumMod val="75000"/>
                  </a:schemeClr>
                </a:solidFill>
              </a:rPr>
              <a:t>aptech-danang.edu.vn</a:t>
            </a:r>
            <a:endParaRPr lang="en-US" sz="12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5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8BD4-9C3A-4D8C-9694-89EF234B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stgreSQL Logo | Relational database management system, Relational  database,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912" y="2116883"/>
            <a:ext cx="3199313" cy="24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3687" y="1321806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Session </a:t>
            </a:r>
            <a:r>
              <a:rPr lang="en-US" dirty="0" smtClean="0">
                <a:solidFill>
                  <a:schemeClr val="bg1"/>
                </a:solidFill>
              </a:rPr>
              <a:t>05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686" y="1691139"/>
            <a:ext cx="3583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Filtering Data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4605" y="2417276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đề</a:t>
            </a:r>
            <a:r>
              <a:rPr lang="en-US" dirty="0" smtClean="0">
                <a:solidFill>
                  <a:schemeClr val="bg1"/>
                </a:solidFill>
              </a:rPr>
              <a:t> WHERE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911384" y="2527550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911384" y="3082702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54605" y="2947014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đề</a:t>
            </a:r>
            <a:r>
              <a:rPr lang="en-US" dirty="0" smtClean="0">
                <a:solidFill>
                  <a:schemeClr val="bg1"/>
                </a:solidFill>
              </a:rPr>
              <a:t> LIMIT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911384" y="3674296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54605" y="3547661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đề</a:t>
            </a:r>
            <a:r>
              <a:rPr lang="en-US" dirty="0" smtClean="0">
                <a:solidFill>
                  <a:schemeClr val="bg1"/>
                </a:solidFill>
              </a:rPr>
              <a:t> FETCH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911384" y="4208451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4605" y="4081816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đề</a:t>
            </a:r>
            <a:r>
              <a:rPr lang="en-US" dirty="0" smtClean="0">
                <a:solidFill>
                  <a:schemeClr val="bg1"/>
                </a:solidFill>
              </a:rPr>
              <a:t> IN, BETWEEN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911384" y="4787873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54605" y="4661238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đề</a:t>
            </a:r>
            <a:r>
              <a:rPr lang="en-US" dirty="0" smtClean="0">
                <a:solidFill>
                  <a:schemeClr val="bg1"/>
                </a:solidFill>
              </a:rPr>
              <a:t> LIKE, IS NULL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757" y="556143"/>
            <a:ext cx="456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WHERE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905345" y="1149516"/>
            <a:ext cx="182880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2916" y="1347679"/>
            <a:ext cx="738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phép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chỉ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định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điều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kiện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lựa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hàng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cụ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thể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bảng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dữ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liệu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chỉ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trả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về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những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hàng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thỏa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mãn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điều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kiện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23" name="4-Point Star 22"/>
          <p:cNvSpPr/>
          <p:nvPr/>
        </p:nvSpPr>
        <p:spPr>
          <a:xfrm>
            <a:off x="905344" y="2035605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231269" y="2003614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Cú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Pháp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05344" y="2445319"/>
            <a:ext cx="7296263" cy="1362369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2916" y="3910839"/>
            <a:ext cx="738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WHERE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danh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sách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điều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giới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phạm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vi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lấy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dữ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liệu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Điều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hợp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bởi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login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so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sánh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9" y="2613526"/>
            <a:ext cx="2886075" cy="11525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841049"/>
              </p:ext>
            </p:extLst>
          </p:nvPr>
        </p:nvGraphicFramePr>
        <p:xfrm>
          <a:off x="888274" y="4619799"/>
          <a:ext cx="36022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205">
                  <a:extLst>
                    <a:ext uri="{9D8B030D-6E8A-4147-A177-3AD203B41FA5}">
                      <a16:colId xmlns:a16="http://schemas.microsoft.com/office/drawing/2014/main" val="3122020417"/>
                    </a:ext>
                  </a:extLst>
                </a:gridCol>
                <a:gridCol w="2716041">
                  <a:extLst>
                    <a:ext uri="{9D8B030D-6E8A-4147-A177-3AD203B41FA5}">
                      <a16:colId xmlns:a16="http://schemas.microsoft.com/office/drawing/2014/main" val="374721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Toán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Mô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tả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=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sánh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bằng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6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 </a:t>
                      </a:r>
                      <a:r>
                        <a:rPr lang="en-US" sz="1400" dirty="0" err="1" smtClean="0"/>
                        <a:t>sánh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lớn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hơn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 </a:t>
                      </a:r>
                      <a:r>
                        <a:rPr lang="en-US" sz="1400" dirty="0" err="1" smtClean="0"/>
                        <a:t>sánh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bé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hơn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9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&gt;=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 </a:t>
                      </a:r>
                      <a:r>
                        <a:rPr lang="en-US" sz="1400" dirty="0" err="1" smtClean="0"/>
                        <a:t>sánh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lớn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hơn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hoặc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bằng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3588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55870"/>
              </p:ext>
            </p:extLst>
          </p:nvPr>
        </p:nvGraphicFramePr>
        <p:xfrm>
          <a:off x="4627355" y="4619799"/>
          <a:ext cx="36022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205">
                  <a:extLst>
                    <a:ext uri="{9D8B030D-6E8A-4147-A177-3AD203B41FA5}">
                      <a16:colId xmlns:a16="http://schemas.microsoft.com/office/drawing/2014/main" val="3122020417"/>
                    </a:ext>
                  </a:extLst>
                </a:gridCol>
                <a:gridCol w="2716041">
                  <a:extLst>
                    <a:ext uri="{9D8B030D-6E8A-4147-A177-3AD203B41FA5}">
                      <a16:colId xmlns:a16="http://schemas.microsoft.com/office/drawing/2014/main" val="374721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Toán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Mô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tả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&lt;=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sánh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bé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hơn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hoặc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bằng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6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&lt;&gt; / !=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 </a:t>
                      </a:r>
                      <a:r>
                        <a:rPr lang="en-US" sz="1400" dirty="0" err="1" smtClean="0"/>
                        <a:t>sánh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bằng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9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358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3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905344" y="4067023"/>
            <a:ext cx="7296263" cy="2194458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463929"/>
              </p:ext>
            </p:extLst>
          </p:nvPr>
        </p:nvGraphicFramePr>
        <p:xfrm>
          <a:off x="888274" y="781130"/>
          <a:ext cx="360224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205">
                  <a:extLst>
                    <a:ext uri="{9D8B030D-6E8A-4147-A177-3AD203B41FA5}">
                      <a16:colId xmlns:a16="http://schemas.microsoft.com/office/drawing/2014/main" val="3122020417"/>
                    </a:ext>
                  </a:extLst>
                </a:gridCol>
                <a:gridCol w="2716041">
                  <a:extLst>
                    <a:ext uri="{9D8B030D-6E8A-4147-A177-3AD203B41FA5}">
                      <a16:colId xmlns:a16="http://schemas.microsoft.com/office/drawing/2014/main" val="374721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Toán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Mô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tả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Kết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hợp</a:t>
                      </a:r>
                      <a:r>
                        <a:rPr lang="en-US" sz="1400" baseline="0" dirty="0" smtClean="0"/>
                        <a:t> VÀ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6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Hoặc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bất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nào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trong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danh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sách</a:t>
                      </a:r>
                      <a:r>
                        <a:rPr lang="en-US" sz="1400" baseline="0" dirty="0" smtClean="0"/>
                        <a:t> IN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9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&gt;=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 </a:t>
                      </a:r>
                      <a:r>
                        <a:rPr lang="en-US" sz="1400" dirty="0" err="1" smtClean="0"/>
                        <a:t>sánh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lớn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hơn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hoặc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bằng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3588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2675"/>
              </p:ext>
            </p:extLst>
          </p:nvPr>
        </p:nvGraphicFramePr>
        <p:xfrm>
          <a:off x="4627355" y="781130"/>
          <a:ext cx="360224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649">
                  <a:extLst>
                    <a:ext uri="{9D8B030D-6E8A-4147-A177-3AD203B41FA5}">
                      <a16:colId xmlns:a16="http://schemas.microsoft.com/office/drawing/2014/main" val="3122020417"/>
                    </a:ext>
                  </a:extLst>
                </a:gridCol>
                <a:gridCol w="2471597">
                  <a:extLst>
                    <a:ext uri="{9D8B030D-6E8A-4147-A177-3AD203B41FA5}">
                      <a16:colId xmlns:a16="http://schemas.microsoft.com/office/drawing/2014/main" val="374721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Toán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Mô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tả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BETWEEN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trong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khoảng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6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LIKE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mẫu</a:t>
                      </a:r>
                      <a:r>
                        <a:rPr lang="en-US" sz="1400" baseline="0" dirty="0" smtClean="0"/>
                        <a:t> pattern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</a:t>
                      </a:r>
                      <a:r>
                        <a:rPr lang="en-US" sz="1400" baseline="0" dirty="0" smtClean="0"/>
                        <a:t> 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các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là</a:t>
                      </a:r>
                      <a:r>
                        <a:rPr lang="en-US" sz="1400" baseline="0" dirty="0" smtClean="0"/>
                        <a:t> NULL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9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Phủ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định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358800"/>
                  </a:ext>
                </a:extLst>
              </a:tr>
            </a:tbl>
          </a:graphicData>
        </a:graphic>
      </p:graphicFrame>
      <p:sp>
        <p:nvSpPr>
          <p:cNvPr id="11" name="4-Point Star 10"/>
          <p:cNvSpPr/>
          <p:nvPr/>
        </p:nvSpPr>
        <p:spPr>
          <a:xfrm>
            <a:off x="905344" y="2986018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31681" y="2954027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so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sánh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=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8274" y="3533798"/>
            <a:ext cx="665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Lấy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họ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của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tất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những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khách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hang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first_name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bằng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‘Jamie’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9" y="4173652"/>
            <a:ext cx="2952750" cy="1981200"/>
          </a:xfrm>
          <a:prstGeom prst="rect">
            <a:avLst/>
          </a:prstGeom>
        </p:spPr>
      </p:pic>
      <p:pic>
        <p:nvPicPr>
          <p:cNvPr id="3" name="Picture 2" descr="PostgreSQL WHERE string compari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468" y="5258366"/>
            <a:ext cx="33051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9299" y="4794920"/>
            <a:ext cx="1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quả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24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905344" y="4488583"/>
            <a:ext cx="7296263" cy="2047717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4-Point Star 16"/>
          <p:cNvSpPr/>
          <p:nvPr/>
        </p:nvSpPr>
        <p:spPr>
          <a:xfrm>
            <a:off x="905344" y="546835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5055" y="514844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AND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2916" y="971926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Dùng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hợp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nhiều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điều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nhau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muốn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tất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chúng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phải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thỏa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mãn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05344" y="1455673"/>
            <a:ext cx="7296263" cy="2224525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9" y="1574550"/>
            <a:ext cx="5657850" cy="1962150"/>
          </a:xfrm>
          <a:prstGeom prst="rect">
            <a:avLst/>
          </a:prstGeom>
        </p:spPr>
      </p:pic>
      <p:pic>
        <p:nvPicPr>
          <p:cNvPr id="4" name="Picture 2" descr="PostgreSQL WHERE with AND ope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475" y="2161118"/>
            <a:ext cx="32766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28641" y="1683168"/>
            <a:ext cx="1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quả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4-Point Star 11"/>
          <p:cNvSpPr/>
          <p:nvPr/>
        </p:nvSpPr>
        <p:spPr>
          <a:xfrm>
            <a:off x="905344" y="3816705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95055" y="3784714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OR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2916" y="4138407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Dùng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OR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muốn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điều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thỏa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mãn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067" y="4564625"/>
            <a:ext cx="6038850" cy="1971675"/>
          </a:xfrm>
          <a:prstGeom prst="rect">
            <a:avLst/>
          </a:prstGeom>
        </p:spPr>
      </p:pic>
      <p:pic>
        <p:nvPicPr>
          <p:cNvPr id="2052" name="Picture 4" descr="PostgreSQL WHERE with OR operat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468" y="5145649"/>
            <a:ext cx="32766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728641" y="4688653"/>
            <a:ext cx="1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quả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4-Point Star 16"/>
          <p:cNvSpPr/>
          <p:nvPr/>
        </p:nvSpPr>
        <p:spPr>
          <a:xfrm>
            <a:off x="905344" y="546835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5055" y="514844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&lt;&gt; (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Không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bằng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2916" y="971926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người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first_name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xuất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danh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sách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: “Ann, Anne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hoặc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Annie”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05344" y="1455673"/>
            <a:ext cx="7296263" cy="2224525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8641" y="1683168"/>
            <a:ext cx="1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quả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9" y="1610985"/>
            <a:ext cx="3486150" cy="1914525"/>
          </a:xfrm>
          <a:prstGeom prst="rect">
            <a:avLst/>
          </a:prstGeom>
        </p:spPr>
      </p:pic>
      <p:pic>
        <p:nvPicPr>
          <p:cNvPr id="4098" name="Picture 2" descr="PostgreSQL WHERE with Not Equal ope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504" y="2288280"/>
            <a:ext cx="32575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14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05345" y="2648382"/>
            <a:ext cx="350005" cy="3500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8725" y="2668485"/>
            <a:ext cx="6919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Hiểu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cách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sử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dụng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mệnh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đề</a:t>
            </a:r>
            <a:r>
              <a:rPr lang="en-US" sz="1600" dirty="0" smtClean="0">
                <a:solidFill>
                  <a:schemeClr val="bg1"/>
                </a:solidFill>
              </a:rPr>
              <a:t> WHERE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05345" y="3477915"/>
            <a:ext cx="350005" cy="3500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18725" y="3499028"/>
            <a:ext cx="6919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Hiểu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được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cách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sử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dụng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mệnh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đề</a:t>
            </a:r>
            <a:r>
              <a:rPr lang="en-US" sz="1600" dirty="0" smtClean="0">
                <a:solidFill>
                  <a:schemeClr val="bg1"/>
                </a:solidFill>
              </a:rPr>
              <a:t> LIMIT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5345" y="4290326"/>
            <a:ext cx="350005" cy="3500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8725" y="4290326"/>
            <a:ext cx="6919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Hiểu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được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cách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sử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dụng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mệnh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đề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FETCH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905345" y="5041764"/>
            <a:ext cx="350005" cy="3500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18725" y="5041764"/>
            <a:ext cx="6919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Hiểu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được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cách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sử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dụng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mệnh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đề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IN, BETWEEN, LIKE, IS NULL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7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874</TotalTime>
  <Words>347</Words>
  <Application>Microsoft Office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295</cp:revision>
  <dcterms:created xsi:type="dcterms:W3CDTF">2023-10-31T07:04:03Z</dcterms:created>
  <dcterms:modified xsi:type="dcterms:W3CDTF">2023-12-13T02:20:11Z</dcterms:modified>
</cp:coreProperties>
</file>