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711200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9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50" y="702734"/>
            <a:ext cx="6858000" cy="491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29733" y="6411583"/>
            <a:ext cx="527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29733" y="6411583"/>
            <a:ext cx="527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75000"/>
                  </a:schemeClr>
                </a:solidFill>
              </a:rPr>
              <a:t>aptech-danang.edu.vn</a:t>
            </a:r>
            <a:endParaRPr lang="en-US" sz="12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8BD4-9C3A-4D8C-9694-89EF234B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#section-most-popular-technologies-databas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3/#section-most-popular-technologies-databases" TargetMode="External"/><Relationship Id="rId2" Type="http://schemas.openxmlformats.org/officeDocument/2006/relationships/hyperlink" Target="https://survey.stackoverflow.co/2022#section-most-popular-technologies-databa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stgreSQL Logo | Relational database management system, Relational  database,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2" y="2116883"/>
            <a:ext cx="3199313" cy="24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687" y="132180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686" y="1691139"/>
            <a:ext cx="332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4605" y="2417276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PostgreSQL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911384" y="2527550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4605" y="2972428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PostgreSQL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911384" y="3082702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54605" y="3564022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911384" y="3674296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4605" y="4086307"/>
            <a:ext cx="332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PostgreSQL - pgAdmin4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911384" y="4196581"/>
            <a:ext cx="116062" cy="11606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52990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điền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mật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khẩu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khoản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root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4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2155810"/>
            <a:ext cx="3661497" cy="2865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2252" y="3935983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25" y="2156202"/>
            <a:ext cx="3657600" cy="2862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64996" y="3935983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58" y="2146853"/>
            <a:ext cx="3755258" cy="2938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2150198"/>
            <a:ext cx="3745239" cy="29310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307727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6,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517" y="4106101"/>
            <a:ext cx="12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Port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5,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Next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3582" y="4011970"/>
            <a:ext cx="12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2081030"/>
            <a:ext cx="3682989" cy="2882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5755" y="5437576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bỏ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8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Finish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hoàn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24" y="4069436"/>
            <a:ext cx="11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755" y="1369728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click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bắt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7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95" y="2088013"/>
            <a:ext cx="3682989" cy="28823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01424" y="4069436"/>
            <a:ext cx="11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8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2207" y="2055435"/>
            <a:ext cx="49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Start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SQL Sell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hình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48" name="Picture 4" descr="https://www.postgresqltutorial.com/wp-content/uploads/2020/07/Install-PostgreSQL-psql-ver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75" y="2594921"/>
            <a:ext cx="4433243" cy="247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95880" y="5405217"/>
            <a:ext cx="755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từng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tin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ở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nội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dung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ngoặc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vuông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Enter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52793" r="83193" b="17022"/>
          <a:stretch/>
        </p:blipFill>
        <p:spPr>
          <a:xfrm>
            <a:off x="905346" y="2424767"/>
            <a:ext cx="2498586" cy="25241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6831" y="4660854"/>
            <a:ext cx="1215869" cy="204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Xác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5880" y="5405217"/>
            <a:ext cx="755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nhập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SELECT versions();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rồi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Enter.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bản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PostgreSQL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là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87" y="1975816"/>
            <a:ext cx="5104339" cy="31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6831" y="154672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4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153687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5880" y="5405217"/>
            <a:ext cx="75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Start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chọn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pgAdmin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4 ,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ứng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dụng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lên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trên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793" r="83193" b="17022"/>
          <a:stretch/>
        </p:blipFill>
        <p:spPr>
          <a:xfrm>
            <a:off x="905345" y="2092674"/>
            <a:ext cx="3073659" cy="3105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3956" y="3068190"/>
            <a:ext cx="1393544" cy="33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84497"/>
            <a:ext cx="5042705" cy="31652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41544" y="3784470"/>
            <a:ext cx="1393544" cy="49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2177" y="1313277"/>
            <a:ext cx="7559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Add new Server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server ở ô Name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1824190"/>
            <a:ext cx="4469067" cy="3037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64" y="2034540"/>
            <a:ext cx="4140061" cy="33213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5756" y="5017353"/>
            <a:ext cx="311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qua tab Connection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56" y="5527893"/>
            <a:ext cx="737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điền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thông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tương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tự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Save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21443" y="5492407"/>
            <a:ext cx="526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Tạo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xong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2" y="1368720"/>
            <a:ext cx="6235065" cy="39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Database PostgreSQL Server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346" y="5287644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biểu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tượng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Query Tool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chổ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khoanh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đỏ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menu Tools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Query Tool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2027" y="1452171"/>
            <a:ext cx="6820853" cy="3711240"/>
            <a:chOff x="982027" y="1452171"/>
            <a:chExt cx="6820853" cy="37112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027" y="1452171"/>
              <a:ext cx="6820853" cy="371124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859543" y="1859280"/>
              <a:ext cx="304537" cy="3045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64643" y="300228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91840" y="2796540"/>
              <a:ext cx="1162465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2121" y="2354580"/>
              <a:ext cx="243840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17143" y="266700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53740" y="4503420"/>
              <a:ext cx="2644140" cy="259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59103" y="4328160"/>
              <a:ext cx="304537" cy="3045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5346" y="5699124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thực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1, 2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sẽ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thấy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quả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9271" t="36666" r="45938" b="52037"/>
          <a:stretch/>
        </p:blipFill>
        <p:spPr>
          <a:xfrm>
            <a:off x="905345" y="2120900"/>
            <a:ext cx="4533900" cy="116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Database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thiết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kế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sẵn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trúc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quan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dữ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liệu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phục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vụ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việc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truy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vấn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quá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trình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học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70940" y="2129790"/>
            <a:ext cx="1162465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26915" y="2026781"/>
            <a:ext cx="273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Databases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Create,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45" y="3457013"/>
            <a:ext cx="3928970" cy="28209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98924" y="4248301"/>
            <a:ext cx="1162465" cy="259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27894" y="4507381"/>
            <a:ext cx="273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nút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Save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lưu</a:t>
            </a:r>
            <a:endParaRPr lang="en-US" sz="1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332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Giới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thiệu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49516"/>
            <a:ext cx="182880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3322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hệ thống quản trị cơ sở dữ liệu quan hệ và đối tượng (Object – Relational Database Management System) có mục đích chung, là hệ thống cơ sở dữ liệu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mã nguồn mở miễn phí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tiên tiến nhất hiện nay.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916" y="3352217"/>
            <a:ext cx="332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một hệ thống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CSDL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miễn phí mã nguồn mở hỗ trợ cả truy vấn quan hệ (SQL) và truy vấn phi quan hệ (JSON).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916" y="4619702"/>
            <a:ext cx="332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Python, C#, Java,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Go, Ruby…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1255386"/>
            <a:ext cx="3662109" cy="3826521"/>
            <a:chOff x="4572000" y="1255386"/>
            <a:chExt cx="3662109" cy="38265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864691"/>
              <a:ext cx="3662109" cy="312861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8" name="Isosceles Triangle 7"/>
            <p:cNvSpPr/>
            <p:nvPr/>
          </p:nvSpPr>
          <p:spPr>
            <a:xfrm rot="5821138">
              <a:off x="4995832" y="1398709"/>
              <a:ext cx="888606" cy="601959"/>
            </a:xfrm>
            <a:prstGeom prst="triangle">
              <a:avLst/>
            </a:prstGeom>
            <a:solidFill>
              <a:srgbClr val="31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81287">
              <a:off x="7485151" y="4816749"/>
              <a:ext cx="391423" cy="265158"/>
            </a:xfrm>
            <a:prstGeom prst="triangle">
              <a:avLst/>
            </a:prstGeom>
            <a:solidFill>
              <a:srgbClr val="316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phải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tên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Database </a:t>
            </a:r>
            <a:r>
              <a:rPr lang="en-US" sz="1500" b="1" dirty="0" err="1" smtClean="0">
                <a:solidFill>
                  <a:schemeClr val="accent5">
                    <a:lumMod val="75000"/>
                  </a:schemeClr>
                </a:solidFill>
              </a:rPr>
              <a:t>dvdrental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Restore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338" name="Picture 2" descr="https://www.postgresqltutorial.com/wp-content/uploads/2020/07/Load-PostgreSQL-Database-Restore-Data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t="11684"/>
          <a:stretch/>
        </p:blipFill>
        <p:spPr bwMode="auto">
          <a:xfrm>
            <a:off x="1792587" y="1967925"/>
            <a:ext cx="4435159" cy="34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datatable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mà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đã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chuẩn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bị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trước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máy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tính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2" y="1868336"/>
            <a:ext cx="6420765" cy="3699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756" y="5720213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Cuối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cùng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click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nút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Restore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774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Load Database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mẫu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5756" y="1392839"/>
            <a:ext cx="7650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Nếu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gặp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lỗi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US" sz="1500" b="1" dirty="0" smtClean="0">
                <a:solidFill>
                  <a:schemeClr val="accent5">
                    <a:lumMod val="75000"/>
                  </a:schemeClr>
                </a:solidFill>
              </a:rPr>
              <a:t>utility file not found. please correct the binary path in the preferences dialog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756" y="2037175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Vào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menu File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Preferences   Binary path  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22" y="2450678"/>
            <a:ext cx="4268803" cy="2919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2" y="3166259"/>
            <a:ext cx="4575635" cy="2383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5756" y="5785309"/>
            <a:ext cx="7650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Dẫn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tới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đường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5">
                    <a:lumMod val="75000"/>
                  </a:schemeClr>
                </a:solidFill>
              </a:rPr>
              <a:t>dẫn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C:\Program Files\PostgreSQL\16\bin  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Select Folder  Save</a:t>
            </a:r>
            <a:r>
              <a:rPr lang="en-US" sz="1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5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601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Lịch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sử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2916" y="1347679"/>
            <a:ext cx="4653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Ban đầu,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được phát triển dựa trên POSTGRES 4.2 bởi nhóm Nghiên cứu Cơ sở dữ liệu tại phòng khoa học máy tính Berkeley, Đại học California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2916" y="2631658"/>
            <a:ext cx="4318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phát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hành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tiên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năm 1986 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với mục tiêu tạo ra một hệ thống cơ sở dữ liệu có các tính năng tối thiểu cần thiết để hỗ trợ nhiều loại dữ liệu.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916" y="3915637"/>
            <a:ext cx="486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Ban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đầu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chỉ chạy trên các nền tảng UNIX, nhưng bây giờ nó có thể chạy trên nhiều nền tảng khác nhau, bao gồm Windows và MacOS.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915" y="5029213"/>
            <a:ext cx="740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là một phần mềm mã nguồn mở miễn phí bởi vậy PostgreSQL có thể được dùng, sửa đổi và phổ biến bởi bất kỳ ai cho bất kỳ mục đích nào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75157" y="1177919"/>
            <a:ext cx="3084203" cy="3710004"/>
            <a:chOff x="5275157" y="1177919"/>
            <a:chExt cx="3084203" cy="3710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157" y="1678752"/>
              <a:ext cx="3084203" cy="320917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866385" y="1177919"/>
              <a:ext cx="719085" cy="719085"/>
            </a:xfrm>
            <a:prstGeom prst="ellipse">
              <a:avLst/>
            </a:prstGeom>
            <a:noFill/>
            <a:ln w="38100">
              <a:solidFill>
                <a:srgbClr val="316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70755" y="3811509"/>
              <a:ext cx="172017" cy="172017"/>
            </a:xfrm>
            <a:prstGeom prst="ellips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486400" y="3027673"/>
              <a:ext cx="419473" cy="144856"/>
            </a:xfrm>
            <a:prstGeom prst="triangl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757" y="556143"/>
            <a:ext cx="6011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nổi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bật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2916" y="1517904"/>
            <a:ext cx="755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</a:rPr>
              <a:t> tích hợp nhiều tính năng tuyệt vời, khả năng ổn định, tốc độ cao, độ tin cậy lớn đưa đến người dùng dễ dàng sử dụng và tin dùng.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5345" y="2609728"/>
            <a:ext cx="3458426" cy="819272"/>
            <a:chOff x="905345" y="2066929"/>
            <a:chExt cx="3458426" cy="819272"/>
          </a:xfrm>
        </p:grpSpPr>
        <p:sp>
          <p:nvSpPr>
            <p:cNvPr id="12" name="TextBox 11"/>
            <p:cNvSpPr txBox="1"/>
            <p:nvPr/>
          </p:nvSpPr>
          <p:spPr>
            <a:xfrm>
              <a:off x="1318725" y="206692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Độ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tin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cậy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cao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5345" y="2105583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8725" y="2362981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Ổn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định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suất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tốt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được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nhiều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công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ty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lớn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dụng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05345" y="3752658"/>
            <a:ext cx="3395051" cy="880452"/>
            <a:chOff x="905345" y="3209859"/>
            <a:chExt cx="3395051" cy="880452"/>
          </a:xfrm>
        </p:grpSpPr>
        <p:sp>
          <p:nvSpPr>
            <p:cNvPr id="16" name="TextBox 15"/>
            <p:cNvSpPr txBox="1"/>
            <p:nvPr/>
          </p:nvSpPr>
          <p:spPr>
            <a:xfrm>
              <a:off x="1255350" y="320985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đa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dạng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05345" y="3276389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8725" y="3567091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đa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dạng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kiểu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dữ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truy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vấn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quan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hệ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JSON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5345" y="4989994"/>
            <a:ext cx="3395051" cy="837038"/>
            <a:chOff x="905345" y="4447195"/>
            <a:chExt cx="3395051" cy="837038"/>
          </a:xfrm>
        </p:grpSpPr>
        <p:sp>
          <p:nvSpPr>
            <p:cNvPr id="18" name="TextBox 17"/>
            <p:cNvSpPr txBox="1"/>
            <p:nvPr/>
          </p:nvSpPr>
          <p:spPr>
            <a:xfrm>
              <a:off x="1255350" y="4447195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Hiệu suất tối ưu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05345" y="4500254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8725" y="4761013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suất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xử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cao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xử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tốt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các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truy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vấn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phức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tạp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đồng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thời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44014" y="2567226"/>
            <a:ext cx="3745056" cy="861774"/>
            <a:chOff x="4744014" y="2024427"/>
            <a:chExt cx="3745056" cy="861774"/>
          </a:xfrm>
        </p:grpSpPr>
        <p:sp>
          <p:nvSpPr>
            <p:cNvPr id="20" name="TextBox 19"/>
            <p:cNvSpPr txBox="1"/>
            <p:nvPr/>
          </p:nvSpPr>
          <p:spPr>
            <a:xfrm>
              <a:off x="5094019" y="2024427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An ninh và bảo mật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44014" y="2055478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39288" y="2362981"/>
              <a:ext cx="3349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B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ảo mật mạnh mẽ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: 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xác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thực</a:t>
              </a:r>
              <a:r>
                <a:rPr lang="vi-VN" sz="1400" dirty="0" smtClean="0">
                  <a:solidFill>
                    <a:schemeClr val="accent5">
                      <a:lumMod val="75000"/>
                    </a:schemeClr>
                  </a:solidFill>
                </a:rPr>
                <a:t>, kiểm soát truy cập, mã hóa và phân quyền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62121" y="3752658"/>
            <a:ext cx="3395051" cy="1095896"/>
            <a:chOff x="4762121" y="3209859"/>
            <a:chExt cx="3395051" cy="1095896"/>
          </a:xfrm>
        </p:grpSpPr>
        <p:sp>
          <p:nvSpPr>
            <p:cNvPr id="26" name="TextBox 25"/>
            <p:cNvSpPr txBox="1"/>
            <p:nvPr/>
          </p:nvSpPr>
          <p:spPr>
            <a:xfrm>
              <a:off x="5112126" y="3209859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rộng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121" y="3276389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501" y="3567091"/>
              <a:ext cx="29816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mô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hình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rộng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linh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hoạt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thông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qua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phân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chia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dữ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liệu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replica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clustering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53068" y="4989994"/>
            <a:ext cx="3395051" cy="837038"/>
            <a:chOff x="4753068" y="4447195"/>
            <a:chExt cx="3395051" cy="837038"/>
          </a:xfrm>
        </p:grpSpPr>
        <p:sp>
          <p:nvSpPr>
            <p:cNvPr id="29" name="TextBox 28"/>
            <p:cNvSpPr txBox="1"/>
            <p:nvPr/>
          </p:nvSpPr>
          <p:spPr>
            <a:xfrm>
              <a:off x="5103073" y="4447195"/>
              <a:ext cx="3045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b="1" dirty="0" smtClean="0">
                  <a:solidFill>
                    <a:schemeClr val="accent5">
                      <a:lumMod val="75000"/>
                    </a:schemeClr>
                  </a:solidFill>
                </a:rPr>
                <a:t>Mã nguồn mở và cộng đồng</a:t>
              </a:r>
              <a:endParaRPr lang="en-U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53068" y="4500254"/>
              <a:ext cx="350005" cy="35000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6448" y="4761013"/>
              <a:ext cx="2981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nguồn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mở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,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có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sự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đóng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góp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và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hỗ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trợ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từ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cộng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đồng</a:t>
              </a:r>
              <a:r>
                <a:rPr lang="en-US" sz="14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accent5">
                      <a:lumMod val="75000"/>
                    </a:schemeClr>
                  </a:solidFill>
                </a:rPr>
                <a:t>lớn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8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PostgreSQL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phổ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biến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không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Which Major Companies Use PostgreSQL? What Do They Use It for? |  LearnSQ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32" y="2979700"/>
            <a:ext cx="6160317" cy="27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5755" y="1368182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là một trong những hệ thống quản lý cơ sở dữ liệu quan hệ (RDBMSs) phổ biến nhất trên thị trường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755" y="217394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dùng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dự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mình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755" y="634851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2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CSDL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2022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67" y="1299641"/>
            <a:ext cx="5811665" cy="4136736"/>
          </a:xfrm>
          <a:prstGeom prst="rect">
            <a:avLst/>
          </a:prstGeom>
        </p:spPr>
      </p:pic>
      <p:sp>
        <p:nvSpPr>
          <p:cNvPr id="9" name="TextBox 8">
            <a:hlinkClick r:id="rId3"/>
          </p:cNvPr>
          <p:cNvSpPr txBox="1"/>
          <p:nvPr/>
        </p:nvSpPr>
        <p:spPr>
          <a:xfrm>
            <a:off x="642793" y="5731835"/>
            <a:ext cx="776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https://survey.stackoverflow.co/2022#section-most-popular-technologies-databases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5755" y="589584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xếp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thống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CSDL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2023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724273" y="5806007"/>
            <a:ext cx="776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https://survey.stackoverflow.co/2023/#section-most-popular-technologies-databases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293" y="1365422"/>
            <a:ext cx="5930023" cy="42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755" y="1368182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5">
                    <a:lumMod val="75000"/>
                  </a:schemeClr>
                </a:solidFill>
              </a:rPr>
              <a:t>PostgreSQL</a:t>
            </a:r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kế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chạy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tảng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Mac OS, Solaris, </a:t>
            </a: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Windows.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6831" y="2241777"/>
            <a:ext cx="4004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Tải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PostgreSQL Installer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HĐH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5345" y="2231920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5755" y="2762416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Bạn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tìm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kiếm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khóa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“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Download PostgreSQL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Google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5755" y="3224142"/>
            <a:ext cx="760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tải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link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PostgreSQL installers on the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EnterpriseDB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6832" y="3898561"/>
            <a:ext cx="220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05345" y="3888704"/>
            <a:ext cx="350005" cy="35000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5755" y="4410147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Click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đúp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chuột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file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Yes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cấp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quyền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này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756" y="556143"/>
            <a:ext cx="677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PostgreSQL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905345" y="1131229"/>
            <a:ext cx="3548960" cy="27432"/>
          </a:xfrm>
          <a:prstGeom prst="rect">
            <a:avLst/>
          </a:prstGeom>
          <a:solidFill>
            <a:srgbClr val="3161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5755" y="141058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cài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nên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2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4" y="2399830"/>
            <a:ext cx="3702883" cy="2897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56" y="2400630"/>
            <a:ext cx="3693812" cy="28908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5755" y="5538961"/>
            <a:ext cx="76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Next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cứ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tick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tất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cả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tùy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3.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794" y="3760956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3806" y="3760956"/>
            <a:ext cx="10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1104</Words>
  <Application>Microsoft Office PowerPoint</Application>
  <PresentationFormat>On-screen Show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48</cp:revision>
  <dcterms:created xsi:type="dcterms:W3CDTF">2023-10-31T07:04:03Z</dcterms:created>
  <dcterms:modified xsi:type="dcterms:W3CDTF">2023-11-02T06:53:58Z</dcterms:modified>
</cp:coreProperties>
</file>