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4" r:id="rId3"/>
    <p:sldId id="268" r:id="rId4"/>
    <p:sldId id="279" r:id="rId5"/>
    <p:sldId id="280" r:id="rId6"/>
    <p:sldId id="27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6" d="100"/>
          <a:sy n="106" d="100"/>
        </p:scale>
        <p:origin x="1686" y="96"/>
      </p:cViewPr>
      <p:guideLst>
        <p:guide orient="horz" pos="218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02</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Managing tables</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Các</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 Data </a:t>
            </a:r>
            <a:r>
              <a:rPr lang="en-US" dirty="0">
                <a:solidFill>
                  <a:schemeClr val="bg1"/>
                </a:solidFill>
              </a:rPr>
              <a:t>Types</a:t>
            </a: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Table</a:t>
            </a:r>
            <a:endParaRPr lang="en-US" dirty="0">
              <a:solidFill>
                <a:schemeClr val="bg1"/>
              </a:solidFill>
            </a:endParaRP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các</a:t>
            </a:r>
            <a:r>
              <a:rPr lang="en-US" dirty="0">
                <a:solidFill>
                  <a:schemeClr val="bg1"/>
                </a:solidFill>
              </a:rPr>
              <a:t> column</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a:solidFill>
                  <a:schemeClr val="accent5">
                    <a:lumMod val="75000"/>
                  </a:schemeClr>
                </a:solidFill>
              </a:rPr>
              <a:t>Character</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096289"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884245"/>
            <a:ext cx="6355536" cy="1323439"/>
          </a:xfrm>
          <a:prstGeom prst="rect">
            <a:avLst/>
          </a:prstGeom>
          <a:noFill/>
        </p:spPr>
        <p:txBody>
          <a:bodyPr wrap="square" rtlCol="0">
            <a:spAutoFit/>
          </a:bodyPr>
          <a:lstStyle/>
          <a:p>
            <a:r>
              <a:rPr lang="vi-VN" sz="1600" dirty="0">
                <a:solidFill>
                  <a:schemeClr val="accent5">
                    <a:lumMod val="75000"/>
                  </a:schemeClr>
                </a:solidFill>
              </a:rPr>
              <a:t>là kiểu dữ liệu có chiều dài cố </a:t>
            </a:r>
            <a:r>
              <a:rPr lang="vi-VN" sz="1600" dirty="0" smtClean="0">
                <a:solidFill>
                  <a:schemeClr val="accent5">
                    <a:lumMod val="75000"/>
                  </a:schemeClr>
                </a:solidFill>
              </a:rPr>
              <a:t>định</a:t>
            </a:r>
            <a:r>
              <a:rPr lang="en-US" sz="1600" dirty="0" smtClean="0">
                <a:solidFill>
                  <a:schemeClr val="accent5">
                    <a:lumMod val="75000"/>
                  </a:schemeClr>
                </a:solidFill>
              </a:rPr>
              <a:t> </a:t>
            </a:r>
            <a:r>
              <a:rPr lang="en-US" sz="1600" b="1" dirty="0" smtClean="0">
                <a:solidFill>
                  <a:schemeClr val="accent5">
                    <a:lumMod val="75000"/>
                  </a:schemeClr>
                </a:solidFill>
              </a:rPr>
              <a:t>n</a:t>
            </a:r>
            <a:r>
              <a:rPr lang="en-US" sz="1600" dirty="0" smtClean="0">
                <a:solidFill>
                  <a:schemeClr val="accent5">
                    <a:lumMod val="75000"/>
                  </a:schemeClr>
                </a:solidFill>
              </a:rPr>
              <a:t> </a:t>
            </a:r>
            <a:r>
              <a:rPr lang="vi-VN" sz="1600" dirty="0">
                <a:solidFill>
                  <a:schemeClr val="accent5">
                    <a:lumMod val="75000"/>
                  </a:schemeClr>
                </a:solidFill>
              </a:rPr>
              <a:t>ký tự</a:t>
            </a:r>
            <a:r>
              <a:rPr lang="vi-VN" sz="1600" dirty="0" smtClean="0">
                <a:solidFill>
                  <a:schemeClr val="accent5">
                    <a:lumMod val="75000"/>
                  </a:schemeClr>
                </a:solidFill>
              </a:rPr>
              <a:t> </a:t>
            </a:r>
            <a:r>
              <a:rPr lang="vi-VN" sz="1600" dirty="0">
                <a:solidFill>
                  <a:schemeClr val="accent5">
                    <a:lumMod val="75000"/>
                  </a:schemeClr>
                </a:solidFill>
              </a:rPr>
              <a:t>và được </a:t>
            </a:r>
            <a:r>
              <a:rPr lang="vi-VN" sz="1600" b="1" dirty="0">
                <a:solidFill>
                  <a:schemeClr val="accent5">
                    <a:lumMod val="75000"/>
                  </a:schemeClr>
                </a:solidFill>
              </a:rPr>
              <a:t>lấp đầy</a:t>
            </a:r>
            <a:r>
              <a:rPr lang="vi-VN" sz="1600" dirty="0">
                <a:solidFill>
                  <a:schemeClr val="accent5">
                    <a:lumMod val="75000"/>
                  </a:schemeClr>
                </a:solidFill>
              </a:rPr>
              <a:t> bằng khoảng trắng. Nếu bạn chèn một chuỗi có độ dài nhỏ hơn độ dài của cột, PostgreSQL sẽ lấp đầy các khoảng trắng. Tuy nhiên, nếu bạn chèn một chuỗi có độ dài lớn hơn độ dài của cột, PostgreSQL sẽ phát ra một lỗi.</a:t>
            </a:r>
            <a:endParaRPr lang="en-US" sz="1600" b="1" dirty="0">
              <a:solidFill>
                <a:schemeClr val="accent5">
                  <a:lumMod val="75000"/>
                </a:schemeClr>
              </a:solidFill>
            </a:endParaRPr>
          </a:p>
        </p:txBody>
      </p:sp>
      <p:sp>
        <p:nvSpPr>
          <p:cNvPr id="5" name="Rounded Rectangle 4"/>
          <p:cNvSpPr/>
          <p:nvPr/>
        </p:nvSpPr>
        <p:spPr>
          <a:xfrm>
            <a:off x="4019931"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Char(n)</a:t>
            </a:r>
            <a:endParaRPr lang="en-US" dirty="0">
              <a:solidFill>
                <a:schemeClr val="accent5">
                  <a:lumMod val="50000"/>
                </a:schemeClr>
              </a:solidFill>
            </a:endParaRPr>
          </a:p>
        </p:txBody>
      </p:sp>
      <p:sp>
        <p:nvSpPr>
          <p:cNvPr id="12" name="Rounded Rectangle 11"/>
          <p:cNvSpPr/>
          <p:nvPr/>
        </p:nvSpPr>
        <p:spPr>
          <a:xfrm>
            <a:off x="5169912" y="1347679"/>
            <a:ext cx="1375741"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Varchar(n)</a:t>
            </a:r>
            <a:endParaRPr lang="en-US" dirty="0">
              <a:solidFill>
                <a:schemeClr val="accent5">
                  <a:lumMod val="50000"/>
                </a:schemeClr>
              </a:solidFill>
            </a:endParaRPr>
          </a:p>
        </p:txBody>
      </p:sp>
      <p:sp>
        <p:nvSpPr>
          <p:cNvPr id="13" name="Rounded Rectangle 12"/>
          <p:cNvSpPr/>
          <p:nvPr/>
        </p:nvSpPr>
        <p:spPr>
          <a:xfrm>
            <a:off x="6636570" y="1347679"/>
            <a:ext cx="724086"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Text</a:t>
            </a:r>
            <a:endParaRPr lang="en-US" dirty="0">
              <a:solidFill>
                <a:schemeClr val="accent5">
                  <a:lumMod val="50000"/>
                </a:schemeClr>
              </a:solidFill>
            </a:endParaRPr>
          </a:p>
        </p:txBody>
      </p:sp>
      <p:sp>
        <p:nvSpPr>
          <p:cNvPr id="15" name="Rounded Rectangle 14"/>
          <p:cNvSpPr/>
          <p:nvPr/>
        </p:nvSpPr>
        <p:spPr>
          <a:xfrm>
            <a:off x="1231460" y="1972368"/>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Char(n)</a:t>
            </a:r>
            <a:endParaRPr lang="en-US" dirty="0"/>
          </a:p>
        </p:txBody>
      </p:sp>
      <p:sp>
        <p:nvSpPr>
          <p:cNvPr id="19" name="Rounded Rectangle 18"/>
          <p:cNvSpPr/>
          <p:nvPr/>
        </p:nvSpPr>
        <p:spPr>
          <a:xfrm>
            <a:off x="914783" y="3760443"/>
            <a:ext cx="1375741"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Varchar(n)</a:t>
            </a:r>
            <a:endParaRPr lang="en-US" dirty="0"/>
          </a:p>
        </p:txBody>
      </p:sp>
      <p:sp>
        <p:nvSpPr>
          <p:cNvPr id="20" name="TextBox 19"/>
          <p:cNvSpPr txBox="1"/>
          <p:nvPr/>
        </p:nvSpPr>
        <p:spPr>
          <a:xfrm>
            <a:off x="2335791" y="3659618"/>
            <a:ext cx="6138253" cy="830997"/>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B</a:t>
            </a:r>
            <a:r>
              <a:rPr lang="vi-VN" sz="1600" dirty="0" smtClean="0">
                <a:solidFill>
                  <a:schemeClr val="accent5">
                    <a:lumMod val="75000"/>
                  </a:schemeClr>
                </a:solidFill>
              </a:rPr>
              <a:t>ạn </a:t>
            </a:r>
            <a:r>
              <a:rPr lang="vi-VN" sz="1600" dirty="0">
                <a:solidFill>
                  <a:schemeClr val="accent5">
                    <a:lumMod val="75000"/>
                  </a:schemeClr>
                </a:solidFill>
              </a:rPr>
              <a:t>có thể lưu trữ tối đa </a:t>
            </a:r>
            <a:r>
              <a:rPr lang="vi-VN" sz="1600" b="1" dirty="0">
                <a:solidFill>
                  <a:schemeClr val="accent5">
                    <a:lumMod val="75000"/>
                  </a:schemeClr>
                </a:solidFill>
              </a:rPr>
              <a:t>n</a:t>
            </a:r>
            <a:r>
              <a:rPr lang="vi-VN" sz="1600" dirty="0">
                <a:solidFill>
                  <a:schemeClr val="accent5">
                    <a:lumMod val="75000"/>
                  </a:schemeClr>
                </a:solidFill>
              </a:rPr>
              <a:t> ký tự. PostgreSQL </a:t>
            </a:r>
            <a:r>
              <a:rPr lang="vi-VN" sz="1600" b="1" dirty="0">
                <a:solidFill>
                  <a:schemeClr val="accent5">
                    <a:lumMod val="75000"/>
                  </a:schemeClr>
                </a:solidFill>
              </a:rPr>
              <a:t>không lấp đầy</a:t>
            </a:r>
            <a:r>
              <a:rPr lang="vi-VN" sz="1600" dirty="0">
                <a:solidFill>
                  <a:schemeClr val="accent5">
                    <a:lumMod val="75000"/>
                  </a:schemeClr>
                </a:solidFill>
              </a:rPr>
              <a:t> khoảng trắng khi chuỗi được lưu trữ ngắn hơn độ dài của cột.</a:t>
            </a:r>
            <a:endParaRPr lang="en-US" sz="1600" b="1" dirty="0">
              <a:solidFill>
                <a:schemeClr val="accent5">
                  <a:lumMod val="75000"/>
                </a:schemeClr>
              </a:solidFill>
            </a:endParaRPr>
          </a:p>
        </p:txBody>
      </p:sp>
      <p:sp>
        <p:nvSpPr>
          <p:cNvPr id="21" name="Rounded Rectangle 20"/>
          <p:cNvSpPr/>
          <p:nvPr/>
        </p:nvSpPr>
        <p:spPr>
          <a:xfrm>
            <a:off x="1566438" y="5245665"/>
            <a:ext cx="72408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22" name="TextBox 21"/>
          <p:cNvSpPr txBox="1"/>
          <p:nvPr/>
        </p:nvSpPr>
        <p:spPr>
          <a:xfrm>
            <a:off x="2335791" y="5139904"/>
            <a:ext cx="6138253" cy="584775"/>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D</a:t>
            </a:r>
            <a:r>
              <a:rPr lang="vi-VN" sz="1600" dirty="0" smtClean="0">
                <a:solidFill>
                  <a:schemeClr val="accent5">
                    <a:lumMod val="75000"/>
                  </a:schemeClr>
                </a:solidFill>
              </a:rPr>
              <a:t>ữ </a:t>
            </a:r>
            <a:r>
              <a:rPr lang="vi-VN" sz="1600" dirty="0">
                <a:solidFill>
                  <a:schemeClr val="accent5">
                    <a:lumMod val="75000"/>
                  </a:schemeClr>
                </a:solidFill>
              </a:rPr>
              <a:t>liệu text là một chuỗi ký tự với </a:t>
            </a:r>
            <a:r>
              <a:rPr lang="vi-VN" sz="1600" b="1" dirty="0">
                <a:solidFill>
                  <a:schemeClr val="accent5">
                    <a:lumMod val="75000"/>
                  </a:schemeClr>
                </a:solidFill>
              </a:rPr>
              <a:t>độ dài không giới hạn</a:t>
            </a:r>
            <a:r>
              <a:rPr lang="vi-VN" sz="1600" dirty="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2290524" y="5865430"/>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rPr>
              <a:t>Thường</a:t>
            </a:r>
            <a:r>
              <a:rPr lang="en-US" sz="1400" i="1" dirty="0" smtClean="0">
                <a:solidFill>
                  <a:schemeClr val="accent5">
                    <a:lumMod val="75000"/>
                  </a:schemeClr>
                </a:solidFill>
              </a:rPr>
              <a:t> </a:t>
            </a:r>
            <a:r>
              <a:rPr lang="en-US" sz="1400" i="1" dirty="0" err="1" smtClean="0">
                <a:solidFill>
                  <a:schemeClr val="accent5">
                    <a:lumMod val="75000"/>
                  </a:schemeClr>
                </a:solidFill>
              </a:rPr>
              <a:t>dùng</a:t>
            </a:r>
            <a:r>
              <a:rPr lang="en-US" sz="1400" i="1" dirty="0" smtClean="0">
                <a:solidFill>
                  <a:schemeClr val="accent5">
                    <a:lumMod val="75000"/>
                  </a:schemeClr>
                </a:solidFill>
              </a:rPr>
              <a:t> </a:t>
            </a:r>
            <a:r>
              <a:rPr lang="en-US" sz="1400" i="1" dirty="0" err="1" smtClean="0">
                <a:solidFill>
                  <a:schemeClr val="accent5">
                    <a:lumMod val="75000"/>
                  </a:schemeClr>
                </a:solidFill>
              </a:rPr>
              <a:t>chứa</a:t>
            </a:r>
            <a:r>
              <a:rPr lang="en-US" sz="1400" i="1" dirty="0" smtClean="0">
                <a:solidFill>
                  <a:schemeClr val="accent5">
                    <a:lumMod val="75000"/>
                  </a:schemeClr>
                </a:solidFill>
              </a:rPr>
              <a:t> </a:t>
            </a:r>
            <a:r>
              <a:rPr lang="en-US" sz="1400" i="1" dirty="0" err="1" smtClean="0">
                <a:solidFill>
                  <a:schemeClr val="accent5">
                    <a:lumMod val="75000"/>
                  </a:schemeClr>
                </a:solidFill>
              </a:rPr>
              <a:t>nội</a:t>
            </a:r>
            <a:r>
              <a:rPr lang="en-US" sz="1400" i="1" dirty="0" smtClean="0">
                <a:solidFill>
                  <a:schemeClr val="accent5">
                    <a:lumMod val="75000"/>
                  </a:schemeClr>
                </a:solidFill>
              </a:rPr>
              <a:t> dung </a:t>
            </a:r>
            <a:r>
              <a:rPr lang="en-US" sz="1400" i="1" dirty="0" err="1" smtClean="0">
                <a:solidFill>
                  <a:schemeClr val="accent5">
                    <a:lumMod val="75000"/>
                  </a:schemeClr>
                </a:solidFill>
              </a:rPr>
              <a:t>bài</a:t>
            </a:r>
            <a:r>
              <a:rPr lang="en-US" sz="1400" i="1" dirty="0" smtClean="0">
                <a:solidFill>
                  <a:schemeClr val="accent5">
                    <a:lumMod val="75000"/>
                  </a:schemeClr>
                </a:solidFill>
              </a:rPr>
              <a:t> </a:t>
            </a:r>
            <a:r>
              <a:rPr lang="en-US" sz="1400" i="1" dirty="0" err="1" smtClean="0">
                <a:solidFill>
                  <a:schemeClr val="accent5">
                    <a:lumMod val="75000"/>
                  </a:schemeClr>
                </a:solidFill>
              </a:rPr>
              <a:t>viết</a:t>
            </a:r>
            <a:r>
              <a:rPr lang="en-US" sz="1400" i="1" dirty="0" smtClean="0">
                <a:solidFill>
                  <a:schemeClr val="accent5">
                    <a:lumMod val="75000"/>
                  </a:schemeClr>
                </a:solidFill>
              </a:rPr>
              <a:t>, </a:t>
            </a:r>
            <a:r>
              <a:rPr lang="en-US" sz="1400" i="1" dirty="0" err="1" smtClean="0">
                <a:solidFill>
                  <a:schemeClr val="accent5">
                    <a:lumMod val="75000"/>
                  </a:schemeClr>
                </a:solidFill>
              </a:rPr>
              <a:t>mẫu</a:t>
            </a:r>
            <a:r>
              <a:rPr lang="en-US" sz="1400" i="1" dirty="0" smtClean="0">
                <a:solidFill>
                  <a:schemeClr val="accent5">
                    <a:lumMod val="75000"/>
                  </a:schemeClr>
                </a:solidFill>
              </a:rPr>
              <a:t> </a:t>
            </a:r>
            <a:r>
              <a:rPr lang="en-US" sz="1400" i="1" dirty="0" err="1" smtClean="0">
                <a:solidFill>
                  <a:schemeClr val="accent5">
                    <a:lumMod val="75000"/>
                  </a:schemeClr>
                </a:solidFill>
              </a:rPr>
              <a:t>văn</a:t>
            </a:r>
            <a:r>
              <a:rPr lang="en-US" sz="1400" i="1" dirty="0" smtClean="0">
                <a:solidFill>
                  <a:schemeClr val="accent5">
                    <a:lumMod val="75000"/>
                  </a:schemeClr>
                </a:solidFill>
              </a:rPr>
              <a:t> </a:t>
            </a:r>
            <a:r>
              <a:rPr lang="en-US" sz="1400" i="1" dirty="0" err="1" smtClean="0">
                <a:solidFill>
                  <a:schemeClr val="accent5">
                    <a:lumMod val="75000"/>
                  </a:schemeClr>
                </a:solidFill>
              </a:rPr>
              <a:t>bản</a:t>
            </a:r>
            <a:r>
              <a:rPr lang="en-US" sz="1400" i="1" dirty="0" smtClean="0">
                <a:solidFill>
                  <a:schemeClr val="accent5">
                    <a:lumMod val="75000"/>
                  </a:schemeClr>
                </a:solidFill>
              </a:rPr>
              <a:t> </a:t>
            </a:r>
            <a:r>
              <a:rPr lang="en-US" sz="1400" i="1" dirty="0" err="1" smtClean="0">
                <a:solidFill>
                  <a:schemeClr val="accent5">
                    <a:lumMod val="75000"/>
                  </a:schemeClr>
                </a:solidFill>
              </a:rPr>
              <a:t>có</a:t>
            </a:r>
            <a:r>
              <a:rPr lang="en-US" sz="1400" i="1" dirty="0" smtClean="0">
                <a:solidFill>
                  <a:schemeClr val="accent5">
                    <a:lumMod val="75000"/>
                  </a:schemeClr>
                </a:solidFill>
              </a:rPr>
              <a:t> </a:t>
            </a:r>
            <a:r>
              <a:rPr lang="en-US" sz="1400" i="1" dirty="0" err="1" smtClean="0">
                <a:solidFill>
                  <a:schemeClr val="accent5">
                    <a:lumMod val="75000"/>
                  </a:schemeClr>
                </a:solidFill>
              </a:rPr>
              <a:t>đội</a:t>
            </a:r>
            <a:r>
              <a:rPr lang="en-US" sz="1400" i="1" dirty="0" smtClean="0">
                <a:solidFill>
                  <a:schemeClr val="accent5">
                    <a:lumMod val="75000"/>
                  </a:schemeClr>
                </a:solidFill>
              </a:rPr>
              <a:t> </a:t>
            </a:r>
            <a:r>
              <a:rPr lang="en-US" sz="1400" i="1" dirty="0" err="1" smtClean="0">
                <a:solidFill>
                  <a:schemeClr val="accent5">
                    <a:lumMod val="75000"/>
                  </a:schemeClr>
                </a:solidFill>
              </a:rPr>
              <a:t>dài</a:t>
            </a:r>
            <a:r>
              <a:rPr lang="en-US" sz="1400" i="1" dirty="0" smtClean="0">
                <a:solidFill>
                  <a:schemeClr val="accent5">
                    <a:lumMod val="75000"/>
                  </a:schemeClr>
                </a:solidFill>
              </a:rPr>
              <a:t> </a:t>
            </a:r>
            <a:r>
              <a:rPr lang="en-US" sz="1400" i="1" dirty="0" err="1" smtClean="0">
                <a:solidFill>
                  <a:schemeClr val="accent5">
                    <a:lumMod val="75000"/>
                  </a:schemeClr>
                </a:solidFill>
              </a:rPr>
              <a:t>lớn</a:t>
            </a:r>
            <a:endParaRPr lang="en-US" sz="1400" b="1" i="1" dirty="0">
              <a:solidFill>
                <a:schemeClr val="accent5">
                  <a:lumMod val="75000"/>
                </a:schemeClr>
              </a:solidFill>
            </a:endParaRPr>
          </a:p>
        </p:txBody>
      </p:sp>
      <p:sp>
        <p:nvSpPr>
          <p:cNvPr id="24" name="TextBox 23"/>
          <p:cNvSpPr txBox="1"/>
          <p:nvPr/>
        </p:nvSpPr>
        <p:spPr>
          <a:xfrm>
            <a:off x="2290524" y="4507410"/>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Khuyến</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nghị</a:t>
            </a:r>
            <a:r>
              <a:rPr lang="en-US" sz="1400" i="1" dirty="0" smtClean="0">
                <a:solidFill>
                  <a:schemeClr val="accent5">
                    <a:lumMod val="75000"/>
                  </a:schemeClr>
                </a:solidFill>
                <a:sym typeface="Wingdings" panose="05000000000000000000" pitchFamily="2" charset="2"/>
              </a:rPr>
              <a:t>  - </a:t>
            </a:r>
            <a:r>
              <a:rPr lang="en-US" sz="1400" i="1" dirty="0" err="1" smtClean="0">
                <a:solidFill>
                  <a:schemeClr val="accent5">
                    <a:lumMod val="75000"/>
                  </a:schemeClr>
                </a:solidFill>
                <a:sym typeface="Wingdings" panose="05000000000000000000" pitchFamily="2" charset="2"/>
              </a:rPr>
              <a:t>dùng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cho</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các</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trường</a:t>
            </a:r>
            <a:r>
              <a:rPr lang="en-US" sz="1400" i="1" dirty="0" smtClean="0">
                <a:solidFill>
                  <a:schemeClr val="accent5">
                    <a:lumMod val="75000"/>
                  </a:schemeClr>
                </a:solidFill>
                <a:sym typeface="Wingdings" panose="05000000000000000000" pitchFamily="2" charset="2"/>
              </a:rPr>
              <a:t> (column) </a:t>
            </a:r>
            <a:r>
              <a:rPr lang="en-US" sz="1400" i="1" dirty="0" err="1" smtClean="0">
                <a:solidFill>
                  <a:schemeClr val="accent5">
                    <a:lumMod val="75000"/>
                  </a:schemeClr>
                </a:solidFill>
                <a:sym typeface="Wingdings" panose="05000000000000000000" pitchFamily="2" charset="2"/>
              </a:rPr>
              <a:t>cố</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dài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ngắn</a:t>
            </a:r>
            <a:endParaRPr lang="en-US" sz="1400" b="1" i="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Arrays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1323439"/>
          </a:xfrm>
          <a:prstGeom prst="rect">
            <a:avLst/>
          </a:prstGeom>
          <a:noFill/>
        </p:spPr>
        <p:txBody>
          <a:bodyPr wrap="square" rtlCol="0">
            <a:spAutoFit/>
          </a:bodyPr>
          <a:lstStyle/>
          <a:p>
            <a:r>
              <a:rPr lang="vi-VN" sz="1600" dirty="0">
                <a:solidFill>
                  <a:schemeClr val="accent5">
                    <a:lumMod val="75000"/>
                  </a:schemeClr>
                </a:solidFill>
              </a:rPr>
              <a:t>Trong PostgreSQL, bạn có thể lưu trữ một mảng các chuỗi, một mảng các số nguyên, vv. trong các cột mảng (array columns).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Mảng </a:t>
            </a:r>
            <a:r>
              <a:rPr lang="vi-VN" sz="1600" dirty="0">
                <a:solidFill>
                  <a:schemeClr val="accent5">
                    <a:lumMod val="75000"/>
                  </a:schemeClr>
                </a:solidFill>
              </a:rPr>
              <a:t>rất hữu ích trong một số tình huống, ví dụ như lưu trữ các ngày trong tuần, các tháng trong năm.</a:t>
            </a:r>
            <a:endParaRPr lang="en-US" sz="1600" b="1" dirty="0">
              <a:solidFill>
                <a:schemeClr val="accent5">
                  <a:lumMod val="75000"/>
                </a:schemeClr>
              </a:solidFill>
            </a:endParaRPr>
          </a:p>
        </p:txBody>
      </p:sp>
      <p:sp>
        <p:nvSpPr>
          <p:cNvPr id="15" name="Rounded Rectangle 14"/>
          <p:cNvSpPr/>
          <p:nvPr/>
        </p:nvSpPr>
        <p:spPr>
          <a:xfrm>
            <a:off x="905345" y="2868846"/>
            <a:ext cx="7333308" cy="150022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Tx/>
              <a:buChar char="-"/>
            </a:pPr>
            <a:r>
              <a:rPr lang="en-US" sz="1400" dirty="0" err="1" smtClean="0">
                <a:solidFill>
                  <a:schemeClr val="accent5">
                    <a:lumMod val="50000"/>
                  </a:schemeClr>
                </a:solidFill>
              </a:rPr>
              <a:t>Mảng</a:t>
            </a:r>
            <a:r>
              <a:rPr lang="en-US" sz="1400" dirty="0" smtClean="0">
                <a:solidFill>
                  <a:schemeClr val="accent5">
                    <a:lumMod val="50000"/>
                  </a:schemeClr>
                </a:solidFill>
              </a:rPr>
              <a:t> </a:t>
            </a:r>
            <a:r>
              <a:rPr lang="en-US" sz="1400" dirty="0" err="1">
                <a:solidFill>
                  <a:schemeClr val="accent5">
                    <a:lumMod val="50000"/>
                  </a:schemeClr>
                </a:solidFill>
              </a:rPr>
              <a:t>chuỗi</a:t>
            </a:r>
            <a:r>
              <a:rPr lang="en-US" sz="1400" dirty="0">
                <a:solidFill>
                  <a:schemeClr val="accent5">
                    <a:lumMod val="50000"/>
                  </a:schemeClr>
                </a:solidFill>
              </a:rPr>
              <a:t> (array of strings): ['apple', 'banana', 'orange</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(array of integers): [1, 2, 3, 4, 5</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ngày</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smtClean="0">
                <a:solidFill>
                  <a:schemeClr val="accent5">
                    <a:lumMod val="50000"/>
                  </a:schemeClr>
                </a:solidFill>
              </a:rPr>
              <a:t>tuần</a:t>
            </a:r>
            <a:r>
              <a:rPr lang="en-US" sz="1400" dirty="0">
                <a:solidFill>
                  <a:schemeClr val="accent5">
                    <a:lumMod val="50000"/>
                  </a:schemeClr>
                </a:solidFill>
              </a:rPr>
              <a:t>: ['Monday', 'Tuesday', 'Wednesday', 'Thursday', 'Friday', 'Saturday', 'Sunday']</a:t>
            </a:r>
          </a:p>
        </p:txBody>
      </p:sp>
      <p:sp>
        <p:nvSpPr>
          <p:cNvPr id="16" name="TextBox 15"/>
          <p:cNvSpPr txBox="1"/>
          <p:nvPr/>
        </p:nvSpPr>
        <p:spPr>
          <a:xfrm>
            <a:off x="805757" y="4603042"/>
            <a:ext cx="1656786" cy="584775"/>
          </a:xfrm>
          <a:prstGeom prst="rect">
            <a:avLst/>
          </a:prstGeom>
          <a:noFill/>
        </p:spPr>
        <p:txBody>
          <a:bodyPr wrap="square" rtlCol="0">
            <a:spAutoFit/>
          </a:bodyPr>
          <a:lstStyle/>
          <a:p>
            <a:r>
              <a:rPr lang="en-US" sz="3200" b="1" dirty="0" smtClean="0">
                <a:solidFill>
                  <a:schemeClr val="accent5">
                    <a:lumMod val="75000"/>
                  </a:schemeClr>
                </a:solidFill>
              </a:rPr>
              <a:t>JSON</a:t>
            </a:r>
            <a:endParaRPr lang="en-US" sz="3200" b="1" dirty="0">
              <a:solidFill>
                <a:schemeClr val="accent5">
                  <a:lumMod val="75000"/>
                </a:schemeClr>
              </a:solidFill>
            </a:endParaRPr>
          </a:p>
        </p:txBody>
      </p:sp>
      <p:sp>
        <p:nvSpPr>
          <p:cNvPr id="18" name="Rectangle 17"/>
          <p:cNvSpPr/>
          <p:nvPr/>
        </p:nvSpPr>
        <p:spPr>
          <a:xfrm flipV="1">
            <a:off x="905345" y="5159841"/>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805757" y="5369304"/>
            <a:ext cx="275225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JSON </a:t>
            </a:r>
            <a:r>
              <a:rPr lang="en-US" sz="1600" dirty="0" err="1" smtClean="0">
                <a:solidFill>
                  <a:schemeClr val="accent5">
                    <a:lumMod val="75000"/>
                  </a:schemeClr>
                </a:solidFill>
              </a:rPr>
              <a:t>và</a:t>
            </a:r>
            <a:r>
              <a:rPr lang="en-US" sz="1600" dirty="0" smtClean="0">
                <a:solidFill>
                  <a:schemeClr val="accent5">
                    <a:lumMod val="75000"/>
                  </a:schemeClr>
                </a:solidFill>
              </a:rPr>
              <a:t> JSONB</a:t>
            </a:r>
            <a:endParaRPr lang="en-US" sz="1600" b="1" dirty="0">
              <a:solidFill>
                <a:schemeClr val="accent5">
                  <a:lumMod val="75000"/>
                </a:schemeClr>
              </a:solidFill>
            </a:endParaRPr>
          </a:p>
        </p:txBody>
      </p:sp>
      <p:sp>
        <p:nvSpPr>
          <p:cNvPr id="20" name="Rounded Rectangle 19"/>
          <p:cNvSpPr/>
          <p:nvPr/>
        </p:nvSpPr>
        <p:spPr>
          <a:xfrm>
            <a:off x="3612331" y="4603042"/>
            <a:ext cx="4626322" cy="1712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400" dirty="0">
                <a:solidFill>
                  <a:schemeClr val="accent5">
                    <a:lumMod val="50000"/>
                  </a:schemeClr>
                </a:solidFill>
              </a:rPr>
              <a:t>{</a:t>
            </a:r>
          </a:p>
          <a:p>
            <a:pPr>
              <a:lnSpc>
                <a:spcPct val="150000"/>
              </a:lnSpc>
            </a:pPr>
            <a:r>
              <a:rPr lang="en-US" sz="1400" dirty="0">
                <a:solidFill>
                  <a:schemeClr val="accent5">
                    <a:lumMod val="50000"/>
                  </a:schemeClr>
                </a:solidFill>
              </a:rPr>
              <a:t>  "name": "John Doe",</a:t>
            </a:r>
          </a:p>
          <a:p>
            <a:pPr>
              <a:lnSpc>
                <a:spcPct val="150000"/>
              </a:lnSpc>
            </a:pPr>
            <a:r>
              <a:rPr lang="en-US" sz="1400" dirty="0">
                <a:solidFill>
                  <a:schemeClr val="accent5">
                    <a:lumMod val="50000"/>
                  </a:schemeClr>
                </a:solidFill>
              </a:rPr>
              <a:t>  "age": 30,</a:t>
            </a:r>
          </a:p>
          <a:p>
            <a:pPr>
              <a:lnSpc>
                <a:spcPct val="150000"/>
              </a:lnSpc>
            </a:pPr>
            <a:r>
              <a:rPr lang="en-US" sz="1400" dirty="0">
                <a:solidFill>
                  <a:schemeClr val="accent5">
                    <a:lumMod val="50000"/>
                  </a:schemeClr>
                </a:solidFill>
              </a:rPr>
              <a:t>  "city": "New York"</a:t>
            </a:r>
          </a:p>
          <a:p>
            <a:pPr>
              <a:lnSpc>
                <a:spcPct val="150000"/>
              </a:lnSpc>
            </a:pPr>
            <a:r>
              <a:rPr lang="en-US" sz="1400" dirty="0">
                <a:solidFill>
                  <a:schemeClr val="accent5">
                    <a:lumMod val="50000"/>
                  </a:schemeClr>
                </a:solidFill>
              </a:rPr>
              <a:t>}</a:t>
            </a: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Primary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16501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3259049"/>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3740501"/>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9559" y="2208795"/>
            <a:ext cx="3857625" cy="838200"/>
          </a:xfrm>
          <a:prstGeom prst="rect">
            <a:avLst/>
          </a:prstGeom>
        </p:spPr>
      </p:pic>
      <p:pic>
        <p:nvPicPr>
          <p:cNvPr id="6" name="Picture 5"/>
          <p:cNvPicPr>
            <a:picLocks noChangeAspect="1"/>
          </p:cNvPicPr>
          <p:nvPr/>
        </p:nvPicPr>
        <p:blipFill>
          <a:blip r:embed="rId3"/>
          <a:stretch>
            <a:fillRect/>
          </a:stretch>
        </p:blipFill>
        <p:spPr>
          <a:xfrm>
            <a:off x="1033462" y="3899727"/>
            <a:ext cx="7077075" cy="409575"/>
          </a:xfrm>
          <a:prstGeom prst="rect">
            <a:avLst/>
          </a:prstGeom>
        </p:spPr>
      </p:pic>
      <p:sp>
        <p:nvSpPr>
          <p:cNvPr id="12" name="TextBox 11"/>
          <p:cNvSpPr txBox="1"/>
          <p:nvPr/>
        </p:nvSpPr>
        <p:spPr>
          <a:xfrm>
            <a:off x="805757" y="4518364"/>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4934121"/>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33462" y="4991812"/>
            <a:ext cx="5381625" cy="466725"/>
          </a:xfrm>
          <a:prstGeom prst="rect">
            <a:avLst/>
          </a:prstGeom>
        </p:spPr>
      </p:pic>
      <p:sp>
        <p:nvSpPr>
          <p:cNvPr id="17" name="TextBox 16"/>
          <p:cNvSpPr txBox="1"/>
          <p:nvPr/>
        </p:nvSpPr>
        <p:spPr>
          <a:xfrm>
            <a:off x="805757" y="5510531"/>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5910502"/>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5"/>
          <a:stretch>
            <a:fillRect/>
          </a:stretch>
        </p:blipFill>
        <p:spPr>
          <a:xfrm>
            <a:off x="966787" y="5980892"/>
            <a:ext cx="7210425" cy="419100"/>
          </a:xfrm>
          <a:prstGeom prst="rect">
            <a:avLst/>
          </a:prstGeom>
        </p:spPr>
      </p:pic>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Primary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tập</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Khóa</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đảm</a:t>
            </a:r>
            <a:r>
              <a:rPr lang="en-US" sz="1600" dirty="0">
                <a:solidFill>
                  <a:schemeClr val="accent5">
                    <a:lumMod val="75000"/>
                  </a:schemeClr>
                </a:solidFill>
              </a:rPr>
              <a:t> </a:t>
            </a:r>
            <a:r>
              <a:rPr lang="en-US" sz="1600" dirty="0" err="1">
                <a:solidFill>
                  <a:schemeClr val="accent5">
                    <a:lumMod val="75000"/>
                  </a:schemeClr>
                </a:solidFill>
              </a:rPr>
              <a:t>bảo</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2796207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Foreign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16501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3259049"/>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3740501"/>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9559" y="2208795"/>
            <a:ext cx="3857625" cy="838200"/>
          </a:xfrm>
          <a:prstGeom prst="rect">
            <a:avLst/>
          </a:prstGeom>
        </p:spPr>
      </p:pic>
      <p:pic>
        <p:nvPicPr>
          <p:cNvPr id="6" name="Picture 5"/>
          <p:cNvPicPr>
            <a:picLocks noChangeAspect="1"/>
          </p:cNvPicPr>
          <p:nvPr/>
        </p:nvPicPr>
        <p:blipFill>
          <a:blip r:embed="rId3"/>
          <a:stretch>
            <a:fillRect/>
          </a:stretch>
        </p:blipFill>
        <p:spPr>
          <a:xfrm>
            <a:off x="1033462" y="3899727"/>
            <a:ext cx="7077075" cy="409575"/>
          </a:xfrm>
          <a:prstGeom prst="rect">
            <a:avLst/>
          </a:prstGeom>
        </p:spPr>
      </p:pic>
      <p:sp>
        <p:nvSpPr>
          <p:cNvPr id="12" name="TextBox 11"/>
          <p:cNvSpPr txBox="1"/>
          <p:nvPr/>
        </p:nvSpPr>
        <p:spPr>
          <a:xfrm>
            <a:off x="805757" y="4518364"/>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4934121"/>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33462" y="4991812"/>
            <a:ext cx="5381625" cy="466725"/>
          </a:xfrm>
          <a:prstGeom prst="rect">
            <a:avLst/>
          </a:prstGeom>
        </p:spPr>
      </p:pic>
      <p:sp>
        <p:nvSpPr>
          <p:cNvPr id="17" name="TextBox 16"/>
          <p:cNvSpPr txBox="1"/>
          <p:nvPr/>
        </p:nvSpPr>
        <p:spPr>
          <a:xfrm>
            <a:off x="805757" y="5510531"/>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5910502"/>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5"/>
          <a:stretch>
            <a:fillRect/>
          </a:stretch>
        </p:blipFill>
        <p:spPr>
          <a:xfrm>
            <a:off x="966787" y="5980892"/>
            <a:ext cx="7210425" cy="419100"/>
          </a:xfrm>
          <a:prstGeom prst="rect">
            <a:avLst/>
          </a:prstGeom>
        </p:spPr>
      </p:pic>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Foreign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a:t>
            </a:r>
            <a:r>
              <a:rPr lang="en-US" sz="1600" b="1" dirty="0" smtClean="0">
                <a:solidFill>
                  <a:schemeClr val="accent5">
                    <a:lumMod val="75000"/>
                  </a:schemeClr>
                </a:solidFill>
              </a:rPr>
              <a:t> </a:t>
            </a:r>
            <a:r>
              <a:rPr lang="vi-VN" sz="1600" dirty="0">
                <a:solidFill>
                  <a:schemeClr val="accent5">
                    <a:lumMod val="75000"/>
                  </a:schemeClr>
                </a:solidFill>
              </a:rPr>
              <a:t>là một cột hoặc tập hợp các cột trong một bảng tham chiếu đến khóa chính của một bảng khác. Khóa ngoại tạo ra một mối quan hệ giữa hai bảng dựa trên giá trị của cột hoặc các cột được liên kết.</a:t>
            </a:r>
            <a:endParaRPr lang="en-US" sz="1600" b="1" dirty="0">
              <a:solidFill>
                <a:schemeClr val="accent5">
                  <a:lumMod val="75000"/>
                </a:schemeClr>
              </a:solidFill>
            </a:endParaRPr>
          </a:p>
        </p:txBody>
      </p:sp>
    </p:spTree>
    <p:extLst>
      <p:ext uri="{BB962C8B-B14F-4D97-AF65-F5344CB8AC3E}">
        <p14:creationId xmlns:p14="http://schemas.microsoft.com/office/powerpoint/2010/main" val="413390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Điểm</a:t>
            </a:r>
            <a:r>
              <a:rPr lang="en-US" sz="3200" b="1" dirty="0" smtClean="0">
                <a:solidFill>
                  <a:schemeClr val="accent5">
                    <a:lumMod val="75000"/>
                  </a:schemeClr>
                </a:solidFill>
              </a:rPr>
              <a:t> </a:t>
            </a:r>
            <a:r>
              <a:rPr lang="en-US" sz="3200" b="1" dirty="0" err="1" smtClean="0">
                <a:solidFill>
                  <a:schemeClr val="accent5">
                    <a:lumMod val="75000"/>
                  </a:schemeClr>
                </a:solidFill>
              </a:rPr>
              <a:t>nổi</a:t>
            </a:r>
            <a:r>
              <a:rPr lang="en-US" sz="3200" b="1" dirty="0" smtClean="0">
                <a:solidFill>
                  <a:schemeClr val="accent5">
                    <a:lumMod val="75000"/>
                  </a:schemeClr>
                </a:solidFill>
              </a:rPr>
              <a:t> </a:t>
            </a:r>
            <a:r>
              <a:rPr lang="en-US" sz="3200" b="1" dirty="0" err="1" smtClean="0">
                <a:solidFill>
                  <a:schemeClr val="accent5">
                    <a:lumMod val="75000"/>
                  </a:schemeClr>
                </a:solidFill>
              </a:rPr>
              <a:t>bật</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517904"/>
            <a:ext cx="7559646" cy="584775"/>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tích hợp nhiều tính năng tuyệt vời, khả năng ổn định, tốc độ cao, độ tin cậy lớn đưa đến người dùng dễ dàng sử dụng và tin dùng. </a:t>
            </a:r>
            <a:endParaRPr lang="en-US" sz="1600" dirty="0">
              <a:solidFill>
                <a:schemeClr val="accent5">
                  <a:lumMod val="75000"/>
                </a:schemeClr>
              </a:solidFill>
            </a:endParaRPr>
          </a:p>
        </p:txBody>
      </p:sp>
      <p:grpSp>
        <p:nvGrpSpPr>
          <p:cNvPr id="14" name="Group 13"/>
          <p:cNvGrpSpPr/>
          <p:nvPr/>
        </p:nvGrpSpPr>
        <p:grpSpPr>
          <a:xfrm>
            <a:off x="905345" y="2609728"/>
            <a:ext cx="3458426" cy="819272"/>
            <a:chOff x="905345" y="2066929"/>
            <a:chExt cx="3458426" cy="819272"/>
          </a:xfrm>
        </p:grpSpPr>
        <p:sp>
          <p:nvSpPr>
            <p:cNvPr id="12" name="TextBox 11"/>
            <p:cNvSpPr txBox="1"/>
            <p:nvPr/>
          </p:nvSpPr>
          <p:spPr>
            <a:xfrm>
              <a:off x="1318725" y="2066929"/>
              <a:ext cx="3045046" cy="338554"/>
            </a:xfrm>
            <a:prstGeom prst="rect">
              <a:avLst/>
            </a:prstGeom>
            <a:noFill/>
          </p:spPr>
          <p:txBody>
            <a:bodyPr wrap="square" rtlCol="0">
              <a:spAutoFit/>
            </a:bodyPr>
            <a:lstStyle/>
            <a:p>
              <a:r>
                <a:rPr lang="en-US" sz="1600" b="1" dirty="0" err="1" smtClean="0">
                  <a:solidFill>
                    <a:schemeClr val="accent5">
                      <a:lumMod val="75000"/>
                    </a:schemeClr>
                  </a:solidFill>
                </a:rPr>
                <a:t>Độ</a:t>
              </a:r>
              <a:r>
                <a:rPr lang="en-US" sz="1600" b="1" dirty="0" smtClean="0">
                  <a:solidFill>
                    <a:schemeClr val="accent5">
                      <a:lumMod val="75000"/>
                    </a:schemeClr>
                  </a:solidFill>
                </a:rPr>
                <a:t> tin </a:t>
              </a:r>
              <a:r>
                <a:rPr lang="en-US" sz="1600" b="1" dirty="0" err="1" smtClean="0">
                  <a:solidFill>
                    <a:schemeClr val="accent5">
                      <a:lumMod val="75000"/>
                    </a:schemeClr>
                  </a:solidFill>
                </a:rPr>
                <a:t>cậy</a:t>
              </a:r>
              <a:r>
                <a:rPr lang="en-US" sz="1600" b="1" dirty="0" smtClean="0">
                  <a:solidFill>
                    <a:schemeClr val="accent5">
                      <a:lumMod val="75000"/>
                    </a:schemeClr>
                  </a:solidFill>
                </a:rPr>
                <a:t> </a:t>
              </a:r>
              <a:r>
                <a:rPr lang="en-US" sz="1600" b="1" dirty="0" err="1" smtClean="0">
                  <a:solidFill>
                    <a:schemeClr val="accent5">
                      <a:lumMod val="75000"/>
                    </a:schemeClr>
                  </a:solidFill>
                </a:rPr>
                <a:t>cao</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21055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22" name="TextBox 21"/>
            <p:cNvSpPr txBox="1"/>
            <p:nvPr/>
          </p:nvSpPr>
          <p:spPr>
            <a:xfrm>
              <a:off x="1318725" y="2362981"/>
              <a:ext cx="2981671" cy="523220"/>
            </a:xfrm>
            <a:prstGeom prst="rect">
              <a:avLst/>
            </a:prstGeom>
            <a:noFill/>
          </p:spPr>
          <p:txBody>
            <a:bodyPr wrap="square" rtlCol="0">
              <a:spAutoFit/>
            </a:bodyPr>
            <a:lstStyle/>
            <a:p>
              <a:r>
                <a:rPr lang="en-US" sz="1400" dirty="0" err="1" smtClean="0">
                  <a:solidFill>
                    <a:schemeClr val="accent5">
                      <a:lumMod val="75000"/>
                    </a:schemeClr>
                  </a:solidFill>
                </a:rPr>
                <a:t>Ổn</a:t>
              </a:r>
              <a:r>
                <a:rPr lang="en-US" sz="1400" dirty="0" smtClean="0">
                  <a:solidFill>
                    <a:schemeClr val="accent5">
                      <a:lumMod val="75000"/>
                    </a:schemeClr>
                  </a:solidFill>
                </a:rPr>
                <a:t> </a:t>
              </a:r>
              <a:r>
                <a:rPr lang="en-US" sz="1400" dirty="0" err="1" smtClean="0">
                  <a:solidFill>
                    <a:schemeClr val="accent5">
                      <a:lumMod val="75000"/>
                    </a:schemeClr>
                  </a:solidFill>
                </a:rPr>
                <a:t>định</a:t>
              </a:r>
              <a:r>
                <a:rPr lang="en-US" sz="1400" dirty="0" smtClean="0">
                  <a:solidFill>
                    <a:schemeClr val="accent5">
                      <a:lumMod val="75000"/>
                    </a:schemeClr>
                  </a:solidFill>
                </a:rPr>
                <a:t>, </a:t>
              </a:r>
              <a:r>
                <a:rPr lang="en-US" sz="1400" dirty="0" err="1" smtClean="0">
                  <a:solidFill>
                    <a:schemeClr val="accent5">
                      <a:lumMod val="75000"/>
                    </a:schemeClr>
                  </a:solidFill>
                </a:rPr>
                <a:t>hiệu</a:t>
              </a:r>
              <a:r>
                <a:rPr lang="en-US" sz="1400" dirty="0" smtClean="0">
                  <a:solidFill>
                    <a:schemeClr val="accent5">
                      <a:lumMod val="75000"/>
                    </a:schemeClr>
                  </a:solidFill>
                </a:rPr>
                <a:t> </a:t>
              </a:r>
              <a:r>
                <a:rPr lang="en-US" sz="1400" dirty="0" err="1" smtClean="0">
                  <a:solidFill>
                    <a:schemeClr val="accent5">
                      <a:lumMod val="75000"/>
                    </a:schemeClr>
                  </a:solidFill>
                </a:rPr>
                <a:t>suất</a:t>
              </a:r>
              <a:r>
                <a:rPr lang="en-US" sz="1400" dirty="0" smtClean="0">
                  <a:solidFill>
                    <a:schemeClr val="accent5">
                      <a:lumMod val="75000"/>
                    </a:schemeClr>
                  </a:solidFill>
                </a:rPr>
                <a:t> </a:t>
              </a:r>
              <a:r>
                <a:rPr lang="en-US" sz="1400" dirty="0" err="1" smtClean="0">
                  <a:solidFill>
                    <a:schemeClr val="accent5">
                      <a:lumMod val="75000"/>
                    </a:schemeClr>
                  </a:solidFill>
                </a:rPr>
                <a:t>tốt</a:t>
              </a:r>
              <a:r>
                <a:rPr lang="en-US" sz="1400" dirty="0" smtClean="0">
                  <a:solidFill>
                    <a:schemeClr val="accent5">
                      <a:lumMod val="75000"/>
                    </a:schemeClr>
                  </a:solidFill>
                </a:rPr>
                <a:t>, </a:t>
              </a:r>
              <a:r>
                <a:rPr lang="en-US" sz="1400" dirty="0" err="1" smtClean="0">
                  <a:solidFill>
                    <a:schemeClr val="accent5">
                      <a:lumMod val="75000"/>
                    </a:schemeClr>
                  </a:solidFill>
                </a:rPr>
                <a:t>được</a:t>
              </a:r>
              <a:r>
                <a:rPr lang="en-US" sz="1400" dirty="0" smtClean="0">
                  <a:solidFill>
                    <a:schemeClr val="accent5">
                      <a:lumMod val="75000"/>
                    </a:schemeClr>
                  </a:solidFill>
                </a:rPr>
                <a:t> </a:t>
              </a:r>
              <a:r>
                <a:rPr lang="en-US" sz="1400" dirty="0" err="1" smtClean="0">
                  <a:solidFill>
                    <a:schemeClr val="accent5">
                      <a:lumMod val="75000"/>
                    </a:schemeClr>
                  </a:solidFill>
                </a:rPr>
                <a:t>nhiều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ty </a:t>
              </a:r>
              <a:r>
                <a:rPr lang="en-US" sz="1400" dirty="0" err="1" smtClean="0">
                  <a:solidFill>
                    <a:schemeClr val="accent5">
                      <a:lumMod val="75000"/>
                    </a:schemeClr>
                  </a:solidFill>
                </a:rPr>
                <a:t>lớn</a:t>
              </a:r>
              <a:r>
                <a:rPr lang="en-US" sz="1400" dirty="0" smtClean="0">
                  <a:solidFill>
                    <a:schemeClr val="accent5">
                      <a:lumMod val="75000"/>
                    </a:schemeClr>
                  </a:solidFill>
                </a:rPr>
                <a:t> </a:t>
              </a:r>
              <a:r>
                <a:rPr lang="en-US" sz="1400" dirty="0" err="1" smtClean="0">
                  <a:solidFill>
                    <a:schemeClr val="accent5">
                      <a:lumMod val="75000"/>
                    </a:schemeClr>
                  </a:solidFill>
                </a:rPr>
                <a:t>sử</a:t>
              </a:r>
              <a:r>
                <a:rPr lang="en-US" sz="1400" dirty="0" smtClean="0">
                  <a:solidFill>
                    <a:schemeClr val="accent5">
                      <a:lumMod val="75000"/>
                    </a:schemeClr>
                  </a:solidFill>
                </a:rPr>
                <a:t> </a:t>
              </a:r>
              <a:r>
                <a:rPr lang="en-US" sz="1400" dirty="0" err="1" smtClean="0">
                  <a:solidFill>
                    <a:schemeClr val="accent5">
                      <a:lumMod val="75000"/>
                    </a:schemeClr>
                  </a:solidFill>
                </a:rPr>
                <a:t>dụng</a:t>
              </a:r>
              <a:endParaRPr lang="en-US" sz="1400" dirty="0">
                <a:solidFill>
                  <a:schemeClr val="accent5">
                    <a:lumMod val="75000"/>
                  </a:schemeClr>
                </a:solidFill>
              </a:endParaRPr>
            </a:p>
          </p:txBody>
        </p:sp>
      </p:grpSp>
      <p:grpSp>
        <p:nvGrpSpPr>
          <p:cNvPr id="32" name="Group 31"/>
          <p:cNvGrpSpPr/>
          <p:nvPr/>
        </p:nvGrpSpPr>
        <p:grpSpPr>
          <a:xfrm>
            <a:off x="905345" y="3752658"/>
            <a:ext cx="3395051" cy="880452"/>
            <a:chOff x="905345" y="3209859"/>
            <a:chExt cx="3395051" cy="880452"/>
          </a:xfrm>
        </p:grpSpPr>
        <p:sp>
          <p:nvSpPr>
            <p:cNvPr id="16" name="TextBox 15"/>
            <p:cNvSpPr txBox="1"/>
            <p:nvPr/>
          </p:nvSpPr>
          <p:spPr>
            <a:xfrm>
              <a:off x="1255350" y="3209859"/>
              <a:ext cx="3045046" cy="338554"/>
            </a:xfrm>
            <a:prstGeom prst="rect">
              <a:avLst/>
            </a:prstGeom>
            <a:noFill/>
          </p:spPr>
          <p:txBody>
            <a:bodyPr wrap="square" rtlCol="0">
              <a:spAutoFit/>
            </a:bodyPr>
            <a:lstStyle/>
            <a:p>
              <a:r>
                <a:rPr lang="en-US" sz="1600" b="1" dirty="0" err="1" smtClean="0">
                  <a:solidFill>
                    <a:schemeClr val="accent5">
                      <a:lumMod val="75000"/>
                    </a:schemeClr>
                  </a:solidFill>
                </a:rPr>
                <a:t>Hỗ</a:t>
              </a:r>
              <a:r>
                <a:rPr lang="en-US" sz="1600" b="1" dirty="0" smtClean="0">
                  <a:solidFill>
                    <a:schemeClr val="accent5">
                      <a:lumMod val="75000"/>
                    </a:schemeClr>
                  </a:solidFill>
                </a:rPr>
                <a:t> </a:t>
              </a:r>
              <a:r>
                <a:rPr lang="en-US" sz="1600" b="1" dirty="0" err="1" smtClean="0">
                  <a:solidFill>
                    <a:schemeClr val="accent5">
                      <a:lumMod val="75000"/>
                    </a:schemeClr>
                  </a:solidFill>
                </a:rPr>
                <a:t>trợ</a:t>
              </a:r>
              <a:r>
                <a:rPr lang="en-US" sz="1600" b="1" dirty="0" smtClean="0">
                  <a:solidFill>
                    <a:schemeClr val="accent5">
                      <a:lumMod val="75000"/>
                    </a:schemeClr>
                  </a:solidFill>
                </a:rPr>
                <a:t> </a:t>
              </a:r>
              <a:r>
                <a:rPr lang="en-US" sz="1600" b="1" dirty="0" err="1" smtClean="0">
                  <a:solidFill>
                    <a:schemeClr val="accent5">
                      <a:lumMod val="75000"/>
                    </a:schemeClr>
                  </a:solidFill>
                </a:rPr>
                <a:t>đa</a:t>
              </a:r>
              <a:r>
                <a:rPr lang="en-US" sz="1600" b="1" dirty="0" smtClean="0">
                  <a:solidFill>
                    <a:schemeClr val="accent5">
                      <a:lumMod val="75000"/>
                    </a:schemeClr>
                  </a:solidFill>
                </a:rPr>
                <a:t> </a:t>
              </a:r>
              <a:r>
                <a:rPr lang="en-US" sz="1600" b="1" dirty="0" err="1" smtClean="0">
                  <a:solidFill>
                    <a:schemeClr val="accent5">
                      <a:lumMod val="75000"/>
                    </a:schemeClr>
                  </a:solidFill>
                </a:rPr>
                <a:t>dạng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32763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3" name="TextBox 22"/>
            <p:cNvSpPr txBox="1"/>
            <p:nvPr/>
          </p:nvSpPr>
          <p:spPr>
            <a:xfrm>
              <a:off x="1318725" y="3567091"/>
              <a:ext cx="2981671" cy="523220"/>
            </a:xfrm>
            <a:prstGeom prst="rect">
              <a:avLst/>
            </a:prstGeom>
            <a:noFill/>
          </p:spPr>
          <p:txBody>
            <a:bodyPr wrap="square" rtlCol="0">
              <a:spAutoFit/>
            </a:bodyPr>
            <a:lstStyle/>
            <a:p>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đa</a:t>
              </a:r>
              <a:r>
                <a:rPr lang="en-US" sz="1400" dirty="0" smtClean="0">
                  <a:solidFill>
                    <a:schemeClr val="accent5">
                      <a:lumMod val="75000"/>
                    </a:schemeClr>
                  </a:solidFill>
                </a:rPr>
                <a:t> </a:t>
              </a:r>
              <a:r>
                <a:rPr lang="en-US" sz="1400" dirty="0" err="1" smtClean="0">
                  <a:solidFill>
                    <a:schemeClr val="accent5">
                      <a:lumMod val="75000"/>
                    </a:schemeClr>
                  </a:solidFill>
                </a:rPr>
                <a:t>dạng</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quan</a:t>
              </a:r>
              <a:r>
                <a:rPr lang="en-US" sz="1400" dirty="0" smtClean="0">
                  <a:solidFill>
                    <a:schemeClr val="accent5">
                      <a:lumMod val="75000"/>
                    </a:schemeClr>
                  </a:solidFill>
                </a:rPr>
                <a:t> </a:t>
              </a:r>
              <a:r>
                <a:rPr lang="en-US" sz="1400" dirty="0" err="1" smtClean="0">
                  <a:solidFill>
                    <a:schemeClr val="accent5">
                      <a:lumMod val="75000"/>
                    </a:schemeClr>
                  </a:solidFill>
                </a:rPr>
                <a:t>hệ</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JSON</a:t>
              </a:r>
              <a:endParaRPr lang="en-US" sz="1400" dirty="0">
                <a:solidFill>
                  <a:schemeClr val="accent5">
                    <a:lumMod val="75000"/>
                  </a:schemeClr>
                </a:solidFill>
              </a:endParaRPr>
            </a:p>
          </p:txBody>
        </p:sp>
      </p:grpSp>
      <p:grpSp>
        <p:nvGrpSpPr>
          <p:cNvPr id="33" name="Group 32"/>
          <p:cNvGrpSpPr/>
          <p:nvPr/>
        </p:nvGrpSpPr>
        <p:grpSpPr>
          <a:xfrm>
            <a:off x="905345" y="4989994"/>
            <a:ext cx="3395051" cy="837038"/>
            <a:chOff x="905345" y="4447195"/>
            <a:chExt cx="3395051" cy="837038"/>
          </a:xfrm>
        </p:grpSpPr>
        <p:sp>
          <p:nvSpPr>
            <p:cNvPr id="18" name="TextBox 17"/>
            <p:cNvSpPr txBox="1"/>
            <p:nvPr/>
          </p:nvSpPr>
          <p:spPr>
            <a:xfrm>
              <a:off x="1255350" y="4447195"/>
              <a:ext cx="3045046" cy="338554"/>
            </a:xfrm>
            <a:prstGeom prst="rect">
              <a:avLst/>
            </a:prstGeom>
            <a:noFill/>
          </p:spPr>
          <p:txBody>
            <a:bodyPr wrap="square" rtlCol="0">
              <a:spAutoFit/>
            </a:bodyPr>
            <a:lstStyle/>
            <a:p>
              <a:r>
                <a:rPr lang="vi-VN" sz="1600" b="1" dirty="0" smtClean="0">
                  <a:solidFill>
                    <a:schemeClr val="accent5">
                      <a:lumMod val="75000"/>
                    </a:schemeClr>
                  </a:solidFill>
                </a:rPr>
                <a:t>Hiệu suất tối ưu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450025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4" name="TextBox 23"/>
            <p:cNvSpPr txBox="1"/>
            <p:nvPr/>
          </p:nvSpPr>
          <p:spPr>
            <a:xfrm>
              <a:off x="1318725" y="4761013"/>
              <a:ext cx="2981671" cy="523220"/>
            </a:xfrm>
            <a:prstGeom prst="rect">
              <a:avLst/>
            </a:prstGeom>
            <a:noFill/>
          </p:spPr>
          <p:txBody>
            <a:bodyPr wrap="square" rtlCol="0">
              <a:spAutoFit/>
            </a:bodyPr>
            <a:lstStyle/>
            <a:p>
              <a:r>
                <a:rPr lang="en-US" sz="1400" dirty="0" err="1" smtClean="0">
                  <a:solidFill>
                    <a:schemeClr val="accent5">
                      <a:lumMod val="75000"/>
                    </a:schemeClr>
                  </a:solidFill>
                </a:rPr>
                <a:t>Hiệu</a:t>
              </a:r>
              <a:r>
                <a:rPr lang="en-US" sz="1400" dirty="0" smtClean="0">
                  <a:solidFill>
                    <a:schemeClr val="accent5">
                      <a:lumMod val="75000"/>
                    </a:schemeClr>
                  </a:solidFill>
                </a:rPr>
                <a:t> </a:t>
              </a:r>
              <a:r>
                <a:rPr lang="en-US" sz="1400" dirty="0" err="1" smtClean="0">
                  <a:solidFill>
                    <a:schemeClr val="accent5">
                      <a:lumMod val="75000"/>
                    </a:schemeClr>
                  </a:solidFill>
                </a:rPr>
                <a:t>suất</a:t>
              </a:r>
              <a:r>
                <a:rPr lang="en-US" sz="1400" dirty="0" smtClean="0">
                  <a:solidFill>
                    <a:schemeClr val="accent5">
                      <a:lumMod val="75000"/>
                    </a:schemeClr>
                  </a:solidFill>
                </a:rPr>
                <a:t> </a:t>
              </a:r>
              <a:r>
                <a:rPr lang="en-US" sz="1400" dirty="0" err="1" smtClean="0">
                  <a:solidFill>
                    <a:schemeClr val="accent5">
                      <a:lumMod val="75000"/>
                    </a:schemeClr>
                  </a:solidFill>
                </a:rPr>
                <a:t>xử</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cao</a:t>
              </a:r>
              <a:r>
                <a:rPr lang="en-US" sz="1400" dirty="0" smtClean="0">
                  <a:solidFill>
                    <a:schemeClr val="accent5">
                      <a:lumMod val="75000"/>
                    </a:schemeClr>
                  </a:solidFill>
                </a:rPr>
                <a:t>, </a:t>
              </a:r>
              <a:r>
                <a:rPr lang="en-US" sz="1400" dirty="0" err="1" smtClean="0">
                  <a:solidFill>
                    <a:schemeClr val="accent5">
                      <a:lumMod val="75000"/>
                    </a:schemeClr>
                  </a:solidFill>
                </a:rPr>
                <a:t>xử</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tốt</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phức</a:t>
              </a:r>
              <a:r>
                <a:rPr lang="en-US" sz="1400" dirty="0" smtClean="0">
                  <a:solidFill>
                    <a:schemeClr val="accent5">
                      <a:lumMod val="75000"/>
                    </a:schemeClr>
                  </a:solidFill>
                </a:rPr>
                <a:t> </a:t>
              </a:r>
              <a:r>
                <a:rPr lang="en-US" sz="1400" dirty="0" err="1" smtClean="0">
                  <a:solidFill>
                    <a:schemeClr val="accent5">
                      <a:lumMod val="75000"/>
                    </a:schemeClr>
                  </a:solidFill>
                </a:rPr>
                <a:t>tạp</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đồng</a:t>
              </a:r>
              <a:r>
                <a:rPr lang="en-US" sz="1400" dirty="0" smtClean="0">
                  <a:solidFill>
                    <a:schemeClr val="accent5">
                      <a:lumMod val="75000"/>
                    </a:schemeClr>
                  </a:solidFill>
                </a:rPr>
                <a:t> </a:t>
              </a:r>
              <a:r>
                <a:rPr lang="en-US" sz="1400" dirty="0" err="1" smtClean="0">
                  <a:solidFill>
                    <a:schemeClr val="accent5">
                      <a:lumMod val="75000"/>
                    </a:schemeClr>
                  </a:solidFill>
                </a:rPr>
                <a:t>thời</a:t>
              </a:r>
              <a:r>
                <a:rPr lang="en-US" sz="1400" dirty="0" smtClean="0">
                  <a:solidFill>
                    <a:schemeClr val="accent5">
                      <a:lumMod val="75000"/>
                    </a:schemeClr>
                  </a:solidFill>
                </a:rPr>
                <a:t>…</a:t>
              </a:r>
              <a:endParaRPr lang="en-US" sz="1400" dirty="0">
                <a:solidFill>
                  <a:schemeClr val="accent5">
                    <a:lumMod val="75000"/>
                  </a:schemeClr>
                </a:solidFill>
              </a:endParaRPr>
            </a:p>
          </p:txBody>
        </p:sp>
      </p:grpSp>
      <p:grpSp>
        <p:nvGrpSpPr>
          <p:cNvPr id="34" name="Group 33"/>
          <p:cNvGrpSpPr/>
          <p:nvPr/>
        </p:nvGrpSpPr>
        <p:grpSpPr>
          <a:xfrm>
            <a:off x="4744014" y="2567226"/>
            <a:ext cx="3745056" cy="861774"/>
            <a:chOff x="4744014" y="2024427"/>
            <a:chExt cx="3745056" cy="861774"/>
          </a:xfrm>
        </p:grpSpPr>
        <p:sp>
          <p:nvSpPr>
            <p:cNvPr id="20" name="TextBox 19"/>
            <p:cNvSpPr txBox="1"/>
            <p:nvPr/>
          </p:nvSpPr>
          <p:spPr>
            <a:xfrm>
              <a:off x="5094019" y="2024427"/>
              <a:ext cx="3045046" cy="338554"/>
            </a:xfrm>
            <a:prstGeom prst="rect">
              <a:avLst/>
            </a:prstGeom>
            <a:noFill/>
          </p:spPr>
          <p:txBody>
            <a:bodyPr wrap="square" rtlCol="0">
              <a:spAutoFit/>
            </a:bodyPr>
            <a:lstStyle/>
            <a:p>
              <a:r>
                <a:rPr lang="de-DE" sz="1600" b="1" dirty="0" smtClean="0">
                  <a:solidFill>
                    <a:schemeClr val="accent5">
                      <a:lumMod val="75000"/>
                    </a:schemeClr>
                  </a:solidFill>
                </a:rPr>
                <a:t>An ninh và bảo mật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4744014" y="2055478"/>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5" name="TextBox 24"/>
            <p:cNvSpPr txBox="1"/>
            <p:nvPr/>
          </p:nvSpPr>
          <p:spPr>
            <a:xfrm>
              <a:off x="5139288" y="2362981"/>
              <a:ext cx="3349782" cy="523220"/>
            </a:xfrm>
            <a:prstGeom prst="rect">
              <a:avLst/>
            </a:prstGeom>
            <a:noFill/>
          </p:spPr>
          <p:txBody>
            <a:bodyPr wrap="square" rtlCol="0">
              <a:spAutoFit/>
            </a:bodyPr>
            <a:lstStyle/>
            <a:p>
              <a:r>
                <a:rPr lang="en-US" sz="1400" dirty="0" smtClean="0">
                  <a:solidFill>
                    <a:schemeClr val="accent5">
                      <a:lumMod val="75000"/>
                    </a:schemeClr>
                  </a:solidFill>
                </a:rPr>
                <a:t>B</a:t>
              </a:r>
              <a:r>
                <a:rPr lang="vi-VN" sz="1400" dirty="0" smtClean="0">
                  <a:solidFill>
                    <a:schemeClr val="accent5">
                      <a:lumMod val="75000"/>
                    </a:schemeClr>
                  </a:solidFill>
                </a:rPr>
                <a:t>ảo mật mạnh mẽ</a:t>
              </a:r>
              <a:r>
                <a:rPr lang="en-US" sz="1400" dirty="0" smtClean="0">
                  <a:solidFill>
                    <a:schemeClr val="accent5">
                      <a:lumMod val="75000"/>
                    </a:schemeClr>
                  </a:solidFill>
                </a:rPr>
                <a:t>: </a:t>
              </a:r>
              <a:r>
                <a:rPr lang="vi-VN" sz="1400" dirty="0" smtClean="0">
                  <a:solidFill>
                    <a:schemeClr val="accent5">
                      <a:lumMod val="75000"/>
                    </a:schemeClr>
                  </a:solidFill>
                </a:rPr>
                <a:t>xác </a:t>
              </a:r>
              <a:r>
                <a:rPr lang="en-US" sz="1400" dirty="0" err="1" smtClean="0">
                  <a:solidFill>
                    <a:schemeClr val="accent5">
                      <a:lumMod val="75000"/>
                    </a:schemeClr>
                  </a:solidFill>
                </a:rPr>
                <a:t>thực</a:t>
              </a:r>
              <a:r>
                <a:rPr lang="vi-VN" sz="1400" dirty="0" smtClean="0">
                  <a:solidFill>
                    <a:schemeClr val="accent5">
                      <a:lumMod val="75000"/>
                    </a:schemeClr>
                  </a:solidFill>
                </a:rPr>
                <a:t>, kiểm soát truy cập, mã hóa và phân quyền</a:t>
              </a:r>
              <a:endParaRPr lang="en-US" sz="1400" dirty="0">
                <a:solidFill>
                  <a:schemeClr val="accent5">
                    <a:lumMod val="75000"/>
                  </a:schemeClr>
                </a:solidFill>
              </a:endParaRPr>
            </a:p>
          </p:txBody>
        </p:sp>
      </p:grpSp>
      <p:grpSp>
        <p:nvGrpSpPr>
          <p:cNvPr id="35" name="Group 34"/>
          <p:cNvGrpSpPr/>
          <p:nvPr/>
        </p:nvGrpSpPr>
        <p:grpSpPr>
          <a:xfrm>
            <a:off x="4762121" y="3752658"/>
            <a:ext cx="3395051" cy="1095896"/>
            <a:chOff x="4762121" y="3209859"/>
            <a:chExt cx="3395051" cy="1095896"/>
          </a:xfrm>
        </p:grpSpPr>
        <p:sp>
          <p:nvSpPr>
            <p:cNvPr id="26" name="TextBox 25"/>
            <p:cNvSpPr txBox="1"/>
            <p:nvPr/>
          </p:nvSpPr>
          <p:spPr>
            <a:xfrm>
              <a:off x="5112126" y="3209859"/>
              <a:ext cx="3045046" cy="338554"/>
            </a:xfrm>
            <a:prstGeom prst="rect">
              <a:avLst/>
            </a:prstGeom>
            <a:noFill/>
          </p:spPr>
          <p:txBody>
            <a:bodyPr wrap="square" rtlCol="0">
              <a:spAutoFit/>
            </a:bodyPr>
            <a:lstStyle/>
            <a:p>
              <a:r>
                <a:rPr lang="en-US" sz="1600" b="1" dirty="0" err="1" smtClean="0">
                  <a:solidFill>
                    <a:schemeClr val="accent5">
                      <a:lumMod val="75000"/>
                    </a:schemeClr>
                  </a:solidFill>
                </a:rPr>
                <a:t>Hỗ</a:t>
              </a:r>
              <a:r>
                <a:rPr lang="en-US" sz="1600" b="1" dirty="0" smtClean="0">
                  <a:solidFill>
                    <a:schemeClr val="accent5">
                      <a:lumMod val="75000"/>
                    </a:schemeClr>
                  </a:solidFill>
                </a:rPr>
                <a:t> </a:t>
              </a:r>
              <a:r>
                <a:rPr lang="en-US" sz="1600" b="1" dirty="0" err="1" smtClean="0">
                  <a:solidFill>
                    <a:schemeClr val="accent5">
                      <a:lumMod val="75000"/>
                    </a:schemeClr>
                  </a:solidFill>
                </a:rPr>
                <a:t>trợ</a:t>
              </a:r>
              <a:r>
                <a:rPr lang="en-US" sz="1600" b="1" dirty="0" smtClean="0">
                  <a:solidFill>
                    <a:schemeClr val="accent5">
                      <a:lumMod val="75000"/>
                    </a:schemeClr>
                  </a:solidFill>
                </a:rPr>
                <a:t> </a:t>
              </a:r>
              <a:r>
                <a:rPr lang="en-US" sz="1600" b="1" dirty="0" err="1" smtClean="0">
                  <a:solidFill>
                    <a:schemeClr val="accent5">
                      <a:lumMod val="75000"/>
                    </a:schemeClr>
                  </a:solidFill>
                </a:rPr>
                <a:t>mở</a:t>
              </a:r>
              <a:r>
                <a:rPr lang="en-US" sz="1600" b="1" dirty="0" smtClean="0">
                  <a:solidFill>
                    <a:schemeClr val="accent5">
                      <a:lumMod val="75000"/>
                    </a:schemeClr>
                  </a:solidFill>
                </a:rPr>
                <a:t> </a:t>
              </a:r>
              <a:r>
                <a:rPr lang="en-US" sz="1600" b="1" dirty="0" err="1" smtClean="0">
                  <a:solidFill>
                    <a:schemeClr val="accent5">
                      <a:lumMod val="75000"/>
                    </a:schemeClr>
                  </a:solidFill>
                </a:rPr>
                <a:t>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4762121" y="32763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8" name="TextBox 27"/>
            <p:cNvSpPr txBox="1"/>
            <p:nvPr/>
          </p:nvSpPr>
          <p:spPr>
            <a:xfrm>
              <a:off x="5175501" y="3567091"/>
              <a:ext cx="2981671" cy="738664"/>
            </a:xfrm>
            <a:prstGeom prst="rect">
              <a:avLst/>
            </a:prstGeom>
            <a:noFill/>
          </p:spPr>
          <p:txBody>
            <a:bodyPr wrap="square" rtlCol="0">
              <a:spAutoFit/>
            </a:bodyPr>
            <a:lstStyle/>
            <a:p>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mô</a:t>
              </a:r>
              <a:r>
                <a:rPr lang="en-US" sz="1400" dirty="0" smtClean="0">
                  <a:solidFill>
                    <a:schemeClr val="accent5">
                      <a:lumMod val="75000"/>
                    </a:schemeClr>
                  </a:solidFill>
                </a:rPr>
                <a:t> </a:t>
              </a:r>
              <a:r>
                <a:rPr lang="en-US" sz="1400" dirty="0" err="1" smtClean="0">
                  <a:solidFill>
                    <a:schemeClr val="accent5">
                      <a:lumMod val="75000"/>
                    </a:schemeClr>
                  </a:solidFill>
                </a:rPr>
                <a:t>hình</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r>
                <a:rPr lang="en-US" sz="1400" dirty="0" smtClean="0">
                  <a:solidFill>
                    <a:schemeClr val="accent5">
                      <a:lumMod val="75000"/>
                    </a:schemeClr>
                  </a:solidFill>
                </a:rPr>
                <a:t> </a:t>
              </a:r>
              <a:r>
                <a:rPr lang="en-US" sz="1400" dirty="0" err="1" smtClean="0">
                  <a:solidFill>
                    <a:schemeClr val="accent5">
                      <a:lumMod val="75000"/>
                    </a:schemeClr>
                  </a:solidFill>
                </a:rPr>
                <a:t>linh</a:t>
              </a:r>
              <a:r>
                <a:rPr lang="en-US" sz="1400" dirty="0" smtClean="0">
                  <a:solidFill>
                    <a:schemeClr val="accent5">
                      <a:lumMod val="75000"/>
                    </a:schemeClr>
                  </a:solidFill>
                </a:rPr>
                <a:t> </a:t>
              </a:r>
              <a:r>
                <a:rPr lang="en-US" sz="1400" dirty="0" err="1" smtClean="0">
                  <a:solidFill>
                    <a:schemeClr val="accent5">
                      <a:lumMod val="75000"/>
                    </a:schemeClr>
                  </a:solidFill>
                </a:rPr>
                <a:t>hoạt</a:t>
              </a:r>
              <a:r>
                <a:rPr lang="en-US" sz="1400" dirty="0">
                  <a:solidFill>
                    <a:schemeClr val="accent5">
                      <a:lumMod val="75000"/>
                    </a:schemeClr>
                  </a:solidFill>
                </a:rPr>
                <a:t> </a:t>
              </a:r>
              <a:r>
                <a:rPr lang="en-US" sz="1400" dirty="0" err="1" smtClean="0">
                  <a:solidFill>
                    <a:schemeClr val="accent5">
                      <a:lumMod val="75000"/>
                    </a:schemeClr>
                  </a:solidFill>
                </a:rPr>
                <a:t>thông</a:t>
              </a:r>
              <a:r>
                <a:rPr lang="en-US" sz="1400" dirty="0" smtClean="0">
                  <a:solidFill>
                    <a:schemeClr val="accent5">
                      <a:lumMod val="75000"/>
                    </a:schemeClr>
                  </a:solidFill>
                </a:rPr>
                <a:t> qua </a:t>
              </a:r>
              <a:r>
                <a:rPr lang="en-US" sz="1400" dirty="0" err="1" smtClean="0">
                  <a:solidFill>
                    <a:schemeClr val="accent5">
                      <a:lumMod val="75000"/>
                    </a:schemeClr>
                  </a:solidFill>
                </a:rPr>
                <a:t>phân</a:t>
              </a:r>
              <a:r>
                <a:rPr lang="en-US" sz="1400" dirty="0" smtClean="0">
                  <a:solidFill>
                    <a:schemeClr val="accent5">
                      <a:lumMod val="75000"/>
                    </a:schemeClr>
                  </a:solidFill>
                </a:rPr>
                <a:t> chia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replica </a:t>
              </a:r>
              <a:r>
                <a:rPr lang="en-US" sz="1400" dirty="0" err="1" smtClean="0">
                  <a:solidFill>
                    <a:schemeClr val="accent5">
                      <a:lumMod val="75000"/>
                    </a:schemeClr>
                  </a:solidFill>
                </a:rPr>
                <a:t>và</a:t>
              </a:r>
              <a:r>
                <a:rPr lang="en-US" sz="1400" dirty="0" smtClean="0">
                  <a:solidFill>
                    <a:schemeClr val="accent5">
                      <a:lumMod val="75000"/>
                    </a:schemeClr>
                  </a:solidFill>
                </a:rPr>
                <a:t> clustering</a:t>
              </a:r>
              <a:endParaRPr lang="en-US" sz="1400" dirty="0">
                <a:solidFill>
                  <a:schemeClr val="accent5">
                    <a:lumMod val="75000"/>
                  </a:schemeClr>
                </a:solidFill>
              </a:endParaRPr>
            </a:p>
          </p:txBody>
        </p:sp>
      </p:grpSp>
      <p:grpSp>
        <p:nvGrpSpPr>
          <p:cNvPr id="36" name="Group 35"/>
          <p:cNvGrpSpPr/>
          <p:nvPr/>
        </p:nvGrpSpPr>
        <p:grpSpPr>
          <a:xfrm>
            <a:off x="4753068" y="4989994"/>
            <a:ext cx="3395051" cy="837038"/>
            <a:chOff x="4753068" y="4447195"/>
            <a:chExt cx="3395051" cy="837038"/>
          </a:xfrm>
        </p:grpSpPr>
        <p:sp>
          <p:nvSpPr>
            <p:cNvPr id="29" name="TextBox 28"/>
            <p:cNvSpPr txBox="1"/>
            <p:nvPr/>
          </p:nvSpPr>
          <p:spPr>
            <a:xfrm>
              <a:off x="5103073" y="4447195"/>
              <a:ext cx="3045046" cy="338554"/>
            </a:xfrm>
            <a:prstGeom prst="rect">
              <a:avLst/>
            </a:prstGeom>
            <a:noFill/>
          </p:spPr>
          <p:txBody>
            <a:bodyPr wrap="square" rtlCol="0">
              <a:spAutoFit/>
            </a:bodyPr>
            <a:lstStyle/>
            <a:p>
              <a:r>
                <a:rPr lang="vi-VN" sz="1600" b="1" dirty="0" smtClean="0">
                  <a:solidFill>
                    <a:schemeClr val="accent5">
                      <a:lumMod val="75000"/>
                    </a:schemeClr>
                  </a:solidFill>
                </a:rPr>
                <a:t>Mã nguồn mở và cộng đồng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30" name="Rounded Rectangle 29"/>
            <p:cNvSpPr/>
            <p:nvPr/>
          </p:nvSpPr>
          <p:spPr>
            <a:xfrm>
              <a:off x="4753068" y="450025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31" name="TextBox 30"/>
            <p:cNvSpPr txBox="1"/>
            <p:nvPr/>
          </p:nvSpPr>
          <p:spPr>
            <a:xfrm>
              <a:off x="5166448" y="4761013"/>
              <a:ext cx="2981671" cy="523220"/>
            </a:xfrm>
            <a:prstGeom prst="rect">
              <a:avLst/>
            </a:prstGeom>
            <a:noFill/>
          </p:spPr>
          <p:txBody>
            <a:bodyPr wrap="square" rtlCol="0">
              <a:spAutoFit/>
            </a:bodyPr>
            <a:lstStyle/>
            <a:p>
              <a:r>
                <a:rPr lang="en-US" sz="1400" dirty="0" err="1" smtClean="0">
                  <a:solidFill>
                    <a:schemeClr val="accent5">
                      <a:lumMod val="75000"/>
                    </a:schemeClr>
                  </a:solidFill>
                </a:rPr>
                <a:t>Mã</a:t>
              </a:r>
              <a:r>
                <a:rPr lang="en-US" sz="1400" dirty="0" smtClean="0">
                  <a:solidFill>
                    <a:schemeClr val="accent5">
                      <a:lumMod val="75000"/>
                    </a:schemeClr>
                  </a:solidFill>
                </a:rPr>
                <a:t> </a:t>
              </a:r>
              <a:r>
                <a:rPr lang="en-US" sz="1400" dirty="0" err="1" smtClean="0">
                  <a:solidFill>
                    <a:schemeClr val="accent5">
                      <a:lumMod val="75000"/>
                    </a:schemeClr>
                  </a:solidFill>
                </a:rPr>
                <a:t>nguồn</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sự</a:t>
              </a:r>
              <a:r>
                <a:rPr lang="en-US" sz="1400" dirty="0" smtClean="0">
                  <a:solidFill>
                    <a:schemeClr val="accent5">
                      <a:lumMod val="75000"/>
                    </a:schemeClr>
                  </a:solidFill>
                </a:rPr>
                <a:t> </a:t>
              </a:r>
              <a:r>
                <a:rPr lang="en-US" sz="1400" dirty="0" err="1" smtClean="0">
                  <a:solidFill>
                    <a:schemeClr val="accent5">
                      <a:lumMod val="75000"/>
                    </a:schemeClr>
                  </a:solidFill>
                </a:rPr>
                <a:t>đóng</a:t>
              </a:r>
              <a:r>
                <a:rPr lang="en-US" sz="1400" dirty="0" smtClean="0">
                  <a:solidFill>
                    <a:schemeClr val="accent5">
                      <a:lumMod val="75000"/>
                    </a:schemeClr>
                  </a:solidFill>
                </a:rPr>
                <a:t> </a:t>
              </a:r>
              <a:r>
                <a:rPr lang="en-US" sz="1400" dirty="0" err="1" smtClean="0">
                  <a:solidFill>
                    <a:schemeClr val="accent5">
                      <a:lumMod val="75000"/>
                    </a:schemeClr>
                  </a:solidFill>
                </a:rPr>
                <a:t>góp</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từ</a:t>
              </a:r>
              <a:r>
                <a:rPr lang="en-US" sz="1400" dirty="0" smtClean="0">
                  <a:solidFill>
                    <a:schemeClr val="accent5">
                      <a:lumMod val="75000"/>
                    </a:schemeClr>
                  </a:solidFill>
                </a:rPr>
                <a:t> </a:t>
              </a:r>
              <a:r>
                <a:rPr lang="en-US" sz="1400" dirty="0" err="1" smtClean="0">
                  <a:solidFill>
                    <a:schemeClr val="accent5">
                      <a:lumMod val="75000"/>
                    </a:schemeClr>
                  </a:solidFill>
                </a:rPr>
                <a:t>cộng</a:t>
              </a:r>
              <a:r>
                <a:rPr lang="en-US" sz="1400" dirty="0" smtClean="0">
                  <a:solidFill>
                    <a:schemeClr val="accent5">
                      <a:lumMod val="75000"/>
                    </a:schemeClr>
                  </a:solidFill>
                </a:rPr>
                <a:t> </a:t>
              </a:r>
              <a:r>
                <a:rPr lang="en-US" sz="1400" dirty="0" err="1" smtClean="0">
                  <a:solidFill>
                    <a:schemeClr val="accent5">
                      <a:lumMod val="75000"/>
                    </a:schemeClr>
                  </a:solidFill>
                </a:rPr>
                <a:t>đồng</a:t>
              </a:r>
              <a:r>
                <a:rPr lang="en-US" sz="1400" dirty="0" smtClean="0">
                  <a:solidFill>
                    <a:schemeClr val="accent5">
                      <a:lumMod val="75000"/>
                    </a:schemeClr>
                  </a:solidFill>
                </a:rPr>
                <a:t> </a:t>
              </a:r>
              <a:r>
                <a:rPr lang="en-US" sz="1400" dirty="0" err="1" smtClean="0">
                  <a:solidFill>
                    <a:schemeClr val="accent5">
                      <a:lumMod val="75000"/>
                    </a:schemeClr>
                  </a:solidFill>
                </a:rPr>
                <a:t>lớn</a:t>
              </a:r>
              <a:endParaRPr lang="en-US" sz="1400" dirty="0">
                <a:solidFill>
                  <a:schemeClr val="accent5">
                    <a:lumMod val="75000"/>
                  </a:schemeClr>
                </a:solidFill>
              </a:endParaRPr>
            </a:p>
          </p:txBody>
        </p:sp>
      </p:gr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TotalTime>
  <Words>663</Words>
  <Application>Microsoft Office PowerPoint</Application>
  <PresentationFormat>On-screen Show (4:3)</PresentationFormat>
  <Paragraphs>62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130</cp:revision>
  <dcterms:created xsi:type="dcterms:W3CDTF">2023-10-31T07:04:03Z</dcterms:created>
  <dcterms:modified xsi:type="dcterms:W3CDTF">2023-11-02T04:41:15Z</dcterms:modified>
</cp:coreProperties>
</file>