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90" r:id="rId3"/>
    <p:sldId id="289"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28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ED7A2B"/>
    <a:srgbClr val="8FC573"/>
    <a:srgbClr val="9F67B8"/>
    <a:srgbClr val="8359B8"/>
    <a:srgbClr val="8D62CA"/>
    <a:srgbClr val="8569CB"/>
    <a:srgbClr val="229E9A"/>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0113432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566024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700" r:id="rId2"/>
    <p:sldLayoutId id="2147483701" r:id="rId3"/>
    <p:sldLayoutId id="214748370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09</a:t>
            </a:r>
            <a:endParaRPr lang="en-US" dirty="0">
              <a:solidFill>
                <a:schemeClr val="bg1"/>
              </a:solidFill>
            </a:endParaRPr>
          </a:p>
        </p:txBody>
      </p:sp>
      <p:sp>
        <p:nvSpPr>
          <p:cNvPr id="8" name="TextBox 7"/>
          <p:cNvSpPr txBox="1"/>
          <p:nvPr/>
        </p:nvSpPr>
        <p:spPr>
          <a:xfrm>
            <a:off x="793685" y="1691139"/>
            <a:ext cx="3995597" cy="553998"/>
          </a:xfrm>
          <a:prstGeom prst="rect">
            <a:avLst/>
          </a:prstGeom>
          <a:noFill/>
        </p:spPr>
        <p:txBody>
          <a:bodyPr wrap="square" rtlCol="0">
            <a:spAutoFit/>
          </a:bodyPr>
          <a:lstStyle/>
          <a:p>
            <a:r>
              <a:rPr lang="en-US" sz="3000" b="1" dirty="0">
                <a:solidFill>
                  <a:schemeClr val="bg1"/>
                </a:solidFill>
              </a:rPr>
              <a:t>Stored Procedures</a:t>
            </a:r>
          </a:p>
        </p:txBody>
      </p:sp>
      <p:sp>
        <p:nvSpPr>
          <p:cNvPr id="9" name="TextBox 8"/>
          <p:cNvSpPr txBox="1"/>
          <p:nvPr/>
        </p:nvSpPr>
        <p:spPr>
          <a:xfrm>
            <a:off x="1054605" y="3864860"/>
            <a:ext cx="3322621" cy="369332"/>
          </a:xfrm>
          <a:prstGeom prst="rect">
            <a:avLst/>
          </a:prstGeom>
          <a:noFill/>
        </p:spPr>
        <p:txBody>
          <a:bodyPr wrap="square" rtlCol="0">
            <a:spAutoFit/>
          </a:bodyPr>
          <a:lstStyle/>
          <a:p>
            <a:r>
              <a:rPr lang="en-US" dirty="0" smtClean="0">
                <a:solidFill>
                  <a:schemeClr val="bg1"/>
                </a:solidFill>
              </a:rPr>
              <a:t>Triggers</a:t>
            </a:r>
            <a:endParaRPr lang="en-US" dirty="0">
              <a:solidFill>
                <a:schemeClr val="bg1"/>
              </a:solidFill>
            </a:endParaRPr>
          </a:p>
        </p:txBody>
      </p:sp>
      <p:sp>
        <p:nvSpPr>
          <p:cNvPr id="6" name="Diamond 5"/>
          <p:cNvSpPr/>
          <p:nvPr/>
        </p:nvSpPr>
        <p:spPr>
          <a:xfrm>
            <a:off x="911384" y="353072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99265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420450"/>
            <a:ext cx="3322621" cy="369332"/>
          </a:xfrm>
          <a:prstGeom prst="rect">
            <a:avLst/>
          </a:prstGeom>
          <a:noFill/>
        </p:spPr>
        <p:txBody>
          <a:bodyPr wrap="square" rtlCol="0">
            <a:spAutoFit/>
          </a:bodyPr>
          <a:lstStyle/>
          <a:p>
            <a:r>
              <a:rPr lang="en-US" dirty="0" smtClean="0">
                <a:solidFill>
                  <a:schemeClr val="bg1"/>
                </a:solidFill>
              </a:rPr>
              <a:t>Stored </a:t>
            </a:r>
            <a:r>
              <a:rPr lang="en-US" dirty="0">
                <a:solidFill>
                  <a:schemeClr val="bg1"/>
                </a:solidFill>
              </a:rPr>
              <a:t>procedures</a:t>
            </a:r>
          </a:p>
        </p:txBody>
      </p:sp>
      <p:sp>
        <p:nvSpPr>
          <p:cNvPr id="10" name="TextBox 9"/>
          <p:cNvSpPr txBox="1"/>
          <p:nvPr/>
        </p:nvSpPr>
        <p:spPr>
          <a:xfrm>
            <a:off x="1054605" y="4317534"/>
            <a:ext cx="3322621" cy="369332"/>
          </a:xfrm>
          <a:prstGeom prst="rect">
            <a:avLst/>
          </a:prstGeom>
          <a:noFill/>
        </p:spPr>
        <p:txBody>
          <a:bodyPr wrap="square" rtlCol="0">
            <a:spAutoFit/>
          </a:bodyPr>
          <a:lstStyle/>
          <a:p>
            <a:r>
              <a:rPr lang="en-US" dirty="0" smtClean="0">
                <a:solidFill>
                  <a:schemeClr val="bg1"/>
                </a:solidFill>
              </a:rPr>
              <a:t>Views</a:t>
            </a:r>
            <a:endParaRPr lang="en-US" dirty="0">
              <a:solidFill>
                <a:schemeClr val="bg1"/>
              </a:solidFill>
            </a:endParaRPr>
          </a:p>
        </p:txBody>
      </p:sp>
      <p:sp>
        <p:nvSpPr>
          <p:cNvPr id="11" name="Diamond 10"/>
          <p:cNvSpPr/>
          <p:nvPr/>
        </p:nvSpPr>
        <p:spPr>
          <a:xfrm>
            <a:off x="911384" y="444533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793686" y="2225294"/>
            <a:ext cx="3488604" cy="1015663"/>
          </a:xfrm>
          <a:prstGeom prst="rect">
            <a:avLst/>
          </a:prstGeom>
          <a:noFill/>
        </p:spPr>
        <p:txBody>
          <a:bodyPr wrap="square" rtlCol="0">
            <a:spAutoFit/>
          </a:bodyPr>
          <a:lstStyle/>
          <a:p>
            <a:r>
              <a:rPr lang="en-US" sz="3000" b="1" dirty="0" smtClean="0">
                <a:solidFill>
                  <a:schemeClr val="bg1"/>
                </a:solidFill>
              </a:rPr>
              <a:t>Triggers</a:t>
            </a:r>
          </a:p>
          <a:p>
            <a:r>
              <a:rPr lang="en-US" sz="3000" b="1" dirty="0" smtClean="0">
                <a:solidFill>
                  <a:schemeClr val="bg1"/>
                </a:solidFill>
              </a:rPr>
              <a:t>Views</a:t>
            </a:r>
            <a:endParaRPr lang="en-US" sz="3000" b="1"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393781"/>
            <a:ext cx="6771994" cy="584775"/>
          </a:xfrm>
          <a:prstGeom prst="rect">
            <a:avLst/>
          </a:prstGeom>
          <a:noFill/>
        </p:spPr>
        <p:txBody>
          <a:bodyPr wrap="square" rtlCol="0">
            <a:spAutoFit/>
          </a:bodyPr>
          <a:lstStyle/>
          <a:p>
            <a:r>
              <a:rPr lang="en-US" sz="3200" b="1" dirty="0" err="1">
                <a:solidFill>
                  <a:schemeClr val="accent5">
                    <a:lumMod val="75000"/>
                  </a:schemeClr>
                </a:solidFill>
              </a:rPr>
              <a:t>Tổng</a:t>
            </a:r>
            <a:r>
              <a:rPr lang="en-US" sz="3200" b="1" dirty="0">
                <a:solidFill>
                  <a:schemeClr val="accent5">
                    <a:lumMod val="75000"/>
                  </a:schemeClr>
                </a:solidFill>
              </a:rPr>
              <a:t> </a:t>
            </a:r>
            <a:r>
              <a:rPr lang="en-US" sz="3200" b="1" dirty="0" err="1">
                <a:solidFill>
                  <a:schemeClr val="accent5">
                    <a:lumMod val="75000"/>
                  </a:schemeClr>
                </a:solidFill>
              </a:rPr>
              <a:t>quan</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a:t>
            </a:r>
            <a:r>
              <a:rPr lang="en-US" sz="3200" b="1" dirty="0" smtClean="0">
                <a:solidFill>
                  <a:schemeClr val="accent5">
                    <a:lumMod val="75000"/>
                  </a:schemeClr>
                </a:solidFill>
              </a:rPr>
              <a:t>Views</a:t>
            </a:r>
            <a:endParaRPr lang="en-US" sz="3200" b="1" dirty="0">
              <a:solidFill>
                <a:schemeClr val="accent5">
                  <a:lumMod val="75000"/>
                </a:schemeClr>
              </a:solidFill>
            </a:endParaRPr>
          </a:p>
        </p:txBody>
      </p:sp>
      <p:sp>
        <p:nvSpPr>
          <p:cNvPr id="3" name="Rectangle 2"/>
          <p:cNvSpPr/>
          <p:nvPr/>
        </p:nvSpPr>
        <p:spPr>
          <a:xfrm flipV="1">
            <a:off x="905345" y="995757"/>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452416"/>
            <a:ext cx="7804090" cy="1077218"/>
          </a:xfrm>
          <a:prstGeom prst="rect">
            <a:avLst/>
          </a:prstGeom>
          <a:noFill/>
        </p:spPr>
        <p:txBody>
          <a:bodyPr wrap="square" rtlCol="0">
            <a:spAutoFit/>
          </a:bodyPr>
          <a:lstStyle/>
          <a:p>
            <a:r>
              <a:rPr lang="vi-VN" sz="1600" dirty="0">
                <a:solidFill>
                  <a:schemeClr val="accent5">
                    <a:lumMod val="75000"/>
                  </a:schemeClr>
                </a:solidFill>
              </a:rPr>
              <a:t>Trong PostgreSQL, một view (còn được gọi là "bảng ảo" hoặc "bảng xem") là một đối tượng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ảo, được tạo ra từ một hoặc nhiều bảng hoặc các view khác. View không chứa dữ liệu thực tế, mà chỉ là một câu truy vấn (query) được định nghĩa trước đó, cho phép truy xuất dữ liệu từ các bảng gốc một cách thuận tiện.</a:t>
            </a:r>
            <a:endParaRPr lang="en-US" sz="1600" dirty="0">
              <a:solidFill>
                <a:schemeClr val="accent5">
                  <a:lumMod val="75000"/>
                </a:schemeClr>
              </a:solidFill>
            </a:endParaRPr>
          </a:p>
        </p:txBody>
      </p:sp>
      <p:sp>
        <p:nvSpPr>
          <p:cNvPr id="14" name="4-Point Star 13"/>
          <p:cNvSpPr/>
          <p:nvPr/>
        </p:nvSpPr>
        <p:spPr>
          <a:xfrm>
            <a:off x="905344" y="114634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114352"/>
            <a:ext cx="3775297" cy="338554"/>
          </a:xfrm>
          <a:prstGeom prst="rect">
            <a:avLst/>
          </a:prstGeom>
          <a:noFill/>
        </p:spPr>
        <p:txBody>
          <a:bodyPr wrap="square" rtlCol="0">
            <a:spAutoFit/>
          </a:bodyPr>
          <a:lstStyle/>
          <a:p>
            <a:r>
              <a:rPr lang="en-US" sz="1600" b="1" smtClean="0">
                <a:solidFill>
                  <a:schemeClr val="accent5">
                    <a:lumMod val="75000"/>
                  </a:schemeClr>
                </a:solidFill>
              </a:rPr>
              <a:t>View </a:t>
            </a:r>
            <a:r>
              <a:rPr lang="en-US" sz="1600" b="1" dirty="0" err="1" smtClean="0">
                <a:solidFill>
                  <a:schemeClr val="accent5">
                    <a:lumMod val="75000"/>
                  </a:schemeClr>
                </a:solidFill>
              </a:rPr>
              <a:t>là</a:t>
            </a:r>
            <a:r>
              <a:rPr lang="en-US" sz="1600" b="1" dirty="0" smtClean="0">
                <a:solidFill>
                  <a:schemeClr val="accent5">
                    <a:lumMod val="75000"/>
                  </a:schemeClr>
                </a:solidFill>
              </a:rPr>
              <a:t> </a:t>
            </a:r>
            <a:r>
              <a:rPr lang="en-US" sz="1600" b="1" dirty="0" err="1" smtClean="0">
                <a:solidFill>
                  <a:schemeClr val="accent5">
                    <a:lumMod val="75000"/>
                  </a:schemeClr>
                </a:solidFill>
              </a:rPr>
              <a:t>gì</a:t>
            </a:r>
            <a:r>
              <a:rPr lang="en-US" sz="1600" b="1" dirty="0" smtClean="0">
                <a:solidFill>
                  <a:schemeClr val="accent5">
                    <a:lumMod val="75000"/>
                  </a:schemeClr>
                </a:solidFill>
              </a:rPr>
              <a:t> ?</a:t>
            </a:r>
            <a:endParaRPr lang="en-US" sz="1600" b="1" dirty="0">
              <a:solidFill>
                <a:schemeClr val="accent5">
                  <a:lumMod val="75000"/>
                </a:schemeClr>
              </a:solidFill>
            </a:endParaRPr>
          </a:p>
        </p:txBody>
      </p:sp>
      <p:sp>
        <p:nvSpPr>
          <p:cNvPr id="19" name="TextBox 18"/>
          <p:cNvSpPr txBox="1"/>
          <p:nvPr/>
        </p:nvSpPr>
        <p:spPr>
          <a:xfrm>
            <a:off x="1154313" y="2568113"/>
            <a:ext cx="5097104" cy="338554"/>
          </a:xfrm>
          <a:prstGeom prst="rect">
            <a:avLst/>
          </a:prstGeom>
          <a:noFill/>
        </p:spPr>
        <p:txBody>
          <a:bodyPr wrap="square" rtlCol="0">
            <a:spAutoFit/>
          </a:bodyPr>
          <a:lstStyle/>
          <a:p>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điểm</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View</a:t>
            </a:r>
            <a:endParaRPr lang="en-US" sz="1600" b="1" dirty="0">
              <a:solidFill>
                <a:schemeClr val="accent5">
                  <a:lumMod val="75000"/>
                </a:schemeClr>
              </a:solidFill>
            </a:endParaRPr>
          </a:p>
        </p:txBody>
      </p:sp>
      <p:sp>
        <p:nvSpPr>
          <p:cNvPr id="20" name="4-Point Star 19"/>
          <p:cNvSpPr/>
          <p:nvPr/>
        </p:nvSpPr>
        <p:spPr>
          <a:xfrm>
            <a:off x="905344" y="257567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29315" y="3003494"/>
            <a:ext cx="2500301" cy="338554"/>
          </a:xfrm>
          <a:prstGeom prst="rect">
            <a:avLst/>
          </a:prstGeom>
          <a:noFill/>
        </p:spPr>
        <p:txBody>
          <a:bodyPr wrap="square" rtlCol="0">
            <a:spAutoFit/>
          </a:bodyPr>
          <a:lstStyle/>
          <a:p>
            <a:r>
              <a:rPr lang="vi-VN" sz="1600" b="1" dirty="0">
                <a:solidFill>
                  <a:schemeClr val="accent5">
                    <a:lumMod val="75000"/>
                  </a:schemeClr>
                </a:solidFill>
              </a:rPr>
              <a:t>Trừu tượng hóa dữ liệu</a:t>
            </a:r>
            <a:endParaRPr lang="en-US" sz="1600" b="1" dirty="0">
              <a:solidFill>
                <a:schemeClr val="accent5">
                  <a:lumMod val="75000"/>
                </a:schemeClr>
              </a:solidFill>
            </a:endParaRPr>
          </a:p>
        </p:txBody>
      </p:sp>
      <p:sp>
        <p:nvSpPr>
          <p:cNvPr id="22" name="Rounded Rectangle 21"/>
          <p:cNvSpPr/>
          <p:nvPr/>
        </p:nvSpPr>
        <p:spPr>
          <a:xfrm>
            <a:off x="979310" y="309465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5" name="TextBox 24"/>
          <p:cNvSpPr txBox="1"/>
          <p:nvPr/>
        </p:nvSpPr>
        <p:spPr>
          <a:xfrm>
            <a:off x="1329315" y="3319603"/>
            <a:ext cx="7144729" cy="523220"/>
          </a:xfrm>
          <a:prstGeom prst="rect">
            <a:avLst/>
          </a:prstGeom>
          <a:noFill/>
        </p:spPr>
        <p:txBody>
          <a:bodyPr wrap="square" rtlCol="0">
            <a:spAutoFit/>
          </a:bodyPr>
          <a:lstStyle/>
          <a:p>
            <a:r>
              <a:rPr lang="vi-VN" sz="1400" dirty="0">
                <a:solidFill>
                  <a:schemeClr val="accent5">
                    <a:lumMod val="75000"/>
                  </a:schemeClr>
                </a:solidFill>
              </a:rPr>
              <a:t>View cho phép trừu tượng hóa cấu trúc dữ liệu bằng cách ẩn thông tin chi tiết của các bảng gốc và chỉ hiển thị các trường và dòng cần thiết cho mục đích truy vấn</a:t>
            </a:r>
            <a:endParaRPr lang="en-US" sz="1400" dirty="0">
              <a:solidFill>
                <a:schemeClr val="accent5">
                  <a:lumMod val="75000"/>
                </a:schemeClr>
              </a:solidFill>
            </a:endParaRPr>
          </a:p>
        </p:txBody>
      </p:sp>
      <p:sp>
        <p:nvSpPr>
          <p:cNvPr id="27" name="TextBox 26"/>
          <p:cNvSpPr txBox="1"/>
          <p:nvPr/>
        </p:nvSpPr>
        <p:spPr>
          <a:xfrm>
            <a:off x="1329315" y="3863573"/>
            <a:ext cx="2500301" cy="338554"/>
          </a:xfrm>
          <a:prstGeom prst="rect">
            <a:avLst/>
          </a:prstGeom>
          <a:noFill/>
        </p:spPr>
        <p:txBody>
          <a:bodyPr wrap="square" rtlCol="0">
            <a:spAutoFit/>
          </a:bodyPr>
          <a:lstStyle/>
          <a:p>
            <a:r>
              <a:rPr lang="vi-VN" sz="1600" b="1" dirty="0">
                <a:solidFill>
                  <a:schemeClr val="accent5">
                    <a:lumMod val="75000"/>
                  </a:schemeClr>
                </a:solidFill>
              </a:rPr>
              <a:t>Bảo mật và phân quyền</a:t>
            </a:r>
            <a:endParaRPr lang="en-US" sz="1600" b="1" dirty="0">
              <a:solidFill>
                <a:schemeClr val="accent5">
                  <a:lumMod val="75000"/>
                </a:schemeClr>
              </a:solidFill>
            </a:endParaRPr>
          </a:p>
        </p:txBody>
      </p:sp>
      <p:sp>
        <p:nvSpPr>
          <p:cNvPr id="28" name="Rounded Rectangle 27"/>
          <p:cNvSpPr/>
          <p:nvPr/>
        </p:nvSpPr>
        <p:spPr>
          <a:xfrm>
            <a:off x="979310" y="3954736"/>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9" name="TextBox 28"/>
          <p:cNvSpPr txBox="1"/>
          <p:nvPr/>
        </p:nvSpPr>
        <p:spPr>
          <a:xfrm>
            <a:off x="1329315" y="4179682"/>
            <a:ext cx="7144729" cy="523220"/>
          </a:xfrm>
          <a:prstGeom prst="rect">
            <a:avLst/>
          </a:prstGeom>
          <a:noFill/>
        </p:spPr>
        <p:txBody>
          <a:bodyPr wrap="square" rtlCol="0">
            <a:spAutoFit/>
          </a:bodyPr>
          <a:lstStyle/>
          <a:p>
            <a:r>
              <a:rPr lang="vi-VN" sz="1400" dirty="0" smtClean="0">
                <a:solidFill>
                  <a:schemeClr val="accent5">
                    <a:lumMod val="75000"/>
                  </a:schemeClr>
                </a:solidFill>
              </a:rPr>
              <a:t>Bạn </a:t>
            </a:r>
            <a:r>
              <a:rPr lang="vi-VN" sz="1400" dirty="0">
                <a:solidFill>
                  <a:schemeClr val="accent5">
                    <a:lumMod val="75000"/>
                  </a:schemeClr>
                </a:solidFill>
              </a:rPr>
              <a:t>có thể thiết lập quyền truy cập riêng cho view, cho phép người dùng chỉ được truy cập vào các trường và dữ liệu cần thiết</a:t>
            </a:r>
            <a:endParaRPr lang="en-US" sz="1400" dirty="0">
              <a:solidFill>
                <a:schemeClr val="accent5">
                  <a:lumMod val="75000"/>
                </a:schemeClr>
              </a:solidFill>
            </a:endParaRPr>
          </a:p>
        </p:txBody>
      </p:sp>
      <p:sp>
        <p:nvSpPr>
          <p:cNvPr id="30" name="TextBox 29"/>
          <p:cNvSpPr txBox="1"/>
          <p:nvPr/>
        </p:nvSpPr>
        <p:spPr>
          <a:xfrm>
            <a:off x="1329315" y="4687438"/>
            <a:ext cx="2500301" cy="338554"/>
          </a:xfrm>
          <a:prstGeom prst="rect">
            <a:avLst/>
          </a:prstGeom>
          <a:noFill/>
        </p:spPr>
        <p:txBody>
          <a:bodyPr wrap="square" rtlCol="0">
            <a:spAutoFit/>
          </a:bodyPr>
          <a:lstStyle/>
          <a:p>
            <a:r>
              <a:rPr lang="vi-VN" sz="1600" b="1" dirty="0">
                <a:solidFill>
                  <a:schemeClr val="accent5">
                    <a:lumMod val="75000"/>
                  </a:schemeClr>
                </a:solidFill>
              </a:rPr>
              <a:t>Tính nhất quán dữ liệu</a:t>
            </a:r>
            <a:endParaRPr lang="en-US" sz="1600" b="1" dirty="0">
              <a:solidFill>
                <a:schemeClr val="accent5">
                  <a:lumMod val="75000"/>
                </a:schemeClr>
              </a:solidFill>
            </a:endParaRPr>
          </a:p>
        </p:txBody>
      </p:sp>
      <p:sp>
        <p:nvSpPr>
          <p:cNvPr id="31" name="Rounded Rectangle 30"/>
          <p:cNvSpPr/>
          <p:nvPr/>
        </p:nvSpPr>
        <p:spPr>
          <a:xfrm>
            <a:off x="979310" y="477860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32" name="TextBox 31"/>
          <p:cNvSpPr txBox="1"/>
          <p:nvPr/>
        </p:nvSpPr>
        <p:spPr>
          <a:xfrm>
            <a:off x="1329315" y="5003547"/>
            <a:ext cx="7144729" cy="523220"/>
          </a:xfrm>
          <a:prstGeom prst="rect">
            <a:avLst/>
          </a:prstGeom>
          <a:noFill/>
        </p:spPr>
        <p:txBody>
          <a:bodyPr wrap="square" rtlCol="0">
            <a:spAutoFit/>
          </a:bodyPr>
          <a:lstStyle/>
          <a:p>
            <a:r>
              <a:rPr lang="vi-VN" sz="1400" dirty="0">
                <a:solidFill>
                  <a:schemeClr val="accent5">
                    <a:lumMod val="75000"/>
                  </a:schemeClr>
                </a:solidFill>
              </a:rPr>
              <a:t>Sử dụng view, bạn có thể tổng hợp, kết hợp và chuyển đổi dữ liệu từ nhiều bảng thành một tập dữ liệu nhất quán. </a:t>
            </a:r>
            <a:r>
              <a:rPr lang="en-US" sz="1400" dirty="0" err="1" smtClean="0">
                <a:solidFill>
                  <a:schemeClr val="accent5">
                    <a:lumMod val="75000"/>
                  </a:schemeClr>
                </a:solidFill>
              </a:rPr>
              <a:t>Giúp</a:t>
            </a:r>
            <a:r>
              <a:rPr lang="en-US" sz="1400" dirty="0" smtClean="0">
                <a:solidFill>
                  <a:schemeClr val="accent5">
                    <a:lumMod val="75000"/>
                  </a:schemeClr>
                </a:solidFill>
              </a:rPr>
              <a:t> </a:t>
            </a:r>
            <a:r>
              <a:rPr lang="vi-VN" sz="1400" dirty="0" smtClean="0">
                <a:solidFill>
                  <a:schemeClr val="accent5">
                    <a:lumMod val="75000"/>
                  </a:schemeClr>
                </a:solidFill>
              </a:rPr>
              <a:t>đơn </a:t>
            </a:r>
            <a:r>
              <a:rPr lang="vi-VN" sz="1400" dirty="0">
                <a:solidFill>
                  <a:schemeClr val="accent5">
                    <a:lumMod val="75000"/>
                  </a:schemeClr>
                </a:solidFill>
              </a:rPr>
              <a:t>giản hóa việc truy </a:t>
            </a:r>
            <a:r>
              <a:rPr lang="vi-VN" sz="1400" dirty="0" smtClean="0">
                <a:solidFill>
                  <a:schemeClr val="accent5">
                    <a:lumMod val="75000"/>
                  </a:schemeClr>
                </a:solidFill>
              </a:rPr>
              <a:t>xuất</a:t>
            </a:r>
            <a:r>
              <a:rPr lang="en-US" sz="1400" dirty="0" smtClean="0">
                <a:solidFill>
                  <a:schemeClr val="accent5">
                    <a:lumMod val="75000"/>
                  </a:schemeClr>
                </a:solidFill>
              </a:rPr>
              <a:t>,</a:t>
            </a:r>
            <a:r>
              <a:rPr lang="vi-VN" sz="1400" dirty="0" smtClean="0">
                <a:solidFill>
                  <a:schemeClr val="accent5">
                    <a:lumMod val="75000"/>
                  </a:schemeClr>
                </a:solidFill>
              </a:rPr>
              <a:t> </a:t>
            </a:r>
            <a:r>
              <a:rPr lang="vi-VN" sz="1400" dirty="0">
                <a:solidFill>
                  <a:schemeClr val="accent5">
                    <a:lumMod val="75000"/>
                  </a:schemeClr>
                </a:solidFill>
              </a:rPr>
              <a:t>truy vấn phức tạp</a:t>
            </a:r>
            <a:endParaRPr lang="en-US" sz="1400" dirty="0">
              <a:solidFill>
                <a:schemeClr val="accent5">
                  <a:lumMod val="75000"/>
                </a:schemeClr>
              </a:solidFill>
            </a:endParaRPr>
          </a:p>
        </p:txBody>
      </p:sp>
      <p:sp>
        <p:nvSpPr>
          <p:cNvPr id="33" name="TextBox 32"/>
          <p:cNvSpPr txBox="1"/>
          <p:nvPr/>
        </p:nvSpPr>
        <p:spPr>
          <a:xfrm>
            <a:off x="1329315" y="5511303"/>
            <a:ext cx="2500301" cy="338554"/>
          </a:xfrm>
          <a:prstGeom prst="rect">
            <a:avLst/>
          </a:prstGeom>
          <a:noFill/>
        </p:spPr>
        <p:txBody>
          <a:bodyPr wrap="square" rtlCol="0">
            <a:spAutoFit/>
          </a:bodyPr>
          <a:lstStyle/>
          <a:p>
            <a:r>
              <a:rPr lang="vi-VN" sz="1600" b="1" dirty="0">
                <a:solidFill>
                  <a:schemeClr val="accent5">
                    <a:lumMod val="75000"/>
                  </a:schemeClr>
                </a:solidFill>
              </a:rPr>
              <a:t>Tính </a:t>
            </a:r>
            <a:r>
              <a:rPr lang="vi-VN" sz="1600" b="1" dirty="0" smtClean="0">
                <a:solidFill>
                  <a:schemeClr val="accent5">
                    <a:lumMod val="75000"/>
                  </a:schemeClr>
                </a:solidFill>
              </a:rPr>
              <a:t>modul</a:t>
            </a:r>
            <a:r>
              <a:rPr lang="en-US" sz="1600" b="1" dirty="0" smtClean="0">
                <a:solidFill>
                  <a:schemeClr val="accent5">
                    <a:lumMod val="75000"/>
                  </a:schemeClr>
                </a:solidFill>
              </a:rPr>
              <a:t>e </a:t>
            </a:r>
            <a:r>
              <a:rPr lang="en-US" sz="1600" b="1" dirty="0" err="1" smtClean="0">
                <a:solidFill>
                  <a:schemeClr val="accent5">
                    <a:lumMod val="75000"/>
                  </a:schemeClr>
                </a:solidFill>
              </a:rPr>
              <a:t>hóa</a:t>
            </a:r>
            <a:endParaRPr lang="en-US" sz="1600" b="1" dirty="0">
              <a:solidFill>
                <a:schemeClr val="accent5">
                  <a:lumMod val="75000"/>
                </a:schemeClr>
              </a:solidFill>
            </a:endParaRPr>
          </a:p>
        </p:txBody>
      </p:sp>
      <p:sp>
        <p:nvSpPr>
          <p:cNvPr id="34" name="Rounded Rectangle 33"/>
          <p:cNvSpPr/>
          <p:nvPr/>
        </p:nvSpPr>
        <p:spPr>
          <a:xfrm>
            <a:off x="979310" y="5602466"/>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35" name="TextBox 34"/>
          <p:cNvSpPr txBox="1"/>
          <p:nvPr/>
        </p:nvSpPr>
        <p:spPr>
          <a:xfrm>
            <a:off x="1329315" y="5827412"/>
            <a:ext cx="7144729" cy="523220"/>
          </a:xfrm>
          <a:prstGeom prst="rect">
            <a:avLst/>
          </a:prstGeom>
          <a:noFill/>
        </p:spPr>
        <p:txBody>
          <a:bodyPr wrap="square" rtlCol="0">
            <a:spAutoFit/>
          </a:bodyPr>
          <a:lstStyle/>
          <a:p>
            <a:r>
              <a:rPr lang="vi-VN" sz="1400" dirty="0">
                <a:solidFill>
                  <a:schemeClr val="accent5">
                    <a:lumMod val="75000"/>
                  </a:schemeClr>
                </a:solidFill>
              </a:rPr>
              <a:t>View cho phép bạn xây dựng một cấu trúc dữ liệu </a:t>
            </a:r>
            <a:r>
              <a:rPr lang="vi-VN" sz="1400" dirty="0" smtClean="0">
                <a:solidFill>
                  <a:schemeClr val="accent5">
                    <a:lumMod val="75000"/>
                  </a:schemeClr>
                </a:solidFill>
              </a:rPr>
              <a:t>modul</a:t>
            </a:r>
            <a:r>
              <a:rPr lang="en-US" sz="1400" dirty="0" smtClean="0">
                <a:solidFill>
                  <a:schemeClr val="accent5">
                    <a:lumMod val="75000"/>
                  </a:schemeClr>
                </a:solidFill>
              </a:rPr>
              <a:t>e</a:t>
            </a:r>
            <a:r>
              <a:rPr lang="vi-VN" sz="1400" dirty="0" smtClean="0">
                <a:solidFill>
                  <a:schemeClr val="accent5">
                    <a:lumMod val="75000"/>
                  </a:schemeClr>
                </a:solidFill>
              </a:rPr>
              <a:t> </a:t>
            </a:r>
            <a:r>
              <a:rPr lang="vi-VN" sz="1400" dirty="0">
                <a:solidFill>
                  <a:schemeClr val="accent5">
                    <a:lumMod val="75000"/>
                  </a:schemeClr>
                </a:solidFill>
              </a:rPr>
              <a:t>và linh hoạt. Bạn có thể tạo ra các view phức tạp bằng cách kết hợp và lồng nhau các view khác</a:t>
            </a:r>
            <a:endParaRPr lang="en-US" sz="1400" dirty="0">
              <a:solidFill>
                <a:schemeClr val="accent5">
                  <a:lumMod val="75000"/>
                </a:schemeClr>
              </a:solidFill>
            </a:endParaRPr>
          </a:p>
        </p:txBody>
      </p:sp>
    </p:spTree>
    <p:extLst>
      <p:ext uri="{BB962C8B-B14F-4D97-AF65-F5344CB8AC3E}">
        <p14:creationId xmlns:p14="http://schemas.microsoft.com/office/powerpoint/2010/main" val="2754527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Point Star 1"/>
          <p:cNvSpPr/>
          <p:nvPr/>
        </p:nvSpPr>
        <p:spPr>
          <a:xfrm>
            <a:off x="905344" y="47638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44396"/>
            <a:ext cx="3775297" cy="338554"/>
          </a:xfrm>
          <a:prstGeom prst="rect">
            <a:avLst/>
          </a:prstGeom>
          <a:noFill/>
        </p:spPr>
        <p:txBody>
          <a:bodyPr wrap="square" rtlCol="0">
            <a:spAutoFit/>
          </a:bodyPr>
          <a:lstStyle/>
          <a:p>
            <a:r>
              <a:rPr lang="en-US" sz="1600" b="1" dirty="0" err="1" smtClean="0">
                <a:solidFill>
                  <a:schemeClr val="accent5">
                    <a:lumMod val="75000"/>
                  </a:schemeClr>
                </a:solidFill>
              </a:rPr>
              <a:t>Cơ</a:t>
            </a:r>
            <a:r>
              <a:rPr lang="en-US" sz="1600" b="1" dirty="0" smtClean="0">
                <a:solidFill>
                  <a:schemeClr val="accent5">
                    <a:lumMod val="75000"/>
                  </a:schemeClr>
                </a:solidFill>
              </a:rPr>
              <a:t> </a:t>
            </a:r>
            <a:r>
              <a:rPr lang="en-US" sz="1600" b="1" dirty="0" err="1" smtClean="0">
                <a:solidFill>
                  <a:schemeClr val="accent5">
                    <a:lumMod val="75000"/>
                  </a:schemeClr>
                </a:solidFill>
              </a:rPr>
              <a:t>chế</a:t>
            </a:r>
            <a:r>
              <a:rPr lang="en-US" sz="1600" b="1" dirty="0" smtClean="0">
                <a:solidFill>
                  <a:schemeClr val="accent5">
                    <a:lumMod val="75000"/>
                  </a:schemeClr>
                </a:solidFill>
              </a:rPr>
              <a:t> </a:t>
            </a:r>
            <a:r>
              <a:rPr lang="en-US" sz="1600" b="1" dirty="0" err="1" smtClean="0">
                <a:solidFill>
                  <a:schemeClr val="accent5">
                    <a:lumMod val="75000"/>
                  </a:schemeClr>
                </a:solidFill>
              </a:rPr>
              <a:t>hoạt</a:t>
            </a:r>
            <a:r>
              <a:rPr lang="en-US" sz="1600" b="1" dirty="0" smtClean="0">
                <a:solidFill>
                  <a:schemeClr val="accent5">
                    <a:lumMod val="75000"/>
                  </a:schemeClr>
                </a:solidFill>
              </a:rPr>
              <a:t> </a:t>
            </a:r>
            <a:r>
              <a:rPr lang="en-US" sz="1600" b="1" dirty="0" err="1" smtClean="0">
                <a:solidFill>
                  <a:schemeClr val="accent5">
                    <a:lumMod val="75000"/>
                  </a:schemeClr>
                </a:solidFill>
              </a:rPr>
              <a:t>động</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2050" name="Picture 2" descr="postgresql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305" y="678915"/>
            <a:ext cx="3961425" cy="24723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5345" y="882821"/>
            <a:ext cx="3268304"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dung: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dài</a:t>
            </a:r>
            <a:r>
              <a:rPr lang="en-US" sz="1600" dirty="0" smtClean="0">
                <a:solidFill>
                  <a:schemeClr val="accent5">
                    <a:lumMod val="75000"/>
                  </a:schemeClr>
                </a:solidFill>
              </a:rPr>
              <a:t>, </a:t>
            </a:r>
            <a:r>
              <a:rPr lang="en-US" sz="1600" dirty="0" err="1" smtClean="0">
                <a:solidFill>
                  <a:schemeClr val="accent5">
                    <a:lumMod val="75000"/>
                  </a:schemeClr>
                </a:solidFill>
              </a:rPr>
              <a:t>phức</a:t>
            </a:r>
            <a:r>
              <a:rPr lang="en-US" sz="1600" dirty="0" smtClean="0">
                <a:solidFill>
                  <a:schemeClr val="accent5">
                    <a:lumMod val="75000"/>
                  </a:schemeClr>
                </a:solidFill>
              </a:rPr>
              <a:t> </a:t>
            </a:r>
            <a:r>
              <a:rPr lang="en-US" sz="1600" dirty="0" err="1" smtClean="0">
                <a:solidFill>
                  <a:schemeClr val="accent5">
                    <a:lumMod val="75000"/>
                  </a:schemeClr>
                </a:solidFill>
              </a:rPr>
              <a:t>tạp</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endParaRPr lang="en-US" sz="1600" dirty="0">
              <a:solidFill>
                <a:schemeClr val="accent5">
                  <a:lumMod val="75000"/>
                </a:schemeClr>
              </a:solidFill>
            </a:endParaRPr>
          </a:p>
        </p:txBody>
      </p:sp>
      <p:sp>
        <p:nvSpPr>
          <p:cNvPr id="6" name="TextBox 5"/>
          <p:cNvSpPr txBox="1"/>
          <p:nvPr/>
        </p:nvSpPr>
        <p:spPr>
          <a:xfrm>
            <a:off x="905345" y="1711938"/>
            <a:ext cx="3268304"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7" name="TextBox 6"/>
          <p:cNvSpPr txBox="1"/>
          <p:nvPr/>
        </p:nvSpPr>
        <p:spPr>
          <a:xfrm>
            <a:off x="905345" y="2539553"/>
            <a:ext cx="3268304"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smtClean="0">
                <a:solidFill>
                  <a:schemeClr val="accent5">
                    <a:lumMod val="75000"/>
                  </a:schemeClr>
                </a:solidFill>
              </a:rPr>
              <a:t>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View, hay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nói</a:t>
            </a:r>
            <a:r>
              <a:rPr lang="en-US" sz="1600" dirty="0" smtClean="0">
                <a:solidFill>
                  <a:schemeClr val="accent5">
                    <a:lumMod val="75000"/>
                  </a:schemeClr>
                </a:solidFill>
              </a:rPr>
              <a:t> </a:t>
            </a:r>
            <a:r>
              <a:rPr lang="en-US" sz="1600" dirty="0" err="1" smtClean="0">
                <a:solidFill>
                  <a:schemeClr val="accent5">
                    <a:lumMod val="75000"/>
                  </a:schemeClr>
                </a:solidFill>
              </a:rPr>
              <a:t>dễ</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đoạn</a:t>
            </a:r>
            <a:r>
              <a:rPr lang="en-US" sz="1600" dirty="0" smtClean="0">
                <a:solidFill>
                  <a:schemeClr val="accent5">
                    <a:lumMod val="75000"/>
                  </a:schemeClr>
                </a:solidFill>
              </a:rPr>
              <a:t> SQL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a:t>
            </a:r>
          </a:p>
        </p:txBody>
      </p:sp>
      <p:sp>
        <p:nvSpPr>
          <p:cNvPr id="8" name="TextBox 7"/>
          <p:cNvSpPr txBox="1"/>
          <p:nvPr/>
        </p:nvSpPr>
        <p:spPr>
          <a:xfrm>
            <a:off x="905345" y="3368670"/>
            <a:ext cx="7577752" cy="830997"/>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View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ảo</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View. </a:t>
            </a:r>
            <a:r>
              <a:rPr lang="en-US" sz="1600" dirty="0" err="1" smtClean="0">
                <a:solidFill>
                  <a:schemeClr val="accent5">
                    <a:lumMod val="75000"/>
                  </a:schemeClr>
                </a:solidFill>
              </a:rPr>
              <a:t>Bản</a:t>
            </a:r>
            <a:r>
              <a:rPr lang="en-US" sz="1600" dirty="0" smtClean="0">
                <a:solidFill>
                  <a:schemeClr val="accent5">
                    <a:lumMod val="75000"/>
                  </a:schemeClr>
                </a:solidFill>
              </a:rPr>
              <a:t> </a:t>
            </a:r>
            <a:r>
              <a:rPr lang="en-US" sz="1600" dirty="0" err="1" smtClean="0">
                <a:solidFill>
                  <a:schemeClr val="accent5">
                    <a:lumMod val="75000"/>
                  </a:schemeClr>
                </a:solidFill>
              </a:rPr>
              <a:t>chất</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gán</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View.</a:t>
            </a:r>
          </a:p>
        </p:txBody>
      </p:sp>
      <p:sp>
        <p:nvSpPr>
          <p:cNvPr id="9" name="Rounded Rectangle 8"/>
          <p:cNvSpPr/>
          <p:nvPr/>
        </p:nvSpPr>
        <p:spPr>
          <a:xfrm>
            <a:off x="905344" y="4736390"/>
            <a:ext cx="7432898" cy="111813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4-Point Star 9"/>
          <p:cNvSpPr/>
          <p:nvPr/>
        </p:nvSpPr>
        <p:spPr>
          <a:xfrm>
            <a:off x="905344" y="425168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31681" y="4219691"/>
            <a:ext cx="3775297"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1050199" y="4850629"/>
            <a:ext cx="3228975" cy="904875"/>
          </a:xfrm>
          <a:prstGeom prst="rect">
            <a:avLst/>
          </a:prstGeom>
        </p:spPr>
      </p:pic>
      <p:sp>
        <p:nvSpPr>
          <p:cNvPr id="13" name="TextBox 12"/>
          <p:cNvSpPr txBox="1"/>
          <p:nvPr/>
        </p:nvSpPr>
        <p:spPr>
          <a:xfrm>
            <a:off x="905345" y="5957961"/>
            <a:ext cx="7577752"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view</a:t>
            </a:r>
          </a:p>
        </p:txBody>
      </p:sp>
    </p:spTree>
    <p:extLst>
      <p:ext uri="{BB962C8B-B14F-4D97-AF65-F5344CB8AC3E}">
        <p14:creationId xmlns:p14="http://schemas.microsoft.com/office/powerpoint/2010/main" val="386214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1244126"/>
            <a:ext cx="7432898" cy="4215015"/>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1774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385756"/>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050199" y="1332412"/>
            <a:ext cx="5743575" cy="4048125"/>
          </a:xfrm>
          <a:prstGeom prst="rect">
            <a:avLst/>
          </a:prstGeom>
        </p:spPr>
      </p:pic>
      <p:sp>
        <p:nvSpPr>
          <p:cNvPr id="6" name="TextBox 5"/>
          <p:cNvSpPr txBox="1"/>
          <p:nvPr/>
        </p:nvSpPr>
        <p:spPr>
          <a:xfrm>
            <a:off x="905345" y="814941"/>
            <a:ext cx="7577752" cy="338554"/>
          </a:xfrm>
          <a:prstGeom prst="rect">
            <a:avLst/>
          </a:prstGeom>
          <a:noFill/>
        </p:spPr>
        <p:txBody>
          <a:bodyPr wrap="square" rtlCol="0">
            <a:spAutoFit/>
          </a:bodyPr>
          <a:lstStyle/>
          <a:p>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vi-VN" sz="1600" dirty="0" smtClean="0">
                <a:solidFill>
                  <a:schemeClr val="accent5">
                    <a:lumMod val="75000"/>
                  </a:schemeClr>
                </a:solidFill>
              </a:rPr>
              <a:t>doanh </a:t>
            </a:r>
            <a:r>
              <a:rPr lang="vi-VN" sz="1600" dirty="0">
                <a:solidFill>
                  <a:schemeClr val="accent5">
                    <a:lumMod val="75000"/>
                  </a:schemeClr>
                </a:solidFill>
              </a:rPr>
              <a:t>số bán ra của mỗi sản phẩm theo ngày</a:t>
            </a:r>
            <a:endParaRPr lang="en-US" sz="1600" dirty="0" smtClean="0">
              <a:solidFill>
                <a:schemeClr val="accent5">
                  <a:lumMod val="75000"/>
                </a:schemeClr>
              </a:solidFill>
            </a:endParaRPr>
          </a:p>
        </p:txBody>
      </p:sp>
      <p:pic>
        <p:nvPicPr>
          <p:cNvPr id="9" name="Picture 8"/>
          <p:cNvPicPr>
            <a:picLocks noChangeAspect="1"/>
          </p:cNvPicPr>
          <p:nvPr/>
        </p:nvPicPr>
        <p:blipFill>
          <a:blip r:embed="rId3"/>
          <a:stretch>
            <a:fillRect/>
          </a:stretch>
        </p:blipFill>
        <p:spPr>
          <a:xfrm>
            <a:off x="6083929" y="4917418"/>
            <a:ext cx="1990725" cy="1162050"/>
          </a:xfrm>
          <a:prstGeom prst="rect">
            <a:avLst/>
          </a:prstGeom>
        </p:spPr>
      </p:pic>
      <p:sp>
        <p:nvSpPr>
          <p:cNvPr id="10" name="TextBox 9"/>
          <p:cNvSpPr txBox="1"/>
          <p:nvPr/>
        </p:nvSpPr>
        <p:spPr>
          <a:xfrm>
            <a:off x="855551" y="5626477"/>
            <a:ext cx="5228378" cy="584775"/>
          </a:xfrm>
          <a:prstGeom prst="rect">
            <a:avLst/>
          </a:prstGeom>
          <a:noFill/>
        </p:spPr>
        <p:txBody>
          <a:bodyPr wrap="square" rtlCol="0">
            <a:spAutoFit/>
          </a:bodyPr>
          <a:lstStyle/>
          <a:p>
            <a:r>
              <a:rPr lang="en-US" sz="1600" dirty="0" err="1" smtClean="0">
                <a:solidFill>
                  <a:schemeClr val="accent1">
                    <a:lumMod val="75000"/>
                  </a:schemeClr>
                </a:solidFill>
              </a:rPr>
              <a:t>Bạn</a:t>
            </a:r>
            <a:r>
              <a:rPr lang="en-US" sz="1600" dirty="0" smtClean="0">
                <a:solidFill>
                  <a:schemeClr val="accent1">
                    <a:lumMod val="75000"/>
                  </a:schemeClr>
                </a:solidFill>
              </a:rPr>
              <a:t> </a:t>
            </a:r>
            <a:r>
              <a:rPr lang="en-US" sz="1600" dirty="0" err="1" smtClean="0">
                <a:solidFill>
                  <a:schemeClr val="accent1">
                    <a:lumMod val="75000"/>
                  </a:schemeClr>
                </a:solidFill>
              </a:rPr>
              <a:t>có</a:t>
            </a:r>
            <a:r>
              <a:rPr lang="en-US" sz="1600" dirty="0" smtClean="0">
                <a:solidFill>
                  <a:schemeClr val="accent1">
                    <a:lumMod val="75000"/>
                  </a:schemeClr>
                </a:solidFill>
              </a:rPr>
              <a:t> </a:t>
            </a:r>
            <a:r>
              <a:rPr lang="en-US" sz="1600" dirty="0" err="1" smtClean="0">
                <a:solidFill>
                  <a:schemeClr val="accent1">
                    <a:lumMod val="75000"/>
                  </a:schemeClr>
                </a:solidFill>
              </a:rPr>
              <a:t>thể</a:t>
            </a:r>
            <a:r>
              <a:rPr lang="en-US" sz="1600" dirty="0" smtClean="0">
                <a:solidFill>
                  <a:schemeClr val="accent1">
                    <a:lumMod val="75000"/>
                  </a:schemeClr>
                </a:solidFill>
              </a:rPr>
              <a:t> </a:t>
            </a:r>
            <a:r>
              <a:rPr lang="en-US" sz="1600" dirty="0" err="1" smtClean="0">
                <a:solidFill>
                  <a:schemeClr val="accent1">
                    <a:lumMod val="75000"/>
                  </a:schemeClr>
                </a:solidFill>
              </a:rPr>
              <a:t>tìm</a:t>
            </a:r>
            <a:r>
              <a:rPr lang="en-US" sz="1600" dirty="0" smtClean="0">
                <a:solidFill>
                  <a:schemeClr val="accent1">
                    <a:lumMod val="75000"/>
                  </a:schemeClr>
                </a:solidFill>
              </a:rPr>
              <a:t> </a:t>
            </a:r>
            <a:r>
              <a:rPr lang="en-US" sz="1600" dirty="0" err="1" smtClean="0">
                <a:solidFill>
                  <a:schemeClr val="accent1">
                    <a:lumMod val="75000"/>
                  </a:schemeClr>
                </a:solidFill>
              </a:rPr>
              <a:t>thấy</a:t>
            </a:r>
            <a:r>
              <a:rPr lang="en-US" sz="1600" dirty="0" smtClean="0">
                <a:solidFill>
                  <a:schemeClr val="accent1">
                    <a:lumMod val="75000"/>
                  </a:schemeClr>
                </a:solidFill>
              </a:rPr>
              <a:t> View </a:t>
            </a:r>
            <a:r>
              <a:rPr lang="en-US" sz="1600" dirty="0" err="1" smtClean="0">
                <a:solidFill>
                  <a:schemeClr val="accent1">
                    <a:lumMod val="75000"/>
                  </a:schemeClr>
                </a:solidFill>
              </a:rPr>
              <a:t>đã</a:t>
            </a:r>
            <a:r>
              <a:rPr lang="en-US" sz="1600" dirty="0" smtClean="0">
                <a:solidFill>
                  <a:schemeClr val="accent1">
                    <a:lumMod val="75000"/>
                  </a:schemeClr>
                </a:solidFill>
              </a:rPr>
              <a:t> </a:t>
            </a:r>
            <a:r>
              <a:rPr lang="en-US" sz="1600" dirty="0" err="1" smtClean="0">
                <a:solidFill>
                  <a:schemeClr val="accent1">
                    <a:lumMod val="75000"/>
                  </a:schemeClr>
                </a:solidFill>
              </a:rPr>
              <a:t>tạo</a:t>
            </a:r>
            <a:r>
              <a:rPr lang="en-US" sz="1600" dirty="0" smtClean="0">
                <a:solidFill>
                  <a:schemeClr val="accent1">
                    <a:lumMod val="75000"/>
                  </a:schemeClr>
                </a:solidFill>
              </a:rPr>
              <a:t> </a:t>
            </a:r>
            <a:r>
              <a:rPr lang="en-US" sz="1600" dirty="0" err="1" smtClean="0">
                <a:solidFill>
                  <a:schemeClr val="accent1">
                    <a:lumMod val="75000"/>
                  </a:schemeClr>
                </a:solidFill>
              </a:rPr>
              <a:t>trong</a:t>
            </a:r>
            <a:r>
              <a:rPr lang="en-US" sz="1600" dirty="0" smtClean="0">
                <a:solidFill>
                  <a:schemeClr val="accent1">
                    <a:lumMod val="75000"/>
                  </a:schemeClr>
                </a:solidFill>
              </a:rPr>
              <a:t> </a:t>
            </a:r>
            <a:r>
              <a:rPr lang="en-US" sz="1600" dirty="0" err="1" smtClean="0">
                <a:solidFill>
                  <a:schemeClr val="accent1">
                    <a:lumMod val="75000"/>
                  </a:schemeClr>
                </a:solidFill>
              </a:rPr>
              <a:t>mục</a:t>
            </a:r>
            <a:r>
              <a:rPr lang="en-US" sz="1600" dirty="0" smtClean="0">
                <a:solidFill>
                  <a:schemeClr val="accent1">
                    <a:lumMod val="75000"/>
                  </a:schemeClr>
                </a:solidFill>
              </a:rPr>
              <a:t> View </a:t>
            </a:r>
            <a:r>
              <a:rPr lang="en-US" sz="1600" dirty="0" err="1" smtClean="0">
                <a:solidFill>
                  <a:schemeClr val="accent1">
                    <a:lumMod val="75000"/>
                  </a:schemeClr>
                </a:solidFill>
              </a:rPr>
              <a:t>của</a:t>
            </a:r>
            <a:r>
              <a:rPr lang="en-US" sz="1600" dirty="0" smtClean="0">
                <a:solidFill>
                  <a:schemeClr val="accent1">
                    <a:lumMod val="75000"/>
                  </a:schemeClr>
                </a:solidFill>
              </a:rPr>
              <a:t> Schema </a:t>
            </a:r>
            <a:r>
              <a:rPr lang="en-US" sz="1600" dirty="0" err="1" smtClean="0">
                <a:solidFill>
                  <a:schemeClr val="accent1">
                    <a:lumMod val="75000"/>
                  </a:schemeClr>
                </a:solidFill>
              </a:rPr>
              <a:t>hiện</a:t>
            </a:r>
            <a:r>
              <a:rPr lang="en-US" sz="1600" dirty="0" smtClean="0">
                <a:solidFill>
                  <a:schemeClr val="accent1">
                    <a:lumMod val="75000"/>
                  </a:schemeClr>
                </a:solidFill>
              </a:rPr>
              <a:t> </a:t>
            </a:r>
            <a:r>
              <a:rPr lang="en-US" sz="1600" dirty="0" err="1" smtClean="0">
                <a:solidFill>
                  <a:schemeClr val="accent1">
                    <a:lumMod val="75000"/>
                  </a:schemeClr>
                </a:solidFill>
              </a:rPr>
              <a:t>tại</a:t>
            </a:r>
            <a:endParaRPr lang="en-US" sz="1600" dirty="0">
              <a:solidFill>
                <a:schemeClr val="accent1">
                  <a:lumMod val="75000"/>
                </a:schemeClr>
              </a:solidFill>
            </a:endParaRPr>
          </a:p>
        </p:txBody>
      </p:sp>
    </p:spTree>
    <p:extLst>
      <p:ext uri="{BB962C8B-B14F-4D97-AF65-F5344CB8AC3E}">
        <p14:creationId xmlns:p14="http://schemas.microsoft.com/office/powerpoint/2010/main" val="28638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050199" y="5339748"/>
            <a:ext cx="7206561" cy="952410"/>
          </a:xfrm>
          <a:prstGeom prst="roundRect">
            <a:avLst>
              <a:gd name="adj" fmla="val 6211"/>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13985" y="3848716"/>
            <a:ext cx="7242775" cy="661207"/>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13985" y="1375777"/>
            <a:ext cx="7242775" cy="45615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013985" y="2852757"/>
            <a:ext cx="7242775" cy="45615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9922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67236"/>
            <a:ext cx="3775297" cy="338554"/>
          </a:xfrm>
          <a:prstGeom prst="rect">
            <a:avLst/>
          </a:prstGeom>
          <a:noFill/>
        </p:spPr>
        <p:txBody>
          <a:bodyPr wrap="square" rtlCol="0">
            <a:spAutoFit/>
          </a:bodyPr>
          <a:lstStyle/>
          <a:p>
            <a:r>
              <a:rPr lang="en-US" sz="1600" b="1" dirty="0" err="1" smtClean="0">
                <a:solidFill>
                  <a:schemeClr val="accent5">
                    <a:lumMod val="75000"/>
                  </a:schemeClr>
                </a:solidFill>
              </a:rPr>
              <a:t>Sử</a:t>
            </a:r>
            <a:r>
              <a:rPr lang="en-US" sz="1600" b="1" dirty="0" smtClean="0">
                <a:solidFill>
                  <a:schemeClr val="accent5">
                    <a:lumMod val="75000"/>
                  </a:schemeClr>
                </a:solidFill>
              </a:rPr>
              <a:t> </a:t>
            </a:r>
            <a:r>
              <a:rPr lang="en-US" sz="1600" b="1" dirty="0" err="1" smtClean="0">
                <a:solidFill>
                  <a:schemeClr val="accent5">
                    <a:lumMod val="75000"/>
                  </a:schemeClr>
                </a:solidFill>
              </a:rPr>
              <a:t>dụng</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149787" y="2905821"/>
            <a:ext cx="6134100" cy="371475"/>
          </a:xfrm>
          <a:prstGeom prst="rect">
            <a:avLst/>
          </a:prstGeom>
        </p:spPr>
      </p:pic>
      <p:sp>
        <p:nvSpPr>
          <p:cNvPr id="6" name="4-Point Star 5"/>
          <p:cNvSpPr/>
          <p:nvPr/>
        </p:nvSpPr>
        <p:spPr>
          <a:xfrm>
            <a:off x="905344" y="245223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31681" y="2420241"/>
            <a:ext cx="3775297" cy="338554"/>
          </a:xfrm>
          <a:prstGeom prst="rect">
            <a:avLst/>
          </a:prstGeom>
          <a:noFill/>
        </p:spPr>
        <p:txBody>
          <a:bodyPr wrap="square" rtlCol="0">
            <a:spAutoFit/>
          </a:bodyPr>
          <a:lstStyle/>
          <a:p>
            <a:r>
              <a:rPr lang="en-US" sz="1600" b="1" dirty="0" err="1" smtClean="0">
                <a:solidFill>
                  <a:schemeClr val="accent5">
                    <a:lumMod val="75000"/>
                  </a:schemeClr>
                </a:solidFill>
              </a:rPr>
              <a:t>Thay</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b="1" dirty="0" smtClean="0">
                <a:solidFill>
                  <a:schemeClr val="accent5">
                    <a:lumMod val="75000"/>
                  </a:schemeClr>
                </a:solidFill>
              </a:rPr>
              <a:t> View</a:t>
            </a:r>
            <a:endParaRPr lang="en-US" sz="1600" b="1"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1131681" y="1375777"/>
            <a:ext cx="3314700" cy="409575"/>
          </a:xfrm>
          <a:prstGeom prst="rect">
            <a:avLst/>
          </a:prstGeom>
        </p:spPr>
      </p:pic>
      <p:sp>
        <p:nvSpPr>
          <p:cNvPr id="10" name="TextBox 9"/>
          <p:cNvSpPr txBox="1"/>
          <p:nvPr/>
        </p:nvSpPr>
        <p:spPr>
          <a:xfrm>
            <a:off x="905345" y="925868"/>
            <a:ext cx="7577752" cy="338554"/>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cập</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View</a:t>
            </a:r>
          </a:p>
        </p:txBody>
      </p:sp>
      <p:sp>
        <p:nvSpPr>
          <p:cNvPr id="11" name="4-Point Star 10"/>
          <p:cNvSpPr/>
          <p:nvPr/>
        </p:nvSpPr>
        <p:spPr>
          <a:xfrm>
            <a:off x="905344" y="347298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31681" y="3440995"/>
            <a:ext cx="3775297"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View</a:t>
            </a:r>
            <a:endParaRPr lang="en-US" sz="1600" b="1" dirty="0">
              <a:solidFill>
                <a:schemeClr val="accent5">
                  <a:lumMod val="75000"/>
                </a:schemeClr>
              </a:solidFill>
            </a:endParaRPr>
          </a:p>
        </p:txBody>
      </p:sp>
      <p:sp>
        <p:nvSpPr>
          <p:cNvPr id="15" name="TextBox 14"/>
          <p:cNvSpPr txBox="1"/>
          <p:nvPr/>
        </p:nvSpPr>
        <p:spPr>
          <a:xfrm>
            <a:off x="1118102" y="5506405"/>
            <a:ext cx="6921375" cy="584775"/>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thao</a:t>
            </a:r>
            <a:r>
              <a:rPr lang="en-US" sz="1600" dirty="0" smtClean="0">
                <a:solidFill>
                  <a:schemeClr val="accent5">
                    <a:lumMod val="75000"/>
                  </a:schemeClr>
                </a:solidFill>
              </a:rPr>
              <a:t> </a:t>
            </a:r>
            <a:r>
              <a:rPr lang="en-US" sz="1600" dirty="0" err="1" smtClean="0">
                <a:solidFill>
                  <a:schemeClr val="accent5">
                    <a:lumMod val="75000"/>
                  </a:schemeClr>
                </a:solidFill>
              </a:rPr>
              <a:t>tác</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hoàn</a:t>
            </a:r>
            <a:r>
              <a:rPr lang="en-US" sz="1600" dirty="0" smtClean="0">
                <a:solidFill>
                  <a:schemeClr val="accent5">
                    <a:lumMod val="75000"/>
                  </a:schemeClr>
                </a:solidFill>
              </a:rPr>
              <a:t> </a:t>
            </a:r>
            <a:r>
              <a:rPr lang="en-US" sz="1600" dirty="0" err="1" smtClean="0">
                <a:solidFill>
                  <a:schemeClr val="accent5">
                    <a:lumMod val="75000"/>
                  </a:schemeClr>
                </a:solidFill>
              </a:rPr>
              <a:t>toàn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thao</a:t>
            </a:r>
            <a:r>
              <a:rPr lang="en-US" sz="1600" dirty="0" smtClean="0">
                <a:solidFill>
                  <a:schemeClr val="accent5">
                    <a:lumMod val="75000"/>
                  </a:schemeClr>
                </a:solidFill>
              </a:rPr>
              <a:t> </a:t>
            </a:r>
            <a:r>
              <a:rPr lang="en-US" sz="1600" dirty="0" err="1" smtClean="0">
                <a:solidFill>
                  <a:schemeClr val="accent5">
                    <a:lumMod val="75000"/>
                  </a:schemeClr>
                </a:solidFill>
              </a:rPr>
              <a:t>tác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đồ</a:t>
            </a:r>
            <a:r>
              <a:rPr lang="en-US" sz="1600" dirty="0" smtClean="0">
                <a:solidFill>
                  <a:schemeClr val="accent5">
                    <a:lumMod val="75000"/>
                  </a:schemeClr>
                </a:solidFill>
              </a:rPr>
              <a:t> </a:t>
            </a:r>
            <a:r>
              <a:rPr lang="en-US" sz="1600" dirty="0" err="1" smtClean="0">
                <a:solidFill>
                  <a:schemeClr val="accent5">
                    <a:lumMod val="75000"/>
                  </a:schemeClr>
                </a:solidFill>
              </a:rPr>
              <a:t>họa</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pgAdmin</a:t>
            </a:r>
            <a:r>
              <a:rPr lang="en-US" sz="1600" dirty="0" smtClean="0">
                <a:solidFill>
                  <a:schemeClr val="accent5">
                    <a:lumMod val="75000"/>
                  </a:schemeClr>
                </a:solidFill>
              </a:rPr>
              <a:t> 4.</a:t>
            </a:r>
          </a:p>
        </p:txBody>
      </p:sp>
      <p:sp>
        <p:nvSpPr>
          <p:cNvPr id="16" name="TextBox 15"/>
          <p:cNvSpPr txBox="1"/>
          <p:nvPr/>
        </p:nvSpPr>
        <p:spPr>
          <a:xfrm>
            <a:off x="905345" y="1901392"/>
            <a:ext cx="7577752"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lồng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View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View </a:t>
            </a:r>
            <a:r>
              <a:rPr lang="en-US" sz="1600" dirty="0" err="1" smtClean="0">
                <a:solidFill>
                  <a:schemeClr val="accent5">
                    <a:lumMod val="75000"/>
                  </a:schemeClr>
                </a:solidFill>
              </a:rPr>
              <a:t>nằm</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view.</a:t>
            </a:r>
          </a:p>
        </p:txBody>
      </p:sp>
      <p:pic>
        <p:nvPicPr>
          <p:cNvPr id="17" name="Picture 16"/>
          <p:cNvPicPr>
            <a:picLocks noChangeAspect="1"/>
          </p:cNvPicPr>
          <p:nvPr/>
        </p:nvPicPr>
        <p:blipFill>
          <a:blip r:embed="rId4"/>
          <a:stretch>
            <a:fillRect/>
          </a:stretch>
        </p:blipFill>
        <p:spPr>
          <a:xfrm>
            <a:off x="1149787" y="3882473"/>
            <a:ext cx="3648075" cy="600075"/>
          </a:xfrm>
          <a:prstGeom prst="rect">
            <a:avLst/>
          </a:prstGeom>
        </p:spPr>
      </p:pic>
      <p:sp>
        <p:nvSpPr>
          <p:cNvPr id="18" name="TextBox 17"/>
          <p:cNvSpPr txBox="1"/>
          <p:nvPr/>
        </p:nvSpPr>
        <p:spPr>
          <a:xfrm>
            <a:off x="905345" y="4592522"/>
            <a:ext cx="7577752" cy="584775"/>
          </a:xfrm>
          <a:prstGeom prst="rect">
            <a:avLst/>
          </a:prstGeom>
          <a:noFill/>
        </p:spPr>
        <p:txBody>
          <a:bodyPr wrap="square" rtlCol="0">
            <a:spAutoFit/>
          </a:bodyPr>
          <a:lstStyle/>
          <a:p>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Restrict.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Cascade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view </a:t>
            </a:r>
            <a:r>
              <a:rPr lang="en-US" sz="1600" dirty="0" err="1">
                <a:solidFill>
                  <a:schemeClr val="accent5">
                    <a:lumMod val="75000"/>
                  </a:schemeClr>
                </a:solidFill>
              </a:rPr>
              <a:t>phụ</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trực</a:t>
            </a:r>
            <a:r>
              <a:rPr lang="en-US" sz="1600" dirty="0">
                <a:solidFill>
                  <a:schemeClr val="accent5">
                    <a:lumMod val="75000"/>
                  </a:schemeClr>
                </a:solidFill>
              </a:rPr>
              <a:t> </a:t>
            </a:r>
            <a:r>
              <a:rPr lang="en-US" sz="1600" dirty="0" err="1">
                <a:solidFill>
                  <a:schemeClr val="accent5">
                    <a:lumMod val="75000"/>
                  </a:schemeClr>
                </a:solidFill>
              </a:rPr>
              <a:t>tiếp</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gián</a:t>
            </a:r>
            <a:r>
              <a:rPr lang="en-US" sz="1600" dirty="0">
                <a:solidFill>
                  <a:schemeClr val="accent5">
                    <a:lumMod val="75000"/>
                  </a:schemeClr>
                </a:solidFill>
              </a:rPr>
              <a:t> </a:t>
            </a:r>
            <a:r>
              <a:rPr lang="en-US" sz="1600" dirty="0" err="1">
                <a:solidFill>
                  <a:schemeClr val="accent5">
                    <a:lumMod val="75000"/>
                  </a:schemeClr>
                </a:solidFill>
              </a:rPr>
              <a:t>tiếp</a:t>
            </a:r>
            <a:r>
              <a:rPr lang="en-US" sz="1600" dirty="0">
                <a:solidFill>
                  <a:schemeClr val="accent5">
                    <a:lumMod val="75000"/>
                  </a:schemeClr>
                </a:solidFill>
              </a:rPr>
              <a:t> </a:t>
            </a:r>
            <a:r>
              <a:rPr lang="en-US" sz="1600" dirty="0" err="1">
                <a:solidFill>
                  <a:schemeClr val="accent5">
                    <a:lumMod val="75000"/>
                  </a:schemeClr>
                </a:solidFill>
              </a:rPr>
              <a:t>vào</a:t>
            </a:r>
            <a:r>
              <a:rPr lang="en-US" sz="1600" dirty="0">
                <a:solidFill>
                  <a:schemeClr val="accent5">
                    <a:lumMod val="75000"/>
                  </a:schemeClr>
                </a:solidFill>
              </a:rPr>
              <a:t> view </a:t>
            </a:r>
            <a:r>
              <a:rPr lang="en-US" sz="1600" dirty="0" err="1">
                <a:solidFill>
                  <a:schemeClr val="accent5">
                    <a:lumMod val="75000"/>
                  </a:schemeClr>
                </a:solidFill>
              </a:rPr>
              <a:t>mà</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đang</a:t>
            </a:r>
            <a:r>
              <a:rPr lang="en-US" sz="1600" dirty="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Nested View.</a:t>
            </a:r>
          </a:p>
        </p:txBody>
      </p:sp>
    </p:spTree>
    <p:extLst>
      <p:ext uri="{BB962C8B-B14F-4D97-AF65-F5344CB8AC3E}">
        <p14:creationId xmlns:p14="http://schemas.microsoft.com/office/powerpoint/2010/main" val="1680331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05344" y="4287008"/>
            <a:ext cx="7432898" cy="466043"/>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05344" y="1471399"/>
            <a:ext cx="7432898" cy="1253694"/>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9922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67236"/>
            <a:ext cx="3775297" cy="338554"/>
          </a:xfrm>
          <a:prstGeom prst="rect">
            <a:avLst/>
          </a:prstGeom>
          <a:noFill/>
        </p:spPr>
        <p:txBody>
          <a:bodyPr wrap="square" rtlCol="0">
            <a:spAutoFit/>
          </a:bodyPr>
          <a:lstStyle/>
          <a:p>
            <a:r>
              <a:rPr lang="en-US" sz="1600" b="1" dirty="0">
                <a:solidFill>
                  <a:schemeClr val="accent5">
                    <a:lumMod val="75000"/>
                  </a:schemeClr>
                </a:solidFill>
              </a:rPr>
              <a:t>Materialized Views</a:t>
            </a:r>
          </a:p>
        </p:txBody>
      </p:sp>
      <p:sp>
        <p:nvSpPr>
          <p:cNvPr id="4" name="TextBox 3"/>
          <p:cNvSpPr txBox="1"/>
          <p:nvPr/>
        </p:nvSpPr>
        <p:spPr>
          <a:xfrm>
            <a:off x="905345" y="837781"/>
            <a:ext cx="7577752" cy="584775"/>
          </a:xfrm>
          <a:prstGeom prst="rect">
            <a:avLst/>
          </a:prstGeom>
          <a:noFill/>
        </p:spPr>
        <p:txBody>
          <a:bodyPr wrap="square" rtlCol="0">
            <a:spAutoFit/>
          </a:bodyPr>
          <a:lstStyle/>
          <a:p>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năng</a:t>
            </a:r>
            <a:r>
              <a:rPr lang="en-US" sz="1600" dirty="0" smtClean="0">
                <a:solidFill>
                  <a:schemeClr val="accent5">
                    <a:lumMod val="75000"/>
                  </a:schemeClr>
                </a:solidFill>
              </a:rPr>
              <a:t> </a:t>
            </a:r>
            <a:r>
              <a:rPr lang="en-US" sz="1600" dirty="0" err="1" smtClean="0">
                <a:solidFill>
                  <a:schemeClr val="accent5">
                    <a:lumMod val="75000"/>
                  </a:schemeClr>
                </a:solidFill>
              </a:rPr>
              <a:t>mở</a:t>
            </a:r>
            <a:r>
              <a:rPr lang="en-US" sz="1600" dirty="0" smtClean="0">
                <a:solidFill>
                  <a:schemeClr val="accent5">
                    <a:lumMod val="75000"/>
                  </a:schemeClr>
                </a:solidFill>
              </a:rPr>
              <a:t> </a:t>
            </a:r>
            <a:r>
              <a:rPr lang="en-US" sz="1600" dirty="0" err="1" smtClean="0">
                <a:solidFill>
                  <a:schemeClr val="accent5">
                    <a:lumMod val="75000"/>
                  </a:schemeClr>
                </a:solidFill>
              </a:rPr>
              <a:t>rộng</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View, </a:t>
            </a:r>
            <a:r>
              <a:rPr lang="en-US" sz="1600" dirty="0" err="1" smtClean="0">
                <a:solidFill>
                  <a:schemeClr val="accent5">
                    <a:lumMod val="75000"/>
                  </a:schemeClr>
                </a:solidFill>
              </a:rPr>
              <a:t>giúp</a:t>
            </a:r>
            <a:r>
              <a:rPr lang="en-US" sz="1600" dirty="0" smtClean="0">
                <a:solidFill>
                  <a:schemeClr val="accent5">
                    <a:lumMod val="75000"/>
                  </a:schemeClr>
                </a:solidFill>
              </a:rPr>
              <a:t> cache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View </a:t>
            </a:r>
            <a:r>
              <a:rPr lang="en-US" sz="1600" dirty="0" err="1" smtClean="0">
                <a:solidFill>
                  <a:schemeClr val="accent5">
                    <a:lumMod val="75000"/>
                  </a:schemeClr>
                </a:solidFill>
              </a:rPr>
              <a:t>ra</a:t>
            </a:r>
            <a:r>
              <a:rPr lang="en-US" sz="1600" dirty="0" smtClean="0">
                <a:solidFill>
                  <a:schemeClr val="accent5">
                    <a:lumMod val="75000"/>
                  </a:schemeClr>
                </a:solidFill>
              </a:rPr>
              <a:t> file </a:t>
            </a:r>
            <a:r>
              <a:rPr lang="en-US" sz="1600" dirty="0" err="1" smtClean="0">
                <a:solidFill>
                  <a:schemeClr val="accent5">
                    <a:lumMod val="75000"/>
                  </a:schemeClr>
                </a:solidFill>
              </a:rPr>
              <a:t>vật</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tôi</a:t>
            </a:r>
            <a:r>
              <a:rPr lang="en-US" sz="1600" dirty="0" smtClean="0">
                <a:solidFill>
                  <a:schemeClr val="accent5">
                    <a:lumMod val="75000"/>
                  </a:schemeClr>
                </a:solidFill>
              </a:rPr>
              <a:t> </a:t>
            </a:r>
            <a:r>
              <a:rPr lang="en-US" sz="1600" dirty="0" err="1" smtClean="0">
                <a:solidFill>
                  <a:schemeClr val="accent5">
                    <a:lumMod val="75000"/>
                  </a:schemeClr>
                </a:solidFill>
              </a:rPr>
              <a:t>ưu</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suất</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View </a:t>
            </a:r>
            <a:r>
              <a:rPr lang="en-US" sz="1600" dirty="0" err="1" smtClean="0">
                <a:solidFill>
                  <a:schemeClr val="accent5">
                    <a:lumMod val="75000"/>
                  </a:schemeClr>
                </a:solidFill>
              </a:rPr>
              <a:t>có</a:t>
            </a:r>
            <a:r>
              <a:rPr lang="en-US" sz="1600" dirty="0" smtClean="0">
                <a:solidFill>
                  <a:schemeClr val="accent5">
                    <a:lumMod val="75000"/>
                  </a:schemeClr>
                </a:solidFill>
              </a:rPr>
              <a:t> logic </a:t>
            </a:r>
            <a:r>
              <a:rPr lang="en-US" sz="1600" dirty="0" err="1" smtClean="0">
                <a:solidFill>
                  <a:schemeClr val="accent5">
                    <a:lumMod val="75000"/>
                  </a:schemeClr>
                </a:solidFill>
              </a:rPr>
              <a:t>xử</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phức</a:t>
            </a:r>
            <a:r>
              <a:rPr lang="en-US" sz="1600" dirty="0" smtClean="0">
                <a:solidFill>
                  <a:schemeClr val="accent5">
                    <a:lumMod val="75000"/>
                  </a:schemeClr>
                </a:solidFill>
              </a:rPr>
              <a:t> </a:t>
            </a:r>
            <a:r>
              <a:rPr lang="en-US" sz="1600" dirty="0" err="1" smtClean="0">
                <a:solidFill>
                  <a:schemeClr val="accent5">
                    <a:lumMod val="75000"/>
                  </a:schemeClr>
                </a:solidFill>
              </a:rPr>
              <a:t>tạp</a:t>
            </a:r>
            <a:r>
              <a:rPr lang="en-US" sz="1600" dirty="0" smtClean="0">
                <a:solidFill>
                  <a:schemeClr val="accent5">
                    <a:lumMod val="75000"/>
                  </a:schemeClr>
                </a:solidFill>
              </a:rPr>
              <a:t>.</a:t>
            </a:r>
          </a:p>
        </p:txBody>
      </p:sp>
      <p:pic>
        <p:nvPicPr>
          <p:cNvPr id="5" name="Picture 4"/>
          <p:cNvPicPr>
            <a:picLocks noChangeAspect="1"/>
          </p:cNvPicPr>
          <p:nvPr/>
        </p:nvPicPr>
        <p:blipFill>
          <a:blip r:embed="rId2"/>
          <a:stretch>
            <a:fillRect/>
          </a:stretch>
        </p:blipFill>
        <p:spPr>
          <a:xfrm>
            <a:off x="1050199" y="1511685"/>
            <a:ext cx="4029075" cy="1133475"/>
          </a:xfrm>
          <a:prstGeom prst="rect">
            <a:avLst/>
          </a:prstGeom>
        </p:spPr>
      </p:pic>
      <p:sp>
        <p:nvSpPr>
          <p:cNvPr id="7" name="TextBox 6"/>
          <p:cNvSpPr txBox="1"/>
          <p:nvPr/>
        </p:nvSpPr>
        <p:spPr>
          <a:xfrm>
            <a:off x="905345" y="2773936"/>
            <a:ext cx="7577752" cy="1169551"/>
          </a:xfrm>
          <a:prstGeom prst="rect">
            <a:avLst/>
          </a:prstGeom>
          <a:noFill/>
        </p:spPr>
        <p:txBody>
          <a:bodyPr wrap="square" rtlCol="0">
            <a:spAutoFit/>
          </a:bodyPr>
          <a:lstStyle/>
          <a:p>
            <a:r>
              <a:rPr lang="en-US" sz="1400" dirty="0" err="1" smtClean="0">
                <a:solidFill>
                  <a:schemeClr val="accent5">
                    <a:lumMod val="75000"/>
                  </a:schemeClr>
                </a:solidFill>
              </a:rPr>
              <a:t>Trong</a:t>
            </a:r>
            <a:r>
              <a:rPr lang="en-US" sz="1400" dirty="0" smtClean="0">
                <a:solidFill>
                  <a:schemeClr val="accent5">
                    <a:lumMod val="75000"/>
                  </a:schemeClr>
                </a:solidFill>
              </a:rPr>
              <a:t> </a:t>
            </a:r>
            <a:r>
              <a:rPr lang="en-US" sz="1400" dirty="0" err="1" smtClean="0">
                <a:solidFill>
                  <a:schemeClr val="accent5">
                    <a:lumMod val="75000"/>
                  </a:schemeClr>
                </a:solidFill>
              </a:rPr>
              <a:t>đó</a:t>
            </a:r>
            <a:r>
              <a:rPr lang="en-US" sz="1400" dirty="0" smtClean="0">
                <a:solidFill>
                  <a:schemeClr val="accent5">
                    <a:lumMod val="75000"/>
                  </a:schemeClr>
                </a:solidFill>
              </a:rPr>
              <a:t>: </a:t>
            </a:r>
            <a:r>
              <a:rPr lang="vi-VN" sz="1400" dirty="0">
                <a:solidFill>
                  <a:schemeClr val="accent2">
                    <a:lumMod val="75000"/>
                  </a:schemeClr>
                </a:solidFill>
              </a:rPr>
              <a:t>WITH [NO] DATA </a:t>
            </a:r>
            <a:r>
              <a:rPr lang="vi-VN" sz="1400" dirty="0">
                <a:solidFill>
                  <a:schemeClr val="accent5">
                    <a:lumMod val="75000"/>
                  </a:schemeClr>
                </a:solidFill>
              </a:rPr>
              <a:t>là tùy chọn để quyết định liệu materialized view có chứa dữ liệu ngay khi tạo hay không. Nếu bạn sử dụng WITH DATA, dữ liệu sẽ được tính toán và lưu trữ trong materialized view ngay khi nó được tạo. Nếu bạn sử dụng WITH NO DATA (mặc định), materialized view chỉ có cấu trúc, và bạn cần cập nhật dữ liệu sau đó bằng cách chạy một câu lệnh REFRESH.</a:t>
            </a:r>
            <a:endParaRPr lang="en-US" sz="1400" dirty="0" smtClean="0">
              <a:solidFill>
                <a:schemeClr val="accent5">
                  <a:lumMod val="75000"/>
                </a:schemeClr>
              </a:solidFill>
            </a:endParaRPr>
          </a:p>
        </p:txBody>
      </p:sp>
      <p:sp>
        <p:nvSpPr>
          <p:cNvPr id="11" name="TextBox 10"/>
          <p:cNvSpPr txBox="1"/>
          <p:nvPr/>
        </p:nvSpPr>
        <p:spPr>
          <a:xfrm>
            <a:off x="905345" y="3943487"/>
            <a:ext cx="7577752" cy="338554"/>
          </a:xfrm>
          <a:prstGeom prst="rect">
            <a:avLst/>
          </a:prstGeom>
          <a:noFill/>
        </p:spPr>
        <p:txBody>
          <a:bodyPr wrap="square" rtlCol="0">
            <a:spAutoFit/>
          </a:bodyPr>
          <a:lstStyle/>
          <a:p>
            <a:r>
              <a:rPr lang="vi-VN" sz="1600" b="1" dirty="0">
                <a:solidFill>
                  <a:schemeClr val="accent5">
                    <a:lumMod val="75000"/>
                  </a:schemeClr>
                </a:solidFill>
              </a:rPr>
              <a:t>Để cập nhật dữ liệu </a:t>
            </a:r>
            <a:r>
              <a:rPr lang="vi-VN" sz="1600" dirty="0">
                <a:solidFill>
                  <a:schemeClr val="accent5">
                    <a:lumMod val="75000"/>
                  </a:schemeClr>
                </a:solidFill>
              </a:rPr>
              <a:t>trong materialized </a:t>
            </a:r>
            <a:r>
              <a:rPr lang="vi-VN" sz="1600" dirty="0" smtClean="0">
                <a:solidFill>
                  <a:schemeClr val="accent5">
                    <a:lumMod val="75000"/>
                  </a:schemeClr>
                </a:solidFill>
              </a:rPr>
              <a:t>view</a:t>
            </a:r>
            <a:r>
              <a:rPr lang="en-US" sz="1600" dirty="0" smtClean="0">
                <a:solidFill>
                  <a:schemeClr val="accent5">
                    <a:lumMod val="75000"/>
                  </a:schemeClr>
                </a:solidFill>
              </a:rPr>
              <a:t>:</a:t>
            </a:r>
          </a:p>
        </p:txBody>
      </p:sp>
      <p:pic>
        <p:nvPicPr>
          <p:cNvPr id="12" name="Picture 11"/>
          <p:cNvPicPr>
            <a:picLocks noChangeAspect="1"/>
          </p:cNvPicPr>
          <p:nvPr/>
        </p:nvPicPr>
        <p:blipFill>
          <a:blip r:embed="rId3"/>
          <a:stretch>
            <a:fillRect/>
          </a:stretch>
        </p:blipFill>
        <p:spPr>
          <a:xfrm>
            <a:off x="1050199" y="4342505"/>
            <a:ext cx="5934075" cy="342900"/>
          </a:xfrm>
          <a:prstGeom prst="rect">
            <a:avLst/>
          </a:prstGeom>
        </p:spPr>
      </p:pic>
      <p:sp>
        <p:nvSpPr>
          <p:cNvPr id="14" name="TextBox 13"/>
          <p:cNvSpPr txBox="1"/>
          <p:nvPr/>
        </p:nvSpPr>
        <p:spPr>
          <a:xfrm>
            <a:off x="905345" y="4808548"/>
            <a:ext cx="7577752" cy="738664"/>
          </a:xfrm>
          <a:prstGeom prst="rect">
            <a:avLst/>
          </a:prstGeom>
          <a:noFill/>
        </p:spPr>
        <p:txBody>
          <a:bodyPr wrap="square" rtlCol="0">
            <a:spAutoFit/>
          </a:bodyPr>
          <a:lstStyle/>
          <a:p>
            <a:r>
              <a:rPr lang="en-US" sz="1400" dirty="0" err="1" smtClean="0">
                <a:solidFill>
                  <a:schemeClr val="accent5">
                    <a:lumMod val="75000"/>
                  </a:schemeClr>
                </a:solidFill>
              </a:rPr>
              <a:t>Trong</a:t>
            </a:r>
            <a:r>
              <a:rPr lang="en-US" sz="1400" dirty="0" smtClean="0">
                <a:solidFill>
                  <a:schemeClr val="accent5">
                    <a:lumMod val="75000"/>
                  </a:schemeClr>
                </a:solidFill>
              </a:rPr>
              <a:t> </a:t>
            </a:r>
            <a:r>
              <a:rPr lang="en-US" sz="1400" dirty="0" err="1" smtClean="0">
                <a:solidFill>
                  <a:schemeClr val="accent5">
                    <a:lumMod val="75000"/>
                  </a:schemeClr>
                </a:solidFill>
              </a:rPr>
              <a:t>đó</a:t>
            </a:r>
            <a:r>
              <a:rPr lang="en-US" sz="1400" dirty="0" smtClean="0">
                <a:solidFill>
                  <a:schemeClr val="accent5">
                    <a:lumMod val="75000"/>
                  </a:schemeClr>
                </a:solidFill>
              </a:rPr>
              <a:t>: </a:t>
            </a:r>
            <a:r>
              <a:rPr lang="en-US" sz="1400" dirty="0" err="1" smtClean="0">
                <a:solidFill>
                  <a:schemeClr val="accent5">
                    <a:lumMod val="75000"/>
                  </a:schemeClr>
                </a:solidFill>
              </a:rPr>
              <a:t>Tùy</a:t>
            </a:r>
            <a:r>
              <a:rPr lang="en-US" sz="1400" dirty="0" smtClean="0">
                <a:solidFill>
                  <a:schemeClr val="accent5">
                    <a:lumMod val="75000"/>
                  </a:schemeClr>
                </a:solidFill>
              </a:rPr>
              <a:t> </a:t>
            </a:r>
            <a:r>
              <a:rPr lang="en-US" sz="1400" dirty="0" err="1" smtClean="0">
                <a:solidFill>
                  <a:schemeClr val="accent5">
                    <a:lumMod val="75000"/>
                  </a:schemeClr>
                </a:solidFill>
              </a:rPr>
              <a:t>chọn</a:t>
            </a:r>
            <a:r>
              <a:rPr lang="en-US" sz="1400" dirty="0">
                <a:solidFill>
                  <a:schemeClr val="accent5">
                    <a:lumMod val="75000"/>
                  </a:schemeClr>
                </a:solidFill>
              </a:rPr>
              <a:t> CONCURRENTLY </a:t>
            </a:r>
            <a:r>
              <a:rPr lang="vi-VN" sz="1400" dirty="0">
                <a:solidFill>
                  <a:schemeClr val="accent5">
                    <a:lumMod val="75000"/>
                  </a:schemeClr>
                </a:solidFill>
              </a:rPr>
              <a:t>được sử dụng để cập nhật dữ liệu trong materialized view một cách song song và không gây tác động đến quá trình truy vấn của các phiên kết nối khác đang sử dụng materialized view </a:t>
            </a:r>
            <a:r>
              <a:rPr lang="vi-VN" sz="1400" dirty="0" smtClean="0">
                <a:solidFill>
                  <a:schemeClr val="accent5">
                    <a:lumMod val="75000"/>
                  </a:schemeClr>
                </a:solidFill>
              </a:rPr>
              <a:t>đó</a:t>
            </a:r>
            <a:r>
              <a:rPr lang="en-US" sz="1400" dirty="0" smtClean="0">
                <a:solidFill>
                  <a:schemeClr val="accent5">
                    <a:lumMod val="75000"/>
                  </a:schemeClr>
                </a:solidFill>
              </a:rPr>
              <a:t>.</a:t>
            </a:r>
          </a:p>
        </p:txBody>
      </p:sp>
      <p:sp>
        <p:nvSpPr>
          <p:cNvPr id="15" name="TextBox 14"/>
          <p:cNvSpPr txBox="1"/>
          <p:nvPr/>
        </p:nvSpPr>
        <p:spPr>
          <a:xfrm>
            <a:off x="905345" y="5545951"/>
            <a:ext cx="7577752" cy="338554"/>
          </a:xfrm>
          <a:prstGeom prst="rect">
            <a:avLst/>
          </a:prstGeom>
          <a:noFill/>
        </p:spPr>
        <p:txBody>
          <a:bodyPr wrap="square" rtlCol="0">
            <a:spAutoFit/>
          </a:bodyPr>
          <a:lstStyle/>
          <a:p>
            <a:r>
              <a:rPr lang="vi-VN" sz="1600" b="1" dirty="0">
                <a:solidFill>
                  <a:schemeClr val="accent5">
                    <a:lumMod val="75000"/>
                  </a:schemeClr>
                </a:solidFill>
              </a:rPr>
              <a:t>Để </a:t>
            </a:r>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vi-VN" sz="1600" dirty="0" smtClean="0">
                <a:solidFill>
                  <a:schemeClr val="accent5">
                    <a:lumMod val="75000"/>
                  </a:schemeClr>
                </a:solidFill>
              </a:rPr>
              <a:t>materialized view</a:t>
            </a:r>
            <a:r>
              <a:rPr lang="en-US" sz="1600" dirty="0" smtClean="0">
                <a:solidFill>
                  <a:schemeClr val="accent5">
                    <a:lumMod val="75000"/>
                  </a:schemeClr>
                </a:solidFill>
              </a:rPr>
              <a:t>:</a:t>
            </a:r>
          </a:p>
        </p:txBody>
      </p:sp>
      <p:pic>
        <p:nvPicPr>
          <p:cNvPr id="16" name="Picture 15"/>
          <p:cNvPicPr>
            <a:picLocks noChangeAspect="1"/>
          </p:cNvPicPr>
          <p:nvPr/>
        </p:nvPicPr>
        <p:blipFill>
          <a:blip r:embed="rId4"/>
          <a:stretch>
            <a:fillRect/>
          </a:stretch>
        </p:blipFill>
        <p:spPr>
          <a:xfrm>
            <a:off x="3463705" y="5587429"/>
            <a:ext cx="3810000" cy="266700"/>
          </a:xfrm>
          <a:prstGeom prst="rect">
            <a:avLst/>
          </a:prstGeom>
        </p:spPr>
      </p:pic>
    </p:spTree>
    <p:extLst>
      <p:ext uri="{BB962C8B-B14F-4D97-AF65-F5344CB8AC3E}">
        <p14:creationId xmlns:p14="http://schemas.microsoft.com/office/powerpoint/2010/main" val="12059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4255131"/>
            <a:ext cx="7432898" cy="691362"/>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05344" y="2281475"/>
            <a:ext cx="7432898" cy="1502873"/>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9922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67236"/>
            <a:ext cx="3775297" cy="338554"/>
          </a:xfrm>
          <a:prstGeom prst="rect">
            <a:avLst/>
          </a:prstGeom>
          <a:noFill/>
        </p:spPr>
        <p:txBody>
          <a:bodyPr wrap="square" rtlCol="0">
            <a:spAutoFit/>
          </a:bodyPr>
          <a:lstStyle/>
          <a:p>
            <a:r>
              <a:rPr lang="en-US" sz="1600" b="1" dirty="0" err="1" smtClean="0">
                <a:solidFill>
                  <a:schemeClr val="accent5">
                    <a:lumMod val="75000"/>
                  </a:schemeClr>
                </a:solidFill>
              </a:rPr>
              <a:t>Các</a:t>
            </a:r>
            <a:r>
              <a:rPr lang="en-US" sz="1600" b="1" dirty="0" smtClean="0">
                <a:solidFill>
                  <a:schemeClr val="accent5">
                    <a:lumMod val="75000"/>
                  </a:schemeClr>
                </a:solidFill>
              </a:rPr>
              <a:t> </a:t>
            </a:r>
            <a:r>
              <a:rPr lang="en-US" sz="1600" b="1" dirty="0" err="1" smtClean="0">
                <a:solidFill>
                  <a:schemeClr val="accent5">
                    <a:lumMod val="75000"/>
                  </a:schemeClr>
                </a:solidFill>
              </a:rPr>
              <a:t>Tùy</a:t>
            </a:r>
            <a:r>
              <a:rPr lang="en-US" sz="1600" b="1" dirty="0" smtClean="0">
                <a:solidFill>
                  <a:schemeClr val="accent5">
                    <a:lumMod val="75000"/>
                  </a:schemeClr>
                </a:solidFill>
              </a:rPr>
              <a:t> </a:t>
            </a:r>
            <a:r>
              <a:rPr lang="en-US" sz="1600" b="1" dirty="0" err="1" smtClean="0">
                <a:solidFill>
                  <a:schemeClr val="accent5">
                    <a:lumMod val="75000"/>
                  </a:schemeClr>
                </a:solidFill>
              </a:rPr>
              <a:t>chọn</a:t>
            </a:r>
            <a:r>
              <a:rPr lang="en-US" sz="1600" b="1" dirty="0" smtClean="0">
                <a:solidFill>
                  <a:schemeClr val="accent5">
                    <a:lumMod val="75000"/>
                  </a:schemeClr>
                </a:solidFill>
              </a:rPr>
              <a:t> </a:t>
            </a:r>
            <a:r>
              <a:rPr lang="en-US" sz="1600" b="1" dirty="0" err="1" smtClean="0">
                <a:solidFill>
                  <a:schemeClr val="accent5">
                    <a:lumMod val="75000"/>
                  </a:schemeClr>
                </a:solidFill>
              </a:rPr>
              <a:t>Khác</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View</a:t>
            </a:r>
            <a:endParaRPr lang="en-US" sz="1600" b="1" dirty="0">
              <a:solidFill>
                <a:schemeClr val="accent5">
                  <a:lumMod val="75000"/>
                </a:schemeClr>
              </a:solidFill>
            </a:endParaRPr>
          </a:p>
        </p:txBody>
      </p:sp>
      <p:sp>
        <p:nvSpPr>
          <p:cNvPr id="4" name="TextBox 3"/>
          <p:cNvSpPr txBox="1"/>
          <p:nvPr/>
        </p:nvSpPr>
        <p:spPr>
          <a:xfrm>
            <a:off x="1329315" y="983570"/>
            <a:ext cx="2500301" cy="338554"/>
          </a:xfrm>
          <a:prstGeom prst="rect">
            <a:avLst/>
          </a:prstGeom>
          <a:noFill/>
        </p:spPr>
        <p:txBody>
          <a:bodyPr wrap="square" rtlCol="0">
            <a:spAutoFit/>
          </a:bodyPr>
          <a:lstStyle/>
          <a:p>
            <a:r>
              <a:rPr lang="vi-VN" sz="1600" b="1" dirty="0">
                <a:solidFill>
                  <a:schemeClr val="accent5">
                    <a:lumMod val="75000"/>
                  </a:schemeClr>
                </a:solidFill>
              </a:rPr>
              <a:t>WITH CHECK OPTION</a:t>
            </a:r>
            <a:endParaRPr lang="en-US" sz="1600" b="1" dirty="0">
              <a:solidFill>
                <a:schemeClr val="accent5">
                  <a:lumMod val="75000"/>
                </a:schemeClr>
              </a:solidFill>
            </a:endParaRPr>
          </a:p>
        </p:txBody>
      </p:sp>
      <p:sp>
        <p:nvSpPr>
          <p:cNvPr id="5" name="Rounded Rectangle 4"/>
          <p:cNvSpPr/>
          <p:nvPr/>
        </p:nvSpPr>
        <p:spPr>
          <a:xfrm>
            <a:off x="979310" y="98519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6" name="TextBox 5"/>
          <p:cNvSpPr txBox="1"/>
          <p:nvPr/>
        </p:nvSpPr>
        <p:spPr>
          <a:xfrm>
            <a:off x="905345" y="1433132"/>
            <a:ext cx="7577752" cy="830997"/>
          </a:xfrm>
          <a:prstGeom prst="rect">
            <a:avLst/>
          </a:prstGeom>
          <a:noFill/>
        </p:spPr>
        <p:txBody>
          <a:bodyPr wrap="square" rtlCol="0">
            <a:spAutoFit/>
          </a:bodyPr>
          <a:lstStyle/>
          <a:p>
            <a:r>
              <a:rPr lang="en-US" sz="1600" dirty="0">
                <a:solidFill>
                  <a:schemeClr val="accent5">
                    <a:lumMod val="75000"/>
                  </a:schemeClr>
                </a:solidFill>
              </a:rPr>
              <a:t>Đ</a:t>
            </a:r>
            <a:r>
              <a:rPr lang="vi-VN" sz="1600" dirty="0" smtClean="0">
                <a:solidFill>
                  <a:schemeClr val="accent5">
                    <a:lumMod val="75000"/>
                  </a:schemeClr>
                </a:solidFill>
              </a:rPr>
              <a:t>ược </a:t>
            </a:r>
            <a:r>
              <a:rPr lang="vi-VN" sz="1600" dirty="0">
                <a:solidFill>
                  <a:schemeClr val="accent5">
                    <a:lumMod val="75000"/>
                  </a:schemeClr>
                </a:solidFill>
              </a:rPr>
              <a:t>sử dụng khi tạo view để áp đặt một điều kiện (condition) cho việc cập nhật dữ liệu thông qua view. Nó đảm bảo rằng chỉ các dòng dữ liệu thỏa mãn điều kiện đó mới được phép được cập nhật thông qua </a:t>
            </a:r>
            <a:r>
              <a:rPr lang="vi-VN" sz="1600" dirty="0" smtClean="0">
                <a:solidFill>
                  <a:schemeClr val="accent5">
                    <a:lumMod val="75000"/>
                  </a:schemeClr>
                </a:solidFill>
              </a:rPr>
              <a:t>view</a:t>
            </a:r>
            <a:r>
              <a:rPr lang="en-US" sz="1600" dirty="0" smtClean="0">
                <a:solidFill>
                  <a:schemeClr val="accent5">
                    <a:lumMod val="75000"/>
                  </a:schemeClr>
                </a:solidFill>
              </a:rPr>
              <a:t>.</a:t>
            </a:r>
          </a:p>
        </p:txBody>
      </p:sp>
      <p:pic>
        <p:nvPicPr>
          <p:cNvPr id="9" name="Picture 8"/>
          <p:cNvPicPr>
            <a:picLocks noChangeAspect="1"/>
          </p:cNvPicPr>
          <p:nvPr/>
        </p:nvPicPr>
        <p:blipFill>
          <a:blip r:embed="rId2"/>
          <a:stretch>
            <a:fillRect/>
          </a:stretch>
        </p:blipFill>
        <p:spPr>
          <a:xfrm>
            <a:off x="985837" y="2299486"/>
            <a:ext cx="7172325" cy="1466850"/>
          </a:xfrm>
          <a:prstGeom prst="rect">
            <a:avLst/>
          </a:prstGeom>
        </p:spPr>
      </p:pic>
      <p:sp>
        <p:nvSpPr>
          <p:cNvPr id="10" name="TextBox 9"/>
          <p:cNvSpPr txBox="1"/>
          <p:nvPr/>
        </p:nvSpPr>
        <p:spPr>
          <a:xfrm>
            <a:off x="905344" y="3858000"/>
            <a:ext cx="7577752" cy="338554"/>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lệnh</a:t>
            </a:r>
            <a:endParaRPr lang="en-US" sz="1600" dirty="0" smtClean="0">
              <a:solidFill>
                <a:schemeClr val="accent5">
                  <a:lumMod val="75000"/>
                </a:schemeClr>
              </a:solidFill>
            </a:endParaRPr>
          </a:p>
        </p:txBody>
      </p:sp>
      <p:pic>
        <p:nvPicPr>
          <p:cNvPr id="11" name="Picture 10"/>
          <p:cNvPicPr>
            <a:picLocks noChangeAspect="1"/>
          </p:cNvPicPr>
          <p:nvPr/>
        </p:nvPicPr>
        <p:blipFill>
          <a:blip r:embed="rId3"/>
          <a:stretch>
            <a:fillRect/>
          </a:stretch>
        </p:blipFill>
        <p:spPr>
          <a:xfrm>
            <a:off x="985837" y="4328783"/>
            <a:ext cx="4924425" cy="590550"/>
          </a:xfrm>
          <a:prstGeom prst="rect">
            <a:avLst/>
          </a:prstGeom>
        </p:spPr>
      </p:pic>
      <p:sp>
        <p:nvSpPr>
          <p:cNvPr id="13" name="TextBox 12"/>
          <p:cNvSpPr txBox="1"/>
          <p:nvPr/>
        </p:nvSpPr>
        <p:spPr>
          <a:xfrm>
            <a:off x="905344" y="5098325"/>
            <a:ext cx="7577752" cy="584775"/>
          </a:xfrm>
          <a:prstGeom prst="rect">
            <a:avLst/>
          </a:prstGeom>
          <a:noFill/>
        </p:spPr>
        <p:txBody>
          <a:bodyPr wrap="square" rtlCol="0">
            <a:spAutoFit/>
          </a:bodyPr>
          <a:lstStyle/>
          <a:p>
            <a:r>
              <a:rPr lang="en-US" sz="1600" dirty="0" err="1" smtClean="0">
                <a:solidFill>
                  <a:schemeClr val="accent5">
                    <a:lumMod val="75000"/>
                  </a:schemeClr>
                </a:solidFill>
              </a:rPr>
              <a:t>Vô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dung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còn</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NULL </a:t>
            </a:r>
            <a:r>
              <a:rPr lang="en-US" sz="1600" dirty="0" err="1" smtClean="0">
                <a:solidFill>
                  <a:schemeClr val="accent5">
                    <a:lumMod val="75000"/>
                  </a:schemeClr>
                </a:solidFill>
              </a:rPr>
              <a:t>nữa</a:t>
            </a:r>
            <a:r>
              <a:rPr lang="en-US" sz="1600" dirty="0" smtClean="0">
                <a:solidFill>
                  <a:schemeClr val="accent5">
                    <a:lumMod val="75000"/>
                  </a:schemeClr>
                </a:solidFill>
              </a:rPr>
              <a:t>. </a:t>
            </a:r>
            <a:r>
              <a:rPr lang="vi-VN" sz="1600" dirty="0">
                <a:solidFill>
                  <a:schemeClr val="accent5">
                    <a:lumMod val="75000"/>
                  </a:schemeClr>
                </a:solidFill>
              </a:rPr>
              <a:t>Khi đó mệnh đề WHERE của VIEW sẽ không chạy được vì không thõa điệu kiện.</a:t>
            </a:r>
            <a:r>
              <a:rPr lang="en-US" sz="1600" dirty="0" smtClean="0">
                <a:solidFill>
                  <a:schemeClr val="accent5">
                    <a:lumMod val="75000"/>
                  </a:schemeClr>
                </a:solidFill>
              </a:rPr>
              <a:t> </a:t>
            </a:r>
          </a:p>
        </p:txBody>
      </p:sp>
    </p:spTree>
    <p:extLst>
      <p:ext uri="{BB962C8B-B14F-4D97-AF65-F5344CB8AC3E}">
        <p14:creationId xmlns:p14="http://schemas.microsoft.com/office/powerpoint/2010/main" val="943824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Point Star 1"/>
          <p:cNvSpPr/>
          <p:nvPr/>
        </p:nvSpPr>
        <p:spPr>
          <a:xfrm>
            <a:off x="905344" y="49922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95055" y="474805"/>
            <a:ext cx="4845148" cy="338554"/>
          </a:xfrm>
          <a:prstGeom prst="rect">
            <a:avLst/>
          </a:prstGeom>
          <a:noFill/>
        </p:spPr>
        <p:txBody>
          <a:bodyPr wrap="square" rtlCol="0">
            <a:spAutoFit/>
          </a:bodyPr>
          <a:lstStyle/>
          <a:p>
            <a:r>
              <a:rPr lang="vi-VN" sz="1600" b="1" dirty="0" smtClean="0">
                <a:solidFill>
                  <a:schemeClr val="accent5">
                    <a:lumMod val="75000"/>
                  </a:schemeClr>
                </a:solidFill>
              </a:rPr>
              <a:t>WITH LOCAL</a:t>
            </a:r>
            <a:r>
              <a:rPr lang="en-US" sz="1600" b="1" dirty="0">
                <a:solidFill>
                  <a:schemeClr val="accent5">
                    <a:lumMod val="75000"/>
                  </a:schemeClr>
                </a:solidFill>
              </a:rPr>
              <a:t>/CASCADED</a:t>
            </a:r>
            <a:r>
              <a:rPr lang="vi-VN" sz="1600" b="1" dirty="0" smtClean="0">
                <a:solidFill>
                  <a:schemeClr val="accent5">
                    <a:lumMod val="75000"/>
                  </a:schemeClr>
                </a:solidFill>
              </a:rPr>
              <a:t> CHECK OPTION</a:t>
            </a:r>
            <a:endParaRPr lang="en-US" sz="1600" b="1" dirty="0">
              <a:solidFill>
                <a:schemeClr val="accent5">
                  <a:lumMod val="75000"/>
                </a:schemeClr>
              </a:solidFill>
            </a:endParaRPr>
          </a:p>
        </p:txBody>
      </p:sp>
      <p:sp>
        <p:nvSpPr>
          <p:cNvPr id="14" name="TextBox 13"/>
          <p:cNvSpPr txBox="1"/>
          <p:nvPr/>
        </p:nvSpPr>
        <p:spPr>
          <a:xfrm>
            <a:off x="1050199" y="1488344"/>
            <a:ext cx="7405736" cy="1323439"/>
          </a:xfrm>
          <a:prstGeom prst="rect">
            <a:avLst/>
          </a:prstGeom>
          <a:noFill/>
        </p:spPr>
        <p:txBody>
          <a:bodyPr wrap="square" rtlCol="0">
            <a:spAutoFit/>
          </a:bodyPr>
          <a:lstStyle/>
          <a:p>
            <a:r>
              <a:rPr lang="vi-VN" sz="1600" dirty="0" smtClean="0">
                <a:solidFill>
                  <a:schemeClr val="accent5">
                    <a:lumMod val="75000"/>
                  </a:schemeClr>
                </a:solidFill>
              </a:rPr>
              <a:t>Khi </a:t>
            </a:r>
            <a:r>
              <a:rPr lang="vi-VN" sz="1600" dirty="0">
                <a:solidFill>
                  <a:schemeClr val="accent5">
                    <a:lumMod val="75000"/>
                  </a:schemeClr>
                </a:solidFill>
              </a:rPr>
              <a:t>bạn sử dụng WITH CASCADED CHECK OPTION khi tạo </a:t>
            </a:r>
            <a:r>
              <a:rPr lang="vi-VN" sz="1600" dirty="0" smtClean="0">
                <a:solidFill>
                  <a:schemeClr val="accent5">
                    <a:lumMod val="75000"/>
                  </a:schemeClr>
                </a:solidFill>
              </a:rPr>
              <a:t>view</a:t>
            </a:r>
            <a:r>
              <a:rPr lang="en-US" sz="1600" dirty="0">
                <a:solidFill>
                  <a:schemeClr val="accent5">
                    <a:lumMod val="75000"/>
                  </a:schemeClr>
                </a:solidFill>
              </a:rPr>
              <a:t>.</a:t>
            </a:r>
            <a:r>
              <a:rPr lang="vi-VN" sz="1600" dirty="0" smtClean="0">
                <a:solidFill>
                  <a:schemeClr val="accent5">
                    <a:lumMod val="75000"/>
                  </a:schemeClr>
                </a:solidFill>
              </a:rPr>
              <a:t> </a:t>
            </a:r>
            <a:r>
              <a:rPr lang="en-US" sz="1600" dirty="0" smtClean="0">
                <a:solidFill>
                  <a:schemeClr val="accent5">
                    <a:lumMod val="75000"/>
                  </a:schemeClr>
                </a:solidFill>
              </a:rPr>
              <a:t>N</a:t>
            </a:r>
            <a:r>
              <a:rPr lang="vi-VN" sz="1600" dirty="0" smtClean="0">
                <a:solidFill>
                  <a:schemeClr val="accent5">
                    <a:lumMod val="75000"/>
                  </a:schemeClr>
                </a:solidFill>
              </a:rPr>
              <a:t>ếu </a:t>
            </a:r>
            <a:r>
              <a:rPr lang="vi-VN" sz="1600" dirty="0">
                <a:solidFill>
                  <a:schemeClr val="accent5">
                    <a:lumMod val="75000"/>
                  </a:schemeClr>
                </a:solidFill>
              </a:rPr>
              <a:t>bạn cập nhật dữ liệu thông qua view hiện tại và dữ liệu đó không thỏa mãn điều kiện kiểm tra, câu lệnh cập nhật sẽ bị từ chối. Ngoài ra, nếu bạn cập nhật dữ liệu thông qua một view phụ thuộc vào view hiện tại và dữ liệu đó không thỏa mãn điều kiện kiểm tra, câu lệnh cập nhật sẽ bị từ chối</a:t>
            </a:r>
            <a:endParaRPr lang="en-US" sz="1600" dirty="0">
              <a:solidFill>
                <a:schemeClr val="accent5">
                  <a:lumMod val="75000"/>
                </a:schemeClr>
              </a:solidFill>
            </a:endParaRPr>
          </a:p>
        </p:txBody>
      </p:sp>
      <p:sp>
        <p:nvSpPr>
          <p:cNvPr id="7" name="Oval 6"/>
          <p:cNvSpPr/>
          <p:nvPr/>
        </p:nvSpPr>
        <p:spPr>
          <a:xfrm>
            <a:off x="1050199" y="1149790"/>
            <a:ext cx="144856" cy="14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95055" y="1052941"/>
            <a:ext cx="6781048" cy="338554"/>
          </a:xfrm>
          <a:prstGeom prst="rect">
            <a:avLst/>
          </a:prstGeom>
          <a:noFill/>
        </p:spPr>
        <p:txBody>
          <a:bodyPr wrap="square" rtlCol="0">
            <a:spAutoFit/>
          </a:bodyPr>
          <a:lstStyle/>
          <a:p>
            <a:r>
              <a:rPr lang="en-US" sz="1600" dirty="0">
                <a:solidFill>
                  <a:schemeClr val="accent5">
                    <a:lumMod val="75000"/>
                  </a:schemeClr>
                </a:solidFill>
              </a:rPr>
              <a:t>WITH CASCADED CHECK OPTION</a:t>
            </a:r>
            <a:endParaRPr lang="en-US" sz="1600" dirty="0" smtClean="0">
              <a:solidFill>
                <a:schemeClr val="accent5">
                  <a:lumMod val="75000"/>
                </a:schemeClr>
              </a:solidFill>
            </a:endParaRPr>
          </a:p>
        </p:txBody>
      </p:sp>
      <p:sp>
        <p:nvSpPr>
          <p:cNvPr id="17" name="Oval 16"/>
          <p:cNvSpPr/>
          <p:nvPr/>
        </p:nvSpPr>
        <p:spPr>
          <a:xfrm>
            <a:off x="1050199" y="3041965"/>
            <a:ext cx="144856" cy="14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95055" y="2945116"/>
            <a:ext cx="6781048" cy="338554"/>
          </a:xfrm>
          <a:prstGeom prst="rect">
            <a:avLst/>
          </a:prstGeom>
          <a:noFill/>
        </p:spPr>
        <p:txBody>
          <a:bodyPr wrap="square" rtlCol="0">
            <a:spAutoFit/>
          </a:bodyPr>
          <a:lstStyle/>
          <a:p>
            <a:r>
              <a:rPr lang="en-US" sz="1600" dirty="0">
                <a:solidFill>
                  <a:schemeClr val="accent5">
                    <a:lumMod val="75000"/>
                  </a:schemeClr>
                </a:solidFill>
              </a:rPr>
              <a:t>WITH </a:t>
            </a:r>
            <a:r>
              <a:rPr lang="en-US" sz="1600" dirty="0" smtClean="0">
                <a:solidFill>
                  <a:schemeClr val="accent5">
                    <a:lumMod val="75000"/>
                  </a:schemeClr>
                </a:solidFill>
              </a:rPr>
              <a:t>LOCAL </a:t>
            </a:r>
            <a:r>
              <a:rPr lang="en-US" sz="1600" dirty="0">
                <a:solidFill>
                  <a:schemeClr val="accent5">
                    <a:lumMod val="75000"/>
                  </a:schemeClr>
                </a:solidFill>
              </a:rPr>
              <a:t>CHECK OPTION</a:t>
            </a:r>
            <a:endParaRPr lang="en-US" sz="1600" dirty="0" smtClean="0">
              <a:solidFill>
                <a:schemeClr val="accent5">
                  <a:lumMod val="75000"/>
                </a:schemeClr>
              </a:solidFill>
            </a:endParaRPr>
          </a:p>
        </p:txBody>
      </p:sp>
      <p:sp>
        <p:nvSpPr>
          <p:cNvPr id="19" name="TextBox 18"/>
          <p:cNvSpPr txBox="1"/>
          <p:nvPr/>
        </p:nvSpPr>
        <p:spPr>
          <a:xfrm>
            <a:off x="1050199" y="3416732"/>
            <a:ext cx="7405736" cy="1323439"/>
          </a:xfrm>
          <a:prstGeom prst="rect">
            <a:avLst/>
          </a:prstGeom>
          <a:noFill/>
        </p:spPr>
        <p:txBody>
          <a:bodyPr wrap="square" rtlCol="0">
            <a:spAutoFit/>
          </a:bodyPr>
          <a:lstStyle/>
          <a:p>
            <a:r>
              <a:rPr lang="vi-VN" sz="1600" dirty="0">
                <a:solidFill>
                  <a:schemeClr val="accent5">
                    <a:lumMod val="75000"/>
                  </a:schemeClr>
                </a:solidFill>
              </a:rPr>
              <a:t>Điều này có nghĩa là nếu bạn cập nhật dữ liệu thông qua view hiện tại và dữ liệu đó không thỏa mãn điều kiện kiểm tra, câu lệnh cập nhật sẽ bị từ chối. Tuy nhiên, nếu bạn cập nhật dữ liệu thông qua một view phụ thuộc vào view hiện tại và dữ liệu đó không thỏa mãn điều kiện kiểm tra, câu lệnh cập nhật sẽ được thực hiện mà không bị từ chối.</a:t>
            </a:r>
            <a:endParaRPr lang="en-US" sz="1600" dirty="0">
              <a:solidFill>
                <a:schemeClr val="accent5">
                  <a:lumMod val="75000"/>
                </a:schemeClr>
              </a:solidFill>
            </a:endParaRPr>
          </a:p>
        </p:txBody>
      </p:sp>
    </p:spTree>
    <p:extLst>
      <p:ext uri="{BB962C8B-B14F-4D97-AF65-F5344CB8AC3E}">
        <p14:creationId xmlns:p14="http://schemas.microsoft.com/office/powerpoint/2010/main" val="442817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905343" y="3764339"/>
            <a:ext cx="7550593" cy="270174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05343" y="966818"/>
            <a:ext cx="7550593" cy="270174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14808" y="438142"/>
            <a:ext cx="3684764"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bảng</a:t>
            </a:r>
            <a:r>
              <a:rPr lang="en-US" sz="1600" b="1" dirty="0" smtClean="0">
                <a:solidFill>
                  <a:schemeClr val="accent5">
                    <a:lumMod val="75000"/>
                  </a:schemeClr>
                </a:solidFill>
              </a:rPr>
              <a:t> employees </a:t>
            </a:r>
            <a:r>
              <a:rPr lang="en-US" sz="1600" b="1" dirty="0" err="1" smtClean="0">
                <a:solidFill>
                  <a:schemeClr val="accent5">
                    <a:lumMod val="75000"/>
                  </a:schemeClr>
                </a:solidFill>
              </a:rPr>
              <a:t>như</a:t>
            </a:r>
            <a:r>
              <a:rPr lang="en-US" sz="1600" b="1" dirty="0" smtClean="0">
                <a:solidFill>
                  <a:schemeClr val="accent5">
                    <a:lumMod val="75000"/>
                  </a:schemeClr>
                </a:solidFill>
              </a:rPr>
              <a:t> </a:t>
            </a:r>
            <a:r>
              <a:rPr lang="en-US" sz="1600" b="1" dirty="0" err="1" smtClean="0">
                <a:solidFill>
                  <a:schemeClr val="accent5">
                    <a:lumMod val="75000"/>
                  </a:schemeClr>
                </a:solidFill>
              </a:rPr>
              <a:t>sau</a:t>
            </a:r>
            <a:endParaRPr lang="en-US" sz="1600" b="1" dirty="0">
              <a:solidFill>
                <a:schemeClr val="accent5">
                  <a:lumMod val="75000"/>
                </a:schemeClr>
              </a:solidFill>
            </a:endParaRPr>
          </a:p>
        </p:txBody>
      </p:sp>
      <p:pic>
        <p:nvPicPr>
          <p:cNvPr id="3" name="Picture 2"/>
          <p:cNvPicPr>
            <a:picLocks noChangeAspect="1"/>
          </p:cNvPicPr>
          <p:nvPr/>
        </p:nvPicPr>
        <p:blipFill rotWithShape="1">
          <a:blip r:embed="rId2"/>
          <a:srcRect b="6000"/>
          <a:stretch/>
        </p:blipFill>
        <p:spPr>
          <a:xfrm>
            <a:off x="938263" y="971643"/>
            <a:ext cx="7448550" cy="2695008"/>
          </a:xfrm>
          <a:prstGeom prst="rect">
            <a:avLst/>
          </a:prstGeom>
        </p:spPr>
      </p:pic>
      <p:pic>
        <p:nvPicPr>
          <p:cNvPr id="6" name="Picture 5"/>
          <p:cNvPicPr>
            <a:picLocks noChangeAspect="1"/>
          </p:cNvPicPr>
          <p:nvPr/>
        </p:nvPicPr>
        <p:blipFill>
          <a:blip r:embed="rId3"/>
          <a:stretch>
            <a:fillRect/>
          </a:stretch>
        </p:blipFill>
        <p:spPr>
          <a:xfrm>
            <a:off x="1048599" y="3858680"/>
            <a:ext cx="6648450" cy="2419350"/>
          </a:xfrm>
          <a:prstGeom prst="rect">
            <a:avLst/>
          </a:prstGeom>
        </p:spPr>
      </p:pic>
    </p:spTree>
    <p:extLst>
      <p:ext uri="{BB962C8B-B14F-4D97-AF65-F5344CB8AC3E}">
        <p14:creationId xmlns:p14="http://schemas.microsoft.com/office/powerpoint/2010/main" val="2778276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05343" y="686160"/>
            <a:ext cx="7550593" cy="2899011"/>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1008282" y="855648"/>
            <a:ext cx="5534025" cy="2647950"/>
          </a:xfrm>
          <a:prstGeom prst="rect">
            <a:avLst/>
          </a:prstGeom>
        </p:spPr>
      </p:pic>
      <p:sp>
        <p:nvSpPr>
          <p:cNvPr id="4" name="Rounded Rectangle 3"/>
          <p:cNvSpPr/>
          <p:nvPr/>
        </p:nvSpPr>
        <p:spPr>
          <a:xfrm>
            <a:off x="905343" y="4128380"/>
            <a:ext cx="7550593" cy="579422"/>
          </a:xfrm>
          <a:prstGeom prst="round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75000"/>
                  </a:schemeClr>
                </a:solidFill>
              </a:rPr>
              <a:t>ERROR: Failing row contains (3, </a:t>
            </a:r>
            <a:r>
              <a:rPr lang="en-US" dirty="0" err="1">
                <a:solidFill>
                  <a:schemeClr val="accent2">
                    <a:lumMod val="75000"/>
                  </a:schemeClr>
                </a:solidFill>
              </a:rPr>
              <a:t>Adrew</a:t>
            </a:r>
            <a:r>
              <a:rPr lang="en-US" dirty="0">
                <a:solidFill>
                  <a:schemeClr val="accent2">
                    <a:lumMod val="75000"/>
                  </a:schemeClr>
                </a:solidFill>
              </a:rPr>
              <a:t>, 2).new row violates check option for view "</a:t>
            </a:r>
            <a:r>
              <a:rPr lang="en-US" dirty="0" err="1">
                <a:solidFill>
                  <a:schemeClr val="accent2">
                    <a:lumMod val="75000"/>
                  </a:schemeClr>
                </a:solidFill>
              </a:rPr>
              <a:t>view_a</a:t>
            </a:r>
            <a:r>
              <a:rPr lang="en-US" dirty="0">
                <a:solidFill>
                  <a:schemeClr val="accent2">
                    <a:lumMod val="75000"/>
                  </a:schemeClr>
                </a:solidFill>
              </a:rPr>
              <a:t>"</a:t>
            </a:r>
            <a:endParaRPr lang="en-US" dirty="0">
              <a:solidFill>
                <a:schemeClr val="accent2">
                  <a:lumMod val="75000"/>
                </a:schemeClr>
              </a:solidFill>
            </a:endParaRPr>
          </a:p>
        </p:txBody>
      </p:sp>
      <p:sp>
        <p:nvSpPr>
          <p:cNvPr id="5" name="TextBox 4"/>
          <p:cNvSpPr txBox="1"/>
          <p:nvPr/>
        </p:nvSpPr>
        <p:spPr>
          <a:xfrm>
            <a:off x="823862" y="3657717"/>
            <a:ext cx="7405736"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gặp</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cập</a:t>
            </a:r>
            <a:r>
              <a:rPr lang="en-US" sz="1600" dirty="0" smtClean="0">
                <a:solidFill>
                  <a:schemeClr val="accent5">
                    <a:lumMod val="75000"/>
                  </a:schemeClr>
                </a:solidFill>
              </a:rPr>
              <a:t> </a:t>
            </a:r>
            <a:r>
              <a:rPr lang="en-US" sz="1600" dirty="0" err="1" smtClean="0">
                <a:solidFill>
                  <a:schemeClr val="accent5">
                    <a:lumMod val="75000"/>
                  </a:schemeClr>
                </a:solidFill>
              </a:rPr>
              <a:t>nhật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View B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dirty="0">
              <a:solidFill>
                <a:schemeClr val="accent5">
                  <a:lumMod val="75000"/>
                </a:schemeClr>
              </a:solidFill>
            </a:endParaRPr>
          </a:p>
        </p:txBody>
      </p:sp>
      <p:sp>
        <p:nvSpPr>
          <p:cNvPr id="6" name="TextBox 5"/>
          <p:cNvSpPr txBox="1"/>
          <p:nvPr/>
        </p:nvSpPr>
        <p:spPr>
          <a:xfrm>
            <a:off x="823862" y="4888988"/>
            <a:ext cx="7405736" cy="584775"/>
          </a:xfrm>
          <a:prstGeom prst="rect">
            <a:avLst/>
          </a:prstGeom>
          <a:noFill/>
        </p:spPr>
        <p:txBody>
          <a:bodyPr wrap="square" rtlCol="0">
            <a:spAutoFit/>
          </a:bodyPr>
          <a:lstStyle/>
          <a:p>
            <a:r>
              <a:rPr lang="en-US" sz="1600" dirty="0" err="1" smtClean="0">
                <a:solidFill>
                  <a:schemeClr val="accent5">
                    <a:lumMod val="75000"/>
                  </a:schemeClr>
                </a:solidFill>
              </a:rPr>
              <a:t>Lí</a:t>
            </a:r>
            <a:r>
              <a:rPr lang="en-US" sz="1600" dirty="0" smtClean="0">
                <a:solidFill>
                  <a:schemeClr val="accent5">
                    <a:lumMod val="75000"/>
                  </a:schemeClr>
                </a:solidFill>
              </a:rPr>
              <a:t> do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smtClean="0">
                <a:solidFill>
                  <a:schemeClr val="accent5">
                    <a:lumMod val="75000"/>
                  </a:schemeClr>
                </a:solidFill>
              </a:rPr>
              <a:t> View B </a:t>
            </a:r>
            <a:r>
              <a:rPr lang="en-US" sz="1600" dirty="0" err="1" smtClean="0">
                <a:solidFill>
                  <a:schemeClr val="accent5">
                    <a:lumMod val="75000"/>
                  </a:schemeClr>
                </a:solidFill>
              </a:rPr>
              <a:t>đang</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a:solidFill>
                  <a:schemeClr val="accent5">
                    <a:lumMod val="75000"/>
                  </a:schemeClr>
                </a:solidFill>
              </a:rPr>
              <a:t>: </a:t>
            </a:r>
            <a:r>
              <a:rPr lang="en-US" sz="1600" dirty="0" smtClean="0">
                <a:solidFill>
                  <a:schemeClr val="accent5">
                    <a:lumMod val="75000"/>
                  </a:schemeClr>
                </a:solidFill>
              </a:rPr>
              <a:t>CASCADED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Nó</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sẽ</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đi</a:t>
            </a:r>
            <a:r>
              <a:rPr lang="en-US" sz="1600" dirty="0" smtClean="0">
                <a:solidFill>
                  <a:schemeClr val="accent5">
                    <a:lumMod val="75000"/>
                  </a:schemeClr>
                </a:solidFill>
                <a:sym typeface="Wingdings" panose="05000000000000000000" pitchFamily="2" charset="2"/>
              </a:rPr>
              <a:t> check </a:t>
            </a:r>
            <a:r>
              <a:rPr lang="en-US" sz="1600" dirty="0" err="1" smtClean="0">
                <a:solidFill>
                  <a:schemeClr val="accent5">
                    <a:lumMod val="75000"/>
                  </a:schemeClr>
                </a:solidFill>
                <a:sym typeface="Wingdings" panose="05000000000000000000" pitchFamily="2" charset="2"/>
              </a:rPr>
              <a:t>luôn</a:t>
            </a:r>
            <a:r>
              <a:rPr lang="en-US" sz="1600" dirty="0" smtClean="0">
                <a:solidFill>
                  <a:schemeClr val="accent5">
                    <a:lumMod val="75000"/>
                  </a:schemeClr>
                </a:solidFill>
                <a:sym typeface="Wingdings" panose="05000000000000000000" pitchFamily="2" charset="2"/>
              </a:rPr>
              <a:t> view </a:t>
            </a:r>
            <a:r>
              <a:rPr lang="en-US" sz="1600" dirty="0" err="1" smtClean="0">
                <a:solidFill>
                  <a:schemeClr val="accent5">
                    <a:lumMod val="75000"/>
                  </a:schemeClr>
                </a:solidFill>
                <a:sym typeface="Wingdings" panose="05000000000000000000" pitchFamily="2" charset="2"/>
              </a:rPr>
              <a:t>phụ</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thuộc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là</a:t>
            </a:r>
            <a:r>
              <a:rPr lang="en-US" sz="1600" dirty="0" smtClean="0">
                <a:solidFill>
                  <a:schemeClr val="accent5">
                    <a:lumMod val="75000"/>
                  </a:schemeClr>
                </a:solidFill>
                <a:sym typeface="Wingdings" panose="05000000000000000000" pitchFamily="2" charset="2"/>
              </a:rPr>
              <a:t> view a).</a:t>
            </a:r>
            <a:endParaRPr lang="en-US" sz="1600" dirty="0">
              <a:solidFill>
                <a:schemeClr val="accent5">
                  <a:lumMod val="75000"/>
                </a:schemeClr>
              </a:solidFill>
            </a:endParaRPr>
          </a:p>
        </p:txBody>
      </p:sp>
    </p:spTree>
    <p:extLst>
      <p:ext uri="{BB962C8B-B14F-4D97-AF65-F5344CB8AC3E}">
        <p14:creationId xmlns:p14="http://schemas.microsoft.com/office/powerpoint/2010/main" val="63707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05343" y="1291063"/>
            <a:ext cx="7550593" cy="931090"/>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23862" y="706287"/>
            <a:ext cx="7405736"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view B </a:t>
            </a:r>
            <a:r>
              <a:rPr lang="en-US" sz="1600" dirty="0" err="1" smtClean="0">
                <a:solidFill>
                  <a:schemeClr val="accent5">
                    <a:lumMod val="75000"/>
                  </a:schemeClr>
                </a:solidFill>
              </a:rPr>
              <a:t>bỏ</a:t>
            </a:r>
            <a:r>
              <a:rPr lang="en-US" sz="1600" dirty="0" smtClean="0">
                <a:solidFill>
                  <a:schemeClr val="accent5">
                    <a:lumMod val="75000"/>
                  </a:schemeClr>
                </a:solidFill>
              </a:rPr>
              <a:t> qua </a:t>
            </a:r>
            <a:r>
              <a:rPr lang="en-US" sz="1600" dirty="0" err="1" smtClean="0">
                <a:solidFill>
                  <a:schemeClr val="accent5">
                    <a:lumMod val="75000"/>
                  </a:schemeClr>
                </a:solidFill>
              </a:rPr>
              <a:t>việc</a:t>
            </a:r>
            <a:r>
              <a:rPr lang="en-US" sz="1600" dirty="0" smtClean="0">
                <a:solidFill>
                  <a:schemeClr val="accent5">
                    <a:lumMod val="75000"/>
                  </a:schemeClr>
                </a:solidFill>
              </a:rPr>
              <a:t> check </a:t>
            </a:r>
            <a:r>
              <a:rPr lang="en-US" sz="1600" dirty="0" err="1" smtClean="0">
                <a:solidFill>
                  <a:schemeClr val="accent5">
                    <a:lumMod val="75000"/>
                  </a:schemeClr>
                </a:solidFill>
              </a:rPr>
              <a:t>lỗi</a:t>
            </a:r>
            <a:r>
              <a:rPr lang="en-US" sz="1600" dirty="0" smtClean="0">
                <a:solidFill>
                  <a:schemeClr val="accent5">
                    <a:lumMod val="75000"/>
                  </a:schemeClr>
                </a:solidFill>
              </a:rPr>
              <a:t> ở view con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smtClean="0">
                <a:solidFill>
                  <a:schemeClr val="accent2">
                    <a:lumMod val="75000"/>
                  </a:schemeClr>
                </a:solidFill>
              </a:rPr>
              <a:t>LOCAL</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a:solidFill>
                  <a:schemeClr val="accent5">
                    <a:lumMod val="75000"/>
                  </a:schemeClr>
                </a:solidFill>
              </a:rPr>
              <a:t> CASCADED</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975795" y="1336327"/>
            <a:ext cx="5200650" cy="885825"/>
          </a:xfrm>
          <a:prstGeom prst="rect">
            <a:avLst/>
          </a:prstGeom>
        </p:spPr>
      </p:pic>
      <p:sp>
        <p:nvSpPr>
          <p:cNvPr id="5" name="TextBox 4"/>
          <p:cNvSpPr txBox="1"/>
          <p:nvPr/>
        </p:nvSpPr>
        <p:spPr>
          <a:xfrm>
            <a:off x="823862" y="2489820"/>
            <a:ext cx="7405736" cy="584775"/>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check </a:t>
            </a:r>
            <a:r>
              <a:rPr lang="en-US" sz="1600" dirty="0" err="1" smtClean="0">
                <a:solidFill>
                  <a:schemeClr val="accent5">
                    <a:lumMod val="75000"/>
                  </a:schemeClr>
                </a:solidFill>
              </a:rPr>
              <a:t>cục</a:t>
            </a:r>
            <a:r>
              <a:rPr lang="en-US" sz="1600" dirty="0" smtClean="0">
                <a:solidFill>
                  <a:schemeClr val="accent5">
                    <a:lumMod val="75000"/>
                  </a:schemeClr>
                </a:solidFill>
              </a:rPr>
              <a:t> </a:t>
            </a:r>
            <a:r>
              <a:rPr lang="en-US" sz="1600" dirty="0" err="1" smtClean="0">
                <a:solidFill>
                  <a:schemeClr val="accent5">
                    <a:lumMod val="75000"/>
                  </a:schemeClr>
                </a:solidFill>
              </a:rPr>
              <a:t>bộ</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a:solidFill>
                  <a:schemeClr val="accent5">
                    <a:lumMod val="75000"/>
                  </a:schemeClr>
                </a:solidFill>
              </a:rPr>
              <a:t> </a:t>
            </a:r>
            <a:r>
              <a:rPr lang="en-US" sz="1600" dirty="0" err="1" smtClean="0">
                <a:solidFill>
                  <a:schemeClr val="accent5">
                    <a:lumMod val="75000"/>
                  </a:schemeClr>
                </a:solidFill>
              </a:rPr>
              <a:t>nội</a:t>
            </a:r>
            <a:r>
              <a:rPr lang="en-US" sz="1600" dirty="0" smtClean="0">
                <a:solidFill>
                  <a:schemeClr val="accent5">
                    <a:lumMod val="75000"/>
                  </a:schemeClr>
                </a:solidFill>
              </a:rPr>
              <a:t> </a:t>
            </a:r>
            <a:r>
              <a:rPr lang="en-US" sz="1600" dirty="0" err="1" smtClean="0">
                <a:solidFill>
                  <a:schemeClr val="accent5">
                    <a:lumMod val="75000"/>
                  </a:schemeClr>
                </a:solidFill>
              </a:rPr>
              <a:t>bộ</a:t>
            </a:r>
            <a:r>
              <a:rPr lang="en-US" sz="1600" dirty="0" smtClean="0">
                <a:solidFill>
                  <a:schemeClr val="accent5">
                    <a:lumMod val="75000"/>
                  </a:schemeClr>
                </a:solidFill>
              </a:rPr>
              <a:t> view B, </a:t>
            </a:r>
            <a:r>
              <a:rPr lang="en-US" sz="1600" dirty="0" err="1" smtClean="0">
                <a:solidFill>
                  <a:schemeClr val="accent5">
                    <a:lumMod val="75000"/>
                  </a:schemeClr>
                </a:solidFill>
              </a:rPr>
              <a:t>bỏ</a:t>
            </a:r>
            <a:r>
              <a:rPr lang="en-US" sz="1600" dirty="0" smtClean="0">
                <a:solidFill>
                  <a:schemeClr val="accent5">
                    <a:lumMod val="75000"/>
                  </a:schemeClr>
                </a:solidFill>
              </a:rPr>
              <a:t> qua </a:t>
            </a:r>
            <a:r>
              <a:rPr lang="en-US" sz="1600" dirty="0" err="1" smtClean="0">
                <a:solidFill>
                  <a:schemeClr val="accent5">
                    <a:lumMod val="75000"/>
                  </a:schemeClr>
                </a:solidFill>
              </a:rPr>
              <a:t>các</a:t>
            </a:r>
            <a:r>
              <a:rPr lang="en-US" sz="1600" dirty="0" smtClean="0">
                <a:solidFill>
                  <a:schemeClr val="accent5">
                    <a:lumMod val="75000"/>
                  </a:schemeClr>
                </a:solidFill>
              </a:rPr>
              <a:t> view con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1506334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4146487"/>
            <a:ext cx="7432898" cy="2362955"/>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05756" y="556143"/>
            <a:ext cx="6771994" cy="584775"/>
          </a:xfrm>
          <a:prstGeom prst="rect">
            <a:avLst/>
          </a:prstGeom>
          <a:noFill/>
        </p:spPr>
        <p:txBody>
          <a:bodyPr wrap="square" rtlCol="0">
            <a:spAutoFit/>
          </a:bodyPr>
          <a:lstStyle/>
          <a:p>
            <a:r>
              <a:rPr lang="en-US" sz="3200" b="1" dirty="0" err="1">
                <a:solidFill>
                  <a:schemeClr val="accent5">
                    <a:lumMod val="75000"/>
                  </a:schemeClr>
                </a:solidFill>
              </a:rPr>
              <a:t>Tổng</a:t>
            </a:r>
            <a:r>
              <a:rPr lang="en-US" sz="3200" b="1" dirty="0">
                <a:solidFill>
                  <a:schemeClr val="accent5">
                    <a:lumMod val="75000"/>
                  </a:schemeClr>
                </a:solidFill>
              </a:rPr>
              <a:t> </a:t>
            </a:r>
            <a:r>
              <a:rPr lang="en-US" sz="3200" b="1" dirty="0" err="1">
                <a:solidFill>
                  <a:schemeClr val="accent5">
                    <a:lumMod val="75000"/>
                  </a:schemeClr>
                </a:solidFill>
              </a:rPr>
              <a:t>quan</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a:t>
            </a:r>
            <a:r>
              <a:rPr lang="en-US" sz="3200" b="1" dirty="0" smtClean="0">
                <a:solidFill>
                  <a:schemeClr val="accent5">
                    <a:lumMod val="75000"/>
                  </a:schemeClr>
                </a:solidFill>
              </a:rPr>
              <a:t>Stored </a:t>
            </a:r>
            <a:r>
              <a:rPr lang="en-US" sz="3200" b="1" dirty="0">
                <a:solidFill>
                  <a:schemeClr val="accent5">
                    <a:lumMod val="75000"/>
                  </a:schemeClr>
                </a:solidFill>
              </a:rPr>
              <a:t>procedures</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95292"/>
            <a:ext cx="7804090" cy="584775"/>
          </a:xfrm>
          <a:prstGeom prst="rect">
            <a:avLst/>
          </a:prstGeom>
          <a:noFill/>
        </p:spPr>
        <p:txBody>
          <a:bodyPr wrap="square" rtlCol="0">
            <a:spAutoFit/>
          </a:bodyPr>
          <a:lstStyle/>
          <a:p>
            <a:r>
              <a:rPr lang="vi-VN" sz="1600" b="1" dirty="0">
                <a:solidFill>
                  <a:schemeClr val="accent5">
                    <a:lumMod val="75000"/>
                  </a:schemeClr>
                </a:solidFill>
              </a:rPr>
              <a:t>Stored procedures</a:t>
            </a:r>
            <a:r>
              <a:rPr lang="vi-VN" sz="1600" dirty="0">
                <a:solidFill>
                  <a:schemeClr val="accent5">
                    <a:lumMod val="75000"/>
                  </a:schemeClr>
                </a:solidFill>
              </a:rPr>
              <a:t> trong PostgreSQL là một tập hợp các lệnh SQL để thực hiện các tác vụ hoặc thao tác dữ liệu phức tạp trong </a:t>
            </a:r>
            <a:r>
              <a:rPr lang="en-US" sz="1600" dirty="0" smtClean="0">
                <a:solidFill>
                  <a:schemeClr val="accent5">
                    <a:lumMod val="75000"/>
                  </a:schemeClr>
                </a:solidFill>
              </a:rPr>
              <a:t>CSDL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đi</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en-US" sz="1600" b="1" dirty="0" smtClean="0">
                <a:solidFill>
                  <a:schemeClr val="accent5">
                    <a:lumMod val="75000"/>
                  </a:schemeClr>
                </a:solidFill>
              </a:rPr>
              <a:t>Stored procedures </a:t>
            </a:r>
            <a:r>
              <a:rPr lang="en-US" sz="1600" b="1" dirty="0" err="1" smtClean="0">
                <a:solidFill>
                  <a:schemeClr val="accent5">
                    <a:lumMod val="75000"/>
                  </a:schemeClr>
                </a:solidFill>
              </a:rPr>
              <a:t>là</a:t>
            </a:r>
            <a:r>
              <a:rPr lang="en-US" sz="1600" b="1" dirty="0" smtClean="0">
                <a:solidFill>
                  <a:schemeClr val="accent5">
                    <a:lumMod val="75000"/>
                  </a:schemeClr>
                </a:solidFill>
              </a:rPr>
              <a:t> </a:t>
            </a:r>
            <a:r>
              <a:rPr lang="en-US" sz="1600" b="1" dirty="0" err="1" smtClean="0">
                <a:solidFill>
                  <a:schemeClr val="accent5">
                    <a:lumMod val="75000"/>
                  </a:schemeClr>
                </a:solidFill>
              </a:rPr>
              <a:t>gì</a:t>
            </a:r>
            <a:r>
              <a:rPr lang="en-US" sz="1600" b="1" dirty="0" smtClean="0">
                <a:solidFill>
                  <a:schemeClr val="accent5">
                    <a:lumMod val="75000"/>
                  </a:schemeClr>
                </a:solidFill>
              </a:rPr>
              <a:t> ?</a:t>
            </a:r>
            <a:endParaRPr lang="en-US" sz="1600" b="1" dirty="0">
              <a:solidFill>
                <a:schemeClr val="accent5">
                  <a:lumMod val="75000"/>
                </a:schemeClr>
              </a:solidFill>
            </a:endParaRPr>
          </a:p>
        </p:txBody>
      </p:sp>
      <p:sp>
        <p:nvSpPr>
          <p:cNvPr id="16" name="TextBox 15"/>
          <p:cNvSpPr txBox="1"/>
          <p:nvPr/>
        </p:nvSpPr>
        <p:spPr>
          <a:xfrm>
            <a:off x="832916" y="2412871"/>
            <a:ext cx="7704502" cy="584775"/>
          </a:xfrm>
          <a:prstGeom prst="rect">
            <a:avLst/>
          </a:prstGeom>
          <a:noFill/>
        </p:spPr>
        <p:txBody>
          <a:bodyPr wrap="square" rtlCol="0">
            <a:spAutoFit/>
          </a:bodyPr>
          <a:lstStyle/>
          <a:p>
            <a:r>
              <a:rPr lang="vi-VN" sz="1600" dirty="0">
                <a:solidFill>
                  <a:schemeClr val="accent5">
                    <a:lumMod val="75000"/>
                  </a:schemeClr>
                </a:solidFill>
              </a:rPr>
              <a:t>Chúng có thể chứa các câu lệnh SELECT, INSERT, UPDATE, DELETE, và các câu lệnh điều khiển như IF, WHILE, và các cấu trúc điều khiển khác.</a:t>
            </a:r>
            <a:endParaRPr lang="en-US" sz="1600" dirty="0">
              <a:solidFill>
                <a:schemeClr val="accent5">
                  <a:lumMod val="75000"/>
                </a:schemeClr>
              </a:solidFill>
            </a:endParaRPr>
          </a:p>
        </p:txBody>
      </p:sp>
      <p:sp>
        <p:nvSpPr>
          <p:cNvPr id="11" name="TextBox 10"/>
          <p:cNvSpPr txBox="1"/>
          <p:nvPr/>
        </p:nvSpPr>
        <p:spPr>
          <a:xfrm>
            <a:off x="832916" y="2997646"/>
            <a:ext cx="7704502" cy="584775"/>
          </a:xfrm>
          <a:prstGeom prst="rect">
            <a:avLst/>
          </a:prstGeom>
          <a:noFill/>
        </p:spPr>
        <p:txBody>
          <a:bodyPr wrap="square" rtlCol="0">
            <a:spAutoFit/>
          </a:bodyPr>
          <a:lstStyle/>
          <a:p>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bảo</a:t>
            </a:r>
            <a:r>
              <a:rPr lang="en-US" sz="1600" dirty="0" smtClean="0">
                <a:solidFill>
                  <a:schemeClr val="accent5">
                    <a:lumMod val="75000"/>
                  </a:schemeClr>
                </a:solidFill>
              </a:rPr>
              <a:t> </a:t>
            </a:r>
            <a:r>
              <a:rPr lang="en-US" sz="1600" dirty="0" err="1" smtClean="0">
                <a:solidFill>
                  <a:schemeClr val="accent5">
                    <a:lumMod val="75000"/>
                  </a:schemeClr>
                </a:solidFill>
              </a:rPr>
              <a:t>trì</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logic code </a:t>
            </a:r>
            <a:r>
              <a:rPr lang="en-US" sz="1600" dirty="0" err="1" smtClean="0">
                <a:solidFill>
                  <a:schemeClr val="accent5">
                    <a:lumMod val="75000"/>
                  </a:schemeClr>
                </a:solidFill>
              </a:rPr>
              <a:t>trở</a:t>
            </a:r>
            <a:r>
              <a:rPr lang="en-US" sz="1600" dirty="0" smtClean="0">
                <a:solidFill>
                  <a:schemeClr val="accent5">
                    <a:lumMod val="75000"/>
                  </a:schemeClr>
                </a:solidFill>
              </a:rPr>
              <a:t> </a:t>
            </a:r>
            <a:r>
              <a:rPr lang="en-US" sz="1600" dirty="0" err="1" smtClean="0">
                <a:solidFill>
                  <a:schemeClr val="accent5">
                    <a:lumMod val="75000"/>
                  </a:schemeClr>
                </a:solidFill>
              </a:rPr>
              <a:t>nên</a:t>
            </a:r>
            <a:r>
              <a:rPr lang="en-US" sz="1600" dirty="0" smtClean="0">
                <a:solidFill>
                  <a:schemeClr val="accent5">
                    <a:lumMod val="75000"/>
                  </a:schemeClr>
                </a:solidFill>
              </a:rPr>
              <a:t> </a:t>
            </a:r>
            <a:r>
              <a:rPr lang="en-US" sz="1600" dirty="0" err="1" smtClean="0">
                <a:solidFill>
                  <a:schemeClr val="accent5">
                    <a:lumMod val="75000"/>
                  </a:schemeClr>
                </a:solidFill>
              </a:rPr>
              <a:t>dễ</a:t>
            </a:r>
            <a:r>
              <a:rPr lang="en-US" sz="1600" dirty="0" smtClean="0">
                <a:solidFill>
                  <a:schemeClr val="accent5">
                    <a:lumMod val="75000"/>
                  </a:schemeClr>
                </a:solidFill>
              </a:rPr>
              <a:t> </a:t>
            </a:r>
            <a:r>
              <a:rPr lang="en-US" sz="1600" dirty="0" err="1" smtClean="0">
                <a:solidFill>
                  <a:schemeClr val="accent5">
                    <a:lumMod val="75000"/>
                  </a:schemeClr>
                </a:solidFill>
              </a:rPr>
              <a:t>dàng</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Code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tái</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linh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4235325"/>
            <a:ext cx="6953250" cy="2171700"/>
          </a:xfrm>
          <a:prstGeom prst="rect">
            <a:avLst/>
          </a:prstGeom>
        </p:spPr>
      </p:pic>
      <p:sp>
        <p:nvSpPr>
          <p:cNvPr id="19" name="TextBox 18"/>
          <p:cNvSpPr txBox="1"/>
          <p:nvPr/>
        </p:nvSpPr>
        <p:spPr>
          <a:xfrm>
            <a:off x="1154313" y="3673375"/>
            <a:ext cx="5097104"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Stored Procedure</a:t>
            </a:r>
            <a:endParaRPr lang="en-US" sz="1600" b="1" dirty="0">
              <a:solidFill>
                <a:schemeClr val="accent5">
                  <a:lumMod val="75000"/>
                </a:schemeClr>
              </a:solidFill>
            </a:endParaRPr>
          </a:p>
        </p:txBody>
      </p:sp>
      <p:sp>
        <p:nvSpPr>
          <p:cNvPr id="6" name="TextBox 5"/>
          <p:cNvSpPr txBox="1"/>
          <p:nvPr/>
        </p:nvSpPr>
        <p:spPr>
          <a:xfrm>
            <a:off x="4132999" y="4806324"/>
            <a:ext cx="4015305" cy="1169551"/>
          </a:xfrm>
          <a:prstGeom prst="rect">
            <a:avLst/>
          </a:prstGeom>
          <a:noFill/>
        </p:spPr>
        <p:txBody>
          <a:bodyPr wrap="square" rtlCol="0">
            <a:spAutoFit/>
          </a:bodyPr>
          <a:lstStyle/>
          <a:p>
            <a:r>
              <a:rPr lang="en-US" sz="1400" dirty="0" err="1" smtClean="0">
                <a:solidFill>
                  <a:schemeClr val="accent2">
                    <a:lumMod val="60000"/>
                    <a:lumOff val="40000"/>
                  </a:schemeClr>
                </a:solidFill>
              </a:rPr>
              <a:t>Lưu</a:t>
            </a:r>
            <a:r>
              <a:rPr lang="en-US" sz="1400" dirty="0" smtClean="0">
                <a:solidFill>
                  <a:schemeClr val="accent2">
                    <a:lumMod val="60000"/>
                    <a:lumOff val="40000"/>
                  </a:schemeClr>
                </a:solidFill>
              </a:rPr>
              <a:t> ý: </a:t>
            </a:r>
          </a:p>
          <a:p>
            <a:pPr marL="117475" indent="-117475">
              <a:buFont typeface="Arial" panose="020B0604020202020204" pitchFamily="34" charset="0"/>
              <a:buChar char="•"/>
            </a:pPr>
            <a:r>
              <a:rPr lang="en-US" sz="1400" dirty="0" smtClean="0">
                <a:solidFill>
                  <a:schemeClr val="accent2">
                    <a:lumMod val="60000"/>
                    <a:lumOff val="40000"/>
                  </a:schemeClr>
                </a:solidFill>
              </a:rPr>
              <a:t>Stored procedures </a:t>
            </a:r>
            <a:r>
              <a:rPr lang="en-US" sz="1400" dirty="0" err="1" smtClean="0">
                <a:solidFill>
                  <a:schemeClr val="accent2">
                    <a:lumMod val="60000"/>
                    <a:lumOff val="40000"/>
                  </a:schemeClr>
                </a:solidFill>
              </a:rPr>
              <a:t>có</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thể</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thực</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hiện</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các</a:t>
            </a:r>
            <a:r>
              <a:rPr lang="en-US" sz="1400" dirty="0" smtClean="0">
                <a:solidFill>
                  <a:schemeClr val="accent2">
                    <a:lumMod val="60000"/>
                    <a:lumOff val="40000"/>
                  </a:schemeClr>
                </a:solidFill>
              </a:rPr>
              <a:t> </a:t>
            </a:r>
            <a:r>
              <a:rPr lang="en-US" sz="1400" b="1" dirty="0" smtClean="0">
                <a:solidFill>
                  <a:schemeClr val="accent2">
                    <a:lumMod val="60000"/>
                    <a:lumOff val="40000"/>
                  </a:schemeClr>
                </a:solidFill>
              </a:rPr>
              <a:t>transactions</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bên</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trong</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khối</a:t>
            </a:r>
            <a:r>
              <a:rPr lang="en-US" sz="1400" dirty="0" smtClean="0">
                <a:solidFill>
                  <a:schemeClr val="accent2">
                    <a:lumMod val="60000"/>
                    <a:lumOff val="40000"/>
                  </a:schemeClr>
                </a:solidFill>
              </a:rPr>
              <a:t> begin…end, </a:t>
            </a:r>
            <a:r>
              <a:rPr lang="en-US" sz="1400" dirty="0" err="1" smtClean="0">
                <a:solidFill>
                  <a:schemeClr val="accent2">
                    <a:lumMod val="60000"/>
                    <a:lumOff val="40000"/>
                  </a:schemeClr>
                </a:solidFill>
              </a:rPr>
              <a:t>còn</a:t>
            </a:r>
            <a:r>
              <a:rPr lang="en-US" sz="1400" dirty="0" smtClean="0">
                <a:solidFill>
                  <a:schemeClr val="accent2">
                    <a:lumMod val="60000"/>
                    <a:lumOff val="40000"/>
                  </a:schemeClr>
                </a:solidFill>
              </a:rPr>
              <a:t> function </a:t>
            </a:r>
            <a:r>
              <a:rPr lang="en-US" sz="1400" dirty="0" err="1" smtClean="0">
                <a:solidFill>
                  <a:schemeClr val="accent2">
                    <a:lumMod val="60000"/>
                    <a:lumOff val="40000"/>
                  </a:schemeClr>
                </a:solidFill>
              </a:rPr>
              <a:t>thì</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không</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thể</a:t>
            </a:r>
            <a:r>
              <a:rPr lang="en-US" sz="1400" dirty="0" smtClean="0">
                <a:solidFill>
                  <a:schemeClr val="accent2">
                    <a:lumMod val="60000"/>
                    <a:lumOff val="40000"/>
                  </a:schemeClr>
                </a:solidFill>
              </a:rPr>
              <a:t>.</a:t>
            </a:r>
          </a:p>
          <a:p>
            <a:pPr marL="117475" indent="-117475">
              <a:buFont typeface="Arial" panose="020B0604020202020204" pitchFamily="34" charset="0"/>
              <a:buChar char="•"/>
            </a:pPr>
            <a:r>
              <a:rPr lang="en-US" sz="1400" dirty="0" smtClean="0">
                <a:solidFill>
                  <a:schemeClr val="accent2">
                    <a:lumMod val="60000"/>
                    <a:lumOff val="40000"/>
                  </a:schemeClr>
                </a:solidFill>
              </a:rPr>
              <a:t>Stored procedures </a:t>
            </a:r>
            <a:r>
              <a:rPr lang="en-US" sz="1400" dirty="0" err="1" smtClean="0">
                <a:solidFill>
                  <a:schemeClr val="accent2">
                    <a:lumMod val="60000"/>
                    <a:lumOff val="40000"/>
                  </a:schemeClr>
                </a:solidFill>
              </a:rPr>
              <a:t>được</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lưu</a:t>
            </a:r>
            <a:r>
              <a:rPr lang="en-US" sz="1400" dirty="0" smtClean="0">
                <a:solidFill>
                  <a:schemeClr val="accent2">
                    <a:lumMod val="60000"/>
                    <a:lumOff val="40000"/>
                  </a:schemeClr>
                </a:solidFill>
              </a:rPr>
              <a:t> </a:t>
            </a:r>
            <a:r>
              <a:rPr lang="en-US" sz="1400" dirty="0" err="1" smtClean="0">
                <a:solidFill>
                  <a:schemeClr val="accent2">
                    <a:lumMod val="60000"/>
                    <a:lumOff val="40000"/>
                  </a:schemeClr>
                </a:solidFill>
              </a:rPr>
              <a:t>cùng</a:t>
            </a:r>
            <a:r>
              <a:rPr lang="en-US" sz="1400" dirty="0" smtClean="0">
                <a:solidFill>
                  <a:schemeClr val="accent2">
                    <a:lumMod val="60000"/>
                    <a:lumOff val="40000"/>
                  </a:schemeClr>
                </a:solidFill>
              </a:rPr>
              <a:t> database</a:t>
            </a:r>
            <a:endParaRPr lang="en-US" sz="1400" dirty="0">
              <a:solidFill>
                <a:schemeClr val="accent2">
                  <a:lumMod val="60000"/>
                  <a:lumOff val="40000"/>
                </a:schemeClr>
              </a:solidFill>
            </a:endParaRPr>
          </a:p>
        </p:txBody>
      </p:sp>
      <p:sp>
        <p:nvSpPr>
          <p:cNvPr id="20" name="4-Point Star 19"/>
          <p:cNvSpPr/>
          <p:nvPr/>
        </p:nvSpPr>
        <p:spPr>
          <a:xfrm>
            <a:off x="905344" y="368093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06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9" name="TextBox 8"/>
          <p:cNvSpPr txBox="1"/>
          <p:nvPr/>
        </p:nvSpPr>
        <p:spPr>
          <a:xfrm>
            <a:off x="1380530" y="3477915"/>
            <a:ext cx="5481997"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vận</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được</a:t>
            </a:r>
            <a:r>
              <a:rPr lang="en-US" dirty="0" smtClean="0">
                <a:solidFill>
                  <a:schemeClr val="bg1"/>
                </a:solidFill>
              </a:rPr>
              <a:t> Triggers</a:t>
            </a:r>
            <a:endParaRPr lang="en-US" dirty="0">
              <a:solidFill>
                <a:schemeClr val="bg1"/>
              </a:solidFill>
            </a:endParaRPr>
          </a:p>
        </p:txBody>
      </p:sp>
      <p:sp>
        <p:nvSpPr>
          <p:cNvPr id="10" name="TextBox 9"/>
          <p:cNvSpPr txBox="1"/>
          <p:nvPr/>
        </p:nvSpPr>
        <p:spPr>
          <a:xfrm>
            <a:off x="1380530" y="2629055"/>
            <a:ext cx="6993925"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vận</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smtClean="0">
                <a:solidFill>
                  <a:schemeClr val="bg1"/>
                </a:solidFill>
              </a:rPr>
              <a:t>Stored </a:t>
            </a:r>
            <a:r>
              <a:rPr lang="en-US" dirty="0">
                <a:solidFill>
                  <a:schemeClr val="bg1"/>
                </a:solidFill>
              </a:rPr>
              <a:t>procedures</a:t>
            </a:r>
          </a:p>
        </p:txBody>
      </p:sp>
      <p:sp>
        <p:nvSpPr>
          <p:cNvPr id="11" name="TextBox 10"/>
          <p:cNvSpPr txBox="1"/>
          <p:nvPr/>
        </p:nvSpPr>
        <p:spPr>
          <a:xfrm>
            <a:off x="1380530" y="4229352"/>
            <a:ext cx="3322621"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vận</a:t>
            </a:r>
            <a:r>
              <a:rPr lang="en-US" dirty="0" smtClean="0">
                <a:solidFill>
                  <a:schemeClr val="bg1"/>
                </a:solidFill>
              </a:rPr>
              <a:t> </a:t>
            </a:r>
            <a:r>
              <a:rPr lang="en-US" dirty="0" err="1" smtClean="0">
                <a:solidFill>
                  <a:schemeClr val="bg1"/>
                </a:solidFill>
              </a:rPr>
              <a:t>dụng</a:t>
            </a:r>
            <a:r>
              <a:rPr lang="en-US" dirty="0" smtClean="0">
                <a:solidFill>
                  <a:schemeClr val="bg1"/>
                </a:solidFill>
              </a:rPr>
              <a:t> Views</a:t>
            </a:r>
            <a:endParaRPr lang="en-US" dirty="0">
              <a:solidFill>
                <a:schemeClr val="bg1"/>
              </a:solidFill>
            </a:endParaRPr>
          </a:p>
        </p:txBody>
      </p:sp>
      <p:sp>
        <p:nvSpPr>
          <p:cNvPr id="12" name="Rounded Rectangle 11"/>
          <p:cNvSpPr/>
          <p:nvPr/>
        </p:nvSpPr>
        <p:spPr>
          <a:xfrm>
            <a:off x="905345" y="422935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5">
                    <a:lumMod val="75000"/>
                  </a:schemeClr>
                </a:solidFill>
              </a:rPr>
              <a:t>3</a:t>
            </a:r>
            <a:endParaRPr lang="en-US" b="1" dirty="0">
              <a:solidFill>
                <a:schemeClr val="accent5">
                  <a:lumMod val="75000"/>
                </a:schemeClr>
              </a:solidFill>
            </a:endParaRPr>
          </a:p>
        </p:txBody>
      </p:sp>
    </p:spTree>
    <p:extLst>
      <p:ext uri="{BB962C8B-B14F-4D97-AF65-F5344CB8AC3E}">
        <p14:creationId xmlns:p14="http://schemas.microsoft.com/office/powerpoint/2010/main" val="3541551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905344" y="2627625"/>
            <a:ext cx="7432898" cy="3927083"/>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05344" y="1577424"/>
            <a:ext cx="7432898" cy="371476"/>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2916" y="629338"/>
            <a:ext cx="7704502" cy="830997"/>
          </a:xfrm>
          <a:prstGeom prst="rect">
            <a:avLst/>
          </a:prstGeom>
          <a:noFill/>
        </p:spPr>
        <p:txBody>
          <a:bodyPr wrap="square" rtlCol="0">
            <a:spAutoFit/>
          </a:bodyPr>
          <a:lstStyle/>
          <a:p>
            <a:r>
              <a:rPr lang="en-US" sz="1600" dirty="0" smtClean="0">
                <a:solidFill>
                  <a:schemeClr val="accent5">
                    <a:lumMod val="75000"/>
                  </a:schemeClr>
                </a:solidFill>
              </a:rPr>
              <a:t>Qua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thấy</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function. </a:t>
            </a:r>
            <a:r>
              <a:rPr lang="en-US" sz="1600" dirty="0" err="1" smtClean="0">
                <a:solidFill>
                  <a:schemeClr val="accent5">
                    <a:lumMod val="75000"/>
                  </a:schemeClr>
                </a:solidFill>
              </a:rPr>
              <a:t>Nhưng</a:t>
            </a:r>
            <a:r>
              <a:rPr lang="en-US" sz="1600" dirty="0">
                <a:solidFill>
                  <a:schemeClr val="accent5">
                    <a:lumMod val="75000"/>
                  </a:schemeClr>
                </a:solidFill>
              </a:rPr>
              <a:t> </a:t>
            </a:r>
            <a:r>
              <a:rPr lang="en-US" sz="1600" b="1" dirty="0">
                <a:solidFill>
                  <a:schemeClr val="accent5">
                    <a:lumMod val="75000"/>
                  </a:schemeClr>
                </a:solidFill>
              </a:rPr>
              <a:t>stored </a:t>
            </a:r>
            <a:r>
              <a:rPr lang="en-US" sz="1600" b="1" dirty="0" smtClean="0">
                <a:solidFill>
                  <a:schemeClr val="accent5">
                    <a:lumMod val="75000"/>
                  </a:schemeClr>
                </a:solidFill>
              </a:rPr>
              <a:t>procedure</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b="1" dirty="0" smtClean="0">
                <a:solidFill>
                  <a:schemeClr val="accent5">
                    <a:lumMod val="75000"/>
                  </a:schemeClr>
                </a:solidFill>
              </a:rPr>
              <a:t>in</a:t>
            </a:r>
            <a:r>
              <a:rPr lang="en-US" sz="1600" dirty="0" smtClean="0">
                <a:solidFill>
                  <a:schemeClr val="accent5">
                    <a:lumMod val="75000"/>
                  </a:schemeClr>
                </a:solidFill>
              </a:rPr>
              <a:t> ,</a:t>
            </a:r>
            <a:r>
              <a:rPr lang="en-US" sz="1600" b="1" dirty="0" err="1" smtClean="0">
                <a:solidFill>
                  <a:schemeClr val="accent5">
                    <a:lumMod val="75000"/>
                  </a:schemeClr>
                </a:solidFill>
              </a:rPr>
              <a:t>inout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return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function.</a:t>
            </a:r>
          </a:p>
          <a:p>
            <a:r>
              <a:rPr lang="en-US" sz="1600" dirty="0" err="1" smtClean="0">
                <a:solidFill>
                  <a:schemeClr val="accent5">
                    <a:lumMod val="75000"/>
                  </a:schemeClr>
                </a:solidFill>
              </a:rPr>
              <a:t>Tuy</a:t>
            </a:r>
            <a:r>
              <a:rPr lang="en-US" sz="1600" dirty="0" smtClean="0">
                <a:solidFill>
                  <a:schemeClr val="accent5">
                    <a:lumMod val="75000"/>
                  </a:schemeClr>
                </a:solidFill>
              </a:rPr>
              <a:t> </a:t>
            </a:r>
            <a:r>
              <a:rPr lang="en-US" sz="1600" dirty="0" err="1" smtClean="0">
                <a:solidFill>
                  <a:schemeClr val="accent5">
                    <a:lumMod val="75000"/>
                  </a:schemeClr>
                </a:solidFill>
              </a:rPr>
              <a:t>nhiên</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return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dạng</a:t>
            </a:r>
            <a:r>
              <a:rPr lang="en-US" sz="1600" dirty="0" smtClean="0">
                <a:solidFill>
                  <a:schemeClr val="accent5">
                    <a:lumMod val="75000"/>
                  </a:schemeClr>
                </a:solidFill>
              </a:rPr>
              <a:t> </a:t>
            </a:r>
            <a:r>
              <a:rPr lang="en-US" sz="1600" dirty="0" err="1" smtClean="0">
                <a:solidFill>
                  <a:schemeClr val="accent5">
                    <a:lumMod val="75000"/>
                  </a:schemeClr>
                </a:solidFill>
              </a:rPr>
              <a:t>này</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968484" y="1577424"/>
            <a:ext cx="923925" cy="371475"/>
          </a:xfrm>
          <a:prstGeom prst="rect">
            <a:avLst/>
          </a:prstGeom>
        </p:spPr>
      </p:pic>
      <p:pic>
        <p:nvPicPr>
          <p:cNvPr id="5" name="Picture 4"/>
          <p:cNvPicPr>
            <a:picLocks noChangeAspect="1"/>
          </p:cNvPicPr>
          <p:nvPr/>
        </p:nvPicPr>
        <p:blipFill>
          <a:blip r:embed="rId3"/>
          <a:stretch>
            <a:fillRect/>
          </a:stretch>
        </p:blipFill>
        <p:spPr>
          <a:xfrm>
            <a:off x="968484" y="2705216"/>
            <a:ext cx="5086350" cy="3771900"/>
          </a:xfrm>
          <a:prstGeom prst="rect">
            <a:avLst/>
          </a:prstGeom>
        </p:spPr>
      </p:pic>
      <p:sp>
        <p:nvSpPr>
          <p:cNvPr id="6" name="TextBox 5"/>
          <p:cNvSpPr txBox="1"/>
          <p:nvPr/>
        </p:nvSpPr>
        <p:spPr>
          <a:xfrm>
            <a:off x="832916" y="2132213"/>
            <a:ext cx="7704502"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b="1" dirty="0" smtClean="0">
                <a:solidFill>
                  <a:schemeClr val="accent5">
                    <a:lumMod val="75000"/>
                  </a:schemeClr>
                </a:solidFill>
              </a:rPr>
              <a:t>accounts</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834153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2916" y="1340434"/>
            <a:ext cx="5214796" cy="5268595"/>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2916" y="629338"/>
            <a:ext cx="7704502" cy="584775"/>
          </a:xfrm>
          <a:prstGeom prst="rect">
            <a:avLst/>
          </a:prstGeom>
          <a:noFill/>
        </p:spPr>
        <p:txBody>
          <a:bodyPr wrap="square" rtlCol="0">
            <a:spAutoFit/>
          </a:bodyPr>
          <a:lstStyle/>
          <a:p>
            <a:r>
              <a:rPr lang="en-US" sz="1600" dirty="0" err="1" smtClean="0">
                <a:solidFill>
                  <a:schemeClr val="accent5">
                    <a:lumMod val="75000"/>
                  </a:schemeClr>
                </a:solidFill>
              </a:rPr>
              <a:t>Chúng</a:t>
            </a:r>
            <a:r>
              <a:rPr lang="en-US" sz="1600" dirty="0" smtClean="0">
                <a:solidFill>
                  <a:schemeClr val="accent5">
                    <a:lumMod val="75000"/>
                  </a:schemeClr>
                </a:solidFill>
              </a:rPr>
              <a:t> ta </a:t>
            </a:r>
            <a:r>
              <a:rPr lang="en-US" sz="1600" dirty="0" err="1" smtClean="0">
                <a:solidFill>
                  <a:schemeClr val="accent5">
                    <a:lumMod val="75000"/>
                  </a:schemeClr>
                </a:solidFill>
              </a:rPr>
              <a:t>dễ</a:t>
            </a:r>
            <a:r>
              <a:rPr lang="en-US" sz="1600" dirty="0" smtClean="0">
                <a:solidFill>
                  <a:schemeClr val="accent5">
                    <a:lumMod val="75000"/>
                  </a:schemeClr>
                </a:solidFill>
              </a:rPr>
              <a:t> </a:t>
            </a:r>
            <a:r>
              <a:rPr lang="en-US" sz="1600" dirty="0" err="1" smtClean="0">
                <a:solidFill>
                  <a:schemeClr val="accent5">
                    <a:lumMod val="75000"/>
                  </a:schemeClr>
                </a:solidFill>
              </a:rPr>
              <a:t>thấy</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tế</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chuyển</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sang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xuyên</a:t>
            </a:r>
            <a:r>
              <a:rPr lang="en-US" sz="1600" dirty="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3" name="TextBox 2"/>
          <p:cNvSpPr txBox="1"/>
          <p:nvPr/>
        </p:nvSpPr>
        <p:spPr>
          <a:xfrm>
            <a:off x="6192570" y="2807523"/>
            <a:ext cx="2435382" cy="1323439"/>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Trừ</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gửi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khoản</a:t>
            </a:r>
            <a:r>
              <a:rPr lang="en-US" sz="1600" dirty="0" smtClean="0">
                <a:solidFill>
                  <a:schemeClr val="accent5">
                    <a:lumMod val="75000"/>
                  </a:schemeClr>
                </a:solidFill>
              </a:rPr>
              <a:t> x</a:t>
            </a:r>
          </a:p>
          <a:p>
            <a:endParaRPr lang="en-US" sz="1600" dirty="0" smtClean="0">
              <a:solidFill>
                <a:schemeClr val="accent5">
                  <a:lumMod val="75000"/>
                </a:schemeClr>
              </a:solidFill>
            </a:endParaRPr>
          </a:p>
          <a:p>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Cộng</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đúng</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x</a:t>
            </a:r>
            <a:endParaRPr lang="en-US" sz="16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900018" y="1502875"/>
            <a:ext cx="5103665" cy="5037629"/>
          </a:xfrm>
          <a:prstGeom prst="rect">
            <a:avLst/>
          </a:prstGeom>
        </p:spPr>
      </p:pic>
      <p:sp>
        <p:nvSpPr>
          <p:cNvPr id="6" name="TextBox 5"/>
          <p:cNvSpPr txBox="1"/>
          <p:nvPr/>
        </p:nvSpPr>
        <p:spPr>
          <a:xfrm>
            <a:off x="6192570" y="1340434"/>
            <a:ext cx="2344848" cy="1323439"/>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tách</a:t>
            </a:r>
            <a:r>
              <a:rPr lang="en-US" sz="1600" dirty="0" smtClean="0">
                <a:solidFill>
                  <a:schemeClr val="accent5">
                    <a:lumMod val="75000"/>
                  </a:schemeClr>
                </a:solidFill>
              </a:rPr>
              <a:t> logic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chuyển</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smtClean="0">
                <a:solidFill>
                  <a:schemeClr val="accent5">
                    <a:lumMod val="75000"/>
                  </a:schemeClr>
                </a:solidFill>
              </a:rPr>
              <a:t>stored procedure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tái</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7" name="TextBox 6"/>
          <p:cNvSpPr txBox="1"/>
          <p:nvPr/>
        </p:nvSpPr>
        <p:spPr>
          <a:xfrm>
            <a:off x="6192570" y="4392307"/>
            <a:ext cx="2435382" cy="1569660"/>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quán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dịch</a:t>
            </a:r>
            <a:r>
              <a:rPr lang="en-US" sz="1600" dirty="0" smtClean="0">
                <a:solidFill>
                  <a:schemeClr val="accent5">
                    <a:lumMod val="75000"/>
                  </a:schemeClr>
                </a:solidFill>
              </a:rPr>
              <a:t> </a:t>
            </a:r>
            <a:r>
              <a:rPr lang="en-US" sz="1600" dirty="0" err="1" smtClean="0">
                <a:solidFill>
                  <a:schemeClr val="accent5">
                    <a:lumMod val="75000"/>
                  </a:schemeClr>
                </a:solidFill>
              </a:rPr>
              <a:t>ngân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giao</a:t>
            </a:r>
            <a:r>
              <a:rPr lang="en-US" sz="1600" dirty="0" smtClean="0">
                <a:solidFill>
                  <a:schemeClr val="accent5">
                    <a:lumMod val="75000"/>
                  </a:schemeClr>
                </a:solidFill>
              </a:rPr>
              <a:t> </a:t>
            </a:r>
            <a:r>
              <a:rPr lang="en-US" sz="1600" dirty="0" err="1" smtClean="0">
                <a:solidFill>
                  <a:schemeClr val="accent5">
                    <a:lumMod val="75000"/>
                  </a:schemeClr>
                </a:solidFill>
              </a:rPr>
              <a:t>dịch</a:t>
            </a:r>
            <a:r>
              <a:rPr lang="en-US" sz="1600" dirty="0" smtClean="0">
                <a:solidFill>
                  <a:schemeClr val="accent5">
                    <a:lumMod val="75000"/>
                  </a:schemeClr>
                </a:solidFill>
              </a:rPr>
              <a:t> </a:t>
            </a:r>
            <a:r>
              <a:rPr lang="en-US" sz="1600" dirty="0" err="1" smtClean="0">
                <a:solidFill>
                  <a:schemeClr val="accent5">
                    <a:lumMod val="75000"/>
                  </a:schemeClr>
                </a:solidFill>
              </a:rPr>
              <a:t>bị</a:t>
            </a:r>
            <a:r>
              <a:rPr lang="en-US" sz="1600" dirty="0" smtClean="0">
                <a:solidFill>
                  <a:schemeClr val="accent5">
                    <a:lumMod val="75000"/>
                  </a:schemeClr>
                </a:solidFill>
              </a:rPr>
              <a:t> </a:t>
            </a:r>
            <a:r>
              <a:rPr lang="en-US" sz="1600" dirty="0" err="1" smtClean="0">
                <a:solidFill>
                  <a:schemeClr val="accent5">
                    <a:lumMod val="75000"/>
                  </a:schemeClr>
                </a:solidFill>
              </a:rPr>
              <a:t>hủy</a:t>
            </a:r>
            <a:r>
              <a:rPr lang="en-US" sz="1600" dirty="0" smtClean="0">
                <a:solidFill>
                  <a:schemeClr val="accent5">
                    <a:lumMod val="75000"/>
                  </a:schemeClr>
                </a:solidFill>
              </a:rPr>
              <a:t>. </a:t>
            </a:r>
            <a:r>
              <a:rPr lang="en-US" sz="1600" b="1" dirty="0" smtClean="0">
                <a:solidFill>
                  <a:schemeClr val="accent5">
                    <a:lumMod val="75000"/>
                  </a:schemeClr>
                </a:solidFill>
              </a:rPr>
              <a:t>Transactions</a:t>
            </a:r>
            <a:r>
              <a:rPr lang="en-US" sz="1600" dirty="0" smtClean="0">
                <a:solidFill>
                  <a:schemeClr val="accent5">
                    <a:lumMod val="75000"/>
                  </a:schemeClr>
                </a:solidFill>
              </a:rPr>
              <a:t>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đó</a:t>
            </a:r>
            <a:endParaRPr lang="en-US" sz="1600" dirty="0">
              <a:solidFill>
                <a:schemeClr val="accent5">
                  <a:lumMod val="75000"/>
                </a:schemeClr>
              </a:solidFill>
            </a:endParaRPr>
          </a:p>
        </p:txBody>
      </p:sp>
    </p:spTree>
    <p:extLst>
      <p:ext uri="{BB962C8B-B14F-4D97-AF65-F5344CB8AC3E}">
        <p14:creationId xmlns:p14="http://schemas.microsoft.com/office/powerpoint/2010/main" val="2193866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3415276"/>
            <a:ext cx="7432898" cy="2541903"/>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154313" y="441288"/>
            <a:ext cx="5097104" cy="338554"/>
          </a:xfrm>
          <a:prstGeom prst="rect">
            <a:avLst/>
          </a:prstGeom>
          <a:noFill/>
        </p:spPr>
        <p:txBody>
          <a:bodyPr wrap="square" rtlCol="0">
            <a:spAutoFit/>
          </a:bodyPr>
          <a:lstStyle/>
          <a:p>
            <a:r>
              <a:rPr lang="en-US" sz="1600" b="1" dirty="0" err="1" smtClean="0">
                <a:solidFill>
                  <a:schemeClr val="accent5">
                    <a:lumMod val="75000"/>
                  </a:schemeClr>
                </a:solidFill>
              </a:rPr>
              <a:t>Cách</a:t>
            </a:r>
            <a:r>
              <a:rPr lang="en-US" sz="1600" b="1" dirty="0" smtClean="0">
                <a:solidFill>
                  <a:schemeClr val="accent5">
                    <a:lumMod val="75000"/>
                  </a:schemeClr>
                </a:solidFill>
              </a:rPr>
              <a:t> </a:t>
            </a:r>
            <a:r>
              <a:rPr lang="en-US" sz="1600" b="1" dirty="0" err="1" smtClean="0">
                <a:solidFill>
                  <a:schemeClr val="accent5">
                    <a:lumMod val="75000"/>
                  </a:schemeClr>
                </a:solidFill>
              </a:rPr>
              <a:t>gọi</a:t>
            </a:r>
            <a:r>
              <a:rPr lang="en-US" sz="1600" b="1" dirty="0">
                <a:solidFill>
                  <a:schemeClr val="accent5">
                    <a:lumMod val="75000"/>
                  </a:schemeClr>
                </a:solidFill>
              </a:rPr>
              <a:t> </a:t>
            </a:r>
            <a:r>
              <a:rPr lang="en-US" sz="1600" b="1" dirty="0" smtClean="0">
                <a:solidFill>
                  <a:schemeClr val="accent5">
                    <a:lumMod val="75000"/>
                  </a:schemeClr>
                </a:solidFill>
              </a:rPr>
              <a:t>Stored procedure</a:t>
            </a:r>
            <a:endParaRPr lang="en-US" sz="1600" b="1" dirty="0">
              <a:solidFill>
                <a:schemeClr val="accent5">
                  <a:lumMod val="75000"/>
                </a:schemeClr>
              </a:solidFill>
            </a:endParaRPr>
          </a:p>
        </p:txBody>
      </p:sp>
      <p:sp>
        <p:nvSpPr>
          <p:cNvPr id="3" name="4-Point Star 2"/>
          <p:cNvSpPr/>
          <p:nvPr/>
        </p:nvSpPr>
        <p:spPr>
          <a:xfrm>
            <a:off x="905344" y="448848"/>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05344" y="961788"/>
            <a:ext cx="7432898" cy="371476"/>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050199" y="976076"/>
            <a:ext cx="2809875" cy="342900"/>
          </a:xfrm>
          <a:prstGeom prst="rect">
            <a:avLst/>
          </a:prstGeom>
        </p:spPr>
      </p:pic>
      <p:sp>
        <p:nvSpPr>
          <p:cNvPr id="7" name="TextBox 6"/>
          <p:cNvSpPr txBox="1"/>
          <p:nvPr/>
        </p:nvSpPr>
        <p:spPr>
          <a:xfrm>
            <a:off x="832916" y="1515210"/>
            <a:ext cx="7704502" cy="830997"/>
          </a:xfrm>
          <a:prstGeom prst="rect">
            <a:avLst/>
          </a:prstGeom>
          <a:noFill/>
        </p:spPr>
        <p:txBody>
          <a:bodyPr wrap="square" rtlCol="0">
            <a:spAutoFit/>
          </a:bodyPr>
          <a:lstStyle/>
          <a:p>
            <a:r>
              <a:rPr lang="en-US" sz="1600" b="1" dirty="0" err="1" smtClean="0">
                <a:solidFill>
                  <a:schemeClr val="accent5">
                    <a:lumMod val="75000"/>
                  </a:schemeClr>
                </a:solidFill>
              </a:rPr>
              <a:t>Trong</a:t>
            </a:r>
            <a:r>
              <a:rPr lang="en-US" sz="1600" b="1" dirty="0" smtClean="0">
                <a:solidFill>
                  <a:schemeClr val="accent5">
                    <a:lumMod val="75000"/>
                  </a:schemeClr>
                </a:solidFill>
              </a:rPr>
              <a:t> </a:t>
            </a:r>
            <a:r>
              <a:rPr lang="en-US" sz="1600" b="1" dirty="0" err="1" smtClean="0">
                <a:solidFill>
                  <a:schemeClr val="accent5">
                    <a:lumMod val="75000"/>
                  </a:schemeClr>
                </a:solidFill>
              </a:rPr>
              <a:t>đó</a:t>
            </a:r>
            <a:r>
              <a:rPr lang="en-US" sz="1600" b="1" dirty="0" smtClean="0">
                <a:solidFill>
                  <a:schemeClr val="accent5">
                    <a:lumMod val="75000"/>
                  </a:schemeClr>
                </a:solidFill>
              </a:rPr>
              <a:t>:</a:t>
            </a:r>
          </a:p>
          <a:p>
            <a:pPr marL="117475" indent="-117475">
              <a:buFontTx/>
              <a:buChar char="-"/>
            </a:pPr>
            <a:r>
              <a:rPr lang="en-US" sz="1600" dirty="0" smtClean="0">
                <a:solidFill>
                  <a:schemeClr val="accent5">
                    <a:lumMod val="75000"/>
                  </a:schemeClr>
                </a:solidFill>
              </a:rPr>
              <a:t>call: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khởi</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stored procedure</a:t>
            </a:r>
          </a:p>
          <a:p>
            <a:pPr marL="117475" indent="-117475">
              <a:buFontTx/>
              <a:buChar char="-"/>
            </a:pPr>
            <a:r>
              <a:rPr lang="en-US" sz="1600" dirty="0">
                <a:solidFill>
                  <a:schemeClr val="accent5">
                    <a:lumMod val="75000"/>
                  </a:schemeClr>
                </a:solidFill>
              </a:rPr>
              <a:t>t</a:t>
            </a:r>
            <a:r>
              <a:rPr lang="en-US" sz="1600" dirty="0" smtClean="0">
                <a:solidFill>
                  <a:schemeClr val="accent5">
                    <a:lumMod val="75000"/>
                  </a:schemeClr>
                </a:solidFill>
              </a:rPr>
              <a:t>ransfer: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a:solidFill>
                  <a:schemeClr val="accent5">
                    <a:lumMod val="75000"/>
                  </a:schemeClr>
                </a:solidFill>
              </a:rPr>
              <a:t>stored procedure</a:t>
            </a:r>
          </a:p>
        </p:txBody>
      </p:sp>
      <p:sp>
        <p:nvSpPr>
          <p:cNvPr id="8" name="TextBox 7"/>
          <p:cNvSpPr txBox="1"/>
          <p:nvPr/>
        </p:nvSpPr>
        <p:spPr>
          <a:xfrm>
            <a:off x="1154313" y="2550746"/>
            <a:ext cx="5097104" cy="338554"/>
          </a:xfrm>
          <a:prstGeom prst="rect">
            <a:avLst/>
          </a:prstGeom>
          <a:noFill/>
        </p:spPr>
        <p:txBody>
          <a:bodyPr wrap="square" rtlCol="0">
            <a:spAutoFit/>
          </a:bodyPr>
          <a:lstStyle/>
          <a:p>
            <a:r>
              <a:rPr lang="en-US" sz="1600" b="1" dirty="0" err="1" smtClean="0">
                <a:solidFill>
                  <a:schemeClr val="accent5">
                    <a:lumMod val="75000"/>
                  </a:schemeClr>
                </a:solidFill>
              </a:rPr>
              <a:t>Cách</a:t>
            </a:r>
            <a:r>
              <a:rPr lang="en-US" sz="1600" b="1" dirty="0" smtClean="0">
                <a:solidFill>
                  <a:schemeClr val="accent5">
                    <a:lumMod val="75000"/>
                  </a:schemeClr>
                </a:solidFill>
              </a:rPr>
              <a:t> </a:t>
            </a:r>
            <a:r>
              <a:rPr lang="en-US" sz="1600" b="1" dirty="0" err="1" smtClean="0">
                <a:solidFill>
                  <a:schemeClr val="accent5">
                    <a:lumMod val="75000"/>
                  </a:schemeClr>
                </a:solidFill>
              </a:rPr>
              <a:t>Xóa</a:t>
            </a:r>
            <a:r>
              <a:rPr lang="en-US" sz="1600" b="1" dirty="0" smtClean="0">
                <a:solidFill>
                  <a:schemeClr val="accent5">
                    <a:lumMod val="75000"/>
                  </a:schemeClr>
                </a:solidFill>
              </a:rPr>
              <a:t> Stored procedure</a:t>
            </a:r>
            <a:endParaRPr lang="en-US" sz="1600" b="1" dirty="0">
              <a:solidFill>
                <a:schemeClr val="accent5">
                  <a:lumMod val="75000"/>
                </a:schemeClr>
              </a:solidFill>
            </a:endParaRPr>
          </a:p>
        </p:txBody>
      </p:sp>
      <p:sp>
        <p:nvSpPr>
          <p:cNvPr id="9" name="4-Point Star 8"/>
          <p:cNvSpPr/>
          <p:nvPr/>
        </p:nvSpPr>
        <p:spPr>
          <a:xfrm>
            <a:off x="905344" y="25583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2916" y="2953581"/>
            <a:ext cx="7704502" cy="338554"/>
          </a:xfrm>
          <a:prstGeom prst="rect">
            <a:avLst/>
          </a:prstGeom>
          <a:noFill/>
        </p:spPr>
        <p:txBody>
          <a:bodyPr wrap="square" rtlCol="0">
            <a:spAutoFit/>
          </a:bodyPr>
          <a:lstStyle/>
          <a:p>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function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2 </a:t>
            </a:r>
            <a:r>
              <a:rPr lang="en-US" sz="1600" dirty="0" err="1" smtClean="0">
                <a:solidFill>
                  <a:schemeClr val="accent5">
                    <a:lumMod val="75000"/>
                  </a:schemeClr>
                </a:solidFill>
              </a:rPr>
              <a:t>cách</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11" name="Picture 10"/>
          <p:cNvPicPr>
            <a:picLocks noChangeAspect="1"/>
          </p:cNvPicPr>
          <p:nvPr/>
        </p:nvPicPr>
        <p:blipFill>
          <a:blip r:embed="rId3"/>
          <a:stretch>
            <a:fillRect/>
          </a:stretch>
        </p:blipFill>
        <p:spPr>
          <a:xfrm>
            <a:off x="1064440" y="3524177"/>
            <a:ext cx="5276850" cy="2324100"/>
          </a:xfrm>
          <a:prstGeom prst="rect">
            <a:avLst/>
          </a:prstGeom>
        </p:spPr>
      </p:pic>
    </p:spTree>
    <p:extLst>
      <p:ext uri="{BB962C8B-B14F-4D97-AF65-F5344CB8AC3E}">
        <p14:creationId xmlns:p14="http://schemas.microsoft.com/office/powerpoint/2010/main" val="513891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6" y="556143"/>
            <a:ext cx="6771994" cy="584775"/>
          </a:xfrm>
          <a:prstGeom prst="rect">
            <a:avLst/>
          </a:prstGeom>
          <a:noFill/>
        </p:spPr>
        <p:txBody>
          <a:bodyPr wrap="square" rtlCol="0">
            <a:spAutoFit/>
          </a:bodyPr>
          <a:lstStyle/>
          <a:p>
            <a:r>
              <a:rPr lang="en-US" sz="3200" b="1" dirty="0" err="1">
                <a:solidFill>
                  <a:schemeClr val="accent5">
                    <a:lumMod val="75000"/>
                  </a:schemeClr>
                </a:solidFill>
              </a:rPr>
              <a:t>Tổng</a:t>
            </a:r>
            <a:r>
              <a:rPr lang="en-US" sz="3200" b="1" dirty="0">
                <a:solidFill>
                  <a:schemeClr val="accent5">
                    <a:lumMod val="75000"/>
                  </a:schemeClr>
                </a:solidFill>
              </a:rPr>
              <a:t> </a:t>
            </a:r>
            <a:r>
              <a:rPr lang="en-US" sz="3200" b="1" dirty="0" err="1">
                <a:solidFill>
                  <a:schemeClr val="accent5">
                    <a:lumMod val="75000"/>
                  </a:schemeClr>
                </a:solidFill>
              </a:rPr>
              <a:t>quan</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a:t>
            </a:r>
            <a:r>
              <a:rPr lang="en-US" sz="3200" b="1" dirty="0" smtClean="0">
                <a:solidFill>
                  <a:schemeClr val="accent5">
                    <a:lumMod val="75000"/>
                  </a:schemeClr>
                </a:solidFill>
              </a:rPr>
              <a:t>Triggers</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795292"/>
            <a:ext cx="7804090" cy="830997"/>
          </a:xfrm>
          <a:prstGeom prst="rect">
            <a:avLst/>
          </a:prstGeom>
          <a:noFill/>
        </p:spPr>
        <p:txBody>
          <a:bodyPr wrap="square" rtlCol="0">
            <a:spAutoFit/>
          </a:bodyPr>
          <a:lstStyle/>
          <a:p>
            <a:r>
              <a:rPr lang="vi-VN" sz="1600" b="1" dirty="0" smtClean="0">
                <a:solidFill>
                  <a:schemeClr val="accent5">
                    <a:lumMod val="75000"/>
                  </a:schemeClr>
                </a:solidFill>
              </a:rPr>
              <a:t>Trigger</a:t>
            </a:r>
            <a:r>
              <a:rPr lang="vi-VN" sz="1600" dirty="0" smtClean="0">
                <a:solidFill>
                  <a:schemeClr val="accent5">
                    <a:lumMod val="75000"/>
                  </a:schemeClr>
                </a:solidFill>
              </a:rPr>
              <a:t> là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hàm</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kích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vi-VN" sz="1600" dirty="0" smtClean="0">
                <a:solidFill>
                  <a:schemeClr val="accent5">
                    <a:lumMod val="75000"/>
                  </a:schemeClr>
                </a:solidFill>
              </a:rPr>
              <a:t> để thực thi một tập hợp các câu lệnh SQL khi một sự kiện xảy ra. Sự kiện có thể là một câu lệnh INSERT, UPDATE</a:t>
            </a:r>
            <a:r>
              <a:rPr lang="en-US" sz="1600" dirty="0" smtClean="0">
                <a:solidFill>
                  <a:schemeClr val="accent5">
                    <a:lumMod val="75000"/>
                  </a:schemeClr>
                </a:solidFill>
              </a:rPr>
              <a:t>, </a:t>
            </a:r>
            <a:r>
              <a:rPr lang="vi-VN" sz="1600" dirty="0" smtClean="0">
                <a:solidFill>
                  <a:schemeClr val="accent5">
                    <a:lumMod val="75000"/>
                  </a:schemeClr>
                </a:solidFill>
              </a:rPr>
              <a:t>DELETE</a:t>
            </a:r>
            <a:r>
              <a:rPr lang="en-US" sz="1600" dirty="0">
                <a:solidFill>
                  <a:schemeClr val="accent5">
                    <a:lumMod val="75000"/>
                  </a:schemeClr>
                </a:solidFill>
              </a:rPr>
              <a:t> </a:t>
            </a:r>
            <a:r>
              <a:rPr lang="en-US" sz="1600" dirty="0" err="1" smtClean="0">
                <a:solidFill>
                  <a:schemeClr val="accent5">
                    <a:lumMod val="75000"/>
                  </a:schemeClr>
                </a:solidFill>
              </a:rPr>
              <a:t>hoặc</a:t>
            </a:r>
            <a:r>
              <a:rPr lang="en-US" sz="1600" dirty="0">
                <a:solidFill>
                  <a:schemeClr val="accent5">
                    <a:lumMod val="75000"/>
                  </a:schemeClr>
                </a:solidFill>
              </a:rPr>
              <a:t> </a:t>
            </a:r>
            <a:r>
              <a:rPr lang="en-US" sz="1600" dirty="0" smtClean="0">
                <a:solidFill>
                  <a:schemeClr val="accent5">
                    <a:lumMod val="75000"/>
                  </a:schemeClr>
                </a:solidFill>
              </a:rPr>
              <a:t>TRUNCATE. </a:t>
            </a:r>
            <a:endParaRPr lang="en-US" sz="1600" dirty="0">
              <a:solidFill>
                <a:schemeClr val="accent5">
                  <a:lumMod val="75000"/>
                </a:schemeClr>
              </a:solidFill>
            </a:endParaRPr>
          </a:p>
        </p:txBody>
      </p:sp>
      <p:sp>
        <p:nvSpPr>
          <p:cNvPr id="14" name="4-Point Star 13"/>
          <p:cNvSpPr/>
          <p:nvPr/>
        </p:nvSpPr>
        <p:spPr>
          <a:xfrm>
            <a:off x="905344" y="139946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31681" y="1367471"/>
            <a:ext cx="3775297" cy="338554"/>
          </a:xfrm>
          <a:prstGeom prst="rect">
            <a:avLst/>
          </a:prstGeom>
          <a:noFill/>
        </p:spPr>
        <p:txBody>
          <a:bodyPr wrap="square" rtlCol="0">
            <a:spAutoFit/>
          </a:bodyPr>
          <a:lstStyle/>
          <a:p>
            <a:r>
              <a:rPr lang="en-US" sz="1600" b="1" dirty="0" smtClean="0">
                <a:solidFill>
                  <a:schemeClr val="accent5">
                    <a:lumMod val="75000"/>
                  </a:schemeClr>
                </a:solidFill>
              </a:rPr>
              <a:t>Trigger </a:t>
            </a:r>
            <a:r>
              <a:rPr lang="en-US" sz="1600" b="1" dirty="0" err="1" smtClean="0">
                <a:solidFill>
                  <a:schemeClr val="accent5">
                    <a:lumMod val="75000"/>
                  </a:schemeClr>
                </a:solidFill>
              </a:rPr>
              <a:t>là</a:t>
            </a:r>
            <a:r>
              <a:rPr lang="en-US" sz="1600" b="1" dirty="0" smtClean="0">
                <a:solidFill>
                  <a:schemeClr val="accent5">
                    <a:lumMod val="75000"/>
                  </a:schemeClr>
                </a:solidFill>
              </a:rPr>
              <a:t> </a:t>
            </a:r>
            <a:r>
              <a:rPr lang="en-US" sz="1600" b="1" dirty="0" err="1" smtClean="0">
                <a:solidFill>
                  <a:schemeClr val="accent5">
                    <a:lumMod val="75000"/>
                  </a:schemeClr>
                </a:solidFill>
              </a:rPr>
              <a:t>gì</a:t>
            </a:r>
            <a:r>
              <a:rPr lang="en-US" sz="1600" b="1" dirty="0" smtClean="0">
                <a:solidFill>
                  <a:schemeClr val="accent5">
                    <a:lumMod val="75000"/>
                  </a:schemeClr>
                </a:solidFill>
              </a:rPr>
              <a:t> ?</a:t>
            </a:r>
            <a:endParaRPr lang="en-US" sz="1600" b="1" dirty="0">
              <a:solidFill>
                <a:schemeClr val="accent5">
                  <a:lumMod val="75000"/>
                </a:schemeClr>
              </a:solidFill>
            </a:endParaRPr>
          </a:p>
        </p:txBody>
      </p:sp>
      <p:sp>
        <p:nvSpPr>
          <p:cNvPr id="19" name="TextBox 18"/>
          <p:cNvSpPr txBox="1"/>
          <p:nvPr/>
        </p:nvSpPr>
        <p:spPr>
          <a:xfrm>
            <a:off x="1154313" y="3990247"/>
            <a:ext cx="5097104" cy="338554"/>
          </a:xfrm>
          <a:prstGeom prst="rect">
            <a:avLst/>
          </a:prstGeom>
          <a:noFill/>
        </p:spPr>
        <p:txBody>
          <a:bodyPr wrap="square" rtlCol="0">
            <a:spAutoFit/>
          </a:bodyPr>
          <a:lstStyle/>
          <a:p>
            <a:r>
              <a:rPr lang="en-US" sz="1600" b="1" dirty="0" err="1" smtClean="0">
                <a:solidFill>
                  <a:schemeClr val="accent5">
                    <a:lumMod val="75000"/>
                  </a:schemeClr>
                </a:solidFill>
              </a:rPr>
              <a:t>Các</a:t>
            </a:r>
            <a:r>
              <a:rPr lang="en-US" sz="1600" b="1" dirty="0" smtClean="0">
                <a:solidFill>
                  <a:schemeClr val="accent5">
                    <a:lumMod val="75000"/>
                  </a:schemeClr>
                </a:solidFill>
              </a:rPr>
              <a:t> </a:t>
            </a:r>
            <a:r>
              <a:rPr lang="en-US" sz="1600" b="1" dirty="0" err="1" smtClean="0">
                <a:solidFill>
                  <a:schemeClr val="accent5">
                    <a:lumMod val="75000"/>
                  </a:schemeClr>
                </a:solidFill>
              </a:rPr>
              <a:t>kiểu</a:t>
            </a:r>
            <a:r>
              <a:rPr lang="en-US" sz="1600" b="1" dirty="0" smtClean="0">
                <a:solidFill>
                  <a:schemeClr val="accent5">
                    <a:lumMod val="75000"/>
                  </a:schemeClr>
                </a:solidFill>
              </a:rPr>
              <a:t> Triggers</a:t>
            </a:r>
            <a:endParaRPr lang="en-US" sz="1600" b="1" dirty="0">
              <a:solidFill>
                <a:schemeClr val="accent5">
                  <a:lumMod val="75000"/>
                </a:schemeClr>
              </a:solidFill>
            </a:endParaRPr>
          </a:p>
        </p:txBody>
      </p:sp>
      <p:sp>
        <p:nvSpPr>
          <p:cNvPr id="20" name="4-Point Star 19"/>
          <p:cNvSpPr/>
          <p:nvPr/>
        </p:nvSpPr>
        <p:spPr>
          <a:xfrm>
            <a:off x="905344" y="399780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2916" y="2664425"/>
            <a:ext cx="7804090" cy="830997"/>
          </a:xfrm>
          <a:prstGeom prst="rect">
            <a:avLst/>
          </a:prstGeom>
          <a:noFill/>
        </p:spPr>
        <p:txBody>
          <a:bodyPr wrap="square" rtlCol="0">
            <a:spAutoFit/>
          </a:bodyPr>
          <a:lstStyle/>
          <a:p>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functions hay stored, triggers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kích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vi-VN" sz="1600" dirty="0">
                <a:solidFill>
                  <a:schemeClr val="accent5">
                    <a:lumMod val="75000"/>
                  </a:schemeClr>
                </a:solidFill>
              </a:rPr>
              <a:t>Trigger được kích hoạt bởi một sự kiện như INSERT, UPDATE, DELETE </a:t>
            </a:r>
            <a:r>
              <a:rPr lang="en-US" sz="1600" dirty="0" err="1" smtClean="0">
                <a:solidFill>
                  <a:schemeClr val="accent5">
                    <a:lumMod val="75000"/>
                  </a:schemeClr>
                </a:solidFill>
              </a:rPr>
              <a:t>hoặc</a:t>
            </a:r>
            <a:r>
              <a:rPr lang="en-US" sz="1600" dirty="0" smtClean="0">
                <a:solidFill>
                  <a:schemeClr val="accent5">
                    <a:lumMod val="75000"/>
                  </a:schemeClr>
                </a:solidFill>
              </a:rPr>
              <a:t> TRUNCATE</a:t>
            </a:r>
            <a:endParaRPr lang="en-US" sz="1600" dirty="0">
              <a:solidFill>
                <a:schemeClr val="accent5">
                  <a:lumMod val="75000"/>
                </a:schemeClr>
              </a:solidFill>
            </a:endParaRPr>
          </a:p>
        </p:txBody>
      </p:sp>
      <p:sp>
        <p:nvSpPr>
          <p:cNvPr id="18" name="TextBox 17"/>
          <p:cNvSpPr txBox="1"/>
          <p:nvPr/>
        </p:nvSpPr>
        <p:spPr>
          <a:xfrm>
            <a:off x="1329315" y="4502280"/>
            <a:ext cx="2029521" cy="338554"/>
          </a:xfrm>
          <a:prstGeom prst="rect">
            <a:avLst/>
          </a:prstGeom>
          <a:noFill/>
        </p:spPr>
        <p:txBody>
          <a:bodyPr wrap="square" rtlCol="0">
            <a:spAutoFit/>
          </a:bodyPr>
          <a:lstStyle/>
          <a:p>
            <a:r>
              <a:rPr lang="en-US" sz="1600" b="1" dirty="0" smtClean="0">
                <a:solidFill>
                  <a:schemeClr val="accent5">
                    <a:lumMod val="75000"/>
                  </a:schemeClr>
                </a:solidFill>
              </a:rPr>
              <a:t>Row-level </a:t>
            </a:r>
            <a:r>
              <a:rPr lang="en-US" sz="1600" b="1" dirty="0">
                <a:solidFill>
                  <a:schemeClr val="accent5">
                    <a:lumMod val="75000"/>
                  </a:schemeClr>
                </a:solidFill>
              </a:rPr>
              <a:t>triggers</a:t>
            </a:r>
          </a:p>
        </p:txBody>
      </p:sp>
      <p:sp>
        <p:nvSpPr>
          <p:cNvPr id="21" name="TextBox 20"/>
          <p:cNvSpPr txBox="1"/>
          <p:nvPr/>
        </p:nvSpPr>
        <p:spPr>
          <a:xfrm>
            <a:off x="5463764" y="4502280"/>
            <a:ext cx="2521392" cy="338554"/>
          </a:xfrm>
          <a:prstGeom prst="rect">
            <a:avLst/>
          </a:prstGeom>
          <a:noFill/>
        </p:spPr>
        <p:txBody>
          <a:bodyPr wrap="square" rtlCol="0">
            <a:spAutoFit/>
          </a:bodyPr>
          <a:lstStyle/>
          <a:p>
            <a:r>
              <a:rPr lang="en-US" sz="1600" b="1" dirty="0">
                <a:solidFill>
                  <a:schemeClr val="accent5">
                    <a:lumMod val="75000"/>
                  </a:schemeClr>
                </a:solidFill>
              </a:rPr>
              <a:t>Statement-level </a:t>
            </a:r>
            <a:r>
              <a:rPr lang="en-US" sz="1600" b="1" dirty="0" smtClean="0">
                <a:solidFill>
                  <a:schemeClr val="accent5">
                    <a:lumMod val="75000"/>
                  </a:schemeClr>
                </a:solidFill>
              </a:rPr>
              <a:t>triggers</a:t>
            </a:r>
            <a:endParaRPr lang="en-US" sz="1600" b="1" dirty="0">
              <a:solidFill>
                <a:schemeClr val="accent5">
                  <a:lumMod val="75000"/>
                </a:schemeClr>
              </a:solidFill>
            </a:endParaRPr>
          </a:p>
        </p:txBody>
      </p:sp>
      <p:sp>
        <p:nvSpPr>
          <p:cNvPr id="22" name="Rounded Rectangle 21"/>
          <p:cNvSpPr/>
          <p:nvPr/>
        </p:nvSpPr>
        <p:spPr>
          <a:xfrm>
            <a:off x="979310" y="451431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23" name="Rounded Rectangle 22"/>
          <p:cNvSpPr/>
          <p:nvPr/>
        </p:nvSpPr>
        <p:spPr>
          <a:xfrm>
            <a:off x="5151420" y="4514314"/>
            <a:ext cx="3319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4" name="TextBox 23"/>
          <p:cNvSpPr txBox="1"/>
          <p:nvPr/>
        </p:nvSpPr>
        <p:spPr>
          <a:xfrm>
            <a:off x="832916" y="3533558"/>
            <a:ext cx="7804090" cy="338554"/>
          </a:xfrm>
          <a:prstGeom prst="rect">
            <a:avLst/>
          </a:prstGeom>
          <a:noFill/>
        </p:spPr>
        <p:txBody>
          <a:bodyPr wrap="square" rtlCol="0">
            <a:spAutoFit/>
          </a:bodyPr>
          <a:lstStyle/>
          <a:p>
            <a:r>
              <a:rPr lang="vi-VN" sz="1600" dirty="0">
                <a:solidFill>
                  <a:schemeClr val="accent5">
                    <a:lumMod val="75000"/>
                  </a:schemeClr>
                </a:solidFill>
              </a:rPr>
              <a:t>Trigger có thể được kích hoạt trước hoặc sau khi sự kiện xảy ra</a:t>
            </a:r>
            <a:endParaRPr lang="en-US" sz="1600" dirty="0">
              <a:solidFill>
                <a:schemeClr val="accent5">
                  <a:lumMod val="75000"/>
                </a:schemeClr>
              </a:solidFill>
            </a:endParaRPr>
          </a:p>
        </p:txBody>
      </p:sp>
      <p:sp>
        <p:nvSpPr>
          <p:cNvPr id="25" name="TextBox 24"/>
          <p:cNvSpPr txBox="1"/>
          <p:nvPr/>
        </p:nvSpPr>
        <p:spPr>
          <a:xfrm>
            <a:off x="1329315" y="5014313"/>
            <a:ext cx="2255857" cy="584775"/>
          </a:xfrm>
          <a:prstGeom prst="rect">
            <a:avLst/>
          </a:prstGeom>
          <a:noFill/>
        </p:spPr>
        <p:txBody>
          <a:bodyPr wrap="square" rtlCol="0">
            <a:spAutoFit/>
          </a:bodyPr>
          <a:lstStyle/>
          <a:p>
            <a:r>
              <a:rPr lang="en-US" sz="1600" dirty="0" err="1" smtClean="0">
                <a:solidFill>
                  <a:schemeClr val="accent5">
                    <a:lumMod val="75000"/>
                  </a:schemeClr>
                </a:solidFill>
              </a:rPr>
              <a:t>Kích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p>
          <a:p>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26" name="TextBox 25"/>
          <p:cNvSpPr txBox="1"/>
          <p:nvPr/>
        </p:nvSpPr>
        <p:spPr>
          <a:xfrm>
            <a:off x="5611604" y="5014313"/>
            <a:ext cx="2255857" cy="584775"/>
          </a:xfrm>
          <a:prstGeom prst="rect">
            <a:avLst/>
          </a:prstGeom>
          <a:noFill/>
        </p:spPr>
        <p:txBody>
          <a:bodyPr wrap="square" rtlCol="0">
            <a:spAutoFit/>
          </a:bodyPr>
          <a:lstStyle/>
          <a:p>
            <a:r>
              <a:rPr lang="en-US" sz="1600" dirty="0" err="1" smtClean="0">
                <a:solidFill>
                  <a:schemeClr val="accent5">
                    <a:lumMod val="75000"/>
                  </a:schemeClr>
                </a:solidFill>
              </a:rPr>
              <a:t>Kích</a:t>
            </a:r>
            <a:r>
              <a:rPr lang="en-US" sz="1600" dirty="0" smtClean="0">
                <a:solidFill>
                  <a:schemeClr val="accent5">
                    <a:lumMod val="75000"/>
                  </a:schemeClr>
                </a:solidFill>
              </a:rPr>
              <a:t> </a:t>
            </a:r>
            <a:r>
              <a:rPr lang="en-US" sz="1600" dirty="0" err="1" smtClean="0">
                <a:solidFill>
                  <a:schemeClr val="accent5">
                    <a:lumMod val="75000"/>
                  </a:schemeClr>
                </a:solidFill>
              </a:rPr>
              <a:t>hoạt</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p>
          <a:p>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endParaRPr lang="en-US" sz="1600" dirty="0">
              <a:solidFill>
                <a:schemeClr val="accent5">
                  <a:lumMod val="75000"/>
                </a:schemeClr>
              </a:solidFill>
            </a:endParaRPr>
          </a:p>
        </p:txBody>
      </p:sp>
    </p:spTree>
    <p:extLst>
      <p:ext uri="{BB962C8B-B14F-4D97-AF65-F5344CB8AC3E}">
        <p14:creationId xmlns:p14="http://schemas.microsoft.com/office/powerpoint/2010/main" val="586258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05344" y="4314849"/>
            <a:ext cx="7432898" cy="1615171"/>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05344" y="1562596"/>
            <a:ext cx="7432898" cy="2304888"/>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5790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25911"/>
            <a:ext cx="3775297" cy="338554"/>
          </a:xfrm>
          <a:prstGeom prst="rect">
            <a:avLst/>
          </a:prstGeom>
          <a:noFill/>
        </p:spPr>
        <p:txBody>
          <a:bodyPr wrap="square" rtlCol="0">
            <a:spAutoFit/>
          </a:bodyPr>
          <a:lstStyle/>
          <a:p>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Trigger </a:t>
            </a:r>
            <a:endParaRPr lang="en-US" sz="1600" b="1" dirty="0">
              <a:solidFill>
                <a:schemeClr val="accent5">
                  <a:lumMod val="75000"/>
                </a:schemeClr>
              </a:solidFill>
            </a:endParaRPr>
          </a:p>
        </p:txBody>
      </p:sp>
      <p:sp>
        <p:nvSpPr>
          <p:cNvPr id="4" name="TextBox 3"/>
          <p:cNvSpPr txBox="1"/>
          <p:nvPr/>
        </p:nvSpPr>
        <p:spPr>
          <a:xfrm>
            <a:off x="832916" y="796456"/>
            <a:ext cx="7704502" cy="338554"/>
          </a:xfrm>
          <a:prstGeom prst="rect">
            <a:avLst/>
          </a:prstGeom>
          <a:noFill/>
        </p:spPr>
        <p:txBody>
          <a:bodyPr wrap="square" rtlCol="0">
            <a:spAutoFit/>
          </a:bodyPr>
          <a:lstStyle/>
          <a:p>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Trigger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2 </a:t>
            </a:r>
            <a:r>
              <a:rPr lang="en-US" sz="1600" dirty="0" err="1" smtClean="0">
                <a:solidFill>
                  <a:schemeClr val="accent5">
                    <a:lumMod val="75000"/>
                  </a:schemeClr>
                </a:solidFill>
              </a:rPr>
              <a:t>bước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 name="TextBox 4"/>
          <p:cNvSpPr txBox="1"/>
          <p:nvPr/>
        </p:nvSpPr>
        <p:spPr>
          <a:xfrm>
            <a:off x="832916" y="1183853"/>
            <a:ext cx="7704502" cy="338554"/>
          </a:xfrm>
          <a:prstGeom prst="rect">
            <a:avLst/>
          </a:prstGeom>
          <a:noFill/>
        </p:spPr>
        <p:txBody>
          <a:bodyPr wrap="square" rtlCol="0">
            <a:spAutoFit/>
          </a:bodyPr>
          <a:lstStyle/>
          <a:p>
            <a:pPr marL="117475" indent="-117475">
              <a:buFontTx/>
              <a:buChar char="-"/>
            </a:pPr>
            <a:r>
              <a:rPr lang="en-US" sz="1600" b="1" dirty="0" err="1" smtClean="0">
                <a:solidFill>
                  <a:schemeClr val="accent5">
                    <a:lumMod val="75000"/>
                  </a:schemeClr>
                </a:solidFill>
              </a:rPr>
              <a:t>Bước</a:t>
            </a:r>
            <a:r>
              <a:rPr lang="en-US" sz="1600" b="1" dirty="0" smtClean="0">
                <a:solidFill>
                  <a:schemeClr val="accent5">
                    <a:lumMod val="75000"/>
                  </a:schemeClr>
                </a:solidFill>
              </a:rPr>
              <a:t> 1:</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trigger function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smtClean="0">
                <a:solidFill>
                  <a:schemeClr val="accent2">
                    <a:lumMod val="75000"/>
                  </a:schemeClr>
                </a:solidFill>
              </a:rPr>
              <a:t>create function</a:t>
            </a:r>
            <a:r>
              <a:rPr lang="en-US" sz="1600" dirty="0" smtClean="0">
                <a:solidFill>
                  <a:schemeClr val="accent5">
                    <a:lumMod val="75000"/>
                  </a:schemeClr>
                </a:solidFill>
              </a:rPr>
              <a:t> return </a:t>
            </a:r>
            <a:r>
              <a:rPr lang="en-US" sz="1600" dirty="0" err="1" smtClean="0">
                <a:solidFill>
                  <a:schemeClr val="accent5">
                    <a:lumMod val="75000"/>
                  </a:schemeClr>
                </a:solidFill>
              </a:rPr>
              <a:t>về</a:t>
            </a:r>
            <a:r>
              <a:rPr lang="en-US" sz="1600" dirty="0" smtClean="0">
                <a:solidFill>
                  <a:schemeClr val="accent5">
                    <a:lumMod val="75000"/>
                  </a:schemeClr>
                </a:solidFill>
              </a:rPr>
              <a:t> trigger</a:t>
            </a:r>
            <a:endParaRPr lang="en-US" sz="1600" dirty="0">
              <a:solidFill>
                <a:schemeClr val="accent2">
                  <a:lumMod val="75000"/>
                </a:schemeClr>
              </a:solidFill>
            </a:endParaRPr>
          </a:p>
        </p:txBody>
      </p:sp>
      <p:sp>
        <p:nvSpPr>
          <p:cNvPr id="7" name="TextBox 6"/>
          <p:cNvSpPr txBox="1"/>
          <p:nvPr/>
        </p:nvSpPr>
        <p:spPr>
          <a:xfrm>
            <a:off x="832916" y="3923508"/>
            <a:ext cx="7704502" cy="338554"/>
          </a:xfrm>
          <a:prstGeom prst="rect">
            <a:avLst/>
          </a:prstGeom>
          <a:noFill/>
        </p:spPr>
        <p:txBody>
          <a:bodyPr wrap="square" rtlCol="0">
            <a:spAutoFit/>
          </a:bodyPr>
          <a:lstStyle/>
          <a:p>
            <a:pPr marL="117475" indent="-117475">
              <a:buFontTx/>
              <a:buChar char="-"/>
            </a:pPr>
            <a:r>
              <a:rPr lang="en-US" sz="1600" b="1" dirty="0" err="1" smtClean="0">
                <a:solidFill>
                  <a:schemeClr val="accent5">
                    <a:lumMod val="75000"/>
                  </a:schemeClr>
                </a:solidFill>
              </a:rPr>
              <a:t>Bước</a:t>
            </a:r>
            <a:r>
              <a:rPr lang="en-US" sz="1600" b="1" dirty="0" smtClean="0">
                <a:solidFill>
                  <a:schemeClr val="accent5">
                    <a:lumMod val="75000"/>
                  </a:schemeClr>
                </a:solidFill>
              </a:rPr>
              <a:t> 2:</a:t>
            </a:r>
            <a:r>
              <a:rPr lang="en-US" sz="1600" dirty="0" smtClean="0">
                <a:solidFill>
                  <a:schemeClr val="accent5">
                    <a:lumMod val="75000"/>
                  </a:schemeClr>
                </a:solidFill>
              </a:rPr>
              <a:t> </a:t>
            </a:r>
            <a:r>
              <a:rPr lang="en-US" sz="1600" dirty="0" err="1" smtClean="0">
                <a:solidFill>
                  <a:schemeClr val="accent5">
                    <a:lumMod val="75000"/>
                  </a:schemeClr>
                </a:solidFill>
              </a:rPr>
              <a:t>Gắn</a:t>
            </a:r>
            <a:r>
              <a:rPr lang="en-US" sz="1600" dirty="0" smtClean="0">
                <a:solidFill>
                  <a:schemeClr val="accent5">
                    <a:lumMod val="75000"/>
                  </a:schemeClr>
                </a:solidFill>
              </a:rPr>
              <a:t> trigger function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trigger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smtClean="0">
                <a:solidFill>
                  <a:schemeClr val="accent2">
                    <a:lumMod val="75000"/>
                  </a:schemeClr>
                </a:solidFill>
              </a:rPr>
              <a:t>create trigger</a:t>
            </a:r>
            <a:endParaRPr lang="en-US" sz="1600" dirty="0">
              <a:solidFill>
                <a:schemeClr val="accent2">
                  <a:lumMod val="75000"/>
                </a:schemeClr>
              </a:solidFill>
            </a:endParaRPr>
          </a:p>
        </p:txBody>
      </p:sp>
      <p:pic>
        <p:nvPicPr>
          <p:cNvPr id="9" name="Picture 8"/>
          <p:cNvPicPr>
            <a:picLocks noChangeAspect="1"/>
          </p:cNvPicPr>
          <p:nvPr/>
        </p:nvPicPr>
        <p:blipFill>
          <a:blip r:embed="rId2"/>
          <a:stretch>
            <a:fillRect/>
          </a:stretch>
        </p:blipFill>
        <p:spPr>
          <a:xfrm>
            <a:off x="1050199" y="4435255"/>
            <a:ext cx="4838700" cy="1409700"/>
          </a:xfrm>
          <a:prstGeom prst="rect">
            <a:avLst/>
          </a:prstGeom>
        </p:spPr>
      </p:pic>
      <p:pic>
        <p:nvPicPr>
          <p:cNvPr id="11" name="Picture 10"/>
          <p:cNvPicPr>
            <a:picLocks noChangeAspect="1"/>
          </p:cNvPicPr>
          <p:nvPr/>
        </p:nvPicPr>
        <p:blipFill>
          <a:blip r:embed="rId3"/>
          <a:stretch>
            <a:fillRect/>
          </a:stretch>
        </p:blipFill>
        <p:spPr>
          <a:xfrm>
            <a:off x="1019079" y="1600615"/>
            <a:ext cx="4000500" cy="2228850"/>
          </a:xfrm>
          <a:prstGeom prst="rect">
            <a:avLst/>
          </a:prstGeom>
        </p:spPr>
      </p:pic>
      <p:sp>
        <p:nvSpPr>
          <p:cNvPr id="13" name="Line Callout 2 12"/>
          <p:cNvSpPr/>
          <p:nvPr/>
        </p:nvSpPr>
        <p:spPr>
          <a:xfrm>
            <a:off x="5318910" y="4382468"/>
            <a:ext cx="2792995" cy="344975"/>
          </a:xfrm>
          <a:prstGeom prst="borderCallout2">
            <a:avLst>
              <a:gd name="adj1" fmla="val 18750"/>
              <a:gd name="adj2" fmla="val -8333"/>
              <a:gd name="adj3" fmla="val 18750"/>
              <a:gd name="adj4" fmla="val -16667"/>
              <a:gd name="adj5" fmla="val 107251"/>
              <a:gd name="adj6" fmla="val -74868"/>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Gắn</a:t>
            </a:r>
            <a:r>
              <a:rPr lang="en-US" sz="1200" dirty="0" smtClean="0"/>
              <a:t> </a:t>
            </a:r>
            <a:r>
              <a:rPr lang="en-US" sz="1200" dirty="0" err="1" smtClean="0"/>
              <a:t>trước</a:t>
            </a:r>
            <a:r>
              <a:rPr lang="en-US" sz="1200" dirty="0" smtClean="0"/>
              <a:t>/</a:t>
            </a:r>
            <a:r>
              <a:rPr lang="en-US" sz="1200" dirty="0" err="1" smtClean="0"/>
              <a:t>sau</a:t>
            </a:r>
            <a:r>
              <a:rPr lang="en-US" sz="1200" dirty="0" smtClean="0"/>
              <a:t> event INTERT, …</a:t>
            </a:r>
            <a:endParaRPr lang="en-US" sz="1200" dirty="0"/>
          </a:p>
        </p:txBody>
      </p:sp>
      <p:sp>
        <p:nvSpPr>
          <p:cNvPr id="14" name="Line Callout 2 13"/>
          <p:cNvSpPr/>
          <p:nvPr/>
        </p:nvSpPr>
        <p:spPr>
          <a:xfrm>
            <a:off x="6237838" y="4797407"/>
            <a:ext cx="1874067" cy="344975"/>
          </a:xfrm>
          <a:prstGeom prst="borderCallout2">
            <a:avLst>
              <a:gd name="adj1" fmla="val 18750"/>
              <a:gd name="adj2" fmla="val -8333"/>
              <a:gd name="adj3" fmla="val 18750"/>
              <a:gd name="adj4" fmla="val -16667"/>
              <a:gd name="adj5" fmla="val 88881"/>
              <a:gd name="adj6" fmla="val -158493"/>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Gắn</a:t>
            </a:r>
            <a:r>
              <a:rPr lang="en-US" sz="1200" dirty="0" smtClean="0"/>
              <a:t> </a:t>
            </a:r>
            <a:r>
              <a:rPr lang="en-US" sz="1200" dirty="0" err="1" smtClean="0"/>
              <a:t>cho</a:t>
            </a:r>
            <a:r>
              <a:rPr lang="en-US" sz="1200" dirty="0" smtClean="0"/>
              <a:t> table </a:t>
            </a:r>
            <a:r>
              <a:rPr lang="en-US" sz="1200" dirty="0" err="1" smtClean="0"/>
              <a:t>nào</a:t>
            </a:r>
            <a:r>
              <a:rPr lang="en-US" sz="1200" dirty="0" smtClean="0"/>
              <a:t> </a:t>
            </a:r>
            <a:endParaRPr lang="en-US" sz="1200" dirty="0"/>
          </a:p>
        </p:txBody>
      </p:sp>
      <p:sp>
        <p:nvSpPr>
          <p:cNvPr id="15" name="Line Callout 2 14"/>
          <p:cNvSpPr/>
          <p:nvPr/>
        </p:nvSpPr>
        <p:spPr>
          <a:xfrm>
            <a:off x="6111089" y="5231974"/>
            <a:ext cx="2000816" cy="344975"/>
          </a:xfrm>
          <a:prstGeom prst="borderCallout2">
            <a:avLst>
              <a:gd name="adj1" fmla="val 18750"/>
              <a:gd name="adj2" fmla="val -8333"/>
              <a:gd name="adj3" fmla="val 18750"/>
              <a:gd name="adj4" fmla="val -16667"/>
              <a:gd name="adj5" fmla="val 36393"/>
              <a:gd name="adj6" fmla="val -6500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Kiểu</a:t>
            </a:r>
            <a:r>
              <a:rPr lang="en-US" sz="1200" dirty="0" smtClean="0"/>
              <a:t> trigger</a:t>
            </a:r>
            <a:endParaRPr lang="en-US" sz="1200" dirty="0"/>
          </a:p>
        </p:txBody>
      </p:sp>
      <p:sp>
        <p:nvSpPr>
          <p:cNvPr id="16" name="Line Callout 2 15"/>
          <p:cNvSpPr/>
          <p:nvPr/>
        </p:nvSpPr>
        <p:spPr>
          <a:xfrm>
            <a:off x="4678094" y="1951208"/>
            <a:ext cx="2000816" cy="344975"/>
          </a:xfrm>
          <a:prstGeom prst="borderCallout2">
            <a:avLst>
              <a:gd name="adj1" fmla="val 18750"/>
              <a:gd name="adj2" fmla="val -8333"/>
              <a:gd name="adj3" fmla="val 18750"/>
              <a:gd name="adj4" fmla="val -16667"/>
              <a:gd name="adj5" fmla="val 36393"/>
              <a:gd name="adj6" fmla="val -65001"/>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Return </a:t>
            </a:r>
            <a:r>
              <a:rPr lang="en-US" sz="1200" dirty="0" err="1" smtClean="0"/>
              <a:t>lại</a:t>
            </a:r>
            <a:r>
              <a:rPr lang="en-US" sz="1200" dirty="0" smtClean="0"/>
              <a:t> </a:t>
            </a:r>
            <a:r>
              <a:rPr lang="en-US" sz="1200" dirty="0" err="1" smtClean="0"/>
              <a:t>Kiểu</a:t>
            </a:r>
            <a:r>
              <a:rPr lang="en-US" sz="1200" dirty="0" smtClean="0"/>
              <a:t> trigger</a:t>
            </a:r>
            <a:endParaRPr lang="en-US" sz="1200" dirty="0"/>
          </a:p>
        </p:txBody>
      </p:sp>
    </p:spTree>
    <p:extLst>
      <p:ext uri="{BB962C8B-B14F-4D97-AF65-F5344CB8AC3E}">
        <p14:creationId xmlns:p14="http://schemas.microsoft.com/office/powerpoint/2010/main" val="2934625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05344" y="1850763"/>
            <a:ext cx="7432898" cy="3914751"/>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4-Point Star 1"/>
          <p:cNvSpPr/>
          <p:nvPr/>
        </p:nvSpPr>
        <p:spPr>
          <a:xfrm>
            <a:off x="905344" y="457902"/>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31681" y="425911"/>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 name="TextBox 3"/>
          <p:cNvSpPr txBox="1"/>
          <p:nvPr/>
        </p:nvSpPr>
        <p:spPr>
          <a:xfrm>
            <a:off x="832916" y="796456"/>
            <a:ext cx="7704502"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tức</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lượng</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kho</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đi</a:t>
            </a:r>
            <a:r>
              <a:rPr lang="en-US" sz="1600" dirty="0" smtClean="0">
                <a:solidFill>
                  <a:schemeClr val="accent5">
                    <a:lumMod val="75000"/>
                  </a:schemeClr>
                </a:solidFill>
              </a:rPr>
              <a:t> </a:t>
            </a:r>
            <a:r>
              <a:rPr lang="en-US" sz="1600" dirty="0" err="1" smtClean="0">
                <a:solidFill>
                  <a:schemeClr val="accent5">
                    <a:lumMod val="75000"/>
                  </a:schemeClr>
                </a:solidFill>
              </a:rPr>
              <a:t>đúng</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lượng</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199" y="1922188"/>
            <a:ext cx="6448425" cy="3771900"/>
          </a:xfrm>
          <a:prstGeom prst="rect">
            <a:avLst/>
          </a:prstGeom>
        </p:spPr>
      </p:pic>
      <p:sp>
        <p:nvSpPr>
          <p:cNvPr id="7" name="TextBox 6"/>
          <p:cNvSpPr txBox="1"/>
          <p:nvPr/>
        </p:nvSpPr>
        <p:spPr>
          <a:xfrm>
            <a:off x="832916" y="1476497"/>
            <a:ext cx="7704502" cy="338554"/>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Tạo</a:t>
            </a:r>
            <a:r>
              <a:rPr lang="en-US" sz="1600" dirty="0" smtClean="0">
                <a:solidFill>
                  <a:schemeClr val="accent5">
                    <a:lumMod val="75000"/>
                  </a:schemeClr>
                </a:solidFill>
              </a:rPr>
              <a:t> trigger function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thực</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update</a:t>
            </a:r>
            <a:endParaRPr lang="en-US" sz="1600" dirty="0">
              <a:solidFill>
                <a:schemeClr val="accent5">
                  <a:lumMod val="75000"/>
                </a:schemeClr>
              </a:solidFill>
            </a:endParaRPr>
          </a:p>
        </p:txBody>
      </p:sp>
      <p:sp>
        <p:nvSpPr>
          <p:cNvPr id="8" name="TextBox 7"/>
          <p:cNvSpPr txBox="1"/>
          <p:nvPr/>
        </p:nvSpPr>
        <p:spPr>
          <a:xfrm>
            <a:off x="832916" y="5822161"/>
            <a:ext cx="7704502"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smtClean="0">
                <a:solidFill>
                  <a:schemeClr val="accent2">
                    <a:lumMod val="75000"/>
                  </a:schemeClr>
                </a:solidFill>
              </a:rPr>
              <a:t>NEW</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đại</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record </a:t>
            </a:r>
            <a:r>
              <a:rPr lang="en-US" sz="1600" dirty="0" err="1" smtClean="0">
                <a:solidFill>
                  <a:schemeClr val="accent5">
                    <a:lumMod val="75000"/>
                  </a:schemeClr>
                </a:solidFill>
              </a:rPr>
              <a:t>vừa</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order_items</a:t>
            </a:r>
            <a:endParaRPr lang="en-US" sz="1600" dirty="0">
              <a:solidFill>
                <a:schemeClr val="accent5">
                  <a:lumMod val="75000"/>
                </a:schemeClr>
              </a:solidFill>
            </a:endParaRPr>
          </a:p>
        </p:txBody>
      </p:sp>
    </p:spTree>
    <p:extLst>
      <p:ext uri="{BB962C8B-B14F-4D97-AF65-F5344CB8AC3E}">
        <p14:creationId xmlns:p14="http://schemas.microsoft.com/office/powerpoint/2010/main" val="3981955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05344" y="999737"/>
            <a:ext cx="7432898" cy="1372271"/>
          </a:xfrm>
          <a:prstGeom prst="roundRect">
            <a:avLst>
              <a:gd name="adj" fmla="val 1724"/>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2916" y="543990"/>
            <a:ext cx="7704502" cy="338554"/>
          </a:xfrm>
          <a:prstGeom prst="rect">
            <a:avLst/>
          </a:prstGeom>
          <a:noFill/>
        </p:spPr>
        <p:txBody>
          <a:bodyPr wrap="square" rtlCol="0">
            <a:spAutoFit/>
          </a:bodyPr>
          <a:lstStyle/>
          <a:p>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trigger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gắn</a:t>
            </a:r>
            <a:r>
              <a:rPr lang="en-US" sz="1600" dirty="0" smtClean="0">
                <a:solidFill>
                  <a:schemeClr val="accent5">
                    <a:lumMod val="75000"/>
                  </a:schemeClr>
                </a:solidFill>
              </a:rPr>
              <a:t> trigger function </a:t>
            </a:r>
            <a:r>
              <a:rPr lang="en-US" sz="1600" dirty="0" err="1" smtClean="0">
                <a:solidFill>
                  <a:schemeClr val="accent5">
                    <a:lumMod val="75000"/>
                  </a:schemeClr>
                </a:solidFill>
              </a:rPr>
              <a:t>cho</a:t>
            </a:r>
            <a:r>
              <a:rPr lang="en-US" sz="1600" dirty="0" smtClean="0">
                <a:solidFill>
                  <a:schemeClr val="accent5">
                    <a:lumMod val="75000"/>
                  </a:schemeClr>
                </a:solidFill>
              </a:rPr>
              <a:t> trigger</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008660" y="1100186"/>
            <a:ext cx="5153025" cy="1181100"/>
          </a:xfrm>
          <a:prstGeom prst="rect">
            <a:avLst/>
          </a:prstGeom>
        </p:spPr>
      </p:pic>
      <p:sp>
        <p:nvSpPr>
          <p:cNvPr id="5" name="TextBox 4"/>
          <p:cNvSpPr txBox="1"/>
          <p:nvPr/>
        </p:nvSpPr>
        <p:spPr>
          <a:xfrm>
            <a:off x="832915" y="3245491"/>
            <a:ext cx="7324257" cy="584775"/>
          </a:xfrm>
          <a:prstGeom prst="rect">
            <a:avLst/>
          </a:prstGeom>
          <a:noFill/>
        </p:spPr>
        <p:txBody>
          <a:bodyPr wrap="square" rtlCol="0">
            <a:spAutoFit/>
          </a:bodyPr>
          <a:lstStyle/>
          <a:p>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trigger row-level </a:t>
            </a:r>
            <a:r>
              <a:rPr lang="en-US" sz="1600" dirty="0" err="1" smtClean="0">
                <a:solidFill>
                  <a:schemeClr val="accent5">
                    <a:lumMod val="75000"/>
                  </a:schemeClr>
                </a:solidFill>
              </a:rPr>
              <a:t>đắt</a:t>
            </a:r>
            <a:r>
              <a:rPr lang="en-US" sz="1600" dirty="0" smtClean="0">
                <a:solidFill>
                  <a:schemeClr val="accent5">
                    <a:lumMod val="75000"/>
                  </a:schemeClr>
                </a:solidFill>
              </a:rPr>
              <a:t> </a:t>
            </a:r>
            <a:r>
              <a:rPr lang="en-US" sz="1600" dirty="0" err="1" smtClean="0">
                <a:solidFill>
                  <a:schemeClr val="accent5">
                    <a:lumMod val="75000"/>
                  </a:schemeClr>
                </a:solidFill>
              </a:rPr>
              <a:t>bắt</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order_items</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FOR EACH ROW</a:t>
            </a:r>
            <a:endParaRPr lang="en-US" sz="1600" dirty="0">
              <a:solidFill>
                <a:schemeClr val="accent5">
                  <a:lumMod val="75000"/>
                </a:schemeClr>
              </a:solidFill>
            </a:endParaRPr>
          </a:p>
        </p:txBody>
      </p:sp>
      <p:sp>
        <p:nvSpPr>
          <p:cNvPr id="6" name="TextBox 5"/>
          <p:cNvSpPr txBox="1"/>
          <p:nvPr/>
        </p:nvSpPr>
        <p:spPr>
          <a:xfrm>
            <a:off x="832915" y="2516362"/>
            <a:ext cx="7324257" cy="584775"/>
          </a:xfrm>
          <a:prstGeom prst="rect">
            <a:avLst/>
          </a:prstGeom>
          <a:noFill/>
        </p:spPr>
        <p:txBody>
          <a:bodyPr wrap="square" rtlCol="0">
            <a:spAutoFit/>
          </a:bodyPr>
          <a:lstStyle/>
          <a:p>
            <a:r>
              <a:rPr lang="en-US" sz="1600" dirty="0" err="1" smtClean="0">
                <a:solidFill>
                  <a:schemeClr val="accent5">
                    <a:lumMod val="75000"/>
                  </a:schemeClr>
                </a:solidFill>
              </a:rPr>
              <a:t>Gắn</a:t>
            </a:r>
            <a:r>
              <a:rPr lang="en-US" sz="1600" dirty="0" smtClean="0">
                <a:solidFill>
                  <a:schemeClr val="accent5">
                    <a:lumMod val="75000"/>
                  </a:schemeClr>
                </a:solidFill>
              </a:rPr>
              <a:t> trigger function SAU KHI </a:t>
            </a:r>
            <a:r>
              <a:rPr lang="en-US" sz="1600" dirty="0" err="1" smtClean="0">
                <a:solidFill>
                  <a:schemeClr val="accent5">
                    <a:lumMod val="75000"/>
                  </a:schemeClr>
                </a:solidFill>
              </a:rPr>
              <a:t>sự</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INSERT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order_items</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AFFTER INSERT</a:t>
            </a:r>
            <a:endParaRPr lang="en-US" sz="1600" dirty="0">
              <a:solidFill>
                <a:schemeClr val="accent5">
                  <a:lumMod val="75000"/>
                </a:schemeClr>
              </a:solidFill>
            </a:endParaRPr>
          </a:p>
        </p:txBody>
      </p:sp>
      <p:sp>
        <p:nvSpPr>
          <p:cNvPr id="7" name="Rounded Rectangle 6"/>
          <p:cNvSpPr/>
          <p:nvPr/>
        </p:nvSpPr>
        <p:spPr>
          <a:xfrm>
            <a:off x="961527" y="4282288"/>
            <a:ext cx="7067031" cy="986829"/>
          </a:xfrm>
          <a:prstGeom prst="roundRect">
            <a:avLst>
              <a:gd name="adj" fmla="val 534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90937" y="4483314"/>
            <a:ext cx="6808209" cy="584775"/>
          </a:xfrm>
          <a:prstGeom prst="rect">
            <a:avLst/>
          </a:prstGeom>
          <a:noFill/>
        </p:spPr>
        <p:txBody>
          <a:bodyPr wrap="square" rtlCol="0">
            <a:spAutoFit/>
          </a:bodyPr>
          <a:lstStyle/>
          <a:p>
            <a:r>
              <a:rPr lang="en-US" sz="1600" dirty="0" smtClean="0">
                <a:solidFill>
                  <a:schemeClr val="accent5">
                    <a:lumMod val="75000"/>
                  </a:schemeClr>
                </a:solidFill>
              </a:rPr>
              <a:t>Trigger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hay </a:t>
            </a:r>
            <a:r>
              <a:rPr lang="en-US" sz="1600" dirty="0" err="1" smtClean="0">
                <a:solidFill>
                  <a:schemeClr val="accent5">
                    <a:lumMod val="75000"/>
                  </a:schemeClr>
                </a:solidFill>
              </a:rPr>
              <a:t>áp</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ghi</a:t>
            </a:r>
            <a:r>
              <a:rPr lang="en-US" sz="1600" dirty="0" smtClean="0">
                <a:solidFill>
                  <a:schemeClr val="accent5">
                    <a:lumMod val="75000"/>
                  </a:schemeClr>
                </a:solidFill>
              </a:rPr>
              <a:t> log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lịch</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a:t>
            </a:r>
            <a:r>
              <a:rPr lang="en-US" sz="1600" dirty="0" err="1" smtClean="0">
                <a:solidFill>
                  <a:schemeClr val="accent5">
                    <a:lumMod val="75000"/>
                  </a:schemeClr>
                </a:solidFill>
              </a:rPr>
              <a:t>đích</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2125117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1185</TotalTime>
  <Words>1762</Words>
  <Application>Microsoft Office PowerPoint</Application>
  <PresentationFormat>On-screen Show (4:3)</PresentationFormat>
  <Paragraphs>125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370</cp:revision>
  <dcterms:created xsi:type="dcterms:W3CDTF">2023-10-31T07:04:03Z</dcterms:created>
  <dcterms:modified xsi:type="dcterms:W3CDTF">2024-01-02T03:18:13Z</dcterms:modified>
</cp:coreProperties>
</file>