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90" r:id="rId3"/>
    <p:sldId id="298" r:id="rId4"/>
    <p:sldId id="299" r:id="rId5"/>
    <p:sldId id="311" r:id="rId6"/>
    <p:sldId id="302" r:id="rId7"/>
    <p:sldId id="312" r:id="rId8"/>
    <p:sldId id="303" r:id="rId9"/>
    <p:sldId id="313" r:id="rId10"/>
    <p:sldId id="300" r:id="rId11"/>
    <p:sldId id="301" r:id="rId12"/>
    <p:sldId id="304" r:id="rId13"/>
    <p:sldId id="305" r:id="rId14"/>
    <p:sldId id="306" r:id="rId15"/>
    <p:sldId id="307" r:id="rId16"/>
    <p:sldId id="308" r:id="rId17"/>
    <p:sldId id="309" r:id="rId18"/>
    <p:sldId id="310"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ED7A2B"/>
    <a:srgbClr val="8FC573"/>
    <a:srgbClr val="9F67B8"/>
    <a:srgbClr val="8359B8"/>
    <a:srgbClr val="8D62CA"/>
    <a:srgbClr val="8569CB"/>
    <a:srgbClr val="229E9A"/>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0113432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566024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700" r:id="rId2"/>
    <p:sldLayoutId id="2147483701" r:id="rId3"/>
    <p:sldLayoutId id="214748370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10</a:t>
            </a:r>
            <a:endParaRPr lang="en-US" dirty="0">
              <a:solidFill>
                <a:schemeClr val="bg1"/>
              </a:solidFill>
            </a:endParaRPr>
          </a:p>
        </p:txBody>
      </p:sp>
      <p:sp>
        <p:nvSpPr>
          <p:cNvPr id="8" name="TextBox 7"/>
          <p:cNvSpPr txBox="1"/>
          <p:nvPr/>
        </p:nvSpPr>
        <p:spPr>
          <a:xfrm>
            <a:off x="793685" y="1691139"/>
            <a:ext cx="3583541" cy="553998"/>
          </a:xfrm>
          <a:prstGeom prst="rect">
            <a:avLst/>
          </a:prstGeom>
          <a:noFill/>
        </p:spPr>
        <p:txBody>
          <a:bodyPr wrap="square" rtlCol="0">
            <a:spAutoFit/>
          </a:bodyPr>
          <a:lstStyle/>
          <a:p>
            <a:r>
              <a:rPr lang="en-US" sz="3000" b="1" dirty="0" smtClean="0">
                <a:solidFill>
                  <a:schemeClr val="bg1"/>
                </a:solidFill>
              </a:rPr>
              <a:t>Indexes, </a:t>
            </a:r>
            <a:endParaRPr lang="en-US" sz="3000" b="1" dirty="0">
              <a:solidFill>
                <a:schemeClr val="bg1"/>
              </a:solidFill>
            </a:endParaRPr>
          </a:p>
        </p:txBody>
      </p:sp>
      <p:sp>
        <p:nvSpPr>
          <p:cNvPr id="6" name="Diamond 5"/>
          <p:cNvSpPr/>
          <p:nvPr/>
        </p:nvSpPr>
        <p:spPr>
          <a:xfrm>
            <a:off x="911384" y="353072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420450"/>
            <a:ext cx="3322621" cy="369332"/>
          </a:xfrm>
          <a:prstGeom prst="rect">
            <a:avLst/>
          </a:prstGeom>
          <a:noFill/>
        </p:spPr>
        <p:txBody>
          <a:bodyPr wrap="square" rtlCol="0">
            <a:spAutoFit/>
          </a:bodyPr>
          <a:lstStyle/>
          <a:p>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Indexes</a:t>
            </a:r>
            <a:endParaRPr lang="en-US" dirty="0">
              <a:solidFill>
                <a:schemeClr val="bg1"/>
              </a:solidFill>
            </a:endParaRPr>
          </a:p>
        </p:txBody>
      </p:sp>
      <p:sp>
        <p:nvSpPr>
          <p:cNvPr id="10" name="TextBox 9"/>
          <p:cNvSpPr txBox="1"/>
          <p:nvPr/>
        </p:nvSpPr>
        <p:spPr>
          <a:xfrm>
            <a:off x="1054605" y="4379626"/>
            <a:ext cx="3322621" cy="369332"/>
          </a:xfrm>
          <a:prstGeom prst="rect">
            <a:avLst/>
          </a:prstGeom>
          <a:noFill/>
        </p:spPr>
        <p:txBody>
          <a:bodyPr wrap="square" rtlCol="0">
            <a:spAutoFit/>
          </a:bodyPr>
          <a:lstStyle/>
          <a:p>
            <a:r>
              <a:rPr lang="en-US" dirty="0" smtClean="0">
                <a:solidFill>
                  <a:schemeClr val="bg1"/>
                </a:solidFill>
              </a:rPr>
              <a:t>PostgreSQL Administration</a:t>
            </a:r>
            <a:endParaRPr lang="en-US" dirty="0">
              <a:solidFill>
                <a:schemeClr val="bg1"/>
              </a:solidFill>
            </a:endParaRPr>
          </a:p>
        </p:txBody>
      </p:sp>
      <p:sp>
        <p:nvSpPr>
          <p:cNvPr id="11" name="Diamond 10"/>
          <p:cNvSpPr/>
          <p:nvPr/>
        </p:nvSpPr>
        <p:spPr>
          <a:xfrm>
            <a:off x="911384" y="450742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793686" y="2225294"/>
            <a:ext cx="3488604" cy="1015663"/>
          </a:xfrm>
          <a:prstGeom prst="rect">
            <a:avLst/>
          </a:prstGeom>
          <a:noFill/>
        </p:spPr>
        <p:txBody>
          <a:bodyPr wrap="square" rtlCol="0">
            <a:spAutoFit/>
          </a:bodyPr>
          <a:lstStyle/>
          <a:p>
            <a:r>
              <a:rPr lang="en-US" sz="3000" b="1" dirty="0" smtClean="0">
                <a:solidFill>
                  <a:schemeClr val="bg1"/>
                </a:solidFill>
              </a:rPr>
              <a:t>PostgreSQL Administration</a:t>
            </a:r>
            <a:endParaRPr lang="en-US" sz="3000" b="1" dirty="0">
              <a:solidFill>
                <a:schemeClr val="bg1"/>
              </a:solidFill>
            </a:endParaRPr>
          </a:p>
        </p:txBody>
      </p:sp>
      <p:sp>
        <p:nvSpPr>
          <p:cNvPr id="15" name="TextBox 14"/>
          <p:cNvSpPr txBox="1"/>
          <p:nvPr/>
        </p:nvSpPr>
        <p:spPr>
          <a:xfrm>
            <a:off x="1054605" y="3856975"/>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vi-VN" dirty="0" smtClean="0">
                <a:solidFill>
                  <a:schemeClr val="bg1"/>
                </a:solidFill>
              </a:rPr>
              <a:t>EXPLAIN</a:t>
            </a:r>
            <a:endParaRPr lang="en-US" dirty="0">
              <a:solidFill>
                <a:schemeClr val="bg1"/>
              </a:solidFill>
            </a:endParaRPr>
          </a:p>
        </p:txBody>
      </p:sp>
      <p:sp>
        <p:nvSpPr>
          <p:cNvPr id="16" name="Diamond 15"/>
          <p:cNvSpPr/>
          <p:nvPr/>
        </p:nvSpPr>
        <p:spPr>
          <a:xfrm>
            <a:off x="911384" y="3984771"/>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6828" y="1032097"/>
            <a:ext cx="7242772" cy="909050"/>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61606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584070"/>
            <a:ext cx="3775297" cy="338554"/>
          </a:xfrm>
          <a:prstGeom prst="rect">
            <a:avLst/>
          </a:prstGeom>
          <a:noFill/>
        </p:spPr>
        <p:txBody>
          <a:bodyPr wrap="square" rtlCol="0">
            <a:spAutoFit/>
          </a:bodyPr>
          <a:lstStyle/>
          <a:p>
            <a:r>
              <a:rPr lang="vi-VN" sz="1600" b="1" dirty="0" smtClean="0">
                <a:solidFill>
                  <a:schemeClr val="accent5">
                    <a:lumMod val="75000"/>
                  </a:schemeClr>
                </a:solidFill>
              </a:rPr>
              <a:t>Cú Pháp</a:t>
            </a:r>
            <a:r>
              <a:rPr lang="en-US" sz="1600" b="1" dirty="0" smtClean="0">
                <a:solidFill>
                  <a:schemeClr val="accent5">
                    <a:lumMod val="75000"/>
                  </a:schemeClr>
                </a:solidFill>
              </a:rPr>
              <a:t> </a:t>
            </a:r>
            <a:r>
              <a:rPr lang="vi-VN" sz="1600" b="1" dirty="0" smtClean="0">
                <a:solidFill>
                  <a:schemeClr val="accent5">
                    <a:lumMod val="75000"/>
                  </a:schemeClr>
                </a:solidFill>
              </a:rPr>
              <a:t>Xóa </a:t>
            </a:r>
            <a:r>
              <a:rPr lang="en-US" sz="1600" b="1" dirty="0" smtClean="0">
                <a:solidFill>
                  <a:schemeClr val="accent5">
                    <a:lumMod val="75000"/>
                  </a:schemeClr>
                </a:solidFill>
              </a:rPr>
              <a:t>Indexes</a:t>
            </a:r>
            <a:endParaRPr lang="en-US" sz="1600" b="1" dirty="0">
              <a:solidFill>
                <a:schemeClr val="accent5">
                  <a:lumMod val="75000"/>
                </a:schemeClr>
              </a:solidFill>
            </a:endParaRPr>
          </a:p>
        </p:txBody>
      </p:sp>
      <p:sp>
        <p:nvSpPr>
          <p:cNvPr id="6" name="TextBox 5"/>
          <p:cNvSpPr txBox="1"/>
          <p:nvPr/>
        </p:nvSpPr>
        <p:spPr>
          <a:xfrm>
            <a:off x="832916" y="2050620"/>
            <a:ext cx="7396684" cy="338554"/>
          </a:xfrm>
          <a:prstGeom prst="rect">
            <a:avLst/>
          </a:prstGeom>
          <a:noFill/>
        </p:spPr>
        <p:txBody>
          <a:bodyPr wrap="square" rtlCol="0">
            <a:spAutoFit/>
          </a:bodyPr>
          <a:lstStyle/>
          <a:p>
            <a:r>
              <a:rPr lang="vi-VN" sz="1600" dirty="0" smtClean="0">
                <a:solidFill>
                  <a:schemeClr val="accent5">
                    <a:lumMod val="75000"/>
                  </a:schemeClr>
                </a:solidFill>
              </a:rPr>
              <a:t>- Sử dụng từ khóa DROP INDEX để xóa</a:t>
            </a:r>
            <a:endParaRPr lang="en-US" sz="1600" dirty="0">
              <a:solidFill>
                <a:schemeClr val="accent5">
                  <a:lumMod val="75000"/>
                </a:schemeClr>
              </a:solidFill>
            </a:endParaRPr>
          </a:p>
        </p:txBody>
      </p:sp>
      <p:sp>
        <p:nvSpPr>
          <p:cNvPr id="7" name="TextBox 6"/>
          <p:cNvSpPr txBox="1"/>
          <p:nvPr/>
        </p:nvSpPr>
        <p:spPr>
          <a:xfrm>
            <a:off x="832916" y="2430865"/>
            <a:ext cx="7396684" cy="338554"/>
          </a:xfrm>
          <a:prstGeom prst="rect">
            <a:avLst/>
          </a:prstGeom>
          <a:noFill/>
        </p:spPr>
        <p:txBody>
          <a:bodyPr wrap="square" rtlCol="0">
            <a:spAutoFit/>
          </a:bodyPr>
          <a:lstStyle/>
          <a:p>
            <a:r>
              <a:rPr lang="vi-VN" sz="1600" dirty="0" smtClean="0">
                <a:solidFill>
                  <a:schemeClr val="accent5">
                    <a:lumMod val="75000"/>
                  </a:schemeClr>
                </a:solidFill>
              </a:rPr>
              <a:t>- index_name: Là tên index cần xóa</a:t>
            </a:r>
            <a:endParaRPr lang="en-US" sz="1600" dirty="0">
              <a:solidFill>
                <a:schemeClr val="accent5">
                  <a:lumMod val="75000"/>
                </a:schemeClr>
              </a:solidFill>
            </a:endParaRPr>
          </a:p>
        </p:txBody>
      </p:sp>
      <p:sp>
        <p:nvSpPr>
          <p:cNvPr id="9" name="TextBox 8"/>
          <p:cNvSpPr txBox="1"/>
          <p:nvPr/>
        </p:nvSpPr>
        <p:spPr>
          <a:xfrm>
            <a:off x="832916" y="4060487"/>
            <a:ext cx="7396684" cy="584775"/>
          </a:xfrm>
          <a:prstGeom prst="rect">
            <a:avLst/>
          </a:prstGeom>
          <a:noFill/>
        </p:spPr>
        <p:txBody>
          <a:bodyPr wrap="square" rtlCol="0">
            <a:spAutoFit/>
          </a:bodyPr>
          <a:lstStyle/>
          <a:p>
            <a:r>
              <a:rPr lang="vi-VN" sz="1600" dirty="0">
                <a:solidFill>
                  <a:schemeClr val="accent5">
                    <a:lumMod val="75000"/>
                  </a:schemeClr>
                </a:solidFill>
              </a:rPr>
              <a:t>- </a:t>
            </a:r>
            <a:r>
              <a:rPr lang="vi-VN" sz="1600" dirty="0" smtClean="0">
                <a:solidFill>
                  <a:schemeClr val="accent5">
                    <a:lumMod val="75000"/>
                  </a:schemeClr>
                </a:solidFill>
              </a:rPr>
              <a:t>CONCURRENTLY : là tùy chọn lock tất cả các truy vấn đến table trong khi xóa index cho đến khi việc xóa chỉ mục hoàn tất.</a:t>
            </a:r>
            <a:endParaRPr lang="en-US" sz="1600" dirty="0">
              <a:solidFill>
                <a:schemeClr val="accent5">
                  <a:lumMod val="75000"/>
                </a:schemeClr>
              </a:solidFill>
            </a:endParaRPr>
          </a:p>
        </p:txBody>
      </p:sp>
      <p:sp>
        <p:nvSpPr>
          <p:cNvPr id="10" name="TextBox 9"/>
          <p:cNvSpPr txBox="1"/>
          <p:nvPr/>
        </p:nvSpPr>
        <p:spPr>
          <a:xfrm>
            <a:off x="832916" y="2811110"/>
            <a:ext cx="7396684" cy="338554"/>
          </a:xfrm>
          <a:prstGeom prst="rect">
            <a:avLst/>
          </a:prstGeom>
          <a:noFill/>
        </p:spPr>
        <p:txBody>
          <a:bodyPr wrap="square" rtlCol="0">
            <a:spAutoFit/>
          </a:bodyPr>
          <a:lstStyle/>
          <a:p>
            <a:r>
              <a:rPr lang="vi-VN" sz="1600" dirty="0">
                <a:solidFill>
                  <a:schemeClr val="accent5">
                    <a:lumMod val="75000"/>
                  </a:schemeClr>
                </a:solidFill>
              </a:rPr>
              <a:t>- IF </a:t>
            </a:r>
            <a:r>
              <a:rPr lang="vi-VN" sz="1600" dirty="0" smtClean="0">
                <a:solidFill>
                  <a:schemeClr val="accent5">
                    <a:lumMod val="75000"/>
                  </a:schemeClr>
                </a:solidFill>
              </a:rPr>
              <a:t>EXISTS: là tùy chọn kiểm tra tính tồn tại</a:t>
            </a:r>
            <a:endParaRPr lang="en-US" sz="1600" dirty="0">
              <a:solidFill>
                <a:schemeClr val="accent5">
                  <a:lumMod val="75000"/>
                </a:schemeClr>
              </a:solidFill>
            </a:endParaRPr>
          </a:p>
        </p:txBody>
      </p:sp>
      <p:pic>
        <p:nvPicPr>
          <p:cNvPr id="11" name="Picture 10"/>
          <p:cNvPicPr>
            <a:picLocks noChangeAspect="1"/>
          </p:cNvPicPr>
          <p:nvPr/>
        </p:nvPicPr>
        <p:blipFill>
          <a:blip r:embed="rId2"/>
          <a:stretch>
            <a:fillRect/>
          </a:stretch>
        </p:blipFill>
        <p:spPr>
          <a:xfrm>
            <a:off x="1050199" y="1045796"/>
            <a:ext cx="3209925" cy="895350"/>
          </a:xfrm>
          <a:prstGeom prst="rect">
            <a:avLst/>
          </a:prstGeom>
        </p:spPr>
      </p:pic>
      <p:sp>
        <p:nvSpPr>
          <p:cNvPr id="12" name="TextBox 11"/>
          <p:cNvSpPr txBox="1"/>
          <p:nvPr/>
        </p:nvSpPr>
        <p:spPr>
          <a:xfrm>
            <a:off x="832916" y="3227569"/>
            <a:ext cx="7396684" cy="338554"/>
          </a:xfrm>
          <a:prstGeom prst="rect">
            <a:avLst/>
          </a:prstGeom>
          <a:noFill/>
        </p:spPr>
        <p:txBody>
          <a:bodyPr wrap="square" rtlCol="0">
            <a:spAutoFit/>
          </a:bodyPr>
          <a:lstStyle/>
          <a:p>
            <a:r>
              <a:rPr lang="vi-VN" sz="1600" dirty="0">
                <a:solidFill>
                  <a:schemeClr val="accent5">
                    <a:lumMod val="75000"/>
                  </a:schemeClr>
                </a:solidFill>
              </a:rPr>
              <a:t>- CASCADE: </a:t>
            </a:r>
            <a:r>
              <a:rPr lang="vi-VN" sz="1600" dirty="0" smtClean="0">
                <a:solidFill>
                  <a:schemeClr val="accent5">
                    <a:lumMod val="75000"/>
                  </a:schemeClr>
                </a:solidFill>
              </a:rPr>
              <a:t>là tùy chọn xóa tất cả đối tượng phụ thuộc nếu có</a:t>
            </a:r>
            <a:endParaRPr lang="en-US" sz="1600" dirty="0">
              <a:solidFill>
                <a:schemeClr val="accent5">
                  <a:lumMod val="75000"/>
                </a:schemeClr>
              </a:solidFill>
            </a:endParaRPr>
          </a:p>
        </p:txBody>
      </p:sp>
      <p:sp>
        <p:nvSpPr>
          <p:cNvPr id="13" name="TextBox 12"/>
          <p:cNvSpPr txBox="1"/>
          <p:nvPr/>
        </p:nvSpPr>
        <p:spPr>
          <a:xfrm>
            <a:off x="832916" y="3644028"/>
            <a:ext cx="7396684" cy="338554"/>
          </a:xfrm>
          <a:prstGeom prst="rect">
            <a:avLst/>
          </a:prstGeom>
          <a:noFill/>
        </p:spPr>
        <p:txBody>
          <a:bodyPr wrap="square" rtlCol="0">
            <a:spAutoFit/>
          </a:bodyPr>
          <a:lstStyle/>
          <a:p>
            <a:r>
              <a:rPr lang="vi-VN" sz="1600" dirty="0">
                <a:solidFill>
                  <a:schemeClr val="accent5">
                    <a:lumMod val="75000"/>
                  </a:schemeClr>
                </a:solidFill>
              </a:rPr>
              <a:t>- RESTRICT: </a:t>
            </a:r>
            <a:r>
              <a:rPr lang="vi-VN" sz="1600" dirty="0" smtClean="0">
                <a:solidFill>
                  <a:schemeClr val="accent5">
                    <a:lumMod val="75000"/>
                  </a:schemeClr>
                </a:solidFill>
              </a:rPr>
              <a:t>là tùy chọn mặc định, bỏ qua đối tượng phụ thuộc.</a:t>
            </a:r>
            <a:endParaRPr lang="en-US" sz="1600" dirty="0">
              <a:solidFill>
                <a:schemeClr val="accent5">
                  <a:lumMod val="75000"/>
                </a:schemeClr>
              </a:solidFill>
            </a:endParaRPr>
          </a:p>
        </p:txBody>
      </p:sp>
    </p:spTree>
    <p:extLst>
      <p:ext uri="{BB962C8B-B14F-4D97-AF65-F5344CB8AC3E}">
        <p14:creationId xmlns:p14="http://schemas.microsoft.com/office/powerpoint/2010/main" val="923351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86828" y="4427571"/>
            <a:ext cx="7242772" cy="1902891"/>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6828" y="1457752"/>
            <a:ext cx="7242772" cy="2362953"/>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61606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584070"/>
            <a:ext cx="3775297" cy="338554"/>
          </a:xfrm>
          <a:prstGeom prst="rect">
            <a:avLst/>
          </a:prstGeom>
          <a:noFill/>
        </p:spPr>
        <p:txBody>
          <a:bodyPr wrap="square" rtlCol="0">
            <a:spAutoFit/>
          </a:bodyPr>
          <a:lstStyle/>
          <a:p>
            <a:r>
              <a:rPr lang="vi-VN" sz="1600" b="1" dirty="0" smtClean="0">
                <a:solidFill>
                  <a:schemeClr val="accent5">
                    <a:lumMod val="75000"/>
                  </a:schemeClr>
                </a:solidFill>
              </a:rPr>
              <a:t>Liệt kê danh sách </a:t>
            </a:r>
            <a:r>
              <a:rPr lang="en-US" sz="1600" b="1" dirty="0" smtClean="0">
                <a:solidFill>
                  <a:schemeClr val="accent5">
                    <a:lumMod val="75000"/>
                  </a:schemeClr>
                </a:solidFill>
              </a:rPr>
              <a:t>Indexes</a:t>
            </a:r>
            <a:r>
              <a:rPr lang="vi-VN" sz="1600" b="1" dirty="0" smtClean="0">
                <a:solidFill>
                  <a:schemeClr val="accent5">
                    <a:lumMod val="75000"/>
                  </a:schemeClr>
                </a:solidFill>
              </a:rPr>
              <a:t> đã tạo</a:t>
            </a:r>
            <a:endParaRPr lang="en-US" sz="1600" b="1" dirty="0">
              <a:solidFill>
                <a:schemeClr val="accent5">
                  <a:lumMod val="75000"/>
                </a:schemeClr>
              </a:solidFill>
            </a:endParaRPr>
          </a:p>
        </p:txBody>
      </p:sp>
      <p:sp>
        <p:nvSpPr>
          <p:cNvPr id="9" name="TextBox 8"/>
          <p:cNvSpPr txBox="1"/>
          <p:nvPr/>
        </p:nvSpPr>
        <p:spPr>
          <a:xfrm>
            <a:off x="832916" y="1012485"/>
            <a:ext cx="7396684" cy="338554"/>
          </a:xfrm>
          <a:prstGeom prst="rect">
            <a:avLst/>
          </a:prstGeom>
          <a:noFill/>
        </p:spPr>
        <p:txBody>
          <a:bodyPr wrap="square" rtlCol="0">
            <a:spAutoFit/>
          </a:bodyPr>
          <a:lstStyle/>
          <a:p>
            <a:r>
              <a:rPr lang="vi-VN" sz="1600" dirty="0" smtClean="0">
                <a:solidFill>
                  <a:schemeClr val="accent5">
                    <a:lumMod val="75000"/>
                  </a:schemeClr>
                </a:solidFill>
              </a:rPr>
              <a:t>- Liệt kê: tên table, tên index, kiểu index theo Schema</a:t>
            </a:r>
            <a:endParaRPr lang="en-US" sz="16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50199" y="1564465"/>
            <a:ext cx="3790950" cy="2162175"/>
          </a:xfrm>
          <a:prstGeom prst="rect">
            <a:avLst/>
          </a:prstGeom>
        </p:spPr>
      </p:pic>
      <p:sp>
        <p:nvSpPr>
          <p:cNvPr id="14" name="TextBox 13"/>
          <p:cNvSpPr txBox="1"/>
          <p:nvPr/>
        </p:nvSpPr>
        <p:spPr>
          <a:xfrm>
            <a:off x="832916" y="3954861"/>
            <a:ext cx="7396684" cy="338554"/>
          </a:xfrm>
          <a:prstGeom prst="rect">
            <a:avLst/>
          </a:prstGeom>
          <a:noFill/>
        </p:spPr>
        <p:txBody>
          <a:bodyPr wrap="square" rtlCol="0">
            <a:spAutoFit/>
          </a:bodyPr>
          <a:lstStyle/>
          <a:p>
            <a:r>
              <a:rPr lang="vi-VN" sz="1600" dirty="0" smtClean="0">
                <a:solidFill>
                  <a:schemeClr val="accent5">
                    <a:lumMod val="75000"/>
                  </a:schemeClr>
                </a:solidFill>
              </a:rPr>
              <a:t>- Liệt kê: tên index, kiểu index theo một table cụ thể</a:t>
            </a:r>
            <a:endParaRPr lang="en-US" sz="1600"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1131681" y="4568337"/>
            <a:ext cx="3429000" cy="1762125"/>
          </a:xfrm>
          <a:prstGeom prst="rect">
            <a:avLst/>
          </a:prstGeom>
        </p:spPr>
      </p:pic>
    </p:spTree>
    <p:extLst>
      <p:ext uri="{BB962C8B-B14F-4D97-AF65-F5344CB8AC3E}">
        <p14:creationId xmlns:p14="http://schemas.microsoft.com/office/powerpoint/2010/main" val="420314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556143"/>
            <a:ext cx="6771994" cy="584775"/>
          </a:xfrm>
          <a:prstGeom prst="rect">
            <a:avLst/>
          </a:prstGeom>
          <a:noFill/>
        </p:spPr>
        <p:txBody>
          <a:bodyPr wrap="square" rtlCol="0">
            <a:spAutoFit/>
          </a:bodyPr>
          <a:lstStyle/>
          <a:p>
            <a:r>
              <a:rPr lang="vi-VN" sz="3200" b="1" dirty="0" smtClean="0">
                <a:solidFill>
                  <a:schemeClr val="accent5">
                    <a:lumMod val="75000"/>
                  </a:schemeClr>
                </a:solidFill>
              </a:rPr>
              <a:t>Câu lệnh EXPLAIN</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95292"/>
            <a:ext cx="7804090" cy="553998"/>
          </a:xfrm>
          <a:prstGeom prst="rect">
            <a:avLst/>
          </a:prstGeom>
          <a:noFill/>
        </p:spPr>
        <p:txBody>
          <a:bodyPr wrap="square" rtlCol="0">
            <a:spAutoFit/>
          </a:bodyPr>
          <a:lstStyle/>
          <a:p>
            <a:r>
              <a:rPr lang="vi-VN" sz="1500" dirty="0">
                <a:solidFill>
                  <a:schemeClr val="accent5">
                    <a:lumMod val="75000"/>
                  </a:schemeClr>
                </a:solidFill>
              </a:rPr>
              <a:t>Câu lệnh EXPLAIN trong PostgreSQL là một câu lệnh dùng để xem kế hoạch truy vấn (query plan) cho một câu lệnh SQL cụ </a:t>
            </a:r>
            <a:r>
              <a:rPr lang="vi-VN" sz="1500" dirty="0" smtClean="0">
                <a:solidFill>
                  <a:schemeClr val="accent5">
                    <a:lumMod val="75000"/>
                  </a:schemeClr>
                </a:solidFill>
              </a:rPr>
              <a:t>thể</a:t>
            </a:r>
            <a:r>
              <a:rPr lang="vi-VN" sz="1500" dirty="0">
                <a:solidFill>
                  <a:schemeClr val="accent5">
                    <a:lumMod val="75000"/>
                  </a:schemeClr>
                </a:solidFill>
              </a:rPr>
              <a:t> </a:t>
            </a:r>
            <a:r>
              <a:rPr lang="vi-VN" sz="1500" dirty="0" smtClean="0">
                <a:solidFill>
                  <a:schemeClr val="accent5">
                    <a:lumMod val="75000"/>
                  </a:schemeClr>
                </a:solidFill>
                <a:sym typeface="Wingdings" panose="05000000000000000000" pitchFamily="2" charset="2"/>
              </a:rPr>
              <a:t> Giúp bạn đánh giá hiệu suất truy vấn.</a:t>
            </a:r>
            <a:endParaRPr lang="en-US" sz="1500"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vi-VN" sz="1600" b="1" dirty="0" smtClean="0">
                <a:solidFill>
                  <a:schemeClr val="accent5">
                    <a:lumMod val="75000"/>
                  </a:schemeClr>
                </a:solidFill>
              </a:rPr>
              <a:t>Khái niệm</a:t>
            </a:r>
            <a:endParaRPr lang="en-US" sz="1600" b="1" dirty="0">
              <a:solidFill>
                <a:schemeClr val="accent5">
                  <a:lumMod val="75000"/>
                </a:schemeClr>
              </a:solidFill>
            </a:endParaRPr>
          </a:p>
        </p:txBody>
      </p:sp>
      <p:sp>
        <p:nvSpPr>
          <p:cNvPr id="34" name="TextBox 33"/>
          <p:cNvSpPr txBox="1"/>
          <p:nvPr/>
        </p:nvSpPr>
        <p:spPr>
          <a:xfrm>
            <a:off x="1329315" y="2586468"/>
            <a:ext cx="3577663" cy="338554"/>
          </a:xfrm>
          <a:prstGeom prst="rect">
            <a:avLst/>
          </a:prstGeom>
          <a:noFill/>
        </p:spPr>
        <p:txBody>
          <a:bodyPr wrap="square" rtlCol="0">
            <a:spAutoFit/>
          </a:bodyPr>
          <a:lstStyle/>
          <a:p>
            <a:r>
              <a:rPr lang="vi-VN" sz="1600" b="1" dirty="0">
                <a:solidFill>
                  <a:schemeClr val="accent5">
                    <a:lumMod val="75000"/>
                  </a:schemeClr>
                </a:solidFill>
              </a:rPr>
              <a:t>Phương pháp truy cập dữ liệu</a:t>
            </a:r>
            <a:endParaRPr lang="en-US" sz="1600" b="1" dirty="0">
              <a:solidFill>
                <a:schemeClr val="accent5">
                  <a:lumMod val="75000"/>
                </a:schemeClr>
              </a:solidFill>
            </a:endParaRPr>
          </a:p>
        </p:txBody>
      </p:sp>
      <p:sp>
        <p:nvSpPr>
          <p:cNvPr id="35" name="Rounded Rectangle 34"/>
          <p:cNvSpPr/>
          <p:nvPr/>
        </p:nvSpPr>
        <p:spPr>
          <a:xfrm>
            <a:off x="979310" y="257501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36" name="TextBox 35"/>
          <p:cNvSpPr txBox="1"/>
          <p:nvPr/>
        </p:nvSpPr>
        <p:spPr>
          <a:xfrm>
            <a:off x="1329315" y="3811240"/>
            <a:ext cx="3577663" cy="338554"/>
          </a:xfrm>
          <a:prstGeom prst="rect">
            <a:avLst/>
          </a:prstGeom>
          <a:noFill/>
        </p:spPr>
        <p:txBody>
          <a:bodyPr wrap="square" rtlCol="0">
            <a:spAutoFit/>
          </a:bodyPr>
          <a:lstStyle/>
          <a:p>
            <a:r>
              <a:rPr lang="vi-VN" sz="1600" b="1" dirty="0">
                <a:solidFill>
                  <a:schemeClr val="accent5">
                    <a:lumMod val="75000"/>
                  </a:schemeClr>
                </a:solidFill>
              </a:rPr>
              <a:t>Thứ tự thực hiện các bước</a:t>
            </a:r>
            <a:endParaRPr lang="en-US" sz="1600" b="1" dirty="0">
              <a:solidFill>
                <a:schemeClr val="accent5">
                  <a:lumMod val="75000"/>
                </a:schemeClr>
              </a:solidFill>
            </a:endParaRPr>
          </a:p>
        </p:txBody>
      </p:sp>
      <p:sp>
        <p:nvSpPr>
          <p:cNvPr id="37" name="Rounded Rectangle 36"/>
          <p:cNvSpPr/>
          <p:nvPr/>
        </p:nvSpPr>
        <p:spPr>
          <a:xfrm>
            <a:off x="979310" y="379978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bg1"/>
                </a:solidFill>
              </a:rPr>
              <a:t>2</a:t>
            </a:r>
            <a:endParaRPr lang="en-US" b="1" dirty="0">
              <a:solidFill>
                <a:schemeClr val="bg1"/>
              </a:solidFill>
            </a:endParaRPr>
          </a:p>
        </p:txBody>
      </p:sp>
      <p:sp>
        <p:nvSpPr>
          <p:cNvPr id="38" name="TextBox 37"/>
          <p:cNvSpPr txBox="1"/>
          <p:nvPr/>
        </p:nvSpPr>
        <p:spPr>
          <a:xfrm>
            <a:off x="1329315" y="4924817"/>
            <a:ext cx="3577663" cy="338554"/>
          </a:xfrm>
          <a:prstGeom prst="rect">
            <a:avLst/>
          </a:prstGeom>
          <a:noFill/>
        </p:spPr>
        <p:txBody>
          <a:bodyPr wrap="square" rtlCol="0">
            <a:spAutoFit/>
          </a:bodyPr>
          <a:lstStyle/>
          <a:p>
            <a:r>
              <a:rPr lang="vi-VN" sz="1600" b="1" dirty="0">
                <a:solidFill>
                  <a:schemeClr val="accent5">
                    <a:lumMod val="75000"/>
                  </a:schemeClr>
                </a:solidFill>
              </a:rPr>
              <a:t>Đánh giá thời gian và tài nguyên</a:t>
            </a:r>
            <a:endParaRPr lang="en-US" sz="1600" b="1" dirty="0">
              <a:solidFill>
                <a:schemeClr val="accent5">
                  <a:lumMod val="75000"/>
                </a:schemeClr>
              </a:solidFill>
            </a:endParaRPr>
          </a:p>
        </p:txBody>
      </p:sp>
      <p:sp>
        <p:nvSpPr>
          <p:cNvPr id="39" name="Rounded Rectangle 38"/>
          <p:cNvSpPr/>
          <p:nvPr/>
        </p:nvSpPr>
        <p:spPr>
          <a:xfrm>
            <a:off x="979310" y="4913366"/>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bg1"/>
                </a:solidFill>
              </a:rPr>
              <a:t>3</a:t>
            </a:r>
            <a:endParaRPr lang="en-US" b="1" dirty="0">
              <a:solidFill>
                <a:schemeClr val="bg1"/>
              </a:solidFill>
            </a:endParaRPr>
          </a:p>
        </p:txBody>
      </p:sp>
      <p:sp>
        <p:nvSpPr>
          <p:cNvPr id="40" name="TextBox 39"/>
          <p:cNvSpPr txBox="1"/>
          <p:nvPr/>
        </p:nvSpPr>
        <p:spPr>
          <a:xfrm>
            <a:off x="979310" y="2986112"/>
            <a:ext cx="7804090" cy="738664"/>
          </a:xfrm>
          <a:prstGeom prst="rect">
            <a:avLst/>
          </a:prstGeom>
          <a:noFill/>
        </p:spPr>
        <p:txBody>
          <a:bodyPr wrap="square" rtlCol="0">
            <a:spAutoFit/>
          </a:bodyPr>
          <a:lstStyle/>
          <a:p>
            <a:r>
              <a:rPr lang="vi-VN" sz="1400" dirty="0">
                <a:solidFill>
                  <a:schemeClr val="accent5">
                    <a:lumMod val="75000"/>
                  </a:schemeClr>
                </a:solidFill>
              </a:rPr>
              <a:t>PostgreSQL sẽ cho biết cách nào được sử dụng để truy cập và lấy dữ liệu từ bảng, chẳng hạn như quét toàn bộ bảng (sequential scan), quét chỉ mục (index scan), hoặc tham gia (join) giữa các bảng</a:t>
            </a:r>
            <a:endParaRPr lang="en-US" sz="1400" dirty="0">
              <a:solidFill>
                <a:schemeClr val="accent5">
                  <a:lumMod val="75000"/>
                </a:schemeClr>
              </a:solidFill>
            </a:endParaRPr>
          </a:p>
        </p:txBody>
      </p:sp>
      <p:sp>
        <p:nvSpPr>
          <p:cNvPr id="41" name="TextBox 40"/>
          <p:cNvSpPr txBox="1"/>
          <p:nvPr/>
        </p:nvSpPr>
        <p:spPr>
          <a:xfrm>
            <a:off x="979310" y="4226437"/>
            <a:ext cx="7804090" cy="523220"/>
          </a:xfrm>
          <a:prstGeom prst="rect">
            <a:avLst/>
          </a:prstGeom>
          <a:noFill/>
        </p:spPr>
        <p:txBody>
          <a:bodyPr wrap="square" rtlCol="0">
            <a:spAutoFit/>
          </a:bodyPr>
          <a:lstStyle/>
          <a:p>
            <a:r>
              <a:rPr lang="vi-VN" sz="1400" dirty="0">
                <a:solidFill>
                  <a:schemeClr val="accent5">
                    <a:lumMod val="75000"/>
                  </a:schemeClr>
                </a:solidFill>
              </a:rPr>
              <a:t>EXPLAIN sẽ hiển thị thứ tự các bước thực hiện truy vấn, cho biết trước tiên PostgreSQL thực hiện những gì và sau đó là những gì.</a:t>
            </a:r>
            <a:endParaRPr lang="en-US" sz="1400" dirty="0">
              <a:solidFill>
                <a:schemeClr val="accent5">
                  <a:lumMod val="75000"/>
                </a:schemeClr>
              </a:solidFill>
            </a:endParaRPr>
          </a:p>
        </p:txBody>
      </p:sp>
      <p:sp>
        <p:nvSpPr>
          <p:cNvPr id="42" name="TextBox 41"/>
          <p:cNvSpPr txBox="1"/>
          <p:nvPr/>
        </p:nvSpPr>
        <p:spPr>
          <a:xfrm>
            <a:off x="979310" y="5421494"/>
            <a:ext cx="7804090" cy="523220"/>
          </a:xfrm>
          <a:prstGeom prst="rect">
            <a:avLst/>
          </a:prstGeom>
          <a:noFill/>
        </p:spPr>
        <p:txBody>
          <a:bodyPr wrap="square" rtlCol="0">
            <a:spAutoFit/>
          </a:bodyPr>
          <a:lstStyle/>
          <a:p>
            <a:r>
              <a:rPr lang="vi-VN" sz="1400" dirty="0">
                <a:solidFill>
                  <a:schemeClr val="accent5">
                    <a:lumMod val="75000"/>
                  </a:schemeClr>
                </a:solidFill>
              </a:rPr>
              <a:t>EXPLAIN cung cấp ước tính về thời gian và tài nguyên mà truy vấn sẽ sử dụng, bao gồm số lượng bộ nhớ, số lượng đĩa I/O, thời gian xử lý và thời gian chờ đợi.</a:t>
            </a:r>
            <a:endParaRPr lang="en-US" sz="1400" dirty="0">
              <a:solidFill>
                <a:schemeClr val="accent5">
                  <a:lumMod val="75000"/>
                </a:schemeClr>
              </a:solidFill>
            </a:endParaRPr>
          </a:p>
        </p:txBody>
      </p:sp>
    </p:spTree>
    <p:extLst>
      <p:ext uri="{BB962C8B-B14F-4D97-AF65-F5344CB8AC3E}">
        <p14:creationId xmlns:p14="http://schemas.microsoft.com/office/powerpoint/2010/main" val="3755801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6828" y="1005079"/>
            <a:ext cx="7242772" cy="2362953"/>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52127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89285"/>
            <a:ext cx="3775297" cy="338554"/>
          </a:xfrm>
          <a:prstGeom prst="rect">
            <a:avLst/>
          </a:prstGeom>
          <a:noFill/>
        </p:spPr>
        <p:txBody>
          <a:bodyPr wrap="square" rtlCol="0">
            <a:spAutoFit/>
          </a:bodyPr>
          <a:lstStyle/>
          <a:p>
            <a:r>
              <a:rPr lang="vi-VN" sz="1600" b="1" dirty="0" smtClean="0">
                <a:solidFill>
                  <a:schemeClr val="accent5">
                    <a:lumMod val="75000"/>
                  </a:schemeClr>
                </a:solidFill>
              </a:rPr>
              <a:t>Ví dụ</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195055" y="1186430"/>
            <a:ext cx="2752725" cy="2000250"/>
          </a:xfrm>
          <a:prstGeom prst="rect">
            <a:avLst/>
          </a:prstGeom>
        </p:spPr>
      </p:pic>
      <p:pic>
        <p:nvPicPr>
          <p:cNvPr id="1026" name="Picture 2" descr="https://www.postgresqltutorial.com/wp-content/uploads/2019/01/postgresql-multicolumn-index-use-index-sc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199" y="4025259"/>
            <a:ext cx="4305300" cy="53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9310" y="3542757"/>
            <a:ext cx="7804090" cy="307777"/>
          </a:xfrm>
          <a:prstGeom prst="rect">
            <a:avLst/>
          </a:prstGeom>
          <a:noFill/>
        </p:spPr>
        <p:txBody>
          <a:bodyPr wrap="square" rtlCol="0">
            <a:spAutoFit/>
          </a:bodyPr>
          <a:lstStyle/>
          <a:p>
            <a:r>
              <a:rPr lang="vi-VN" sz="1400" dirty="0" smtClean="0">
                <a:solidFill>
                  <a:schemeClr val="accent5">
                    <a:lumMod val="75000"/>
                  </a:schemeClr>
                </a:solidFill>
              </a:rPr>
              <a:t>Bạn sẽ nhận được kết quả như hình sau:</a:t>
            </a:r>
            <a:endParaRPr lang="en-US" sz="1400" dirty="0">
              <a:solidFill>
                <a:schemeClr val="accent5">
                  <a:lumMod val="75000"/>
                </a:schemeClr>
              </a:solidFill>
            </a:endParaRPr>
          </a:p>
        </p:txBody>
      </p:sp>
    </p:spTree>
    <p:extLst>
      <p:ext uri="{BB962C8B-B14F-4D97-AF65-F5344CB8AC3E}">
        <p14:creationId xmlns:p14="http://schemas.microsoft.com/office/powerpoint/2010/main" val="3882814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556143"/>
            <a:ext cx="6771994" cy="584775"/>
          </a:xfrm>
          <a:prstGeom prst="rect">
            <a:avLst/>
          </a:prstGeom>
          <a:noFill/>
        </p:spPr>
        <p:txBody>
          <a:bodyPr wrap="square" rtlCol="0">
            <a:spAutoFit/>
          </a:bodyPr>
          <a:lstStyle/>
          <a:p>
            <a:r>
              <a:rPr lang="vi-VN" sz="3200" b="1" dirty="0">
                <a:solidFill>
                  <a:schemeClr val="accent5">
                    <a:lumMod val="75000"/>
                  </a:schemeClr>
                </a:solidFill>
              </a:rPr>
              <a:t>PostgreSQL Administration</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50104"/>
            <a:ext cx="7804090"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1: Click </a:t>
            </a:r>
            <a:r>
              <a:rPr lang="en-US" sz="1500" dirty="0" err="1" smtClean="0">
                <a:solidFill>
                  <a:schemeClr val="accent5">
                    <a:lumMod val="75000"/>
                  </a:schemeClr>
                </a:solidFill>
              </a:rPr>
              <a:t>phải</a:t>
            </a:r>
            <a:r>
              <a:rPr lang="en-US" sz="1500" dirty="0" smtClean="0">
                <a:solidFill>
                  <a:schemeClr val="accent5">
                    <a:lumMod val="75000"/>
                  </a:schemeClr>
                </a:solidFill>
              </a:rPr>
              <a:t> </a:t>
            </a:r>
            <a:r>
              <a:rPr lang="en-US" sz="1500" dirty="0" err="1" smtClean="0">
                <a:solidFill>
                  <a:schemeClr val="accent5">
                    <a:lumMod val="75000"/>
                  </a:schemeClr>
                </a:solidFill>
              </a:rPr>
              <a:t>lên</a:t>
            </a:r>
            <a:r>
              <a:rPr lang="en-US" sz="1500" dirty="0" smtClean="0">
                <a:solidFill>
                  <a:schemeClr val="accent5">
                    <a:lumMod val="75000"/>
                  </a:schemeClr>
                </a:solidFill>
              </a:rPr>
              <a:t> </a:t>
            </a:r>
            <a:r>
              <a:rPr lang="en-US" sz="1500" dirty="0" err="1" smtClean="0">
                <a:solidFill>
                  <a:schemeClr val="accent5">
                    <a:lumMod val="75000"/>
                  </a:schemeClr>
                </a:solidFill>
              </a:rPr>
              <a:t>tên</a:t>
            </a:r>
            <a:r>
              <a:rPr lang="en-US" sz="1500" dirty="0" smtClean="0">
                <a:solidFill>
                  <a:schemeClr val="accent5">
                    <a:lumMod val="75000"/>
                  </a:schemeClr>
                </a:solidFill>
              </a:rPr>
              <a:t> Database </a:t>
            </a:r>
            <a:r>
              <a:rPr lang="en-US" sz="1500" dirty="0" err="1" smtClean="0">
                <a:solidFill>
                  <a:schemeClr val="accent5">
                    <a:lumMod val="75000"/>
                  </a:schemeClr>
                </a:solidFill>
              </a:rPr>
              <a:t>mà</a:t>
            </a:r>
            <a:r>
              <a:rPr lang="en-US" sz="1500" dirty="0" smtClean="0">
                <a:solidFill>
                  <a:schemeClr val="accent5">
                    <a:lumMod val="75000"/>
                  </a:schemeClr>
                </a:solidFill>
              </a:rPr>
              <a:t>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muốn</a:t>
            </a:r>
            <a:r>
              <a:rPr lang="en-US" sz="1500" dirty="0" smtClean="0">
                <a:solidFill>
                  <a:schemeClr val="accent5">
                    <a:lumMod val="75000"/>
                  </a:schemeClr>
                </a:solidFill>
              </a:rPr>
              <a:t> Backup </a:t>
            </a:r>
            <a:r>
              <a:rPr lang="en-US" sz="1500" dirty="0" smtClean="0">
                <a:solidFill>
                  <a:schemeClr val="accent5">
                    <a:lumMod val="75000"/>
                  </a:schemeClr>
                </a:solidFill>
                <a:sym typeface="Wingdings" panose="05000000000000000000" pitchFamily="2" charset="2"/>
              </a:rPr>
              <a:t> </a:t>
            </a:r>
            <a:r>
              <a:rPr lang="en-US" sz="1500" dirty="0" err="1" smtClean="0">
                <a:solidFill>
                  <a:schemeClr val="accent5">
                    <a:lumMod val="75000"/>
                  </a:schemeClr>
                </a:solidFill>
                <a:sym typeface="Wingdings" panose="05000000000000000000" pitchFamily="2" charset="2"/>
              </a:rPr>
              <a:t>chọn</a:t>
            </a:r>
            <a:r>
              <a:rPr lang="en-US" sz="1500" dirty="0" smtClean="0">
                <a:solidFill>
                  <a:schemeClr val="accent5">
                    <a:lumMod val="75000"/>
                  </a:schemeClr>
                </a:solidFill>
                <a:sym typeface="Wingdings" panose="05000000000000000000" pitchFamily="2" charset="2"/>
              </a:rPr>
              <a:t> </a:t>
            </a:r>
            <a:r>
              <a:rPr lang="en-US" sz="1500" b="1" dirty="0" smtClean="0">
                <a:solidFill>
                  <a:schemeClr val="accent5">
                    <a:lumMod val="75000"/>
                  </a:schemeClr>
                </a:solidFill>
                <a:sym typeface="Wingdings" panose="05000000000000000000" pitchFamily="2" charset="2"/>
              </a:rPr>
              <a:t>Backup</a:t>
            </a:r>
            <a:endParaRPr lang="en-US" sz="1500" b="1"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vi-VN" sz="1600" b="1" dirty="0" smtClean="0">
                <a:solidFill>
                  <a:schemeClr val="accent5">
                    <a:lumMod val="75000"/>
                  </a:schemeClr>
                </a:solidFill>
              </a:rPr>
              <a:t>Backup Database</a:t>
            </a:r>
            <a:endParaRPr lang="en-US" sz="1600" b="1" dirty="0">
              <a:solidFill>
                <a:schemeClr val="accent5">
                  <a:lumMod val="75000"/>
                </a:schemeClr>
              </a:solidFill>
            </a:endParaRPr>
          </a:p>
        </p:txBody>
      </p:sp>
      <p:pic>
        <p:nvPicPr>
          <p:cNvPr id="2" name="Picture 1"/>
          <p:cNvPicPr>
            <a:picLocks noChangeAspect="1"/>
          </p:cNvPicPr>
          <p:nvPr/>
        </p:nvPicPr>
        <p:blipFill rotWithShape="1">
          <a:blip r:embed="rId2"/>
          <a:srcRect l="1379" t="10000" r="81771" b="60926"/>
          <a:stretch/>
        </p:blipFill>
        <p:spPr>
          <a:xfrm>
            <a:off x="905344" y="2224576"/>
            <a:ext cx="3081410" cy="2990850"/>
          </a:xfrm>
          <a:prstGeom prst="rect">
            <a:avLst/>
          </a:prstGeom>
        </p:spPr>
      </p:pic>
      <p:grpSp>
        <p:nvGrpSpPr>
          <p:cNvPr id="7" name="Group 6"/>
          <p:cNvGrpSpPr/>
          <p:nvPr/>
        </p:nvGrpSpPr>
        <p:grpSpPr>
          <a:xfrm>
            <a:off x="3852313" y="2207724"/>
            <a:ext cx="4476875" cy="3174511"/>
            <a:chOff x="3852313" y="2207724"/>
            <a:chExt cx="4476875" cy="3174511"/>
          </a:xfrm>
        </p:grpSpPr>
        <p:pic>
          <p:nvPicPr>
            <p:cNvPr id="5" name="Picture 4"/>
            <p:cNvPicPr>
              <a:picLocks noChangeAspect="1"/>
            </p:cNvPicPr>
            <p:nvPr/>
          </p:nvPicPr>
          <p:blipFill>
            <a:blip r:embed="rId3"/>
            <a:stretch>
              <a:fillRect/>
            </a:stretch>
          </p:blipFill>
          <p:spPr>
            <a:xfrm>
              <a:off x="3852313" y="2207724"/>
              <a:ext cx="4476875" cy="3174511"/>
            </a:xfrm>
            <a:prstGeom prst="rect">
              <a:avLst/>
            </a:prstGeom>
          </p:spPr>
        </p:pic>
        <p:sp>
          <p:nvSpPr>
            <p:cNvPr id="6" name="Rectangle 5"/>
            <p:cNvSpPr/>
            <p:nvPr/>
          </p:nvSpPr>
          <p:spPr>
            <a:xfrm>
              <a:off x="5060887" y="2815628"/>
              <a:ext cx="3105339"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060887" y="3123445"/>
              <a:ext cx="3105339"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060887" y="3802455"/>
              <a:ext cx="3105339"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60887" y="4436198"/>
              <a:ext cx="3105339"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832916" y="5441056"/>
            <a:ext cx="7804090" cy="553998"/>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2: </a:t>
            </a:r>
            <a:r>
              <a:rPr lang="en-US" sz="1500" dirty="0" err="1" smtClean="0">
                <a:solidFill>
                  <a:schemeClr val="accent5">
                    <a:lumMod val="75000"/>
                  </a:schemeClr>
                </a:solidFill>
              </a:rPr>
              <a:t>Tại</a:t>
            </a:r>
            <a:r>
              <a:rPr lang="en-US" sz="1500" dirty="0" smtClean="0">
                <a:solidFill>
                  <a:schemeClr val="accent5">
                    <a:lumMod val="75000"/>
                  </a:schemeClr>
                </a:solidFill>
              </a:rPr>
              <a:t> </a:t>
            </a:r>
            <a:r>
              <a:rPr lang="en-US" sz="1500" dirty="0" err="1" smtClean="0">
                <a:solidFill>
                  <a:schemeClr val="accent5">
                    <a:lumMod val="75000"/>
                  </a:schemeClr>
                </a:solidFill>
              </a:rPr>
              <a:t>dòng</a:t>
            </a:r>
            <a:r>
              <a:rPr lang="en-US" sz="1500" dirty="0" smtClean="0">
                <a:solidFill>
                  <a:schemeClr val="accent5">
                    <a:lumMod val="75000"/>
                  </a:schemeClr>
                </a:solidFill>
              </a:rPr>
              <a:t> Filename: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đặt</a:t>
            </a:r>
            <a:r>
              <a:rPr lang="en-US" sz="1500" dirty="0" smtClean="0">
                <a:solidFill>
                  <a:schemeClr val="accent5">
                    <a:lumMod val="75000"/>
                  </a:schemeClr>
                </a:solidFill>
              </a:rPr>
              <a:t> </a:t>
            </a:r>
            <a:r>
              <a:rPr lang="en-US" sz="1500" dirty="0" err="1" smtClean="0">
                <a:solidFill>
                  <a:schemeClr val="accent5">
                    <a:lumMod val="75000"/>
                  </a:schemeClr>
                </a:solidFill>
              </a:rPr>
              <a:t>tên</a:t>
            </a:r>
            <a:r>
              <a:rPr lang="en-US" sz="1500" dirty="0" smtClean="0">
                <a:solidFill>
                  <a:schemeClr val="accent5">
                    <a:lumMod val="75000"/>
                  </a:schemeClr>
                </a:solidFill>
              </a:rPr>
              <a:t> </a:t>
            </a:r>
            <a:r>
              <a:rPr lang="en-US" sz="1500" dirty="0" err="1" smtClean="0">
                <a:solidFill>
                  <a:schemeClr val="accent5">
                    <a:lumMod val="75000"/>
                  </a:schemeClr>
                </a:solidFill>
              </a:rPr>
              <a:t>và</a:t>
            </a:r>
            <a:r>
              <a:rPr lang="en-US" sz="1500" dirty="0" smtClean="0">
                <a:solidFill>
                  <a:schemeClr val="accent5">
                    <a:lumMod val="75000"/>
                  </a:schemeClr>
                </a:solidFill>
              </a:rPr>
              <a:t> </a:t>
            </a:r>
            <a:r>
              <a:rPr lang="en-US" sz="1500" dirty="0" err="1" smtClean="0">
                <a:solidFill>
                  <a:schemeClr val="accent5">
                    <a:lumMod val="75000"/>
                  </a:schemeClr>
                </a:solidFill>
              </a:rPr>
              <a:t>chọn</a:t>
            </a:r>
            <a:r>
              <a:rPr lang="en-US" sz="1500" dirty="0" smtClean="0">
                <a:solidFill>
                  <a:schemeClr val="accent5">
                    <a:lumMod val="75000"/>
                  </a:schemeClr>
                </a:solidFill>
              </a:rPr>
              <a:t> </a:t>
            </a:r>
            <a:r>
              <a:rPr lang="en-US" sz="1500" dirty="0" err="1" smtClean="0">
                <a:solidFill>
                  <a:schemeClr val="accent5">
                    <a:lumMod val="75000"/>
                  </a:schemeClr>
                </a:solidFill>
              </a:rPr>
              <a:t>vị</a:t>
            </a:r>
            <a:r>
              <a:rPr lang="en-US" sz="1500" dirty="0" smtClean="0">
                <a:solidFill>
                  <a:schemeClr val="accent5">
                    <a:lumMod val="75000"/>
                  </a:schemeClr>
                </a:solidFill>
              </a:rPr>
              <a:t> </a:t>
            </a:r>
            <a:r>
              <a:rPr lang="en-US" sz="1500" dirty="0" err="1" smtClean="0">
                <a:solidFill>
                  <a:schemeClr val="accent5">
                    <a:lumMod val="75000"/>
                  </a:schemeClr>
                </a:solidFill>
              </a:rPr>
              <a:t>trí</a:t>
            </a:r>
            <a:r>
              <a:rPr lang="en-US" sz="1500" dirty="0" smtClean="0">
                <a:solidFill>
                  <a:schemeClr val="accent5">
                    <a:lumMod val="75000"/>
                  </a:schemeClr>
                </a:solidFill>
              </a:rPr>
              <a:t> </a:t>
            </a:r>
            <a:r>
              <a:rPr lang="en-US" sz="1500" dirty="0" err="1" smtClean="0">
                <a:solidFill>
                  <a:schemeClr val="accent5">
                    <a:lumMod val="75000"/>
                  </a:schemeClr>
                </a:solidFill>
              </a:rPr>
              <a:t>lưu</a:t>
            </a:r>
            <a:r>
              <a:rPr lang="en-US" sz="1500" dirty="0" smtClean="0">
                <a:solidFill>
                  <a:schemeClr val="accent5">
                    <a:lumMod val="75000"/>
                  </a:schemeClr>
                </a:solidFill>
              </a:rPr>
              <a:t> </a:t>
            </a:r>
            <a:r>
              <a:rPr lang="en-US" sz="1500" dirty="0" err="1" smtClean="0">
                <a:solidFill>
                  <a:schemeClr val="accent5">
                    <a:lumMod val="75000"/>
                  </a:schemeClr>
                </a:solidFill>
              </a:rPr>
              <a:t>trữ</a:t>
            </a:r>
            <a:r>
              <a:rPr lang="en-US" sz="1500" dirty="0" smtClean="0">
                <a:solidFill>
                  <a:schemeClr val="accent5">
                    <a:lumMod val="75000"/>
                  </a:schemeClr>
                </a:solidFill>
              </a:rPr>
              <a:t> file backup. </a:t>
            </a:r>
            <a:r>
              <a:rPr lang="en-US" sz="1500" dirty="0" err="1" smtClean="0">
                <a:solidFill>
                  <a:schemeClr val="accent5">
                    <a:lumMod val="75000"/>
                  </a:schemeClr>
                </a:solidFill>
              </a:rPr>
              <a:t>Các</a:t>
            </a:r>
            <a:r>
              <a:rPr lang="en-US" sz="1500" dirty="0" smtClean="0">
                <a:solidFill>
                  <a:schemeClr val="accent5">
                    <a:lumMod val="75000"/>
                  </a:schemeClr>
                </a:solidFill>
              </a:rPr>
              <a:t> </a:t>
            </a:r>
            <a:r>
              <a:rPr lang="en-US" sz="1500" dirty="0" err="1" smtClean="0">
                <a:solidFill>
                  <a:schemeClr val="accent5">
                    <a:lumMod val="75000"/>
                  </a:schemeClr>
                </a:solidFill>
              </a:rPr>
              <a:t>khung</a:t>
            </a:r>
            <a:r>
              <a:rPr lang="en-US" sz="1500" dirty="0" smtClean="0">
                <a:solidFill>
                  <a:schemeClr val="accent5">
                    <a:lumMod val="75000"/>
                  </a:schemeClr>
                </a:solidFill>
              </a:rPr>
              <a:t> </a:t>
            </a:r>
            <a:r>
              <a:rPr lang="en-US" sz="1500" dirty="0" err="1" smtClean="0">
                <a:solidFill>
                  <a:schemeClr val="accent5">
                    <a:lumMod val="75000"/>
                  </a:schemeClr>
                </a:solidFill>
              </a:rPr>
              <a:t>bôi</a:t>
            </a:r>
            <a:r>
              <a:rPr lang="en-US" sz="1500" dirty="0" smtClean="0">
                <a:solidFill>
                  <a:schemeClr val="accent5">
                    <a:lumMod val="75000"/>
                  </a:schemeClr>
                </a:solidFill>
              </a:rPr>
              <a:t> </a:t>
            </a:r>
            <a:r>
              <a:rPr lang="en-US" sz="1500" dirty="0" err="1" smtClean="0">
                <a:solidFill>
                  <a:schemeClr val="accent5">
                    <a:lumMod val="75000"/>
                  </a:schemeClr>
                </a:solidFill>
              </a:rPr>
              <a:t>đỏ</a:t>
            </a:r>
            <a:r>
              <a:rPr lang="en-US" sz="1500" dirty="0" smtClean="0">
                <a:solidFill>
                  <a:schemeClr val="accent5">
                    <a:lumMod val="75000"/>
                  </a:schemeClr>
                </a:solidFill>
              </a:rPr>
              <a:t>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chọn</a:t>
            </a:r>
            <a:r>
              <a:rPr lang="en-US" sz="1500" dirty="0" smtClean="0">
                <a:solidFill>
                  <a:schemeClr val="accent5">
                    <a:lumMod val="75000"/>
                  </a:schemeClr>
                </a:solidFill>
              </a:rPr>
              <a:t> </a:t>
            </a:r>
            <a:r>
              <a:rPr lang="en-US" sz="1500" dirty="0" err="1" smtClean="0">
                <a:solidFill>
                  <a:schemeClr val="accent5">
                    <a:lumMod val="75000"/>
                  </a:schemeClr>
                </a:solidFill>
              </a:rPr>
              <a:t>như</a:t>
            </a:r>
            <a:r>
              <a:rPr lang="en-US" sz="1500" dirty="0" smtClean="0">
                <a:solidFill>
                  <a:schemeClr val="accent5">
                    <a:lumMod val="75000"/>
                  </a:schemeClr>
                </a:solidFill>
              </a:rPr>
              <a:t> </a:t>
            </a:r>
            <a:r>
              <a:rPr lang="en-US" sz="1500" dirty="0" err="1" smtClean="0">
                <a:solidFill>
                  <a:schemeClr val="accent5">
                    <a:lumMod val="75000"/>
                  </a:schemeClr>
                </a:solidFill>
              </a:rPr>
              <a:t>hình</a:t>
            </a:r>
            <a:r>
              <a:rPr lang="en-US" sz="1500" dirty="0" smtClean="0">
                <a:solidFill>
                  <a:schemeClr val="accent5">
                    <a:lumMod val="75000"/>
                  </a:schemeClr>
                </a:solidFill>
              </a:rPr>
              <a:t> </a:t>
            </a:r>
            <a:r>
              <a:rPr lang="en-US" sz="1500" dirty="0" err="1" smtClean="0">
                <a:solidFill>
                  <a:schemeClr val="accent5">
                    <a:lumMod val="75000"/>
                  </a:schemeClr>
                </a:solidFill>
              </a:rPr>
              <a:t>trên</a:t>
            </a:r>
            <a:r>
              <a:rPr lang="en-US" sz="1500" dirty="0" smtClean="0">
                <a:solidFill>
                  <a:schemeClr val="accent5">
                    <a:lumMod val="75000"/>
                  </a:schemeClr>
                </a:solidFill>
              </a:rPr>
              <a:t>. </a:t>
            </a:r>
            <a:r>
              <a:rPr lang="en-US" sz="1500" dirty="0" err="1" smtClean="0">
                <a:solidFill>
                  <a:schemeClr val="accent5">
                    <a:lumMod val="75000"/>
                  </a:schemeClr>
                </a:solidFill>
              </a:rPr>
              <a:t>Còn</a:t>
            </a:r>
            <a:r>
              <a:rPr lang="en-US" sz="1500" dirty="0" smtClean="0">
                <a:solidFill>
                  <a:schemeClr val="accent5">
                    <a:lumMod val="75000"/>
                  </a:schemeClr>
                </a:solidFill>
              </a:rPr>
              <a:t> </a:t>
            </a:r>
            <a:r>
              <a:rPr lang="en-US" sz="1500" dirty="0" err="1" smtClean="0">
                <a:solidFill>
                  <a:schemeClr val="accent5">
                    <a:lumMod val="75000"/>
                  </a:schemeClr>
                </a:solidFill>
              </a:rPr>
              <a:t>lại</a:t>
            </a:r>
            <a:r>
              <a:rPr lang="en-US" sz="1500" dirty="0" smtClean="0">
                <a:solidFill>
                  <a:schemeClr val="accent5">
                    <a:lumMod val="75000"/>
                  </a:schemeClr>
                </a:solidFill>
              </a:rPr>
              <a:t> </a:t>
            </a:r>
            <a:r>
              <a:rPr lang="en-US" sz="1500" dirty="0" err="1" smtClean="0">
                <a:solidFill>
                  <a:schemeClr val="accent5">
                    <a:lumMod val="75000"/>
                  </a:schemeClr>
                </a:solidFill>
              </a:rPr>
              <a:t>để</a:t>
            </a:r>
            <a:r>
              <a:rPr lang="en-US" sz="1500" dirty="0" smtClean="0">
                <a:solidFill>
                  <a:schemeClr val="accent5">
                    <a:lumMod val="75000"/>
                  </a:schemeClr>
                </a:solidFill>
              </a:rPr>
              <a:t> </a:t>
            </a:r>
            <a:r>
              <a:rPr lang="en-US" sz="1500" dirty="0" err="1" smtClean="0">
                <a:solidFill>
                  <a:schemeClr val="accent5">
                    <a:lumMod val="75000"/>
                  </a:schemeClr>
                </a:solidFill>
              </a:rPr>
              <a:t>mặc</a:t>
            </a:r>
            <a:r>
              <a:rPr lang="en-US" sz="1500" dirty="0" smtClean="0">
                <a:solidFill>
                  <a:schemeClr val="accent5">
                    <a:lumMod val="75000"/>
                  </a:schemeClr>
                </a:solidFill>
              </a:rPr>
              <a:t> </a:t>
            </a:r>
            <a:r>
              <a:rPr lang="en-US" sz="1500" dirty="0" err="1" smtClean="0">
                <a:solidFill>
                  <a:schemeClr val="accent5">
                    <a:lumMod val="75000"/>
                  </a:schemeClr>
                </a:solidFill>
              </a:rPr>
              <a:t>định</a:t>
            </a:r>
            <a:endParaRPr lang="en-US" sz="1500" b="1" dirty="0">
              <a:solidFill>
                <a:schemeClr val="accent5">
                  <a:lumMod val="75000"/>
                </a:schemeClr>
              </a:solidFill>
            </a:endParaRPr>
          </a:p>
        </p:txBody>
      </p:sp>
      <p:sp>
        <p:nvSpPr>
          <p:cNvPr id="29" name="TextBox 28"/>
          <p:cNvSpPr txBox="1"/>
          <p:nvPr/>
        </p:nvSpPr>
        <p:spPr>
          <a:xfrm>
            <a:off x="832916" y="6083852"/>
            <a:ext cx="7804090"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3: </a:t>
            </a:r>
            <a:r>
              <a:rPr lang="en-US" sz="1500" dirty="0" err="1" smtClean="0">
                <a:solidFill>
                  <a:schemeClr val="accent5">
                    <a:lumMod val="75000"/>
                  </a:schemeClr>
                </a:solidFill>
              </a:rPr>
              <a:t>Cuối</a:t>
            </a:r>
            <a:r>
              <a:rPr lang="en-US" sz="1500" dirty="0" smtClean="0">
                <a:solidFill>
                  <a:schemeClr val="accent5">
                    <a:lumMod val="75000"/>
                  </a:schemeClr>
                </a:solidFill>
              </a:rPr>
              <a:t> </a:t>
            </a:r>
            <a:r>
              <a:rPr lang="en-US" sz="1500" dirty="0" err="1" smtClean="0">
                <a:solidFill>
                  <a:schemeClr val="accent5">
                    <a:lumMod val="75000"/>
                  </a:schemeClr>
                </a:solidFill>
              </a:rPr>
              <a:t>cùng</a:t>
            </a:r>
            <a:r>
              <a:rPr lang="en-US" sz="1500" dirty="0" smtClean="0">
                <a:solidFill>
                  <a:schemeClr val="accent5">
                    <a:lumMod val="75000"/>
                  </a:schemeClr>
                </a:solidFill>
              </a:rPr>
              <a:t> click Backup </a:t>
            </a:r>
            <a:r>
              <a:rPr lang="en-US" sz="1500" dirty="0" err="1" smtClean="0">
                <a:solidFill>
                  <a:schemeClr val="accent5">
                    <a:lumMod val="75000"/>
                  </a:schemeClr>
                </a:solidFill>
              </a:rPr>
              <a:t>để</a:t>
            </a:r>
            <a:r>
              <a:rPr lang="en-US" sz="1500" dirty="0" smtClean="0">
                <a:solidFill>
                  <a:schemeClr val="accent5">
                    <a:lumMod val="75000"/>
                  </a:schemeClr>
                </a:solidFill>
              </a:rPr>
              <a:t> </a:t>
            </a:r>
            <a:r>
              <a:rPr lang="en-US" sz="1500" dirty="0" err="1" smtClean="0">
                <a:solidFill>
                  <a:schemeClr val="accent5">
                    <a:lumMod val="75000"/>
                  </a:schemeClr>
                </a:solidFill>
              </a:rPr>
              <a:t>bắt</a:t>
            </a:r>
            <a:r>
              <a:rPr lang="en-US" sz="1500" dirty="0" smtClean="0">
                <a:solidFill>
                  <a:schemeClr val="accent5">
                    <a:lumMod val="75000"/>
                  </a:schemeClr>
                </a:solidFill>
              </a:rPr>
              <a:t> </a:t>
            </a:r>
            <a:r>
              <a:rPr lang="en-US" sz="1500" dirty="0" err="1" smtClean="0">
                <a:solidFill>
                  <a:schemeClr val="accent5">
                    <a:lumMod val="75000"/>
                  </a:schemeClr>
                </a:solidFill>
              </a:rPr>
              <a:t>đầu</a:t>
            </a:r>
            <a:r>
              <a:rPr lang="en-US" sz="1500" dirty="0" smtClean="0">
                <a:solidFill>
                  <a:schemeClr val="accent5">
                    <a:lumMod val="75000"/>
                  </a:schemeClr>
                </a:solidFill>
              </a:rPr>
              <a:t> </a:t>
            </a:r>
            <a:r>
              <a:rPr lang="en-US" sz="1500" dirty="0" err="1" smtClean="0">
                <a:solidFill>
                  <a:schemeClr val="accent5">
                    <a:lumMod val="75000"/>
                  </a:schemeClr>
                </a:solidFill>
              </a:rPr>
              <a:t>quá</a:t>
            </a:r>
            <a:r>
              <a:rPr lang="en-US" sz="1500" dirty="0" smtClean="0">
                <a:solidFill>
                  <a:schemeClr val="accent5">
                    <a:lumMod val="75000"/>
                  </a:schemeClr>
                </a:solidFill>
              </a:rPr>
              <a:t> </a:t>
            </a:r>
            <a:r>
              <a:rPr lang="en-US" sz="1500" dirty="0" err="1" smtClean="0">
                <a:solidFill>
                  <a:schemeClr val="accent5">
                    <a:lumMod val="75000"/>
                  </a:schemeClr>
                </a:solidFill>
              </a:rPr>
              <a:t>trình</a:t>
            </a:r>
            <a:r>
              <a:rPr lang="en-US" sz="1500" dirty="0" smtClean="0">
                <a:solidFill>
                  <a:schemeClr val="accent5">
                    <a:lumMod val="75000"/>
                  </a:schemeClr>
                </a:solidFill>
              </a:rPr>
              <a:t> Backup</a:t>
            </a:r>
            <a:endParaRPr lang="en-US" sz="1500" b="1" dirty="0">
              <a:solidFill>
                <a:schemeClr val="accent5">
                  <a:lumMod val="75000"/>
                </a:schemeClr>
              </a:solidFill>
            </a:endParaRPr>
          </a:p>
        </p:txBody>
      </p:sp>
    </p:spTree>
    <p:extLst>
      <p:ext uri="{BB962C8B-B14F-4D97-AF65-F5344CB8AC3E}">
        <p14:creationId xmlns:p14="http://schemas.microsoft.com/office/powerpoint/2010/main" val="3974409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32916" y="926160"/>
            <a:ext cx="7804090"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1: </a:t>
            </a:r>
            <a:r>
              <a:rPr lang="en-US" sz="1500" dirty="0" err="1" smtClean="0">
                <a:solidFill>
                  <a:schemeClr val="accent5">
                    <a:lumMod val="75000"/>
                  </a:schemeClr>
                </a:solidFill>
              </a:rPr>
              <a:t>Tạo</a:t>
            </a:r>
            <a:r>
              <a:rPr lang="en-US" sz="1500" dirty="0" smtClean="0">
                <a:solidFill>
                  <a:schemeClr val="accent5">
                    <a:lumMod val="75000"/>
                  </a:schemeClr>
                </a:solidFill>
              </a:rPr>
              <a:t> </a:t>
            </a:r>
            <a:r>
              <a:rPr lang="en-US" sz="1500" dirty="0" err="1" smtClean="0">
                <a:solidFill>
                  <a:schemeClr val="accent5">
                    <a:lumMod val="75000"/>
                  </a:schemeClr>
                </a:solidFill>
              </a:rPr>
              <a:t>mới</a:t>
            </a:r>
            <a:r>
              <a:rPr lang="en-US" sz="1500" dirty="0" smtClean="0">
                <a:solidFill>
                  <a:schemeClr val="accent5">
                    <a:lumMod val="75000"/>
                  </a:schemeClr>
                </a:solidFill>
              </a:rPr>
              <a:t> </a:t>
            </a:r>
            <a:r>
              <a:rPr lang="en-US" sz="1500" dirty="0" err="1" smtClean="0">
                <a:solidFill>
                  <a:schemeClr val="accent5">
                    <a:lumMod val="75000"/>
                  </a:schemeClr>
                </a:solidFill>
              </a:rPr>
              <a:t>một</a:t>
            </a:r>
            <a:r>
              <a:rPr lang="en-US" sz="1500" dirty="0" smtClean="0">
                <a:solidFill>
                  <a:schemeClr val="accent5">
                    <a:lumMod val="75000"/>
                  </a:schemeClr>
                </a:solidFill>
              </a:rPr>
              <a:t> Database, </a:t>
            </a:r>
            <a:r>
              <a:rPr lang="en-US" sz="1500" dirty="0" err="1" smtClean="0">
                <a:solidFill>
                  <a:schemeClr val="accent5">
                    <a:lumMod val="75000"/>
                  </a:schemeClr>
                </a:solidFill>
              </a:rPr>
              <a:t>Sau</a:t>
            </a:r>
            <a:r>
              <a:rPr lang="en-US" sz="1500" dirty="0" smtClean="0">
                <a:solidFill>
                  <a:schemeClr val="accent5">
                    <a:lumMod val="75000"/>
                  </a:schemeClr>
                </a:solidFill>
              </a:rPr>
              <a:t> </a:t>
            </a:r>
            <a:r>
              <a:rPr lang="en-US" sz="1500" dirty="0" err="1" smtClean="0">
                <a:solidFill>
                  <a:schemeClr val="accent5">
                    <a:lumMod val="75000"/>
                  </a:schemeClr>
                </a:solidFill>
              </a:rPr>
              <a:t>đó</a:t>
            </a:r>
            <a:r>
              <a:rPr lang="en-US" sz="1500" dirty="0" smtClean="0">
                <a:solidFill>
                  <a:schemeClr val="accent5">
                    <a:lumMod val="75000"/>
                  </a:schemeClr>
                </a:solidFill>
              </a:rPr>
              <a:t> click </a:t>
            </a:r>
            <a:r>
              <a:rPr lang="en-US" sz="1500" dirty="0" err="1" smtClean="0">
                <a:solidFill>
                  <a:schemeClr val="accent5">
                    <a:lumMod val="75000"/>
                  </a:schemeClr>
                </a:solidFill>
              </a:rPr>
              <a:t>phải</a:t>
            </a:r>
            <a:r>
              <a:rPr lang="en-US" sz="1500" dirty="0" smtClean="0">
                <a:solidFill>
                  <a:schemeClr val="accent5">
                    <a:lumMod val="75000"/>
                  </a:schemeClr>
                </a:solidFill>
              </a:rPr>
              <a:t> </a:t>
            </a:r>
            <a:r>
              <a:rPr lang="en-US" sz="1500" dirty="0" err="1" smtClean="0">
                <a:solidFill>
                  <a:schemeClr val="accent5">
                    <a:lumMod val="75000"/>
                  </a:schemeClr>
                </a:solidFill>
              </a:rPr>
              <a:t>lên</a:t>
            </a:r>
            <a:r>
              <a:rPr lang="en-US" sz="1500" dirty="0" smtClean="0">
                <a:solidFill>
                  <a:schemeClr val="accent5">
                    <a:lumMod val="75000"/>
                  </a:schemeClr>
                </a:solidFill>
              </a:rPr>
              <a:t> </a:t>
            </a:r>
            <a:r>
              <a:rPr lang="en-US" sz="1500" dirty="0" err="1" smtClean="0">
                <a:solidFill>
                  <a:schemeClr val="accent5">
                    <a:lumMod val="75000"/>
                  </a:schemeClr>
                </a:solidFill>
              </a:rPr>
              <a:t>tên</a:t>
            </a:r>
            <a:r>
              <a:rPr lang="en-US" sz="1500" dirty="0" smtClean="0">
                <a:solidFill>
                  <a:schemeClr val="accent5">
                    <a:lumMod val="75000"/>
                  </a:schemeClr>
                </a:solidFill>
              </a:rPr>
              <a:t> Database </a:t>
            </a:r>
            <a:r>
              <a:rPr lang="en-US" sz="1500" dirty="0" err="1" smtClean="0">
                <a:solidFill>
                  <a:schemeClr val="accent5">
                    <a:lumMod val="75000"/>
                  </a:schemeClr>
                </a:solidFill>
              </a:rPr>
              <a:t>và</a:t>
            </a:r>
            <a:r>
              <a:rPr lang="en-US" sz="1500" dirty="0" smtClean="0">
                <a:solidFill>
                  <a:schemeClr val="accent5">
                    <a:lumMod val="75000"/>
                  </a:schemeClr>
                </a:solidFill>
              </a:rPr>
              <a:t> </a:t>
            </a:r>
            <a:r>
              <a:rPr lang="en-US" sz="1500" dirty="0" err="1" smtClean="0">
                <a:solidFill>
                  <a:schemeClr val="accent5">
                    <a:lumMod val="75000"/>
                  </a:schemeClr>
                </a:solidFill>
              </a:rPr>
              <a:t>chọn</a:t>
            </a:r>
            <a:r>
              <a:rPr lang="en-US" sz="1500" dirty="0" smtClean="0">
                <a:solidFill>
                  <a:schemeClr val="accent5">
                    <a:lumMod val="75000"/>
                  </a:schemeClr>
                </a:solidFill>
              </a:rPr>
              <a:t> Restore</a:t>
            </a:r>
            <a:endParaRPr lang="en-US" sz="1500" dirty="0">
              <a:solidFill>
                <a:schemeClr val="accent5">
                  <a:lumMod val="75000"/>
                </a:schemeClr>
              </a:solidFill>
            </a:endParaRPr>
          </a:p>
        </p:txBody>
      </p:sp>
      <p:sp>
        <p:nvSpPr>
          <p:cNvPr id="17" name="4-Point Star 16"/>
          <p:cNvSpPr/>
          <p:nvPr/>
        </p:nvSpPr>
        <p:spPr>
          <a:xfrm>
            <a:off x="905344" y="53033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31681" y="498339"/>
            <a:ext cx="3775297" cy="338554"/>
          </a:xfrm>
          <a:prstGeom prst="rect">
            <a:avLst/>
          </a:prstGeom>
          <a:noFill/>
        </p:spPr>
        <p:txBody>
          <a:bodyPr wrap="square" rtlCol="0">
            <a:spAutoFit/>
          </a:bodyPr>
          <a:lstStyle/>
          <a:p>
            <a:r>
              <a:rPr lang="en-US" sz="1600" b="1" dirty="0" err="1" smtClean="0">
                <a:solidFill>
                  <a:schemeClr val="accent5">
                    <a:lumMod val="75000"/>
                  </a:schemeClr>
                </a:solidFill>
              </a:rPr>
              <a:t>Khôi</a:t>
            </a:r>
            <a:r>
              <a:rPr lang="en-US" sz="1600" b="1" dirty="0" smtClean="0">
                <a:solidFill>
                  <a:schemeClr val="accent5">
                    <a:lumMod val="75000"/>
                  </a:schemeClr>
                </a:solidFill>
              </a:rPr>
              <a:t> </a:t>
            </a:r>
            <a:r>
              <a:rPr lang="en-US" sz="1600" b="1" dirty="0" err="1" smtClean="0">
                <a:solidFill>
                  <a:schemeClr val="accent5">
                    <a:lumMod val="75000"/>
                  </a:schemeClr>
                </a:solidFill>
              </a:rPr>
              <a:t>phục</a:t>
            </a:r>
            <a:r>
              <a:rPr lang="vi-VN" sz="1600" b="1" dirty="0" smtClean="0">
                <a:solidFill>
                  <a:schemeClr val="accent5">
                    <a:lumMod val="75000"/>
                  </a:schemeClr>
                </a:solidFill>
              </a:rPr>
              <a:t> </a:t>
            </a:r>
            <a:r>
              <a:rPr lang="vi-VN" sz="1600" b="1" dirty="0" smtClean="0">
                <a:solidFill>
                  <a:schemeClr val="accent5">
                    <a:lumMod val="75000"/>
                  </a:schemeClr>
                </a:solidFill>
              </a:rPr>
              <a:t>Database</a:t>
            </a:r>
            <a:endParaRPr lang="en-US" sz="1600" b="1" dirty="0">
              <a:solidFill>
                <a:schemeClr val="accent5">
                  <a:lumMod val="75000"/>
                </a:schemeClr>
              </a:solidFill>
            </a:endParaRPr>
          </a:p>
        </p:txBody>
      </p:sp>
      <p:pic>
        <p:nvPicPr>
          <p:cNvPr id="2" name="Picture 1"/>
          <p:cNvPicPr>
            <a:picLocks noChangeAspect="1"/>
          </p:cNvPicPr>
          <p:nvPr/>
        </p:nvPicPr>
        <p:blipFill rotWithShape="1">
          <a:blip r:embed="rId2"/>
          <a:srcRect l="2516" t="18842" r="79266" b="56617"/>
          <a:stretch/>
        </p:blipFill>
        <p:spPr>
          <a:xfrm>
            <a:off x="905344" y="1338592"/>
            <a:ext cx="2815773" cy="2133600"/>
          </a:xfrm>
          <a:prstGeom prst="rect">
            <a:avLst/>
          </a:prstGeom>
        </p:spPr>
      </p:pic>
      <p:grpSp>
        <p:nvGrpSpPr>
          <p:cNvPr id="6" name="Group 5"/>
          <p:cNvGrpSpPr/>
          <p:nvPr/>
        </p:nvGrpSpPr>
        <p:grpSpPr>
          <a:xfrm>
            <a:off x="3627120" y="1355444"/>
            <a:ext cx="4775336" cy="2639403"/>
            <a:chOff x="3627120" y="1254417"/>
            <a:chExt cx="4775336" cy="2639403"/>
          </a:xfrm>
        </p:grpSpPr>
        <p:pic>
          <p:nvPicPr>
            <p:cNvPr id="5" name="Picture 4"/>
            <p:cNvPicPr>
              <a:picLocks noChangeAspect="1"/>
            </p:cNvPicPr>
            <p:nvPr/>
          </p:nvPicPr>
          <p:blipFill rotWithShape="1">
            <a:blip r:embed="rId3"/>
            <a:srcRect l="27083" t="27037" r="40313" b="40926"/>
            <a:stretch/>
          </p:blipFill>
          <p:spPr>
            <a:xfrm>
              <a:off x="3627120" y="1254417"/>
              <a:ext cx="4775336" cy="2639403"/>
            </a:xfrm>
            <a:prstGeom prst="rect">
              <a:avLst/>
            </a:prstGeom>
          </p:spPr>
        </p:pic>
        <p:sp>
          <p:nvSpPr>
            <p:cNvPr id="25" name="Rectangle 24"/>
            <p:cNvSpPr/>
            <p:nvPr/>
          </p:nvSpPr>
          <p:spPr>
            <a:xfrm>
              <a:off x="4890223" y="2234583"/>
              <a:ext cx="3346997"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90223" y="2882283"/>
              <a:ext cx="3346997"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832916" y="4073220"/>
            <a:ext cx="7804090" cy="553998"/>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2: </a:t>
            </a:r>
            <a:r>
              <a:rPr lang="en-US" sz="1500" dirty="0" err="1" smtClean="0">
                <a:solidFill>
                  <a:schemeClr val="accent5">
                    <a:lumMod val="75000"/>
                  </a:schemeClr>
                </a:solidFill>
              </a:rPr>
              <a:t>Tại</a:t>
            </a:r>
            <a:r>
              <a:rPr lang="en-US" sz="1500" dirty="0" smtClean="0">
                <a:solidFill>
                  <a:schemeClr val="accent5">
                    <a:lumMod val="75000"/>
                  </a:schemeClr>
                </a:solidFill>
              </a:rPr>
              <a:t> </a:t>
            </a:r>
            <a:r>
              <a:rPr lang="en-US" sz="1500" dirty="0" err="1" smtClean="0">
                <a:solidFill>
                  <a:schemeClr val="accent5">
                    <a:lumMod val="75000"/>
                  </a:schemeClr>
                </a:solidFill>
              </a:rPr>
              <a:t>dòng</a:t>
            </a:r>
            <a:r>
              <a:rPr lang="en-US" sz="1500" dirty="0" smtClean="0">
                <a:solidFill>
                  <a:schemeClr val="accent5">
                    <a:lumMod val="75000"/>
                  </a:schemeClr>
                </a:solidFill>
              </a:rPr>
              <a:t> Filename, </a:t>
            </a:r>
            <a:r>
              <a:rPr lang="en-US" sz="1500" dirty="0" err="1" smtClean="0">
                <a:solidFill>
                  <a:schemeClr val="accent5">
                    <a:lumMod val="75000"/>
                  </a:schemeClr>
                </a:solidFill>
              </a:rPr>
              <a:t>chọn</a:t>
            </a:r>
            <a:r>
              <a:rPr lang="en-US" sz="1500" dirty="0" smtClean="0">
                <a:solidFill>
                  <a:schemeClr val="accent5">
                    <a:lumMod val="75000"/>
                  </a:schemeClr>
                </a:solidFill>
              </a:rPr>
              <a:t> file backup </a:t>
            </a:r>
            <a:r>
              <a:rPr lang="en-US" sz="1500" dirty="0" err="1" smtClean="0">
                <a:solidFill>
                  <a:schemeClr val="accent5">
                    <a:lumMod val="75000"/>
                  </a:schemeClr>
                </a:solidFill>
              </a:rPr>
              <a:t>đã</a:t>
            </a:r>
            <a:r>
              <a:rPr lang="en-US" sz="1500" dirty="0" smtClean="0">
                <a:solidFill>
                  <a:schemeClr val="accent5">
                    <a:lumMod val="75000"/>
                  </a:schemeClr>
                </a:solidFill>
              </a:rPr>
              <a:t> </a:t>
            </a:r>
            <a:r>
              <a:rPr lang="en-US" sz="1500" dirty="0" err="1" smtClean="0">
                <a:solidFill>
                  <a:schemeClr val="accent5">
                    <a:lumMod val="75000"/>
                  </a:schemeClr>
                </a:solidFill>
              </a:rPr>
              <a:t>tạo</a:t>
            </a:r>
            <a:r>
              <a:rPr lang="en-US" sz="1500" dirty="0" smtClean="0">
                <a:solidFill>
                  <a:schemeClr val="accent5">
                    <a:lumMod val="75000"/>
                  </a:schemeClr>
                </a:solidFill>
              </a:rPr>
              <a:t> </a:t>
            </a:r>
            <a:r>
              <a:rPr lang="en-US" sz="1500" dirty="0" err="1" smtClean="0">
                <a:solidFill>
                  <a:schemeClr val="accent5">
                    <a:lumMod val="75000"/>
                  </a:schemeClr>
                </a:solidFill>
              </a:rPr>
              <a:t>trước</a:t>
            </a:r>
            <a:r>
              <a:rPr lang="en-US" sz="1500" dirty="0" smtClean="0">
                <a:solidFill>
                  <a:schemeClr val="accent5">
                    <a:lumMod val="75000"/>
                  </a:schemeClr>
                </a:solidFill>
              </a:rPr>
              <a:t> </a:t>
            </a:r>
            <a:r>
              <a:rPr lang="en-US" sz="1500" dirty="0" err="1" smtClean="0">
                <a:solidFill>
                  <a:schemeClr val="accent5">
                    <a:lumMod val="75000"/>
                  </a:schemeClr>
                </a:solidFill>
              </a:rPr>
              <a:t>đó</a:t>
            </a:r>
            <a:r>
              <a:rPr lang="en-US" sz="1500" dirty="0" smtClean="0">
                <a:solidFill>
                  <a:schemeClr val="accent5">
                    <a:lumMod val="75000"/>
                  </a:schemeClr>
                </a:solidFill>
              </a:rPr>
              <a:t>. </a:t>
            </a:r>
            <a:r>
              <a:rPr lang="en-US" sz="1500" dirty="0" err="1" smtClean="0">
                <a:solidFill>
                  <a:schemeClr val="accent5">
                    <a:lumMod val="75000"/>
                  </a:schemeClr>
                </a:solidFill>
              </a:rPr>
              <a:t>Tại</a:t>
            </a:r>
            <a:r>
              <a:rPr lang="en-US" sz="1500" dirty="0" smtClean="0">
                <a:solidFill>
                  <a:schemeClr val="accent5">
                    <a:lumMod val="75000"/>
                  </a:schemeClr>
                </a:solidFill>
              </a:rPr>
              <a:t> </a:t>
            </a:r>
            <a:r>
              <a:rPr lang="en-US" sz="1500" dirty="0" err="1" smtClean="0">
                <a:solidFill>
                  <a:schemeClr val="accent5">
                    <a:lumMod val="75000"/>
                  </a:schemeClr>
                </a:solidFill>
              </a:rPr>
              <a:t>dòng</a:t>
            </a:r>
            <a:r>
              <a:rPr lang="en-US" sz="1500" dirty="0" smtClean="0">
                <a:solidFill>
                  <a:schemeClr val="accent5">
                    <a:lumMod val="75000"/>
                  </a:schemeClr>
                </a:solidFill>
              </a:rPr>
              <a:t> Role name: </a:t>
            </a:r>
            <a:r>
              <a:rPr lang="en-US" sz="1500" dirty="0" err="1" smtClean="0">
                <a:solidFill>
                  <a:schemeClr val="accent5">
                    <a:lumMod val="75000"/>
                  </a:schemeClr>
                </a:solidFill>
              </a:rPr>
              <a:t>chọn</a:t>
            </a:r>
            <a:r>
              <a:rPr lang="en-US" sz="1500" dirty="0" smtClean="0">
                <a:solidFill>
                  <a:schemeClr val="accent5">
                    <a:lumMod val="75000"/>
                  </a:schemeClr>
                </a:solidFill>
              </a:rPr>
              <a:t> </a:t>
            </a:r>
            <a:r>
              <a:rPr lang="en-US" sz="1500" dirty="0" err="1" smtClean="0">
                <a:solidFill>
                  <a:schemeClr val="accent5">
                    <a:lumMod val="75000"/>
                  </a:schemeClr>
                </a:solidFill>
              </a:rPr>
              <a:t>như</a:t>
            </a:r>
            <a:r>
              <a:rPr lang="en-US" sz="1500" dirty="0" smtClean="0">
                <a:solidFill>
                  <a:schemeClr val="accent5">
                    <a:lumMod val="75000"/>
                  </a:schemeClr>
                </a:solidFill>
              </a:rPr>
              <a:t> </a:t>
            </a:r>
            <a:r>
              <a:rPr lang="en-US" sz="1500" dirty="0" err="1" smtClean="0">
                <a:solidFill>
                  <a:schemeClr val="accent5">
                    <a:lumMod val="75000"/>
                  </a:schemeClr>
                </a:solidFill>
              </a:rPr>
              <a:t>hình</a:t>
            </a:r>
            <a:r>
              <a:rPr lang="en-US" sz="1500" dirty="0" smtClean="0">
                <a:solidFill>
                  <a:schemeClr val="accent5">
                    <a:lumMod val="75000"/>
                  </a:schemeClr>
                </a:solidFill>
              </a:rPr>
              <a:t>.</a:t>
            </a:r>
            <a:endParaRPr lang="en-US" sz="1500" dirty="0">
              <a:solidFill>
                <a:schemeClr val="accent5">
                  <a:lumMod val="75000"/>
                </a:schemeClr>
              </a:solidFill>
            </a:endParaRPr>
          </a:p>
        </p:txBody>
      </p:sp>
      <p:sp>
        <p:nvSpPr>
          <p:cNvPr id="28" name="TextBox 27"/>
          <p:cNvSpPr txBox="1"/>
          <p:nvPr/>
        </p:nvSpPr>
        <p:spPr>
          <a:xfrm>
            <a:off x="832916" y="4690440"/>
            <a:ext cx="7804090"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3: Click Restore </a:t>
            </a:r>
            <a:r>
              <a:rPr lang="en-US" sz="1500" dirty="0" err="1" smtClean="0">
                <a:solidFill>
                  <a:schemeClr val="accent5">
                    <a:lumMod val="75000"/>
                  </a:schemeClr>
                </a:solidFill>
              </a:rPr>
              <a:t>để</a:t>
            </a:r>
            <a:r>
              <a:rPr lang="en-US" sz="1500" dirty="0" smtClean="0">
                <a:solidFill>
                  <a:schemeClr val="accent5">
                    <a:lumMod val="75000"/>
                  </a:schemeClr>
                </a:solidFill>
              </a:rPr>
              <a:t> </a:t>
            </a:r>
            <a:r>
              <a:rPr lang="en-US" sz="1500" dirty="0" err="1" smtClean="0">
                <a:solidFill>
                  <a:schemeClr val="accent5">
                    <a:lumMod val="75000"/>
                  </a:schemeClr>
                </a:solidFill>
              </a:rPr>
              <a:t>khôi</a:t>
            </a:r>
            <a:r>
              <a:rPr lang="en-US" sz="1500" dirty="0" smtClean="0">
                <a:solidFill>
                  <a:schemeClr val="accent5">
                    <a:lumMod val="75000"/>
                  </a:schemeClr>
                </a:solidFill>
              </a:rPr>
              <a:t> </a:t>
            </a:r>
            <a:r>
              <a:rPr lang="en-US" sz="1500" dirty="0" err="1" smtClean="0">
                <a:solidFill>
                  <a:schemeClr val="accent5">
                    <a:lumMod val="75000"/>
                  </a:schemeClr>
                </a:solidFill>
              </a:rPr>
              <a:t>phục</a:t>
            </a:r>
            <a:r>
              <a:rPr lang="en-US" sz="1500" dirty="0" smtClean="0">
                <a:solidFill>
                  <a:schemeClr val="accent5">
                    <a:lumMod val="75000"/>
                  </a:schemeClr>
                </a:solidFill>
              </a:rPr>
              <a:t>.</a:t>
            </a:r>
            <a:endParaRPr lang="en-US" sz="1500" dirty="0">
              <a:solidFill>
                <a:schemeClr val="accent5">
                  <a:lumMod val="75000"/>
                </a:schemeClr>
              </a:solidFill>
            </a:endParaRPr>
          </a:p>
        </p:txBody>
      </p:sp>
    </p:spTree>
    <p:extLst>
      <p:ext uri="{BB962C8B-B14F-4D97-AF65-F5344CB8AC3E}">
        <p14:creationId xmlns:p14="http://schemas.microsoft.com/office/powerpoint/2010/main" val="4029621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832916" y="801545"/>
            <a:ext cx="7804090"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1: Click </a:t>
            </a:r>
            <a:r>
              <a:rPr lang="en-US" sz="1500" dirty="0" err="1" smtClean="0">
                <a:solidFill>
                  <a:schemeClr val="accent5">
                    <a:lumMod val="75000"/>
                  </a:schemeClr>
                </a:solidFill>
              </a:rPr>
              <a:t>phải</a:t>
            </a:r>
            <a:r>
              <a:rPr lang="en-US" sz="1500" dirty="0" smtClean="0">
                <a:solidFill>
                  <a:schemeClr val="accent5">
                    <a:lumMod val="75000"/>
                  </a:schemeClr>
                </a:solidFill>
              </a:rPr>
              <a:t> </a:t>
            </a:r>
            <a:r>
              <a:rPr lang="en-US" sz="1500" dirty="0" err="1" smtClean="0">
                <a:solidFill>
                  <a:schemeClr val="accent5">
                    <a:lumMod val="75000"/>
                  </a:schemeClr>
                </a:solidFill>
              </a:rPr>
              <a:t>lên</a:t>
            </a:r>
            <a:r>
              <a:rPr lang="en-US" sz="1500" dirty="0" smtClean="0">
                <a:solidFill>
                  <a:schemeClr val="accent5">
                    <a:lumMod val="75000"/>
                  </a:schemeClr>
                </a:solidFill>
              </a:rPr>
              <a:t> </a:t>
            </a:r>
            <a:r>
              <a:rPr lang="en-US" sz="1500" dirty="0" err="1" smtClean="0">
                <a:solidFill>
                  <a:schemeClr val="accent5">
                    <a:lumMod val="75000"/>
                  </a:schemeClr>
                </a:solidFill>
              </a:rPr>
              <a:t>tên</a:t>
            </a:r>
            <a:r>
              <a:rPr lang="en-US" sz="1500" dirty="0" smtClean="0">
                <a:solidFill>
                  <a:schemeClr val="accent5">
                    <a:lumMod val="75000"/>
                  </a:schemeClr>
                </a:solidFill>
              </a:rPr>
              <a:t> Database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muốn</a:t>
            </a:r>
            <a:r>
              <a:rPr lang="en-US" sz="1500" dirty="0" smtClean="0">
                <a:solidFill>
                  <a:schemeClr val="accent5">
                    <a:lumMod val="75000"/>
                  </a:schemeClr>
                </a:solidFill>
              </a:rPr>
              <a:t> </a:t>
            </a:r>
            <a:r>
              <a:rPr lang="en-US" sz="1500" dirty="0" err="1" smtClean="0">
                <a:solidFill>
                  <a:schemeClr val="accent5">
                    <a:lumMod val="75000"/>
                  </a:schemeClr>
                </a:solidFill>
              </a:rPr>
              <a:t>đổi</a:t>
            </a:r>
            <a:r>
              <a:rPr lang="en-US" sz="1500" dirty="0" smtClean="0">
                <a:solidFill>
                  <a:schemeClr val="accent5">
                    <a:lumMod val="75000"/>
                  </a:schemeClr>
                </a:solidFill>
              </a:rPr>
              <a:t> </a:t>
            </a:r>
            <a:r>
              <a:rPr lang="en-US" sz="1500" dirty="0" err="1" smtClean="0">
                <a:solidFill>
                  <a:schemeClr val="accent5">
                    <a:lumMod val="75000"/>
                  </a:schemeClr>
                </a:solidFill>
              </a:rPr>
              <a:t>tên</a:t>
            </a:r>
            <a:r>
              <a:rPr lang="en-US" sz="1500" dirty="0">
                <a:solidFill>
                  <a:schemeClr val="accent5">
                    <a:lumMod val="75000"/>
                  </a:schemeClr>
                </a:solidFill>
              </a:rPr>
              <a:t> </a:t>
            </a:r>
            <a:r>
              <a:rPr lang="en-US" sz="1500" dirty="0" smtClean="0">
                <a:solidFill>
                  <a:schemeClr val="accent5">
                    <a:lumMod val="75000"/>
                  </a:schemeClr>
                </a:solidFill>
                <a:sym typeface="Wingdings" panose="05000000000000000000" pitchFamily="2" charset="2"/>
              </a:rPr>
              <a:t> </a:t>
            </a:r>
            <a:r>
              <a:rPr lang="en-US" sz="1500" dirty="0" err="1" smtClean="0">
                <a:solidFill>
                  <a:schemeClr val="accent5">
                    <a:lumMod val="75000"/>
                  </a:schemeClr>
                </a:solidFill>
                <a:sym typeface="Wingdings" panose="05000000000000000000" pitchFamily="2" charset="2"/>
              </a:rPr>
              <a:t>Chọn</a:t>
            </a:r>
            <a:r>
              <a:rPr lang="en-US" sz="1500" dirty="0" smtClean="0">
                <a:solidFill>
                  <a:schemeClr val="accent5">
                    <a:lumMod val="75000"/>
                  </a:schemeClr>
                </a:solidFill>
                <a:sym typeface="Wingdings" panose="05000000000000000000" pitchFamily="2" charset="2"/>
              </a:rPr>
              <a:t> Properties</a:t>
            </a:r>
            <a:endParaRPr lang="en-US" sz="1500" dirty="0">
              <a:solidFill>
                <a:schemeClr val="accent5">
                  <a:lumMod val="75000"/>
                </a:schemeClr>
              </a:solidFill>
            </a:endParaRPr>
          </a:p>
        </p:txBody>
      </p:sp>
      <p:sp>
        <p:nvSpPr>
          <p:cNvPr id="20" name="4-Point Star 19"/>
          <p:cNvSpPr/>
          <p:nvPr/>
        </p:nvSpPr>
        <p:spPr>
          <a:xfrm>
            <a:off x="905344" y="40571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131681" y="373724"/>
            <a:ext cx="3775297"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vi-VN" sz="1600" b="1" dirty="0" smtClean="0">
                <a:solidFill>
                  <a:schemeClr val="accent5">
                    <a:lumMod val="75000"/>
                  </a:schemeClr>
                </a:solidFill>
              </a:rPr>
              <a:t> </a:t>
            </a:r>
            <a:r>
              <a:rPr lang="vi-VN" sz="1600" b="1" dirty="0" smtClean="0">
                <a:solidFill>
                  <a:schemeClr val="accent5">
                    <a:lumMod val="75000"/>
                  </a:schemeClr>
                </a:solidFill>
              </a:rPr>
              <a:t>Database</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2495550" y="1298257"/>
            <a:ext cx="4249692" cy="2382203"/>
          </a:xfrm>
          <a:prstGeom prst="rect">
            <a:avLst/>
          </a:prstGeom>
        </p:spPr>
      </p:pic>
      <p:sp>
        <p:nvSpPr>
          <p:cNvPr id="25" name="Rectangle 24"/>
          <p:cNvSpPr/>
          <p:nvPr/>
        </p:nvSpPr>
        <p:spPr>
          <a:xfrm>
            <a:off x="3564343" y="1847930"/>
            <a:ext cx="3011717"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32916" y="3925745"/>
            <a:ext cx="7804090"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2: </a:t>
            </a:r>
            <a:r>
              <a:rPr lang="en-US" sz="1500" dirty="0" err="1" smtClean="0">
                <a:solidFill>
                  <a:schemeClr val="accent5">
                    <a:lumMod val="75000"/>
                  </a:schemeClr>
                </a:solidFill>
              </a:rPr>
              <a:t>Tại</a:t>
            </a:r>
            <a:r>
              <a:rPr lang="en-US" sz="1500" dirty="0" smtClean="0">
                <a:solidFill>
                  <a:schemeClr val="accent5">
                    <a:lumMod val="75000"/>
                  </a:schemeClr>
                </a:solidFill>
              </a:rPr>
              <a:t> </a:t>
            </a:r>
            <a:r>
              <a:rPr lang="en-US" sz="1500" dirty="0" err="1" smtClean="0">
                <a:solidFill>
                  <a:schemeClr val="accent5">
                    <a:lumMod val="75000"/>
                  </a:schemeClr>
                </a:solidFill>
              </a:rPr>
              <a:t>dòng</a:t>
            </a:r>
            <a:r>
              <a:rPr lang="en-US" sz="1500" dirty="0" smtClean="0">
                <a:solidFill>
                  <a:schemeClr val="accent5">
                    <a:lumMod val="75000"/>
                  </a:schemeClr>
                </a:solidFill>
              </a:rPr>
              <a:t> Database </a:t>
            </a:r>
            <a:r>
              <a:rPr lang="en-US" sz="1500" dirty="0" smtClean="0">
                <a:solidFill>
                  <a:schemeClr val="accent5">
                    <a:lumMod val="75000"/>
                  </a:schemeClr>
                </a:solidFill>
                <a:sym typeface="Wingdings" panose="05000000000000000000" pitchFamily="2" charset="2"/>
              </a:rPr>
              <a:t> </a:t>
            </a:r>
            <a:r>
              <a:rPr lang="en-US" sz="1500" dirty="0" err="1" smtClean="0">
                <a:solidFill>
                  <a:schemeClr val="accent5">
                    <a:lumMod val="75000"/>
                  </a:schemeClr>
                </a:solidFill>
                <a:sym typeface="Wingdings" panose="05000000000000000000" pitchFamily="2" charset="2"/>
              </a:rPr>
              <a:t>đổi</a:t>
            </a:r>
            <a:r>
              <a:rPr lang="en-US" sz="1500" dirty="0" smtClean="0">
                <a:solidFill>
                  <a:schemeClr val="accent5">
                    <a:lumMod val="75000"/>
                  </a:schemeClr>
                </a:solidFill>
                <a:sym typeface="Wingdings" panose="05000000000000000000" pitchFamily="2" charset="2"/>
              </a:rPr>
              <a:t> </a:t>
            </a:r>
            <a:r>
              <a:rPr lang="en-US" sz="1500" dirty="0" err="1" smtClean="0">
                <a:solidFill>
                  <a:schemeClr val="accent5">
                    <a:lumMod val="75000"/>
                  </a:schemeClr>
                </a:solidFill>
                <a:sym typeface="Wingdings" panose="05000000000000000000" pitchFamily="2" charset="2"/>
              </a:rPr>
              <a:t>lại</a:t>
            </a:r>
            <a:r>
              <a:rPr lang="en-US" sz="1500" dirty="0" smtClean="0">
                <a:solidFill>
                  <a:schemeClr val="accent5">
                    <a:lumMod val="75000"/>
                  </a:schemeClr>
                </a:solidFill>
                <a:sym typeface="Wingdings" panose="05000000000000000000" pitchFamily="2" charset="2"/>
              </a:rPr>
              <a:t> </a:t>
            </a:r>
            <a:r>
              <a:rPr lang="en-US" sz="1500" dirty="0" err="1" smtClean="0">
                <a:solidFill>
                  <a:schemeClr val="accent5">
                    <a:lumMod val="75000"/>
                  </a:schemeClr>
                </a:solidFill>
                <a:sym typeface="Wingdings" panose="05000000000000000000" pitchFamily="2" charset="2"/>
              </a:rPr>
              <a:t>tên</a:t>
            </a:r>
            <a:r>
              <a:rPr lang="en-US" sz="1500" dirty="0" smtClean="0">
                <a:solidFill>
                  <a:schemeClr val="accent5">
                    <a:lumMod val="75000"/>
                  </a:schemeClr>
                </a:solidFill>
                <a:sym typeface="Wingdings" panose="05000000000000000000" pitchFamily="2" charset="2"/>
              </a:rPr>
              <a:t> </a:t>
            </a:r>
            <a:r>
              <a:rPr lang="en-US" sz="1500" dirty="0" err="1" smtClean="0">
                <a:solidFill>
                  <a:schemeClr val="accent5">
                    <a:lumMod val="75000"/>
                  </a:schemeClr>
                </a:solidFill>
                <a:sym typeface="Wingdings" panose="05000000000000000000" pitchFamily="2" charset="2"/>
              </a:rPr>
              <a:t>theo</a:t>
            </a:r>
            <a:r>
              <a:rPr lang="en-US" sz="1500" dirty="0" smtClean="0">
                <a:solidFill>
                  <a:schemeClr val="accent5">
                    <a:lumMod val="75000"/>
                  </a:schemeClr>
                </a:solidFill>
                <a:sym typeface="Wingdings" panose="05000000000000000000" pitchFamily="2" charset="2"/>
              </a:rPr>
              <a:t> ý </a:t>
            </a:r>
            <a:r>
              <a:rPr lang="en-US" sz="1500" dirty="0" err="1" smtClean="0">
                <a:solidFill>
                  <a:schemeClr val="accent5">
                    <a:lumMod val="75000"/>
                  </a:schemeClr>
                </a:solidFill>
                <a:sym typeface="Wingdings" panose="05000000000000000000" pitchFamily="2" charset="2"/>
              </a:rPr>
              <a:t>muốn</a:t>
            </a:r>
            <a:r>
              <a:rPr lang="en-US" sz="1500" dirty="0" smtClean="0">
                <a:solidFill>
                  <a:schemeClr val="accent5">
                    <a:lumMod val="75000"/>
                  </a:schemeClr>
                </a:solidFill>
                <a:sym typeface="Wingdings" panose="05000000000000000000" pitchFamily="2" charset="2"/>
              </a:rPr>
              <a:t>.</a:t>
            </a:r>
            <a:endParaRPr lang="en-US" sz="1500" dirty="0">
              <a:solidFill>
                <a:schemeClr val="accent5">
                  <a:lumMod val="75000"/>
                </a:schemeClr>
              </a:solidFill>
            </a:endParaRPr>
          </a:p>
        </p:txBody>
      </p:sp>
      <p:sp>
        <p:nvSpPr>
          <p:cNvPr id="27" name="TextBox 26"/>
          <p:cNvSpPr txBox="1"/>
          <p:nvPr/>
        </p:nvSpPr>
        <p:spPr>
          <a:xfrm>
            <a:off x="832916" y="4405805"/>
            <a:ext cx="7804090"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3: Click </a:t>
            </a:r>
            <a:r>
              <a:rPr lang="en-US" sz="1500" dirty="0" err="1" smtClean="0">
                <a:solidFill>
                  <a:schemeClr val="accent5">
                    <a:lumMod val="75000"/>
                  </a:schemeClr>
                </a:solidFill>
              </a:rPr>
              <a:t>nút</a:t>
            </a:r>
            <a:r>
              <a:rPr lang="en-US" sz="1500" dirty="0" smtClean="0">
                <a:solidFill>
                  <a:schemeClr val="accent5">
                    <a:lumMod val="75000"/>
                  </a:schemeClr>
                </a:solidFill>
              </a:rPr>
              <a:t> Save </a:t>
            </a:r>
            <a:r>
              <a:rPr lang="en-US" sz="1500" dirty="0" err="1" smtClean="0">
                <a:solidFill>
                  <a:schemeClr val="accent5">
                    <a:lumMod val="75000"/>
                  </a:schemeClr>
                </a:solidFill>
              </a:rPr>
              <a:t>để</a:t>
            </a:r>
            <a:r>
              <a:rPr lang="en-US" sz="1500" dirty="0" smtClean="0">
                <a:solidFill>
                  <a:schemeClr val="accent5">
                    <a:lumMod val="75000"/>
                  </a:schemeClr>
                </a:solidFill>
              </a:rPr>
              <a:t> </a:t>
            </a:r>
            <a:r>
              <a:rPr lang="en-US" sz="1500" dirty="0" err="1" smtClean="0">
                <a:solidFill>
                  <a:schemeClr val="accent5">
                    <a:lumMod val="75000"/>
                  </a:schemeClr>
                </a:solidFill>
              </a:rPr>
              <a:t>xác</a:t>
            </a:r>
            <a:r>
              <a:rPr lang="en-US" sz="1500" dirty="0" smtClean="0">
                <a:solidFill>
                  <a:schemeClr val="accent5">
                    <a:lumMod val="75000"/>
                  </a:schemeClr>
                </a:solidFill>
              </a:rPr>
              <a:t> </a:t>
            </a:r>
            <a:r>
              <a:rPr lang="en-US" sz="1500" dirty="0" err="1" smtClean="0">
                <a:solidFill>
                  <a:schemeClr val="accent5">
                    <a:lumMod val="75000"/>
                  </a:schemeClr>
                </a:solidFill>
              </a:rPr>
              <a:t>nhận</a:t>
            </a:r>
            <a:r>
              <a:rPr lang="en-US" sz="1500" dirty="0" smtClean="0">
                <a:solidFill>
                  <a:schemeClr val="accent5">
                    <a:lumMod val="75000"/>
                  </a:schemeClr>
                </a:solidFill>
              </a:rPr>
              <a:t> </a:t>
            </a:r>
            <a:r>
              <a:rPr lang="en-US" sz="1500" dirty="0" err="1" smtClean="0">
                <a:solidFill>
                  <a:schemeClr val="accent5">
                    <a:lumMod val="75000"/>
                  </a:schemeClr>
                </a:solidFill>
              </a:rPr>
              <a:t>thay</a:t>
            </a:r>
            <a:r>
              <a:rPr lang="en-US" sz="1500" dirty="0" smtClean="0">
                <a:solidFill>
                  <a:schemeClr val="accent5">
                    <a:lumMod val="75000"/>
                  </a:schemeClr>
                </a:solidFill>
              </a:rPr>
              <a:t> </a:t>
            </a:r>
            <a:r>
              <a:rPr lang="en-US" sz="1500" dirty="0" err="1" smtClean="0">
                <a:solidFill>
                  <a:schemeClr val="accent5">
                    <a:lumMod val="75000"/>
                  </a:schemeClr>
                </a:solidFill>
              </a:rPr>
              <a:t>đổi</a:t>
            </a:r>
            <a:r>
              <a:rPr lang="en-US" sz="1500" dirty="0" smtClean="0">
                <a:solidFill>
                  <a:schemeClr val="accent5">
                    <a:lumMod val="75000"/>
                  </a:schemeClr>
                </a:solidFill>
              </a:rPr>
              <a:t>.</a:t>
            </a:r>
            <a:endParaRPr lang="en-US" sz="1500" dirty="0">
              <a:solidFill>
                <a:schemeClr val="accent5">
                  <a:lumMod val="75000"/>
                </a:schemeClr>
              </a:solidFill>
            </a:endParaRPr>
          </a:p>
        </p:txBody>
      </p:sp>
    </p:spTree>
    <p:extLst>
      <p:ext uri="{BB962C8B-B14F-4D97-AF65-F5344CB8AC3E}">
        <p14:creationId xmlns:p14="http://schemas.microsoft.com/office/powerpoint/2010/main" val="2514065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832916" y="809316"/>
            <a:ext cx="7804090"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1: Click </a:t>
            </a:r>
            <a:r>
              <a:rPr lang="en-US" sz="1500" dirty="0" err="1" smtClean="0">
                <a:solidFill>
                  <a:schemeClr val="accent5">
                    <a:lumMod val="75000"/>
                  </a:schemeClr>
                </a:solidFill>
              </a:rPr>
              <a:t>phải</a:t>
            </a:r>
            <a:r>
              <a:rPr lang="en-US" sz="1500" dirty="0" smtClean="0">
                <a:solidFill>
                  <a:schemeClr val="accent5">
                    <a:lumMod val="75000"/>
                  </a:schemeClr>
                </a:solidFill>
              </a:rPr>
              <a:t> </a:t>
            </a:r>
            <a:r>
              <a:rPr lang="en-US" sz="1500" dirty="0" err="1" smtClean="0">
                <a:solidFill>
                  <a:schemeClr val="accent5">
                    <a:lumMod val="75000"/>
                  </a:schemeClr>
                </a:solidFill>
              </a:rPr>
              <a:t>lên</a:t>
            </a:r>
            <a:r>
              <a:rPr lang="en-US" sz="1500" dirty="0" smtClean="0">
                <a:solidFill>
                  <a:schemeClr val="accent5">
                    <a:lumMod val="75000"/>
                  </a:schemeClr>
                </a:solidFill>
              </a:rPr>
              <a:t> </a:t>
            </a:r>
            <a:r>
              <a:rPr lang="en-US" sz="1500" dirty="0" err="1" smtClean="0">
                <a:solidFill>
                  <a:schemeClr val="accent5">
                    <a:lumMod val="75000"/>
                  </a:schemeClr>
                </a:solidFill>
              </a:rPr>
              <a:t>tên</a:t>
            </a:r>
            <a:r>
              <a:rPr lang="en-US" sz="1500" dirty="0" smtClean="0">
                <a:solidFill>
                  <a:schemeClr val="accent5">
                    <a:lumMod val="75000"/>
                  </a:schemeClr>
                </a:solidFill>
              </a:rPr>
              <a:t> Database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muốn</a:t>
            </a:r>
            <a:r>
              <a:rPr lang="en-US" sz="1500" dirty="0" smtClean="0">
                <a:solidFill>
                  <a:schemeClr val="accent5">
                    <a:lumMod val="75000"/>
                  </a:schemeClr>
                </a:solidFill>
              </a:rPr>
              <a:t> </a:t>
            </a:r>
            <a:r>
              <a:rPr lang="en-US" sz="1500" dirty="0" err="1" smtClean="0">
                <a:solidFill>
                  <a:schemeClr val="accent5">
                    <a:lumMod val="75000"/>
                  </a:schemeClr>
                </a:solidFill>
              </a:rPr>
              <a:t>xóa</a:t>
            </a:r>
            <a:r>
              <a:rPr lang="en-US" sz="1500" dirty="0" smtClean="0">
                <a:solidFill>
                  <a:schemeClr val="accent5">
                    <a:lumMod val="75000"/>
                  </a:schemeClr>
                </a:solidFill>
              </a:rPr>
              <a:t> </a:t>
            </a:r>
            <a:r>
              <a:rPr lang="en-US" sz="1500" dirty="0" smtClean="0">
                <a:solidFill>
                  <a:schemeClr val="accent5">
                    <a:lumMod val="75000"/>
                  </a:schemeClr>
                </a:solidFill>
                <a:sym typeface="Wingdings" panose="05000000000000000000" pitchFamily="2" charset="2"/>
              </a:rPr>
              <a:t> </a:t>
            </a:r>
            <a:r>
              <a:rPr lang="en-US" sz="1500" dirty="0" err="1" smtClean="0">
                <a:solidFill>
                  <a:schemeClr val="accent5">
                    <a:lumMod val="75000"/>
                  </a:schemeClr>
                </a:solidFill>
                <a:sym typeface="Wingdings" panose="05000000000000000000" pitchFamily="2" charset="2"/>
              </a:rPr>
              <a:t>Chọn</a:t>
            </a:r>
            <a:r>
              <a:rPr lang="en-US" sz="1500" dirty="0" smtClean="0">
                <a:solidFill>
                  <a:schemeClr val="accent5">
                    <a:lumMod val="75000"/>
                  </a:schemeClr>
                </a:solidFill>
                <a:sym typeface="Wingdings" panose="05000000000000000000" pitchFamily="2" charset="2"/>
              </a:rPr>
              <a:t> Delete </a:t>
            </a:r>
            <a:r>
              <a:rPr lang="en-US" sz="1500" dirty="0" err="1" smtClean="0">
                <a:solidFill>
                  <a:schemeClr val="accent5">
                    <a:lumMod val="75000"/>
                  </a:schemeClr>
                </a:solidFill>
                <a:sym typeface="Wingdings" panose="05000000000000000000" pitchFamily="2" charset="2"/>
              </a:rPr>
              <a:t>hoặc</a:t>
            </a:r>
            <a:r>
              <a:rPr lang="en-US" sz="1500" dirty="0" smtClean="0">
                <a:solidFill>
                  <a:schemeClr val="accent5">
                    <a:lumMod val="75000"/>
                  </a:schemeClr>
                </a:solidFill>
                <a:sym typeface="Wingdings" panose="05000000000000000000" pitchFamily="2" charset="2"/>
              </a:rPr>
              <a:t> Delete (Force)</a:t>
            </a:r>
            <a:endParaRPr lang="en-US" sz="1500" dirty="0">
              <a:solidFill>
                <a:schemeClr val="accent5">
                  <a:lumMod val="75000"/>
                </a:schemeClr>
              </a:solidFill>
            </a:endParaRPr>
          </a:p>
        </p:txBody>
      </p:sp>
      <p:sp>
        <p:nvSpPr>
          <p:cNvPr id="23" name="4-Point Star 22"/>
          <p:cNvSpPr/>
          <p:nvPr/>
        </p:nvSpPr>
        <p:spPr>
          <a:xfrm>
            <a:off x="905344" y="41348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31681" y="381495"/>
            <a:ext cx="377529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vi-VN" sz="1600" b="1" dirty="0" smtClean="0">
                <a:solidFill>
                  <a:schemeClr val="accent5">
                    <a:lumMod val="75000"/>
                  </a:schemeClr>
                </a:solidFill>
              </a:rPr>
              <a:t> </a:t>
            </a:r>
            <a:r>
              <a:rPr lang="vi-VN" sz="1600" b="1" dirty="0" smtClean="0">
                <a:solidFill>
                  <a:schemeClr val="accent5">
                    <a:lumMod val="75000"/>
                  </a:schemeClr>
                </a:solidFill>
              </a:rPr>
              <a:t>Database</a:t>
            </a:r>
            <a:endParaRPr lang="en-US" sz="1600" b="1" dirty="0">
              <a:solidFill>
                <a:schemeClr val="accent5">
                  <a:lumMod val="75000"/>
                </a:schemeClr>
              </a:solidFill>
            </a:endParaRPr>
          </a:p>
        </p:txBody>
      </p:sp>
      <p:pic>
        <p:nvPicPr>
          <p:cNvPr id="2" name="Picture 1"/>
          <p:cNvPicPr>
            <a:picLocks noChangeAspect="1"/>
          </p:cNvPicPr>
          <p:nvPr/>
        </p:nvPicPr>
        <p:blipFill rotWithShape="1">
          <a:blip r:embed="rId2"/>
          <a:srcRect l="2291" t="20371" r="78437" b="56481"/>
          <a:stretch/>
        </p:blipFill>
        <p:spPr>
          <a:xfrm>
            <a:off x="4752010" y="1238600"/>
            <a:ext cx="3524250" cy="2381250"/>
          </a:xfrm>
          <a:prstGeom prst="rect">
            <a:avLst/>
          </a:prstGeom>
        </p:spPr>
      </p:pic>
      <p:sp>
        <p:nvSpPr>
          <p:cNvPr id="25" name="TextBox 24"/>
          <p:cNvSpPr txBox="1"/>
          <p:nvPr/>
        </p:nvSpPr>
        <p:spPr>
          <a:xfrm>
            <a:off x="832916" y="1319856"/>
            <a:ext cx="3678124" cy="784830"/>
          </a:xfrm>
          <a:prstGeom prst="rect">
            <a:avLst/>
          </a:prstGeom>
          <a:noFill/>
        </p:spPr>
        <p:txBody>
          <a:bodyPr wrap="square" rtlCol="0">
            <a:spAutoFit/>
          </a:bodyPr>
          <a:lstStyle/>
          <a:p>
            <a:r>
              <a:rPr lang="en-US" sz="1500" dirty="0" err="1" smtClean="0">
                <a:solidFill>
                  <a:schemeClr val="accent5">
                    <a:lumMod val="75000"/>
                  </a:schemeClr>
                </a:solidFill>
              </a:rPr>
              <a:t>Với</a:t>
            </a:r>
            <a:r>
              <a:rPr lang="en-US" sz="1500" dirty="0" smtClean="0">
                <a:solidFill>
                  <a:schemeClr val="accent5">
                    <a:lumMod val="75000"/>
                  </a:schemeClr>
                </a:solidFill>
              </a:rPr>
              <a:t> </a:t>
            </a:r>
            <a:r>
              <a:rPr lang="en-US" sz="1500" dirty="0" err="1" smtClean="0">
                <a:solidFill>
                  <a:schemeClr val="accent5">
                    <a:lumMod val="75000"/>
                  </a:schemeClr>
                </a:solidFill>
              </a:rPr>
              <a:t>tùy</a:t>
            </a:r>
            <a:r>
              <a:rPr lang="en-US" sz="1500" dirty="0" smtClean="0">
                <a:solidFill>
                  <a:schemeClr val="accent5">
                    <a:lumMod val="75000"/>
                  </a:schemeClr>
                </a:solidFill>
              </a:rPr>
              <a:t> </a:t>
            </a:r>
            <a:r>
              <a:rPr lang="en-US" sz="1500" dirty="0" err="1" smtClean="0">
                <a:solidFill>
                  <a:schemeClr val="accent5">
                    <a:lumMod val="75000"/>
                  </a:schemeClr>
                </a:solidFill>
              </a:rPr>
              <a:t>chọn</a:t>
            </a:r>
            <a:r>
              <a:rPr lang="en-US" sz="1500" dirty="0" smtClean="0">
                <a:solidFill>
                  <a:schemeClr val="accent5">
                    <a:lumMod val="75000"/>
                  </a:schemeClr>
                </a:solidFill>
              </a:rPr>
              <a:t> Force </a:t>
            </a:r>
            <a:r>
              <a:rPr lang="en-US" sz="1500" dirty="0" err="1" smtClean="0">
                <a:solidFill>
                  <a:schemeClr val="accent5">
                    <a:lumMod val="75000"/>
                  </a:schemeClr>
                </a:solidFill>
              </a:rPr>
              <a:t>là</a:t>
            </a:r>
            <a:r>
              <a:rPr lang="en-US" sz="1500" dirty="0" smtClean="0">
                <a:solidFill>
                  <a:schemeClr val="accent5">
                    <a:lumMod val="75000"/>
                  </a:schemeClr>
                </a:solidFill>
              </a:rPr>
              <a:t> </a:t>
            </a:r>
            <a:r>
              <a:rPr lang="en-US" sz="1500" dirty="0" err="1" smtClean="0">
                <a:solidFill>
                  <a:schemeClr val="accent5">
                    <a:lumMod val="75000"/>
                  </a:schemeClr>
                </a:solidFill>
              </a:rPr>
              <a:t>cưỡng</a:t>
            </a:r>
            <a:r>
              <a:rPr lang="en-US" sz="1500" dirty="0" smtClean="0">
                <a:solidFill>
                  <a:schemeClr val="accent5">
                    <a:lumMod val="75000"/>
                  </a:schemeClr>
                </a:solidFill>
              </a:rPr>
              <a:t> </a:t>
            </a:r>
            <a:r>
              <a:rPr lang="en-US" sz="1500" dirty="0" err="1" smtClean="0">
                <a:solidFill>
                  <a:schemeClr val="accent5">
                    <a:lumMod val="75000"/>
                  </a:schemeClr>
                </a:solidFill>
              </a:rPr>
              <a:t>chế</a:t>
            </a:r>
            <a:r>
              <a:rPr lang="en-US" sz="1500" dirty="0" smtClean="0">
                <a:solidFill>
                  <a:schemeClr val="accent5">
                    <a:lumMod val="75000"/>
                  </a:schemeClr>
                </a:solidFill>
              </a:rPr>
              <a:t> </a:t>
            </a:r>
            <a:r>
              <a:rPr lang="en-US" sz="1500" dirty="0" err="1" smtClean="0">
                <a:solidFill>
                  <a:schemeClr val="accent5">
                    <a:lumMod val="75000"/>
                  </a:schemeClr>
                </a:solidFill>
              </a:rPr>
              <a:t>xóa</a:t>
            </a:r>
            <a:r>
              <a:rPr lang="en-US" sz="1500" dirty="0" smtClean="0">
                <a:solidFill>
                  <a:schemeClr val="accent5">
                    <a:lumMod val="75000"/>
                  </a:schemeClr>
                </a:solidFill>
              </a:rPr>
              <a:t> </a:t>
            </a:r>
            <a:r>
              <a:rPr lang="en-US" sz="1500" dirty="0" err="1" smtClean="0">
                <a:solidFill>
                  <a:schemeClr val="accent5">
                    <a:lumMod val="75000"/>
                  </a:schemeClr>
                </a:solidFill>
              </a:rPr>
              <a:t>dù</a:t>
            </a:r>
            <a:r>
              <a:rPr lang="en-US" sz="1500" dirty="0" smtClean="0">
                <a:solidFill>
                  <a:schemeClr val="accent5">
                    <a:lumMod val="75000"/>
                  </a:schemeClr>
                </a:solidFill>
              </a:rPr>
              <a:t> </a:t>
            </a:r>
            <a:r>
              <a:rPr lang="en-US" sz="1500" dirty="0" err="1" smtClean="0">
                <a:solidFill>
                  <a:schemeClr val="accent5">
                    <a:lumMod val="75000"/>
                  </a:schemeClr>
                </a:solidFill>
              </a:rPr>
              <a:t>có</a:t>
            </a:r>
            <a:r>
              <a:rPr lang="en-US" sz="1500" dirty="0" smtClean="0">
                <a:solidFill>
                  <a:schemeClr val="accent5">
                    <a:lumMod val="75000"/>
                  </a:schemeClr>
                </a:solidFill>
              </a:rPr>
              <a:t> </a:t>
            </a:r>
            <a:r>
              <a:rPr lang="en-US" sz="1500" dirty="0" err="1" smtClean="0">
                <a:solidFill>
                  <a:schemeClr val="accent5">
                    <a:lumMod val="75000"/>
                  </a:schemeClr>
                </a:solidFill>
              </a:rPr>
              <a:t>các</a:t>
            </a:r>
            <a:r>
              <a:rPr lang="en-US" sz="1500" dirty="0" smtClean="0">
                <a:solidFill>
                  <a:schemeClr val="accent5">
                    <a:lumMod val="75000"/>
                  </a:schemeClr>
                </a:solidFill>
              </a:rPr>
              <a:t> </a:t>
            </a:r>
            <a:r>
              <a:rPr lang="en-US" sz="1500" dirty="0" err="1" smtClean="0">
                <a:solidFill>
                  <a:schemeClr val="accent5">
                    <a:lumMod val="75000"/>
                  </a:schemeClr>
                </a:solidFill>
              </a:rPr>
              <a:t>kết</a:t>
            </a:r>
            <a:r>
              <a:rPr lang="en-US" sz="1500" dirty="0" smtClean="0">
                <a:solidFill>
                  <a:schemeClr val="accent5">
                    <a:lumMod val="75000"/>
                  </a:schemeClr>
                </a:solidFill>
              </a:rPr>
              <a:t> </a:t>
            </a:r>
            <a:r>
              <a:rPr lang="en-US" sz="1500" dirty="0" err="1" smtClean="0">
                <a:solidFill>
                  <a:schemeClr val="accent5">
                    <a:lumMod val="75000"/>
                  </a:schemeClr>
                </a:solidFill>
              </a:rPr>
              <a:t>nối</a:t>
            </a:r>
            <a:r>
              <a:rPr lang="en-US" sz="1500" dirty="0" smtClean="0">
                <a:solidFill>
                  <a:schemeClr val="accent5">
                    <a:lumMod val="75000"/>
                  </a:schemeClr>
                </a:solidFill>
              </a:rPr>
              <a:t> </a:t>
            </a:r>
            <a:r>
              <a:rPr lang="en-US" sz="1500" dirty="0" err="1" smtClean="0">
                <a:solidFill>
                  <a:schemeClr val="accent5">
                    <a:lumMod val="75000"/>
                  </a:schemeClr>
                </a:solidFill>
              </a:rPr>
              <a:t>đang</a:t>
            </a:r>
            <a:r>
              <a:rPr lang="en-US" sz="1500" dirty="0" smtClean="0">
                <a:solidFill>
                  <a:schemeClr val="accent5">
                    <a:lumMod val="75000"/>
                  </a:schemeClr>
                </a:solidFill>
              </a:rPr>
              <a:t> </a:t>
            </a:r>
            <a:r>
              <a:rPr lang="en-US" sz="1500" dirty="0" err="1" smtClean="0">
                <a:solidFill>
                  <a:schemeClr val="accent5">
                    <a:lumMod val="75000"/>
                  </a:schemeClr>
                </a:solidFill>
              </a:rPr>
              <a:t>truy</a:t>
            </a:r>
            <a:r>
              <a:rPr lang="en-US" sz="1500" dirty="0" smtClean="0">
                <a:solidFill>
                  <a:schemeClr val="accent5">
                    <a:lumMod val="75000"/>
                  </a:schemeClr>
                </a:solidFill>
              </a:rPr>
              <a:t> </a:t>
            </a:r>
            <a:r>
              <a:rPr lang="en-US" sz="1500" dirty="0" err="1" smtClean="0">
                <a:solidFill>
                  <a:schemeClr val="accent5">
                    <a:lumMod val="75000"/>
                  </a:schemeClr>
                </a:solidFill>
              </a:rPr>
              <a:t>cập</a:t>
            </a:r>
            <a:r>
              <a:rPr lang="en-US" sz="1500" dirty="0" smtClean="0">
                <a:solidFill>
                  <a:schemeClr val="accent5">
                    <a:lumMod val="75000"/>
                  </a:schemeClr>
                </a:solidFill>
              </a:rPr>
              <a:t> </a:t>
            </a:r>
            <a:r>
              <a:rPr lang="en-US" sz="1500" dirty="0" err="1" smtClean="0">
                <a:solidFill>
                  <a:schemeClr val="accent5">
                    <a:lumMod val="75000"/>
                  </a:schemeClr>
                </a:solidFill>
              </a:rPr>
              <a:t>đến</a:t>
            </a:r>
            <a:r>
              <a:rPr lang="en-US" sz="1500" dirty="0" smtClean="0">
                <a:solidFill>
                  <a:schemeClr val="accent5">
                    <a:lumMod val="75000"/>
                  </a:schemeClr>
                </a:solidFill>
              </a:rPr>
              <a:t> Database.</a:t>
            </a:r>
            <a:endParaRPr lang="en-US" sz="1500"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832916" y="3807225"/>
            <a:ext cx="4850552" cy="1363028"/>
          </a:xfrm>
          <a:prstGeom prst="rect">
            <a:avLst/>
          </a:prstGeom>
        </p:spPr>
      </p:pic>
      <p:sp>
        <p:nvSpPr>
          <p:cNvPr id="26" name="TextBox 25"/>
          <p:cNvSpPr txBox="1"/>
          <p:nvPr/>
        </p:nvSpPr>
        <p:spPr>
          <a:xfrm>
            <a:off x="832916" y="2432376"/>
            <a:ext cx="3678124" cy="323165"/>
          </a:xfrm>
          <a:prstGeom prst="rect">
            <a:avLst/>
          </a:prstGeom>
          <a:noFill/>
        </p:spPr>
        <p:txBody>
          <a:bodyPr wrap="square" rtlCol="0">
            <a:spAutoFit/>
          </a:bodyPr>
          <a:lstStyle/>
          <a:p>
            <a:r>
              <a:rPr lang="en-US" sz="1500" dirty="0" err="1" smtClean="0">
                <a:solidFill>
                  <a:schemeClr val="accent5">
                    <a:lumMod val="75000"/>
                  </a:schemeClr>
                </a:solidFill>
              </a:rPr>
              <a:t>Bước</a:t>
            </a:r>
            <a:r>
              <a:rPr lang="en-US" sz="1500" dirty="0" smtClean="0">
                <a:solidFill>
                  <a:schemeClr val="accent5">
                    <a:lumMod val="75000"/>
                  </a:schemeClr>
                </a:solidFill>
              </a:rPr>
              <a:t> 2: Click </a:t>
            </a:r>
            <a:r>
              <a:rPr lang="en-US" sz="1500" dirty="0" err="1" smtClean="0">
                <a:solidFill>
                  <a:schemeClr val="accent5">
                    <a:lumMod val="75000"/>
                  </a:schemeClr>
                </a:solidFill>
              </a:rPr>
              <a:t>nút</a:t>
            </a:r>
            <a:r>
              <a:rPr lang="en-US" sz="1500" dirty="0" smtClean="0">
                <a:solidFill>
                  <a:schemeClr val="accent5">
                    <a:lumMod val="75000"/>
                  </a:schemeClr>
                </a:solidFill>
              </a:rPr>
              <a:t> Yes </a:t>
            </a:r>
            <a:r>
              <a:rPr lang="en-US" sz="1500" dirty="0" err="1" smtClean="0">
                <a:solidFill>
                  <a:schemeClr val="accent5">
                    <a:lumMod val="75000"/>
                  </a:schemeClr>
                </a:solidFill>
              </a:rPr>
              <a:t>để</a:t>
            </a:r>
            <a:r>
              <a:rPr lang="en-US" sz="1500" dirty="0" smtClean="0">
                <a:solidFill>
                  <a:schemeClr val="accent5">
                    <a:lumMod val="75000"/>
                  </a:schemeClr>
                </a:solidFill>
              </a:rPr>
              <a:t> </a:t>
            </a:r>
            <a:r>
              <a:rPr lang="en-US" sz="1500" dirty="0" err="1" smtClean="0">
                <a:solidFill>
                  <a:schemeClr val="accent5">
                    <a:lumMod val="75000"/>
                  </a:schemeClr>
                </a:solidFill>
              </a:rPr>
              <a:t>xác</a:t>
            </a:r>
            <a:r>
              <a:rPr lang="en-US" sz="1500" dirty="0" smtClean="0">
                <a:solidFill>
                  <a:schemeClr val="accent5">
                    <a:lumMod val="75000"/>
                  </a:schemeClr>
                </a:solidFill>
              </a:rPr>
              <a:t> </a:t>
            </a:r>
            <a:r>
              <a:rPr lang="en-US" sz="1500" dirty="0" err="1" smtClean="0">
                <a:solidFill>
                  <a:schemeClr val="accent5">
                    <a:lumMod val="75000"/>
                  </a:schemeClr>
                </a:solidFill>
              </a:rPr>
              <a:t>nhận</a:t>
            </a:r>
            <a:r>
              <a:rPr lang="en-US" sz="1500" dirty="0" smtClean="0">
                <a:solidFill>
                  <a:schemeClr val="accent5">
                    <a:lumMod val="75000"/>
                  </a:schemeClr>
                </a:solidFill>
              </a:rPr>
              <a:t> </a:t>
            </a:r>
            <a:r>
              <a:rPr lang="en-US" sz="1500" dirty="0" err="1" smtClean="0">
                <a:solidFill>
                  <a:schemeClr val="accent5">
                    <a:lumMod val="75000"/>
                  </a:schemeClr>
                </a:solidFill>
              </a:rPr>
              <a:t>xóa</a:t>
            </a:r>
            <a:r>
              <a:rPr lang="en-US" sz="1500" dirty="0" smtClean="0">
                <a:solidFill>
                  <a:schemeClr val="accent5">
                    <a:lumMod val="75000"/>
                  </a:schemeClr>
                </a:solidFill>
              </a:rPr>
              <a:t>.</a:t>
            </a:r>
            <a:endParaRPr lang="en-US" sz="1500" dirty="0">
              <a:solidFill>
                <a:schemeClr val="accent5">
                  <a:lumMod val="75000"/>
                </a:schemeClr>
              </a:solidFill>
            </a:endParaRPr>
          </a:p>
        </p:txBody>
      </p:sp>
    </p:spTree>
    <p:extLst>
      <p:ext uri="{BB962C8B-B14F-4D97-AF65-F5344CB8AC3E}">
        <p14:creationId xmlns:p14="http://schemas.microsoft.com/office/powerpoint/2010/main" val="3966987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556143"/>
            <a:ext cx="6771994" cy="584775"/>
          </a:xfrm>
          <a:prstGeom prst="rect">
            <a:avLst/>
          </a:prstGeom>
          <a:noFill/>
        </p:spPr>
        <p:txBody>
          <a:bodyPr wrap="square" rtlCol="0">
            <a:spAutoFit/>
          </a:bodyPr>
          <a:lstStyle/>
          <a:p>
            <a:r>
              <a:rPr lang="vi-VN" sz="3200" b="1" dirty="0">
                <a:solidFill>
                  <a:schemeClr val="accent5">
                    <a:lumMod val="75000"/>
                  </a:schemeClr>
                </a:solidFill>
              </a:rPr>
              <a:t>PostgreSQL Administration</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95292"/>
            <a:ext cx="7804090" cy="553998"/>
          </a:xfrm>
          <a:prstGeom prst="rect">
            <a:avLst/>
          </a:prstGeom>
          <a:noFill/>
        </p:spPr>
        <p:txBody>
          <a:bodyPr wrap="square" rtlCol="0">
            <a:spAutoFit/>
          </a:bodyPr>
          <a:lstStyle/>
          <a:p>
            <a:r>
              <a:rPr lang="vi-VN" sz="1500" dirty="0">
                <a:solidFill>
                  <a:schemeClr val="accent5">
                    <a:lumMod val="75000"/>
                  </a:schemeClr>
                </a:solidFill>
              </a:rPr>
              <a:t>Câu lệnh EXPLAIN trong PostgreSQL là một câu lệnh dùng để xem kế hoạch truy vấn (query plan) cho một câu lệnh SQL cụ </a:t>
            </a:r>
            <a:r>
              <a:rPr lang="vi-VN" sz="1500" dirty="0" smtClean="0">
                <a:solidFill>
                  <a:schemeClr val="accent5">
                    <a:lumMod val="75000"/>
                  </a:schemeClr>
                </a:solidFill>
              </a:rPr>
              <a:t>thể</a:t>
            </a:r>
            <a:r>
              <a:rPr lang="vi-VN" sz="1500" dirty="0">
                <a:solidFill>
                  <a:schemeClr val="accent5">
                    <a:lumMod val="75000"/>
                  </a:schemeClr>
                </a:solidFill>
              </a:rPr>
              <a:t> </a:t>
            </a:r>
            <a:r>
              <a:rPr lang="vi-VN" sz="1500" dirty="0" smtClean="0">
                <a:solidFill>
                  <a:schemeClr val="accent5">
                    <a:lumMod val="75000"/>
                  </a:schemeClr>
                </a:solidFill>
                <a:sym typeface="Wingdings" panose="05000000000000000000" pitchFamily="2" charset="2"/>
              </a:rPr>
              <a:t> Giúp bạn đánh giá hiệu suất truy vấn.</a:t>
            </a:r>
            <a:endParaRPr lang="en-US" sz="1500"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vi-VN" sz="1600" b="1" dirty="0" smtClean="0">
                <a:solidFill>
                  <a:schemeClr val="accent5">
                    <a:lumMod val="75000"/>
                  </a:schemeClr>
                </a:solidFill>
              </a:rPr>
              <a:t>Backup Database</a:t>
            </a:r>
            <a:endParaRPr lang="en-US" sz="1600" b="1" dirty="0">
              <a:solidFill>
                <a:schemeClr val="accent5">
                  <a:lumMod val="75000"/>
                </a:schemeClr>
              </a:solidFill>
            </a:endParaRPr>
          </a:p>
        </p:txBody>
      </p:sp>
      <p:sp>
        <p:nvSpPr>
          <p:cNvPr id="16" name="TextBox 15"/>
          <p:cNvSpPr txBox="1"/>
          <p:nvPr/>
        </p:nvSpPr>
        <p:spPr>
          <a:xfrm>
            <a:off x="832916" y="3180473"/>
            <a:ext cx="7804090" cy="553998"/>
          </a:xfrm>
          <a:prstGeom prst="rect">
            <a:avLst/>
          </a:prstGeom>
          <a:noFill/>
        </p:spPr>
        <p:txBody>
          <a:bodyPr wrap="square" rtlCol="0">
            <a:spAutoFit/>
          </a:bodyPr>
          <a:lstStyle/>
          <a:p>
            <a:r>
              <a:rPr lang="vi-VN" sz="1500" dirty="0">
                <a:solidFill>
                  <a:schemeClr val="accent5">
                    <a:lumMod val="75000"/>
                  </a:schemeClr>
                </a:solidFill>
              </a:rPr>
              <a:t>Câu lệnh EXPLAIN trong PostgreSQL là một câu lệnh dùng để xem kế hoạch truy vấn (query plan) cho một câu lệnh SQL cụ </a:t>
            </a:r>
            <a:r>
              <a:rPr lang="vi-VN" sz="1500" dirty="0" smtClean="0">
                <a:solidFill>
                  <a:schemeClr val="accent5">
                    <a:lumMod val="75000"/>
                  </a:schemeClr>
                </a:solidFill>
              </a:rPr>
              <a:t>thể</a:t>
            </a:r>
            <a:r>
              <a:rPr lang="vi-VN" sz="1500" dirty="0">
                <a:solidFill>
                  <a:schemeClr val="accent5">
                    <a:lumMod val="75000"/>
                  </a:schemeClr>
                </a:solidFill>
              </a:rPr>
              <a:t> </a:t>
            </a:r>
            <a:r>
              <a:rPr lang="vi-VN" sz="1500" dirty="0" smtClean="0">
                <a:solidFill>
                  <a:schemeClr val="accent5">
                    <a:lumMod val="75000"/>
                  </a:schemeClr>
                </a:solidFill>
                <a:sym typeface="Wingdings" panose="05000000000000000000" pitchFamily="2" charset="2"/>
              </a:rPr>
              <a:t> Giúp bạn đánh giá hiệu suất truy vấn.</a:t>
            </a:r>
            <a:endParaRPr lang="en-US" sz="1500" dirty="0">
              <a:solidFill>
                <a:schemeClr val="accent5">
                  <a:lumMod val="75000"/>
                </a:schemeClr>
              </a:solidFill>
            </a:endParaRPr>
          </a:p>
        </p:txBody>
      </p:sp>
      <p:sp>
        <p:nvSpPr>
          <p:cNvPr id="17" name="4-Point Star 16"/>
          <p:cNvSpPr/>
          <p:nvPr/>
        </p:nvSpPr>
        <p:spPr>
          <a:xfrm>
            <a:off x="905344" y="278464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31681" y="2752652"/>
            <a:ext cx="3775297" cy="338554"/>
          </a:xfrm>
          <a:prstGeom prst="rect">
            <a:avLst/>
          </a:prstGeom>
          <a:noFill/>
        </p:spPr>
        <p:txBody>
          <a:bodyPr wrap="square" rtlCol="0">
            <a:spAutoFit/>
          </a:bodyPr>
          <a:lstStyle/>
          <a:p>
            <a:r>
              <a:rPr lang="vi-VN" sz="1600" b="1" dirty="0" smtClean="0">
                <a:solidFill>
                  <a:schemeClr val="accent5">
                    <a:lumMod val="75000"/>
                  </a:schemeClr>
                </a:solidFill>
              </a:rPr>
              <a:t>Restore Database</a:t>
            </a:r>
            <a:endParaRPr lang="en-US" sz="1600" b="1" dirty="0">
              <a:solidFill>
                <a:schemeClr val="accent5">
                  <a:lumMod val="75000"/>
                </a:schemeClr>
              </a:solidFill>
            </a:endParaRPr>
          </a:p>
        </p:txBody>
      </p:sp>
      <p:sp>
        <p:nvSpPr>
          <p:cNvPr id="19" name="TextBox 18"/>
          <p:cNvSpPr txBox="1"/>
          <p:nvPr/>
        </p:nvSpPr>
        <p:spPr>
          <a:xfrm>
            <a:off x="832916" y="4398185"/>
            <a:ext cx="7804090" cy="553998"/>
          </a:xfrm>
          <a:prstGeom prst="rect">
            <a:avLst/>
          </a:prstGeom>
          <a:noFill/>
        </p:spPr>
        <p:txBody>
          <a:bodyPr wrap="square" rtlCol="0">
            <a:spAutoFit/>
          </a:bodyPr>
          <a:lstStyle/>
          <a:p>
            <a:r>
              <a:rPr lang="vi-VN" sz="1500" dirty="0">
                <a:solidFill>
                  <a:schemeClr val="accent5">
                    <a:lumMod val="75000"/>
                  </a:schemeClr>
                </a:solidFill>
              </a:rPr>
              <a:t>Câu lệnh EXPLAIN trong PostgreSQL là một câu lệnh dùng để xem kế hoạch truy vấn (query plan) cho một câu lệnh SQL cụ </a:t>
            </a:r>
            <a:r>
              <a:rPr lang="vi-VN" sz="1500" dirty="0" smtClean="0">
                <a:solidFill>
                  <a:schemeClr val="accent5">
                    <a:lumMod val="75000"/>
                  </a:schemeClr>
                </a:solidFill>
              </a:rPr>
              <a:t>thể</a:t>
            </a:r>
            <a:r>
              <a:rPr lang="vi-VN" sz="1500" dirty="0">
                <a:solidFill>
                  <a:schemeClr val="accent5">
                    <a:lumMod val="75000"/>
                  </a:schemeClr>
                </a:solidFill>
              </a:rPr>
              <a:t> </a:t>
            </a:r>
            <a:r>
              <a:rPr lang="vi-VN" sz="1500" dirty="0" smtClean="0">
                <a:solidFill>
                  <a:schemeClr val="accent5">
                    <a:lumMod val="75000"/>
                  </a:schemeClr>
                </a:solidFill>
                <a:sym typeface="Wingdings" panose="05000000000000000000" pitchFamily="2" charset="2"/>
              </a:rPr>
              <a:t> Giúp bạn đánh giá hiệu suất truy vấn.</a:t>
            </a:r>
            <a:endParaRPr lang="en-US" sz="1500" dirty="0">
              <a:solidFill>
                <a:schemeClr val="accent5">
                  <a:lumMod val="75000"/>
                </a:schemeClr>
              </a:solidFill>
            </a:endParaRPr>
          </a:p>
        </p:txBody>
      </p:sp>
      <p:sp>
        <p:nvSpPr>
          <p:cNvPr id="20" name="4-Point Star 19"/>
          <p:cNvSpPr/>
          <p:nvPr/>
        </p:nvSpPr>
        <p:spPr>
          <a:xfrm>
            <a:off x="905344" y="400235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131681" y="3970364"/>
            <a:ext cx="3775297" cy="338554"/>
          </a:xfrm>
          <a:prstGeom prst="rect">
            <a:avLst/>
          </a:prstGeom>
          <a:noFill/>
        </p:spPr>
        <p:txBody>
          <a:bodyPr wrap="square" rtlCol="0">
            <a:spAutoFit/>
          </a:bodyPr>
          <a:lstStyle/>
          <a:p>
            <a:r>
              <a:rPr lang="vi-VN" sz="1600" b="1" dirty="0" smtClean="0">
                <a:solidFill>
                  <a:schemeClr val="accent5">
                    <a:lumMod val="75000"/>
                  </a:schemeClr>
                </a:solidFill>
              </a:rPr>
              <a:t>Rename Database</a:t>
            </a:r>
            <a:endParaRPr lang="en-US" sz="1600" b="1" dirty="0">
              <a:solidFill>
                <a:schemeClr val="accent5">
                  <a:lumMod val="75000"/>
                </a:schemeClr>
              </a:solidFill>
            </a:endParaRPr>
          </a:p>
        </p:txBody>
      </p:sp>
      <p:sp>
        <p:nvSpPr>
          <p:cNvPr id="22" name="TextBox 21"/>
          <p:cNvSpPr txBox="1"/>
          <p:nvPr/>
        </p:nvSpPr>
        <p:spPr>
          <a:xfrm>
            <a:off x="832916" y="5602296"/>
            <a:ext cx="7804090" cy="553998"/>
          </a:xfrm>
          <a:prstGeom prst="rect">
            <a:avLst/>
          </a:prstGeom>
          <a:noFill/>
        </p:spPr>
        <p:txBody>
          <a:bodyPr wrap="square" rtlCol="0">
            <a:spAutoFit/>
          </a:bodyPr>
          <a:lstStyle/>
          <a:p>
            <a:r>
              <a:rPr lang="vi-VN" sz="1500" dirty="0">
                <a:solidFill>
                  <a:schemeClr val="accent5">
                    <a:lumMod val="75000"/>
                  </a:schemeClr>
                </a:solidFill>
              </a:rPr>
              <a:t>Câu lệnh EXPLAIN trong PostgreSQL là một câu lệnh dùng để xem kế hoạch truy vấn (query plan) cho một câu lệnh SQL cụ </a:t>
            </a:r>
            <a:r>
              <a:rPr lang="vi-VN" sz="1500" dirty="0" smtClean="0">
                <a:solidFill>
                  <a:schemeClr val="accent5">
                    <a:lumMod val="75000"/>
                  </a:schemeClr>
                </a:solidFill>
              </a:rPr>
              <a:t>thể</a:t>
            </a:r>
            <a:r>
              <a:rPr lang="vi-VN" sz="1500" dirty="0">
                <a:solidFill>
                  <a:schemeClr val="accent5">
                    <a:lumMod val="75000"/>
                  </a:schemeClr>
                </a:solidFill>
              </a:rPr>
              <a:t> </a:t>
            </a:r>
            <a:r>
              <a:rPr lang="vi-VN" sz="1500" dirty="0" smtClean="0">
                <a:solidFill>
                  <a:schemeClr val="accent5">
                    <a:lumMod val="75000"/>
                  </a:schemeClr>
                </a:solidFill>
                <a:sym typeface="Wingdings" panose="05000000000000000000" pitchFamily="2" charset="2"/>
              </a:rPr>
              <a:t> Giúp bạn đánh giá hiệu suất truy vấn.</a:t>
            </a:r>
            <a:endParaRPr lang="en-US" sz="1500" dirty="0">
              <a:solidFill>
                <a:schemeClr val="accent5">
                  <a:lumMod val="75000"/>
                </a:schemeClr>
              </a:solidFill>
            </a:endParaRPr>
          </a:p>
        </p:txBody>
      </p:sp>
      <p:sp>
        <p:nvSpPr>
          <p:cNvPr id="23" name="4-Point Star 22"/>
          <p:cNvSpPr/>
          <p:nvPr/>
        </p:nvSpPr>
        <p:spPr>
          <a:xfrm>
            <a:off x="905344" y="520646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31681" y="5174475"/>
            <a:ext cx="3775297" cy="338554"/>
          </a:xfrm>
          <a:prstGeom prst="rect">
            <a:avLst/>
          </a:prstGeom>
          <a:noFill/>
        </p:spPr>
        <p:txBody>
          <a:bodyPr wrap="square" rtlCol="0">
            <a:spAutoFit/>
          </a:bodyPr>
          <a:lstStyle/>
          <a:p>
            <a:r>
              <a:rPr lang="vi-VN" sz="1600" b="1" dirty="0" smtClean="0">
                <a:solidFill>
                  <a:schemeClr val="accent5">
                    <a:lumMod val="75000"/>
                  </a:schemeClr>
                </a:solidFill>
              </a:rPr>
              <a:t>Drop </a:t>
            </a:r>
            <a:r>
              <a:rPr lang="vi-VN" sz="1600" b="1" dirty="0" smtClean="0">
                <a:solidFill>
                  <a:schemeClr val="accent5">
                    <a:lumMod val="75000"/>
                  </a:schemeClr>
                </a:solidFill>
              </a:rPr>
              <a:t>Database</a:t>
            </a:r>
            <a:endParaRPr lang="en-US" sz="1600" b="1" dirty="0">
              <a:solidFill>
                <a:schemeClr val="accent5">
                  <a:lumMod val="75000"/>
                </a:schemeClr>
              </a:solidFill>
            </a:endParaRPr>
          </a:p>
        </p:txBody>
      </p:sp>
    </p:spTree>
    <p:extLst>
      <p:ext uri="{BB962C8B-B14F-4D97-AF65-F5344CB8AC3E}">
        <p14:creationId xmlns:p14="http://schemas.microsoft.com/office/powerpoint/2010/main" val="1286013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9" name="TextBox 8"/>
          <p:cNvSpPr txBox="1"/>
          <p:nvPr/>
        </p:nvSpPr>
        <p:spPr>
          <a:xfrm>
            <a:off x="1380530" y="3477915"/>
            <a:ext cx="5481997"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vận</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được</a:t>
            </a:r>
            <a:r>
              <a:rPr lang="en-US" dirty="0" smtClean="0">
                <a:solidFill>
                  <a:schemeClr val="bg1"/>
                </a:solidFill>
              </a:rPr>
              <a:t> Triggers</a:t>
            </a:r>
            <a:endParaRPr lang="en-US" dirty="0">
              <a:solidFill>
                <a:schemeClr val="bg1"/>
              </a:solidFill>
            </a:endParaRPr>
          </a:p>
        </p:txBody>
      </p:sp>
      <p:sp>
        <p:nvSpPr>
          <p:cNvPr id="10" name="TextBox 9"/>
          <p:cNvSpPr txBox="1"/>
          <p:nvPr/>
        </p:nvSpPr>
        <p:spPr>
          <a:xfrm>
            <a:off x="1380530" y="2629055"/>
            <a:ext cx="6993925"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vận</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được</a:t>
            </a:r>
            <a:r>
              <a:rPr lang="en-US" dirty="0" smtClean="0">
                <a:solidFill>
                  <a:schemeClr val="bg1"/>
                </a:solidFill>
              </a:rPr>
              <a:t> Stored </a:t>
            </a:r>
            <a:r>
              <a:rPr lang="en-US" dirty="0">
                <a:solidFill>
                  <a:schemeClr val="bg1"/>
                </a:solidFill>
              </a:rPr>
              <a:t>procedures</a:t>
            </a:r>
          </a:p>
        </p:txBody>
      </p:sp>
      <p:sp>
        <p:nvSpPr>
          <p:cNvPr id="11" name="TextBox 10"/>
          <p:cNvSpPr txBox="1"/>
          <p:nvPr/>
        </p:nvSpPr>
        <p:spPr>
          <a:xfrm>
            <a:off x="1380530" y="4229352"/>
            <a:ext cx="3322621"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vận</a:t>
            </a:r>
            <a:r>
              <a:rPr lang="en-US" dirty="0" smtClean="0">
                <a:solidFill>
                  <a:schemeClr val="bg1"/>
                </a:solidFill>
              </a:rPr>
              <a:t> </a:t>
            </a:r>
            <a:r>
              <a:rPr lang="en-US" dirty="0" err="1" smtClean="0">
                <a:solidFill>
                  <a:schemeClr val="bg1"/>
                </a:solidFill>
              </a:rPr>
              <a:t>dụng</a:t>
            </a:r>
            <a:r>
              <a:rPr lang="en-US" dirty="0" smtClean="0">
                <a:solidFill>
                  <a:schemeClr val="bg1"/>
                </a:solidFill>
              </a:rPr>
              <a:t> Views</a:t>
            </a:r>
            <a:endParaRPr lang="en-US" dirty="0">
              <a:solidFill>
                <a:schemeClr val="bg1"/>
              </a:solidFill>
            </a:endParaRPr>
          </a:p>
        </p:txBody>
      </p:sp>
      <p:sp>
        <p:nvSpPr>
          <p:cNvPr id="12" name="Rounded Rectangle 11"/>
          <p:cNvSpPr/>
          <p:nvPr/>
        </p:nvSpPr>
        <p:spPr>
          <a:xfrm>
            <a:off x="905345" y="422935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5">
                    <a:lumMod val="75000"/>
                  </a:schemeClr>
                </a:solidFill>
              </a:rPr>
              <a:t>3</a:t>
            </a:r>
            <a:endParaRPr lang="en-US" b="1" dirty="0">
              <a:solidFill>
                <a:schemeClr val="accent5">
                  <a:lumMod val="75000"/>
                </a:schemeClr>
              </a:solidFill>
            </a:endParaRPr>
          </a:p>
        </p:txBody>
      </p:sp>
    </p:spTree>
    <p:extLst>
      <p:ext uri="{BB962C8B-B14F-4D97-AF65-F5344CB8AC3E}">
        <p14:creationId xmlns:p14="http://schemas.microsoft.com/office/powerpoint/2010/main" val="3541551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556143"/>
            <a:ext cx="6771994" cy="584775"/>
          </a:xfrm>
          <a:prstGeom prst="rect">
            <a:avLst/>
          </a:prstGeom>
          <a:noFill/>
        </p:spPr>
        <p:txBody>
          <a:bodyPr wrap="square" rtlCol="0">
            <a:spAutoFit/>
          </a:bodyPr>
          <a:lstStyle/>
          <a:p>
            <a:r>
              <a:rPr lang="en-US" sz="3200" b="1" dirty="0" err="1">
                <a:solidFill>
                  <a:schemeClr val="accent5">
                    <a:lumMod val="75000"/>
                  </a:schemeClr>
                </a:solidFill>
              </a:rPr>
              <a:t>Tổng</a:t>
            </a:r>
            <a:r>
              <a:rPr lang="en-US" sz="3200" b="1" dirty="0">
                <a:solidFill>
                  <a:schemeClr val="accent5">
                    <a:lumMod val="75000"/>
                  </a:schemeClr>
                </a:solidFill>
              </a:rPr>
              <a:t> </a:t>
            </a:r>
            <a:r>
              <a:rPr lang="en-US" sz="3200" b="1" dirty="0" err="1">
                <a:solidFill>
                  <a:schemeClr val="accent5">
                    <a:lumMod val="75000"/>
                  </a:schemeClr>
                </a:solidFill>
              </a:rPr>
              <a:t>quan</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a:t>
            </a:r>
            <a:r>
              <a:rPr lang="en-US" sz="3200" b="1" dirty="0" smtClean="0">
                <a:solidFill>
                  <a:schemeClr val="accent5">
                    <a:lumMod val="75000"/>
                  </a:schemeClr>
                </a:solidFill>
              </a:rPr>
              <a:t>Indexes</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95292"/>
            <a:ext cx="7804090" cy="1077218"/>
          </a:xfrm>
          <a:prstGeom prst="rect">
            <a:avLst/>
          </a:prstGeom>
          <a:noFill/>
        </p:spPr>
        <p:txBody>
          <a:bodyPr wrap="square" rtlCol="0">
            <a:spAutoFit/>
          </a:bodyPr>
          <a:lstStyle/>
          <a:p>
            <a:r>
              <a:rPr lang="vi-VN" sz="1600" dirty="0">
                <a:solidFill>
                  <a:schemeClr val="accent5">
                    <a:lumMod val="75000"/>
                  </a:schemeClr>
                </a:solidFill>
              </a:rPr>
              <a:t>Trong </a:t>
            </a:r>
            <a:r>
              <a:rPr lang="vi-VN" sz="1600" dirty="0" smtClean="0">
                <a:solidFill>
                  <a:schemeClr val="accent5">
                    <a:lumMod val="75000"/>
                  </a:schemeClr>
                </a:solidFill>
              </a:rPr>
              <a:t>SQL, index</a:t>
            </a:r>
            <a:r>
              <a:rPr lang="en-US" sz="1600" dirty="0">
                <a:solidFill>
                  <a:schemeClr val="accent5">
                    <a:lumMod val="75000"/>
                  </a:schemeClr>
                </a:solidFill>
              </a:rPr>
              <a:t>e</a:t>
            </a:r>
            <a:r>
              <a:rPr lang="vi-VN" sz="1600" dirty="0" smtClean="0">
                <a:solidFill>
                  <a:schemeClr val="accent5">
                    <a:lumMod val="75000"/>
                  </a:schemeClr>
                </a:solidFill>
              </a:rPr>
              <a:t>s </a:t>
            </a:r>
            <a:r>
              <a:rPr lang="vi-VN" sz="1600" dirty="0">
                <a:solidFill>
                  <a:schemeClr val="accent5">
                    <a:lumMod val="75000"/>
                  </a:schemeClr>
                </a:solidFill>
              </a:rPr>
              <a:t>(chỉ mục) là cấu trúc dữ liệu được sử dụng để tăng tốc độ truy vấn và tìm kiếm dữ liệu trong cơ sở dữ liệu. Chúng giúp tối ưu hóa hiệu suất truy vấn bằng cách tạo ra một cấu trúc dữ liệu phụ bên cạnh bảng gốc, có thể được sắp xếp và tìm kiếm nhanh </a:t>
            </a:r>
            <a:r>
              <a:rPr lang="vi-VN" sz="1600" dirty="0" smtClean="0">
                <a:solidFill>
                  <a:schemeClr val="accent5">
                    <a:lumMod val="75000"/>
                  </a:schemeClr>
                </a:solidFill>
              </a:rPr>
              <a:t>hơn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en-US" sz="1600" b="1" dirty="0" smtClean="0">
                <a:solidFill>
                  <a:schemeClr val="accent5">
                    <a:lumMod val="75000"/>
                  </a:schemeClr>
                </a:solidFill>
              </a:rPr>
              <a:t>Index </a:t>
            </a:r>
            <a:r>
              <a:rPr lang="en-US" sz="1600" b="1" dirty="0" err="1" smtClean="0">
                <a:solidFill>
                  <a:schemeClr val="accent5">
                    <a:lumMod val="75000"/>
                  </a:schemeClr>
                </a:solidFill>
              </a:rPr>
              <a:t>là</a:t>
            </a:r>
            <a:r>
              <a:rPr lang="en-US" sz="1600" b="1" dirty="0" smtClean="0">
                <a:solidFill>
                  <a:schemeClr val="accent5">
                    <a:lumMod val="75000"/>
                  </a:schemeClr>
                </a:solidFill>
              </a:rPr>
              <a:t> </a:t>
            </a:r>
            <a:r>
              <a:rPr lang="en-US" sz="1600" b="1" dirty="0" err="1" smtClean="0">
                <a:solidFill>
                  <a:schemeClr val="accent5">
                    <a:lumMod val="75000"/>
                  </a:schemeClr>
                </a:solidFill>
              </a:rPr>
              <a:t>gì</a:t>
            </a:r>
            <a:r>
              <a:rPr lang="en-US" sz="1600" b="1" dirty="0" smtClean="0">
                <a:solidFill>
                  <a:schemeClr val="accent5">
                    <a:lumMod val="75000"/>
                  </a:schemeClr>
                </a:solidFill>
              </a:rPr>
              <a:t> ?</a:t>
            </a:r>
            <a:endParaRPr lang="en-US" sz="1600" b="1" dirty="0">
              <a:solidFill>
                <a:schemeClr val="accent5">
                  <a:lumMod val="75000"/>
                </a:schemeClr>
              </a:solidFill>
            </a:endParaRPr>
          </a:p>
        </p:txBody>
      </p:sp>
      <p:sp>
        <p:nvSpPr>
          <p:cNvPr id="17" name="4-Point Star 16"/>
          <p:cNvSpPr/>
          <p:nvPr/>
        </p:nvSpPr>
        <p:spPr>
          <a:xfrm>
            <a:off x="905344" y="303813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31681" y="3006148"/>
            <a:ext cx="3775297" cy="338554"/>
          </a:xfrm>
          <a:prstGeom prst="rect">
            <a:avLst/>
          </a:prstGeom>
          <a:noFill/>
        </p:spPr>
        <p:txBody>
          <a:bodyPr wrap="square" rtlCol="0">
            <a:spAutoFit/>
          </a:bodyPr>
          <a:lstStyle/>
          <a:p>
            <a:r>
              <a:rPr lang="en-US" sz="1600" b="1" dirty="0" err="1" smtClean="0">
                <a:solidFill>
                  <a:schemeClr val="accent5">
                    <a:lumMod val="75000"/>
                  </a:schemeClr>
                </a:solidFill>
              </a:rPr>
              <a:t>Các</a:t>
            </a:r>
            <a:r>
              <a:rPr lang="en-US" sz="1600" b="1" dirty="0" smtClean="0">
                <a:solidFill>
                  <a:schemeClr val="accent5">
                    <a:lumMod val="75000"/>
                  </a:schemeClr>
                </a:solidFill>
              </a:rPr>
              <a:t> </a:t>
            </a:r>
            <a:r>
              <a:rPr lang="en-US" sz="1600" b="1" dirty="0" err="1" smtClean="0">
                <a:solidFill>
                  <a:schemeClr val="accent5">
                    <a:lumMod val="75000"/>
                  </a:schemeClr>
                </a:solidFill>
              </a:rPr>
              <a:t>loại</a:t>
            </a:r>
            <a:r>
              <a:rPr lang="en-US" sz="1600" b="1" dirty="0" smtClean="0">
                <a:solidFill>
                  <a:schemeClr val="accent5">
                    <a:lumMod val="75000"/>
                  </a:schemeClr>
                </a:solidFill>
              </a:rPr>
              <a:t> Indexes </a:t>
            </a:r>
            <a:r>
              <a:rPr lang="en-US" sz="1600" b="1" dirty="0" err="1" smtClean="0">
                <a:solidFill>
                  <a:schemeClr val="accent5">
                    <a:lumMod val="75000"/>
                  </a:schemeClr>
                </a:solidFill>
              </a:rPr>
              <a:t>trong</a:t>
            </a:r>
            <a:r>
              <a:rPr lang="en-US" sz="1600" b="1" dirty="0" smtClean="0">
                <a:solidFill>
                  <a:schemeClr val="accent5">
                    <a:lumMod val="75000"/>
                  </a:schemeClr>
                </a:solidFill>
              </a:rPr>
              <a:t> PostgreSQL</a:t>
            </a:r>
            <a:endParaRPr lang="en-US" sz="1600" b="1" dirty="0">
              <a:solidFill>
                <a:schemeClr val="accent5">
                  <a:lumMod val="75000"/>
                </a:schemeClr>
              </a:solidFill>
            </a:endParaRPr>
          </a:p>
        </p:txBody>
      </p:sp>
      <p:sp>
        <p:nvSpPr>
          <p:cNvPr id="21" name="TextBox 20"/>
          <p:cNvSpPr txBox="1"/>
          <p:nvPr/>
        </p:nvSpPr>
        <p:spPr>
          <a:xfrm>
            <a:off x="1329315" y="3629498"/>
            <a:ext cx="2500301" cy="338554"/>
          </a:xfrm>
          <a:prstGeom prst="rect">
            <a:avLst/>
          </a:prstGeom>
          <a:noFill/>
        </p:spPr>
        <p:txBody>
          <a:bodyPr wrap="square" rtlCol="0">
            <a:spAutoFit/>
          </a:bodyPr>
          <a:lstStyle/>
          <a:p>
            <a:r>
              <a:rPr lang="en-US" sz="1600" b="1" dirty="0">
                <a:solidFill>
                  <a:schemeClr val="accent5">
                    <a:lumMod val="75000"/>
                  </a:schemeClr>
                </a:solidFill>
              </a:rPr>
              <a:t>B-tree indexes</a:t>
            </a:r>
          </a:p>
        </p:txBody>
      </p:sp>
      <p:sp>
        <p:nvSpPr>
          <p:cNvPr id="22" name="Rounded Rectangle 21"/>
          <p:cNvSpPr/>
          <p:nvPr/>
        </p:nvSpPr>
        <p:spPr>
          <a:xfrm>
            <a:off x="979310" y="361804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3" name="TextBox 22"/>
          <p:cNvSpPr txBox="1"/>
          <p:nvPr/>
        </p:nvSpPr>
        <p:spPr>
          <a:xfrm>
            <a:off x="1329315" y="4245134"/>
            <a:ext cx="2500301" cy="338554"/>
          </a:xfrm>
          <a:prstGeom prst="rect">
            <a:avLst/>
          </a:prstGeom>
          <a:noFill/>
        </p:spPr>
        <p:txBody>
          <a:bodyPr wrap="square" rtlCol="0">
            <a:spAutoFit/>
          </a:bodyPr>
          <a:lstStyle/>
          <a:p>
            <a:r>
              <a:rPr lang="en-US" sz="1600" b="1" dirty="0">
                <a:solidFill>
                  <a:schemeClr val="accent5">
                    <a:lumMod val="75000"/>
                  </a:schemeClr>
                </a:solidFill>
              </a:rPr>
              <a:t>Hash indexes</a:t>
            </a:r>
          </a:p>
        </p:txBody>
      </p:sp>
      <p:sp>
        <p:nvSpPr>
          <p:cNvPr id="24" name="Rounded Rectangle 23"/>
          <p:cNvSpPr/>
          <p:nvPr/>
        </p:nvSpPr>
        <p:spPr>
          <a:xfrm>
            <a:off x="979310" y="42336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25" name="TextBox 24"/>
          <p:cNvSpPr txBox="1"/>
          <p:nvPr/>
        </p:nvSpPr>
        <p:spPr>
          <a:xfrm>
            <a:off x="1329315" y="4878877"/>
            <a:ext cx="2500301" cy="338554"/>
          </a:xfrm>
          <a:prstGeom prst="rect">
            <a:avLst/>
          </a:prstGeom>
          <a:noFill/>
        </p:spPr>
        <p:txBody>
          <a:bodyPr wrap="square" rtlCol="0">
            <a:spAutoFit/>
          </a:bodyPr>
          <a:lstStyle/>
          <a:p>
            <a:r>
              <a:rPr lang="en-US" sz="1600" b="1" dirty="0">
                <a:solidFill>
                  <a:schemeClr val="accent5">
                    <a:lumMod val="75000"/>
                  </a:schemeClr>
                </a:solidFill>
              </a:rPr>
              <a:t>GIN indexes</a:t>
            </a:r>
          </a:p>
        </p:txBody>
      </p:sp>
      <p:sp>
        <p:nvSpPr>
          <p:cNvPr id="26" name="Rounded Rectangle 25"/>
          <p:cNvSpPr/>
          <p:nvPr/>
        </p:nvSpPr>
        <p:spPr>
          <a:xfrm>
            <a:off x="979310" y="4867426"/>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27" name="TextBox 26"/>
          <p:cNvSpPr txBox="1"/>
          <p:nvPr/>
        </p:nvSpPr>
        <p:spPr>
          <a:xfrm>
            <a:off x="4851113" y="3629498"/>
            <a:ext cx="2500301" cy="338554"/>
          </a:xfrm>
          <a:prstGeom prst="rect">
            <a:avLst/>
          </a:prstGeom>
          <a:noFill/>
        </p:spPr>
        <p:txBody>
          <a:bodyPr wrap="square" rtlCol="0">
            <a:spAutoFit/>
          </a:bodyPr>
          <a:lstStyle/>
          <a:p>
            <a:r>
              <a:rPr lang="en-US" sz="1600" b="1" dirty="0">
                <a:solidFill>
                  <a:schemeClr val="accent5">
                    <a:lumMod val="75000"/>
                  </a:schemeClr>
                </a:solidFill>
              </a:rPr>
              <a:t>BRIN</a:t>
            </a:r>
          </a:p>
        </p:txBody>
      </p:sp>
      <p:sp>
        <p:nvSpPr>
          <p:cNvPr id="28" name="Rounded Rectangle 27"/>
          <p:cNvSpPr/>
          <p:nvPr/>
        </p:nvSpPr>
        <p:spPr>
          <a:xfrm>
            <a:off x="4501108" y="361804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9" name="TextBox 28"/>
          <p:cNvSpPr txBox="1"/>
          <p:nvPr/>
        </p:nvSpPr>
        <p:spPr>
          <a:xfrm>
            <a:off x="4851113" y="4245134"/>
            <a:ext cx="2500301" cy="338554"/>
          </a:xfrm>
          <a:prstGeom prst="rect">
            <a:avLst/>
          </a:prstGeom>
          <a:noFill/>
        </p:spPr>
        <p:txBody>
          <a:bodyPr wrap="square" rtlCol="0">
            <a:spAutoFit/>
          </a:bodyPr>
          <a:lstStyle/>
          <a:p>
            <a:r>
              <a:rPr lang="en-US" sz="1600" b="1" dirty="0" err="1">
                <a:solidFill>
                  <a:schemeClr val="accent5">
                    <a:lumMod val="75000"/>
                  </a:schemeClr>
                </a:solidFill>
              </a:rPr>
              <a:t>GiST</a:t>
            </a:r>
            <a:r>
              <a:rPr lang="en-US" sz="1600" b="1" dirty="0">
                <a:solidFill>
                  <a:schemeClr val="accent5">
                    <a:lumMod val="75000"/>
                  </a:schemeClr>
                </a:solidFill>
              </a:rPr>
              <a:t> Indexes</a:t>
            </a:r>
          </a:p>
        </p:txBody>
      </p:sp>
      <p:sp>
        <p:nvSpPr>
          <p:cNvPr id="30" name="Rounded Rectangle 29"/>
          <p:cNvSpPr/>
          <p:nvPr/>
        </p:nvSpPr>
        <p:spPr>
          <a:xfrm>
            <a:off x="4501108" y="42336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31" name="TextBox 30"/>
          <p:cNvSpPr txBox="1"/>
          <p:nvPr/>
        </p:nvSpPr>
        <p:spPr>
          <a:xfrm>
            <a:off x="4851113" y="4878877"/>
            <a:ext cx="2500301" cy="338554"/>
          </a:xfrm>
          <a:prstGeom prst="rect">
            <a:avLst/>
          </a:prstGeom>
          <a:noFill/>
        </p:spPr>
        <p:txBody>
          <a:bodyPr wrap="square" rtlCol="0">
            <a:spAutoFit/>
          </a:bodyPr>
          <a:lstStyle/>
          <a:p>
            <a:r>
              <a:rPr lang="en-US" sz="1600" b="1" dirty="0">
                <a:solidFill>
                  <a:schemeClr val="accent5">
                    <a:lumMod val="75000"/>
                  </a:schemeClr>
                </a:solidFill>
              </a:rPr>
              <a:t>SP-</a:t>
            </a:r>
            <a:r>
              <a:rPr lang="en-US" sz="1600" b="1" dirty="0" err="1">
                <a:solidFill>
                  <a:schemeClr val="accent5">
                    <a:lumMod val="75000"/>
                  </a:schemeClr>
                </a:solidFill>
              </a:rPr>
              <a:t>GiST</a:t>
            </a:r>
            <a:r>
              <a:rPr lang="en-US" sz="1600" b="1" dirty="0">
                <a:solidFill>
                  <a:schemeClr val="accent5">
                    <a:lumMod val="75000"/>
                  </a:schemeClr>
                </a:solidFill>
              </a:rPr>
              <a:t> Indexes</a:t>
            </a:r>
          </a:p>
        </p:txBody>
      </p:sp>
      <p:sp>
        <p:nvSpPr>
          <p:cNvPr id="32" name="Rounded Rectangle 31"/>
          <p:cNvSpPr/>
          <p:nvPr/>
        </p:nvSpPr>
        <p:spPr>
          <a:xfrm>
            <a:off x="4501108" y="4867426"/>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33" name="TextBox 32"/>
          <p:cNvSpPr txBox="1"/>
          <p:nvPr/>
        </p:nvSpPr>
        <p:spPr>
          <a:xfrm>
            <a:off x="832916" y="5516266"/>
            <a:ext cx="7804090" cy="584775"/>
          </a:xfrm>
          <a:prstGeom prst="rect">
            <a:avLst/>
          </a:prstGeom>
          <a:noFill/>
        </p:spPr>
        <p:txBody>
          <a:bodyPr wrap="square" rtlCol="0">
            <a:spAutoFit/>
          </a:bodyPr>
          <a:lstStyle/>
          <a:p>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loại</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thuật</a:t>
            </a:r>
            <a:r>
              <a:rPr lang="en-US" sz="1600" dirty="0" smtClean="0">
                <a:solidFill>
                  <a:schemeClr val="accent5">
                    <a:lumMod val="75000"/>
                  </a:schemeClr>
                </a:solidFill>
              </a:rPr>
              <a:t> </a:t>
            </a:r>
            <a:r>
              <a:rPr lang="en-US" sz="1600" dirty="0" err="1" smtClean="0">
                <a:solidFill>
                  <a:schemeClr val="accent5">
                    <a:lumMod val="75000"/>
                  </a:schemeClr>
                </a:solidFill>
              </a:rPr>
              <a:t>toán</a:t>
            </a:r>
            <a:r>
              <a:rPr lang="en-US" sz="1600" dirty="0" smtClean="0">
                <a:solidFill>
                  <a:schemeClr val="accent5">
                    <a:lumMod val="75000"/>
                  </a:schemeClr>
                </a:solidFill>
              </a:rPr>
              <a:t> </a:t>
            </a:r>
            <a:r>
              <a:rPr lang="en-US" sz="1600" dirty="0" err="1" smtClean="0">
                <a:solidFill>
                  <a:schemeClr val="accent5">
                    <a:lumMod val="75000"/>
                  </a:schemeClr>
                </a:solidFill>
              </a:rPr>
              <a:t>tối</a:t>
            </a:r>
            <a:r>
              <a:rPr lang="en-US" sz="1600" dirty="0" smtClean="0">
                <a:solidFill>
                  <a:schemeClr val="accent5">
                    <a:lumMod val="75000"/>
                  </a:schemeClr>
                </a:solidFill>
              </a:rPr>
              <a:t> </a:t>
            </a:r>
            <a:r>
              <a:rPr lang="en-US" sz="1600" dirty="0" err="1" smtClean="0">
                <a:solidFill>
                  <a:schemeClr val="accent5">
                    <a:lumMod val="75000"/>
                  </a:schemeClr>
                </a:solidFill>
              </a:rPr>
              <a:t>ưu</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b="1" dirty="0" smtClean="0">
                <a:solidFill>
                  <a:schemeClr val="accent5">
                    <a:lumMod val="75000"/>
                  </a:schemeClr>
                </a:solidFill>
              </a:rPr>
              <a:t>B-Tree</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phổ</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54106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2916" y="954615"/>
            <a:ext cx="7804090" cy="584775"/>
          </a:xfrm>
          <a:prstGeom prst="rect">
            <a:avLst/>
          </a:prstGeom>
          <a:noFill/>
        </p:spPr>
        <p:txBody>
          <a:bodyPr wrap="square" rtlCol="0">
            <a:spAutoFit/>
          </a:bodyPr>
          <a:lstStyle/>
          <a:p>
            <a:r>
              <a:rPr lang="en-US" sz="1600" b="1" dirty="0" smtClean="0">
                <a:solidFill>
                  <a:schemeClr val="accent5">
                    <a:lumMod val="75000"/>
                  </a:schemeClr>
                </a:solidFill>
              </a:rPr>
              <a:t>B-Tree</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cây</a:t>
            </a:r>
            <a:r>
              <a:rPr lang="en-US" sz="1600" dirty="0" smtClean="0">
                <a:solidFill>
                  <a:schemeClr val="accent5">
                    <a:lumMod val="75000"/>
                  </a:schemeClr>
                </a:solidFill>
              </a:rPr>
              <a:t> </a:t>
            </a:r>
            <a:r>
              <a:rPr lang="vi-VN" sz="1600" dirty="0" smtClean="0">
                <a:solidFill>
                  <a:schemeClr val="accent5">
                    <a:lumMod val="75000"/>
                  </a:schemeClr>
                </a:solidFill>
              </a:rPr>
              <a:t>tự </a:t>
            </a:r>
            <a:r>
              <a:rPr lang="vi-VN" sz="1600" dirty="0">
                <a:solidFill>
                  <a:schemeClr val="accent5">
                    <a:lumMod val="75000"/>
                  </a:schemeClr>
                </a:solidFill>
              </a:rPr>
              <a:t>cân bằng, duy trì dữ liệu đã được sắp xếp và cho phép tìm kiếm, chèn, xóa và truy cập tuần tự theo thời gian logarit.</a:t>
            </a:r>
            <a:endParaRPr lang="en-US" sz="1600" dirty="0">
              <a:solidFill>
                <a:schemeClr val="accent5">
                  <a:lumMod val="75000"/>
                </a:schemeClr>
              </a:solidFill>
            </a:endParaRPr>
          </a:p>
        </p:txBody>
      </p:sp>
      <p:sp>
        <p:nvSpPr>
          <p:cNvPr id="14" name="4-Point Star 13"/>
          <p:cNvSpPr/>
          <p:nvPr/>
        </p:nvSpPr>
        <p:spPr>
          <a:xfrm>
            <a:off x="905344" y="61606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584070"/>
            <a:ext cx="3775297" cy="338554"/>
          </a:xfrm>
          <a:prstGeom prst="rect">
            <a:avLst/>
          </a:prstGeom>
          <a:noFill/>
        </p:spPr>
        <p:txBody>
          <a:bodyPr wrap="square" rtlCol="0">
            <a:spAutoFit/>
          </a:bodyPr>
          <a:lstStyle/>
          <a:p>
            <a:r>
              <a:rPr lang="en-US" sz="1600" b="1" dirty="0" smtClean="0">
                <a:solidFill>
                  <a:schemeClr val="accent5">
                    <a:lumMod val="75000"/>
                  </a:schemeClr>
                </a:solidFill>
              </a:rPr>
              <a:t>B-Tree Indexes</a:t>
            </a:r>
            <a:endParaRPr lang="en-US" sz="1600" b="1" dirty="0">
              <a:solidFill>
                <a:schemeClr val="accent5">
                  <a:lumMod val="75000"/>
                </a:schemeClr>
              </a:solidFill>
            </a:endParaRPr>
          </a:p>
        </p:txBody>
      </p:sp>
      <p:grpSp>
        <p:nvGrpSpPr>
          <p:cNvPr id="6" name="Group 5"/>
          <p:cNvGrpSpPr/>
          <p:nvPr/>
        </p:nvGrpSpPr>
        <p:grpSpPr>
          <a:xfrm>
            <a:off x="970388" y="1750565"/>
            <a:ext cx="7257856" cy="3618139"/>
            <a:chOff x="970388" y="1750565"/>
            <a:chExt cx="7257856" cy="3618139"/>
          </a:xfrm>
        </p:grpSpPr>
        <p:pic>
          <p:nvPicPr>
            <p:cNvPr id="1026" name="Picture 2" descr="PostgreSQL B-Tree Index Explained - PA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388" y="1750565"/>
              <a:ext cx="7257856" cy="3618139"/>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4399984" y="2471596"/>
              <a:ext cx="796705" cy="796705"/>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832915" y="5580936"/>
            <a:ext cx="8021373" cy="323165"/>
          </a:xfrm>
          <a:prstGeom prst="rect">
            <a:avLst/>
          </a:prstGeom>
          <a:noFill/>
        </p:spPr>
        <p:txBody>
          <a:bodyPr wrap="square" rtlCol="0">
            <a:spAutoFit/>
          </a:bodyPr>
          <a:lstStyle/>
          <a:p>
            <a:r>
              <a:rPr lang="en-US" sz="1500" b="1" dirty="0" smtClean="0">
                <a:solidFill>
                  <a:schemeClr val="accent5">
                    <a:lumMod val="75000"/>
                  </a:schemeClr>
                </a:solidFill>
              </a:rPr>
              <a:t>B-Tree</a:t>
            </a:r>
            <a:r>
              <a:rPr lang="en-US" sz="1500" dirty="0" smtClean="0">
                <a:solidFill>
                  <a:schemeClr val="accent5">
                    <a:lumMod val="75000"/>
                  </a:schemeClr>
                </a:solidFill>
              </a:rPr>
              <a:t> </a:t>
            </a:r>
            <a:r>
              <a:rPr lang="en-US" sz="1500" dirty="0" err="1" smtClean="0">
                <a:solidFill>
                  <a:schemeClr val="accent5">
                    <a:lumMod val="75000"/>
                  </a:schemeClr>
                </a:solidFill>
              </a:rPr>
              <a:t>phù</a:t>
            </a:r>
            <a:r>
              <a:rPr lang="en-US" sz="1500" dirty="0" smtClean="0">
                <a:solidFill>
                  <a:schemeClr val="accent5">
                    <a:lumMod val="75000"/>
                  </a:schemeClr>
                </a:solidFill>
              </a:rPr>
              <a:t> </a:t>
            </a:r>
            <a:r>
              <a:rPr lang="en-US" sz="1500" dirty="0" err="1" smtClean="0">
                <a:solidFill>
                  <a:schemeClr val="accent5">
                    <a:lumMod val="75000"/>
                  </a:schemeClr>
                </a:solidFill>
              </a:rPr>
              <a:t>hợp</a:t>
            </a:r>
            <a:r>
              <a:rPr lang="en-US" sz="1500" dirty="0" smtClean="0">
                <a:solidFill>
                  <a:schemeClr val="accent5">
                    <a:lumMod val="75000"/>
                  </a:schemeClr>
                </a:solidFill>
              </a:rPr>
              <a:t> </a:t>
            </a:r>
            <a:r>
              <a:rPr lang="en-US" sz="1500" dirty="0" err="1" smtClean="0">
                <a:solidFill>
                  <a:schemeClr val="accent5">
                    <a:lumMod val="75000"/>
                  </a:schemeClr>
                </a:solidFill>
              </a:rPr>
              <a:t>với</a:t>
            </a:r>
            <a:r>
              <a:rPr lang="en-US" sz="1500" dirty="0" smtClean="0">
                <a:solidFill>
                  <a:schemeClr val="accent5">
                    <a:lumMod val="75000"/>
                  </a:schemeClr>
                </a:solidFill>
              </a:rPr>
              <a:t> </a:t>
            </a:r>
            <a:r>
              <a:rPr lang="en-US" sz="1500" dirty="0" err="1" smtClean="0">
                <a:solidFill>
                  <a:schemeClr val="accent5">
                    <a:lumMod val="75000"/>
                  </a:schemeClr>
                </a:solidFill>
              </a:rPr>
              <a:t>các</a:t>
            </a:r>
            <a:r>
              <a:rPr lang="en-US" sz="1500" dirty="0" smtClean="0">
                <a:solidFill>
                  <a:schemeClr val="accent5">
                    <a:lumMod val="75000"/>
                  </a:schemeClr>
                </a:solidFill>
              </a:rPr>
              <a:t> </a:t>
            </a:r>
            <a:r>
              <a:rPr lang="en-US" sz="1500" dirty="0" err="1" smtClean="0">
                <a:solidFill>
                  <a:schemeClr val="accent5">
                    <a:lumMod val="75000"/>
                  </a:schemeClr>
                </a:solidFill>
              </a:rPr>
              <a:t>truy</a:t>
            </a:r>
            <a:r>
              <a:rPr lang="en-US" sz="1500" dirty="0" smtClean="0">
                <a:solidFill>
                  <a:schemeClr val="accent5">
                    <a:lumMod val="75000"/>
                  </a:schemeClr>
                </a:solidFill>
              </a:rPr>
              <a:t> </a:t>
            </a:r>
            <a:r>
              <a:rPr lang="en-US" sz="1500" dirty="0" err="1" smtClean="0">
                <a:solidFill>
                  <a:schemeClr val="accent5">
                    <a:lumMod val="75000"/>
                  </a:schemeClr>
                </a:solidFill>
              </a:rPr>
              <a:t>vấn</a:t>
            </a:r>
            <a:r>
              <a:rPr lang="en-US" sz="1500" dirty="0">
                <a:solidFill>
                  <a:schemeClr val="accent5">
                    <a:lumMod val="75000"/>
                  </a:schemeClr>
                </a:solidFill>
              </a:rPr>
              <a:t>: </a:t>
            </a:r>
            <a:r>
              <a:rPr lang="en-US" sz="1500" dirty="0" smtClean="0">
                <a:solidFill>
                  <a:schemeClr val="accent5">
                    <a:lumMod val="75000"/>
                  </a:schemeClr>
                </a:solidFill>
              </a:rPr>
              <a:t>&lt;, &lt;=, =, &gt;=, BETWEEN, IN, IS NULL, IS </a:t>
            </a:r>
            <a:r>
              <a:rPr lang="en-US" sz="1500" dirty="0">
                <a:solidFill>
                  <a:schemeClr val="accent5">
                    <a:lumMod val="75000"/>
                  </a:schemeClr>
                </a:solidFill>
              </a:rPr>
              <a:t>NOT NULL</a:t>
            </a:r>
          </a:p>
        </p:txBody>
      </p:sp>
    </p:spTree>
    <p:extLst>
      <p:ext uri="{BB962C8B-B14F-4D97-AF65-F5344CB8AC3E}">
        <p14:creationId xmlns:p14="http://schemas.microsoft.com/office/powerpoint/2010/main" val="2754527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6828" y="1032096"/>
            <a:ext cx="7242772" cy="1593409"/>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61606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584070"/>
            <a:ext cx="3775297" cy="338554"/>
          </a:xfrm>
          <a:prstGeom prst="rect">
            <a:avLst/>
          </a:prstGeom>
          <a:noFill/>
        </p:spPr>
        <p:txBody>
          <a:bodyPr wrap="square" rtlCol="0">
            <a:spAutoFit/>
          </a:bodyPr>
          <a:lstStyle/>
          <a:p>
            <a:r>
              <a:rPr lang="vi-VN" sz="1600" b="1" dirty="0" smtClean="0">
                <a:solidFill>
                  <a:schemeClr val="accent5">
                    <a:lumMod val="75000"/>
                  </a:schemeClr>
                </a:solidFill>
              </a:rPr>
              <a:t>Cú Pháp</a:t>
            </a:r>
            <a:r>
              <a:rPr lang="en-US" sz="1600" b="1" dirty="0" smtClean="0">
                <a:solidFill>
                  <a:schemeClr val="accent5">
                    <a:lumMod val="75000"/>
                  </a:schemeClr>
                </a:solidFill>
              </a:rPr>
              <a:t> </a:t>
            </a:r>
            <a:r>
              <a:rPr lang="vi-VN" sz="1600" b="1" dirty="0" smtClean="0">
                <a:solidFill>
                  <a:schemeClr val="accent5">
                    <a:lumMod val="75000"/>
                  </a:schemeClr>
                </a:solidFill>
              </a:rPr>
              <a:t>Tạo </a:t>
            </a:r>
            <a:r>
              <a:rPr lang="en-US" sz="1600" b="1" dirty="0" smtClean="0">
                <a:solidFill>
                  <a:schemeClr val="accent5">
                    <a:lumMod val="75000"/>
                  </a:schemeClr>
                </a:solidFill>
              </a:rPr>
              <a:t>Indexes</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50199" y="1135503"/>
            <a:ext cx="6124575" cy="1400175"/>
          </a:xfrm>
          <a:prstGeom prst="rect">
            <a:avLst/>
          </a:prstGeom>
        </p:spPr>
      </p:pic>
      <p:sp>
        <p:nvSpPr>
          <p:cNvPr id="6" name="TextBox 5"/>
          <p:cNvSpPr txBox="1"/>
          <p:nvPr/>
        </p:nvSpPr>
        <p:spPr>
          <a:xfrm>
            <a:off x="832916" y="2751829"/>
            <a:ext cx="7396684" cy="338554"/>
          </a:xfrm>
          <a:prstGeom prst="rect">
            <a:avLst/>
          </a:prstGeom>
          <a:noFill/>
        </p:spPr>
        <p:txBody>
          <a:bodyPr wrap="square" rtlCol="0">
            <a:spAutoFit/>
          </a:bodyPr>
          <a:lstStyle/>
          <a:p>
            <a:r>
              <a:rPr lang="vi-VN" sz="1600" dirty="0" smtClean="0">
                <a:solidFill>
                  <a:schemeClr val="accent5">
                    <a:lumMod val="75000"/>
                  </a:schemeClr>
                </a:solidFill>
              </a:rPr>
              <a:t>- Sử dụng từ khóa CREATE INDEX để tạo</a:t>
            </a:r>
            <a:endParaRPr lang="en-US" sz="1600" dirty="0">
              <a:solidFill>
                <a:schemeClr val="accent5">
                  <a:lumMod val="75000"/>
                </a:schemeClr>
              </a:solidFill>
            </a:endParaRPr>
          </a:p>
        </p:txBody>
      </p:sp>
      <p:sp>
        <p:nvSpPr>
          <p:cNvPr id="7" name="TextBox 6"/>
          <p:cNvSpPr txBox="1"/>
          <p:nvPr/>
        </p:nvSpPr>
        <p:spPr>
          <a:xfrm>
            <a:off x="832916" y="3132074"/>
            <a:ext cx="7396684" cy="338554"/>
          </a:xfrm>
          <a:prstGeom prst="rect">
            <a:avLst/>
          </a:prstGeom>
          <a:noFill/>
        </p:spPr>
        <p:txBody>
          <a:bodyPr wrap="square" rtlCol="0">
            <a:spAutoFit/>
          </a:bodyPr>
          <a:lstStyle/>
          <a:p>
            <a:r>
              <a:rPr lang="vi-VN" sz="1600" dirty="0" smtClean="0">
                <a:solidFill>
                  <a:schemeClr val="accent5">
                    <a:lumMod val="75000"/>
                  </a:schemeClr>
                </a:solidFill>
              </a:rPr>
              <a:t>- index_name: Là tên gợi nhớ cho Index, không trùng lặp.</a:t>
            </a:r>
            <a:endParaRPr lang="en-US" sz="1600" dirty="0">
              <a:solidFill>
                <a:schemeClr val="accent5">
                  <a:lumMod val="75000"/>
                </a:schemeClr>
              </a:solidFill>
            </a:endParaRPr>
          </a:p>
        </p:txBody>
      </p:sp>
      <p:sp>
        <p:nvSpPr>
          <p:cNvPr id="8" name="TextBox 7"/>
          <p:cNvSpPr txBox="1"/>
          <p:nvPr/>
        </p:nvSpPr>
        <p:spPr>
          <a:xfrm>
            <a:off x="832916" y="3530426"/>
            <a:ext cx="7396684" cy="338554"/>
          </a:xfrm>
          <a:prstGeom prst="rect">
            <a:avLst/>
          </a:prstGeom>
          <a:noFill/>
        </p:spPr>
        <p:txBody>
          <a:bodyPr wrap="square" rtlCol="0">
            <a:spAutoFit/>
          </a:bodyPr>
          <a:lstStyle/>
          <a:p>
            <a:r>
              <a:rPr lang="vi-VN" sz="1600" dirty="0" smtClean="0">
                <a:solidFill>
                  <a:schemeClr val="accent5">
                    <a:lumMod val="75000"/>
                  </a:schemeClr>
                </a:solidFill>
              </a:rPr>
              <a:t>- table_name: Là table áp dụng index đó</a:t>
            </a:r>
            <a:endParaRPr lang="en-US" sz="1600" dirty="0">
              <a:solidFill>
                <a:schemeClr val="accent5">
                  <a:lumMod val="75000"/>
                </a:schemeClr>
              </a:solidFill>
            </a:endParaRPr>
          </a:p>
        </p:txBody>
      </p:sp>
      <p:sp>
        <p:nvSpPr>
          <p:cNvPr id="9" name="TextBox 8"/>
          <p:cNvSpPr txBox="1"/>
          <p:nvPr/>
        </p:nvSpPr>
        <p:spPr>
          <a:xfrm>
            <a:off x="832916" y="3928778"/>
            <a:ext cx="7396684" cy="338554"/>
          </a:xfrm>
          <a:prstGeom prst="rect">
            <a:avLst/>
          </a:prstGeom>
          <a:noFill/>
        </p:spPr>
        <p:txBody>
          <a:bodyPr wrap="square" rtlCol="0">
            <a:spAutoFit/>
          </a:bodyPr>
          <a:lstStyle/>
          <a:p>
            <a:r>
              <a:rPr lang="vi-VN" sz="1600" dirty="0" smtClean="0">
                <a:solidFill>
                  <a:schemeClr val="accent5">
                    <a:lumMod val="75000"/>
                  </a:schemeClr>
                </a:solidFill>
              </a:rPr>
              <a:t>- [USING method] : là tùy chọn kiểu index, mặc định là btree</a:t>
            </a:r>
            <a:endParaRPr lang="en-US" sz="1600" dirty="0">
              <a:solidFill>
                <a:schemeClr val="accent5">
                  <a:lumMod val="75000"/>
                </a:schemeClr>
              </a:solidFill>
            </a:endParaRPr>
          </a:p>
        </p:txBody>
      </p:sp>
      <p:sp>
        <p:nvSpPr>
          <p:cNvPr id="10" name="TextBox 9"/>
          <p:cNvSpPr txBox="1"/>
          <p:nvPr/>
        </p:nvSpPr>
        <p:spPr>
          <a:xfrm>
            <a:off x="832916" y="4327130"/>
            <a:ext cx="7396684" cy="830997"/>
          </a:xfrm>
          <a:prstGeom prst="rect">
            <a:avLst/>
          </a:prstGeom>
          <a:noFill/>
        </p:spPr>
        <p:txBody>
          <a:bodyPr wrap="square" rtlCol="0">
            <a:spAutoFit/>
          </a:bodyPr>
          <a:lstStyle/>
          <a:p>
            <a:r>
              <a:rPr lang="vi-VN" sz="1600" dirty="0">
                <a:solidFill>
                  <a:schemeClr val="accent5">
                    <a:lumMod val="75000"/>
                  </a:schemeClr>
                </a:solidFill>
              </a:rPr>
              <a:t>- </a:t>
            </a:r>
            <a:r>
              <a:rPr lang="vi-VN" sz="1600" dirty="0" smtClean="0">
                <a:solidFill>
                  <a:schemeClr val="accent5">
                    <a:lumMod val="75000"/>
                  </a:schemeClr>
                </a:solidFill>
              </a:rPr>
              <a:t>column_name: là cột dữ liệu cần đánh chỉ mục, tùy chọn sắp xếp theo thứ tự tăng dần hoặc giảm dần. Nếu cột có giá trị NULL, thì giá trị NULL nằm đầu hay cuối sau khi sắp xếp</a:t>
            </a:r>
            <a:endParaRPr lang="en-US" sz="1600" dirty="0">
              <a:solidFill>
                <a:schemeClr val="accent5">
                  <a:lumMod val="75000"/>
                </a:schemeClr>
              </a:solidFill>
            </a:endParaRPr>
          </a:p>
        </p:txBody>
      </p:sp>
      <p:sp>
        <p:nvSpPr>
          <p:cNvPr id="11" name="TextBox 10"/>
          <p:cNvSpPr txBox="1"/>
          <p:nvPr/>
        </p:nvSpPr>
        <p:spPr>
          <a:xfrm>
            <a:off x="832916" y="5214369"/>
            <a:ext cx="7396684" cy="338554"/>
          </a:xfrm>
          <a:prstGeom prst="rect">
            <a:avLst/>
          </a:prstGeom>
          <a:noFill/>
        </p:spPr>
        <p:txBody>
          <a:bodyPr wrap="square" rtlCol="0">
            <a:spAutoFit/>
          </a:bodyPr>
          <a:lstStyle/>
          <a:p>
            <a:r>
              <a:rPr lang="vi-VN" sz="1600" dirty="0">
                <a:solidFill>
                  <a:schemeClr val="accent5">
                    <a:lumMod val="75000"/>
                  </a:schemeClr>
                </a:solidFill>
              </a:rPr>
              <a:t>- </a:t>
            </a:r>
            <a:r>
              <a:rPr lang="vi-VN" sz="1600" dirty="0" smtClean="0">
                <a:solidFill>
                  <a:schemeClr val="accent5">
                    <a:lumMod val="75000"/>
                  </a:schemeClr>
                </a:solidFill>
              </a:rPr>
              <a:t>...: có nghĩa là bạn có thể đánh chỉ mục cùng lúc nhiều cột </a:t>
            </a:r>
            <a:endParaRPr lang="en-US" sz="1600" dirty="0">
              <a:solidFill>
                <a:schemeClr val="accent5">
                  <a:lumMod val="75000"/>
                </a:schemeClr>
              </a:solidFill>
            </a:endParaRPr>
          </a:p>
        </p:txBody>
      </p:sp>
    </p:spTree>
    <p:extLst>
      <p:ext uri="{BB962C8B-B14F-4D97-AF65-F5344CB8AC3E}">
        <p14:creationId xmlns:p14="http://schemas.microsoft.com/office/powerpoint/2010/main" val="2216081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05347" y="4417102"/>
            <a:ext cx="7242772" cy="751437"/>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05347" y="896294"/>
            <a:ext cx="7242772" cy="751437"/>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981782" y="914400"/>
            <a:ext cx="4410075" cy="666750"/>
          </a:xfrm>
          <a:prstGeom prst="rect">
            <a:avLst/>
          </a:prstGeom>
        </p:spPr>
      </p:pic>
      <p:sp>
        <p:nvSpPr>
          <p:cNvPr id="3" name="TextBox 2"/>
          <p:cNvSpPr txBox="1"/>
          <p:nvPr/>
        </p:nvSpPr>
        <p:spPr>
          <a:xfrm>
            <a:off x="832916" y="452248"/>
            <a:ext cx="7396684"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1:</a:t>
            </a:r>
            <a:endParaRPr lang="en-US" sz="1600" b="1" dirty="0">
              <a:solidFill>
                <a:schemeClr val="accent5">
                  <a:lumMod val="75000"/>
                </a:schemeClr>
              </a:solidFill>
            </a:endParaRPr>
          </a:p>
        </p:txBody>
      </p:sp>
      <p:sp>
        <p:nvSpPr>
          <p:cNvPr id="5" name="TextBox 4"/>
          <p:cNvSpPr txBox="1"/>
          <p:nvPr/>
        </p:nvSpPr>
        <p:spPr>
          <a:xfrm>
            <a:off x="832916" y="1819321"/>
            <a:ext cx="7396684" cy="1077218"/>
          </a:xfrm>
          <a:prstGeom prst="rect">
            <a:avLst/>
          </a:prstGeom>
          <a:noFill/>
        </p:spPr>
        <p:txBody>
          <a:bodyPr wrap="square" rtlCol="0">
            <a:spAutoFit/>
          </a:bodyPr>
          <a:lstStyle/>
          <a:p>
            <a:r>
              <a:rPr lang="en-US" sz="1600" dirty="0" err="1" smtClean="0">
                <a:solidFill>
                  <a:schemeClr val="accent5">
                    <a:lumMod val="75000"/>
                  </a:schemeClr>
                </a:solidFill>
              </a:rPr>
              <a:t>Khuyến</a:t>
            </a:r>
            <a:r>
              <a:rPr lang="en-US" sz="1600" dirty="0" smtClean="0">
                <a:solidFill>
                  <a:schemeClr val="accent5">
                    <a:lumMod val="75000"/>
                  </a:schemeClr>
                </a:solidFill>
              </a:rPr>
              <a:t> </a:t>
            </a:r>
            <a:r>
              <a:rPr lang="en-US" sz="1600" dirty="0" err="1" smtClean="0">
                <a:solidFill>
                  <a:schemeClr val="accent5">
                    <a:lumMod val="75000"/>
                  </a:schemeClr>
                </a:solidFill>
              </a:rPr>
              <a:t>nghị</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p>
          <a:p>
            <a:pPr marL="285750" indent="-285750">
              <a:buFontTx/>
              <a:buChar char="-"/>
            </a:pPr>
            <a:r>
              <a:rPr lang="en-US" sz="1600" dirty="0" err="1" smtClean="0">
                <a:solidFill>
                  <a:schemeClr val="accent5">
                    <a:lumMod val="75000"/>
                  </a:schemeClr>
                </a:solidFill>
              </a:rPr>
              <a:t>idx</a:t>
            </a:r>
            <a:r>
              <a:rPr lang="en-US" sz="1600" dirty="0" smtClean="0">
                <a:solidFill>
                  <a:schemeClr val="accent5">
                    <a:lumMod val="75000"/>
                  </a:schemeClr>
                </a:solidFill>
              </a:rPr>
              <a:t>_ : </a:t>
            </a:r>
            <a:r>
              <a:rPr lang="en-US" sz="1600" dirty="0" err="1" smtClean="0">
                <a:solidFill>
                  <a:schemeClr val="accent5">
                    <a:lumMod val="75000"/>
                  </a:schemeClr>
                </a:solidFill>
              </a:rPr>
              <a:t>tiếp</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ngữ</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biết</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index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nào</a:t>
            </a:r>
            <a:endParaRPr lang="en-US" sz="1600" dirty="0" smtClean="0">
              <a:solidFill>
                <a:schemeClr val="accent5">
                  <a:lumMod val="75000"/>
                </a:schemeClr>
              </a:solidFill>
            </a:endParaRPr>
          </a:p>
          <a:p>
            <a:pPr marL="285750" indent="-285750">
              <a:buFontTx/>
              <a:buChar char="-"/>
            </a:pPr>
            <a:r>
              <a:rPr lang="en-US" sz="1600" dirty="0" smtClean="0">
                <a:solidFill>
                  <a:schemeClr val="accent5">
                    <a:lumMod val="75000"/>
                  </a:schemeClr>
                </a:solidFill>
              </a:rPr>
              <a:t>customers: </a:t>
            </a:r>
            <a:r>
              <a:rPr lang="en-US" sz="1600" dirty="0" err="1" smtClean="0">
                <a:solidFill>
                  <a:schemeClr val="accent5">
                    <a:lumMod val="75000"/>
                  </a:schemeClr>
                </a:solidFill>
              </a:rPr>
              <a:t>là</a:t>
            </a:r>
            <a:r>
              <a:rPr lang="en-US" sz="1600" dirty="0" smtClean="0">
                <a:solidFill>
                  <a:schemeClr val="accent5">
                    <a:lumMod val="75000"/>
                  </a:schemeClr>
                </a:solidFill>
              </a:rPr>
              <a:t> table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đánh</a:t>
            </a:r>
            <a:r>
              <a:rPr lang="en-US" sz="1600" dirty="0" smtClean="0">
                <a:solidFill>
                  <a:schemeClr val="accent5">
                    <a:lumMod val="75000"/>
                  </a:schemeClr>
                </a:solidFill>
              </a:rPr>
              <a:t> index</a:t>
            </a:r>
          </a:p>
          <a:p>
            <a:pPr marL="285750" indent="-285750">
              <a:buFontTx/>
              <a:buChar char="-"/>
            </a:pP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đánh</a:t>
            </a:r>
            <a:r>
              <a:rPr lang="en-US" sz="1600" dirty="0" smtClean="0">
                <a:solidFill>
                  <a:schemeClr val="accent5">
                    <a:lumMod val="75000"/>
                  </a:schemeClr>
                </a:solidFill>
              </a:rPr>
              <a:t> index</a:t>
            </a:r>
            <a:endParaRPr lang="en-US" sz="1600" dirty="0">
              <a:solidFill>
                <a:schemeClr val="accent5">
                  <a:lumMod val="75000"/>
                </a:schemeClr>
              </a:solidFill>
            </a:endParaRPr>
          </a:p>
        </p:txBody>
      </p:sp>
      <p:pic>
        <p:nvPicPr>
          <p:cNvPr id="6" name="Picture 5"/>
          <p:cNvPicPr>
            <a:picLocks noChangeAspect="1"/>
          </p:cNvPicPr>
          <p:nvPr/>
        </p:nvPicPr>
        <p:blipFill>
          <a:blip r:embed="rId3"/>
          <a:stretch>
            <a:fillRect/>
          </a:stretch>
        </p:blipFill>
        <p:spPr>
          <a:xfrm>
            <a:off x="981782" y="4449920"/>
            <a:ext cx="5514975" cy="685800"/>
          </a:xfrm>
          <a:prstGeom prst="rect">
            <a:avLst/>
          </a:prstGeom>
        </p:spPr>
      </p:pic>
      <p:sp>
        <p:nvSpPr>
          <p:cNvPr id="8" name="TextBox 7"/>
          <p:cNvSpPr txBox="1"/>
          <p:nvPr/>
        </p:nvSpPr>
        <p:spPr>
          <a:xfrm>
            <a:off x="832916" y="3548533"/>
            <a:ext cx="7396684"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2:</a:t>
            </a:r>
            <a:endParaRPr lang="en-US" sz="1600" b="1" dirty="0">
              <a:solidFill>
                <a:schemeClr val="accent5">
                  <a:lumMod val="75000"/>
                </a:schemeClr>
              </a:solidFill>
            </a:endParaRPr>
          </a:p>
        </p:txBody>
      </p:sp>
      <p:sp>
        <p:nvSpPr>
          <p:cNvPr id="9" name="TextBox 8"/>
          <p:cNvSpPr txBox="1"/>
          <p:nvPr/>
        </p:nvSpPr>
        <p:spPr>
          <a:xfrm>
            <a:off x="832916" y="3933023"/>
            <a:ext cx="7396684"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đánh</a:t>
            </a:r>
            <a:r>
              <a:rPr lang="en-US" sz="1600" dirty="0" smtClean="0">
                <a:solidFill>
                  <a:schemeClr val="accent5">
                    <a:lumMod val="75000"/>
                  </a:schemeClr>
                </a:solidFill>
              </a:rPr>
              <a:t> index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Tree>
    <p:extLst>
      <p:ext uri="{BB962C8B-B14F-4D97-AF65-F5344CB8AC3E}">
        <p14:creationId xmlns:p14="http://schemas.microsoft.com/office/powerpoint/2010/main" val="320649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86828" y="5300033"/>
            <a:ext cx="7242772" cy="769544"/>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6828" y="3084400"/>
            <a:ext cx="7242772" cy="769544"/>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61606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584070"/>
            <a:ext cx="3775297" cy="338554"/>
          </a:xfrm>
          <a:prstGeom prst="rect">
            <a:avLst/>
          </a:prstGeom>
          <a:noFill/>
        </p:spPr>
        <p:txBody>
          <a:bodyPr wrap="square" rtlCol="0">
            <a:spAutoFit/>
          </a:bodyPr>
          <a:lstStyle/>
          <a:p>
            <a:r>
              <a:rPr lang="vi-VN" sz="1600" b="1" dirty="0">
                <a:solidFill>
                  <a:schemeClr val="accent5">
                    <a:lumMod val="75000"/>
                  </a:schemeClr>
                </a:solidFill>
              </a:rPr>
              <a:t>UNIQUE index</a:t>
            </a:r>
            <a:endParaRPr lang="en-US" sz="1600" b="1" dirty="0">
              <a:solidFill>
                <a:schemeClr val="accent5">
                  <a:lumMod val="75000"/>
                </a:schemeClr>
              </a:solidFill>
            </a:endParaRPr>
          </a:p>
        </p:txBody>
      </p:sp>
      <p:sp>
        <p:nvSpPr>
          <p:cNvPr id="6" name="TextBox 5"/>
          <p:cNvSpPr txBox="1"/>
          <p:nvPr/>
        </p:nvSpPr>
        <p:spPr>
          <a:xfrm>
            <a:off x="986828" y="1006711"/>
            <a:ext cx="7396684" cy="1323439"/>
          </a:xfrm>
          <a:prstGeom prst="rect">
            <a:avLst/>
          </a:prstGeom>
          <a:noFill/>
        </p:spPr>
        <p:txBody>
          <a:bodyPr wrap="square" rtlCol="0">
            <a:spAutoFit/>
          </a:bodyPr>
          <a:lstStyle/>
          <a:p>
            <a:r>
              <a:rPr lang="vi-VN" sz="1600" b="1" dirty="0" smtClean="0">
                <a:solidFill>
                  <a:schemeClr val="accent5">
                    <a:lumMod val="75000"/>
                  </a:schemeClr>
                </a:solidFill>
              </a:rPr>
              <a:t>unique index</a:t>
            </a:r>
            <a:r>
              <a:rPr lang="vi-VN" sz="1600" dirty="0" smtClean="0">
                <a:solidFill>
                  <a:schemeClr val="accent5">
                    <a:lumMod val="75000"/>
                  </a:schemeClr>
                </a:solidFill>
              </a:rPr>
              <a:t> </a:t>
            </a:r>
            <a:r>
              <a:rPr lang="vi-VN" sz="1600" dirty="0">
                <a:solidFill>
                  <a:schemeClr val="accent5">
                    <a:lumMod val="75000"/>
                  </a:schemeClr>
                </a:solidFill>
              </a:rPr>
              <a:t>(chỉ mục duy nhất) là một loại chỉ mục được tạo ra để đảm bảo tính duy nhất của các giá trị trong một cột hoặc một nhóm cột trong một bảng dữ liệu. Unique index đảm bảo rằng không có hai bản ghi nào trong cơ sở dữ liệu có cùng giá trị cho cột hoặc nhóm cột được chỉ mục</a:t>
            </a:r>
            <a:r>
              <a:rPr lang="vi-VN" sz="1600" dirty="0" smtClean="0">
                <a:solidFill>
                  <a:schemeClr val="accent5">
                    <a:lumMod val="75000"/>
                  </a:schemeClr>
                </a:solidFill>
              </a:rPr>
              <a:t>. </a:t>
            </a:r>
            <a:r>
              <a:rPr lang="vi-VN" sz="1600" dirty="0" smtClean="0">
                <a:solidFill>
                  <a:schemeClr val="accent2">
                    <a:lumMod val="75000"/>
                  </a:schemeClr>
                </a:solidFill>
              </a:rPr>
              <a:t>Ví dụ như trường email, phone thông thường là duy nhất.</a:t>
            </a:r>
            <a:endParaRPr lang="en-US" sz="1600" dirty="0">
              <a:solidFill>
                <a:schemeClr val="accent2">
                  <a:lumMod val="75000"/>
                </a:schemeClr>
              </a:solidFill>
            </a:endParaRPr>
          </a:p>
        </p:txBody>
      </p:sp>
      <p:sp>
        <p:nvSpPr>
          <p:cNvPr id="10" name="TextBox 9"/>
          <p:cNvSpPr txBox="1"/>
          <p:nvPr/>
        </p:nvSpPr>
        <p:spPr>
          <a:xfrm>
            <a:off x="986828" y="2630176"/>
            <a:ext cx="7396684" cy="338554"/>
          </a:xfrm>
          <a:prstGeom prst="rect">
            <a:avLst/>
          </a:prstGeom>
          <a:noFill/>
        </p:spPr>
        <p:txBody>
          <a:bodyPr wrap="square" rtlCol="0">
            <a:spAutoFit/>
          </a:bodyPr>
          <a:lstStyle/>
          <a:p>
            <a:r>
              <a:rPr lang="vi-VN" sz="1600" dirty="0" smtClean="0">
                <a:solidFill>
                  <a:schemeClr val="accent5">
                    <a:lumMod val="75000"/>
                  </a:schemeClr>
                </a:solidFill>
              </a:rPr>
              <a:t>Cú pháp:</a:t>
            </a:r>
            <a:endParaRPr lang="en-US" sz="1600" dirty="0">
              <a:solidFill>
                <a:schemeClr val="accent5">
                  <a:lumMod val="75000"/>
                </a:schemeClr>
              </a:solidFill>
            </a:endParaRPr>
          </a:p>
        </p:txBody>
      </p:sp>
      <p:pic>
        <p:nvPicPr>
          <p:cNvPr id="11" name="Picture 10"/>
          <p:cNvPicPr>
            <a:picLocks noChangeAspect="1"/>
          </p:cNvPicPr>
          <p:nvPr/>
        </p:nvPicPr>
        <p:blipFill>
          <a:blip r:embed="rId2"/>
          <a:stretch>
            <a:fillRect/>
          </a:stretch>
        </p:blipFill>
        <p:spPr>
          <a:xfrm>
            <a:off x="1131681" y="3137464"/>
            <a:ext cx="3971925" cy="638175"/>
          </a:xfrm>
          <a:prstGeom prst="rect">
            <a:avLst/>
          </a:prstGeom>
        </p:spPr>
      </p:pic>
      <p:sp>
        <p:nvSpPr>
          <p:cNvPr id="12" name="4-Point Star 11"/>
          <p:cNvSpPr/>
          <p:nvPr/>
        </p:nvSpPr>
        <p:spPr>
          <a:xfrm>
            <a:off x="986825" y="419208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4163016"/>
            <a:ext cx="3775297" cy="338554"/>
          </a:xfrm>
          <a:prstGeom prst="rect">
            <a:avLst/>
          </a:prstGeom>
          <a:noFill/>
        </p:spPr>
        <p:txBody>
          <a:bodyPr wrap="square" rtlCol="0">
            <a:spAutoFit/>
          </a:bodyPr>
          <a:lstStyle/>
          <a:p>
            <a:r>
              <a:rPr lang="vi-VN" sz="1600" b="1" dirty="0">
                <a:solidFill>
                  <a:schemeClr val="accent5">
                    <a:lumMod val="75000"/>
                  </a:schemeClr>
                </a:solidFill>
              </a:rPr>
              <a:t>Index On Expression</a:t>
            </a:r>
            <a:endParaRPr lang="en-US" sz="1600" b="1" dirty="0">
              <a:solidFill>
                <a:schemeClr val="accent5">
                  <a:lumMod val="75000"/>
                </a:schemeClr>
              </a:solidFill>
            </a:endParaRPr>
          </a:p>
        </p:txBody>
      </p:sp>
      <p:pic>
        <p:nvPicPr>
          <p:cNvPr id="14" name="Picture 13"/>
          <p:cNvPicPr>
            <a:picLocks noChangeAspect="1"/>
          </p:cNvPicPr>
          <p:nvPr/>
        </p:nvPicPr>
        <p:blipFill>
          <a:blip r:embed="rId3"/>
          <a:stretch>
            <a:fillRect/>
          </a:stretch>
        </p:blipFill>
        <p:spPr>
          <a:xfrm>
            <a:off x="1050199" y="5375796"/>
            <a:ext cx="3152775" cy="590550"/>
          </a:xfrm>
          <a:prstGeom prst="rect">
            <a:avLst/>
          </a:prstGeom>
        </p:spPr>
      </p:pic>
      <p:sp>
        <p:nvSpPr>
          <p:cNvPr id="16" name="TextBox 15"/>
          <p:cNvSpPr txBox="1"/>
          <p:nvPr/>
        </p:nvSpPr>
        <p:spPr>
          <a:xfrm>
            <a:off x="986828" y="4539451"/>
            <a:ext cx="7242772" cy="584775"/>
          </a:xfrm>
          <a:prstGeom prst="rect">
            <a:avLst/>
          </a:prstGeom>
          <a:noFill/>
        </p:spPr>
        <p:txBody>
          <a:bodyPr wrap="square" rtlCol="0">
            <a:spAutoFit/>
          </a:bodyPr>
          <a:lstStyle/>
          <a:p>
            <a:r>
              <a:rPr lang="vi-VN" sz="1600" dirty="0" smtClean="0">
                <a:solidFill>
                  <a:schemeClr val="accent5">
                    <a:lumMod val="75000"/>
                  </a:schemeClr>
                </a:solidFill>
              </a:rPr>
              <a:t>Sử dụng khi bạn thấy trong mệnh đề WHERE, ORDER BY có sử dụng một biểu thức cho cột dữ liệu</a:t>
            </a:r>
            <a:r>
              <a:rPr lang="vi-VN" sz="1600" dirty="0">
                <a:solidFill>
                  <a:schemeClr val="accent5">
                    <a:lumMod val="75000"/>
                  </a:schemeClr>
                </a:solidFill>
              </a:rPr>
              <a:t>: </a:t>
            </a:r>
            <a:r>
              <a:rPr lang="vi-VN" sz="1600" dirty="0" smtClean="0">
                <a:solidFill>
                  <a:schemeClr val="accent5">
                    <a:lumMod val="75000"/>
                  </a:schemeClr>
                </a:solidFill>
              </a:rPr>
              <a:t>WHERE LOWER(last_name</a:t>
            </a:r>
            <a:r>
              <a:rPr lang="vi-VN" sz="1600" dirty="0">
                <a:solidFill>
                  <a:schemeClr val="accent5">
                    <a:lumMod val="75000"/>
                  </a:schemeClr>
                </a:solidFill>
              </a:rPr>
              <a:t>) = 'purdy';</a:t>
            </a:r>
            <a:endParaRPr lang="en-US" sz="1600" dirty="0">
              <a:solidFill>
                <a:schemeClr val="accent5">
                  <a:lumMod val="75000"/>
                </a:schemeClr>
              </a:solidFill>
            </a:endParaRPr>
          </a:p>
        </p:txBody>
      </p:sp>
    </p:spTree>
    <p:extLst>
      <p:ext uri="{BB962C8B-B14F-4D97-AF65-F5344CB8AC3E}">
        <p14:creationId xmlns:p14="http://schemas.microsoft.com/office/powerpoint/2010/main" val="2406477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05347" y="4021664"/>
            <a:ext cx="7242772" cy="1480393"/>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05347" y="896294"/>
            <a:ext cx="7242772" cy="751437"/>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2916" y="452248"/>
            <a:ext cx="7396684"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1 - Unique Index:</a:t>
            </a:r>
            <a:endParaRPr lang="en-US" sz="1600" b="1" dirty="0">
              <a:solidFill>
                <a:schemeClr val="accent5">
                  <a:lumMod val="75000"/>
                </a:schemeClr>
              </a:solidFill>
            </a:endParaRPr>
          </a:p>
        </p:txBody>
      </p:sp>
      <p:sp>
        <p:nvSpPr>
          <p:cNvPr id="5" name="TextBox 4"/>
          <p:cNvSpPr txBox="1"/>
          <p:nvPr/>
        </p:nvSpPr>
        <p:spPr>
          <a:xfrm>
            <a:off x="832916" y="1699599"/>
            <a:ext cx="7396684" cy="1077218"/>
          </a:xfrm>
          <a:prstGeom prst="rect">
            <a:avLst/>
          </a:prstGeom>
          <a:noFill/>
        </p:spPr>
        <p:txBody>
          <a:bodyPr wrap="square" rtlCol="0">
            <a:spAutoFit/>
          </a:bodyPr>
          <a:lstStyle/>
          <a:p>
            <a:r>
              <a:rPr lang="en-US" sz="1600" dirty="0" err="1" smtClean="0">
                <a:solidFill>
                  <a:schemeClr val="accent5">
                    <a:lumMod val="75000"/>
                  </a:schemeClr>
                </a:solidFill>
              </a:rPr>
              <a:t>Khuyến</a:t>
            </a:r>
            <a:r>
              <a:rPr lang="en-US" sz="1600" dirty="0" smtClean="0">
                <a:solidFill>
                  <a:schemeClr val="accent5">
                    <a:lumMod val="75000"/>
                  </a:schemeClr>
                </a:solidFill>
              </a:rPr>
              <a:t> </a:t>
            </a:r>
            <a:r>
              <a:rPr lang="en-US" sz="1600" dirty="0" err="1" smtClean="0">
                <a:solidFill>
                  <a:schemeClr val="accent5">
                    <a:lumMod val="75000"/>
                  </a:schemeClr>
                </a:solidFill>
              </a:rPr>
              <a:t>nghị</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p>
          <a:p>
            <a:pPr marL="285750" indent="-285750">
              <a:buFontTx/>
              <a:buChar char="-"/>
            </a:pPr>
            <a:r>
              <a:rPr lang="en-US" sz="1600" dirty="0" err="1" smtClean="0">
                <a:solidFill>
                  <a:schemeClr val="accent5">
                    <a:lumMod val="75000"/>
                  </a:schemeClr>
                </a:solidFill>
              </a:rPr>
              <a:t>uix</a:t>
            </a:r>
            <a:r>
              <a:rPr lang="en-US" sz="1600" dirty="0" smtClean="0">
                <a:solidFill>
                  <a:schemeClr val="accent5">
                    <a:lumMod val="75000"/>
                  </a:schemeClr>
                </a:solidFill>
              </a:rPr>
              <a:t>_ : </a:t>
            </a:r>
            <a:r>
              <a:rPr lang="en-US" sz="1600" dirty="0" err="1" smtClean="0">
                <a:solidFill>
                  <a:schemeClr val="accent5">
                    <a:lumMod val="75000"/>
                  </a:schemeClr>
                </a:solidFill>
              </a:rPr>
              <a:t>tiếp</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ngữ</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biết</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index </a:t>
            </a:r>
            <a:r>
              <a:rPr lang="en-US" sz="1600" dirty="0" err="1" smtClean="0">
                <a:solidFill>
                  <a:schemeClr val="accent5">
                    <a:lumMod val="75000"/>
                  </a:schemeClr>
                </a:solidFill>
              </a:rPr>
              <a:t>kiểu</a:t>
            </a:r>
            <a:r>
              <a:rPr lang="en-US" sz="1600" dirty="0" smtClean="0">
                <a:solidFill>
                  <a:schemeClr val="accent5">
                    <a:lumMod val="75000"/>
                  </a:schemeClr>
                </a:solidFill>
              </a:rPr>
              <a:t> Unique</a:t>
            </a:r>
          </a:p>
          <a:p>
            <a:pPr marL="285750" indent="-285750">
              <a:buFontTx/>
              <a:buChar char="-"/>
            </a:pPr>
            <a:r>
              <a:rPr lang="en-US" sz="1600" dirty="0" smtClean="0">
                <a:solidFill>
                  <a:schemeClr val="accent5">
                    <a:lumMod val="75000"/>
                  </a:schemeClr>
                </a:solidFill>
              </a:rPr>
              <a:t>customers: </a:t>
            </a:r>
            <a:r>
              <a:rPr lang="en-US" sz="1600" dirty="0" err="1" smtClean="0">
                <a:solidFill>
                  <a:schemeClr val="accent5">
                    <a:lumMod val="75000"/>
                  </a:schemeClr>
                </a:solidFill>
              </a:rPr>
              <a:t>là</a:t>
            </a:r>
            <a:r>
              <a:rPr lang="en-US" sz="1600" dirty="0" smtClean="0">
                <a:solidFill>
                  <a:schemeClr val="accent5">
                    <a:lumMod val="75000"/>
                  </a:schemeClr>
                </a:solidFill>
              </a:rPr>
              <a:t> table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đánh</a:t>
            </a:r>
            <a:r>
              <a:rPr lang="en-US" sz="1600" dirty="0" smtClean="0">
                <a:solidFill>
                  <a:schemeClr val="accent5">
                    <a:lumMod val="75000"/>
                  </a:schemeClr>
                </a:solidFill>
              </a:rPr>
              <a:t> index</a:t>
            </a:r>
          </a:p>
          <a:p>
            <a:pPr marL="285750" indent="-285750">
              <a:buFontTx/>
              <a:buChar char="-"/>
            </a:pPr>
            <a:r>
              <a:rPr lang="en-US" sz="1600" dirty="0" smtClean="0">
                <a:solidFill>
                  <a:schemeClr val="accent5">
                    <a:lumMod val="75000"/>
                  </a:schemeClr>
                </a:solidFill>
              </a:rPr>
              <a:t>email: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đánh</a:t>
            </a:r>
            <a:r>
              <a:rPr lang="en-US" sz="1600" dirty="0" smtClean="0">
                <a:solidFill>
                  <a:schemeClr val="accent5">
                    <a:lumMod val="75000"/>
                  </a:schemeClr>
                </a:solidFill>
              </a:rPr>
              <a:t> index</a:t>
            </a:r>
            <a:endParaRPr lang="en-US" sz="1600" dirty="0">
              <a:solidFill>
                <a:schemeClr val="accent5">
                  <a:lumMod val="75000"/>
                </a:schemeClr>
              </a:solidFill>
            </a:endParaRPr>
          </a:p>
        </p:txBody>
      </p:sp>
      <p:sp>
        <p:nvSpPr>
          <p:cNvPr id="8" name="TextBox 7"/>
          <p:cNvSpPr txBox="1"/>
          <p:nvPr/>
        </p:nvSpPr>
        <p:spPr>
          <a:xfrm>
            <a:off x="832916" y="2935933"/>
            <a:ext cx="7396684"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2 - </a:t>
            </a:r>
            <a:r>
              <a:rPr lang="vi-VN" sz="1600" b="1" dirty="0" smtClean="0">
                <a:solidFill>
                  <a:schemeClr val="accent5">
                    <a:lumMod val="75000"/>
                  </a:schemeClr>
                </a:solidFill>
              </a:rPr>
              <a:t>On </a:t>
            </a:r>
            <a:r>
              <a:rPr lang="vi-VN" sz="1600" b="1" dirty="0">
                <a:solidFill>
                  <a:schemeClr val="accent5">
                    <a:lumMod val="75000"/>
                  </a:schemeClr>
                </a:solidFill>
              </a:rPr>
              <a:t>Expression </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9" name="TextBox 8"/>
          <p:cNvSpPr txBox="1"/>
          <p:nvPr/>
        </p:nvSpPr>
        <p:spPr>
          <a:xfrm>
            <a:off x="832916" y="3355688"/>
            <a:ext cx="7396684" cy="584775"/>
          </a:xfrm>
          <a:prstGeom prst="rect">
            <a:avLst/>
          </a:prstGeom>
          <a:noFill/>
        </p:spPr>
        <p:txBody>
          <a:bodyPr wrap="square" rtlCol="0">
            <a:spAutoFit/>
          </a:bodyPr>
          <a:lstStyle/>
          <a:p>
            <a:r>
              <a:rPr lang="en-US" sz="1600" dirty="0" smtClean="0">
                <a:solidFill>
                  <a:schemeClr val="accent5">
                    <a:lumMod val="75000"/>
                  </a:schemeClr>
                </a:solidFill>
              </a:rPr>
              <a:t>Hai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dưới</a:t>
            </a:r>
            <a:r>
              <a:rPr lang="en-US" sz="1600" dirty="0" smtClean="0">
                <a:solidFill>
                  <a:schemeClr val="accent5">
                    <a:lumMod val="75000"/>
                  </a:schemeClr>
                </a:solidFill>
              </a:rPr>
              <a:t> </a:t>
            </a:r>
            <a:r>
              <a:rPr lang="en-US" sz="1600" dirty="0" err="1" smtClean="0">
                <a:solidFill>
                  <a:schemeClr val="accent5">
                    <a:lumMod val="75000"/>
                  </a:schemeClr>
                </a:solidFill>
              </a:rPr>
              <a:t>đây</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2 </a:t>
            </a:r>
            <a:r>
              <a:rPr lang="en-US" sz="1600" dirty="0" err="1" smtClean="0">
                <a:solidFill>
                  <a:schemeClr val="accent5">
                    <a:lumMod val="75000"/>
                  </a:schemeClr>
                </a:solidFill>
              </a:rPr>
              <a:t>chiến</a:t>
            </a:r>
            <a:r>
              <a:rPr lang="en-US" sz="1600" dirty="0" smtClean="0">
                <a:solidFill>
                  <a:schemeClr val="accent5">
                    <a:lumMod val="75000"/>
                  </a:schemeClr>
                </a:solidFill>
              </a:rPr>
              <a:t> </a:t>
            </a:r>
            <a:r>
              <a:rPr lang="en-US" sz="1600" dirty="0" err="1" smtClean="0">
                <a:solidFill>
                  <a:schemeClr val="accent5">
                    <a:lumMod val="75000"/>
                  </a:schemeClr>
                </a:solidFill>
              </a:rPr>
              <a:t>lược</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thi</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Do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tối</a:t>
            </a:r>
            <a:r>
              <a:rPr lang="en-US" sz="1600" dirty="0" smtClean="0">
                <a:solidFill>
                  <a:schemeClr val="accent5">
                    <a:lumMod val="75000"/>
                  </a:schemeClr>
                </a:solidFill>
              </a:rPr>
              <a:t> </a:t>
            </a:r>
            <a:r>
              <a:rPr lang="en-US" sz="1600" dirty="0" err="1" smtClean="0">
                <a:solidFill>
                  <a:schemeClr val="accent5">
                    <a:lumMod val="75000"/>
                  </a:schemeClr>
                </a:solidFill>
              </a:rPr>
              <a:t>ưu</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LOWER</a:t>
            </a:r>
            <a:endParaRPr lang="en-US" sz="1600" dirty="0">
              <a:solidFill>
                <a:schemeClr val="accent5">
                  <a:lumMod val="75000"/>
                </a:schemeClr>
              </a:solidFill>
            </a:endParaRPr>
          </a:p>
        </p:txBody>
      </p:sp>
      <p:pic>
        <p:nvPicPr>
          <p:cNvPr id="10" name="Picture 9"/>
          <p:cNvPicPr>
            <a:picLocks noChangeAspect="1"/>
          </p:cNvPicPr>
          <p:nvPr/>
        </p:nvPicPr>
        <p:blipFill>
          <a:blip r:embed="rId2"/>
          <a:stretch>
            <a:fillRect/>
          </a:stretch>
        </p:blipFill>
        <p:spPr>
          <a:xfrm>
            <a:off x="981782" y="948162"/>
            <a:ext cx="4610100" cy="647700"/>
          </a:xfrm>
          <a:prstGeom prst="rect">
            <a:avLst/>
          </a:prstGeom>
        </p:spPr>
      </p:pic>
      <p:pic>
        <p:nvPicPr>
          <p:cNvPr id="13" name="Picture 12"/>
          <p:cNvPicPr>
            <a:picLocks noChangeAspect="1"/>
          </p:cNvPicPr>
          <p:nvPr/>
        </p:nvPicPr>
        <p:blipFill>
          <a:blip r:embed="rId3"/>
          <a:stretch>
            <a:fillRect/>
          </a:stretch>
        </p:blipFill>
        <p:spPr>
          <a:xfrm>
            <a:off x="4585769" y="5583258"/>
            <a:ext cx="3562350" cy="600075"/>
          </a:xfrm>
          <a:prstGeom prst="rect">
            <a:avLst/>
          </a:prstGeom>
        </p:spPr>
      </p:pic>
      <p:pic>
        <p:nvPicPr>
          <p:cNvPr id="14" name="Picture 13"/>
          <p:cNvPicPr>
            <a:picLocks noChangeAspect="1"/>
          </p:cNvPicPr>
          <p:nvPr/>
        </p:nvPicPr>
        <p:blipFill>
          <a:blip r:embed="rId4"/>
          <a:stretch>
            <a:fillRect/>
          </a:stretch>
        </p:blipFill>
        <p:spPr>
          <a:xfrm>
            <a:off x="981782" y="4063782"/>
            <a:ext cx="6562725" cy="1438275"/>
          </a:xfrm>
          <a:prstGeom prst="rect">
            <a:avLst/>
          </a:prstGeom>
        </p:spPr>
      </p:pic>
      <p:sp>
        <p:nvSpPr>
          <p:cNvPr id="15" name="TextBox 14"/>
          <p:cNvSpPr txBox="1"/>
          <p:nvPr/>
        </p:nvSpPr>
        <p:spPr>
          <a:xfrm>
            <a:off x="832916" y="5673375"/>
            <a:ext cx="3458427"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đánh</a:t>
            </a:r>
            <a:r>
              <a:rPr lang="en-US" sz="1600" dirty="0" smtClean="0">
                <a:solidFill>
                  <a:schemeClr val="accent5">
                    <a:lumMod val="75000"/>
                  </a:schemeClr>
                </a:solidFill>
              </a:rPr>
              <a:t> index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922203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86828" y="4857882"/>
            <a:ext cx="7242772" cy="769544"/>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6828" y="2478686"/>
            <a:ext cx="7242772" cy="1051456"/>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61606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584070"/>
            <a:ext cx="3775297" cy="338554"/>
          </a:xfrm>
          <a:prstGeom prst="rect">
            <a:avLst/>
          </a:prstGeom>
          <a:noFill/>
        </p:spPr>
        <p:txBody>
          <a:bodyPr wrap="square" rtlCol="0">
            <a:spAutoFit/>
          </a:bodyPr>
          <a:lstStyle/>
          <a:p>
            <a:r>
              <a:rPr lang="vi-VN" sz="1600" b="1" dirty="0">
                <a:solidFill>
                  <a:schemeClr val="accent5">
                    <a:lumMod val="75000"/>
                  </a:schemeClr>
                </a:solidFill>
              </a:rPr>
              <a:t>Partial Index</a:t>
            </a:r>
            <a:endParaRPr lang="en-US" sz="1600" b="1" dirty="0">
              <a:solidFill>
                <a:schemeClr val="accent5">
                  <a:lumMod val="75000"/>
                </a:schemeClr>
              </a:solidFill>
            </a:endParaRPr>
          </a:p>
        </p:txBody>
      </p:sp>
      <p:sp>
        <p:nvSpPr>
          <p:cNvPr id="6" name="TextBox 5"/>
          <p:cNvSpPr txBox="1"/>
          <p:nvPr/>
        </p:nvSpPr>
        <p:spPr>
          <a:xfrm>
            <a:off x="986828" y="1006711"/>
            <a:ext cx="7396684" cy="1077218"/>
          </a:xfrm>
          <a:prstGeom prst="rect">
            <a:avLst/>
          </a:prstGeom>
          <a:noFill/>
        </p:spPr>
        <p:txBody>
          <a:bodyPr wrap="square" rtlCol="0">
            <a:spAutoFit/>
          </a:bodyPr>
          <a:lstStyle/>
          <a:p>
            <a:r>
              <a:rPr lang="vi-VN" sz="1600" dirty="0">
                <a:solidFill>
                  <a:schemeClr val="accent5">
                    <a:lumMod val="75000"/>
                  </a:schemeClr>
                </a:solidFill>
              </a:rPr>
              <a:t>Partial Index (Chỉ mục một phần) trong </a:t>
            </a:r>
            <a:r>
              <a:rPr lang="vi-VN" sz="1600" dirty="0" smtClean="0">
                <a:solidFill>
                  <a:schemeClr val="accent5">
                    <a:lumMod val="75000"/>
                  </a:schemeClr>
                </a:solidFill>
              </a:rPr>
              <a:t>CSDL </a:t>
            </a:r>
            <a:r>
              <a:rPr lang="vi-VN" sz="1600" dirty="0">
                <a:solidFill>
                  <a:schemeClr val="accent5">
                    <a:lumMod val="75000"/>
                  </a:schemeClr>
                </a:solidFill>
              </a:rPr>
              <a:t>là một loại chỉ mục mà chỉ áp dụng cho một tập hợp con của dữ liệu trong bảng chứ không áp dụng cho toàn bộ dữ liệu. Nó cho phép tạo chỉ mục trên một tập hợp con của các hàng trong bảng dựa trên một điều kiện hoặc một biểu thức quyết định.</a:t>
            </a:r>
            <a:endParaRPr lang="en-US" sz="1600" dirty="0">
              <a:solidFill>
                <a:schemeClr val="accent5">
                  <a:lumMod val="75000"/>
                </a:schemeClr>
              </a:solidFill>
            </a:endParaRPr>
          </a:p>
        </p:txBody>
      </p:sp>
      <p:sp>
        <p:nvSpPr>
          <p:cNvPr id="10" name="TextBox 9"/>
          <p:cNvSpPr txBox="1"/>
          <p:nvPr/>
        </p:nvSpPr>
        <p:spPr>
          <a:xfrm>
            <a:off x="986828" y="2098277"/>
            <a:ext cx="7396684" cy="338554"/>
          </a:xfrm>
          <a:prstGeom prst="rect">
            <a:avLst/>
          </a:prstGeom>
          <a:noFill/>
        </p:spPr>
        <p:txBody>
          <a:bodyPr wrap="square" rtlCol="0">
            <a:spAutoFit/>
          </a:bodyPr>
          <a:lstStyle/>
          <a:p>
            <a:r>
              <a:rPr lang="vi-VN" sz="1600" dirty="0" smtClean="0">
                <a:solidFill>
                  <a:schemeClr val="accent5">
                    <a:lumMod val="75000"/>
                  </a:schemeClr>
                </a:solidFill>
              </a:rPr>
              <a:t>Cú pháp:</a:t>
            </a:r>
            <a:endParaRPr lang="en-US" sz="1600" dirty="0">
              <a:solidFill>
                <a:schemeClr val="accent5">
                  <a:lumMod val="75000"/>
                </a:schemeClr>
              </a:solidFill>
            </a:endParaRPr>
          </a:p>
        </p:txBody>
      </p:sp>
      <p:sp>
        <p:nvSpPr>
          <p:cNvPr id="12" name="4-Point Star 11"/>
          <p:cNvSpPr/>
          <p:nvPr/>
        </p:nvSpPr>
        <p:spPr>
          <a:xfrm>
            <a:off x="986825" y="373192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3702856"/>
            <a:ext cx="3775297" cy="338554"/>
          </a:xfrm>
          <a:prstGeom prst="rect">
            <a:avLst/>
          </a:prstGeom>
          <a:noFill/>
        </p:spPr>
        <p:txBody>
          <a:bodyPr wrap="square" rtlCol="0">
            <a:spAutoFit/>
          </a:bodyPr>
          <a:lstStyle/>
          <a:p>
            <a:r>
              <a:rPr lang="vi-VN" sz="1600" b="1" dirty="0">
                <a:solidFill>
                  <a:schemeClr val="accent5">
                    <a:lumMod val="75000"/>
                  </a:schemeClr>
                </a:solidFill>
              </a:rPr>
              <a:t>Multicolumn Indexes</a:t>
            </a:r>
            <a:endParaRPr lang="en-US" sz="1600" b="1" dirty="0">
              <a:solidFill>
                <a:schemeClr val="accent5">
                  <a:lumMod val="75000"/>
                </a:schemeClr>
              </a:solidFill>
            </a:endParaRPr>
          </a:p>
        </p:txBody>
      </p:sp>
      <p:sp>
        <p:nvSpPr>
          <p:cNvPr id="16" name="TextBox 15"/>
          <p:cNvSpPr txBox="1"/>
          <p:nvPr/>
        </p:nvSpPr>
        <p:spPr>
          <a:xfrm>
            <a:off x="986828" y="4118467"/>
            <a:ext cx="7242772" cy="584775"/>
          </a:xfrm>
          <a:prstGeom prst="rect">
            <a:avLst/>
          </a:prstGeom>
          <a:noFill/>
        </p:spPr>
        <p:txBody>
          <a:bodyPr wrap="square" rtlCol="0">
            <a:spAutoFit/>
          </a:bodyPr>
          <a:lstStyle/>
          <a:p>
            <a:r>
              <a:rPr lang="vi-VN" sz="1600" dirty="0" smtClean="0">
                <a:solidFill>
                  <a:schemeClr val="accent5">
                    <a:lumMod val="75000"/>
                  </a:schemeClr>
                </a:solidFill>
              </a:rPr>
              <a:t>Bạn có thể đánh chỉ mục trên nhiều cột một lúc cho các truy vấn nhiều điều kiện: WHERE first_name = ‘’ AND last_name = ‘’</a:t>
            </a:r>
            <a:endParaRPr lang="en-US" sz="1600"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131680" y="2541373"/>
            <a:ext cx="3028950" cy="866775"/>
          </a:xfrm>
          <a:prstGeom prst="rect">
            <a:avLst/>
          </a:prstGeom>
        </p:spPr>
      </p:pic>
      <p:pic>
        <p:nvPicPr>
          <p:cNvPr id="8" name="Picture 7"/>
          <p:cNvPicPr>
            <a:picLocks noChangeAspect="1"/>
          </p:cNvPicPr>
          <p:nvPr/>
        </p:nvPicPr>
        <p:blipFill>
          <a:blip r:embed="rId3"/>
          <a:stretch>
            <a:fillRect/>
          </a:stretch>
        </p:blipFill>
        <p:spPr>
          <a:xfrm>
            <a:off x="1179305" y="4939134"/>
            <a:ext cx="2933700" cy="647700"/>
          </a:xfrm>
          <a:prstGeom prst="rect">
            <a:avLst/>
          </a:prstGeom>
        </p:spPr>
      </p:pic>
    </p:spTree>
    <p:extLst>
      <p:ext uri="{BB962C8B-B14F-4D97-AF65-F5344CB8AC3E}">
        <p14:creationId xmlns:p14="http://schemas.microsoft.com/office/powerpoint/2010/main" val="247094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905347" y="2783988"/>
            <a:ext cx="7242772" cy="1050461"/>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05347" y="1317328"/>
            <a:ext cx="7242772" cy="497940"/>
          </a:xfrm>
          <a:prstGeom prst="rect">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2916" y="452248"/>
            <a:ext cx="7396684"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1 - </a:t>
            </a:r>
            <a:r>
              <a:rPr lang="vi-VN" sz="1600" b="1" dirty="0">
                <a:solidFill>
                  <a:schemeClr val="accent5">
                    <a:lumMod val="75000"/>
                  </a:schemeClr>
                </a:solidFill>
              </a:rPr>
              <a:t>Partial </a:t>
            </a:r>
            <a:r>
              <a:rPr lang="vi-VN" sz="1600" b="1" dirty="0" smtClean="0">
                <a:solidFill>
                  <a:schemeClr val="accent5">
                    <a:lumMod val="75000"/>
                  </a:schemeClr>
                </a:solidFill>
              </a:rPr>
              <a:t>Index</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85177" y="1382703"/>
            <a:ext cx="4638675" cy="361950"/>
          </a:xfrm>
          <a:prstGeom prst="rect">
            <a:avLst/>
          </a:prstGeom>
        </p:spPr>
      </p:pic>
      <p:sp>
        <p:nvSpPr>
          <p:cNvPr id="16" name="TextBox 15"/>
          <p:cNvSpPr txBox="1"/>
          <p:nvPr/>
        </p:nvSpPr>
        <p:spPr>
          <a:xfrm>
            <a:off x="832916" y="884788"/>
            <a:ext cx="7396684" cy="338554"/>
          </a:xfrm>
          <a:prstGeom prst="rect">
            <a:avLst/>
          </a:prstGeom>
          <a:noFill/>
        </p:spPr>
        <p:txBody>
          <a:bodyPr wrap="square" rtlCol="0">
            <a:spAutoFit/>
          </a:bodyPr>
          <a:lstStyle/>
          <a:p>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nhân</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trạng</a:t>
            </a:r>
            <a:r>
              <a:rPr lang="en-US" sz="1600" dirty="0" smtClean="0">
                <a:solidFill>
                  <a:schemeClr val="accent5">
                    <a:lumMod val="75000"/>
                  </a:schemeClr>
                </a:solidFill>
              </a:rPr>
              <a:t> </a:t>
            </a:r>
            <a:r>
              <a:rPr lang="en-US" sz="1600" dirty="0" err="1" smtClean="0">
                <a:solidFill>
                  <a:schemeClr val="accent5">
                    <a:lumMod val="75000"/>
                  </a:schemeClr>
                </a:solidFill>
              </a:rPr>
              <a:t>thái</a:t>
            </a:r>
            <a:r>
              <a:rPr lang="en-US" sz="1600" dirty="0" smtClean="0">
                <a:solidFill>
                  <a:schemeClr val="accent5">
                    <a:lumMod val="75000"/>
                  </a:schemeClr>
                </a:solidFill>
              </a:rPr>
              <a:t> active = true</a:t>
            </a:r>
            <a:endParaRPr lang="en-US" sz="1600" dirty="0">
              <a:solidFill>
                <a:schemeClr val="accent5">
                  <a:lumMod val="75000"/>
                </a:schemeClr>
              </a:solidFill>
            </a:endParaRPr>
          </a:p>
        </p:txBody>
      </p:sp>
      <p:sp>
        <p:nvSpPr>
          <p:cNvPr id="17" name="TextBox 16"/>
          <p:cNvSpPr txBox="1"/>
          <p:nvPr/>
        </p:nvSpPr>
        <p:spPr>
          <a:xfrm>
            <a:off x="832916" y="2034578"/>
            <a:ext cx="7396684" cy="584775"/>
          </a:xfrm>
          <a:prstGeom prst="rect">
            <a:avLst/>
          </a:prstGeom>
          <a:noFill/>
        </p:spPr>
        <p:txBody>
          <a:bodyPr wrap="square" rtlCol="0">
            <a:spAutoFit/>
          </a:bodyPr>
          <a:lstStyle/>
          <a:p>
            <a:r>
              <a:rPr lang="en-US" sz="1600" dirty="0" err="1" smtClean="0">
                <a:solidFill>
                  <a:schemeClr val="accent5">
                    <a:lumMod val="75000"/>
                  </a:schemeClr>
                </a:solidFill>
              </a:rPr>
              <a:t>Trạng</a:t>
            </a:r>
            <a:r>
              <a:rPr lang="en-US" sz="1600" dirty="0" smtClean="0">
                <a:solidFill>
                  <a:schemeClr val="accent5">
                    <a:lumMod val="75000"/>
                  </a:schemeClr>
                </a:solidFill>
              </a:rPr>
              <a:t> </a:t>
            </a:r>
            <a:r>
              <a:rPr lang="en-US" sz="1600" dirty="0" err="1" smtClean="0">
                <a:solidFill>
                  <a:schemeClr val="accent5">
                    <a:lumMod val="75000"/>
                  </a:schemeClr>
                </a:solidFill>
              </a:rPr>
              <a:t>thái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smtClean="0">
                <a:solidFill>
                  <a:schemeClr val="accent2">
                    <a:lumMod val="75000"/>
                  </a:schemeClr>
                </a:solidFill>
              </a:rPr>
              <a:t>true</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phản</a:t>
            </a:r>
            <a:r>
              <a:rPr lang="en-US" sz="1600" dirty="0" smtClean="0">
                <a:solidFill>
                  <a:schemeClr val="accent5">
                    <a:lumMod val="75000"/>
                  </a:schemeClr>
                </a:solidFill>
              </a:rPr>
              <a:t> </a:t>
            </a:r>
            <a:r>
              <a:rPr lang="en-US" sz="1600" dirty="0" err="1" smtClean="0">
                <a:solidFill>
                  <a:schemeClr val="accent5">
                    <a:lumMod val="75000"/>
                  </a:schemeClr>
                </a:solidFill>
              </a:rPr>
              <a:t>ảnh</a:t>
            </a:r>
            <a:r>
              <a:rPr lang="en-US" sz="1600" dirty="0" smtClean="0">
                <a:solidFill>
                  <a:schemeClr val="accent5">
                    <a:lumMod val="75000"/>
                  </a:schemeClr>
                </a:solidFill>
              </a:rPr>
              <a:t> 1 </a:t>
            </a:r>
            <a:r>
              <a:rPr lang="en-US" sz="1600" dirty="0" err="1" smtClean="0">
                <a:solidFill>
                  <a:schemeClr val="accent5">
                    <a:lumMod val="75000"/>
                  </a:schemeClr>
                </a:solidFill>
              </a:rPr>
              <a:t>phần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đầy</a:t>
            </a:r>
            <a:r>
              <a:rPr lang="en-US" sz="1600" dirty="0" smtClean="0">
                <a:solidFill>
                  <a:schemeClr val="accent5">
                    <a:lumMod val="75000"/>
                  </a:schemeClr>
                </a:solidFill>
              </a:rPr>
              <a:t> </a:t>
            </a:r>
            <a:r>
              <a:rPr lang="en-US" sz="1600" dirty="0" err="1" smtClean="0">
                <a:solidFill>
                  <a:schemeClr val="accent5">
                    <a:lumMod val="75000"/>
                  </a:schemeClr>
                </a:solidFill>
              </a:rPr>
              <a:t>đủ</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staffs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xuyên</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a:solidFill>
                  <a:schemeClr val="accent5">
                    <a:lumMod val="75000"/>
                  </a:schemeClr>
                </a:solidFill>
              </a:rPr>
              <a: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Bạn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có</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thể</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đánh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chỉ</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mục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như</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sau</a:t>
            </a:r>
            <a:r>
              <a:rPr lang="en-US" sz="1600" dirty="0" smtClean="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pic>
        <p:nvPicPr>
          <p:cNvPr id="6" name="Picture 5"/>
          <p:cNvPicPr>
            <a:picLocks noChangeAspect="1"/>
          </p:cNvPicPr>
          <p:nvPr/>
        </p:nvPicPr>
        <p:blipFill>
          <a:blip r:embed="rId3"/>
          <a:stretch>
            <a:fillRect/>
          </a:stretch>
        </p:blipFill>
        <p:spPr>
          <a:xfrm>
            <a:off x="1053597" y="2838663"/>
            <a:ext cx="3886200" cy="885825"/>
          </a:xfrm>
          <a:prstGeom prst="rect">
            <a:avLst/>
          </a:prstGeom>
        </p:spPr>
      </p:pic>
    </p:spTree>
    <p:extLst>
      <p:ext uri="{BB962C8B-B14F-4D97-AF65-F5344CB8AC3E}">
        <p14:creationId xmlns:p14="http://schemas.microsoft.com/office/powerpoint/2010/main" val="1495898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1321</TotalTime>
  <Words>1464</Words>
  <Application>Microsoft Office PowerPoint</Application>
  <PresentationFormat>On-screen Show (4:3)</PresentationFormat>
  <Paragraphs>119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492</cp:revision>
  <dcterms:created xsi:type="dcterms:W3CDTF">2023-10-31T07:04:03Z</dcterms:created>
  <dcterms:modified xsi:type="dcterms:W3CDTF">2024-01-03T02:43:06Z</dcterms:modified>
</cp:coreProperties>
</file>