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0" r:id="rId3"/>
    <p:sldId id="282" r:id="rId4"/>
    <p:sldId id="283" r:id="rId5"/>
    <p:sldId id="270" r:id="rId6"/>
    <p:sldId id="284" r:id="rId7"/>
    <p:sldId id="298" r:id="rId8"/>
    <p:sldId id="301" r:id="rId9"/>
    <p:sldId id="300" r:id="rId10"/>
    <p:sldId id="302" r:id="rId11"/>
    <p:sldId id="303" r:id="rId12"/>
    <p:sldId id="304" r:id="rId13"/>
    <p:sldId id="297" r:id="rId14"/>
    <p:sldId id="279" r:id="rId15"/>
    <p:sldId id="281" r:id="rId16"/>
    <p:sldId id="285" r:id="rId17"/>
    <p:sldId id="286" r:id="rId18"/>
    <p:sldId id="287" r:id="rId19"/>
    <p:sldId id="264" r:id="rId20"/>
    <p:sldId id="268" r:id="rId21"/>
    <p:sldId id="288" r:id="rId22"/>
    <p:sldId id="291" r:id="rId23"/>
    <p:sldId id="292" r:id="rId24"/>
    <p:sldId id="289" r:id="rId25"/>
    <p:sldId id="293" r:id="rId26"/>
    <p:sldId id="294" r:id="rId27"/>
    <p:sldId id="290" r:id="rId28"/>
    <p:sldId id="295" r:id="rId29"/>
    <p:sldId id="296" r:id="rId30"/>
    <p:sldId id="30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51BD"/>
    <a:srgbClr val="8FC573"/>
    <a:srgbClr val="228A7C"/>
    <a:srgbClr val="9F67B8"/>
    <a:srgbClr val="ED7A2B"/>
    <a:srgbClr val="1C1E26"/>
    <a:srgbClr val="8359B8"/>
    <a:srgbClr val="8D62CA"/>
    <a:srgbClr val="8569CB"/>
    <a:srgbClr val="229E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92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9682402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11/23/2023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186004"/>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03</a:t>
            </a:r>
            <a:endParaRPr lang="en-US" dirty="0">
              <a:solidFill>
                <a:schemeClr val="bg1"/>
              </a:solidFill>
            </a:endParaRPr>
          </a:p>
        </p:txBody>
      </p:sp>
      <p:sp>
        <p:nvSpPr>
          <p:cNvPr id="8" name="TextBox 7"/>
          <p:cNvSpPr txBox="1"/>
          <p:nvPr/>
        </p:nvSpPr>
        <p:spPr>
          <a:xfrm>
            <a:off x="793686" y="1546849"/>
            <a:ext cx="3583540" cy="1077218"/>
          </a:xfrm>
          <a:prstGeom prst="rect">
            <a:avLst/>
          </a:prstGeom>
          <a:noFill/>
        </p:spPr>
        <p:txBody>
          <a:bodyPr wrap="square" rtlCol="0">
            <a:spAutoFit/>
          </a:bodyPr>
          <a:lstStyle/>
          <a:p>
            <a:r>
              <a:rPr lang="en-US" sz="3200" b="1" dirty="0" smtClean="0">
                <a:solidFill>
                  <a:schemeClr val="bg1"/>
                </a:solidFill>
              </a:rPr>
              <a:t>Database</a:t>
            </a:r>
          </a:p>
          <a:p>
            <a:r>
              <a:rPr lang="en-US" sz="3200" b="1" dirty="0" smtClean="0">
                <a:solidFill>
                  <a:schemeClr val="bg1"/>
                </a:solidFill>
              </a:rPr>
              <a:t>Design Concept</a:t>
            </a:r>
            <a:endParaRPr lang="en-US" sz="3200" b="1" dirty="0">
              <a:solidFill>
                <a:schemeClr val="bg1"/>
              </a:solidFill>
            </a:endParaRPr>
          </a:p>
        </p:txBody>
      </p:sp>
      <p:sp>
        <p:nvSpPr>
          <p:cNvPr id="9" name="TextBox 8"/>
          <p:cNvSpPr txBox="1"/>
          <p:nvPr/>
        </p:nvSpPr>
        <p:spPr>
          <a:xfrm>
            <a:off x="1054605" y="2807001"/>
            <a:ext cx="3322621" cy="369332"/>
          </a:xfrm>
          <a:prstGeom prst="rect">
            <a:avLst/>
          </a:prstGeom>
          <a:noFill/>
        </p:spPr>
        <p:txBody>
          <a:bodyPr wrap="square" rtlCol="0">
            <a:spAutoFit/>
          </a:bodyPr>
          <a:lstStyle/>
          <a:p>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a:solidFill>
                  <a:schemeClr val="bg1"/>
                </a:solidFill>
              </a:rPr>
              <a:t> Database </a:t>
            </a:r>
            <a:r>
              <a:rPr lang="en-US" dirty="0" smtClean="0">
                <a:solidFill>
                  <a:schemeClr val="bg1"/>
                </a:solidFill>
              </a:rPr>
              <a:t>Design </a:t>
            </a:r>
            <a:endParaRPr lang="en-US" dirty="0">
              <a:solidFill>
                <a:schemeClr val="bg1"/>
              </a:solidFill>
            </a:endParaRPr>
          </a:p>
        </p:txBody>
      </p:sp>
      <p:sp>
        <p:nvSpPr>
          <p:cNvPr id="6" name="Diamond 5"/>
          <p:cNvSpPr/>
          <p:nvPr/>
        </p:nvSpPr>
        <p:spPr>
          <a:xfrm>
            <a:off x="911384" y="4060361"/>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294690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3926113"/>
            <a:ext cx="3322621" cy="369332"/>
          </a:xfrm>
          <a:prstGeom prst="rect">
            <a:avLst/>
          </a:prstGeom>
          <a:noFill/>
        </p:spPr>
        <p:txBody>
          <a:bodyPr wrap="square" rtlCol="0">
            <a:spAutoFit/>
          </a:bodyPr>
          <a:lstStyle/>
          <a:p>
            <a:r>
              <a:rPr lang="en-US" dirty="0">
                <a:solidFill>
                  <a:schemeClr val="bg1"/>
                </a:solidFill>
              </a:rPr>
              <a:t>Primary </a:t>
            </a:r>
            <a:r>
              <a:rPr lang="en-US" dirty="0" smtClean="0">
                <a:solidFill>
                  <a:schemeClr val="bg1"/>
                </a:solidFill>
              </a:rPr>
              <a:t>key</a:t>
            </a:r>
            <a:endParaRPr lang="en-US" dirty="0">
              <a:solidFill>
                <a:schemeClr val="bg1"/>
              </a:solidFill>
            </a:endParaRPr>
          </a:p>
        </p:txBody>
      </p:sp>
      <p:sp>
        <p:nvSpPr>
          <p:cNvPr id="14" name="Diamond 13"/>
          <p:cNvSpPr/>
          <p:nvPr/>
        </p:nvSpPr>
        <p:spPr>
          <a:xfrm>
            <a:off x="911384" y="453831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4411683"/>
            <a:ext cx="3322621" cy="369332"/>
          </a:xfrm>
          <a:prstGeom prst="rect">
            <a:avLst/>
          </a:prstGeom>
          <a:noFill/>
        </p:spPr>
        <p:txBody>
          <a:bodyPr wrap="square" rtlCol="0">
            <a:spAutoFit/>
          </a:bodyPr>
          <a:lstStyle/>
          <a:p>
            <a:r>
              <a:rPr lang="en-US" dirty="0">
                <a:solidFill>
                  <a:schemeClr val="bg1"/>
                </a:solidFill>
              </a:rPr>
              <a:t>Foreign key </a:t>
            </a:r>
          </a:p>
        </p:txBody>
      </p:sp>
      <p:sp>
        <p:nvSpPr>
          <p:cNvPr id="17" name="Diamond 16"/>
          <p:cNvSpPr/>
          <p:nvPr/>
        </p:nvSpPr>
        <p:spPr>
          <a:xfrm>
            <a:off x="911384" y="503625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1054605" y="4909623"/>
            <a:ext cx="3322621" cy="646331"/>
          </a:xfrm>
          <a:prstGeom prst="rect">
            <a:avLst/>
          </a:prstGeom>
          <a:noFill/>
        </p:spPr>
        <p:txBody>
          <a:bodyPr wrap="square" rtlCol="0">
            <a:spAutoFit/>
          </a:bodyPr>
          <a:lstStyle/>
          <a:p>
            <a:r>
              <a:rPr lang="en-US" dirty="0">
                <a:solidFill>
                  <a:schemeClr val="bg1"/>
                </a:solidFill>
              </a:rPr>
              <a:t>CHECK, </a:t>
            </a:r>
            <a:r>
              <a:rPr lang="en-US" dirty="0" smtClean="0">
                <a:solidFill>
                  <a:schemeClr val="bg1"/>
                </a:solidFill>
              </a:rPr>
              <a:t>UNIQUE, </a:t>
            </a:r>
          </a:p>
          <a:p>
            <a:r>
              <a:rPr lang="en-US" dirty="0" smtClean="0">
                <a:solidFill>
                  <a:schemeClr val="bg1"/>
                </a:solidFill>
              </a:rPr>
              <a:t>NOT </a:t>
            </a:r>
            <a:r>
              <a:rPr lang="en-US" dirty="0">
                <a:solidFill>
                  <a:schemeClr val="bg1"/>
                </a:solidFill>
              </a:rPr>
              <a:t>NULL</a:t>
            </a:r>
            <a:r>
              <a:rPr lang="en-US" dirty="0" smtClean="0">
                <a:solidFill>
                  <a:schemeClr val="bg1"/>
                </a:solidFill>
              </a:rPr>
              <a:t> </a:t>
            </a:r>
            <a:r>
              <a:rPr lang="en-US" dirty="0">
                <a:solidFill>
                  <a:schemeClr val="bg1"/>
                </a:solidFill>
              </a:rPr>
              <a:t>constraint </a:t>
            </a:r>
          </a:p>
        </p:txBody>
      </p:sp>
      <p:sp>
        <p:nvSpPr>
          <p:cNvPr id="23" name="Diamond 22"/>
          <p:cNvSpPr/>
          <p:nvPr/>
        </p:nvSpPr>
        <p:spPr>
          <a:xfrm>
            <a:off x="911384" y="354431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p:cNvSpPr txBox="1"/>
          <p:nvPr/>
        </p:nvSpPr>
        <p:spPr>
          <a:xfrm>
            <a:off x="1054605" y="3410066"/>
            <a:ext cx="3454021" cy="369332"/>
          </a:xfrm>
          <a:prstGeom prst="rect">
            <a:avLst/>
          </a:prstGeom>
          <a:noFill/>
        </p:spPr>
        <p:txBody>
          <a:bodyPr wrap="square" rtlCol="0">
            <a:spAutoFit/>
          </a:bodyPr>
          <a:lstStyle/>
          <a:p>
            <a:r>
              <a:rPr lang="en-US" dirty="0">
                <a:solidFill>
                  <a:schemeClr val="bg1"/>
                </a:solidFill>
              </a:rPr>
              <a:t>Relationships </a:t>
            </a:r>
            <a:r>
              <a:rPr lang="en-US" dirty="0" err="1" smtClean="0">
                <a:solidFill>
                  <a:schemeClr val="bg1"/>
                </a:solidFill>
              </a:rPr>
              <a:t>trong</a:t>
            </a:r>
            <a:r>
              <a:rPr lang="en-US" dirty="0" smtClean="0">
                <a:solidFill>
                  <a:schemeClr val="bg1"/>
                </a:solidFill>
              </a:rPr>
              <a:t> </a:t>
            </a:r>
            <a:r>
              <a:rPr lang="en-US" dirty="0">
                <a:solidFill>
                  <a:schemeClr val="bg1"/>
                </a:solidFill>
              </a:rPr>
              <a:t>PostgreSQL</a:t>
            </a: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một-nhiều</a:t>
            </a:r>
            <a:r>
              <a:rPr lang="en-US" sz="1600" b="1" dirty="0" smtClean="0">
                <a:solidFill>
                  <a:schemeClr val="accent5">
                    <a:lumMod val="75000"/>
                  </a:schemeClr>
                </a:solidFill>
              </a:rPr>
              <a:t> </a:t>
            </a:r>
            <a:r>
              <a:rPr lang="en-US" sz="1600" b="1" dirty="0">
                <a:solidFill>
                  <a:schemeClr val="accent5">
                    <a:lumMod val="75000"/>
                  </a:schemeClr>
                </a:solidFill>
              </a:rPr>
              <a:t>(</a:t>
            </a:r>
            <a:r>
              <a:rPr lang="en-US" sz="1600" b="1" dirty="0" smtClean="0">
                <a:solidFill>
                  <a:schemeClr val="accent5">
                    <a:lumMod val="75000"/>
                  </a:schemeClr>
                </a:solidFill>
              </a:rPr>
              <a:t>One-to-Many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832916" y="1156210"/>
            <a:ext cx="7368691" cy="584775"/>
          </a:xfrm>
          <a:prstGeom prst="rect">
            <a:avLst/>
          </a:prstGeom>
          <a:noFill/>
        </p:spPr>
        <p:txBody>
          <a:bodyPr wrap="square" rtlCol="0">
            <a:spAutoFit/>
          </a:bodyPr>
          <a:lstStyle/>
          <a:p>
            <a:pPr algn="just"/>
            <a:r>
              <a:rPr lang="en-US" sz="1600" dirty="0" smtClean="0">
                <a:solidFill>
                  <a:schemeClr val="accent5">
                    <a:lumMod val="75000"/>
                  </a:schemeClr>
                </a:solidFill>
              </a:rPr>
              <a:t>Table </a:t>
            </a:r>
            <a:r>
              <a:rPr lang="en-US" sz="1600" b="1" dirty="0" smtClean="0">
                <a:solidFill>
                  <a:schemeClr val="accent5">
                    <a:lumMod val="75000"/>
                  </a:schemeClr>
                </a:solidFill>
              </a:rPr>
              <a:t>Books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table CHA </a:t>
            </a:r>
            <a:r>
              <a:rPr lang="en-US" sz="1600" dirty="0" err="1" smtClean="0">
                <a:solidFill>
                  <a:schemeClr val="accent5">
                    <a:lumMod val="75000"/>
                  </a:schemeClr>
                </a:solidFill>
              </a:rPr>
              <a:t>và</a:t>
            </a:r>
            <a:r>
              <a:rPr lang="en-US" sz="1600" dirty="0" smtClean="0">
                <a:solidFill>
                  <a:schemeClr val="accent5">
                    <a:lumMod val="75000"/>
                  </a:schemeClr>
                </a:solidFill>
              </a:rPr>
              <a:t> table </a:t>
            </a:r>
            <a:r>
              <a:rPr lang="en-US" sz="1600" b="1" dirty="0" smtClean="0">
                <a:solidFill>
                  <a:schemeClr val="accent5">
                    <a:lumMod val="75000"/>
                  </a:schemeClr>
                </a:solidFill>
              </a:rPr>
              <a:t>Reviews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CON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CHA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b="1" dirty="0" smtClean="0">
                <a:solidFill>
                  <a:schemeClr val="accent5">
                    <a:lumMod val="75000"/>
                  </a:schemeClr>
                </a:solidFill>
              </a:rPr>
              <a:t>Books</a:t>
            </a:r>
            <a:endParaRPr lang="vi-VN" sz="1600" b="1" dirty="0">
              <a:solidFill>
                <a:schemeClr val="accent5">
                  <a:lumMod val="75000"/>
                </a:schemeClr>
              </a:solidFill>
            </a:endParaRPr>
          </a:p>
        </p:txBody>
      </p:sp>
      <p:sp>
        <p:nvSpPr>
          <p:cNvPr id="9" name="TextBox 8"/>
          <p:cNvSpPr txBox="1"/>
          <p:nvPr/>
        </p:nvSpPr>
        <p:spPr>
          <a:xfrm>
            <a:off x="832916" y="1787691"/>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Mối</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r>
              <a:rPr lang="en-US" sz="1600" b="1" dirty="0" smtClean="0">
                <a:solidFill>
                  <a:schemeClr val="accent5">
                    <a:lumMod val="75000"/>
                  </a:schemeClr>
                </a:solidFill>
              </a:rPr>
              <a:t> </a:t>
            </a:r>
            <a:r>
              <a:rPr lang="en-US" sz="1600" b="1" dirty="0" err="1" smtClean="0">
                <a:solidFill>
                  <a:schemeClr val="accent5">
                    <a:lumMod val="75000"/>
                  </a:schemeClr>
                </a:solidFill>
              </a:rPr>
              <a:t>book_id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CHA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b="1" dirty="0" smtClean="0">
                <a:solidFill>
                  <a:schemeClr val="accent5">
                    <a:lumMod val="75000"/>
                  </a:schemeClr>
                </a:solidFill>
              </a:rPr>
              <a:t>Books</a:t>
            </a:r>
            <a:endParaRPr lang="vi-VN" sz="1600" b="1" dirty="0">
              <a:solidFill>
                <a:schemeClr val="accent5">
                  <a:lumMod val="75000"/>
                </a:schemeClr>
              </a:solidFill>
            </a:endParaRPr>
          </a:p>
        </p:txBody>
      </p:sp>
      <p:grpSp>
        <p:nvGrpSpPr>
          <p:cNvPr id="2" name="Group 1"/>
          <p:cNvGrpSpPr/>
          <p:nvPr/>
        </p:nvGrpSpPr>
        <p:grpSpPr>
          <a:xfrm>
            <a:off x="409072" y="2740941"/>
            <a:ext cx="8046032" cy="4004072"/>
            <a:chOff x="409072" y="2768102"/>
            <a:chExt cx="8046032" cy="4004072"/>
          </a:xfrm>
        </p:grpSpPr>
        <p:pic>
          <p:nvPicPr>
            <p:cNvPr id="3074" name="Picture 2" descr="One-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515"/>
            <a:stretch/>
          </p:blipFill>
          <p:spPr bwMode="auto">
            <a:xfrm>
              <a:off x="409072" y="3051018"/>
              <a:ext cx="8046032" cy="372115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3286408"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81869"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38264" y="2768102"/>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1-n</a:t>
              </a:r>
              <a:endParaRPr lang="en-US" sz="1400" i="1" dirty="0">
                <a:solidFill>
                  <a:srgbClr val="FF0000"/>
                </a:solidFill>
              </a:endParaRPr>
            </a:p>
          </p:txBody>
        </p:sp>
        <p:cxnSp>
          <p:nvCxnSpPr>
            <p:cNvPr id="15" name="Straight Arrow Connector 14"/>
            <p:cNvCxnSpPr/>
            <p:nvPr/>
          </p:nvCxnSpPr>
          <p:spPr>
            <a:xfrm flipH="1">
              <a:off x="3630441" y="3112134"/>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29196" y="3112134"/>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144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2634558"/>
            <a:ext cx="7514379" cy="2761307"/>
          </a:xfrm>
          <a:prstGeom prst="roundRect">
            <a:avLst>
              <a:gd name="adj" fmla="val 3686"/>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52529"/>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với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vi-VN" sz="1600" dirty="0" smtClean="0">
                <a:solidFill>
                  <a:schemeClr val="accent5">
                    <a:lumMod val="75000"/>
                  </a:schemeClr>
                </a:solidFill>
              </a:rPr>
              <a:t>nhiều </a:t>
            </a:r>
            <a:r>
              <a:rPr lang="vi-VN" sz="1600" dirty="0">
                <a:solidFill>
                  <a:schemeClr val="accent5">
                    <a:lumMod val="75000"/>
                  </a:schemeClr>
                </a:solidFill>
              </a:rPr>
              <a:t>hàng trong bảng B và ngược lại</a:t>
            </a:r>
          </a:p>
        </p:txBody>
      </p:sp>
      <p:pic>
        <p:nvPicPr>
          <p:cNvPr id="2" name="Picture 1"/>
          <p:cNvPicPr>
            <a:picLocks noChangeAspect="1"/>
          </p:cNvPicPr>
          <p:nvPr/>
        </p:nvPicPr>
        <p:blipFill>
          <a:blip r:embed="rId2"/>
          <a:stretch>
            <a:fillRect/>
          </a:stretch>
        </p:blipFill>
        <p:spPr>
          <a:xfrm>
            <a:off x="982536" y="2797332"/>
            <a:ext cx="7305675" cy="2476500"/>
          </a:xfrm>
          <a:prstGeom prst="rect">
            <a:avLst/>
          </a:prstGeom>
        </p:spPr>
      </p:pic>
      <p:sp>
        <p:nvSpPr>
          <p:cNvPr id="9" name="TextBox 8"/>
          <p:cNvSpPr txBox="1"/>
          <p:nvPr/>
        </p:nvSpPr>
        <p:spPr>
          <a:xfrm>
            <a:off x="832916" y="1822486"/>
            <a:ext cx="7586807" cy="584775"/>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bảng</a:t>
            </a:r>
            <a:r>
              <a:rPr lang="en-US" sz="1600" b="1" dirty="0" smtClean="0">
                <a:solidFill>
                  <a:schemeClr val="accent5">
                    <a:lumMod val="75000"/>
                  </a:schemeClr>
                </a:solidFill>
              </a:rPr>
              <a:t> </a:t>
            </a:r>
            <a:r>
              <a:rPr lang="en-US" sz="1600" b="1" dirty="0" err="1" smtClean="0">
                <a:solidFill>
                  <a:schemeClr val="accent5">
                    <a:lumMod val="75000"/>
                  </a:schemeClr>
                </a:solidFill>
              </a:rPr>
              <a:t>phụ</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2 columns </a:t>
            </a:r>
            <a:r>
              <a:rPr lang="en-US" sz="1600" dirty="0">
                <a:solidFill>
                  <a:schemeClr val="accent5">
                    <a:lumMod val="75000"/>
                  </a:schemeClr>
                </a:solidFill>
              </a:rPr>
              <a:t>(Composite Primary Keys)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dưới</a:t>
            </a:r>
            <a:r>
              <a:rPr lang="en-US" sz="1600" dirty="0" smtClean="0">
                <a:solidFill>
                  <a:schemeClr val="accent5">
                    <a:lumMod val="75000"/>
                  </a:schemeClr>
                </a:solidFill>
              </a:rPr>
              <a:t> </a:t>
            </a:r>
            <a:r>
              <a:rPr lang="en-US" sz="1600" dirty="0" err="1" smtClean="0">
                <a:solidFill>
                  <a:schemeClr val="accent5">
                    <a:lumMod val="75000"/>
                  </a:schemeClr>
                </a:solidFill>
              </a:rPr>
              <a:t>đây</a:t>
            </a:r>
            <a:r>
              <a:rPr lang="en-US" sz="1600" dirty="0" smtClean="0">
                <a:solidFill>
                  <a:schemeClr val="accent5">
                    <a:lumMod val="75000"/>
                  </a:schemeClr>
                </a:solidFill>
              </a:rPr>
              <a:t>:</a:t>
            </a:r>
            <a:endParaRPr lang="vi-VN" sz="1600" dirty="0">
              <a:solidFill>
                <a:schemeClr val="accent5">
                  <a:lumMod val="75000"/>
                </a:schemeClr>
              </a:solidFill>
            </a:endParaRPr>
          </a:p>
        </p:txBody>
      </p:sp>
      <p:sp>
        <p:nvSpPr>
          <p:cNvPr id="10" name="TextBox 9"/>
          <p:cNvSpPr txBox="1"/>
          <p:nvPr/>
        </p:nvSpPr>
        <p:spPr>
          <a:xfrm>
            <a:off x="832916" y="555863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user_id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tới</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b="1" dirty="0" smtClean="0">
                <a:solidFill>
                  <a:schemeClr val="accent5">
                    <a:lumMod val="75000"/>
                  </a:schemeClr>
                </a:solidFill>
              </a:rPr>
              <a:t>Users</a:t>
            </a:r>
            <a:endParaRPr lang="vi-VN" sz="1600" b="1" dirty="0">
              <a:solidFill>
                <a:schemeClr val="accent5">
                  <a:lumMod val="75000"/>
                </a:schemeClr>
              </a:solidFill>
            </a:endParaRPr>
          </a:p>
        </p:txBody>
      </p:sp>
      <p:sp>
        <p:nvSpPr>
          <p:cNvPr id="13" name="TextBox 12"/>
          <p:cNvSpPr txBox="1"/>
          <p:nvPr/>
        </p:nvSpPr>
        <p:spPr>
          <a:xfrm>
            <a:off x="832916" y="594793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book_id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tới</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b="1" dirty="0" smtClean="0">
                <a:solidFill>
                  <a:schemeClr val="accent5">
                    <a:lumMod val="75000"/>
                  </a:schemeClr>
                </a:solidFill>
              </a:rPr>
              <a:t>Books</a:t>
            </a:r>
            <a:endParaRPr lang="vi-VN" sz="1600" b="1" dirty="0">
              <a:solidFill>
                <a:schemeClr val="accent5">
                  <a:lumMod val="75000"/>
                </a:schemeClr>
              </a:solidFill>
            </a:endParaRPr>
          </a:p>
        </p:txBody>
      </p:sp>
    </p:spTree>
    <p:extLst>
      <p:ext uri="{BB962C8B-B14F-4D97-AF65-F5344CB8AC3E}">
        <p14:creationId xmlns:p14="http://schemas.microsoft.com/office/powerpoint/2010/main" val="2667942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pic>
        <p:nvPicPr>
          <p:cNvPr id="6146" name="Picture 2" descr="Many-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7817"/>
          <a:stretch/>
        </p:blipFill>
        <p:spPr bwMode="auto">
          <a:xfrm>
            <a:off x="1080347" y="1204111"/>
            <a:ext cx="7423893" cy="54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715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Primary Key</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3667893"/>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05757" y="4761925"/>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với</a:t>
            </a:r>
            <a:r>
              <a:rPr lang="en-US" sz="1600" dirty="0" smtClean="0">
                <a:solidFill>
                  <a:schemeClr val="accent5">
                    <a:lumMod val="75000"/>
                  </a:schemeClr>
                </a:solidFill>
              </a:rPr>
              <a:t> ALTER TABLE</a:t>
            </a:r>
            <a:endParaRPr lang="en-US" sz="1600" b="1" dirty="0">
              <a:solidFill>
                <a:schemeClr val="accent5">
                  <a:lumMod val="75000"/>
                </a:schemeClr>
              </a:solidFill>
            </a:endParaRPr>
          </a:p>
        </p:txBody>
      </p:sp>
      <p:sp>
        <p:nvSpPr>
          <p:cNvPr id="14" name="Rounded Rectangle 13"/>
          <p:cNvSpPr/>
          <p:nvPr/>
        </p:nvSpPr>
        <p:spPr>
          <a:xfrm>
            <a:off x="905344" y="5243377"/>
            <a:ext cx="7296263" cy="70066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999559" y="3711671"/>
            <a:ext cx="3857625" cy="838200"/>
          </a:xfrm>
          <a:prstGeom prst="rect">
            <a:avLst/>
          </a:prstGeom>
        </p:spPr>
      </p:pic>
      <p:pic>
        <p:nvPicPr>
          <p:cNvPr id="6" name="Picture 5"/>
          <p:cNvPicPr>
            <a:picLocks noChangeAspect="1"/>
          </p:cNvPicPr>
          <p:nvPr/>
        </p:nvPicPr>
        <p:blipFill>
          <a:blip r:embed="rId3"/>
          <a:stretch>
            <a:fillRect/>
          </a:stretch>
        </p:blipFill>
        <p:spPr>
          <a:xfrm>
            <a:off x="1033462" y="5402603"/>
            <a:ext cx="7077075" cy="409575"/>
          </a:xfrm>
          <a:prstGeom prst="rect">
            <a:avLst/>
          </a:prstGeom>
        </p:spPr>
      </p:pic>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Primary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hoặc</a:t>
            </a:r>
            <a:r>
              <a:rPr lang="en-US" sz="1600" dirty="0">
                <a:solidFill>
                  <a:schemeClr val="accent5">
                    <a:lumMod val="75000"/>
                  </a:schemeClr>
                </a:solidFill>
              </a:rPr>
              <a:t> </a:t>
            </a:r>
            <a:r>
              <a:rPr lang="en-US" sz="1600" dirty="0" err="1">
                <a:solidFill>
                  <a:schemeClr val="accent5">
                    <a:lumMod val="75000"/>
                  </a:schemeClr>
                </a:solidFill>
              </a:rPr>
              <a:t>tập</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dùng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mỗi</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a:t>
            </a:r>
            <a:r>
              <a:rPr lang="en-US" sz="1600" dirty="0" err="1">
                <a:solidFill>
                  <a:schemeClr val="accent5">
                    <a:lumMod val="75000"/>
                  </a:schemeClr>
                </a:solidFill>
              </a:rPr>
              <a:t>Khóa</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đảm</a:t>
            </a:r>
            <a:r>
              <a:rPr lang="en-US" sz="1600" dirty="0">
                <a:solidFill>
                  <a:schemeClr val="accent5">
                    <a:lumMod val="75000"/>
                  </a:schemeClr>
                </a:solidFill>
              </a:rPr>
              <a:t> </a:t>
            </a:r>
            <a:r>
              <a:rPr lang="en-US" sz="1600" dirty="0" err="1">
                <a:solidFill>
                  <a:schemeClr val="accent5">
                    <a:lumMod val="75000"/>
                  </a:schemeClr>
                </a:solidFill>
              </a:rPr>
              <a:t>bảo</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6" name="TextBox 15"/>
          <p:cNvSpPr txBox="1"/>
          <p:nvPr/>
        </p:nvSpPr>
        <p:spPr>
          <a:xfrm>
            <a:off x="832916" y="2213896"/>
            <a:ext cx="7368691" cy="830997"/>
          </a:xfrm>
          <a:prstGeom prst="rect">
            <a:avLst/>
          </a:prstGeom>
          <a:noFill/>
        </p:spPr>
        <p:txBody>
          <a:bodyPr wrap="square" rtlCol="0">
            <a:spAutoFit/>
          </a:bodyPr>
          <a:lstStyle/>
          <a:p>
            <a:r>
              <a:rPr lang="vi-VN" sz="1600" dirty="0">
                <a:solidFill>
                  <a:schemeClr val="accent5">
                    <a:lumMod val="75000"/>
                  </a:schemeClr>
                </a:solidFill>
              </a:rPr>
              <a:t>Một bảng có thể có </a:t>
            </a:r>
            <a:r>
              <a:rPr lang="vi-VN" sz="1600" b="1" dirty="0">
                <a:solidFill>
                  <a:schemeClr val="accent5">
                    <a:lumMod val="75000"/>
                  </a:schemeClr>
                </a:solidFill>
              </a:rPr>
              <a:t>một và chỉ một</a:t>
            </a:r>
            <a:r>
              <a:rPr lang="vi-VN" sz="1600" dirty="0">
                <a:solidFill>
                  <a:schemeClr val="accent5">
                    <a:lumMod val="75000"/>
                  </a:schemeClr>
                </a:solidFill>
              </a:rPr>
              <a:t> khóa chính. </a:t>
            </a:r>
            <a:r>
              <a:rPr lang="vi-VN" sz="1600" dirty="0" smtClean="0">
                <a:solidFill>
                  <a:schemeClr val="accent5">
                    <a:lumMod val="75000"/>
                  </a:schemeClr>
                </a:solidFill>
              </a:rPr>
              <a:t>Khi </a:t>
            </a:r>
            <a:r>
              <a:rPr lang="vi-VN" sz="1600" dirty="0">
                <a:solidFill>
                  <a:schemeClr val="accent5">
                    <a:lumMod val="75000"/>
                  </a:schemeClr>
                </a:solidFill>
              </a:rPr>
              <a:t>bạn thêm khóa chính vào bảng, PostgreSQL sẽ tạo chỉ mục </a:t>
            </a:r>
            <a:r>
              <a:rPr lang="vi-VN" sz="1600" dirty="0" smtClean="0">
                <a:solidFill>
                  <a:schemeClr val="accent5">
                    <a:lumMod val="75000"/>
                  </a:schemeClr>
                </a:solidFill>
              </a:rPr>
              <a:t>B</a:t>
            </a:r>
            <a:r>
              <a:rPr lang="en-US" sz="1600" dirty="0" smtClean="0">
                <a:solidFill>
                  <a:schemeClr val="accent5">
                    <a:lumMod val="75000"/>
                  </a:schemeClr>
                </a:solidFill>
              </a:rPr>
              <a:t>-Tree</a:t>
            </a:r>
            <a:r>
              <a:rPr lang="vi-VN" sz="1600" dirty="0" smtClean="0">
                <a:solidFill>
                  <a:schemeClr val="accent5">
                    <a:lumMod val="75000"/>
                  </a:schemeClr>
                </a:solidFill>
              </a:rPr>
              <a:t> </a:t>
            </a:r>
            <a:r>
              <a:rPr lang="vi-VN" sz="1600" dirty="0">
                <a:solidFill>
                  <a:schemeClr val="accent5">
                    <a:lumMod val="75000"/>
                  </a:schemeClr>
                </a:solidFill>
              </a:rPr>
              <a:t>duy nhất trên cột hoặc một nhóm cột được sử dụng để xác định khóa </a:t>
            </a:r>
            <a:r>
              <a:rPr lang="vi-VN" sz="1600" dirty="0" smtClean="0">
                <a:solidFill>
                  <a:schemeClr val="accent5">
                    <a:lumMod val="75000"/>
                  </a:schemeClr>
                </a:solidFill>
              </a:rPr>
              <a:t>chính</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0" name="TextBox 19"/>
          <p:cNvSpPr txBox="1"/>
          <p:nvPr/>
        </p:nvSpPr>
        <p:spPr>
          <a:xfrm>
            <a:off x="805757" y="3105141"/>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ngay</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b="1" dirty="0">
              <a:solidFill>
                <a:schemeClr val="accent5">
                  <a:lumMod val="75000"/>
                </a:schemeClr>
              </a:solidFill>
            </a:endParaRPr>
          </a:p>
        </p:txBody>
      </p:sp>
    </p:spTree>
    <p:extLst>
      <p:ext uri="{BB962C8B-B14F-4D97-AF65-F5344CB8AC3E}">
        <p14:creationId xmlns:p14="http://schemas.microsoft.com/office/powerpoint/2010/main" val="2065159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05757" y="887923"/>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sp>
        <p:nvSpPr>
          <p:cNvPr id="13" name="Rounded Rectangle 12"/>
          <p:cNvSpPr/>
          <p:nvPr/>
        </p:nvSpPr>
        <p:spPr>
          <a:xfrm>
            <a:off x="905344" y="1303680"/>
            <a:ext cx="7296263" cy="5244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2"/>
          <a:stretch>
            <a:fillRect/>
          </a:stretch>
        </p:blipFill>
        <p:spPr>
          <a:xfrm>
            <a:off x="1033462" y="1361371"/>
            <a:ext cx="5381625" cy="466725"/>
          </a:xfrm>
          <a:prstGeom prst="rect">
            <a:avLst/>
          </a:prstGeom>
        </p:spPr>
      </p:pic>
      <p:sp>
        <p:nvSpPr>
          <p:cNvPr id="17" name="TextBox 16"/>
          <p:cNvSpPr txBox="1"/>
          <p:nvPr/>
        </p:nvSpPr>
        <p:spPr>
          <a:xfrm>
            <a:off x="805757" y="1880090"/>
            <a:ext cx="7368691" cy="338554"/>
          </a:xfrm>
          <a:prstGeom prst="rect">
            <a:avLst/>
          </a:prstGeom>
          <a:noFill/>
        </p:spPr>
        <p:txBody>
          <a:bodyPr wrap="square" rtlCol="0">
            <a:spAutoFit/>
          </a:bodyPr>
          <a:lstStyle/>
          <a:p>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endParaRPr lang="en-US" sz="1600" b="1" dirty="0">
              <a:solidFill>
                <a:schemeClr val="accent5">
                  <a:lumMod val="75000"/>
                </a:schemeClr>
              </a:solidFill>
            </a:endParaRPr>
          </a:p>
        </p:txBody>
      </p:sp>
      <p:sp>
        <p:nvSpPr>
          <p:cNvPr id="19" name="Rounded Rectangle 18"/>
          <p:cNvSpPr/>
          <p:nvPr/>
        </p:nvSpPr>
        <p:spPr>
          <a:xfrm>
            <a:off x="905344" y="2280061"/>
            <a:ext cx="7296263" cy="55988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9" name="Picture 8"/>
          <p:cNvPicPr>
            <a:picLocks noChangeAspect="1"/>
          </p:cNvPicPr>
          <p:nvPr/>
        </p:nvPicPr>
        <p:blipFill>
          <a:blip r:embed="rId3"/>
          <a:stretch>
            <a:fillRect/>
          </a:stretch>
        </p:blipFill>
        <p:spPr>
          <a:xfrm>
            <a:off x="966787" y="2350451"/>
            <a:ext cx="7210425" cy="419100"/>
          </a:xfrm>
          <a:prstGeom prst="rect">
            <a:avLst/>
          </a:prstGeom>
        </p:spPr>
      </p:pic>
    </p:spTree>
    <p:extLst>
      <p:ext uri="{BB962C8B-B14F-4D97-AF65-F5344CB8AC3E}">
        <p14:creationId xmlns:p14="http://schemas.microsoft.com/office/powerpoint/2010/main" val="2796207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Foreign Key</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Foreign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a:t>
            </a:r>
            <a:r>
              <a:rPr lang="en-US" sz="1600" b="1" dirty="0" smtClean="0">
                <a:solidFill>
                  <a:schemeClr val="accent5">
                    <a:lumMod val="75000"/>
                  </a:schemeClr>
                </a:solidFill>
              </a:rPr>
              <a:t> </a:t>
            </a:r>
            <a:r>
              <a:rPr lang="vi-VN" sz="1600" dirty="0">
                <a:solidFill>
                  <a:schemeClr val="accent5">
                    <a:lumMod val="75000"/>
                  </a:schemeClr>
                </a:solidFill>
              </a:rPr>
              <a:t>là một cột hoặc tập hợp các cột trong một bảng tham chiếu đến khóa chính của một bảng khác. Khóa ngoại tạo ra một mối quan hệ giữa hai bảng dựa trên giá trị của cột hoặc các cột được liên kết.</a:t>
            </a:r>
            <a:endParaRPr lang="en-US" sz="1600" b="1" dirty="0">
              <a:solidFill>
                <a:schemeClr val="accent5">
                  <a:lumMod val="75000"/>
                </a:schemeClr>
              </a:solidFill>
            </a:endParaRPr>
          </a:p>
        </p:txBody>
      </p:sp>
      <p:sp>
        <p:nvSpPr>
          <p:cNvPr id="16" name="TextBox 15"/>
          <p:cNvSpPr txBox="1"/>
          <p:nvPr/>
        </p:nvSpPr>
        <p:spPr>
          <a:xfrm>
            <a:off x="832916" y="2286324"/>
            <a:ext cx="7368691" cy="830997"/>
          </a:xfrm>
          <a:prstGeom prst="rect">
            <a:avLst/>
          </a:prstGeom>
          <a:noFill/>
        </p:spPr>
        <p:txBody>
          <a:bodyPr wrap="square" rtlCol="0">
            <a:spAutoFit/>
          </a:bodyPr>
          <a:lstStyle/>
          <a:p>
            <a:r>
              <a:rPr lang="vi-VN" sz="1600" dirty="0">
                <a:solidFill>
                  <a:schemeClr val="accent5">
                    <a:lumMod val="75000"/>
                  </a:schemeClr>
                </a:solidFill>
              </a:rPr>
              <a:t>Bảng chứa khóa ngoại được gọi là bảng tham chiếu hoặc bảng con. Và bảng được tham chiếu bởi khóa ngoại được gọi là bảng được tham chiếu hoặc bảng cha.</a:t>
            </a:r>
            <a:endParaRPr lang="en-US" sz="1600" dirty="0">
              <a:solidFill>
                <a:schemeClr val="accent5">
                  <a:lumMod val="75000"/>
                </a:schemeClr>
              </a:solidFill>
            </a:endParaRPr>
          </a:p>
        </p:txBody>
      </p:sp>
      <p:sp>
        <p:nvSpPr>
          <p:cNvPr id="20" name="TextBox 19"/>
          <p:cNvSpPr txBox="1"/>
          <p:nvPr/>
        </p:nvSpPr>
        <p:spPr>
          <a:xfrm>
            <a:off x="832916" y="3245992"/>
            <a:ext cx="7368691" cy="584775"/>
          </a:xfrm>
          <a:prstGeom prst="rect">
            <a:avLst/>
          </a:prstGeom>
          <a:noFill/>
        </p:spPr>
        <p:txBody>
          <a:bodyPr wrap="square" rtlCol="0">
            <a:spAutoFit/>
          </a:bodyPr>
          <a:lstStyle/>
          <a:p>
            <a:r>
              <a:rPr lang="vi-VN" sz="1600" dirty="0">
                <a:solidFill>
                  <a:schemeClr val="accent5">
                    <a:lumMod val="75000"/>
                  </a:schemeClr>
                </a:solidFill>
              </a:rPr>
              <a:t>Một bảng có thể có nhiều khóa ngoại tùy thuộc vào mối quan hệ của nó với các bảng khác.</a:t>
            </a:r>
            <a:endParaRPr lang="en-US" sz="1600" dirty="0">
              <a:solidFill>
                <a:schemeClr val="accent5">
                  <a:lumMod val="75000"/>
                </a:schemeClr>
              </a:solidFill>
            </a:endParaRPr>
          </a:p>
        </p:txBody>
      </p:sp>
      <p:sp>
        <p:nvSpPr>
          <p:cNvPr id="22" name="TextBox 21"/>
          <p:cNvSpPr txBox="1"/>
          <p:nvPr/>
        </p:nvSpPr>
        <p:spPr>
          <a:xfrm>
            <a:off x="832916" y="4015536"/>
            <a:ext cx="7368691" cy="830997"/>
          </a:xfrm>
          <a:prstGeom prst="rect">
            <a:avLst/>
          </a:prstGeom>
          <a:noFill/>
        </p:spPr>
        <p:txBody>
          <a:bodyPr wrap="square" rtlCol="0">
            <a:spAutoFit/>
          </a:bodyPr>
          <a:lstStyle/>
          <a:p>
            <a:r>
              <a:rPr lang="vi-VN" sz="1600" dirty="0">
                <a:solidFill>
                  <a:schemeClr val="accent5">
                    <a:lumMod val="75000"/>
                  </a:schemeClr>
                </a:solidFill>
              </a:rPr>
              <a:t>Trong PostgreSQL, bạn xác định khóa ngoại bằng cách sử dụng ràng buộc khóa ngoại. Ràng buộc khóa ngoại giúp duy trì tính toàn vẹn tham chiếu của dữ liệu giữa bảng con và bảng cha.</a:t>
            </a:r>
            <a:endParaRPr lang="en-US" sz="1600" dirty="0">
              <a:solidFill>
                <a:schemeClr val="accent5">
                  <a:lumMod val="75000"/>
                </a:schemeClr>
              </a:solidFill>
            </a:endParaRPr>
          </a:p>
        </p:txBody>
      </p:sp>
      <p:sp>
        <p:nvSpPr>
          <p:cNvPr id="23" name="TextBox 22"/>
          <p:cNvSpPr txBox="1"/>
          <p:nvPr/>
        </p:nvSpPr>
        <p:spPr>
          <a:xfrm>
            <a:off x="832916" y="4993310"/>
            <a:ext cx="7368691" cy="830997"/>
          </a:xfrm>
          <a:prstGeom prst="rect">
            <a:avLst/>
          </a:prstGeom>
          <a:noFill/>
        </p:spPr>
        <p:txBody>
          <a:bodyPr wrap="square" rtlCol="0">
            <a:spAutoFit/>
          </a:bodyPr>
          <a:lstStyle/>
          <a:p>
            <a:r>
              <a:rPr lang="vi-VN" sz="1600" dirty="0">
                <a:solidFill>
                  <a:schemeClr val="accent5">
                    <a:lumMod val="75000"/>
                  </a:schemeClr>
                </a:solidFill>
              </a:rPr>
              <a:t>Ràng buộc khóa ngoại chỉ ra rằng các giá trị trong một cột hoặc một nhóm cột trong bảng con bằng với các giá trị trong một cột hoặc một nhóm cột của bảng cha.</a:t>
            </a:r>
            <a:endParaRPr lang="en-US" sz="1600" dirty="0">
              <a:solidFill>
                <a:schemeClr val="accent5">
                  <a:lumMod val="75000"/>
                </a:schemeClr>
              </a:solidFill>
            </a:endParaRPr>
          </a:p>
        </p:txBody>
      </p:sp>
    </p:spTree>
    <p:extLst>
      <p:ext uri="{BB962C8B-B14F-4D97-AF65-F5344CB8AC3E}">
        <p14:creationId xmlns:p14="http://schemas.microsoft.com/office/powerpoint/2010/main" val="2465306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503489"/>
            <a:ext cx="7296263" cy="18748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05757" y="3738804"/>
            <a:ext cx="7550592" cy="584775"/>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fk_name</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bỏ</a:t>
            </a:r>
            <a:r>
              <a:rPr lang="en-US" sz="1600" dirty="0" smtClean="0">
                <a:solidFill>
                  <a:schemeClr val="accent5">
                    <a:lumMod val="75000"/>
                  </a:schemeClr>
                </a:solidFill>
              </a:rPr>
              <a:t> qua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endParaRPr lang="en-US" sz="1600" b="1" dirty="0">
              <a:solidFill>
                <a:schemeClr val="accent5">
                  <a:lumMod val="75000"/>
                </a:schemeClr>
              </a:solidFill>
            </a:endParaRPr>
          </a:p>
        </p:txBody>
      </p:sp>
      <p:sp>
        <p:nvSpPr>
          <p:cNvPr id="21" name="TextBox 20"/>
          <p:cNvSpPr txBox="1"/>
          <p:nvPr/>
        </p:nvSpPr>
        <p:spPr>
          <a:xfrm>
            <a:off x="832916" y="855877"/>
            <a:ext cx="7368691"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44495" y="1709380"/>
            <a:ext cx="5534025" cy="1514475"/>
          </a:xfrm>
          <a:prstGeom prst="rect">
            <a:avLst/>
          </a:prstGeom>
        </p:spPr>
      </p:pic>
      <p:sp>
        <p:nvSpPr>
          <p:cNvPr id="20" name="TextBox 19"/>
          <p:cNvSpPr txBox="1"/>
          <p:nvPr/>
        </p:nvSpPr>
        <p:spPr>
          <a:xfrm>
            <a:off x="805756" y="4463082"/>
            <a:ext cx="7695447" cy="338554"/>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1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ngược</a:t>
            </a:r>
            <a:r>
              <a:rPr lang="en-US" sz="1600" dirty="0" smtClean="0">
                <a:solidFill>
                  <a:schemeClr val="accent5">
                    <a:lumMod val="75000"/>
                  </a:schemeClr>
                </a:solidFill>
              </a:rPr>
              <a:t> </a:t>
            </a:r>
            <a:r>
              <a:rPr lang="en-US" sz="1600" dirty="0" err="1" smtClean="0">
                <a:solidFill>
                  <a:schemeClr val="accent5">
                    <a:lumMod val="75000"/>
                  </a:schemeClr>
                </a:solidFill>
              </a:rPr>
              <a:t>tròn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FOREIGN KEY </a:t>
            </a:r>
            <a:endParaRPr lang="en-US" sz="1600" b="1" dirty="0">
              <a:solidFill>
                <a:schemeClr val="accent5">
                  <a:lumMod val="75000"/>
                </a:schemeClr>
              </a:solidFill>
            </a:endParaRPr>
          </a:p>
        </p:txBody>
      </p:sp>
      <p:sp>
        <p:nvSpPr>
          <p:cNvPr id="22" name="TextBox 21"/>
          <p:cNvSpPr txBox="1"/>
          <p:nvPr/>
        </p:nvSpPr>
        <p:spPr>
          <a:xfrm>
            <a:off x="805756" y="4861434"/>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smtClean="0">
                <a:solidFill>
                  <a:schemeClr val="accent5">
                    <a:lumMod val="75000"/>
                  </a:schemeClr>
                </a:solidFill>
              </a:rPr>
              <a:t>C</a:t>
            </a:r>
            <a:r>
              <a:rPr lang="vi-VN" sz="1600" dirty="0" smtClean="0">
                <a:solidFill>
                  <a:schemeClr val="accent5">
                    <a:lumMod val="75000"/>
                  </a:schemeClr>
                </a:solidFill>
              </a:rPr>
              <a:t>hỉ </a:t>
            </a:r>
            <a:r>
              <a:rPr lang="vi-VN" sz="1600" dirty="0">
                <a:solidFill>
                  <a:schemeClr val="accent5">
                    <a:lumMod val="75000"/>
                  </a:schemeClr>
                </a:solidFill>
              </a:rPr>
              <a:t>định </a:t>
            </a:r>
            <a:r>
              <a:rPr lang="en-US" sz="1600" dirty="0" smtClean="0">
                <a:solidFill>
                  <a:schemeClr val="accent5">
                    <a:lumMod val="75000"/>
                  </a:schemeClr>
                </a:solidFill>
              </a:rPr>
              <a:t>Table</a:t>
            </a:r>
            <a:r>
              <a:rPr lang="vi-VN" sz="1600" dirty="0" smtClean="0">
                <a:solidFill>
                  <a:schemeClr val="accent5">
                    <a:lumMod val="75000"/>
                  </a:schemeClr>
                </a:solidFill>
              </a:rPr>
              <a:t> </a:t>
            </a:r>
            <a:r>
              <a:rPr lang="vi-VN" sz="1600" dirty="0">
                <a:solidFill>
                  <a:schemeClr val="accent5">
                    <a:lumMod val="75000"/>
                  </a:schemeClr>
                </a:solidFill>
              </a:rPr>
              <a:t>cha và các cột khóa cha được tham chiếu bởi các cột khóa ngoại trong mệnh đề REFERENCES.</a:t>
            </a:r>
            <a:endParaRPr lang="en-US" sz="1600" b="1" dirty="0">
              <a:solidFill>
                <a:schemeClr val="accent5">
                  <a:lumMod val="75000"/>
                </a:schemeClr>
              </a:solidFill>
            </a:endParaRPr>
          </a:p>
        </p:txBody>
      </p:sp>
      <p:sp>
        <p:nvSpPr>
          <p:cNvPr id="23" name="TextBox 22"/>
          <p:cNvSpPr txBox="1"/>
          <p:nvPr/>
        </p:nvSpPr>
        <p:spPr>
          <a:xfrm>
            <a:off x="805756" y="5495176"/>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hành</a:t>
            </a:r>
            <a:r>
              <a:rPr lang="en-US" sz="1600" dirty="0">
                <a:solidFill>
                  <a:schemeClr val="accent5">
                    <a:lumMod val="75000"/>
                  </a:schemeClr>
                </a:solidFill>
              </a:rPr>
              <a:t> </a:t>
            </a:r>
            <a:r>
              <a:rPr lang="en-US" sz="1600" dirty="0" err="1">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cập</a:t>
            </a:r>
            <a:r>
              <a:rPr lang="en-US" sz="1600" dirty="0">
                <a:solidFill>
                  <a:schemeClr val="accent5">
                    <a:lumMod val="75000"/>
                  </a:schemeClr>
                </a:solidFill>
              </a:rPr>
              <a:t> </a:t>
            </a:r>
            <a:r>
              <a:rPr lang="en-US" sz="1600" dirty="0" err="1">
                <a:solidFill>
                  <a:schemeClr val="accent5">
                    <a:lumMod val="75000"/>
                  </a:schemeClr>
                </a:solidFill>
              </a:rPr>
              <a:t>nhật</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ON DELETE </a:t>
            </a:r>
            <a:r>
              <a:rPr lang="en-US" sz="1600" dirty="0" err="1">
                <a:solidFill>
                  <a:schemeClr val="accent5">
                    <a:lumMod val="75000"/>
                  </a:schemeClr>
                </a:solidFill>
              </a:rPr>
              <a:t>và</a:t>
            </a:r>
            <a:r>
              <a:rPr lang="en-US" sz="1600" dirty="0">
                <a:solidFill>
                  <a:schemeClr val="accent5">
                    <a:lumMod val="75000"/>
                  </a:schemeClr>
                </a:solidFill>
              </a:rPr>
              <a:t> ON UPDATE.</a:t>
            </a:r>
            <a:r>
              <a:rPr lang="vi-VN"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977481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697118"/>
            <a:ext cx="7296263" cy="58756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294241"/>
            <a:ext cx="7368691"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7" name="TextBox 6"/>
          <p:cNvSpPr txBox="1"/>
          <p:nvPr/>
        </p:nvSpPr>
        <p:spPr>
          <a:xfrm>
            <a:off x="1104522" y="860080"/>
            <a:ext cx="6292159" cy="2031325"/>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DROP</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IF</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EXISTS</a:t>
            </a:r>
            <a:r>
              <a:rPr lang="en-US" b="1" dirty="0">
                <a:solidFill>
                  <a:srgbClr val="CF51BD"/>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customers;</a:t>
            </a:r>
          </a:p>
          <a:p>
            <a:r>
              <a:rPr lang="en-US" b="1" dirty="0">
                <a:solidFill>
                  <a:schemeClr val="bg1"/>
                </a:solidFill>
                <a:latin typeface="Courier New" panose="02070309020205020404" pitchFamily="49" charset="0"/>
                <a:cs typeface="Courier New" panose="02070309020205020404" pitchFamily="49" charset="0"/>
              </a:rPr>
              <a:t/>
            </a:r>
            <a:br>
              <a:rPr lang="en-US" b="1" dirty="0">
                <a:solidFill>
                  <a:schemeClr val="bg1"/>
                </a:solidFill>
                <a:latin typeface="Courier New" panose="02070309020205020404" pitchFamily="49" charset="0"/>
                <a:cs typeface="Courier New" panose="02070309020205020404" pitchFamily="49" charset="0"/>
              </a:rPr>
            </a:br>
            <a:r>
              <a:rPr lang="en-US" b="1" i="1" dirty="0">
                <a:solidFill>
                  <a:srgbClr val="CF51BD"/>
                </a:solidFill>
                <a:latin typeface="Courier New" panose="02070309020205020404" pitchFamily="49" charset="0"/>
                <a:cs typeface="Courier New" panose="02070309020205020404" pitchFamily="49" charset="0"/>
              </a:rPr>
              <a:t>CREATE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228A7C"/>
                </a:solidFill>
                <a:latin typeface="Courier New" panose="02070309020205020404" pitchFamily="49" charset="0"/>
                <a:cs typeface="Courier New" panose="02070309020205020404" pitchFamily="49" charset="0"/>
              </a:rPr>
              <a:t>customers</a:t>
            </a:r>
            <a:r>
              <a:rPr lang="en-US" b="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INT</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SERIAL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customer_name</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VARCHAR</a:t>
            </a:r>
            <a:r>
              <a:rPr lang="en-US" b="1" dirty="0">
                <a:solidFill>
                  <a:srgbClr val="CF51BD"/>
                </a:solidFill>
                <a:latin typeface="Courier New" panose="02070309020205020404" pitchFamily="49" charset="0"/>
                <a:cs typeface="Courier New" panose="02070309020205020404" pitchFamily="49" charset="0"/>
              </a:rPr>
              <a:t>(</a:t>
            </a:r>
            <a:r>
              <a:rPr lang="en-US" b="1" dirty="0">
                <a:solidFill>
                  <a:schemeClr val="accent2">
                    <a:lumMod val="60000"/>
                    <a:lumOff val="40000"/>
                  </a:schemeClr>
                </a:solidFill>
                <a:latin typeface="Courier New" panose="02070309020205020404" pitchFamily="49" charset="0"/>
                <a:cs typeface="Courier New" panose="02070309020205020404" pitchFamily="49" charset="0"/>
              </a:rPr>
              <a:t>255</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NOT NULL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PRIMARY KEY</a:t>
            </a:r>
            <a:r>
              <a:rPr lang="en-US" b="1" dirty="0">
                <a:solidFill>
                  <a:srgbClr val="CF51BD"/>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rgbClr val="CF51BD"/>
                </a:solidFill>
                <a:latin typeface="Courier New" panose="02070309020205020404" pitchFamily="49" charset="0"/>
                <a:cs typeface="Courier New" panose="02070309020205020404" pitchFamily="49" charset="0"/>
              </a:rPr>
              <a:t>)</a:t>
            </a:r>
          </a:p>
          <a:p>
            <a:r>
              <a:rPr lang="en-US" b="1" dirty="0" smtClean="0">
                <a:solidFill>
                  <a:schemeClr val="accent4">
                    <a:lumMod val="60000"/>
                    <a:lumOff val="40000"/>
                  </a:schemeClr>
                </a:solidFill>
                <a:latin typeface="Courier New" panose="02070309020205020404" pitchFamily="49" charset="0"/>
                <a:cs typeface="Courier New" panose="02070309020205020404" pitchFamily="49" charset="0"/>
              </a:rPr>
              <a:t>)</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17" name="TextBox 16"/>
          <p:cNvSpPr txBox="1"/>
          <p:nvPr/>
        </p:nvSpPr>
        <p:spPr>
          <a:xfrm>
            <a:off x="1104522" y="2885451"/>
            <a:ext cx="6292159" cy="3693319"/>
          </a:xfrm>
          <a:prstGeom prst="rect">
            <a:avLst/>
          </a:prstGeom>
          <a:noFill/>
        </p:spPr>
        <p:txBody>
          <a:bodyPr wrap="square" rtlCol="0">
            <a:spAutoFit/>
          </a:bodyPr>
          <a:lstStyle>
            <a:defPPr>
              <a:defRPr lang="en-US"/>
            </a:defPPr>
            <a:lvl1pPr>
              <a:defRPr b="1" i="1">
                <a:solidFill>
                  <a:srgbClr val="CF51BD"/>
                </a:solidFill>
                <a:latin typeface="Courier New" panose="02070309020205020404" pitchFamily="49" charset="0"/>
                <a:cs typeface="Courier New" panose="02070309020205020404" pitchFamily="49" charset="0"/>
              </a:defRPr>
            </a:lvl1pPr>
          </a:lstStyle>
          <a:p>
            <a:r>
              <a:rPr lang="en-US" dirty="0"/>
              <a:t>DROP TABLE IF EXISTS</a:t>
            </a:r>
            <a:r>
              <a:rPr lang="en-US" dirty="0">
                <a:solidFill>
                  <a:schemeClr val="bg1"/>
                </a:solidFill>
              </a:rPr>
              <a:t> contacts;</a:t>
            </a:r>
          </a:p>
          <a:p>
            <a:r>
              <a:rPr lang="en-US" dirty="0" smtClean="0"/>
              <a:t>CREATE </a:t>
            </a:r>
            <a:r>
              <a:rPr lang="en-US" dirty="0"/>
              <a:t>TABLE</a:t>
            </a:r>
            <a:r>
              <a:rPr lang="en-US" dirty="0">
                <a:solidFill>
                  <a:schemeClr val="bg1"/>
                </a:solidFill>
              </a:rPr>
              <a:t> contacts</a:t>
            </a:r>
            <a:r>
              <a:rPr lang="en-US" dirty="0">
                <a:solidFill>
                  <a:schemeClr val="accent4">
                    <a:lumMod val="60000"/>
                    <a:lumOff val="40000"/>
                  </a:schemeClr>
                </a:solidFill>
              </a:rPr>
              <a:t>(</a:t>
            </a:r>
          </a:p>
          <a:p>
            <a:r>
              <a:rPr lang="en-US" dirty="0">
                <a:solidFill>
                  <a:schemeClr val="bg1"/>
                </a:solidFill>
              </a:rPr>
              <a:t>   </a:t>
            </a:r>
            <a:r>
              <a:rPr lang="en-US" dirty="0" err="1">
                <a:solidFill>
                  <a:schemeClr val="bg1"/>
                </a:solidFill>
              </a:rPr>
              <a:t>contact_id</a:t>
            </a:r>
            <a:r>
              <a:rPr lang="en-US" dirty="0">
                <a:solidFill>
                  <a:schemeClr val="bg1"/>
                </a:solidFill>
              </a:rPr>
              <a:t> </a:t>
            </a:r>
            <a:r>
              <a:rPr lang="en-US" dirty="0"/>
              <a:t>INT SERIAL</a:t>
            </a:r>
            <a:r>
              <a:rPr lang="en-US" dirty="0">
                <a:solidFill>
                  <a:schemeClr val="bg1"/>
                </a:solidFill>
              </a:rPr>
              <a:t>,</a:t>
            </a:r>
          </a:p>
          <a:p>
            <a:r>
              <a:rPr lang="en-US" dirty="0">
                <a:solidFill>
                  <a:schemeClr val="bg1"/>
                </a:solidFill>
              </a:rPr>
              <a:t>   </a:t>
            </a:r>
            <a:r>
              <a:rPr lang="en-US" dirty="0" err="1">
                <a:solidFill>
                  <a:schemeClr val="bg1"/>
                </a:solidFill>
              </a:rPr>
              <a:t>customer_id</a:t>
            </a:r>
            <a:r>
              <a:rPr lang="en-US" dirty="0">
                <a:solidFill>
                  <a:schemeClr val="bg1"/>
                </a:solidFill>
              </a:rPr>
              <a:t> </a:t>
            </a:r>
            <a:r>
              <a:rPr lang="en-US" dirty="0"/>
              <a:t>INT</a:t>
            </a:r>
            <a:r>
              <a:rPr lang="en-US" dirty="0">
                <a:solidFill>
                  <a:schemeClr val="bg1"/>
                </a:solidFill>
              </a:rPr>
              <a:t>,</a:t>
            </a:r>
          </a:p>
          <a:p>
            <a:r>
              <a:rPr lang="en-US" dirty="0">
                <a:solidFill>
                  <a:schemeClr val="bg1"/>
                </a:solidFill>
              </a:rPr>
              <a:t>   </a:t>
            </a:r>
            <a:r>
              <a:rPr lang="en-US" dirty="0" err="1">
                <a:solidFill>
                  <a:schemeClr val="bg1"/>
                </a:solidFill>
              </a:rPr>
              <a:t>contact_name</a:t>
            </a:r>
            <a:r>
              <a:rPr lang="en-US" dirty="0">
                <a:solidFill>
                  <a:schemeClr val="bg1"/>
                </a:solidFill>
              </a:rPr>
              <a:t> </a:t>
            </a:r>
            <a:r>
              <a:rPr lang="en-US" dirty="0"/>
              <a:t>VARCHAR(</a:t>
            </a:r>
            <a:r>
              <a:rPr lang="en-US" dirty="0">
                <a:solidFill>
                  <a:schemeClr val="bg1"/>
                </a:solidFill>
              </a:rPr>
              <a:t>255</a:t>
            </a:r>
            <a:r>
              <a:rPr lang="en-US" dirty="0"/>
              <a:t>) NOT NULL</a:t>
            </a:r>
            <a:r>
              <a:rPr lang="en-US" dirty="0">
                <a:solidFill>
                  <a:schemeClr val="bg1"/>
                </a:solidFill>
              </a:rPr>
              <a:t>,</a:t>
            </a:r>
          </a:p>
          <a:p>
            <a:r>
              <a:rPr lang="en-US" dirty="0">
                <a:solidFill>
                  <a:schemeClr val="bg1"/>
                </a:solidFill>
              </a:rPr>
              <a:t>   phone </a:t>
            </a:r>
            <a:r>
              <a:rPr lang="en-US" dirty="0"/>
              <a:t>VARCHAR(</a:t>
            </a:r>
            <a:r>
              <a:rPr lang="en-US" dirty="0">
                <a:solidFill>
                  <a:schemeClr val="bg1"/>
                </a:solidFill>
              </a:rPr>
              <a:t>15</a:t>
            </a:r>
            <a:r>
              <a:rPr lang="en-US" dirty="0"/>
              <a:t>)</a:t>
            </a:r>
            <a:r>
              <a:rPr lang="en-US" dirty="0">
                <a:solidFill>
                  <a:schemeClr val="bg1"/>
                </a:solidFill>
              </a:rPr>
              <a:t>,</a:t>
            </a:r>
          </a:p>
          <a:p>
            <a:r>
              <a:rPr lang="en-US" dirty="0">
                <a:solidFill>
                  <a:schemeClr val="bg1"/>
                </a:solidFill>
              </a:rPr>
              <a:t>   email </a:t>
            </a:r>
            <a:r>
              <a:rPr lang="en-US" dirty="0"/>
              <a:t>VARCHAR(</a:t>
            </a:r>
            <a:r>
              <a:rPr lang="en-US" dirty="0">
                <a:solidFill>
                  <a:schemeClr val="bg1"/>
                </a:solidFill>
              </a:rPr>
              <a:t>100</a:t>
            </a:r>
            <a:r>
              <a:rPr lang="en-US" dirty="0"/>
              <a:t>)</a:t>
            </a:r>
            <a:r>
              <a:rPr lang="en-US" dirty="0">
                <a:solidFill>
                  <a:schemeClr val="bg1"/>
                </a:solidFill>
              </a:rPr>
              <a:t>,</a:t>
            </a:r>
          </a:p>
          <a:p>
            <a:r>
              <a:rPr lang="en-US" dirty="0">
                <a:solidFill>
                  <a:schemeClr val="bg1"/>
                </a:solidFill>
              </a:rPr>
              <a:t>   </a:t>
            </a:r>
            <a:r>
              <a:rPr lang="en-US" dirty="0"/>
              <a:t>PRIMARY</a:t>
            </a:r>
            <a:r>
              <a:rPr lang="en-US" dirty="0">
                <a:solidFill>
                  <a:schemeClr val="bg1"/>
                </a:solidFill>
              </a:rPr>
              <a:t> </a:t>
            </a:r>
            <a:r>
              <a:rPr lang="en-US" dirty="0"/>
              <a:t>KEY(</a:t>
            </a:r>
            <a:r>
              <a:rPr lang="en-US" dirty="0" err="1">
                <a:solidFill>
                  <a:schemeClr val="bg1"/>
                </a:solidFill>
              </a:rPr>
              <a:t>contact_id</a:t>
            </a:r>
            <a:r>
              <a:rPr lang="en-US" dirty="0"/>
              <a:t>)</a:t>
            </a:r>
            <a:r>
              <a:rPr lang="en-US" dirty="0">
                <a:solidFill>
                  <a:schemeClr val="bg1"/>
                </a:solidFill>
              </a:rPr>
              <a:t>,</a:t>
            </a:r>
          </a:p>
          <a:p>
            <a:r>
              <a:rPr lang="en-US" dirty="0">
                <a:solidFill>
                  <a:schemeClr val="bg1"/>
                </a:solidFill>
              </a:rPr>
              <a:t>   </a:t>
            </a:r>
            <a:r>
              <a:rPr lang="en-US" dirty="0"/>
              <a:t>CONSTRAINT</a:t>
            </a:r>
            <a:r>
              <a:rPr lang="en-US" dirty="0">
                <a:solidFill>
                  <a:schemeClr val="bg1"/>
                </a:solidFill>
              </a:rPr>
              <a:t> </a:t>
            </a:r>
            <a:r>
              <a:rPr lang="en-US" dirty="0" err="1">
                <a:solidFill>
                  <a:schemeClr val="bg1"/>
                </a:solidFill>
              </a:rPr>
              <a:t>fk_customer</a:t>
            </a:r>
            <a:endParaRPr lang="en-US" dirty="0">
              <a:solidFill>
                <a:schemeClr val="bg1"/>
              </a:solidFill>
            </a:endParaRPr>
          </a:p>
          <a:p>
            <a:r>
              <a:rPr lang="en-US" dirty="0">
                <a:solidFill>
                  <a:schemeClr val="bg1"/>
                </a:solidFill>
              </a:rPr>
              <a:t>      </a:t>
            </a:r>
            <a:r>
              <a:rPr lang="en-US" dirty="0"/>
              <a:t>FOREIGN</a:t>
            </a:r>
            <a:r>
              <a:rPr lang="en-US" dirty="0">
                <a:solidFill>
                  <a:schemeClr val="bg1"/>
                </a:solidFill>
              </a:rPr>
              <a:t> </a:t>
            </a:r>
            <a:r>
              <a:rPr lang="en-US" dirty="0"/>
              <a:t>KEY(</a:t>
            </a:r>
            <a:r>
              <a:rPr lang="en-US" dirty="0" err="1">
                <a:solidFill>
                  <a:schemeClr val="bg1"/>
                </a:solidFill>
              </a:rPr>
              <a:t>customer_id</a:t>
            </a:r>
            <a:r>
              <a:rPr lang="en-US" dirty="0"/>
              <a:t>)</a:t>
            </a:r>
            <a:r>
              <a:rPr lang="en-US" dirty="0">
                <a:solidFill>
                  <a:schemeClr val="bg1"/>
                </a:solidFill>
              </a:rPr>
              <a:t> </a:t>
            </a:r>
          </a:p>
          <a:p>
            <a:r>
              <a:rPr lang="en-US" dirty="0">
                <a:solidFill>
                  <a:schemeClr val="bg1"/>
                </a:solidFill>
              </a:rPr>
              <a:t>    </a:t>
            </a:r>
            <a:r>
              <a:rPr lang="en-US" dirty="0"/>
              <a:t>REFERENCES</a:t>
            </a:r>
            <a:r>
              <a:rPr lang="en-US" dirty="0">
                <a:solidFill>
                  <a:schemeClr val="bg1"/>
                </a:solidFill>
              </a:rPr>
              <a:t> customers</a:t>
            </a:r>
            <a:r>
              <a:rPr lang="en-US" dirty="0"/>
              <a:t>(</a:t>
            </a:r>
            <a:r>
              <a:rPr lang="en-US" dirty="0" err="1">
                <a:solidFill>
                  <a:schemeClr val="bg1"/>
                </a:solidFill>
              </a:rPr>
              <a:t>customer_id</a:t>
            </a:r>
            <a:r>
              <a:rPr lang="en-US" dirty="0" smtClean="0"/>
              <a:t>)</a:t>
            </a:r>
          </a:p>
          <a:p>
            <a:r>
              <a:rPr lang="en-US" dirty="0"/>
              <a:t>	ON </a:t>
            </a:r>
            <a:r>
              <a:rPr lang="en-US" dirty="0" smtClean="0"/>
              <a:t>DELETE [ACTIONS]</a:t>
            </a:r>
            <a:endParaRPr lang="en-US" dirty="0"/>
          </a:p>
          <a:p>
            <a:r>
              <a:rPr lang="en-US" dirty="0">
                <a:solidFill>
                  <a:schemeClr val="accent4">
                    <a:lumMod val="60000"/>
                    <a:lumOff val="40000"/>
                  </a:schemeClr>
                </a:solidFill>
              </a:rPr>
              <a:t>)</a:t>
            </a:r>
            <a:r>
              <a:rPr lang="en-US" dirty="0">
                <a:solidFill>
                  <a:schemeClr val="bg1"/>
                </a:solidFill>
              </a:rPr>
              <a:t>;</a:t>
            </a:r>
          </a:p>
        </p:txBody>
      </p:sp>
      <p:cxnSp>
        <p:nvCxnSpPr>
          <p:cNvPr id="10" name="Straight Arrow Connector 9"/>
          <p:cNvCxnSpPr/>
          <p:nvPr/>
        </p:nvCxnSpPr>
        <p:spPr>
          <a:xfrm flipH="1" flipV="1">
            <a:off x="4870764" y="6138250"/>
            <a:ext cx="1294646" cy="11769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548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131684"/>
            <a:ext cx="7296263" cy="369381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687228"/>
            <a:ext cx="7368691" cy="338554"/>
          </a:xfrm>
          <a:prstGeom prst="rect">
            <a:avLst/>
          </a:prstGeom>
          <a:noFill/>
        </p:spPr>
        <p:txBody>
          <a:bodyPr wrap="square" rtlCol="0">
            <a:spAutoFit/>
          </a:bodyPr>
          <a:lstStyle/>
          <a:p>
            <a:r>
              <a:rPr lang="en-US" sz="1600" b="1" dirty="0" err="1" smtClean="0">
                <a:solidFill>
                  <a:schemeClr val="accent5">
                    <a:lumMod val="75000"/>
                  </a:schemeClr>
                </a:solidFill>
              </a:rPr>
              <a:t>Chèn</a:t>
            </a:r>
            <a:r>
              <a:rPr lang="en-US" sz="1600" b="1" dirty="0" smtClean="0">
                <a:solidFill>
                  <a:schemeClr val="accent5">
                    <a:lumMod val="75000"/>
                  </a:schemeClr>
                </a:solidFill>
              </a:rPr>
              <a:t> data </a:t>
            </a:r>
            <a:endParaRPr lang="en-US" sz="1600" b="1" dirty="0">
              <a:solidFill>
                <a:schemeClr val="accent5">
                  <a:lumMod val="75000"/>
                </a:schemeClr>
              </a:solidFill>
            </a:endParaRPr>
          </a:p>
        </p:txBody>
      </p:sp>
      <p:sp>
        <p:nvSpPr>
          <p:cNvPr id="7" name="TextBox 6"/>
          <p:cNvSpPr txBox="1"/>
          <p:nvPr/>
        </p:nvSpPr>
        <p:spPr>
          <a:xfrm>
            <a:off x="1104522" y="1294646"/>
            <a:ext cx="6663351" cy="3416320"/>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customers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customer_name</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a:t>
            </a:r>
            <a:r>
              <a:rPr lang="en-US" b="1" i="1" dirty="0" err="1">
                <a:solidFill>
                  <a:srgbClr val="8FC573"/>
                </a:solidFill>
                <a:latin typeface="Courier New" panose="02070309020205020404" pitchFamily="49" charset="0"/>
                <a:cs typeface="Courier New" panose="02070309020205020404" pitchFamily="49" charset="0"/>
              </a:rPr>
              <a:t>BlueBird</a:t>
            </a:r>
            <a:r>
              <a:rPr lang="en-US" b="1" i="1" dirty="0">
                <a:solidFill>
                  <a:srgbClr val="8FC573"/>
                </a:solidFill>
                <a:latin typeface="Courier New" panose="02070309020205020404" pitchFamily="49" charset="0"/>
                <a:cs typeface="Courier New" panose="02070309020205020404" pitchFamily="49" charset="0"/>
              </a:rPr>
              <a:t> </a:t>
            </a:r>
            <a:r>
              <a:rPr lang="en-US" b="1" i="1" dirty="0" err="1">
                <a:solidFill>
                  <a:srgbClr val="8FC573"/>
                </a:solidFill>
                <a:latin typeface="Courier New" panose="02070309020205020404" pitchFamily="49" charset="0"/>
                <a:cs typeface="Courier New" panose="02070309020205020404" pitchFamily="49" charset="0"/>
              </a:rPr>
              <a:t>Inc</a:t>
            </a:r>
            <a:r>
              <a:rPr lang="en-US" b="1" i="1" dirty="0">
                <a:solidFill>
                  <a:srgbClr val="8FC573"/>
                </a:solidFill>
                <a:latin typeface="Courier New" panose="02070309020205020404" pitchFamily="49" charset="0"/>
                <a:cs typeface="Courier New" panose="02070309020205020404" pitchFamily="49" charset="0"/>
              </a:rPr>
              <a:t>'</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'Dolphin LLC'</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contacts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customer_id</a:t>
            </a:r>
            <a:r>
              <a:rPr lang="en-US" b="1" i="1" dirty="0">
                <a:solidFill>
                  <a:schemeClr val="bg1"/>
                </a:solidFill>
                <a:latin typeface="Courier New" panose="02070309020205020404" pitchFamily="49" charset="0"/>
                <a:cs typeface="Courier New" panose="02070309020205020404" pitchFamily="49" charset="0"/>
              </a:rPr>
              <a:t>, </a:t>
            </a:r>
            <a:r>
              <a:rPr lang="en-US" b="1" i="1" dirty="0" err="1">
                <a:solidFill>
                  <a:schemeClr val="bg1"/>
                </a:solidFill>
                <a:latin typeface="Courier New" panose="02070309020205020404" pitchFamily="49" charset="0"/>
                <a:cs typeface="Courier New" panose="02070309020205020404" pitchFamily="49" charset="0"/>
              </a:rPr>
              <a:t>contact_name</a:t>
            </a:r>
            <a:r>
              <a:rPr lang="en-US" b="1" i="1" dirty="0">
                <a:solidFill>
                  <a:schemeClr val="bg1"/>
                </a:solidFill>
                <a:latin typeface="Courier New" panose="02070309020205020404" pitchFamily="49" charset="0"/>
                <a:cs typeface="Courier New" panose="02070309020205020404" pitchFamily="49" charset="0"/>
              </a:rPr>
              <a:t>, phone, email</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'John Doe','(408)-111-1234','john.doe@bluebird.dev'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'Jane Doe','(408)-111-1235','jane.doe@bluebird.dev'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2</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'David Wright','(408)-222-1234','david.wright@dolphin.dev'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6" name="TextBox 5"/>
          <p:cNvSpPr txBox="1"/>
          <p:nvPr/>
        </p:nvSpPr>
        <p:spPr>
          <a:xfrm>
            <a:off x="832916" y="4942356"/>
            <a:ext cx="736869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1 record </a:t>
            </a:r>
            <a:r>
              <a:rPr lang="en-US" sz="1600" b="1" dirty="0" err="1" smtClean="0">
                <a:solidFill>
                  <a:schemeClr val="accent5">
                    <a:lumMod val="75000"/>
                  </a:schemeClr>
                </a:solidFill>
              </a:rPr>
              <a:t>từ</a:t>
            </a:r>
            <a:r>
              <a:rPr lang="en-US" sz="1600" b="1" dirty="0" smtClean="0">
                <a:solidFill>
                  <a:schemeClr val="accent5">
                    <a:lumMod val="75000"/>
                  </a:schemeClr>
                </a:solidFill>
              </a:rPr>
              <a:t> table customers</a:t>
            </a:r>
            <a:endParaRPr lang="en-US" sz="1600" b="1" dirty="0">
              <a:solidFill>
                <a:schemeClr val="accent5">
                  <a:lumMod val="75000"/>
                </a:schemeClr>
              </a:solidFill>
            </a:endParaRPr>
          </a:p>
        </p:txBody>
      </p:sp>
      <p:sp>
        <p:nvSpPr>
          <p:cNvPr id="8" name="Rounded Rectangle 7"/>
          <p:cNvSpPr/>
          <p:nvPr/>
        </p:nvSpPr>
        <p:spPr>
          <a:xfrm>
            <a:off x="905344" y="5468293"/>
            <a:ext cx="7296263" cy="64279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9" name="TextBox 8"/>
          <p:cNvSpPr txBox="1"/>
          <p:nvPr/>
        </p:nvSpPr>
        <p:spPr>
          <a:xfrm>
            <a:off x="1104522" y="5624062"/>
            <a:ext cx="6663351" cy="369332"/>
          </a:xfrm>
          <a:prstGeom prst="rect">
            <a:avLst/>
          </a:prstGeom>
          <a:noFill/>
        </p:spPr>
        <p:txBody>
          <a:bodyPr wrap="square" rtlCol="0">
            <a:spAutoFit/>
          </a:bodyPr>
          <a:lstStyle/>
          <a:p>
            <a:r>
              <a:rPr lang="en-US" dirty="0">
                <a:solidFill>
                  <a:srgbClr val="CF51BD"/>
                </a:solidFill>
              </a:rPr>
              <a:t>DELETE FROM </a:t>
            </a:r>
            <a:r>
              <a:rPr lang="en-US" dirty="0">
                <a:solidFill>
                  <a:schemeClr val="bg1"/>
                </a:solidFill>
              </a:rPr>
              <a:t>customers </a:t>
            </a:r>
            <a:r>
              <a:rPr lang="en-US" dirty="0">
                <a:solidFill>
                  <a:srgbClr val="CF51BD"/>
                </a:solidFill>
              </a:rPr>
              <a:t>WHERE</a:t>
            </a:r>
            <a:r>
              <a:rPr lang="en-US" dirty="0">
                <a:solidFill>
                  <a:schemeClr val="bg1"/>
                </a:solidFill>
              </a:rPr>
              <a:t> </a:t>
            </a:r>
            <a:r>
              <a:rPr lang="en-US" dirty="0" err="1">
                <a:solidFill>
                  <a:schemeClr val="bg1"/>
                </a:solidFill>
              </a:rPr>
              <a:t>customer_id</a:t>
            </a:r>
            <a:r>
              <a:rPr lang="en-US" dirty="0">
                <a:solidFill>
                  <a:schemeClr val="bg1"/>
                </a:solidFill>
              </a:rPr>
              <a:t> = </a:t>
            </a:r>
            <a:r>
              <a:rPr lang="en-US" dirty="0">
                <a:solidFill>
                  <a:schemeClr val="accent2">
                    <a:lumMod val="60000"/>
                    <a:lumOff val="40000"/>
                  </a:schemeClr>
                </a:solidFill>
              </a:rPr>
              <a:t>1</a:t>
            </a:r>
            <a:r>
              <a:rPr lang="en-US" dirty="0">
                <a:solidFill>
                  <a:schemeClr val="bg1"/>
                </a:solidFill>
              </a:rPr>
              <a:t>;</a:t>
            </a:r>
            <a:endParaRPr lang="en-US"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0832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2915" y="616724"/>
            <a:ext cx="7405738"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ACTIONS ở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ON </a:t>
            </a:r>
            <a:r>
              <a:rPr lang="en-US" sz="1600" dirty="0" smtClean="0">
                <a:solidFill>
                  <a:schemeClr val="accent5">
                    <a:lumMod val="75000"/>
                  </a:schemeClr>
                </a:solidFill>
              </a:rPr>
              <a:t>DELETE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257484"/>
            <a:ext cx="6355536" cy="1077218"/>
          </a:xfrm>
          <a:prstGeom prst="rect">
            <a:avLst/>
          </a:prstGeom>
          <a:noFill/>
        </p:spPr>
        <p:txBody>
          <a:bodyPr wrap="square" rtlCol="0">
            <a:spAutoFit/>
          </a:bodyPr>
          <a:lstStyle/>
          <a:p>
            <a:pPr algn="just"/>
            <a:r>
              <a:rPr lang="en-US" sz="1600" dirty="0">
                <a:solidFill>
                  <a:schemeClr val="accent5">
                    <a:lumMod val="75000"/>
                  </a:schemeClr>
                </a:solidFill>
              </a:rPr>
              <a:t>K</a:t>
            </a:r>
            <a:r>
              <a:rPr lang="vi-VN" sz="1600" dirty="0" smtClean="0">
                <a:solidFill>
                  <a:schemeClr val="accent5">
                    <a:lumMod val="75000"/>
                  </a:schemeClr>
                </a:solidFill>
              </a:rPr>
              <a:t>hi</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vi-VN" sz="1600" dirty="0" smtClean="0">
                <a:solidFill>
                  <a:schemeClr val="accent5">
                    <a:lumMod val="75000"/>
                  </a:schemeClr>
                </a:solidFill>
              </a:rPr>
              <a:t> </a:t>
            </a:r>
            <a:r>
              <a:rPr lang="vi-VN" sz="1600" dirty="0">
                <a:solidFill>
                  <a:schemeClr val="accent5">
                    <a:lumMod val="75000"/>
                  </a:schemeClr>
                </a:solidFill>
              </a:rPr>
              <a:t>cha được xóa, giá trị của khóa ngoại trong các hàng con sẽ được đặt thành NULL. Điều này có nghĩa là các liên kết giữa hàng con và hàng cha sẽ bị mất, và các giá trị trong các cột khóa ngoại sẽ trở thành NULL</a:t>
            </a:r>
            <a:endParaRPr lang="en-US" sz="1600" b="1" dirty="0">
              <a:solidFill>
                <a:schemeClr val="accent5">
                  <a:lumMod val="75000"/>
                </a:schemeClr>
              </a:solidFill>
            </a:endParaRPr>
          </a:p>
        </p:txBody>
      </p:sp>
      <p:sp>
        <p:nvSpPr>
          <p:cNvPr id="15" name="Rounded Rectangle 14"/>
          <p:cNvSpPr/>
          <p:nvPr/>
        </p:nvSpPr>
        <p:spPr>
          <a:xfrm>
            <a:off x="914783" y="1340851"/>
            <a:ext cx="1221835"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 </a:t>
            </a:r>
            <a:r>
              <a:rPr lang="en-US" sz="1600" dirty="0" smtClean="0"/>
              <a:t>NULL</a:t>
            </a:r>
            <a:endParaRPr lang="en-US" sz="1600" dirty="0"/>
          </a:p>
        </p:txBody>
      </p:sp>
      <p:sp>
        <p:nvSpPr>
          <p:cNvPr id="19" name="Rounded Rectangle 18"/>
          <p:cNvSpPr/>
          <p:nvPr/>
        </p:nvSpPr>
        <p:spPr>
          <a:xfrm>
            <a:off x="561698" y="2458583"/>
            <a:ext cx="1574920"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 DEFAULT</a:t>
            </a:r>
            <a:endParaRPr lang="en-US" dirty="0"/>
          </a:p>
        </p:txBody>
      </p:sp>
      <p:sp>
        <p:nvSpPr>
          <p:cNvPr id="20" name="TextBox 19"/>
          <p:cNvSpPr txBox="1"/>
          <p:nvPr/>
        </p:nvSpPr>
        <p:spPr>
          <a:xfrm>
            <a:off x="2335791" y="2403083"/>
            <a:ext cx="6138253" cy="1077218"/>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smtClean="0">
                <a:solidFill>
                  <a:schemeClr val="accent5">
                    <a:lumMod val="75000"/>
                  </a:schemeClr>
                </a:solidFill>
              </a:rPr>
              <a:t>, </a:t>
            </a:r>
            <a:r>
              <a:rPr lang="vi-VN" sz="1600" dirty="0" smtClean="0">
                <a:solidFill>
                  <a:schemeClr val="accent5">
                    <a:lumMod val="75000"/>
                  </a:schemeClr>
                </a:solidFill>
              </a:rPr>
              <a:t>sẽ </a:t>
            </a:r>
            <a:r>
              <a:rPr lang="vi-VN" sz="1600" dirty="0">
                <a:solidFill>
                  <a:schemeClr val="accent5">
                    <a:lumMod val="75000"/>
                  </a:schemeClr>
                </a:solidFill>
              </a:rPr>
              <a:t>đặt giá trị khóa ngoại trong các hàng con thành giá trị mặc định đã được xác định trước đó. Nếu không có giá trị mặc định, hành động này sẽ hoạt động giống như SET NULL.</a:t>
            </a:r>
            <a:endParaRPr lang="en-US" sz="1600" b="1" dirty="0">
              <a:solidFill>
                <a:schemeClr val="accent5">
                  <a:lumMod val="75000"/>
                </a:schemeClr>
              </a:solidFill>
            </a:endParaRPr>
          </a:p>
        </p:txBody>
      </p:sp>
      <p:sp>
        <p:nvSpPr>
          <p:cNvPr id="16" name="Rounded Rectangle 15"/>
          <p:cNvSpPr/>
          <p:nvPr/>
        </p:nvSpPr>
        <p:spPr>
          <a:xfrm>
            <a:off x="832914" y="3642612"/>
            <a:ext cx="1303703"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RESTRICT</a:t>
            </a:r>
          </a:p>
        </p:txBody>
      </p:sp>
      <p:sp>
        <p:nvSpPr>
          <p:cNvPr id="17" name="TextBox 16"/>
          <p:cNvSpPr txBox="1"/>
          <p:nvPr/>
        </p:nvSpPr>
        <p:spPr>
          <a:xfrm>
            <a:off x="2335791" y="3580693"/>
            <a:ext cx="6138253" cy="830997"/>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vi-VN" sz="1600" dirty="0">
                <a:solidFill>
                  <a:schemeClr val="accent5">
                    <a:lumMod val="75000"/>
                  </a:schemeClr>
                </a:solidFill>
              </a:rPr>
              <a:t>ngăn chặn xóa hàng cha nếu có bất kỳ hàng con nào liên kết với nó. Nếu có sự phụ thuộc tồn tại, thì hành động xóa sẽ bị từ chối và không cho phép</a:t>
            </a:r>
            <a:endParaRPr lang="en-US" sz="1600" b="1" dirty="0">
              <a:solidFill>
                <a:schemeClr val="accent5">
                  <a:lumMod val="75000"/>
                </a:schemeClr>
              </a:solidFill>
            </a:endParaRPr>
          </a:p>
        </p:txBody>
      </p:sp>
      <p:sp>
        <p:nvSpPr>
          <p:cNvPr id="18" name="Rounded Rectangle 17"/>
          <p:cNvSpPr/>
          <p:nvPr/>
        </p:nvSpPr>
        <p:spPr>
          <a:xfrm>
            <a:off x="760492" y="458417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 ACTION</a:t>
            </a:r>
            <a:endParaRPr lang="en-US" sz="1600" dirty="0"/>
          </a:p>
        </p:txBody>
      </p:sp>
      <p:sp>
        <p:nvSpPr>
          <p:cNvPr id="25" name="TextBox 24"/>
          <p:cNvSpPr txBox="1"/>
          <p:nvPr/>
        </p:nvSpPr>
        <p:spPr>
          <a:xfrm>
            <a:off x="2335791" y="4522254"/>
            <a:ext cx="6138253" cy="338554"/>
          </a:xfrm>
          <a:prstGeom prst="rect">
            <a:avLst/>
          </a:prstGeom>
          <a:noFill/>
        </p:spPr>
        <p:txBody>
          <a:bodyPr wrap="square" rtlCol="0">
            <a:spAutoFit/>
          </a:bodyPr>
          <a:lstStyle/>
          <a:p>
            <a:pPr algn="just"/>
            <a:r>
              <a:rPr lang="en-US" sz="1600" dirty="0" smtClean="0">
                <a:solidFill>
                  <a:schemeClr val="accent5">
                    <a:lumMod val="75000"/>
                  </a:schemeClr>
                </a:solidFill>
              </a:rPr>
              <a:t>T</a:t>
            </a:r>
            <a:r>
              <a:rPr lang="vi-VN" sz="1600" dirty="0" smtClean="0">
                <a:solidFill>
                  <a:schemeClr val="accent5">
                    <a:lumMod val="75000"/>
                  </a:schemeClr>
                </a:solidFill>
              </a:rPr>
              <a:t>ương </a:t>
            </a:r>
            <a:r>
              <a:rPr lang="vi-VN" sz="1600" dirty="0">
                <a:solidFill>
                  <a:schemeClr val="accent5">
                    <a:lumMod val="75000"/>
                  </a:schemeClr>
                </a:solidFill>
              </a:rPr>
              <a:t>tự như RESTRICT</a:t>
            </a:r>
            <a:endParaRPr lang="en-US" sz="1600" b="1" dirty="0">
              <a:solidFill>
                <a:schemeClr val="accent5">
                  <a:lumMod val="75000"/>
                </a:schemeClr>
              </a:solidFill>
            </a:endParaRPr>
          </a:p>
        </p:txBody>
      </p:sp>
      <p:sp>
        <p:nvSpPr>
          <p:cNvPr id="26" name="Rounded Rectangle 25"/>
          <p:cNvSpPr/>
          <p:nvPr/>
        </p:nvSpPr>
        <p:spPr>
          <a:xfrm>
            <a:off x="760492" y="526318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CASCADE</a:t>
            </a:r>
          </a:p>
        </p:txBody>
      </p:sp>
      <p:sp>
        <p:nvSpPr>
          <p:cNvPr id="28" name="TextBox 27"/>
          <p:cNvSpPr txBox="1"/>
          <p:nvPr/>
        </p:nvSpPr>
        <p:spPr>
          <a:xfrm>
            <a:off x="2335791" y="5186238"/>
            <a:ext cx="6138253" cy="584775"/>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a:t>
            </a:r>
            <a:r>
              <a:rPr lang="vi-VN" sz="1600" dirty="0" smtClean="0">
                <a:solidFill>
                  <a:schemeClr val="accent5">
                    <a:lumMod val="75000"/>
                  </a:schemeClr>
                </a:solidFill>
              </a:rPr>
              <a:t>được xóa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con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bị</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cách</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smtClean="0">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a:t>
            </a:r>
            <a:r>
              <a:rPr lang="en-US" sz="1600" dirty="0" err="1">
                <a:solidFill>
                  <a:schemeClr val="accent5">
                    <a:lumMod val="75000"/>
                  </a:schemeClr>
                </a:solidFill>
              </a:rPr>
              <a:t>vậy</a:t>
            </a:r>
            <a:r>
              <a:rPr lang="en-US" sz="1600" dirty="0">
                <a:solidFill>
                  <a:schemeClr val="accent5">
                    <a:lumMod val="75000"/>
                  </a:schemeClr>
                </a:solidFill>
              </a:rPr>
              <a:t> </a:t>
            </a:r>
            <a:r>
              <a:rPr lang="en-US" sz="1600" dirty="0" err="1">
                <a:solidFill>
                  <a:schemeClr val="accent5">
                    <a:lumMod val="75000"/>
                  </a:schemeClr>
                </a:solidFill>
              </a:rPr>
              <a:t>cần</a:t>
            </a:r>
            <a:r>
              <a:rPr lang="en-US" sz="1600" dirty="0">
                <a:solidFill>
                  <a:schemeClr val="accent5">
                    <a:lumMod val="75000"/>
                  </a:schemeClr>
                </a:solidFill>
              </a:rPr>
              <a:t> </a:t>
            </a:r>
            <a:r>
              <a:rPr lang="en-US" sz="1600" dirty="0" err="1">
                <a:solidFill>
                  <a:schemeClr val="accent5">
                    <a:lumMod val="75000"/>
                  </a:schemeClr>
                </a:solidFill>
              </a:rPr>
              <a:t>cẩn</a:t>
            </a:r>
            <a:r>
              <a:rPr lang="en-US" sz="1600" dirty="0">
                <a:solidFill>
                  <a:schemeClr val="accent5">
                    <a:lumMod val="75000"/>
                  </a:schemeClr>
                </a:solidFill>
              </a:rPr>
              <a:t> </a:t>
            </a:r>
            <a:r>
              <a:rPr lang="en-US" sz="1600" dirty="0" err="1">
                <a:solidFill>
                  <a:schemeClr val="accent5">
                    <a:lumMod val="75000"/>
                  </a:schemeClr>
                </a:solidFill>
              </a:rPr>
              <a:t>thận</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endParaRPr lang="en-US" sz="1600" b="1" dirty="0">
              <a:solidFill>
                <a:schemeClr val="accent5">
                  <a:lumMod val="75000"/>
                </a:schemeClr>
              </a:solidFill>
            </a:endParaRPr>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62871"/>
            <a:ext cx="7822197" cy="1077218"/>
          </a:xfrm>
          <a:prstGeom prst="rect">
            <a:avLst/>
          </a:prstGeom>
          <a:noFill/>
        </p:spPr>
        <p:txBody>
          <a:bodyPr wrap="square" rtlCol="0">
            <a:spAutoFit/>
          </a:bodyPr>
          <a:lstStyle/>
          <a:p>
            <a:r>
              <a:rPr lang="vi-VN" sz="1600" b="1" dirty="0">
                <a:solidFill>
                  <a:schemeClr val="accent5">
                    <a:lumMod val="75000"/>
                  </a:schemeClr>
                </a:solidFill>
              </a:rPr>
              <a:t>Database design </a:t>
            </a:r>
            <a:r>
              <a:rPr lang="vi-VN" sz="1600" dirty="0">
                <a:solidFill>
                  <a:schemeClr val="accent5">
                    <a:lumMod val="75000"/>
                  </a:schemeClr>
                </a:solidFill>
              </a:rPr>
              <a:t>(thiết kế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là quá trình xác định và tổ chức cách dữ liệu được lưu trữ và quản lý trong một hệ thống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Nó liên quan đến thiết kế cấu trúc dữ liệu, quy định mối quan hệ giữa các thành phần dữ liệu và thiết lập các ràng buộc để đảm bảo tính nhất quán, hiệu quả và bảo mật của </a:t>
            </a:r>
            <a:r>
              <a:rPr lang="en-US" sz="1600" dirty="0" smtClean="0">
                <a:solidFill>
                  <a:schemeClr val="accent5">
                    <a:lumMod val="75000"/>
                  </a:schemeClr>
                </a:solidFill>
              </a:rPr>
              <a:t>CSDL</a:t>
            </a:r>
            <a:endParaRPr lang="en-US" sz="1600" dirty="0">
              <a:solidFill>
                <a:schemeClr val="accent5">
                  <a:lumMod val="75000"/>
                </a:schemeClr>
              </a:solidFill>
            </a:endParaRPr>
          </a:p>
        </p:txBody>
      </p:sp>
      <p:sp>
        <p:nvSpPr>
          <p:cNvPr id="20" name="TextBox 19"/>
          <p:cNvSpPr txBox="1"/>
          <p:nvPr/>
        </p:nvSpPr>
        <p:spPr>
          <a:xfrm>
            <a:off x="832916" y="2644299"/>
            <a:ext cx="3883939" cy="338554"/>
          </a:xfrm>
          <a:prstGeom prst="rect">
            <a:avLst/>
          </a:prstGeom>
          <a:noFill/>
        </p:spPr>
        <p:txBody>
          <a:bodyPr wrap="square" rtlCol="0">
            <a:spAutoFit/>
          </a:bodyPr>
          <a:lstStyle/>
          <a:p>
            <a:r>
              <a:rPr lang="vi-VN" sz="1600" b="1" dirty="0">
                <a:solidFill>
                  <a:schemeClr val="accent5">
                    <a:lumMod val="75000"/>
                  </a:schemeClr>
                </a:solidFill>
              </a:rPr>
              <a:t>Các bước thực hiện database design</a:t>
            </a:r>
            <a:endParaRPr lang="en-US" sz="1600" dirty="0">
              <a:solidFill>
                <a:schemeClr val="accent5">
                  <a:lumMod val="75000"/>
                </a:schemeClr>
              </a:solidFill>
            </a:endParaRPr>
          </a:p>
        </p:txBody>
      </p:sp>
      <p:pic>
        <p:nvPicPr>
          <p:cNvPr id="1026" name="Picture 2" descr="Database development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13" y="3323784"/>
            <a:ext cx="77724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906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05345" y="3114625"/>
            <a:ext cx="774071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ý: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a:solidFill>
                  <a:schemeClr val="accent5">
                    <a:lumMod val="75000"/>
                  </a:schemeClr>
                </a:solidFill>
              </a:rPr>
              <a:t>ON DELETE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tuần</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0" name="4-Point Star 9"/>
          <p:cNvSpPr/>
          <p:nvPr/>
        </p:nvSpPr>
        <p:spPr>
          <a:xfrm>
            <a:off x="905345" y="93493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910515"/>
            <a:ext cx="5142371" cy="369332"/>
          </a:xfrm>
          <a:prstGeom prst="rect">
            <a:avLst/>
          </a:prstGeom>
          <a:noFill/>
        </p:spPr>
        <p:txBody>
          <a:bodyPr wrap="square" rtlCol="0">
            <a:spAutoFit/>
          </a:bodyPr>
          <a:lstStyle/>
          <a:p>
            <a:r>
              <a:rPr lang="en-US" b="1" dirty="0" err="1" smtClean="0">
                <a:solidFill>
                  <a:schemeClr val="accent5">
                    <a:lumMod val="75000"/>
                  </a:schemeClr>
                </a:solidFill>
              </a:rPr>
              <a:t>Thêm</a:t>
            </a:r>
            <a:r>
              <a:rPr lang="en-US" b="1" dirty="0" smtClean="0">
                <a:solidFill>
                  <a:schemeClr val="accent5">
                    <a:lumMod val="75000"/>
                  </a:schemeClr>
                </a:solidFill>
              </a:rPr>
              <a:t> </a:t>
            </a:r>
            <a:r>
              <a:rPr lang="en-US" b="1" dirty="0" err="1" smtClean="0">
                <a:solidFill>
                  <a:schemeClr val="accent5">
                    <a:lumMod val="75000"/>
                  </a:schemeClr>
                </a:solidFill>
              </a:rPr>
              <a:t>khóa</a:t>
            </a:r>
            <a:r>
              <a:rPr lang="en-US" b="1" dirty="0" smtClean="0">
                <a:solidFill>
                  <a:schemeClr val="accent5">
                    <a:lumMod val="75000"/>
                  </a:schemeClr>
                </a:solidFill>
              </a:rPr>
              <a:t> </a:t>
            </a:r>
            <a:r>
              <a:rPr lang="en-US" b="1" dirty="0" err="1" smtClean="0">
                <a:solidFill>
                  <a:schemeClr val="accent5">
                    <a:lumMod val="75000"/>
                  </a:schemeClr>
                </a:solidFill>
              </a:rPr>
              <a:t>ngoại</a:t>
            </a:r>
            <a:r>
              <a:rPr lang="en-US" b="1" dirty="0" smtClean="0">
                <a:solidFill>
                  <a:schemeClr val="accent5">
                    <a:lumMod val="75000"/>
                  </a:schemeClr>
                </a:solidFill>
              </a:rPr>
              <a: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2" name="Rounded Rectangle 11"/>
          <p:cNvSpPr/>
          <p:nvPr/>
        </p:nvSpPr>
        <p:spPr>
          <a:xfrm>
            <a:off x="905344" y="1489574"/>
            <a:ext cx="7296263" cy="150762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108201" y="1681834"/>
            <a:ext cx="5229225" cy="1133475"/>
          </a:xfrm>
          <a:prstGeom prst="rect">
            <a:avLst/>
          </a:prstGeom>
        </p:spPr>
      </p:pic>
      <p:sp>
        <p:nvSpPr>
          <p:cNvPr id="17" name="Rounded Rectangle 16"/>
          <p:cNvSpPr/>
          <p:nvPr/>
        </p:nvSpPr>
        <p:spPr>
          <a:xfrm>
            <a:off x="905344" y="3929205"/>
            <a:ext cx="7296263" cy="24715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1050200" y="4054369"/>
            <a:ext cx="3781425" cy="628650"/>
          </a:xfrm>
          <a:prstGeom prst="rect">
            <a:avLst/>
          </a:prstGeom>
        </p:spPr>
      </p:pic>
      <p:sp>
        <p:nvSpPr>
          <p:cNvPr id="22" name="TextBox 21"/>
          <p:cNvSpPr txBox="1"/>
          <p:nvPr/>
        </p:nvSpPr>
        <p:spPr>
          <a:xfrm>
            <a:off x="5034912" y="4297641"/>
            <a:ext cx="2963407" cy="338554"/>
          </a:xfrm>
          <a:prstGeom prst="rect">
            <a:avLst/>
          </a:prstGeom>
          <a:noFill/>
        </p:spPr>
        <p:txBody>
          <a:bodyPr wrap="square" rtlCol="0">
            <a:spAutoFit/>
          </a:bodyPr>
          <a:lstStyle/>
          <a:p>
            <a:r>
              <a:rPr lang="en-US" sz="1600" dirty="0" smtClean="0">
                <a:solidFill>
                  <a:srgbClr val="FFFF00"/>
                </a:solidFill>
              </a:rPr>
              <a:t>1. </a:t>
            </a:r>
            <a:r>
              <a:rPr lang="en-US" sz="1600" dirty="0" err="1" smtClean="0">
                <a:solidFill>
                  <a:srgbClr val="FFFF00"/>
                </a:solidFill>
              </a:rPr>
              <a:t>Xóa</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đang</a:t>
            </a:r>
            <a:r>
              <a:rPr lang="en-US" sz="1600" dirty="0" smtClean="0">
                <a:solidFill>
                  <a:srgbClr val="FFFF00"/>
                </a:solidFill>
              </a:rPr>
              <a:t> </a:t>
            </a:r>
            <a:r>
              <a:rPr lang="en-US" sz="1600" dirty="0" err="1" smtClean="0">
                <a:solidFill>
                  <a:srgbClr val="FFFF00"/>
                </a:solidFill>
              </a:rPr>
              <a:t>có</a:t>
            </a:r>
            <a:endParaRPr lang="en-US" sz="1600" b="1" dirty="0">
              <a:solidFill>
                <a:srgbClr val="FFFF00"/>
              </a:solidFill>
            </a:endParaRPr>
          </a:p>
        </p:txBody>
      </p:sp>
      <p:pic>
        <p:nvPicPr>
          <p:cNvPr id="7" name="Picture 6"/>
          <p:cNvPicPr>
            <a:picLocks noChangeAspect="1"/>
          </p:cNvPicPr>
          <p:nvPr/>
        </p:nvPicPr>
        <p:blipFill>
          <a:blip r:embed="rId4"/>
          <a:stretch>
            <a:fillRect/>
          </a:stretch>
        </p:blipFill>
        <p:spPr>
          <a:xfrm>
            <a:off x="1050200" y="4780117"/>
            <a:ext cx="5019675" cy="1371600"/>
          </a:xfrm>
          <a:prstGeom prst="rect">
            <a:avLst/>
          </a:prstGeom>
        </p:spPr>
      </p:pic>
      <p:sp>
        <p:nvSpPr>
          <p:cNvPr id="25" name="TextBox 24"/>
          <p:cNvSpPr txBox="1"/>
          <p:nvPr/>
        </p:nvSpPr>
        <p:spPr>
          <a:xfrm>
            <a:off x="5034912" y="4777475"/>
            <a:ext cx="2963407" cy="584775"/>
          </a:xfrm>
          <a:prstGeom prst="rect">
            <a:avLst/>
          </a:prstGeom>
          <a:noFill/>
        </p:spPr>
        <p:txBody>
          <a:bodyPr wrap="square" rtlCol="0">
            <a:spAutoFit/>
          </a:bodyPr>
          <a:lstStyle/>
          <a:p>
            <a:r>
              <a:rPr lang="en-US" sz="1600" dirty="0">
                <a:solidFill>
                  <a:srgbClr val="FFFF00"/>
                </a:solidFill>
              </a:rPr>
              <a:t>2</a:t>
            </a:r>
            <a:r>
              <a:rPr lang="en-US" sz="1600" dirty="0" smtClean="0">
                <a:solidFill>
                  <a:srgbClr val="FFFF00"/>
                </a:solidFill>
              </a:rPr>
              <a:t>. </a:t>
            </a:r>
            <a:r>
              <a:rPr lang="en-US" sz="1600" dirty="0" err="1" smtClean="0">
                <a:solidFill>
                  <a:srgbClr val="FFFF00"/>
                </a:solidFill>
              </a:rPr>
              <a:t>Tạo</a:t>
            </a:r>
            <a:r>
              <a:rPr lang="en-US" sz="1600" dirty="0" smtClean="0">
                <a:solidFill>
                  <a:srgbClr val="FFFF00"/>
                </a:solidFill>
              </a:rPr>
              <a:t> </a:t>
            </a:r>
            <a:r>
              <a:rPr lang="en-US" sz="1600" dirty="0" err="1" smtClean="0">
                <a:solidFill>
                  <a:srgbClr val="FFFF00"/>
                </a:solidFill>
              </a:rPr>
              <a:t>mới</a:t>
            </a:r>
            <a:r>
              <a:rPr lang="en-US" sz="1600" dirty="0" smtClean="0">
                <a:solidFill>
                  <a:srgbClr val="FFFF00"/>
                </a:solidFill>
              </a:rPr>
              <a:t> </a:t>
            </a:r>
            <a:r>
              <a:rPr lang="en-US" sz="1600" dirty="0" err="1" smtClean="0">
                <a:solidFill>
                  <a:srgbClr val="FFFF00"/>
                </a:solidFill>
              </a:rPr>
              <a:t>lại</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với</a:t>
            </a:r>
            <a:r>
              <a:rPr lang="en-US" sz="1600" dirty="0">
                <a:solidFill>
                  <a:srgbClr val="FFFF00"/>
                </a:solidFill>
              </a:rPr>
              <a:t> ON DELETE CASCADE</a:t>
            </a:r>
            <a:endParaRPr lang="en-US" sz="1600" b="1" dirty="0">
              <a:solidFill>
                <a:srgbClr val="FFFF00"/>
              </a:solidFill>
            </a:endParaRP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3467100"/>
            <a:ext cx="7296263" cy="271424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a:solidFill>
                  <a:schemeClr val="accent5">
                    <a:lumMod val="75000"/>
                  </a:schemeClr>
                </a:solidFill>
              </a:rPr>
              <a:t>CHECK 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32915" y="1331947"/>
            <a:ext cx="7405738" cy="584775"/>
          </a:xfrm>
          <a:prstGeom prst="rect">
            <a:avLst/>
          </a:prstGeom>
          <a:noFill/>
        </p:spPr>
        <p:txBody>
          <a:bodyPr wrap="square" rtlCol="0">
            <a:spAutoFit/>
          </a:bodyPr>
          <a:lstStyle/>
          <a:p>
            <a:r>
              <a:rPr lang="en-US" sz="1600" b="1" dirty="0" smtClean="0">
                <a:solidFill>
                  <a:schemeClr val="accent5">
                    <a:lumMod val="75000"/>
                  </a:schemeClr>
                </a:solidFill>
              </a:rPr>
              <a:t>Check </a:t>
            </a:r>
            <a:r>
              <a:rPr lang="en-US" sz="1600" b="1" dirty="0" err="1" smtClean="0">
                <a:solidFill>
                  <a:schemeClr val="accent5">
                    <a:lumMod val="75000"/>
                  </a:schemeClr>
                </a:solidFill>
              </a:rPr>
              <a:t>Contraint</a:t>
            </a:r>
            <a:r>
              <a:rPr lang="en-US" sz="1600" b="1"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loại</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a:t>
            </a:r>
            <a:r>
              <a:rPr lang="en-US" sz="1600" dirty="0" err="1">
                <a:solidFill>
                  <a:schemeClr val="accent5">
                    <a:lumMod val="75000"/>
                  </a:schemeClr>
                </a:solidFill>
              </a:rPr>
              <a:t>buộc</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xem</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phải</a:t>
            </a:r>
            <a:r>
              <a:rPr lang="en-US" sz="1600" dirty="0">
                <a:solidFill>
                  <a:schemeClr val="accent5">
                    <a:lumMod val="75000"/>
                  </a:schemeClr>
                </a:solidFill>
              </a:rPr>
              <a:t> </a:t>
            </a:r>
            <a:r>
              <a:rPr lang="en-US" sz="1600" dirty="0" err="1">
                <a:solidFill>
                  <a:schemeClr val="accent5">
                    <a:lumMod val="75000"/>
                  </a:schemeClr>
                </a:solidFill>
              </a:rPr>
              <a:t>đáp</a:t>
            </a:r>
            <a:r>
              <a:rPr lang="en-US" sz="1600" dirty="0">
                <a:solidFill>
                  <a:schemeClr val="accent5">
                    <a:lumMod val="75000"/>
                  </a:schemeClr>
                </a:solidFill>
              </a:rPr>
              <a:t> </a:t>
            </a:r>
            <a:r>
              <a:rPr lang="en-US" sz="1600" dirty="0" err="1">
                <a:solidFill>
                  <a:schemeClr val="accent5">
                    <a:lumMod val="75000"/>
                  </a:schemeClr>
                </a:solidFill>
              </a:rPr>
              <a:t>ứng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yêu</a:t>
            </a:r>
            <a:r>
              <a:rPr lang="en-US" sz="1600" dirty="0">
                <a:solidFill>
                  <a:schemeClr val="accent5">
                    <a:lumMod val="75000"/>
                  </a:schemeClr>
                </a:solidFill>
              </a:rPr>
              <a:t> </a:t>
            </a:r>
            <a:r>
              <a:rPr lang="en-US" sz="1600" dirty="0" err="1">
                <a:solidFill>
                  <a:schemeClr val="accent5">
                    <a:lumMod val="75000"/>
                  </a:schemeClr>
                </a:solidFill>
              </a:rPr>
              <a:t>cầu</a:t>
            </a:r>
            <a:r>
              <a:rPr lang="en-US" sz="1600" dirty="0">
                <a:solidFill>
                  <a:schemeClr val="accent5">
                    <a:lumMod val="75000"/>
                  </a:schemeClr>
                </a:solidFill>
              </a:rPr>
              <a:t>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hay </a:t>
            </a:r>
            <a:r>
              <a:rPr lang="en-US" sz="1600" dirty="0" err="1">
                <a:solidFill>
                  <a:schemeClr val="accent5">
                    <a:lumMod val="75000"/>
                  </a:schemeClr>
                </a:solidFill>
              </a:rPr>
              <a:t>không</a:t>
            </a:r>
            <a:r>
              <a:rPr lang="en-US" sz="1600" dirty="0">
                <a:solidFill>
                  <a:schemeClr val="accent5">
                    <a:lumMod val="75000"/>
                  </a:schemeClr>
                </a:solidFill>
              </a:rPr>
              <a:t>.</a:t>
            </a:r>
          </a:p>
        </p:txBody>
      </p:sp>
      <p:sp>
        <p:nvSpPr>
          <p:cNvPr id="16" name="TextBox 15"/>
          <p:cNvSpPr txBox="1"/>
          <p:nvPr/>
        </p:nvSpPr>
        <p:spPr>
          <a:xfrm>
            <a:off x="832915" y="2001904"/>
            <a:ext cx="7405738" cy="830997"/>
          </a:xfrm>
          <a:prstGeom prst="rect">
            <a:avLst/>
          </a:prstGeom>
          <a:noFill/>
        </p:spPr>
        <p:txBody>
          <a:bodyPr wrap="square" rtlCol="0">
            <a:spAutoFit/>
          </a:bodyPr>
          <a:lstStyle/>
          <a:p>
            <a:r>
              <a:rPr lang="vi-VN" sz="1600" dirty="0">
                <a:solidFill>
                  <a:schemeClr val="accent5">
                    <a:lumMod val="75000"/>
                  </a:schemeClr>
                </a:solidFill>
              </a:rPr>
              <a:t>Nếu các giá trị vượt qua quá trình kiểm tra, PostgreSQL sẽ chèn hoặc cập nhật các giá trị này vào cột. Nếu không, PostgreSQL sẽ từ chối các thay đổi và đưa ra lỗi vi phạm ràng buộc.</a:t>
            </a:r>
            <a:endParaRPr lang="en-US" sz="1600" dirty="0">
              <a:solidFill>
                <a:schemeClr val="accent5">
                  <a:lumMod val="75000"/>
                </a:schemeClr>
              </a:solidFill>
            </a:endParaRPr>
          </a:p>
        </p:txBody>
      </p:sp>
      <p:sp>
        <p:nvSpPr>
          <p:cNvPr id="18" name="4-Point Star 17"/>
          <p:cNvSpPr/>
          <p:nvPr/>
        </p:nvSpPr>
        <p:spPr>
          <a:xfrm>
            <a:off x="905345" y="3018461"/>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2994039"/>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3628239"/>
            <a:ext cx="6553200" cy="2409825"/>
          </a:xfrm>
          <a:prstGeom prst="rect">
            <a:avLst/>
          </a:prstGeom>
        </p:spPr>
      </p:pic>
    </p:spTree>
    <p:extLst>
      <p:ext uri="{BB962C8B-B14F-4D97-AF65-F5344CB8AC3E}">
        <p14:creationId xmlns:p14="http://schemas.microsoft.com/office/powerpoint/2010/main" val="278824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861530"/>
            <a:ext cx="7296263" cy="1302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32915" y="1331947"/>
            <a:ext cx="7405738" cy="338554"/>
          </a:xfrm>
          <a:prstGeom prst="rect">
            <a:avLst/>
          </a:prstGeom>
          <a:noFill/>
        </p:spPr>
        <p:txBody>
          <a:bodyPr wrap="square" rtlCol="0">
            <a:spAutoFit/>
          </a:bodyPr>
          <a:lstStyle/>
          <a:p>
            <a:r>
              <a:rPr lang="en-US" sz="1600" dirty="0" err="1" smtClean="0">
                <a:solidFill>
                  <a:schemeClr val="accent5">
                    <a:lumMod val="75000"/>
                  </a:schemeClr>
                </a:solidFill>
              </a:rPr>
              <a:t>Bây</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 </a:t>
            </a:r>
            <a:r>
              <a:rPr lang="en-US" sz="1600" b="1" dirty="0" err="1" smtClean="0">
                <a:solidFill>
                  <a:schemeClr val="accent5">
                    <a:lumMod val="75000"/>
                  </a:schemeClr>
                </a:solidFill>
              </a:rPr>
              <a:t>không</a:t>
            </a:r>
            <a:r>
              <a:rPr lang="en-US" sz="1600" b="1" dirty="0" smtClean="0">
                <a:solidFill>
                  <a:schemeClr val="accent5">
                    <a:lumMod val="75000"/>
                  </a:schemeClr>
                </a:solidFill>
              </a:rPr>
              <a:t> </a:t>
            </a:r>
            <a:r>
              <a:rPr lang="en-US" sz="1600" b="1" dirty="0" err="1" smtClean="0">
                <a:solidFill>
                  <a:schemeClr val="accent5">
                    <a:lumMod val="75000"/>
                  </a:schemeClr>
                </a:solidFill>
              </a:rPr>
              <a:t>thỏa</a:t>
            </a:r>
            <a:r>
              <a:rPr lang="en-US" sz="1600" b="1" dirty="0" smtClean="0">
                <a:solidFill>
                  <a:schemeClr val="accent5">
                    <a:lumMod val="75000"/>
                  </a:schemeClr>
                </a:solidFill>
              </a:rPr>
              <a:t> </a:t>
            </a:r>
            <a:r>
              <a:rPr lang="en-US" sz="1600" b="1" dirty="0" err="1" smtClean="0">
                <a:solidFill>
                  <a:schemeClr val="accent5">
                    <a:lumMod val="75000"/>
                  </a:schemeClr>
                </a:solidFill>
              </a:rPr>
              <a:t>mãn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test </a:t>
            </a:r>
            <a:r>
              <a:rPr lang="en-US" sz="1600" dirty="0" err="1" smtClean="0">
                <a:solidFill>
                  <a:schemeClr val="accent5">
                    <a:lumMod val="75000"/>
                  </a:schemeClr>
                </a:solidFill>
              </a:rPr>
              <a:t>thử</a:t>
            </a:r>
            <a:endParaRPr lang="en-US" sz="1600"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047278" y="1915848"/>
            <a:ext cx="5238750" cy="1171575"/>
          </a:xfrm>
          <a:prstGeom prst="rect">
            <a:avLst/>
          </a:prstGeom>
        </p:spPr>
      </p:pic>
      <p:sp>
        <p:nvSpPr>
          <p:cNvPr id="12" name="TextBox 11"/>
          <p:cNvSpPr txBox="1"/>
          <p:nvPr/>
        </p:nvSpPr>
        <p:spPr>
          <a:xfrm>
            <a:off x="832915" y="3378030"/>
            <a:ext cx="7405738" cy="338554"/>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lỗi</a:t>
            </a:r>
            <a:endParaRPr lang="en-US" sz="1600" dirty="0">
              <a:solidFill>
                <a:schemeClr val="accent5">
                  <a:lumMod val="75000"/>
                </a:schemeClr>
              </a:solidFill>
            </a:endParaRPr>
          </a:p>
        </p:txBody>
      </p:sp>
      <p:sp>
        <p:nvSpPr>
          <p:cNvPr id="13" name="Rounded Rectangle 12"/>
          <p:cNvSpPr/>
          <p:nvPr/>
        </p:nvSpPr>
        <p:spPr>
          <a:xfrm>
            <a:off x="905344" y="3835185"/>
            <a:ext cx="7296263" cy="1302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1047278" y="3947787"/>
            <a:ext cx="6983146" cy="1077218"/>
          </a:xfrm>
          <a:prstGeom prst="rect">
            <a:avLst/>
          </a:prstGeom>
          <a:noFill/>
        </p:spPr>
        <p:txBody>
          <a:bodyPr wrap="square" rtlCol="0">
            <a:spAutoFit/>
          </a:bodyPr>
          <a:lstStyle/>
          <a:p>
            <a:r>
              <a:rPr lang="en-US" sz="1600" dirty="0">
                <a:solidFill>
                  <a:schemeClr val="accent5">
                    <a:lumMod val="75000"/>
                  </a:schemeClr>
                </a:solidFill>
              </a:rPr>
              <a:t>[Err] ERROR:  new row for relation "employees" violates check constraint "</a:t>
            </a:r>
            <a:r>
              <a:rPr lang="en-US" sz="1600" dirty="0" err="1">
                <a:solidFill>
                  <a:schemeClr val="accent5">
                    <a:lumMod val="75000"/>
                  </a:schemeClr>
                </a:solidFill>
              </a:rPr>
              <a:t>employees_salary_check</a:t>
            </a:r>
            <a:r>
              <a:rPr lang="en-US" sz="1600" dirty="0">
                <a:solidFill>
                  <a:schemeClr val="accent5">
                    <a:lumMod val="75000"/>
                  </a:schemeClr>
                </a:solidFill>
              </a:rPr>
              <a:t>"</a:t>
            </a:r>
          </a:p>
          <a:p>
            <a:r>
              <a:rPr lang="en-US" sz="1600" dirty="0">
                <a:solidFill>
                  <a:schemeClr val="accent5">
                    <a:lumMod val="75000"/>
                  </a:schemeClr>
                </a:solidFill>
              </a:rPr>
              <a:t>DETAIL:  Failing row contains (1, John, Doe, 1972-01-01, 2015-07-01, -100000).</a:t>
            </a:r>
          </a:p>
        </p:txBody>
      </p:sp>
    </p:spTree>
    <p:extLst>
      <p:ext uri="{BB962C8B-B14F-4D97-AF65-F5344CB8AC3E}">
        <p14:creationId xmlns:p14="http://schemas.microsoft.com/office/powerpoint/2010/main" val="1211481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542487"/>
            <a:ext cx="7296263" cy="23718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32915" y="4066073"/>
            <a:ext cx="7405738" cy="338554"/>
          </a:xfrm>
          <a:prstGeom prst="rect">
            <a:avLst/>
          </a:prstGeom>
          <a:noFill/>
        </p:spPr>
        <p:txBody>
          <a:bodyPr wrap="square" rtlCol="0">
            <a:spAutoFit/>
          </a:bodyPr>
          <a:lstStyle/>
          <a:p>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ALTER TABLE </a:t>
            </a:r>
            <a:endParaRPr lang="en-US" sz="1600" dirty="0">
              <a:solidFill>
                <a:schemeClr val="accent5">
                  <a:lumMod val="75000"/>
                </a:schemeClr>
              </a:solidFill>
            </a:endParaRPr>
          </a:p>
        </p:txBody>
      </p:sp>
      <p:sp>
        <p:nvSpPr>
          <p:cNvPr id="10" name="4-Point Star 9"/>
          <p:cNvSpPr/>
          <p:nvPr/>
        </p:nvSpPr>
        <p:spPr>
          <a:xfrm>
            <a:off x="905345" y="90145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877037"/>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cho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1605010"/>
            <a:ext cx="3800475" cy="2238375"/>
          </a:xfrm>
          <a:prstGeom prst="rect">
            <a:avLst/>
          </a:prstGeom>
        </p:spPr>
      </p:pic>
      <p:sp>
        <p:nvSpPr>
          <p:cNvPr id="16" name="Rounded Rectangle 15"/>
          <p:cNvSpPr/>
          <p:nvPr/>
        </p:nvSpPr>
        <p:spPr>
          <a:xfrm>
            <a:off x="905344" y="4556348"/>
            <a:ext cx="7296263" cy="196387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0200" y="4595312"/>
            <a:ext cx="4181475" cy="1885950"/>
          </a:xfrm>
          <a:prstGeom prst="rect">
            <a:avLst/>
          </a:prstGeom>
        </p:spPr>
      </p:pic>
    </p:spTree>
    <p:extLst>
      <p:ext uri="{BB962C8B-B14F-4D97-AF65-F5344CB8AC3E}">
        <p14:creationId xmlns:p14="http://schemas.microsoft.com/office/powerpoint/2010/main" val="2126190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UNIQUE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832916" y="1236122"/>
            <a:ext cx="7368691" cy="830997"/>
          </a:xfrm>
          <a:prstGeom prst="rect">
            <a:avLst/>
          </a:prstGeom>
          <a:noFill/>
        </p:spPr>
        <p:txBody>
          <a:bodyPr wrap="square" rtlCol="0">
            <a:spAutoFit/>
          </a:bodyPr>
          <a:lstStyle/>
          <a:p>
            <a:pPr algn="just"/>
            <a:r>
              <a:rPr lang="vi-VN" sz="1600" dirty="0">
                <a:solidFill>
                  <a:schemeClr val="accent5">
                    <a:lumMod val="75000"/>
                  </a:schemeClr>
                </a:solidFill>
              </a:rPr>
              <a:t>Đôi khi, bạn muốn đảm bảo rằng các giá trị được lưu trữ trong một cột hoặc một nhóm cột là duy nhất trên toàn bộ bảng, chẳng hạn như địa chỉ email hoặc </a:t>
            </a:r>
            <a:r>
              <a:rPr lang="en-US" sz="1600" dirty="0" smtClean="0">
                <a:solidFill>
                  <a:schemeClr val="accent5">
                    <a:lumMod val="75000"/>
                  </a:schemeClr>
                </a:solidFill>
              </a:rPr>
              <a:t>username, </a:t>
            </a:r>
            <a:r>
              <a:rPr lang="en-US" sz="1600" dirty="0" err="1" smtClean="0">
                <a:solidFill>
                  <a:schemeClr val="accent5">
                    <a:lumMod val="75000"/>
                  </a:schemeClr>
                </a:solidFill>
              </a:rPr>
              <a:t>phone_number</a:t>
            </a:r>
            <a:endParaRPr lang="en-US" sz="1600" dirty="0">
              <a:solidFill>
                <a:schemeClr val="accent5">
                  <a:lumMod val="75000"/>
                </a:schemeClr>
              </a:solidFill>
            </a:endParaRPr>
          </a:p>
        </p:txBody>
      </p:sp>
      <p:sp>
        <p:nvSpPr>
          <p:cNvPr id="7" name="TextBox 6"/>
          <p:cNvSpPr txBox="1"/>
          <p:nvPr/>
        </p:nvSpPr>
        <p:spPr>
          <a:xfrm>
            <a:off x="832916" y="2099714"/>
            <a:ext cx="7368691" cy="584775"/>
          </a:xfrm>
          <a:prstGeom prst="rect">
            <a:avLst/>
          </a:prstGeom>
          <a:noFill/>
        </p:spPr>
        <p:txBody>
          <a:bodyPr wrap="square" rtlCol="0">
            <a:spAutoFit/>
          </a:bodyPr>
          <a:lstStyle/>
          <a:p>
            <a:pPr algn="just"/>
            <a:r>
              <a:rPr lang="vi-VN" sz="1600" dirty="0">
                <a:solidFill>
                  <a:schemeClr val="accent5">
                    <a:lumMod val="75000"/>
                  </a:schemeClr>
                </a:solidFill>
              </a:rPr>
              <a:t>PostgreSQL cung cấp cho bạn ràng buộc UNIQUE để duy trì tính duy nhất của dữ liệu một cách chính xác.</a:t>
            </a:r>
            <a:endParaRPr lang="en-US" sz="1600" dirty="0">
              <a:solidFill>
                <a:schemeClr val="accent5">
                  <a:lumMod val="75000"/>
                </a:schemeClr>
              </a:solidFill>
            </a:endParaRPr>
          </a:p>
        </p:txBody>
      </p:sp>
      <p:sp>
        <p:nvSpPr>
          <p:cNvPr id="8" name="TextBox 7"/>
          <p:cNvSpPr txBox="1"/>
          <p:nvPr/>
        </p:nvSpPr>
        <p:spPr>
          <a:xfrm>
            <a:off x="832916" y="2733294"/>
            <a:ext cx="7368691" cy="830997"/>
          </a:xfrm>
          <a:prstGeom prst="rect">
            <a:avLst/>
          </a:prstGeom>
          <a:noFill/>
        </p:spPr>
        <p:txBody>
          <a:bodyPr wrap="square" rtlCol="0">
            <a:spAutoFit/>
          </a:bodyPr>
          <a:lstStyle/>
          <a:p>
            <a:pPr algn="just"/>
            <a:r>
              <a:rPr lang="vi-VN" sz="1600" dirty="0">
                <a:solidFill>
                  <a:schemeClr val="accent5">
                    <a:lumMod val="75000"/>
                  </a:schemeClr>
                </a:solidFill>
              </a:rPr>
              <a:t>Khi có ràng buộc UNIQUE, mỗi khi bạn chèn một hàng mới, nó sẽ kiểm tra xem giá trị đã có trong bảng chưa. Nó từ chối thay đổi và đưa ra lỗi nếu giá trị đã tồn tại. Quá trình tương tự được thực hiện để cập nhật dữ liệu hiện có.</a:t>
            </a:r>
            <a:endParaRPr lang="en-US" sz="1600" dirty="0">
              <a:solidFill>
                <a:schemeClr val="accent5">
                  <a:lumMod val="75000"/>
                </a:schemeClr>
              </a:solidFill>
            </a:endParaRPr>
          </a:p>
        </p:txBody>
      </p:sp>
      <p:sp>
        <p:nvSpPr>
          <p:cNvPr id="9" name="TextBox 8"/>
          <p:cNvSpPr txBox="1"/>
          <p:nvPr/>
        </p:nvSpPr>
        <p:spPr>
          <a:xfrm>
            <a:off x="832916" y="3599166"/>
            <a:ext cx="7368691" cy="584775"/>
          </a:xfrm>
          <a:prstGeom prst="rect">
            <a:avLst/>
          </a:prstGeom>
          <a:noFill/>
        </p:spPr>
        <p:txBody>
          <a:bodyPr wrap="square" rtlCol="0">
            <a:spAutoFit/>
          </a:bodyPr>
          <a:lstStyle/>
          <a:p>
            <a:r>
              <a:rPr lang="vi-VN" sz="1600" dirty="0">
                <a:solidFill>
                  <a:schemeClr val="accent5">
                    <a:lumMod val="75000"/>
                  </a:schemeClr>
                </a:solidFill>
              </a:rPr>
              <a:t>Khi có ràng buộc UNIQUE, PostgreSQL sẽ tự động tạo một chỉ </a:t>
            </a:r>
            <a:r>
              <a:rPr lang="vi-VN" sz="1600" dirty="0" smtClean="0">
                <a:solidFill>
                  <a:schemeClr val="accent5">
                    <a:lumMod val="75000"/>
                  </a:schemeClr>
                </a:solidFill>
              </a:rPr>
              <a:t>mục</a:t>
            </a:r>
            <a:r>
              <a:rPr lang="en-US" sz="1600" dirty="0" smtClean="0">
                <a:solidFill>
                  <a:schemeClr val="accent5">
                    <a:lumMod val="75000"/>
                  </a:schemeClr>
                </a:solidFill>
              </a:rPr>
              <a:t> </a:t>
            </a:r>
            <a:r>
              <a:rPr lang="en-US" sz="1600" b="1" dirty="0" smtClean="0">
                <a:solidFill>
                  <a:schemeClr val="accent5">
                    <a:lumMod val="75000"/>
                  </a:schemeClr>
                </a:solidFill>
              </a:rPr>
              <a:t>index</a:t>
            </a:r>
            <a:r>
              <a:rPr lang="vi-VN" sz="1600" dirty="0" smtClean="0">
                <a:solidFill>
                  <a:schemeClr val="accent5">
                    <a:lumMod val="75000"/>
                  </a:schemeClr>
                </a:solidFill>
              </a:rPr>
              <a:t> </a:t>
            </a:r>
            <a:r>
              <a:rPr lang="vi-VN" sz="1600" dirty="0">
                <a:solidFill>
                  <a:schemeClr val="accent5">
                    <a:lumMod val="75000"/>
                  </a:schemeClr>
                </a:solidFill>
              </a:rPr>
              <a:t>duy nhất trên cột hoặc nhóm cột..</a:t>
            </a:r>
            <a:endParaRPr lang="en-US" sz="1600" dirty="0">
              <a:solidFill>
                <a:schemeClr val="accent5">
                  <a:lumMod val="75000"/>
                </a:schemeClr>
              </a:solidFill>
            </a:endParaRPr>
          </a:p>
        </p:txBody>
      </p:sp>
      <p:sp>
        <p:nvSpPr>
          <p:cNvPr id="12" name="4-Point Star 11"/>
          <p:cNvSpPr/>
          <p:nvPr/>
        </p:nvSpPr>
        <p:spPr>
          <a:xfrm>
            <a:off x="905345" y="430257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427815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sp>
        <p:nvSpPr>
          <p:cNvPr id="14" name="Rounded Rectangle 13"/>
          <p:cNvSpPr/>
          <p:nvPr/>
        </p:nvSpPr>
        <p:spPr>
          <a:xfrm>
            <a:off x="905345" y="4686461"/>
            <a:ext cx="7296263" cy="17733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5" name="Picture 14"/>
          <p:cNvPicPr>
            <a:picLocks noChangeAspect="1"/>
          </p:cNvPicPr>
          <p:nvPr/>
        </p:nvPicPr>
        <p:blipFill>
          <a:blip r:embed="rId2"/>
          <a:stretch>
            <a:fillRect/>
          </a:stretch>
        </p:blipFill>
        <p:spPr>
          <a:xfrm>
            <a:off x="1050200" y="4764409"/>
            <a:ext cx="3781425" cy="1695450"/>
          </a:xfrm>
          <a:prstGeom prst="rect">
            <a:avLst/>
          </a:prstGeom>
        </p:spPr>
      </p:pic>
    </p:spTree>
    <p:extLst>
      <p:ext uri="{BB962C8B-B14F-4D97-AF65-F5344CB8AC3E}">
        <p14:creationId xmlns:p14="http://schemas.microsoft.com/office/powerpoint/2010/main" val="3819408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05345" y="4435016"/>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8" name="Rounded Rectangle 17"/>
          <p:cNvSpPr/>
          <p:nvPr/>
        </p:nvSpPr>
        <p:spPr>
          <a:xfrm>
            <a:off x="905345" y="1365891"/>
            <a:ext cx="7296263" cy="91558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32916" y="819457"/>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90376" y="1466274"/>
            <a:ext cx="6057900" cy="666750"/>
          </a:xfrm>
          <a:prstGeom prst="rect">
            <a:avLst/>
          </a:prstGeom>
        </p:spPr>
      </p:pic>
      <p:sp>
        <p:nvSpPr>
          <p:cNvPr id="19" name="TextBox 18"/>
          <p:cNvSpPr txBox="1"/>
          <p:nvPr/>
        </p:nvSpPr>
        <p:spPr>
          <a:xfrm>
            <a:off x="832916" y="236239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r>
              <a:rPr lang="en-US" sz="1600" dirty="0" err="1" smtClean="0">
                <a:solidFill>
                  <a:schemeClr val="accent5">
                    <a:lumMod val="75000"/>
                  </a:schemeClr>
                </a:solidFill>
              </a:rPr>
              <a:t>thứ</a:t>
            </a:r>
            <a:r>
              <a:rPr lang="en-US" sz="1600" dirty="0" smtClean="0">
                <a:solidFill>
                  <a:schemeClr val="accent5">
                    <a:lumMod val="75000"/>
                  </a:schemeClr>
                </a:solidFill>
              </a:rPr>
              <a:t> 2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0" name="Rounded Rectangle 19"/>
          <p:cNvSpPr/>
          <p:nvPr/>
        </p:nvSpPr>
        <p:spPr>
          <a:xfrm>
            <a:off x="905344" y="2769964"/>
            <a:ext cx="7296263" cy="1008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TextBox 20"/>
          <p:cNvSpPr txBox="1"/>
          <p:nvPr/>
        </p:nvSpPr>
        <p:spPr>
          <a:xfrm>
            <a:off x="1047278" y="2882566"/>
            <a:ext cx="6983146" cy="830997"/>
          </a:xfrm>
          <a:prstGeom prst="rect">
            <a:avLst/>
          </a:prstGeom>
          <a:noFill/>
        </p:spPr>
        <p:txBody>
          <a:bodyPr wrap="square" rtlCol="0">
            <a:spAutoFit/>
          </a:bodyPr>
          <a:lstStyle/>
          <a:p>
            <a:r>
              <a:rPr lang="en-US" sz="1600" dirty="0">
                <a:solidFill>
                  <a:schemeClr val="accent5">
                    <a:lumMod val="75000"/>
                  </a:schemeClr>
                </a:solidFill>
              </a:rPr>
              <a:t>[Err] ERROR:  duplicate key value violates unique constraint "</a:t>
            </a:r>
            <a:r>
              <a:rPr lang="en-US" sz="1600" dirty="0" err="1">
                <a:solidFill>
                  <a:schemeClr val="accent5">
                    <a:lumMod val="75000"/>
                  </a:schemeClr>
                </a:solidFill>
              </a:rPr>
              <a:t>person_email_key</a:t>
            </a:r>
            <a:r>
              <a:rPr lang="en-US" sz="1600" dirty="0">
                <a:solidFill>
                  <a:schemeClr val="accent5">
                    <a:lumMod val="75000"/>
                  </a:schemeClr>
                </a:solidFill>
              </a:rPr>
              <a:t>"</a:t>
            </a:r>
          </a:p>
          <a:p>
            <a:r>
              <a:rPr lang="en-US" sz="1600" dirty="0">
                <a:solidFill>
                  <a:schemeClr val="accent5">
                    <a:lumMod val="75000"/>
                  </a:schemeClr>
                </a:solidFill>
              </a:rPr>
              <a:t>DETAIL:  Key (email)=(j.doe@postgresqltutorial.com) already exists.</a:t>
            </a:r>
          </a:p>
        </p:txBody>
      </p:sp>
      <p:sp>
        <p:nvSpPr>
          <p:cNvPr id="22" name="4-Point Star 21"/>
          <p:cNvSpPr/>
          <p:nvPr/>
        </p:nvSpPr>
        <p:spPr>
          <a:xfrm>
            <a:off x="905345" y="401279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398837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cho</a:t>
            </a:r>
            <a:r>
              <a:rPr lang="en-US" b="1" dirty="0" smtClean="0">
                <a:solidFill>
                  <a:schemeClr val="accent5">
                    <a:lumMod val="75000"/>
                  </a:schemeClr>
                </a:solidFill>
              </a:rPr>
              <a:t> </a:t>
            </a:r>
            <a:r>
              <a:rPr lang="en-US" b="1" dirty="0" err="1" smtClean="0">
                <a:solidFill>
                  <a:schemeClr val="accent5">
                    <a:lumMod val="75000"/>
                  </a:schemeClr>
                </a:solidFill>
              </a:rPr>
              <a:t>nhiều</a:t>
            </a:r>
            <a:r>
              <a:rPr lang="en-US" b="1" dirty="0" smtClean="0">
                <a:solidFill>
                  <a:schemeClr val="accent5">
                    <a:lumMod val="75000"/>
                  </a:schemeClr>
                </a:solidFill>
              </a:rPr>
              <a:t> </a:t>
            </a:r>
            <a:r>
              <a:rPr lang="en-US" b="1" dirty="0" err="1" smtClean="0">
                <a:solidFill>
                  <a:schemeClr val="accent5">
                    <a:lumMod val="75000"/>
                  </a:schemeClr>
                </a:solidFill>
              </a:rPr>
              <a:t>cột</a:t>
            </a:r>
            <a:r>
              <a:rPr lang="en-US" b="1" dirty="0" smtClean="0">
                <a:solidFill>
                  <a:schemeClr val="accent5">
                    <a:lumMod val="75000"/>
                  </a:schemeClr>
                </a:solidFill>
              </a:rPr>
              <a:t> </a:t>
            </a:r>
            <a:r>
              <a:rPr lang="en-US" b="1" dirty="0" err="1" smtClean="0">
                <a:solidFill>
                  <a:schemeClr val="accent5">
                    <a:lumMod val="75000"/>
                  </a:schemeClr>
                </a:solidFill>
              </a:rPr>
              <a:t>một</a:t>
            </a:r>
            <a:r>
              <a:rPr lang="en-US" b="1" dirty="0" smtClean="0">
                <a:solidFill>
                  <a:schemeClr val="accent5">
                    <a:lumMod val="75000"/>
                  </a:schemeClr>
                </a:solidFill>
              </a:rPr>
              <a:t> </a:t>
            </a:r>
            <a:r>
              <a:rPr lang="en-US" b="1" dirty="0" err="1" smtClean="0">
                <a:solidFill>
                  <a:schemeClr val="accent5">
                    <a:lumMod val="75000"/>
                  </a:schemeClr>
                </a:solidFill>
              </a:rPr>
              <a:t>lúc</a:t>
            </a:r>
            <a:endParaRPr lang="en-US" b="1" dirty="0">
              <a:solidFill>
                <a:schemeClr val="accent5">
                  <a:lumMod val="75000"/>
                </a:schemeClr>
              </a:solidFill>
            </a:endParaRPr>
          </a:p>
        </p:txBody>
      </p:sp>
      <p:pic>
        <p:nvPicPr>
          <p:cNvPr id="24" name="Picture 23"/>
          <p:cNvPicPr>
            <a:picLocks noChangeAspect="1"/>
          </p:cNvPicPr>
          <p:nvPr/>
        </p:nvPicPr>
        <p:blipFill>
          <a:blip r:embed="rId3"/>
          <a:stretch>
            <a:fillRect/>
          </a:stretch>
        </p:blipFill>
        <p:spPr>
          <a:xfrm>
            <a:off x="1232590" y="4564785"/>
            <a:ext cx="2533650" cy="1571625"/>
          </a:xfrm>
          <a:prstGeom prst="rect">
            <a:avLst/>
          </a:prstGeom>
        </p:spPr>
      </p:pic>
    </p:spTree>
    <p:extLst>
      <p:ext uri="{BB962C8B-B14F-4D97-AF65-F5344CB8AC3E}">
        <p14:creationId xmlns:p14="http://schemas.microsoft.com/office/powerpoint/2010/main" val="2331258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05345" y="5358113"/>
            <a:ext cx="7296263" cy="116943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5" name="Rounded Rectangle 24"/>
          <p:cNvSpPr/>
          <p:nvPr/>
        </p:nvSpPr>
        <p:spPr>
          <a:xfrm>
            <a:off x="905345" y="1665533"/>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2" name="4-Point Star 21"/>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884491"/>
            <a:ext cx="4371975" cy="1419225"/>
          </a:xfrm>
          <a:prstGeom prst="rect">
            <a:avLst/>
          </a:prstGeom>
        </p:spPr>
      </p:pic>
      <p:sp>
        <p:nvSpPr>
          <p:cNvPr id="13" name="TextBox 12"/>
          <p:cNvSpPr txBox="1"/>
          <p:nvPr/>
        </p:nvSpPr>
        <p:spPr>
          <a:xfrm>
            <a:off x="832916" y="1203226"/>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1: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dirty="0">
              <a:solidFill>
                <a:schemeClr val="accent5">
                  <a:lumMod val="75000"/>
                </a:schemeClr>
              </a:solidFill>
            </a:endParaRPr>
          </a:p>
        </p:txBody>
      </p:sp>
      <p:sp>
        <p:nvSpPr>
          <p:cNvPr id="14" name="TextBox 13"/>
          <p:cNvSpPr txBox="1"/>
          <p:nvPr/>
        </p:nvSpPr>
        <p:spPr>
          <a:xfrm>
            <a:off x="832916" y="364642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index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b="1" dirty="0" err="1" smtClean="0">
                <a:solidFill>
                  <a:schemeClr val="accent5">
                    <a:lumMod val="75000"/>
                  </a:schemeClr>
                </a:solidFill>
              </a:rPr>
              <a:t>equip_id</a:t>
            </a:r>
            <a:endParaRPr lang="en-US" sz="1600" b="1" dirty="0">
              <a:solidFill>
                <a:schemeClr val="accent5">
                  <a:lumMod val="75000"/>
                </a:schemeClr>
              </a:solidFill>
            </a:endParaRPr>
          </a:p>
        </p:txBody>
      </p:sp>
      <p:sp>
        <p:nvSpPr>
          <p:cNvPr id="15" name="Rounded Rectangle 14"/>
          <p:cNvSpPr/>
          <p:nvPr/>
        </p:nvSpPr>
        <p:spPr>
          <a:xfrm>
            <a:off x="905345" y="4108735"/>
            <a:ext cx="7296263" cy="79701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4" name="Picture 3"/>
          <p:cNvPicPr>
            <a:picLocks noChangeAspect="1"/>
          </p:cNvPicPr>
          <p:nvPr/>
        </p:nvPicPr>
        <p:blipFill>
          <a:blip r:embed="rId3"/>
          <a:stretch>
            <a:fillRect/>
          </a:stretch>
        </p:blipFill>
        <p:spPr>
          <a:xfrm>
            <a:off x="1050200" y="4234453"/>
            <a:ext cx="6019800" cy="590550"/>
          </a:xfrm>
          <a:prstGeom prst="rect">
            <a:avLst/>
          </a:prstGeom>
        </p:spPr>
      </p:pic>
      <p:sp>
        <p:nvSpPr>
          <p:cNvPr id="26" name="TextBox 25"/>
          <p:cNvSpPr txBox="1"/>
          <p:nvPr/>
        </p:nvSpPr>
        <p:spPr>
          <a:xfrm>
            <a:off x="832916" y="4968234"/>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3: </a:t>
            </a:r>
            <a:r>
              <a:rPr lang="en-US" sz="1600" dirty="0" err="1" smtClean="0">
                <a:solidFill>
                  <a:schemeClr val="accent5">
                    <a:lumMod val="75000"/>
                  </a:schemeClr>
                </a:solidFill>
              </a:rPr>
              <a:t>Thêm</a:t>
            </a:r>
            <a:r>
              <a:rPr lang="en-US" sz="1600" dirty="0">
                <a:solidFill>
                  <a:schemeClr val="accent5">
                    <a:lumMod val="75000"/>
                  </a:schemeClr>
                </a:solidFill>
              </a:rPr>
              <a:t> unique </a:t>
            </a:r>
            <a:r>
              <a:rPr lang="en-US" sz="1600" dirty="0" smtClean="0">
                <a:solidFill>
                  <a:schemeClr val="accent5">
                    <a:lumMod val="75000"/>
                  </a:schemeClr>
                </a:solidFill>
              </a:rPr>
              <a:t>constraint </a:t>
            </a:r>
            <a:r>
              <a:rPr lang="en-US" sz="1600" dirty="0" err="1" smtClean="0">
                <a:solidFill>
                  <a:schemeClr val="accent5">
                    <a:lumMod val="75000"/>
                  </a:schemeClr>
                </a:solidFill>
              </a:rPr>
              <a:t>vào</a:t>
            </a:r>
            <a:r>
              <a:rPr lang="en-US" sz="1600" dirty="0" smtClean="0">
                <a:solidFill>
                  <a:schemeClr val="accent5">
                    <a:lumMod val="75000"/>
                  </a:schemeClr>
                </a:solidFill>
              </a:rPr>
              <a:t> table equipment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index</a:t>
            </a:r>
            <a:endParaRPr lang="en-US" sz="1600" b="1" dirty="0">
              <a:solidFill>
                <a:schemeClr val="accent5">
                  <a:lumMod val="75000"/>
                </a:schemeClr>
              </a:solidFill>
            </a:endParaRPr>
          </a:p>
        </p:txBody>
      </p:sp>
      <p:pic>
        <p:nvPicPr>
          <p:cNvPr id="6" name="Picture 5"/>
          <p:cNvPicPr>
            <a:picLocks noChangeAspect="1"/>
          </p:cNvPicPr>
          <p:nvPr/>
        </p:nvPicPr>
        <p:blipFill>
          <a:blip r:embed="rId4"/>
          <a:stretch>
            <a:fillRect/>
          </a:stretch>
        </p:blipFill>
        <p:spPr>
          <a:xfrm>
            <a:off x="1050200" y="5422272"/>
            <a:ext cx="4400550" cy="933450"/>
          </a:xfrm>
          <a:prstGeom prst="rect">
            <a:avLst/>
          </a:prstGeom>
        </p:spPr>
      </p:pic>
    </p:spTree>
    <p:extLst>
      <p:ext uri="{BB962C8B-B14F-4D97-AF65-F5344CB8AC3E}">
        <p14:creationId xmlns:p14="http://schemas.microsoft.com/office/powerpoint/2010/main" val="2542767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NOT NULL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p:cNvSpPr txBox="1"/>
          <p:nvPr/>
        </p:nvSpPr>
        <p:spPr>
          <a:xfrm>
            <a:off x="832916" y="1236122"/>
            <a:ext cx="7368691" cy="584775"/>
          </a:xfrm>
          <a:prstGeom prst="rect">
            <a:avLst/>
          </a:prstGeom>
          <a:noFill/>
        </p:spPr>
        <p:txBody>
          <a:bodyPr wrap="square" rtlCol="0">
            <a:spAutoFit/>
          </a:bodyPr>
          <a:lstStyle/>
          <a:p>
            <a:pPr algn="just"/>
            <a:r>
              <a:rPr lang="vi-VN" sz="1600" dirty="0">
                <a:solidFill>
                  <a:schemeClr val="accent5">
                    <a:lumMod val="75000"/>
                  </a:schemeClr>
                </a:solidFill>
              </a:rPr>
              <a:t>Trong lý thuyết cơ sở dữ liệu, NULL đại diện cho thông tin chưa biết hoặc thiếu thông tin. NULL không giống như một chuỗi trống hoặc số 0.</a:t>
            </a:r>
            <a:endParaRPr lang="en-US" sz="1600" dirty="0">
              <a:solidFill>
                <a:schemeClr val="accent5">
                  <a:lumMod val="75000"/>
                </a:schemeClr>
              </a:solidFill>
            </a:endParaRPr>
          </a:p>
        </p:txBody>
      </p:sp>
      <p:sp>
        <p:nvSpPr>
          <p:cNvPr id="6" name="TextBox 5"/>
          <p:cNvSpPr txBox="1"/>
          <p:nvPr/>
        </p:nvSpPr>
        <p:spPr>
          <a:xfrm>
            <a:off x="832916" y="1987560"/>
            <a:ext cx="7368691" cy="1323439"/>
          </a:xfrm>
          <a:prstGeom prst="rect">
            <a:avLst/>
          </a:prstGeom>
          <a:noFill/>
        </p:spPr>
        <p:txBody>
          <a:bodyPr wrap="square" rtlCol="0">
            <a:spAutoFit/>
          </a:bodyPr>
          <a:lstStyle/>
          <a:p>
            <a:pPr algn="just"/>
            <a:r>
              <a:rPr lang="vi-VN" sz="1600" dirty="0">
                <a:solidFill>
                  <a:schemeClr val="accent5">
                    <a:lumMod val="75000"/>
                  </a:schemeClr>
                </a:solidFill>
              </a:rPr>
              <a:t>Giả sử bạn cần chèn địa chỉ email của một liên hệ vào bảng. Bạn có thể yêu cầu địa chỉ email của người đó. Tuy nhiên, nếu bạn không biết người liên hệ đó có địa chỉ email hay không, bạn có thể chèn NULL vào cột địa chỉ email. Trong trường hợp này, NULL chỉ ra rằng địa chỉ email không được biết tại thời điểm ghi.</a:t>
            </a:r>
            <a:endParaRPr lang="en-US" sz="1600" dirty="0">
              <a:solidFill>
                <a:schemeClr val="accent5">
                  <a:lumMod val="75000"/>
                </a:schemeClr>
              </a:solidFill>
            </a:endParaRPr>
          </a:p>
        </p:txBody>
      </p:sp>
      <p:sp>
        <p:nvSpPr>
          <p:cNvPr id="7" name="TextBox 6"/>
          <p:cNvSpPr txBox="1"/>
          <p:nvPr/>
        </p:nvSpPr>
        <p:spPr>
          <a:xfrm>
            <a:off x="832916" y="3477662"/>
            <a:ext cx="7368691" cy="830997"/>
          </a:xfrm>
          <a:prstGeom prst="rect">
            <a:avLst/>
          </a:prstGeom>
          <a:noFill/>
        </p:spPr>
        <p:txBody>
          <a:bodyPr wrap="square" rtlCol="0">
            <a:spAutoFit/>
          </a:bodyPr>
          <a:lstStyle/>
          <a:p>
            <a:pPr algn="just"/>
            <a:r>
              <a:rPr lang="vi-VN" sz="1600" dirty="0">
                <a:solidFill>
                  <a:schemeClr val="accent5">
                    <a:lumMod val="75000"/>
                  </a:schemeClr>
                </a:solidFill>
              </a:rPr>
              <a:t>NULL rất đặc biệt. Nó không bằng bất cứ thứ gì, kể cả chính nó. Biểu thức NULL = NULL trả về NULL vì điều đó có nghĩa là hai giá trị chưa biết không được bằng nhau.</a:t>
            </a:r>
            <a:endParaRPr lang="en-US" sz="1600" dirty="0">
              <a:solidFill>
                <a:schemeClr val="accent5">
                  <a:lumMod val="75000"/>
                </a:schemeClr>
              </a:solidFill>
            </a:endParaRPr>
          </a:p>
        </p:txBody>
      </p:sp>
      <p:sp>
        <p:nvSpPr>
          <p:cNvPr id="8" name="TextBox 7"/>
          <p:cNvSpPr txBox="1"/>
          <p:nvPr/>
        </p:nvSpPr>
        <p:spPr>
          <a:xfrm>
            <a:off x="832916" y="4564078"/>
            <a:ext cx="7368691" cy="830997"/>
          </a:xfrm>
          <a:prstGeom prst="rect">
            <a:avLst/>
          </a:prstGeom>
          <a:noFill/>
        </p:spPr>
        <p:txBody>
          <a:bodyPr wrap="square" rtlCol="0">
            <a:spAutoFit/>
          </a:bodyPr>
          <a:lstStyle/>
          <a:p>
            <a:pPr algn="just"/>
            <a:r>
              <a:rPr lang="vi-VN" sz="1600" dirty="0">
                <a:solidFill>
                  <a:schemeClr val="accent5">
                    <a:lumMod val="75000"/>
                  </a:schemeClr>
                </a:solidFill>
              </a:rPr>
              <a:t>Để kiểm tra xem một giá trị có phải là NULL hay không, bạn sử dụng toán tử boolean IS NULL. Ví dụ: biểu thức sau trả về true nếu giá trị trong địa chỉ email là NULL.</a:t>
            </a:r>
            <a:endParaRPr lang="en-US" sz="1600" dirty="0">
              <a:solidFill>
                <a:schemeClr val="accent5">
                  <a:lumMod val="75000"/>
                </a:schemeClr>
              </a:solidFill>
            </a:endParaRPr>
          </a:p>
        </p:txBody>
      </p:sp>
      <p:sp>
        <p:nvSpPr>
          <p:cNvPr id="9" name="Rounded Rectangle 8"/>
          <p:cNvSpPr/>
          <p:nvPr/>
        </p:nvSpPr>
        <p:spPr>
          <a:xfrm>
            <a:off x="905345" y="5476165"/>
            <a:ext cx="7296263" cy="68924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1004935" y="5650494"/>
            <a:ext cx="3458423" cy="369332"/>
          </a:xfrm>
          <a:prstGeom prst="rect">
            <a:avLst/>
          </a:prstGeom>
          <a:noFill/>
        </p:spPr>
        <p:txBody>
          <a:bodyPr wrap="square" rtlCol="0">
            <a:spAutoFit/>
          </a:bodyPr>
          <a:lstStyle/>
          <a:p>
            <a:r>
              <a:rPr lang="en-US" dirty="0" err="1">
                <a:solidFill>
                  <a:schemeClr val="bg1"/>
                </a:solidFill>
              </a:rPr>
              <a:t>email_address</a:t>
            </a:r>
            <a:r>
              <a:rPr lang="en-US" dirty="0">
                <a:solidFill>
                  <a:schemeClr val="bg1"/>
                </a:solidFill>
              </a:rPr>
              <a:t> </a:t>
            </a:r>
            <a:r>
              <a:rPr lang="en-US" dirty="0">
                <a:solidFill>
                  <a:srgbClr val="CF51BD"/>
                </a:solidFill>
              </a:rPr>
              <a:t>IS NULL</a:t>
            </a:r>
          </a:p>
        </p:txBody>
      </p:sp>
    </p:spTree>
    <p:extLst>
      <p:ext uri="{BB962C8B-B14F-4D97-AF65-F5344CB8AC3E}">
        <p14:creationId xmlns:p14="http://schemas.microsoft.com/office/powerpoint/2010/main" val="2229701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427574"/>
            <a:ext cx="4752975" cy="1590675"/>
          </a:xfrm>
          <a:prstGeom prst="rect">
            <a:avLst/>
          </a:prstGeom>
        </p:spPr>
      </p:pic>
      <p:sp>
        <p:nvSpPr>
          <p:cNvPr id="12" name="Rectangle 11"/>
          <p:cNvSpPr/>
          <p:nvPr/>
        </p:nvSpPr>
        <p:spPr>
          <a:xfrm>
            <a:off x="3051018" y="1946495"/>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97933" y="2190939"/>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2916" y="3330073"/>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a:solidFill>
                  <a:schemeClr val="accent5">
                    <a:lumMod val="75000"/>
                  </a:schemeClr>
                </a:solidFill>
              </a:rPr>
              <a:t>invoices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constraint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8" name="TextBox 17"/>
          <p:cNvSpPr txBox="1"/>
          <p:nvPr/>
        </p:nvSpPr>
        <p:spPr>
          <a:xfrm>
            <a:off x="832916" y="4072457"/>
            <a:ext cx="7368691" cy="830997"/>
          </a:xfrm>
          <a:prstGeom prst="rect">
            <a:avLst/>
          </a:prstGeom>
          <a:noFill/>
        </p:spPr>
        <p:txBody>
          <a:bodyPr wrap="square" rtlCol="0">
            <a:spAutoFit/>
          </a:bodyPr>
          <a:lstStyle/>
          <a:p>
            <a:pPr algn="just"/>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NULL </a:t>
            </a:r>
            <a:r>
              <a:rPr lang="en-US" sz="1600" dirty="0" err="1">
                <a:solidFill>
                  <a:schemeClr val="accent5">
                    <a:lumMod val="75000"/>
                  </a:schemeClr>
                </a:solidFill>
              </a:rPr>
              <a:t>thay</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NOT NULL,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NULL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NULL. </a:t>
            </a:r>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rõ</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NULL </a:t>
            </a:r>
            <a:r>
              <a:rPr lang="en-US" sz="1600" dirty="0" err="1">
                <a:solidFill>
                  <a:schemeClr val="accent5">
                    <a:lumMod val="75000"/>
                  </a:schemeClr>
                </a:solidFill>
              </a:rPr>
              <a:t>hoặc</a:t>
            </a:r>
            <a:r>
              <a:rPr lang="en-US" sz="1600" dirty="0">
                <a:solidFill>
                  <a:schemeClr val="accent5">
                    <a:lumMod val="75000"/>
                  </a:schemeClr>
                </a:solidFill>
              </a:rPr>
              <a:t> NOT NULL,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NULL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mặc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a:t>
            </a:r>
          </a:p>
        </p:txBody>
      </p:sp>
    </p:spTree>
    <p:extLst>
      <p:ext uri="{BB962C8B-B14F-4D97-AF65-F5344CB8AC3E}">
        <p14:creationId xmlns:p14="http://schemas.microsoft.com/office/powerpoint/2010/main" val="2794884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43075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constraint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7" name="TextBox 16"/>
          <p:cNvSpPr txBox="1"/>
          <p:nvPr/>
        </p:nvSpPr>
        <p:spPr>
          <a:xfrm>
            <a:off x="832916" y="2853985"/>
            <a:ext cx="2027979" cy="1323439"/>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constraint NOT NULL.</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120036" y="1423233"/>
            <a:ext cx="4676775" cy="1114425"/>
          </a:xfrm>
          <a:prstGeom prst="rect">
            <a:avLst/>
          </a:prstGeom>
        </p:spPr>
      </p:pic>
      <p:sp>
        <p:nvSpPr>
          <p:cNvPr id="13" name="TextBox 12"/>
          <p:cNvSpPr txBox="1"/>
          <p:nvPr/>
        </p:nvSpPr>
        <p:spPr>
          <a:xfrm>
            <a:off x="832916" y="4306316"/>
            <a:ext cx="2027979" cy="2062103"/>
          </a:xfrm>
          <a:prstGeom prst="rect">
            <a:avLst/>
          </a:prstGeom>
          <a:noFill/>
        </p:spPr>
        <p:txBody>
          <a:bodyPr wrap="square" rtlCol="0">
            <a:spAutoFit/>
          </a:bodyPr>
          <a:lstStyle/>
          <a:p>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việc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NOT NULL Constraint,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CHECK constraint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column</a:t>
            </a:r>
            <a:endParaRPr lang="en-US" sz="1600"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3068573" y="2939961"/>
            <a:ext cx="5114925" cy="3419475"/>
          </a:xfrm>
          <a:prstGeom prst="rect">
            <a:avLst/>
          </a:prstGeom>
        </p:spPr>
      </p:pic>
    </p:spTree>
    <p:extLst>
      <p:ext uri="{BB962C8B-B14F-4D97-AF65-F5344CB8AC3E}">
        <p14:creationId xmlns:p14="http://schemas.microsoft.com/office/powerpoint/2010/main" val="82365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4-Point Star 1"/>
          <p:cNvSpPr/>
          <p:nvPr/>
        </p:nvSpPr>
        <p:spPr>
          <a:xfrm>
            <a:off x="905345" y="154814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1523721"/>
            <a:ext cx="5142371" cy="369332"/>
          </a:xfrm>
          <a:prstGeom prst="rect">
            <a:avLst/>
          </a:prstGeom>
          <a:noFill/>
        </p:spPr>
        <p:txBody>
          <a:bodyPr wrap="square" rtlCol="0">
            <a:spAutoFit/>
          </a:bodyPr>
          <a:lstStyle/>
          <a:p>
            <a:r>
              <a:rPr lang="vi-VN" b="1" dirty="0">
                <a:solidFill>
                  <a:schemeClr val="accent5">
                    <a:lumMod val="75000"/>
                  </a:schemeClr>
                </a:solidFill>
              </a:rPr>
              <a:t>Requirements </a:t>
            </a:r>
            <a:r>
              <a:rPr lang="vi-VN" b="1" dirty="0" smtClean="0">
                <a:solidFill>
                  <a:schemeClr val="accent5">
                    <a:lumMod val="75000"/>
                  </a:schemeClr>
                </a:solidFill>
              </a:rPr>
              <a:t>analysis</a:t>
            </a:r>
            <a:r>
              <a:rPr lang="en-US" b="1" dirty="0" smtClean="0">
                <a:solidFill>
                  <a:schemeClr val="accent5">
                    <a:lumMod val="75000"/>
                  </a:schemeClr>
                </a:solidFill>
              </a:rPr>
              <a:t> – </a:t>
            </a:r>
            <a:r>
              <a:rPr lang="en-US" b="1" dirty="0" err="1" smtClean="0">
                <a:solidFill>
                  <a:schemeClr val="accent5">
                    <a:lumMod val="75000"/>
                  </a:schemeClr>
                </a:solidFill>
              </a:rPr>
              <a:t>Phân</a:t>
            </a:r>
            <a:r>
              <a:rPr lang="en-US" b="1" dirty="0" smtClean="0">
                <a:solidFill>
                  <a:schemeClr val="accent5">
                    <a:lumMod val="75000"/>
                  </a:schemeClr>
                </a:solidFill>
              </a:rPr>
              <a:t> </a:t>
            </a:r>
            <a:r>
              <a:rPr lang="en-US" b="1" dirty="0" err="1" smtClean="0">
                <a:solidFill>
                  <a:schemeClr val="accent5">
                    <a:lumMod val="75000"/>
                  </a:schemeClr>
                </a:solidFill>
              </a:rPr>
              <a:t>tích</a:t>
            </a:r>
            <a:r>
              <a:rPr lang="en-US" b="1" dirty="0" smtClean="0">
                <a:solidFill>
                  <a:schemeClr val="accent5">
                    <a:lumMod val="75000"/>
                  </a:schemeClr>
                </a:solidFill>
              </a:rPr>
              <a:t> </a:t>
            </a:r>
            <a:r>
              <a:rPr lang="en-US" b="1" dirty="0" err="1" smtClean="0">
                <a:solidFill>
                  <a:schemeClr val="accent5">
                    <a:lumMod val="75000"/>
                  </a:schemeClr>
                </a:solidFill>
              </a:rPr>
              <a:t>yêu</a:t>
            </a:r>
            <a:r>
              <a:rPr lang="en-US" b="1" dirty="0" smtClean="0">
                <a:solidFill>
                  <a:schemeClr val="accent5">
                    <a:lumMod val="75000"/>
                  </a:schemeClr>
                </a:solidFill>
              </a:rPr>
              <a:t> </a:t>
            </a:r>
            <a:r>
              <a:rPr lang="en-US" b="1" dirty="0" err="1" smtClean="0">
                <a:solidFill>
                  <a:schemeClr val="accent5">
                    <a:lumMod val="75000"/>
                  </a:schemeClr>
                </a:solidFill>
              </a:rPr>
              <a:t>cầu</a:t>
            </a:r>
            <a:endParaRPr lang="en-US" b="1" dirty="0">
              <a:solidFill>
                <a:schemeClr val="accent5">
                  <a:lumMod val="75000"/>
                </a:schemeClr>
              </a:solidFill>
            </a:endParaRPr>
          </a:p>
        </p:txBody>
      </p:sp>
      <p:sp>
        <p:nvSpPr>
          <p:cNvPr id="9" name="TextBox 8"/>
          <p:cNvSpPr txBox="1"/>
          <p:nvPr/>
        </p:nvSpPr>
        <p:spPr>
          <a:xfrm>
            <a:off x="832916" y="2032827"/>
            <a:ext cx="7822197" cy="1323439"/>
          </a:xfrm>
          <a:prstGeom prst="rect">
            <a:avLst/>
          </a:prstGeom>
          <a:noFill/>
        </p:spPr>
        <p:txBody>
          <a:bodyPr wrap="square" rtlCol="0">
            <a:spAutoFit/>
          </a:bodyPr>
          <a:lstStyle/>
          <a:p>
            <a:r>
              <a:rPr lang="vi-VN" sz="1600" dirty="0">
                <a:solidFill>
                  <a:schemeClr val="accent5">
                    <a:lumMod val="75000"/>
                  </a:schemeClr>
                </a:solidFill>
              </a:rPr>
              <a:t>Trong database design chia ra 2 nhóm đối tượng là: người thực hiện (database designer) và người sử dụng (database users). Database designer phải tổng hợp và lập kế hoạch triển khai sao cho đáp ứng được tất cả mong đợi, yêu cầu và mục đích sử dụng của database users. Kế hoạch này phải thể hiện được rõ ràng các bước tổng hợp, chọn lọc, cách cấu trúc dữ liệu và ước tính kết quả trả ra.</a:t>
            </a:r>
            <a:endParaRPr lang="en-US" sz="1600" dirty="0">
              <a:solidFill>
                <a:schemeClr val="accent5">
                  <a:lumMod val="75000"/>
                </a:schemeClr>
              </a:solidFill>
            </a:endParaRPr>
          </a:p>
        </p:txBody>
      </p:sp>
      <p:sp>
        <p:nvSpPr>
          <p:cNvPr id="10" name="TextBox 9"/>
          <p:cNvSpPr txBox="1"/>
          <p:nvPr/>
        </p:nvSpPr>
        <p:spPr>
          <a:xfrm>
            <a:off x="832916" y="3608130"/>
            <a:ext cx="7822197" cy="584775"/>
          </a:xfrm>
          <a:prstGeom prst="rect">
            <a:avLst/>
          </a:prstGeom>
          <a:noFill/>
        </p:spPr>
        <p:txBody>
          <a:bodyPr wrap="square" rtlCol="0">
            <a:spAutoFit/>
          </a:bodyPr>
          <a:lstStyle/>
          <a:p>
            <a:r>
              <a:rPr lang="en-US" sz="1600" dirty="0" smtClean="0">
                <a:solidFill>
                  <a:schemeClr val="accent5">
                    <a:lumMod val="75000"/>
                  </a:schemeClr>
                </a:solidFill>
              </a:rPr>
              <a:t>D</a:t>
            </a:r>
            <a:r>
              <a:rPr lang="vi-VN" sz="1600" dirty="0" smtClean="0">
                <a:solidFill>
                  <a:schemeClr val="accent5">
                    <a:lumMod val="75000"/>
                  </a:schemeClr>
                </a:solidFill>
              </a:rPr>
              <a:t>atabase designer</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vi-VN" sz="1600" dirty="0" smtClean="0">
                <a:solidFill>
                  <a:schemeClr val="accent5">
                    <a:lumMod val="75000"/>
                  </a:schemeClr>
                </a:solidFill>
              </a:rPr>
              <a:t>database users</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bàn</a:t>
            </a:r>
            <a:r>
              <a:rPr lang="en-US" sz="1600" dirty="0" smtClean="0">
                <a:solidFill>
                  <a:schemeClr val="accent5">
                    <a:lumMod val="75000"/>
                  </a:schemeClr>
                </a:solidFill>
              </a:rPr>
              <a:t> </a:t>
            </a:r>
            <a:r>
              <a:rPr lang="en-US" sz="1600" dirty="0" err="1" smtClean="0">
                <a:solidFill>
                  <a:schemeClr val="accent5">
                    <a:lumMod val="75000"/>
                  </a:schemeClr>
                </a:solidFill>
              </a:rPr>
              <a:t>bạc</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a:t>
            </a:r>
            <a:r>
              <a:rPr lang="en-US" sz="1600" dirty="0" err="1" smtClean="0">
                <a:solidFill>
                  <a:schemeClr val="accent5">
                    <a:lumMod val="75000"/>
                  </a:schemeClr>
                </a:solidFill>
              </a:rPr>
              <a:t>hoạch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1" name="4-Point Star 10"/>
          <p:cNvSpPr/>
          <p:nvPr/>
        </p:nvSpPr>
        <p:spPr>
          <a:xfrm>
            <a:off x="905345" y="449957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95055" y="4475151"/>
            <a:ext cx="5142371" cy="369332"/>
          </a:xfrm>
          <a:prstGeom prst="rect">
            <a:avLst/>
          </a:prstGeom>
          <a:noFill/>
        </p:spPr>
        <p:txBody>
          <a:bodyPr wrap="square" rtlCol="0">
            <a:spAutoFit/>
          </a:bodyPr>
          <a:lstStyle/>
          <a:p>
            <a:r>
              <a:rPr lang="vi-VN" b="1" dirty="0">
                <a:solidFill>
                  <a:schemeClr val="accent5">
                    <a:lumMod val="75000"/>
                  </a:schemeClr>
                </a:solidFill>
              </a:rPr>
              <a:t>Database </a:t>
            </a:r>
            <a:r>
              <a:rPr lang="vi-VN" b="1" dirty="0" smtClean="0">
                <a:solidFill>
                  <a:schemeClr val="accent5">
                    <a:lumMod val="75000"/>
                  </a:schemeClr>
                </a:solidFill>
              </a:rPr>
              <a:t>designing</a:t>
            </a:r>
            <a:r>
              <a:rPr lang="en-US" b="1" dirty="0" smtClean="0">
                <a:solidFill>
                  <a:schemeClr val="accent5">
                    <a:lumMod val="75000"/>
                  </a:schemeClr>
                </a:solidFill>
              </a:rPr>
              <a:t> – </a:t>
            </a:r>
            <a:r>
              <a:rPr lang="en-US" b="1" dirty="0" err="1" smtClean="0">
                <a:solidFill>
                  <a:schemeClr val="accent5">
                    <a:lumMod val="75000"/>
                  </a:schemeClr>
                </a:solidFill>
              </a:rPr>
              <a:t>Thiết</a:t>
            </a:r>
            <a:r>
              <a:rPr lang="en-US" b="1" dirty="0" smtClean="0">
                <a:solidFill>
                  <a:schemeClr val="accent5">
                    <a:lumMod val="75000"/>
                  </a:schemeClr>
                </a:solidFill>
              </a:rPr>
              <a:t> </a:t>
            </a:r>
            <a:r>
              <a:rPr lang="en-US" b="1" dirty="0" err="1" smtClean="0">
                <a:solidFill>
                  <a:schemeClr val="accent5">
                    <a:lumMod val="75000"/>
                  </a:schemeClr>
                </a:solidFill>
              </a:rPr>
              <a:t>kế</a:t>
            </a:r>
            <a:r>
              <a:rPr lang="en-US" b="1" dirty="0" smtClean="0">
                <a:solidFill>
                  <a:schemeClr val="accent5">
                    <a:lumMod val="75000"/>
                  </a:schemeClr>
                </a:solidFill>
              </a:rPr>
              <a:t> </a:t>
            </a:r>
            <a:r>
              <a:rPr lang="en-US" b="1" dirty="0" err="1" smtClean="0">
                <a:solidFill>
                  <a:schemeClr val="accent5">
                    <a:lumMod val="75000"/>
                  </a:schemeClr>
                </a:solidFill>
              </a:rPr>
              <a:t>Cơ</a:t>
            </a:r>
            <a:r>
              <a:rPr lang="en-US" b="1" dirty="0" smtClean="0">
                <a:solidFill>
                  <a:schemeClr val="accent5">
                    <a:lumMod val="75000"/>
                  </a:schemeClr>
                </a:solidFill>
              </a:rPr>
              <a:t> </a:t>
            </a:r>
            <a:r>
              <a:rPr lang="en-US" b="1" dirty="0" err="1" smtClean="0">
                <a:solidFill>
                  <a:schemeClr val="accent5">
                    <a:lumMod val="75000"/>
                  </a:schemeClr>
                </a:solidFill>
              </a:rPr>
              <a:t>sở</a:t>
            </a:r>
            <a:r>
              <a:rPr lang="en-US" b="1" dirty="0" smtClean="0">
                <a:solidFill>
                  <a:schemeClr val="accent5">
                    <a:lumMod val="75000"/>
                  </a:schemeClr>
                </a:solidFill>
              </a:rPr>
              <a:t> </a:t>
            </a:r>
            <a:r>
              <a:rPr lang="en-US" b="1" dirty="0" err="1" smtClean="0">
                <a:solidFill>
                  <a:schemeClr val="accent5">
                    <a:lumMod val="75000"/>
                  </a:schemeClr>
                </a:solidFill>
              </a:rPr>
              <a:t>dữ</a:t>
            </a:r>
            <a:r>
              <a:rPr lang="en-US" b="1" dirty="0" smtClean="0">
                <a:solidFill>
                  <a:schemeClr val="accent5">
                    <a:lumMod val="75000"/>
                  </a:schemeClr>
                </a:solidFill>
              </a:rPr>
              <a:t> </a:t>
            </a:r>
            <a:r>
              <a:rPr lang="en-US" b="1" dirty="0" err="1" smtClean="0">
                <a:solidFill>
                  <a:schemeClr val="accent5">
                    <a:lumMod val="75000"/>
                  </a:schemeClr>
                </a:solidFill>
              </a:rPr>
              <a:t>liệu</a:t>
            </a:r>
            <a:endParaRPr lang="en-US" b="1" dirty="0">
              <a:solidFill>
                <a:schemeClr val="accent5">
                  <a:lumMod val="75000"/>
                </a:schemeClr>
              </a:solidFill>
            </a:endParaRPr>
          </a:p>
        </p:txBody>
      </p:sp>
      <p:sp>
        <p:nvSpPr>
          <p:cNvPr id="13" name="TextBox 12"/>
          <p:cNvSpPr txBox="1"/>
          <p:nvPr/>
        </p:nvSpPr>
        <p:spPr>
          <a:xfrm>
            <a:off x="832916" y="5029524"/>
            <a:ext cx="7822197" cy="1323439"/>
          </a:xfrm>
          <a:prstGeom prst="rect">
            <a:avLst/>
          </a:prstGeom>
          <a:noFill/>
        </p:spPr>
        <p:txBody>
          <a:bodyPr wrap="square" rtlCol="0">
            <a:spAutoFit/>
          </a:bodyPr>
          <a:lstStyle/>
          <a:p>
            <a:r>
              <a:rPr lang="vi-VN" sz="1600" dirty="0">
                <a:solidFill>
                  <a:schemeClr val="accent5">
                    <a:lumMod val="75000"/>
                  </a:schemeClr>
                </a:solidFill>
              </a:rPr>
              <a:t>Đây được xem là bước quan trọng nhất của thiết kế cơ sở dữ liệu. Mục tiêu chính của bước này là tạo ra thiết kế logic của dữ liệu (logical design) và thiết kế vật lý của dữ liệu (physical design) theo mô hình cơ sở dữ liệu. </a:t>
            </a:r>
            <a:endParaRPr lang="en-US" sz="1600" dirty="0" smtClean="0">
              <a:solidFill>
                <a:schemeClr val="accent5">
                  <a:lumMod val="75000"/>
                </a:schemeClr>
              </a:solidFill>
            </a:endParaRPr>
          </a:p>
          <a:p>
            <a:r>
              <a:rPr lang="vi-VN" sz="1600" dirty="0" smtClean="0">
                <a:solidFill>
                  <a:schemeClr val="accent5">
                    <a:lumMod val="75000"/>
                  </a:schemeClr>
                </a:solidFill>
              </a:rPr>
              <a:t>Thiết </a:t>
            </a:r>
            <a:r>
              <a:rPr lang="vi-VN" sz="1600" dirty="0">
                <a:solidFill>
                  <a:schemeClr val="accent5">
                    <a:lumMod val="75000"/>
                  </a:schemeClr>
                </a:solidFill>
              </a:rPr>
              <a:t>kế logic là cách các dữ liệu kết nối với nhau, có thể hiểu là sơ đồ vận hành của các nhóm dữ liệu nhằm trả ra kết quả theo yêu cầu</a:t>
            </a:r>
            <a:endParaRPr lang="en-US" sz="1600" dirty="0">
              <a:solidFill>
                <a:schemeClr val="accent5">
                  <a:lumMod val="75000"/>
                </a:schemeClr>
              </a:solidFill>
            </a:endParaRPr>
          </a:p>
        </p:txBody>
      </p:sp>
    </p:spTree>
    <p:extLst>
      <p:ext uri="{BB962C8B-B14F-4D97-AF65-F5344CB8AC3E}">
        <p14:creationId xmlns:p14="http://schemas.microsoft.com/office/powerpoint/2010/main" val="1655568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tổng</a:t>
            </a:r>
            <a:r>
              <a:rPr lang="en-US" sz="1600" dirty="0" smtClean="0">
                <a:solidFill>
                  <a:schemeClr val="bg1"/>
                </a:solidFill>
              </a:rPr>
              <a:t> </a:t>
            </a:r>
            <a:r>
              <a:rPr lang="en-US" sz="1600" dirty="0" err="1" smtClean="0">
                <a:solidFill>
                  <a:schemeClr val="bg1"/>
                </a:solidFill>
              </a:rPr>
              <a:t>quan</a:t>
            </a:r>
            <a:r>
              <a:rPr lang="en-US" sz="1600" dirty="0" smtClean="0">
                <a:solidFill>
                  <a:schemeClr val="bg1"/>
                </a:solidFill>
              </a:rPr>
              <a:t> </a:t>
            </a:r>
            <a:r>
              <a:rPr lang="en-US" sz="1600" dirty="0" err="1" smtClean="0">
                <a:solidFill>
                  <a:schemeClr val="bg1"/>
                </a:solidFill>
              </a:rPr>
              <a:t>về</a:t>
            </a:r>
            <a:r>
              <a:rPr lang="en-US" sz="1600" dirty="0" smtClean="0">
                <a:solidFill>
                  <a:schemeClr val="bg1"/>
                </a:solidFill>
              </a:rPr>
              <a:t> Database Design Concept</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a:t>
            </a:r>
            <a:r>
              <a:rPr lang="en-US" sz="1600" dirty="0" err="1" smtClean="0">
                <a:solidFill>
                  <a:schemeClr val="bg1"/>
                </a:solidFill>
              </a:rPr>
              <a:t>quan</a:t>
            </a:r>
            <a:r>
              <a:rPr lang="en-US" sz="1600" dirty="0" smtClean="0">
                <a:solidFill>
                  <a:schemeClr val="bg1"/>
                </a:solidFill>
              </a:rPr>
              <a:t> </a:t>
            </a:r>
            <a:r>
              <a:rPr lang="en-US" sz="1600" dirty="0" err="1" smtClean="0">
                <a:solidFill>
                  <a:schemeClr val="bg1"/>
                </a:solidFill>
              </a:rPr>
              <a:t>hệ</a:t>
            </a:r>
            <a:r>
              <a:rPr lang="en-US" sz="1600" dirty="0" smtClean="0">
                <a:solidFill>
                  <a:schemeClr val="bg1"/>
                </a:solidFill>
              </a:rPr>
              <a:t> </a:t>
            </a:r>
            <a:r>
              <a:rPr lang="en-US" sz="1600" dirty="0" err="1" smtClean="0">
                <a:solidFill>
                  <a:schemeClr val="bg1"/>
                </a:solidFill>
              </a:rPr>
              <a:t>giữa</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Tables</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thế</a:t>
            </a:r>
            <a:r>
              <a:rPr lang="en-US" sz="1600" dirty="0" smtClean="0">
                <a:solidFill>
                  <a:schemeClr val="bg1"/>
                </a:solidFill>
              </a:rPr>
              <a:t> </a:t>
            </a:r>
            <a:r>
              <a:rPr lang="en-US" sz="1600" dirty="0" err="1" smtClean="0">
                <a:solidFill>
                  <a:schemeClr val="bg1"/>
                </a:solidFill>
              </a:rPr>
              <a:t>nào</a:t>
            </a:r>
            <a:r>
              <a:rPr lang="en-US" sz="1600" dirty="0" smtClean="0">
                <a:solidFill>
                  <a:schemeClr val="bg1"/>
                </a:solidFill>
              </a:rPr>
              <a:t>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khóa</a:t>
            </a:r>
            <a:r>
              <a:rPr lang="en-US" sz="1600" dirty="0" smtClean="0">
                <a:solidFill>
                  <a:schemeClr val="bg1"/>
                </a:solidFill>
              </a:rPr>
              <a:t> </a:t>
            </a:r>
            <a:r>
              <a:rPr lang="en-US" sz="1600" dirty="0" err="1" smtClean="0">
                <a:solidFill>
                  <a:schemeClr val="bg1"/>
                </a:solidFill>
              </a:rPr>
              <a:t>chính</a:t>
            </a:r>
            <a:r>
              <a:rPr lang="en-US" sz="1600" dirty="0" smtClean="0">
                <a:solidFill>
                  <a:schemeClr val="bg1"/>
                </a:solidFill>
              </a:rPr>
              <a:t>, </a:t>
            </a:r>
            <a:r>
              <a:rPr lang="en-US" sz="1600" dirty="0" err="1" smtClean="0">
                <a:solidFill>
                  <a:schemeClr val="bg1"/>
                </a:solidFill>
              </a:rPr>
              <a:t>khóa</a:t>
            </a:r>
            <a:r>
              <a:rPr lang="en-US" sz="1600" dirty="0" smtClean="0">
                <a:solidFill>
                  <a:schemeClr val="bg1"/>
                </a:solidFill>
              </a:rPr>
              <a:t> </a:t>
            </a:r>
            <a:r>
              <a:rPr lang="en-US" sz="1600" dirty="0" err="1" smtClean="0">
                <a:solidFill>
                  <a:schemeClr val="bg1"/>
                </a:solidFill>
              </a:rPr>
              <a:t>ngoại</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constraint </a:t>
            </a:r>
            <a:r>
              <a:rPr lang="en-US" sz="1600" dirty="0" err="1" smtClean="0">
                <a:solidFill>
                  <a:schemeClr val="bg1"/>
                </a:solidFill>
              </a:rPr>
              <a:t>như</a:t>
            </a:r>
            <a:r>
              <a:rPr lang="en-US" sz="1600" dirty="0" smtClean="0">
                <a:solidFill>
                  <a:schemeClr val="bg1"/>
                </a:solidFill>
              </a:rPr>
              <a:t> Check, Unique, Not Null</a:t>
            </a:r>
            <a:endParaRPr lang="en-US" sz="1600" dirty="0">
              <a:solidFill>
                <a:schemeClr val="bg1"/>
              </a:solidFill>
            </a:endParaRPr>
          </a:p>
        </p:txBody>
      </p:sp>
    </p:spTree>
    <p:extLst>
      <p:ext uri="{BB962C8B-B14F-4D97-AF65-F5344CB8AC3E}">
        <p14:creationId xmlns:p14="http://schemas.microsoft.com/office/powerpoint/2010/main" val="2219665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2916" y="872281"/>
            <a:ext cx="7822197" cy="1077218"/>
          </a:xfrm>
          <a:prstGeom prst="rect">
            <a:avLst/>
          </a:prstGeom>
          <a:noFill/>
        </p:spPr>
        <p:txBody>
          <a:bodyPr wrap="square" rtlCol="0">
            <a:spAutoFit/>
          </a:bodyPr>
          <a:lstStyle/>
          <a:p>
            <a:r>
              <a:rPr lang="vi-VN" sz="1600" b="1" dirty="0">
                <a:solidFill>
                  <a:schemeClr val="accent5">
                    <a:lumMod val="75000"/>
                  </a:schemeClr>
                </a:solidFill>
              </a:rPr>
              <a:t>Physical model </a:t>
            </a:r>
            <a:r>
              <a:rPr lang="en-US" sz="1600" dirty="0" smtClean="0">
                <a:solidFill>
                  <a:schemeClr val="accent5">
                    <a:lumMod val="75000"/>
                  </a:schemeClr>
                </a:solidFill>
              </a:rPr>
              <a:t>- </a:t>
            </a:r>
            <a:r>
              <a:rPr lang="vi-VN" sz="1600" dirty="0" smtClean="0">
                <a:solidFill>
                  <a:schemeClr val="accent5">
                    <a:lumMod val="75000"/>
                  </a:schemeClr>
                </a:solidFill>
              </a:rPr>
              <a:t>Còn </a:t>
            </a:r>
            <a:r>
              <a:rPr lang="vi-VN" sz="1600" dirty="0">
                <a:solidFill>
                  <a:schemeClr val="accent5">
                    <a:lumMod val="75000"/>
                  </a:schemeClr>
                </a:solidFill>
              </a:rPr>
              <a:t>thiết kế vật lý là cách các dữ liệu ở sơ đồ trên được lưu trữ cụ thể ở phần cứng nào và các chi tiết của dữ liệu sẽ được sắp đặt  ra sao</a:t>
            </a:r>
            <a:r>
              <a:rPr lang="vi-VN" sz="1600" dirty="0" smtClean="0">
                <a:solidFill>
                  <a:schemeClr val="accent5">
                    <a:lumMod val="75000"/>
                  </a:schemeClr>
                </a:solidFill>
              </a:rPr>
              <a:t>.</a:t>
            </a:r>
            <a:r>
              <a:rPr lang="en-US" sz="1600" dirty="0" smtClean="0">
                <a:solidFill>
                  <a:schemeClr val="accent5">
                    <a:lumMod val="75000"/>
                  </a:schemeClr>
                </a:solidFill>
              </a:rPr>
              <a:t> Hay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database </a:t>
            </a:r>
            <a:r>
              <a:rPr lang="en-US" sz="1600" dirty="0" err="1" smtClean="0">
                <a:solidFill>
                  <a:schemeClr val="accent5">
                    <a:lumMod val="75000"/>
                  </a:schemeClr>
                </a:solidFill>
              </a:rPr>
              <a:t>lên</a:t>
            </a:r>
            <a:r>
              <a:rPr lang="en-US" sz="1600" dirty="0" smtClean="0">
                <a:solidFill>
                  <a:schemeClr val="accent5">
                    <a:lumMod val="75000"/>
                  </a:schemeClr>
                </a:solidFill>
              </a:rPr>
              <a:t> server </a:t>
            </a:r>
            <a:r>
              <a:rPr lang="en-US" sz="1600" dirty="0" err="1" smtClean="0">
                <a:solidFill>
                  <a:schemeClr val="accent5">
                    <a:lumMod val="75000"/>
                  </a:schemeClr>
                </a:solidFill>
              </a:rPr>
              <a:t>vật</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mô</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hiệu</a:t>
            </a:r>
            <a:r>
              <a:rPr lang="en-US" sz="1600" dirty="0" smtClean="0">
                <a:solidFill>
                  <a:schemeClr val="accent5">
                    <a:lumMod val="75000"/>
                  </a:schemeClr>
                </a:solidFill>
              </a:rPr>
              <a:t> </a:t>
            </a:r>
            <a:r>
              <a:rPr lang="en-US" sz="1600" dirty="0" err="1" smtClean="0">
                <a:solidFill>
                  <a:schemeClr val="accent5">
                    <a:lumMod val="75000"/>
                  </a:schemeClr>
                </a:solidFill>
              </a:rPr>
              <a:t>suất</a:t>
            </a:r>
            <a:r>
              <a:rPr lang="en-US" sz="1600" dirty="0" smtClean="0">
                <a:solidFill>
                  <a:schemeClr val="accent5">
                    <a:lumMod val="75000"/>
                  </a:schemeClr>
                </a:solidFill>
              </a:rPr>
              <a:t> </a:t>
            </a:r>
            <a:r>
              <a:rPr lang="en-US" sz="1600" dirty="0" err="1" smtClean="0">
                <a:solidFill>
                  <a:schemeClr val="accent5">
                    <a:lumMod val="75000"/>
                  </a:schemeClr>
                </a:solidFill>
              </a:rPr>
              <a:t>cao</a:t>
            </a:r>
            <a:r>
              <a:rPr lang="en-US" sz="1600" dirty="0" smtClean="0">
                <a:solidFill>
                  <a:schemeClr val="accent5">
                    <a:lumMod val="75000"/>
                  </a:schemeClr>
                </a:solidFill>
              </a:rPr>
              <a:t>, </a:t>
            </a:r>
            <a:r>
              <a:rPr lang="en-US" sz="1600" dirty="0" err="1" smtClean="0">
                <a:solidFill>
                  <a:schemeClr val="accent5">
                    <a:lumMod val="75000"/>
                  </a:schemeClr>
                </a:solidFill>
              </a:rPr>
              <a:t>bảo</a:t>
            </a:r>
            <a:r>
              <a:rPr lang="en-US" sz="1600" dirty="0" smtClean="0">
                <a:solidFill>
                  <a:schemeClr val="accent5">
                    <a:lumMod val="75000"/>
                  </a:schemeClr>
                </a:solidFill>
              </a:rPr>
              <a:t> </a:t>
            </a:r>
            <a:r>
              <a:rPr lang="en-US" sz="1600" dirty="0" err="1" smtClean="0">
                <a:solidFill>
                  <a:schemeClr val="accent5">
                    <a:lumMod val="75000"/>
                  </a:schemeClr>
                </a:solidFill>
              </a:rPr>
              <a:t>mật</a:t>
            </a:r>
            <a:r>
              <a:rPr lang="en-US" sz="1600" dirty="0" smtClean="0">
                <a:solidFill>
                  <a:schemeClr val="accent5">
                    <a:lumMod val="75000"/>
                  </a:schemeClr>
                </a:solidFill>
              </a:rPr>
              <a:t>…</a:t>
            </a:r>
            <a:r>
              <a:rPr lang="en-US" sz="1600" dirty="0" err="1" smtClean="0">
                <a:solidFill>
                  <a:schemeClr val="accent5">
                    <a:lumMod val="75000"/>
                  </a:schemeClr>
                </a:solidFill>
              </a:rPr>
              <a:t>phù</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chất</a:t>
            </a:r>
            <a:r>
              <a:rPr lang="en-US" sz="1600" dirty="0" smtClean="0">
                <a:solidFill>
                  <a:schemeClr val="accent5">
                    <a:lumMod val="75000"/>
                  </a:schemeClr>
                </a:solidFill>
              </a:rPr>
              <a:t> </a:t>
            </a:r>
            <a:r>
              <a:rPr lang="en-US" sz="1600" dirty="0" err="1" smtClean="0">
                <a:solidFill>
                  <a:schemeClr val="accent5">
                    <a:lumMod val="75000"/>
                  </a:schemeClr>
                </a:solidFill>
              </a:rPr>
              <a:t>yêu</a:t>
            </a:r>
            <a:r>
              <a:rPr lang="en-US" sz="1600" dirty="0" smtClean="0">
                <a:solidFill>
                  <a:schemeClr val="accent5">
                    <a:lumMod val="75000"/>
                  </a:schemeClr>
                </a:solidFill>
              </a:rPr>
              <a:t> </a:t>
            </a:r>
            <a:r>
              <a:rPr lang="en-US" sz="1600" dirty="0" err="1" smtClean="0">
                <a:solidFill>
                  <a:schemeClr val="accent5">
                    <a:lumMod val="75000"/>
                  </a:schemeClr>
                </a:solidFill>
              </a:rPr>
              <a:t>cầu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ứng</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vi-VN" sz="1600" dirty="0" smtClean="0">
                <a:solidFill>
                  <a:schemeClr val="accent5">
                    <a:lumMod val="75000"/>
                  </a:schemeClr>
                </a:solidFill>
              </a:rPr>
              <a:t> </a:t>
            </a:r>
            <a:endParaRPr lang="en-US" sz="1600" dirty="0">
              <a:solidFill>
                <a:schemeClr val="accent5">
                  <a:lumMod val="75000"/>
                </a:schemeClr>
              </a:solidFill>
            </a:endParaRPr>
          </a:p>
        </p:txBody>
      </p:sp>
      <p:sp>
        <p:nvSpPr>
          <p:cNvPr id="14" name="TextBox 13"/>
          <p:cNvSpPr txBox="1"/>
          <p:nvPr/>
        </p:nvSpPr>
        <p:spPr>
          <a:xfrm>
            <a:off x="832916" y="2171026"/>
            <a:ext cx="7822197" cy="1323439"/>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p>
          <a:p>
            <a:r>
              <a:rPr lang="en-US" sz="1600" dirty="0" smtClean="0">
                <a:solidFill>
                  <a:schemeClr val="accent5">
                    <a:lumMod val="75000"/>
                  </a:schemeClr>
                </a:solidFill>
              </a:rPr>
              <a:t>Google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server (</a:t>
            </a:r>
            <a:r>
              <a:rPr lang="en-US" sz="1600" dirty="0" err="1" smtClean="0">
                <a:solidFill>
                  <a:schemeClr val="accent5">
                    <a:lumMod val="75000"/>
                  </a:schemeClr>
                </a:solidFill>
              </a:rPr>
              <a:t>máy</a:t>
            </a:r>
            <a:r>
              <a:rPr lang="en-US" sz="1600" dirty="0" smtClean="0">
                <a:solidFill>
                  <a:schemeClr val="accent5">
                    <a:lumMod val="75000"/>
                  </a:schemeClr>
                </a:solidFill>
              </a:rPr>
              <a:t> </a:t>
            </a:r>
            <a:r>
              <a:rPr lang="en-US" sz="1600" dirty="0" err="1" smtClean="0">
                <a:solidFill>
                  <a:schemeClr val="accent5">
                    <a:lumMod val="75000"/>
                  </a:schemeClr>
                </a:solidFill>
              </a:rPr>
              <a:t>chủ</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ở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a:t>
            </a:r>
            <a:br>
              <a:rPr lang="en-US" sz="1600" dirty="0" smtClean="0">
                <a:solidFill>
                  <a:schemeClr val="accent5">
                    <a:lumMod val="75000"/>
                  </a:schemeClr>
                </a:solidFill>
              </a:rPr>
            </a:br>
            <a:r>
              <a:rPr lang="en-US" sz="1600" dirty="0" err="1" smtClean="0">
                <a:solidFill>
                  <a:schemeClr val="accent5">
                    <a:lumMod val="75000"/>
                  </a:schemeClr>
                </a:solidFill>
              </a:rPr>
              <a:t>Tổ</a:t>
            </a:r>
            <a:r>
              <a:rPr lang="en-US" sz="1600" dirty="0" smtClean="0">
                <a:solidFill>
                  <a:schemeClr val="accent5">
                    <a:lumMod val="75000"/>
                  </a:schemeClr>
                </a:solidFill>
              </a:rPr>
              <a:t> </a:t>
            </a:r>
            <a:r>
              <a:rPr lang="en-US" sz="1600" dirty="0" err="1" smtClean="0">
                <a:solidFill>
                  <a:schemeClr val="accent5">
                    <a:lumMod val="75000"/>
                  </a:schemeClr>
                </a:solidFill>
              </a:rPr>
              <a:t>chức</a:t>
            </a:r>
            <a:r>
              <a:rPr lang="en-US" sz="1600" dirty="0" smtClean="0">
                <a:solidFill>
                  <a:schemeClr val="accent5">
                    <a:lumMod val="75000"/>
                  </a:schemeClr>
                </a:solidFill>
              </a:rPr>
              <a:t> logical model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server </a:t>
            </a:r>
            <a:r>
              <a:rPr lang="en-US" sz="1600" dirty="0" err="1" smtClean="0">
                <a:solidFill>
                  <a:schemeClr val="accent5">
                    <a:lumMod val="75000"/>
                  </a:schemeClr>
                </a:solidFill>
              </a:rPr>
              <a:t>đều</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en-US" sz="1600" dirty="0" smtClean="0">
              <a:solidFill>
                <a:schemeClr val="accent5">
                  <a:lumMod val="75000"/>
                </a:schemeClr>
              </a:solidFill>
            </a:endParaRPr>
          </a:p>
          <a:p>
            <a:r>
              <a:rPr lang="en-US" sz="1600" dirty="0" err="1" smtClean="0">
                <a:solidFill>
                  <a:schemeClr val="accent5">
                    <a:lumMod val="75000"/>
                  </a:schemeClr>
                </a:solidFill>
              </a:rPr>
              <a:t>Còn</a:t>
            </a:r>
            <a:r>
              <a:rPr lang="en-US" sz="1600" dirty="0" smtClean="0">
                <a:solidFill>
                  <a:schemeClr val="accent5">
                    <a:lumMod val="75000"/>
                  </a:schemeClr>
                </a:solidFill>
              </a:rPr>
              <a:t> server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hiệu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suất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truy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vấn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cao</a:t>
            </a:r>
            <a:r>
              <a:rPr lang="en-US" sz="1600" dirty="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sp>
        <p:nvSpPr>
          <p:cNvPr id="15" name="4-Point Star 14"/>
          <p:cNvSpPr/>
          <p:nvPr/>
        </p:nvSpPr>
        <p:spPr>
          <a:xfrm>
            <a:off x="905345" y="3977968"/>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5055" y="3953546"/>
            <a:ext cx="5142371" cy="369332"/>
          </a:xfrm>
          <a:prstGeom prst="rect">
            <a:avLst/>
          </a:prstGeom>
          <a:noFill/>
        </p:spPr>
        <p:txBody>
          <a:bodyPr wrap="square" rtlCol="0">
            <a:spAutoFit/>
          </a:bodyPr>
          <a:lstStyle/>
          <a:p>
            <a:r>
              <a:rPr lang="vi-VN" b="1" dirty="0" smtClean="0">
                <a:solidFill>
                  <a:schemeClr val="accent5">
                    <a:lumMod val="75000"/>
                  </a:schemeClr>
                </a:solidFill>
              </a:rPr>
              <a:t>Implementation</a:t>
            </a:r>
            <a:r>
              <a:rPr lang="en-US" b="1" dirty="0" smtClean="0">
                <a:solidFill>
                  <a:schemeClr val="accent5">
                    <a:lumMod val="75000"/>
                  </a:schemeClr>
                </a:solidFill>
              </a:rPr>
              <a:t> – </a:t>
            </a:r>
            <a:r>
              <a:rPr lang="en-US" b="1" dirty="0" err="1" smtClean="0">
                <a:solidFill>
                  <a:schemeClr val="accent5">
                    <a:lumMod val="75000"/>
                  </a:schemeClr>
                </a:solidFill>
              </a:rPr>
              <a:t>Triển</a:t>
            </a:r>
            <a:r>
              <a:rPr lang="en-US" b="1" dirty="0" smtClean="0">
                <a:solidFill>
                  <a:schemeClr val="accent5">
                    <a:lumMod val="75000"/>
                  </a:schemeClr>
                </a:solidFill>
              </a:rPr>
              <a:t> </a:t>
            </a:r>
            <a:r>
              <a:rPr lang="en-US" b="1" dirty="0" err="1" smtClean="0">
                <a:solidFill>
                  <a:schemeClr val="accent5">
                    <a:lumMod val="75000"/>
                  </a:schemeClr>
                </a:solidFill>
              </a:rPr>
              <a:t>khai</a:t>
            </a:r>
            <a:endParaRPr lang="en-US" b="1" dirty="0">
              <a:solidFill>
                <a:schemeClr val="accent5">
                  <a:lumMod val="75000"/>
                </a:schemeClr>
              </a:solidFill>
            </a:endParaRPr>
          </a:p>
        </p:txBody>
      </p:sp>
      <p:sp>
        <p:nvSpPr>
          <p:cNvPr id="17" name="TextBox 16"/>
          <p:cNvSpPr txBox="1"/>
          <p:nvPr/>
        </p:nvSpPr>
        <p:spPr>
          <a:xfrm>
            <a:off x="832916" y="4443919"/>
            <a:ext cx="7822197" cy="1077218"/>
          </a:xfrm>
          <a:prstGeom prst="rect">
            <a:avLst/>
          </a:prstGeom>
          <a:noFill/>
        </p:spPr>
        <p:txBody>
          <a:bodyPr wrap="square" rtlCol="0">
            <a:spAutoFit/>
          </a:bodyPr>
          <a:lstStyle/>
          <a:p>
            <a:r>
              <a:rPr lang="vi-VN" sz="1600" dirty="0">
                <a:solidFill>
                  <a:schemeClr val="accent5">
                    <a:lumMod val="75000"/>
                  </a:schemeClr>
                </a:solidFill>
              </a:rPr>
              <a:t>Ở  bước triển khai thì dữ liệu sẽ chính thức được chuyển đổi, tải từ hệ thống cũ sang cơ sở dữ liệu mới theo định hướng của logical design và physical design. Lúc này, các database designer sẽ giám sát dữ liệu tuần tự được trả về các nhóm, đảm bảo tính kết nối theo sơ đồ đã vạch ra.</a:t>
            </a:r>
            <a:endParaRPr lang="en-US" sz="1600" dirty="0">
              <a:solidFill>
                <a:schemeClr val="accent5">
                  <a:lumMod val="75000"/>
                </a:schemeClr>
              </a:solidFill>
            </a:endParaRPr>
          </a:p>
        </p:txBody>
      </p:sp>
      <p:sp>
        <p:nvSpPr>
          <p:cNvPr id="18" name="TextBox 17"/>
          <p:cNvSpPr txBox="1"/>
          <p:nvPr/>
        </p:nvSpPr>
        <p:spPr>
          <a:xfrm>
            <a:off x="832916" y="5575602"/>
            <a:ext cx="7822197" cy="584775"/>
          </a:xfrm>
          <a:prstGeom prst="rect">
            <a:avLst/>
          </a:prstGeom>
          <a:noFill/>
        </p:spPr>
        <p:txBody>
          <a:bodyPr wrap="square" rtlCol="0">
            <a:spAutoFit/>
          </a:bodyPr>
          <a:lstStyle/>
          <a:p>
            <a:r>
              <a:rPr lang="vi-VN" sz="1600" dirty="0" smtClean="0">
                <a:solidFill>
                  <a:schemeClr val="accent5">
                    <a:lumMod val="75000"/>
                  </a:schemeClr>
                </a:solidFill>
              </a:rPr>
              <a:t>Giai </a:t>
            </a:r>
            <a:r>
              <a:rPr lang="vi-VN" sz="1600" dirty="0">
                <a:solidFill>
                  <a:schemeClr val="accent5">
                    <a:lumMod val="75000"/>
                  </a:schemeClr>
                </a:solidFill>
              </a:rPr>
              <a:t>đoạn này liên quan đến việc xác định lỗi trong hệ thống mới triển khai. Nó kiểm tra cơ sở dữ liệu so với các yêu cầu kỹ thuật.</a:t>
            </a:r>
            <a:endParaRPr lang="en-US" sz="1600" dirty="0">
              <a:solidFill>
                <a:schemeClr val="accent5">
                  <a:lumMod val="75000"/>
                </a:schemeClr>
              </a:solidFill>
            </a:endParaRPr>
          </a:p>
        </p:txBody>
      </p:sp>
    </p:spTree>
    <p:extLst>
      <p:ext uri="{BB962C8B-B14F-4D97-AF65-F5344CB8AC3E}">
        <p14:creationId xmlns:p14="http://schemas.microsoft.com/office/powerpoint/2010/main" val="1733880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55350" y="1481471"/>
            <a:ext cx="3045046" cy="338554"/>
          </a:xfrm>
          <a:prstGeom prst="rect">
            <a:avLst/>
          </a:prstGeom>
          <a:noFill/>
        </p:spPr>
        <p:txBody>
          <a:bodyPr wrap="square" rtlCol="0">
            <a:spAutoFit/>
          </a:bodyPr>
          <a:lstStyle/>
          <a:p>
            <a:r>
              <a:rPr lang="en-US" sz="1600" b="1" dirty="0" err="1">
                <a:solidFill>
                  <a:schemeClr val="accent5">
                    <a:lumMod val="75000"/>
                  </a:schemeClr>
                </a:solidFill>
              </a:rPr>
              <a:t>Tính</a:t>
            </a:r>
            <a:r>
              <a:rPr lang="en-US" sz="1600" b="1" dirty="0">
                <a:solidFill>
                  <a:schemeClr val="accent5">
                    <a:lumMod val="75000"/>
                  </a:schemeClr>
                </a:solidFill>
              </a:rPr>
              <a:t> </a:t>
            </a:r>
            <a:r>
              <a:rPr lang="en-US" sz="1600" b="1" dirty="0" err="1">
                <a:solidFill>
                  <a:schemeClr val="accent5">
                    <a:lumMod val="75000"/>
                  </a:schemeClr>
                </a:solidFill>
              </a:rPr>
              <a:t>nhất</a:t>
            </a:r>
            <a:r>
              <a:rPr lang="en-US" sz="1600" b="1" dirty="0">
                <a:solidFill>
                  <a:schemeClr val="accent5">
                    <a:lumMod val="75000"/>
                  </a:schemeClr>
                </a:solidFill>
              </a:rPr>
              <a:t> </a:t>
            </a:r>
            <a:r>
              <a:rPr lang="en-US" sz="1600" b="1" dirty="0" err="1">
                <a:solidFill>
                  <a:schemeClr val="accent5">
                    <a:lumMod val="75000"/>
                  </a:schemeClr>
                </a:solidFill>
              </a:rPr>
              <a:t>quán</a:t>
            </a:r>
            <a:r>
              <a:rPr lang="en-US" sz="1600" b="1" dirty="0">
                <a:solidFill>
                  <a:schemeClr val="accent5">
                    <a:lumMod val="75000"/>
                  </a:schemeClr>
                </a:solidFill>
              </a:rPr>
              <a:t> </a:t>
            </a:r>
            <a:r>
              <a:rPr lang="en-US" sz="1600" b="1" dirty="0" err="1">
                <a:solidFill>
                  <a:schemeClr val="accent5">
                    <a:lumMod val="75000"/>
                  </a:schemeClr>
                </a:solidFill>
              </a:rPr>
              <a:t>và</a:t>
            </a:r>
            <a:r>
              <a:rPr lang="en-US" sz="1600" b="1" dirty="0">
                <a:solidFill>
                  <a:schemeClr val="accent5">
                    <a:lumMod val="75000"/>
                  </a:schemeClr>
                </a:solidFill>
              </a:rPr>
              <a:t> </a:t>
            </a:r>
            <a:r>
              <a:rPr lang="en-US" sz="1600" b="1" dirty="0" err="1" smtClean="0">
                <a:solidFill>
                  <a:schemeClr val="accent5">
                    <a:lumMod val="75000"/>
                  </a:schemeClr>
                </a:solidFill>
              </a:rPr>
              <a:t>độ</a:t>
            </a:r>
            <a:r>
              <a:rPr lang="en-US" sz="1600" b="1" dirty="0" smtClean="0">
                <a:solidFill>
                  <a:schemeClr val="accent5">
                    <a:lumMod val="75000"/>
                  </a:schemeClr>
                </a:solidFill>
              </a:rPr>
              <a:t> </a:t>
            </a:r>
            <a:r>
              <a:rPr lang="en-US" sz="1600" b="1" dirty="0">
                <a:solidFill>
                  <a:schemeClr val="accent5">
                    <a:lumMod val="75000"/>
                  </a:schemeClr>
                </a:solidFill>
              </a:rPr>
              <a:t>tin </a:t>
            </a:r>
            <a:r>
              <a:rPr lang="en-US" sz="1600" b="1" dirty="0" err="1">
                <a:solidFill>
                  <a:schemeClr val="accent5">
                    <a:lumMod val="75000"/>
                  </a:schemeClr>
                </a:solidFill>
              </a:rPr>
              <a:t>cậy</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05345" y="157843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6" name="TextBox 15"/>
          <p:cNvSpPr txBox="1"/>
          <p:nvPr/>
        </p:nvSpPr>
        <p:spPr>
          <a:xfrm>
            <a:off x="1255350" y="2377718"/>
            <a:ext cx="3045046" cy="338554"/>
          </a:xfrm>
          <a:prstGeom prst="rect">
            <a:avLst/>
          </a:prstGeom>
          <a:noFill/>
        </p:spPr>
        <p:txBody>
          <a:bodyPr wrap="square" rtlCol="0">
            <a:spAutoFit/>
          </a:bodyPr>
          <a:lstStyle/>
          <a:p>
            <a:r>
              <a:rPr lang="vi-VN" sz="1600" b="1" dirty="0">
                <a:solidFill>
                  <a:schemeClr val="accent5">
                    <a:lumMod val="75000"/>
                  </a:schemeClr>
                </a:solidFill>
              </a:rPr>
              <a:t>Hiệu suất và tối ưu hóa</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Rounded Rectangle 16"/>
          <p:cNvSpPr/>
          <p:nvPr/>
        </p:nvSpPr>
        <p:spPr>
          <a:xfrm>
            <a:off x="905345" y="24743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6" name="TextBox 25"/>
          <p:cNvSpPr txBox="1"/>
          <p:nvPr/>
        </p:nvSpPr>
        <p:spPr>
          <a:xfrm>
            <a:off x="1255350" y="5401693"/>
            <a:ext cx="3045046" cy="338554"/>
          </a:xfrm>
          <a:prstGeom prst="rect">
            <a:avLst/>
          </a:prstGeom>
          <a:noFill/>
        </p:spPr>
        <p:txBody>
          <a:bodyPr wrap="square" rtlCol="0">
            <a:spAutoFit/>
          </a:bodyPr>
          <a:lstStyle/>
          <a:p>
            <a:r>
              <a:rPr lang="en-US" sz="1600" b="1" dirty="0" err="1" smtClean="0">
                <a:solidFill>
                  <a:schemeClr val="accent5">
                    <a:lumMod val="75000"/>
                  </a:schemeClr>
                </a:solidFill>
              </a:rPr>
              <a:t>Tìm</a:t>
            </a:r>
            <a:r>
              <a:rPr lang="en-US" sz="1600" b="1" dirty="0" smtClean="0">
                <a:solidFill>
                  <a:schemeClr val="accent5">
                    <a:lumMod val="75000"/>
                  </a:schemeClr>
                </a:solidFill>
              </a:rPr>
              <a:t> </a:t>
            </a:r>
            <a:r>
              <a:rPr lang="en-US" sz="1600" b="1" dirty="0" err="1">
                <a:solidFill>
                  <a:schemeClr val="accent5">
                    <a:lumMod val="75000"/>
                  </a:schemeClr>
                </a:solidFill>
              </a:rPr>
              <a:t>kiếm</a:t>
            </a:r>
            <a:r>
              <a:rPr lang="en-US" sz="1600" b="1" dirty="0">
                <a:solidFill>
                  <a:schemeClr val="accent5">
                    <a:lumMod val="75000"/>
                  </a:schemeClr>
                </a:solidFill>
              </a:rPr>
              <a:t>, </a:t>
            </a:r>
            <a:r>
              <a:rPr lang="en-US" sz="1600" b="1" dirty="0" err="1">
                <a:solidFill>
                  <a:schemeClr val="accent5">
                    <a:lumMod val="75000"/>
                  </a:schemeClr>
                </a:solidFill>
              </a:rPr>
              <a:t>truy</a:t>
            </a:r>
            <a:r>
              <a:rPr lang="en-US" sz="1600" b="1" dirty="0">
                <a:solidFill>
                  <a:schemeClr val="accent5">
                    <a:lumMod val="75000"/>
                  </a:schemeClr>
                </a:solidFill>
              </a:rPr>
              <a:t> </a:t>
            </a:r>
            <a:r>
              <a:rPr lang="en-US" sz="1600" b="1" dirty="0" err="1">
                <a:solidFill>
                  <a:schemeClr val="accent5">
                    <a:lumMod val="75000"/>
                  </a:schemeClr>
                </a:solidFill>
              </a:rPr>
              <a:t>xuất</a:t>
            </a:r>
            <a:r>
              <a:rPr lang="en-US" sz="1600" b="1" dirty="0">
                <a:solidFill>
                  <a:schemeClr val="accent5">
                    <a:lumMod val="75000"/>
                  </a:schemeClr>
                </a:solidFill>
              </a:rPr>
              <a:t> </a:t>
            </a:r>
            <a:r>
              <a:rPr lang="en-US" sz="1600" b="1" dirty="0" smtClean="0">
                <a:solidFill>
                  <a:schemeClr val="accent5">
                    <a:lumMod val="75000"/>
                  </a:schemeClr>
                </a:solidFill>
              </a:rPr>
              <a:t> </a:t>
            </a:r>
            <a:r>
              <a:rPr lang="en-US" sz="1600" b="1" dirty="0" err="1" smtClean="0">
                <a:solidFill>
                  <a:schemeClr val="accent5">
                    <a:lumMod val="75000"/>
                  </a:schemeClr>
                </a:solidFill>
              </a:rPr>
              <a:t>nhanh</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7" name="Rounded Rectangle 26"/>
          <p:cNvSpPr/>
          <p:nvPr/>
        </p:nvSpPr>
        <p:spPr>
          <a:xfrm>
            <a:off x="905345" y="550859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37" name="4-Point Star 36"/>
          <p:cNvSpPr/>
          <p:nvPr/>
        </p:nvSpPr>
        <p:spPr>
          <a:xfrm>
            <a:off x="905345" y="80941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84993"/>
            <a:ext cx="5142371" cy="369332"/>
          </a:xfrm>
          <a:prstGeom prst="rect">
            <a:avLst/>
          </a:prstGeom>
          <a:noFill/>
        </p:spPr>
        <p:txBody>
          <a:bodyPr wrap="square" rtlCol="0">
            <a:spAutoFit/>
          </a:bodyPr>
          <a:lstStyle/>
          <a:p>
            <a:r>
              <a:rPr lang="en-US" b="1" dirty="0" err="1" smtClean="0">
                <a:solidFill>
                  <a:schemeClr val="accent5">
                    <a:lumMod val="75000"/>
                  </a:schemeClr>
                </a:solidFill>
              </a:rPr>
              <a:t>Tầm</a:t>
            </a:r>
            <a:r>
              <a:rPr lang="en-US" b="1" dirty="0" smtClean="0">
                <a:solidFill>
                  <a:schemeClr val="accent5">
                    <a:lumMod val="75000"/>
                  </a:schemeClr>
                </a:solidFill>
              </a:rPr>
              <a:t> </a:t>
            </a:r>
            <a:r>
              <a:rPr lang="en-US" b="1" dirty="0" err="1" smtClean="0">
                <a:solidFill>
                  <a:schemeClr val="accent5">
                    <a:lumMod val="75000"/>
                  </a:schemeClr>
                </a:solidFill>
              </a:rPr>
              <a:t>quan</a:t>
            </a:r>
            <a:r>
              <a:rPr lang="en-US" b="1" dirty="0" smtClean="0">
                <a:solidFill>
                  <a:schemeClr val="accent5">
                    <a:lumMod val="75000"/>
                  </a:schemeClr>
                </a:solidFill>
              </a:rPr>
              <a:t> </a:t>
            </a:r>
            <a:r>
              <a:rPr lang="en-US" b="1" dirty="0" err="1" smtClean="0">
                <a:solidFill>
                  <a:schemeClr val="accent5">
                    <a:lumMod val="75000"/>
                  </a:schemeClr>
                </a:solidFill>
              </a:rPr>
              <a:t>trọng</a:t>
            </a:r>
            <a:r>
              <a:rPr lang="en-US" b="1" dirty="0" smtClean="0">
                <a:solidFill>
                  <a:schemeClr val="accent5">
                    <a:lumMod val="75000"/>
                  </a:schemeClr>
                </a:solidFill>
              </a:rPr>
              <a:t> </a:t>
            </a:r>
            <a:r>
              <a:rPr lang="en-US" b="1" dirty="0" err="1" smtClean="0">
                <a:solidFill>
                  <a:schemeClr val="accent5">
                    <a:lumMod val="75000"/>
                  </a:schemeClr>
                </a:solidFill>
              </a:rPr>
              <a:t>của</a:t>
            </a:r>
            <a:r>
              <a:rPr lang="en-US" b="1" smtClean="0">
                <a:solidFill>
                  <a:schemeClr val="accent5">
                    <a:lumMod val="75000"/>
                  </a:schemeClr>
                </a:solidFill>
              </a:rPr>
              <a:t> Database </a:t>
            </a:r>
            <a:r>
              <a:rPr lang="en-US" b="1" dirty="0" smtClean="0">
                <a:solidFill>
                  <a:schemeClr val="accent5">
                    <a:lumMod val="75000"/>
                  </a:schemeClr>
                </a:solidFill>
              </a:rPr>
              <a:t>Design</a:t>
            </a:r>
            <a:endParaRPr lang="en-US" b="1" dirty="0">
              <a:solidFill>
                <a:schemeClr val="accent5">
                  <a:lumMod val="75000"/>
                </a:schemeClr>
              </a:solidFill>
            </a:endParaRPr>
          </a:p>
        </p:txBody>
      </p:sp>
      <p:sp>
        <p:nvSpPr>
          <p:cNvPr id="39" name="TextBox 38"/>
          <p:cNvSpPr txBox="1"/>
          <p:nvPr/>
        </p:nvSpPr>
        <p:spPr>
          <a:xfrm>
            <a:off x="1255349" y="1879823"/>
            <a:ext cx="7327336" cy="307777"/>
          </a:xfrm>
          <a:prstGeom prst="rect">
            <a:avLst/>
          </a:prstGeom>
          <a:noFill/>
        </p:spPr>
        <p:txBody>
          <a:bodyPr wrap="square" rtlCol="0">
            <a:spAutoFit/>
          </a:bodyPr>
          <a:lstStyle/>
          <a:p>
            <a:r>
              <a:rPr lang="vi-VN" sz="1400" dirty="0" smtClean="0">
                <a:solidFill>
                  <a:schemeClr val="accent5">
                    <a:lumMod val="75000"/>
                  </a:schemeClr>
                </a:solidFill>
              </a:rPr>
              <a:t>Nó đảm bảo rằng dữ liệu được lưu trữ và quản lý một cách chính xác và không bị trùng lặp</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40" name="TextBox 39"/>
          <p:cNvSpPr txBox="1"/>
          <p:nvPr/>
        </p:nvSpPr>
        <p:spPr>
          <a:xfrm>
            <a:off x="1255349" y="2723190"/>
            <a:ext cx="7327336" cy="523220"/>
          </a:xfrm>
          <a:prstGeom prst="rect">
            <a:avLst/>
          </a:prstGeom>
          <a:noFill/>
        </p:spPr>
        <p:txBody>
          <a:bodyPr wrap="square" rtlCol="0">
            <a:spAutoFit/>
          </a:bodyPr>
          <a:lstStyle/>
          <a:p>
            <a:r>
              <a:rPr lang="en-US" sz="1400" dirty="0" smtClean="0">
                <a:solidFill>
                  <a:schemeClr val="accent5">
                    <a:lumMod val="75000"/>
                  </a:schemeClr>
                </a:solidFill>
              </a:rPr>
              <a:t>G</a:t>
            </a:r>
            <a:r>
              <a:rPr lang="vi-VN" sz="1400" dirty="0" smtClean="0">
                <a:solidFill>
                  <a:schemeClr val="accent5">
                    <a:lumMod val="75000"/>
                  </a:schemeClr>
                </a:solidFill>
              </a:rPr>
              <a:t>iảm </a:t>
            </a:r>
            <a:r>
              <a:rPr lang="vi-VN" sz="1400" dirty="0">
                <a:solidFill>
                  <a:schemeClr val="accent5">
                    <a:lumMod val="75000"/>
                  </a:schemeClr>
                </a:solidFill>
              </a:rPr>
              <a:t>thiểu thời gian truy cập và truy vấn dữ liệu, đồng thời cải thiện hiệu suất toàn bộ hệ thống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nvGrpSpPr>
          <p:cNvPr id="5" name="Group 4"/>
          <p:cNvGrpSpPr/>
          <p:nvPr/>
        </p:nvGrpSpPr>
        <p:grpSpPr>
          <a:xfrm>
            <a:off x="905345" y="3468813"/>
            <a:ext cx="7677340" cy="674821"/>
            <a:chOff x="905345" y="3722710"/>
            <a:chExt cx="7677340" cy="674821"/>
          </a:xfrm>
        </p:grpSpPr>
        <p:sp>
          <p:nvSpPr>
            <p:cNvPr id="18" name="TextBox 17"/>
            <p:cNvSpPr txBox="1"/>
            <p:nvPr/>
          </p:nvSpPr>
          <p:spPr>
            <a:xfrm>
              <a:off x="1255350" y="3722710"/>
              <a:ext cx="3045046" cy="338554"/>
            </a:xfrm>
            <a:prstGeom prst="rect">
              <a:avLst/>
            </a:prstGeom>
            <a:noFill/>
          </p:spPr>
          <p:txBody>
            <a:bodyPr wrap="square" rtlCol="0">
              <a:spAutoFit/>
            </a:bodyPr>
            <a:lstStyle/>
            <a:p>
              <a:r>
                <a:rPr lang="vi-VN" sz="1600" b="1" dirty="0">
                  <a:solidFill>
                    <a:schemeClr val="accent5">
                      <a:lumMod val="75000"/>
                    </a:schemeClr>
                  </a:solidFill>
                </a:rPr>
                <a:t>Bảo mật dữ liệu</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905345" y="38169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41" name="TextBox 40"/>
            <p:cNvSpPr txBox="1"/>
            <p:nvPr/>
          </p:nvSpPr>
          <p:spPr>
            <a:xfrm>
              <a:off x="1255349" y="4089754"/>
              <a:ext cx="7327336" cy="307777"/>
            </a:xfrm>
            <a:prstGeom prst="rect">
              <a:avLst/>
            </a:prstGeom>
            <a:noFill/>
          </p:spPr>
          <p:txBody>
            <a:bodyPr wrap="square" rtlCol="0">
              <a:spAutoFit/>
            </a:bodyPr>
            <a:lstStyle/>
            <a:p>
              <a:r>
                <a:rPr lang="en-US" sz="1400" dirty="0" err="1" smtClean="0">
                  <a:solidFill>
                    <a:schemeClr val="accent5">
                      <a:lumMod val="75000"/>
                    </a:schemeClr>
                  </a:solidFill>
                </a:rPr>
                <a:t>Phân</a:t>
              </a:r>
              <a:r>
                <a:rPr lang="en-US" sz="1400" dirty="0" smtClean="0">
                  <a:solidFill>
                    <a:schemeClr val="accent5">
                      <a:lumMod val="75000"/>
                    </a:schemeClr>
                  </a:solidFill>
                </a:rPr>
                <a:t> </a:t>
              </a:r>
              <a:r>
                <a:rPr lang="en-US" sz="1400" dirty="0" err="1" smtClean="0">
                  <a:solidFill>
                    <a:schemeClr val="accent5">
                      <a:lumMod val="75000"/>
                    </a:schemeClr>
                  </a:solidFill>
                </a:rPr>
                <a:t>quyền</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cập</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ngăn</a:t>
              </a:r>
              <a:r>
                <a:rPr lang="en-US" sz="1400" dirty="0">
                  <a:solidFill>
                    <a:schemeClr val="accent5">
                      <a:lumMod val="75000"/>
                    </a:schemeClr>
                  </a:solidFill>
                </a:rPr>
                <a:t> </a:t>
              </a:r>
              <a:r>
                <a:rPr lang="en-US" sz="1400" dirty="0" err="1">
                  <a:solidFill>
                    <a:schemeClr val="accent5">
                      <a:lumMod val="75000"/>
                    </a:schemeClr>
                  </a:solidFill>
                </a:rPr>
                <a:t>chặn</a:t>
              </a:r>
              <a:r>
                <a:rPr lang="en-US" sz="1400" dirty="0">
                  <a:solidFill>
                    <a:schemeClr val="accent5">
                      <a:lumMod val="75000"/>
                    </a:schemeClr>
                  </a:solidFill>
                </a:rPr>
                <a:t> </a:t>
              </a:r>
              <a:r>
                <a:rPr lang="en-US" sz="1400" dirty="0" err="1">
                  <a:solidFill>
                    <a:schemeClr val="accent5">
                      <a:lumMod val="75000"/>
                    </a:schemeClr>
                  </a:solidFill>
                </a:rPr>
                <a:t>truy</a:t>
              </a:r>
              <a:r>
                <a:rPr lang="en-US" sz="1400" dirty="0">
                  <a:solidFill>
                    <a:schemeClr val="accent5">
                      <a:lumMod val="75000"/>
                    </a:schemeClr>
                  </a:solidFill>
                </a:rPr>
                <a:t> </a:t>
              </a:r>
              <a:r>
                <a:rPr lang="en-US" sz="1400" dirty="0" err="1">
                  <a:solidFill>
                    <a:schemeClr val="accent5">
                      <a:lumMod val="75000"/>
                    </a:schemeClr>
                  </a:solidFill>
                </a:rPr>
                <a:t>cập</a:t>
              </a:r>
              <a:r>
                <a:rPr lang="en-US" sz="1400" dirty="0">
                  <a:solidFill>
                    <a:schemeClr val="accent5">
                      <a:lumMod val="75000"/>
                    </a:schemeClr>
                  </a:solidFill>
                </a:rPr>
                <a:t> </a:t>
              </a:r>
              <a:r>
                <a:rPr lang="en-US" sz="1400" dirty="0" err="1">
                  <a:solidFill>
                    <a:schemeClr val="accent5">
                      <a:lumMod val="75000"/>
                    </a:schemeClr>
                  </a:solidFill>
                </a:rPr>
                <a:t>trái</a:t>
              </a:r>
              <a:r>
                <a:rPr lang="en-US" sz="1400" dirty="0">
                  <a:solidFill>
                    <a:schemeClr val="accent5">
                      <a:lumMod val="75000"/>
                    </a:schemeClr>
                  </a:solidFill>
                </a:rPr>
                <a:t> </a:t>
              </a:r>
              <a:r>
                <a:rPr lang="en-US" sz="1400" dirty="0" err="1">
                  <a:solidFill>
                    <a:schemeClr val="accent5">
                      <a:lumMod val="75000"/>
                    </a:schemeClr>
                  </a:solidFill>
                </a:rPr>
                <a:t>phép</a:t>
              </a:r>
              <a:r>
                <a:rPr lang="en-US" sz="1400" dirty="0">
                  <a:solidFill>
                    <a:schemeClr val="accent5">
                      <a:lumMod val="75000"/>
                    </a:schemeClr>
                  </a:solidFill>
                </a:rPr>
                <a:t> </a:t>
              </a:r>
              <a:r>
                <a:rPr lang="en-US" sz="1400" dirty="0" err="1">
                  <a:solidFill>
                    <a:schemeClr val="accent5">
                      <a:lumMod val="75000"/>
                    </a:schemeClr>
                  </a:solidFill>
                </a:rPr>
                <a:t>và</a:t>
              </a:r>
              <a:r>
                <a:rPr lang="en-US" sz="1400" dirty="0">
                  <a:solidFill>
                    <a:schemeClr val="accent5">
                      <a:lumMod val="75000"/>
                    </a:schemeClr>
                  </a:solidFill>
                </a:rPr>
                <a:t> </a:t>
              </a:r>
              <a:r>
                <a:rPr lang="en-US" sz="1400" dirty="0" err="1">
                  <a:solidFill>
                    <a:schemeClr val="accent5">
                      <a:lumMod val="75000"/>
                    </a:schemeClr>
                  </a:solidFill>
                </a:rPr>
                <a:t>bảo</a:t>
              </a:r>
              <a:r>
                <a:rPr lang="en-US" sz="1400" dirty="0">
                  <a:solidFill>
                    <a:schemeClr val="accent5">
                      <a:lumMod val="75000"/>
                    </a:schemeClr>
                  </a:solidFill>
                </a:rPr>
                <a:t> </a:t>
              </a:r>
              <a:r>
                <a:rPr lang="en-US" sz="1400" dirty="0" err="1">
                  <a:solidFill>
                    <a:schemeClr val="accent5">
                      <a:lumMod val="75000"/>
                    </a:schemeClr>
                  </a:solidFill>
                </a:rPr>
                <a:t>vệ</a:t>
              </a:r>
              <a:r>
                <a:rPr lang="en-US" sz="1400" dirty="0">
                  <a:solidFill>
                    <a:schemeClr val="accent5">
                      <a:lumMod val="75000"/>
                    </a:schemeClr>
                  </a:solidFill>
                </a:rPr>
                <a:t> </a:t>
              </a:r>
              <a:r>
                <a:rPr lang="en-US" sz="1400" dirty="0" err="1">
                  <a:solidFill>
                    <a:schemeClr val="accent5">
                      <a:lumMod val="75000"/>
                    </a:schemeClr>
                  </a:solidFill>
                </a:rPr>
                <a:t>dữ</a:t>
              </a:r>
              <a:r>
                <a:rPr lang="en-US" sz="1400" dirty="0">
                  <a:solidFill>
                    <a:schemeClr val="accent5">
                      <a:lumMod val="75000"/>
                    </a:schemeClr>
                  </a:solidFill>
                </a:rPr>
                <a:t> </a:t>
              </a:r>
              <a:r>
                <a:rPr lang="en-US" sz="1400" dirty="0" err="1">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quan</a:t>
              </a:r>
              <a:r>
                <a:rPr lang="en-US" sz="1400" dirty="0">
                  <a:solidFill>
                    <a:schemeClr val="accent5">
                      <a:lumMod val="75000"/>
                    </a:schemeClr>
                  </a:solidFill>
                </a:rPr>
                <a:t> </a:t>
              </a:r>
              <a:r>
                <a:rPr lang="en-US" sz="1400" dirty="0" err="1">
                  <a:solidFill>
                    <a:schemeClr val="accent5">
                      <a:lumMod val="75000"/>
                    </a:schemeClr>
                  </a:solidFill>
                </a:rPr>
                <a:t>trọng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grpSp>
        <p:nvGrpSpPr>
          <p:cNvPr id="6" name="Group 5"/>
          <p:cNvGrpSpPr/>
          <p:nvPr/>
        </p:nvGrpSpPr>
        <p:grpSpPr>
          <a:xfrm>
            <a:off x="905345" y="4393380"/>
            <a:ext cx="7677340" cy="661693"/>
            <a:chOff x="905345" y="4556462"/>
            <a:chExt cx="7677340" cy="661693"/>
          </a:xfrm>
        </p:grpSpPr>
        <p:sp>
          <p:nvSpPr>
            <p:cNvPr id="20" name="TextBox 19"/>
            <p:cNvSpPr txBox="1"/>
            <p:nvPr/>
          </p:nvSpPr>
          <p:spPr>
            <a:xfrm>
              <a:off x="1255350" y="4556462"/>
              <a:ext cx="3045046" cy="338554"/>
            </a:xfrm>
            <a:prstGeom prst="rect">
              <a:avLst/>
            </a:prstGeom>
            <a:noFill/>
          </p:spPr>
          <p:txBody>
            <a:bodyPr wrap="square" rtlCol="0">
              <a:spAutoFit/>
            </a:bodyPr>
            <a:lstStyle/>
            <a:p>
              <a:r>
                <a:rPr lang="de-DE" sz="1600" b="1" dirty="0">
                  <a:solidFill>
                    <a:schemeClr val="accent5">
                      <a:lumMod val="75000"/>
                    </a:schemeClr>
                  </a:solidFill>
                </a:rPr>
                <a:t>Dễ dàng bảo trì và mở rộng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1" name="Rounded Rectangle 20"/>
            <p:cNvSpPr/>
            <p:nvPr/>
          </p:nvSpPr>
          <p:spPr>
            <a:xfrm>
              <a:off x="905345" y="465191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42" name="TextBox 41"/>
            <p:cNvSpPr txBox="1"/>
            <p:nvPr/>
          </p:nvSpPr>
          <p:spPr>
            <a:xfrm>
              <a:off x="1255349" y="4910378"/>
              <a:ext cx="7327336" cy="307777"/>
            </a:xfrm>
            <a:prstGeom prst="rect">
              <a:avLst/>
            </a:prstGeom>
            <a:noFill/>
          </p:spPr>
          <p:txBody>
            <a:bodyPr wrap="square" rtlCol="0">
              <a:spAutoFit/>
            </a:bodyPr>
            <a:lstStyle/>
            <a:p>
              <a:r>
                <a:rPr lang="en-US" sz="1400" dirty="0" err="1" smtClean="0">
                  <a:solidFill>
                    <a:schemeClr val="accent5">
                      <a:lumMod val="75000"/>
                    </a:schemeClr>
                  </a:solidFill>
                </a:rPr>
                <a:t>Giảm</a:t>
              </a:r>
              <a:r>
                <a:rPr lang="en-US" sz="1400" dirty="0" smtClean="0">
                  <a:solidFill>
                    <a:schemeClr val="accent5">
                      <a:lumMod val="75000"/>
                    </a:schemeClr>
                  </a:solidFill>
                </a:rPr>
                <a:t> </a:t>
              </a:r>
              <a:r>
                <a:rPr lang="en-US" sz="1400" dirty="0" err="1" smtClean="0">
                  <a:solidFill>
                    <a:schemeClr val="accent5">
                      <a:lumMod val="75000"/>
                    </a:schemeClr>
                  </a:solidFill>
                </a:rPr>
                <a:t>thiểu</a:t>
              </a:r>
              <a:r>
                <a:rPr lang="en-US" sz="1400" dirty="0" smtClean="0">
                  <a:solidFill>
                    <a:schemeClr val="accent5">
                      <a:lumMod val="75000"/>
                    </a:schemeClr>
                  </a:solidFill>
                </a:rPr>
                <a:t> </a:t>
              </a:r>
              <a:r>
                <a:rPr lang="en-US" sz="1400" dirty="0" err="1" smtClean="0">
                  <a:solidFill>
                    <a:schemeClr val="accent5">
                      <a:lumMod val="75000"/>
                    </a:schemeClr>
                  </a:solidFill>
                </a:rPr>
                <a:t>công</a:t>
              </a:r>
              <a:r>
                <a:rPr lang="en-US" sz="1400" dirty="0" smtClean="0">
                  <a:solidFill>
                    <a:schemeClr val="accent5">
                      <a:lumMod val="75000"/>
                    </a:schemeClr>
                  </a:solidFill>
                </a:rPr>
                <a:t> </a:t>
              </a:r>
              <a:r>
                <a:rPr lang="en-US" sz="1400" dirty="0" err="1" smtClean="0">
                  <a:solidFill>
                    <a:schemeClr val="accent5">
                      <a:lumMod val="75000"/>
                    </a:schemeClr>
                  </a:solidFill>
                </a:rPr>
                <a:t>việc</a:t>
              </a:r>
              <a:r>
                <a:rPr lang="en-US" sz="1400" dirty="0" smtClean="0">
                  <a:solidFill>
                    <a:schemeClr val="accent5">
                      <a:lumMod val="75000"/>
                    </a:schemeClr>
                  </a:solidFill>
                </a:rPr>
                <a:t> </a:t>
              </a:r>
              <a:r>
                <a:rPr lang="en-US" sz="1400" dirty="0" err="1" smtClean="0">
                  <a:solidFill>
                    <a:schemeClr val="accent5">
                      <a:lumMod val="75000"/>
                    </a:schemeClr>
                  </a:solidFill>
                </a:rPr>
                <a:t>bảo</a:t>
              </a:r>
              <a:r>
                <a:rPr lang="en-US" sz="1400" dirty="0" smtClean="0">
                  <a:solidFill>
                    <a:schemeClr val="accent5">
                      <a:lumMod val="75000"/>
                    </a:schemeClr>
                  </a:solidFill>
                </a:rPr>
                <a:t> </a:t>
              </a:r>
              <a:r>
                <a:rPr lang="en-US" sz="1400" dirty="0" err="1" smtClean="0">
                  <a:solidFill>
                    <a:schemeClr val="accent5">
                      <a:lumMod val="75000"/>
                    </a:schemeClr>
                  </a:solidFill>
                </a:rPr>
                <a:t>trì</a:t>
              </a:r>
              <a:r>
                <a:rPr lang="en-US" sz="1400" dirty="0" smtClean="0">
                  <a:solidFill>
                    <a:schemeClr val="accent5">
                      <a:lumMod val="75000"/>
                    </a:schemeClr>
                  </a:solidFill>
                </a:rPr>
                <a:t>, </a:t>
              </a:r>
              <a:r>
                <a:rPr lang="en-US" sz="1400" dirty="0" err="1" smtClean="0">
                  <a:solidFill>
                    <a:schemeClr val="accent5">
                      <a:lumMod val="75000"/>
                    </a:schemeClr>
                  </a:solidFill>
                </a:rPr>
                <a:t>dễ</a:t>
              </a:r>
              <a:r>
                <a:rPr lang="en-US" sz="1400" dirty="0" smtClean="0">
                  <a:solidFill>
                    <a:schemeClr val="accent5">
                      <a:lumMod val="75000"/>
                    </a:schemeClr>
                  </a:solidFill>
                </a:rPr>
                <a:t> </a:t>
              </a:r>
              <a:r>
                <a:rPr lang="en-US" sz="1400" dirty="0" err="1" smtClean="0">
                  <a:solidFill>
                    <a:schemeClr val="accent5">
                      <a:lumMod val="75000"/>
                    </a:schemeClr>
                  </a:solidFill>
                </a:rPr>
                <a:t>dàng</a:t>
              </a:r>
              <a:r>
                <a:rPr lang="en-US" sz="1400" dirty="0" smtClean="0">
                  <a:solidFill>
                    <a:schemeClr val="accent5">
                      <a:lumMod val="75000"/>
                    </a:schemeClr>
                  </a:solidFill>
                </a:rPr>
                <a:t> </a:t>
              </a:r>
              <a:r>
                <a:rPr lang="en-US" sz="1400" dirty="0" err="1" smtClean="0">
                  <a:solidFill>
                    <a:schemeClr val="accent5">
                      <a:lumMod val="75000"/>
                    </a:schemeClr>
                  </a:solidFill>
                </a:rPr>
                <a:t>nâng</a:t>
              </a:r>
              <a:r>
                <a:rPr lang="en-US" sz="1400" dirty="0" smtClean="0">
                  <a:solidFill>
                    <a:schemeClr val="accent5">
                      <a:lumMod val="75000"/>
                    </a:schemeClr>
                  </a:solidFill>
                </a:rPr>
                <a:t> </a:t>
              </a:r>
              <a:r>
                <a:rPr lang="en-US" sz="1400" dirty="0" err="1" smtClean="0">
                  <a:solidFill>
                    <a:schemeClr val="accent5">
                      <a:lumMod val="75000"/>
                    </a:schemeClr>
                  </a:solidFill>
                </a:rPr>
                <a:t>cấp</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rộng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sp>
        <p:nvSpPr>
          <p:cNvPr id="43" name="TextBox 42"/>
          <p:cNvSpPr txBox="1"/>
          <p:nvPr/>
        </p:nvSpPr>
        <p:spPr>
          <a:xfrm>
            <a:off x="1255349" y="5731002"/>
            <a:ext cx="7327336" cy="523220"/>
          </a:xfrm>
          <a:prstGeom prst="rect">
            <a:avLst/>
          </a:prstGeom>
          <a:noFill/>
        </p:spPr>
        <p:txBody>
          <a:bodyPr wrap="square" rtlCol="0">
            <a:spAutoFit/>
          </a:bodyPr>
          <a:lstStyle/>
          <a:p>
            <a:r>
              <a:rPr lang="en-US" sz="1400" dirty="0" smtClean="0">
                <a:solidFill>
                  <a:schemeClr val="accent5">
                    <a:lumMod val="75000"/>
                  </a:schemeClr>
                </a:solidFill>
              </a:rPr>
              <a:t>T</a:t>
            </a:r>
            <a:r>
              <a:rPr lang="vi-VN" sz="1400" dirty="0" smtClean="0">
                <a:solidFill>
                  <a:schemeClr val="accent5">
                    <a:lumMod val="75000"/>
                  </a:schemeClr>
                </a:solidFill>
              </a:rPr>
              <a:t>ổ </a:t>
            </a:r>
            <a:r>
              <a:rPr lang="vi-VN" sz="1400" dirty="0">
                <a:solidFill>
                  <a:schemeClr val="accent5">
                    <a:lumMod val="75000"/>
                  </a:schemeClr>
                </a:solidFill>
              </a:rPr>
              <a:t>chức dữ liệu hợp lý, làm cho việc tìm kiếm, truy xuất và phân tích dữ liệu trở nên dễ dàng hơn</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Relationships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31416"/>
            <a:ext cx="7368691" cy="338554"/>
          </a:xfrm>
          <a:prstGeom prst="rect">
            <a:avLst/>
          </a:prstGeom>
          <a:noFill/>
        </p:spPr>
        <p:txBody>
          <a:bodyPr wrap="square" rtlCol="0">
            <a:spAutoFit/>
          </a:bodyPr>
          <a:lstStyle/>
          <a:p>
            <a:r>
              <a:rPr lang="vi-VN" sz="1600" dirty="0">
                <a:solidFill>
                  <a:schemeClr val="accent5">
                    <a:lumMod val="75000"/>
                  </a:schemeClr>
                </a:solidFill>
              </a:rPr>
              <a:t>PostgreSQL là một hệ quản trị cơ sở dữ liệu quan hệ mạnh mẽ và phổ biến</a:t>
            </a:r>
            <a:endParaRPr lang="en-US" sz="1600" dirty="0">
              <a:solidFill>
                <a:schemeClr val="accent5">
                  <a:lumMod val="75000"/>
                </a:schemeClr>
              </a:solidFill>
            </a:endParaRPr>
          </a:p>
        </p:txBody>
      </p:sp>
      <p:sp>
        <p:nvSpPr>
          <p:cNvPr id="12" name="TextBox 11"/>
          <p:cNvSpPr txBox="1"/>
          <p:nvPr/>
        </p:nvSpPr>
        <p:spPr>
          <a:xfrm>
            <a:off x="832916" y="1747007"/>
            <a:ext cx="7368691" cy="584775"/>
          </a:xfrm>
          <a:prstGeom prst="rect">
            <a:avLst/>
          </a:prstGeom>
          <a:noFill/>
        </p:spPr>
        <p:txBody>
          <a:bodyPr wrap="square" rtlCol="0">
            <a:spAutoFit/>
          </a:bodyPr>
          <a:lstStyle/>
          <a:p>
            <a:pPr algn="just"/>
            <a:r>
              <a:rPr lang="vi-VN" sz="1600" dirty="0">
                <a:solidFill>
                  <a:schemeClr val="accent5">
                    <a:lumMod val="75000"/>
                  </a:schemeClr>
                </a:solidFill>
              </a:rPr>
              <a:t>Mối quan hệ (relationship) trong PostgreSQL cho phép liên kết giữa các bảng dữ liệu trong cơ sở dữ </a:t>
            </a:r>
            <a:r>
              <a:rPr lang="vi-VN" sz="1600" dirty="0" smtClean="0">
                <a:solidFill>
                  <a:schemeClr val="accent5">
                    <a:lumMod val="75000"/>
                  </a:schemeClr>
                </a:solidFill>
              </a:rPr>
              <a:t>liệu</a:t>
            </a:r>
            <a:r>
              <a:rPr lang="en-US" sz="1600" dirty="0" smtClean="0">
                <a:solidFill>
                  <a:schemeClr val="accent5">
                    <a:lumMod val="75000"/>
                  </a:schemeClr>
                </a:solidFill>
              </a:rPr>
              <a:t> (CSDL)</a:t>
            </a:r>
            <a:endParaRPr lang="en-US" sz="1600" dirty="0">
              <a:solidFill>
                <a:schemeClr val="accent5">
                  <a:lumMod val="75000"/>
                </a:schemeClr>
              </a:solidFill>
            </a:endParaRPr>
          </a:p>
        </p:txBody>
      </p:sp>
      <p:sp>
        <p:nvSpPr>
          <p:cNvPr id="13" name="TextBox 12"/>
          <p:cNvSpPr txBox="1"/>
          <p:nvPr/>
        </p:nvSpPr>
        <p:spPr>
          <a:xfrm>
            <a:off x="832916" y="240881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Có</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phổ</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CSDL:</a:t>
            </a:r>
            <a:endParaRPr lang="en-US" sz="1600" dirty="0">
              <a:solidFill>
                <a:schemeClr val="accent5">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69087117"/>
              </p:ext>
            </p:extLst>
          </p:nvPr>
        </p:nvGraphicFramePr>
        <p:xfrm>
          <a:off x="905345" y="2824791"/>
          <a:ext cx="7296262" cy="1483360"/>
        </p:xfrm>
        <a:graphic>
          <a:graphicData uri="http://schemas.openxmlformats.org/drawingml/2006/table">
            <a:tbl>
              <a:tblPr firstRow="1" bandRow="1">
                <a:tableStyleId>{5C22544A-7EE6-4342-B048-85BDC9FD1C3A}</a:tableStyleId>
              </a:tblPr>
              <a:tblGrid>
                <a:gridCol w="2046085">
                  <a:extLst>
                    <a:ext uri="{9D8B030D-6E8A-4147-A177-3AD203B41FA5}">
                      <a16:colId xmlns:a16="http://schemas.microsoft.com/office/drawing/2014/main" val="1785298224"/>
                    </a:ext>
                  </a:extLst>
                </a:gridCol>
                <a:gridCol w="5250177">
                  <a:extLst>
                    <a:ext uri="{9D8B030D-6E8A-4147-A177-3AD203B41FA5}">
                      <a16:colId xmlns:a16="http://schemas.microsoft.com/office/drawing/2014/main" val="3218088091"/>
                    </a:ext>
                  </a:extLst>
                </a:gridCol>
              </a:tblGrid>
              <a:tr h="370840">
                <a:tc>
                  <a:txBody>
                    <a:bodyPr/>
                    <a:lstStyle/>
                    <a:p>
                      <a:r>
                        <a:rPr lang="en-US" sz="1600" b="1" i="0" kern="1200" dirty="0" err="1" smtClean="0">
                          <a:solidFill>
                            <a:schemeClr val="lt1"/>
                          </a:solidFill>
                          <a:effectLst/>
                          <a:latin typeface="+mn-lt"/>
                          <a:ea typeface="+mn-ea"/>
                          <a:cs typeface="+mn-cs"/>
                        </a:rPr>
                        <a:t>Kiểu</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quan</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hệ</a:t>
                      </a:r>
                      <a:endParaRPr lang="en-US" sz="1600" dirty="0"/>
                    </a:p>
                  </a:txBody>
                  <a:tcPr/>
                </a:tc>
                <a:tc>
                  <a:txBody>
                    <a:bodyPr/>
                    <a:lstStyle/>
                    <a:p>
                      <a:r>
                        <a:rPr lang="en-US" sz="1600" dirty="0" err="1" smtClean="0"/>
                        <a:t>Ví</a:t>
                      </a:r>
                      <a:r>
                        <a:rPr lang="en-US" sz="1600" baseline="0" dirty="0" smtClean="0"/>
                        <a:t> </a:t>
                      </a:r>
                      <a:r>
                        <a:rPr lang="en-US" sz="1600" baseline="0" dirty="0" err="1" smtClean="0"/>
                        <a:t>dụ</a:t>
                      </a:r>
                      <a:endParaRPr lang="en-US" sz="1600" dirty="0"/>
                    </a:p>
                  </a:txBody>
                  <a:tcPr/>
                </a:tc>
                <a:extLst>
                  <a:ext uri="{0D108BD9-81ED-4DB2-BD59-A6C34878D82A}">
                    <a16:rowId xmlns:a16="http://schemas.microsoft.com/office/drawing/2014/main" val="2429104545"/>
                  </a:ext>
                </a:extLst>
              </a:tr>
              <a:tr h="370840">
                <a:tc>
                  <a:txBody>
                    <a:bodyPr/>
                    <a:lstStyle/>
                    <a:p>
                      <a:r>
                        <a:rPr lang="en-US" sz="1600" dirty="0" smtClean="0"/>
                        <a:t>One-to-One</a:t>
                      </a:r>
                      <a:endParaRPr lang="en-US" sz="1600" dirty="0"/>
                    </a:p>
                  </a:txBody>
                  <a:tcPr/>
                </a:tc>
                <a:tc>
                  <a:txBody>
                    <a:bodyPr/>
                    <a:lstStyle/>
                    <a:p>
                      <a:r>
                        <a:rPr lang="en-US" sz="1600" dirty="0" smtClean="0"/>
                        <a:t>A User has ONE address</a:t>
                      </a:r>
                      <a:endParaRPr lang="en-US" sz="1600" dirty="0"/>
                    </a:p>
                  </a:txBody>
                  <a:tcPr/>
                </a:tc>
                <a:extLst>
                  <a:ext uri="{0D108BD9-81ED-4DB2-BD59-A6C34878D82A}">
                    <a16:rowId xmlns:a16="http://schemas.microsoft.com/office/drawing/2014/main" val="2681911182"/>
                  </a:ext>
                </a:extLst>
              </a:tr>
              <a:tr h="370840">
                <a:tc>
                  <a:txBody>
                    <a:bodyPr/>
                    <a:lstStyle/>
                    <a:p>
                      <a:r>
                        <a:rPr lang="en-US" sz="1600" b="0" i="0" kern="1200" dirty="0" smtClean="0">
                          <a:solidFill>
                            <a:schemeClr val="dk1"/>
                          </a:solidFill>
                          <a:effectLst/>
                          <a:latin typeface="+mn-lt"/>
                          <a:ea typeface="+mn-ea"/>
                          <a:cs typeface="+mn-cs"/>
                        </a:rPr>
                        <a:t>One-to-Many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reviews</a:t>
                      </a:r>
                      <a:endParaRPr lang="en-US" sz="1600" dirty="0"/>
                    </a:p>
                  </a:txBody>
                  <a:tcPr/>
                </a:tc>
                <a:extLst>
                  <a:ext uri="{0D108BD9-81ED-4DB2-BD59-A6C34878D82A}">
                    <a16:rowId xmlns:a16="http://schemas.microsoft.com/office/drawing/2014/main" val="1612743476"/>
                  </a:ext>
                </a:extLst>
              </a:tr>
              <a:tr h="370840">
                <a:tc>
                  <a:txBody>
                    <a:bodyPr/>
                    <a:lstStyle/>
                    <a:p>
                      <a:r>
                        <a:rPr lang="en-US" sz="1600" b="0" i="0" kern="1200" dirty="0" smtClean="0">
                          <a:solidFill>
                            <a:schemeClr val="dk1"/>
                          </a:solidFill>
                          <a:effectLst/>
                          <a:latin typeface="+mn-lt"/>
                          <a:ea typeface="+mn-ea"/>
                          <a:cs typeface="+mn-cs"/>
                        </a:rPr>
                        <a:t>Many-to-Many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user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books and a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users</a:t>
                      </a:r>
                      <a:endParaRPr lang="en-US" sz="1600" dirty="0"/>
                    </a:p>
                  </a:txBody>
                  <a:tcPr/>
                </a:tc>
                <a:extLst>
                  <a:ext uri="{0D108BD9-81ED-4DB2-BD59-A6C34878D82A}">
                    <a16:rowId xmlns:a16="http://schemas.microsoft.com/office/drawing/2014/main" val="743977435"/>
                  </a:ext>
                </a:extLst>
              </a:tr>
            </a:tbl>
          </a:graphicData>
        </a:graphic>
      </p:graphicFrame>
      <p:sp>
        <p:nvSpPr>
          <p:cNvPr id="8" name="Rounded Rectangle 7"/>
          <p:cNvSpPr/>
          <p:nvPr/>
        </p:nvSpPr>
        <p:spPr>
          <a:xfrm>
            <a:off x="905345"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064188"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267483" y="4667252"/>
            <a:ext cx="1402675" cy="1031319"/>
            <a:chOff x="1267483" y="4667252"/>
            <a:chExt cx="1402675" cy="1031319"/>
          </a:xfrm>
        </p:grpSpPr>
        <p:sp>
          <p:nvSpPr>
            <p:cNvPr id="9" name="TextBox 8"/>
            <p:cNvSpPr txBox="1"/>
            <p:nvPr/>
          </p:nvSpPr>
          <p:spPr>
            <a:xfrm>
              <a:off x="126748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29" name="TextBox 28"/>
            <p:cNvSpPr txBox="1"/>
            <p:nvPr/>
          </p:nvSpPr>
          <p:spPr>
            <a:xfrm>
              <a:off x="126748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0" name="TextBox 29"/>
            <p:cNvSpPr txBox="1"/>
            <p:nvPr/>
          </p:nvSpPr>
          <p:spPr>
            <a:xfrm>
              <a:off x="126748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1" name="TextBox 30"/>
            <p:cNvSpPr txBox="1"/>
            <p:nvPr/>
          </p:nvSpPr>
          <p:spPr>
            <a:xfrm>
              <a:off x="244382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2" name="TextBox 31"/>
            <p:cNvSpPr txBox="1"/>
            <p:nvPr/>
          </p:nvSpPr>
          <p:spPr>
            <a:xfrm>
              <a:off x="244382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3" name="TextBox 32"/>
            <p:cNvSpPr txBox="1"/>
            <p:nvPr/>
          </p:nvSpPr>
          <p:spPr>
            <a:xfrm>
              <a:off x="244382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11" name="Straight Connector 10"/>
            <p:cNvCxnSpPr>
              <a:endCxn id="31" idx="1"/>
            </p:cNvCxnSpPr>
            <p:nvPr/>
          </p:nvCxnSpPr>
          <p:spPr>
            <a:xfrm>
              <a:off x="149382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3820"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493820" y="552819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122160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One-to-one</a:t>
            </a:r>
            <a:endParaRPr lang="en-US" sz="1600" dirty="0">
              <a:solidFill>
                <a:schemeClr val="accent5">
                  <a:lumMod val="75000"/>
                </a:schemeClr>
              </a:solidFill>
            </a:endParaRPr>
          </a:p>
        </p:txBody>
      </p:sp>
      <p:grpSp>
        <p:nvGrpSpPr>
          <p:cNvPr id="1032" name="Group 1031"/>
          <p:cNvGrpSpPr/>
          <p:nvPr/>
        </p:nvGrpSpPr>
        <p:grpSpPr>
          <a:xfrm>
            <a:off x="3576117" y="4490519"/>
            <a:ext cx="2109458" cy="1821052"/>
            <a:chOff x="3576117" y="4490519"/>
            <a:chExt cx="2109458" cy="1821052"/>
          </a:xfrm>
        </p:grpSpPr>
        <p:sp>
          <p:nvSpPr>
            <p:cNvPr id="24" name="Rounded Rectangle 23"/>
            <p:cNvSpPr/>
            <p:nvPr/>
          </p:nvSpPr>
          <p:spPr>
            <a:xfrm>
              <a:off x="357611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734960"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91543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0" name="TextBox 39"/>
            <p:cNvSpPr txBox="1"/>
            <p:nvPr/>
          </p:nvSpPr>
          <p:spPr>
            <a:xfrm>
              <a:off x="391543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1" name="TextBox 40"/>
            <p:cNvSpPr txBox="1"/>
            <p:nvPr/>
          </p:nvSpPr>
          <p:spPr>
            <a:xfrm>
              <a:off x="391543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2" name="TextBox 41"/>
            <p:cNvSpPr txBox="1"/>
            <p:nvPr/>
          </p:nvSpPr>
          <p:spPr>
            <a:xfrm>
              <a:off x="509177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3" name="TextBox 42"/>
            <p:cNvSpPr txBox="1"/>
            <p:nvPr/>
          </p:nvSpPr>
          <p:spPr>
            <a:xfrm>
              <a:off x="509177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4" name="TextBox 43"/>
            <p:cNvSpPr txBox="1"/>
            <p:nvPr/>
          </p:nvSpPr>
          <p:spPr>
            <a:xfrm>
              <a:off x="509177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45" name="Straight Connector 44"/>
            <p:cNvCxnSpPr>
              <a:endCxn id="42" idx="1"/>
            </p:cNvCxnSpPr>
            <p:nvPr/>
          </p:nvCxnSpPr>
          <p:spPr>
            <a:xfrm>
              <a:off x="414177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3" idx="1"/>
            </p:cNvCxnSpPr>
            <p:nvPr/>
          </p:nvCxnSpPr>
          <p:spPr>
            <a:xfrm>
              <a:off x="4141770" y="4851918"/>
              <a:ext cx="950001" cy="34766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41770" y="5199580"/>
              <a:ext cx="950001" cy="32861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91543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One-to-Many</a:t>
              </a:r>
              <a:endParaRPr lang="en-US" sz="1600" dirty="0">
                <a:solidFill>
                  <a:schemeClr val="accent5">
                    <a:lumMod val="75000"/>
                  </a:schemeClr>
                </a:solidFill>
              </a:endParaRPr>
            </a:p>
          </p:txBody>
        </p:sp>
      </p:grpSp>
      <p:grpSp>
        <p:nvGrpSpPr>
          <p:cNvPr id="1033" name="Group 1032"/>
          <p:cNvGrpSpPr/>
          <p:nvPr/>
        </p:nvGrpSpPr>
        <p:grpSpPr>
          <a:xfrm>
            <a:off x="6102034" y="4490519"/>
            <a:ext cx="2109458" cy="1821052"/>
            <a:chOff x="6102034" y="4490519"/>
            <a:chExt cx="2109458" cy="1821052"/>
          </a:xfrm>
        </p:grpSpPr>
        <p:sp>
          <p:nvSpPr>
            <p:cNvPr id="26" name="Rounded Rectangle 25"/>
            <p:cNvSpPr/>
            <p:nvPr/>
          </p:nvSpPr>
          <p:spPr>
            <a:xfrm>
              <a:off x="6102034"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726087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453846"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0" name="TextBox 49"/>
            <p:cNvSpPr txBox="1"/>
            <p:nvPr/>
          </p:nvSpPr>
          <p:spPr>
            <a:xfrm>
              <a:off x="6453846"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1" name="TextBox 50"/>
            <p:cNvSpPr txBox="1"/>
            <p:nvPr/>
          </p:nvSpPr>
          <p:spPr>
            <a:xfrm>
              <a:off x="6453846"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2" name="TextBox 51"/>
            <p:cNvSpPr txBox="1"/>
            <p:nvPr/>
          </p:nvSpPr>
          <p:spPr>
            <a:xfrm>
              <a:off x="7630184"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3" name="TextBox 52"/>
            <p:cNvSpPr txBox="1"/>
            <p:nvPr/>
          </p:nvSpPr>
          <p:spPr>
            <a:xfrm>
              <a:off x="7630184"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4" name="TextBox 53"/>
            <p:cNvSpPr txBox="1"/>
            <p:nvPr/>
          </p:nvSpPr>
          <p:spPr>
            <a:xfrm>
              <a:off x="7630184"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55" name="Straight Connector 54"/>
            <p:cNvCxnSpPr>
              <a:endCxn id="52" idx="1"/>
            </p:cNvCxnSpPr>
            <p:nvPr/>
          </p:nvCxnSpPr>
          <p:spPr>
            <a:xfrm>
              <a:off x="6680183"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80183"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9" idx="3"/>
            </p:cNvCxnSpPr>
            <p:nvPr/>
          </p:nvCxnSpPr>
          <p:spPr>
            <a:xfrm>
              <a:off x="6680183" y="4851918"/>
              <a:ext cx="950001" cy="258245"/>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49" idx="3"/>
            </p:cNvCxnSpPr>
            <p:nvPr/>
          </p:nvCxnSpPr>
          <p:spPr>
            <a:xfrm>
              <a:off x="6680183" y="4851918"/>
              <a:ext cx="950001" cy="57733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54" idx="1"/>
            </p:cNvCxnSpPr>
            <p:nvPr/>
          </p:nvCxnSpPr>
          <p:spPr>
            <a:xfrm>
              <a:off x="6680183" y="5218952"/>
              <a:ext cx="950001" cy="29495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32708" y="5973017"/>
              <a:ext cx="1688662" cy="338554"/>
            </a:xfrm>
            <a:prstGeom prst="rect">
              <a:avLst/>
            </a:prstGeom>
            <a:noFill/>
          </p:spPr>
          <p:txBody>
            <a:bodyPr wrap="square" rtlCol="0">
              <a:spAutoFit/>
            </a:bodyPr>
            <a:lstStyle/>
            <a:p>
              <a:r>
                <a:rPr lang="en-US" sz="1600" dirty="0" smtClean="0">
                  <a:solidFill>
                    <a:schemeClr val="accent5">
                      <a:lumMod val="75000"/>
                    </a:schemeClr>
                  </a:solidFill>
                </a:rPr>
                <a:t>Many-to-Many</a:t>
              </a:r>
              <a:endParaRPr lang="en-US" sz="1600" dirty="0">
                <a:solidFill>
                  <a:schemeClr val="accent5">
                    <a:lumMod val="75000"/>
                  </a:schemeClr>
                </a:solidFill>
              </a:endParaRPr>
            </a:p>
          </p:txBody>
        </p:sp>
      </p:grpSp>
    </p:spTree>
    <p:extLst>
      <p:ext uri="{BB962C8B-B14F-4D97-AF65-F5344CB8AC3E}">
        <p14:creationId xmlns:p14="http://schemas.microsoft.com/office/powerpoint/2010/main" val="170012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4" y="2751795"/>
            <a:ext cx="7296263" cy="3866288"/>
          </a:xfrm>
          <a:prstGeom prst="roundRect">
            <a:avLst>
              <a:gd name="adj" fmla="val 3686"/>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a:solidFill>
                  <a:schemeClr val="accent5">
                    <a:lumMod val="75000"/>
                  </a:schemeClr>
                </a:solidFill>
              </a:rPr>
              <a:t>một-một</a:t>
            </a:r>
            <a:r>
              <a:rPr lang="en-US" sz="1600" b="1" dirty="0">
                <a:solidFill>
                  <a:schemeClr val="accent5">
                    <a:lumMod val="75000"/>
                  </a:schemeClr>
                </a:solidFill>
              </a:rPr>
              <a:t> (One-to-One 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77955"/>
            <a:ext cx="7368691" cy="338554"/>
          </a:xfrm>
          <a:prstGeom prst="rect">
            <a:avLst/>
          </a:prstGeom>
          <a:noFill/>
        </p:spPr>
        <p:txBody>
          <a:bodyPr wrap="square" rtlCol="0">
            <a:spAutoFit/>
          </a:bodyPr>
          <a:lstStyle/>
          <a:p>
            <a:pPr algn="just"/>
            <a:r>
              <a:rPr lang="vi-VN" sz="1600" dirty="0" smtClean="0">
                <a:solidFill>
                  <a:schemeClr val="accent5">
                    <a:lumMod val="75000"/>
                  </a:schemeClr>
                </a:solidFill>
              </a:rPr>
              <a:t>Một </a:t>
            </a:r>
            <a:r>
              <a:rPr lang="vi-VN" sz="1600" dirty="0">
                <a:solidFill>
                  <a:schemeClr val="accent5">
                    <a:lumMod val="75000"/>
                  </a:schemeClr>
                </a:solidFill>
              </a:rPr>
              <a:t>hàng trong bảng A chỉ liên kết với một hàng trong bảng B và ngược lại</a:t>
            </a:r>
            <a:r>
              <a:rPr lang="vi-VN" sz="1600" dirty="0" smtClean="0">
                <a:solidFill>
                  <a:schemeClr val="accent5">
                    <a:lumMod val="75000"/>
                  </a:schemeClr>
                </a:solidFill>
              </a:rPr>
              <a:t>.</a:t>
            </a:r>
            <a:endParaRPr lang="vi-VN" sz="1600" dirty="0">
              <a:solidFill>
                <a:schemeClr val="accent5">
                  <a:lumMod val="75000"/>
                </a:schemeClr>
              </a:solidFill>
            </a:endParaRPr>
          </a:p>
        </p:txBody>
      </p:sp>
      <p:sp>
        <p:nvSpPr>
          <p:cNvPr id="11" name="TextBox 10"/>
          <p:cNvSpPr txBox="1"/>
          <p:nvPr/>
        </p:nvSpPr>
        <p:spPr>
          <a:xfrm>
            <a:off x="832916" y="1569198"/>
            <a:ext cx="7368691" cy="1077218"/>
          </a:xfrm>
          <a:prstGeom prst="rect">
            <a:avLst/>
          </a:prstGeom>
          <a:noFill/>
        </p:spPr>
        <p:txBody>
          <a:bodyPr wrap="square" rtlCol="0">
            <a:spAutoFit/>
          </a:bodyPr>
          <a:lstStyle/>
          <a:p>
            <a:pPr algn="just"/>
            <a:r>
              <a:rPr lang="vi-VN" sz="1600" dirty="0" smtClean="0">
                <a:solidFill>
                  <a:schemeClr val="accent5">
                    <a:lumMod val="75000"/>
                  </a:schemeClr>
                </a:solidFill>
              </a:rPr>
              <a:t>Ví </a:t>
            </a:r>
            <a:r>
              <a:rPr lang="vi-VN" sz="1600" dirty="0">
                <a:solidFill>
                  <a:schemeClr val="accent5">
                    <a:lumMod val="75000"/>
                  </a:schemeClr>
                </a:solidFill>
              </a:rPr>
              <a:t>dụ: </a:t>
            </a:r>
            <a:endParaRPr lang="en-US" sz="1600" dirty="0" smtClean="0">
              <a:solidFill>
                <a:schemeClr val="accent5">
                  <a:lumMod val="75000"/>
                </a:schemeClr>
              </a:solidFill>
            </a:endParaRPr>
          </a:p>
          <a:p>
            <a:pPr algn="just"/>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1 </a:t>
            </a:r>
            <a:r>
              <a:rPr lang="en-US" sz="1600" dirty="0" err="1" smtClean="0">
                <a:solidFill>
                  <a:schemeClr val="accent5">
                    <a:lumMod val="75000"/>
                  </a:schemeClr>
                </a:solidFill>
              </a:rPr>
              <a:t>địa</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địa</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a:t>
            </a:r>
            <a:endParaRPr lang="en-US" sz="1600" dirty="0">
              <a:solidFill>
                <a:schemeClr val="accent5">
                  <a:lumMod val="75000"/>
                </a:schemeClr>
              </a:solidFill>
            </a:endParaRPr>
          </a:p>
          <a:p>
            <a:pPr algn="just"/>
            <a:r>
              <a:rPr lang="en-US" sz="1600" dirty="0" smtClean="0">
                <a:solidFill>
                  <a:schemeClr val="accent5">
                    <a:lumMod val="75000"/>
                  </a:schemeClr>
                </a:solidFill>
              </a:rPr>
              <a:t>- </a:t>
            </a:r>
            <a:r>
              <a:rPr lang="vi-VN" sz="1600" dirty="0" smtClean="0">
                <a:solidFill>
                  <a:schemeClr val="accent5">
                    <a:lumMod val="75000"/>
                  </a:schemeClr>
                </a:solidFill>
              </a:rPr>
              <a:t>Một </a:t>
            </a:r>
            <a:r>
              <a:rPr lang="vi-VN" sz="1600" dirty="0">
                <a:solidFill>
                  <a:schemeClr val="accent5">
                    <a:lumMod val="75000"/>
                  </a:schemeClr>
                </a:solidFill>
              </a:rPr>
              <a:t>người chỉ có một số </a:t>
            </a:r>
            <a:r>
              <a:rPr lang="en-US" sz="1600" dirty="0" smtClean="0">
                <a:solidFill>
                  <a:schemeClr val="accent5">
                    <a:lumMod val="75000"/>
                  </a:schemeClr>
                </a:solidFill>
              </a:rPr>
              <a:t>CCCD </a:t>
            </a:r>
            <a:r>
              <a:rPr lang="vi-VN" sz="1600" dirty="0" smtClean="0">
                <a:solidFill>
                  <a:schemeClr val="accent5">
                    <a:lumMod val="75000"/>
                  </a:schemeClr>
                </a:solidFill>
              </a:rPr>
              <a:t>duy </a:t>
            </a:r>
            <a:r>
              <a:rPr lang="vi-VN" sz="1600" dirty="0">
                <a:solidFill>
                  <a:schemeClr val="accent5">
                    <a:lumMod val="75000"/>
                  </a:schemeClr>
                </a:solidFill>
              </a:rPr>
              <a:t>nhất và một số </a:t>
            </a:r>
            <a:r>
              <a:rPr lang="en-US" sz="1600" dirty="0" smtClean="0">
                <a:solidFill>
                  <a:schemeClr val="accent5">
                    <a:lumMod val="75000"/>
                  </a:schemeClr>
                </a:solidFill>
              </a:rPr>
              <a:t>CCCD </a:t>
            </a:r>
            <a:r>
              <a:rPr lang="vi-VN" sz="1600" dirty="0" smtClean="0">
                <a:solidFill>
                  <a:schemeClr val="accent5">
                    <a:lumMod val="75000"/>
                  </a:schemeClr>
                </a:solidFill>
              </a:rPr>
              <a:t>chỉ </a:t>
            </a:r>
            <a:r>
              <a:rPr lang="vi-VN" sz="1600" dirty="0">
                <a:solidFill>
                  <a:schemeClr val="accent5">
                    <a:lumMod val="75000"/>
                  </a:schemeClr>
                </a:solidFill>
              </a:rPr>
              <a:t>thuộc về một người duy nhất.</a:t>
            </a:r>
          </a:p>
        </p:txBody>
      </p:sp>
      <p:pic>
        <p:nvPicPr>
          <p:cNvPr id="5" name="Picture 4"/>
          <p:cNvPicPr>
            <a:picLocks noChangeAspect="1"/>
          </p:cNvPicPr>
          <p:nvPr/>
        </p:nvPicPr>
        <p:blipFill>
          <a:blip r:embed="rId2"/>
          <a:stretch>
            <a:fillRect/>
          </a:stretch>
        </p:blipFill>
        <p:spPr>
          <a:xfrm>
            <a:off x="1004931" y="2856860"/>
            <a:ext cx="6744835" cy="3669256"/>
          </a:xfrm>
          <a:prstGeom prst="rect">
            <a:avLst/>
          </a:prstGeom>
        </p:spPr>
      </p:pic>
      <p:sp>
        <p:nvSpPr>
          <p:cNvPr id="9" name="TextBox 8"/>
          <p:cNvSpPr txBox="1"/>
          <p:nvPr/>
        </p:nvSpPr>
        <p:spPr>
          <a:xfrm>
            <a:off x="3991036" y="4037845"/>
            <a:ext cx="2625505" cy="369332"/>
          </a:xfrm>
          <a:prstGeom prst="rect">
            <a:avLst/>
          </a:prstGeom>
          <a:noFill/>
        </p:spPr>
        <p:txBody>
          <a:bodyPr wrap="square" rtlCol="0">
            <a:spAutoFit/>
          </a:bodyPr>
          <a:lstStyle/>
          <a:p>
            <a:r>
              <a:rPr lang="en-US" dirty="0" err="1" smtClean="0">
                <a:solidFill>
                  <a:srgbClr val="FFFF00"/>
                </a:solidFill>
              </a:rPr>
              <a:t>Khóa</a:t>
            </a:r>
            <a:r>
              <a:rPr lang="en-US" dirty="0" smtClean="0">
                <a:solidFill>
                  <a:srgbClr val="FFFF00"/>
                </a:solidFill>
              </a:rPr>
              <a:t> </a:t>
            </a:r>
            <a:r>
              <a:rPr lang="en-US" dirty="0" err="1" smtClean="0">
                <a:solidFill>
                  <a:srgbClr val="FFFF00"/>
                </a:solidFill>
              </a:rPr>
              <a:t>chính</a:t>
            </a:r>
            <a:endParaRPr lang="en-US" dirty="0">
              <a:solidFill>
                <a:srgbClr val="FFFF00"/>
              </a:solidFill>
            </a:endParaRPr>
          </a:p>
        </p:txBody>
      </p:sp>
      <p:sp>
        <p:nvSpPr>
          <p:cNvPr id="18" name="TextBox 17"/>
          <p:cNvSpPr txBox="1"/>
          <p:nvPr/>
        </p:nvSpPr>
        <p:spPr>
          <a:xfrm>
            <a:off x="5119732" y="5097314"/>
            <a:ext cx="1801641" cy="369332"/>
          </a:xfrm>
          <a:prstGeom prst="rect">
            <a:avLst/>
          </a:prstGeom>
          <a:noFill/>
        </p:spPr>
        <p:txBody>
          <a:bodyPr wrap="square" rtlCol="0">
            <a:spAutoFit/>
          </a:bodyPr>
          <a:lstStyle/>
          <a:p>
            <a:r>
              <a:rPr lang="en-US" dirty="0" err="1" smtClean="0">
                <a:solidFill>
                  <a:srgbClr val="FFFF00"/>
                </a:solidFill>
              </a:rPr>
              <a:t>Khóa</a:t>
            </a:r>
            <a:r>
              <a:rPr lang="en-US" dirty="0" smtClean="0">
                <a:solidFill>
                  <a:srgbClr val="FFFF00"/>
                </a:solidFill>
              </a:rPr>
              <a:t> </a:t>
            </a:r>
            <a:r>
              <a:rPr lang="en-US" dirty="0" err="1" smtClean="0">
                <a:solidFill>
                  <a:srgbClr val="FFFF00"/>
                </a:solidFill>
              </a:rPr>
              <a:t>Ngoại</a:t>
            </a:r>
            <a:endParaRPr lang="en-US" dirty="0">
              <a:solidFill>
                <a:srgbClr val="FFFF00"/>
              </a:solidFill>
            </a:endParaRPr>
          </a:p>
        </p:txBody>
      </p:sp>
      <p:cxnSp>
        <p:nvCxnSpPr>
          <p:cNvPr id="15" name="Straight Arrow Connector 14"/>
          <p:cNvCxnSpPr>
            <a:stCxn id="9" idx="1"/>
          </p:cNvCxnSpPr>
          <p:nvPr/>
        </p:nvCxnSpPr>
        <p:spPr>
          <a:xfrm flipH="1" flipV="1">
            <a:off x="2933323" y="4146487"/>
            <a:ext cx="1057713" cy="76024"/>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1"/>
          </p:cNvCxnSpPr>
          <p:nvPr/>
        </p:nvCxnSpPr>
        <p:spPr>
          <a:xfrm flipH="1">
            <a:off x="3367889" y="4222511"/>
            <a:ext cx="623147" cy="1635081"/>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825497" y="5468293"/>
            <a:ext cx="289711" cy="516048"/>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53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a:solidFill>
                  <a:schemeClr val="accent5">
                    <a:lumMod val="75000"/>
                  </a:schemeClr>
                </a:solidFill>
              </a:rPr>
              <a:t>một-một</a:t>
            </a:r>
            <a:r>
              <a:rPr lang="en-US" sz="1600" b="1" dirty="0">
                <a:solidFill>
                  <a:schemeClr val="accent5">
                    <a:lumMod val="75000"/>
                  </a:schemeClr>
                </a:solidFill>
              </a:rPr>
              <a:t> (One-to-One 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56210"/>
            <a:ext cx="7368691" cy="584775"/>
          </a:xfrm>
          <a:prstGeom prst="rect">
            <a:avLst/>
          </a:prstGeom>
          <a:noFill/>
        </p:spPr>
        <p:txBody>
          <a:bodyPr wrap="square" rtlCol="0">
            <a:spAutoFit/>
          </a:bodyPr>
          <a:lstStyle/>
          <a:p>
            <a:pPr algn="just"/>
            <a:r>
              <a:rPr lang="en-US" sz="1600" dirty="0" smtClean="0">
                <a:solidFill>
                  <a:schemeClr val="accent5">
                    <a:lumMod val="75000"/>
                  </a:schemeClr>
                </a:solidFill>
              </a:rPr>
              <a:t>Table </a:t>
            </a:r>
            <a:r>
              <a:rPr lang="en-US" sz="1600" b="1" dirty="0" smtClean="0">
                <a:solidFill>
                  <a:schemeClr val="accent5">
                    <a:lumMod val="75000"/>
                  </a:schemeClr>
                </a:solidFill>
              </a:rPr>
              <a:t>Users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table CHA </a:t>
            </a:r>
            <a:r>
              <a:rPr lang="en-US" sz="1600" dirty="0" err="1" smtClean="0">
                <a:solidFill>
                  <a:schemeClr val="accent5">
                    <a:lumMod val="75000"/>
                  </a:schemeClr>
                </a:solidFill>
              </a:rPr>
              <a:t>và</a:t>
            </a:r>
            <a:r>
              <a:rPr lang="en-US" sz="1600" dirty="0" smtClean="0">
                <a:solidFill>
                  <a:schemeClr val="accent5">
                    <a:lumMod val="75000"/>
                  </a:schemeClr>
                </a:solidFill>
              </a:rPr>
              <a:t> table </a:t>
            </a:r>
            <a:r>
              <a:rPr lang="en-US" sz="1600" b="1" dirty="0" smtClean="0">
                <a:solidFill>
                  <a:schemeClr val="accent5">
                    <a:lumMod val="75000"/>
                  </a:schemeClr>
                </a:solidFill>
              </a:rPr>
              <a:t>Addresses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CON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CHA </a:t>
            </a:r>
            <a:r>
              <a:rPr lang="en-US" sz="1600" dirty="0" err="1" smtClean="0">
                <a:solidFill>
                  <a:schemeClr val="accent5">
                    <a:lumMod val="75000"/>
                  </a:schemeClr>
                </a:solidFill>
              </a:rPr>
              <a:t>là</a:t>
            </a:r>
            <a:r>
              <a:rPr lang="en-US" sz="1600" dirty="0" smtClean="0">
                <a:solidFill>
                  <a:schemeClr val="accent5">
                    <a:lumMod val="75000"/>
                  </a:schemeClr>
                </a:solidFill>
              </a:rPr>
              <a:t> Users</a:t>
            </a:r>
            <a:endParaRPr lang="vi-VN" sz="1600" dirty="0">
              <a:solidFill>
                <a:schemeClr val="accent5">
                  <a:lumMod val="75000"/>
                </a:schemeClr>
              </a:solidFill>
            </a:endParaRPr>
          </a:p>
        </p:txBody>
      </p:sp>
      <p:sp>
        <p:nvSpPr>
          <p:cNvPr id="13" name="TextBox 12"/>
          <p:cNvSpPr txBox="1"/>
          <p:nvPr/>
        </p:nvSpPr>
        <p:spPr>
          <a:xfrm>
            <a:off x="832916" y="1787691"/>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Mối</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r>
              <a:rPr lang="en-US" sz="1600" b="1" dirty="0" smtClean="0">
                <a:solidFill>
                  <a:schemeClr val="accent5">
                    <a:lumMod val="75000"/>
                  </a:schemeClr>
                </a:solidFill>
              </a:rPr>
              <a:t> </a:t>
            </a:r>
            <a:r>
              <a:rPr lang="en-US" sz="1600" b="1" dirty="0" err="1" smtClean="0">
                <a:solidFill>
                  <a:schemeClr val="accent5">
                    <a:lumMod val="75000"/>
                  </a:schemeClr>
                </a:solidFill>
              </a:rPr>
              <a:t>user_id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CHA </a:t>
            </a:r>
            <a:r>
              <a:rPr lang="en-US" sz="1600" dirty="0" err="1" smtClean="0">
                <a:solidFill>
                  <a:schemeClr val="accent5">
                    <a:lumMod val="75000"/>
                  </a:schemeClr>
                </a:solidFill>
              </a:rPr>
              <a:t>là</a:t>
            </a:r>
            <a:r>
              <a:rPr lang="en-US" sz="1600" dirty="0" smtClean="0">
                <a:solidFill>
                  <a:schemeClr val="accent5">
                    <a:lumMod val="75000"/>
                  </a:schemeClr>
                </a:solidFill>
              </a:rPr>
              <a:t> Users</a:t>
            </a:r>
            <a:endParaRPr lang="vi-VN" sz="1600" dirty="0">
              <a:solidFill>
                <a:schemeClr val="accent5">
                  <a:lumMod val="75000"/>
                </a:schemeClr>
              </a:solidFill>
            </a:endParaRPr>
          </a:p>
        </p:txBody>
      </p:sp>
      <p:grpSp>
        <p:nvGrpSpPr>
          <p:cNvPr id="16" name="Group 15"/>
          <p:cNvGrpSpPr/>
          <p:nvPr/>
        </p:nvGrpSpPr>
        <p:grpSpPr>
          <a:xfrm>
            <a:off x="435430" y="2571641"/>
            <a:ext cx="8273139" cy="4247066"/>
            <a:chOff x="435430" y="2082298"/>
            <a:chExt cx="8273139" cy="4247066"/>
          </a:xfrm>
        </p:grpSpPr>
        <p:pic>
          <p:nvPicPr>
            <p:cNvPr id="21" name="Picture 2" descr="One-to-One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730"/>
            <a:stretch/>
          </p:blipFill>
          <p:spPr bwMode="auto">
            <a:xfrm>
              <a:off x="435430" y="2426330"/>
              <a:ext cx="8273139" cy="390303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3250194"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535786"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702050" y="2082298"/>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1-1</a:t>
              </a:r>
              <a:endParaRPr lang="en-US" sz="1400" i="1" dirty="0">
                <a:solidFill>
                  <a:srgbClr val="FF0000"/>
                </a:solidFill>
              </a:endParaRPr>
            </a:p>
          </p:txBody>
        </p:sp>
        <p:cxnSp>
          <p:nvCxnSpPr>
            <p:cNvPr id="27" name="Straight Arrow Connector 26"/>
            <p:cNvCxnSpPr/>
            <p:nvPr/>
          </p:nvCxnSpPr>
          <p:spPr>
            <a:xfrm flipH="1">
              <a:off x="3594227" y="2426330"/>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01220" y="2426330"/>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11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1762730"/>
            <a:ext cx="7296263" cy="4982102"/>
          </a:xfrm>
          <a:prstGeom prst="roundRect">
            <a:avLst>
              <a:gd name="adj" fmla="val 3686"/>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một-nhiều</a:t>
            </a:r>
            <a:r>
              <a:rPr lang="en-US" sz="1600" b="1" dirty="0" smtClean="0">
                <a:solidFill>
                  <a:schemeClr val="accent5">
                    <a:lumMod val="75000"/>
                  </a:schemeClr>
                </a:solidFill>
              </a:rPr>
              <a:t> </a:t>
            </a:r>
            <a:r>
              <a:rPr lang="en-US" sz="1600" b="1" dirty="0">
                <a:solidFill>
                  <a:schemeClr val="accent5">
                    <a:lumMod val="75000"/>
                  </a:schemeClr>
                </a:solidFill>
              </a:rPr>
              <a:t>(</a:t>
            </a:r>
            <a:r>
              <a:rPr lang="en-US" sz="1600" b="1" dirty="0" smtClean="0">
                <a:solidFill>
                  <a:schemeClr val="accent5">
                    <a:lumMod val="75000"/>
                  </a:schemeClr>
                </a:solidFill>
              </a:rPr>
              <a:t>One-to-Many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52529"/>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a:t>
            </a:r>
            <a:r>
              <a:rPr lang="vi-VN" sz="1600" dirty="0"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vi-VN" sz="1600" dirty="0" smtClean="0">
                <a:solidFill>
                  <a:schemeClr val="accent5">
                    <a:lumMod val="75000"/>
                  </a:schemeClr>
                </a:solidFill>
              </a:rPr>
              <a:t> </a:t>
            </a:r>
            <a:r>
              <a:rPr lang="vi-VN" sz="1600" dirty="0">
                <a:solidFill>
                  <a:schemeClr val="accent5">
                    <a:lumMod val="75000"/>
                  </a:schemeClr>
                </a:solidFill>
              </a:rPr>
              <a:t>nhiều hàng trong bảng B, nhưng một hàng trong bảng B chỉ liên kết với một hàng trong bảng A</a:t>
            </a:r>
          </a:p>
        </p:txBody>
      </p:sp>
      <p:pic>
        <p:nvPicPr>
          <p:cNvPr id="11" name="Picture 10"/>
          <p:cNvPicPr>
            <a:picLocks noChangeAspect="1"/>
          </p:cNvPicPr>
          <p:nvPr/>
        </p:nvPicPr>
        <p:blipFill>
          <a:blip r:embed="rId2"/>
          <a:stretch>
            <a:fillRect/>
          </a:stretch>
        </p:blipFill>
        <p:spPr>
          <a:xfrm>
            <a:off x="1080348" y="1980182"/>
            <a:ext cx="6198638" cy="4662975"/>
          </a:xfrm>
          <a:prstGeom prst="rect">
            <a:avLst/>
          </a:prstGeom>
        </p:spPr>
      </p:pic>
      <p:sp>
        <p:nvSpPr>
          <p:cNvPr id="5" name="Rounded Rectangle 4"/>
          <p:cNvSpPr/>
          <p:nvPr/>
        </p:nvSpPr>
        <p:spPr>
          <a:xfrm>
            <a:off x="4876437" y="2075825"/>
            <a:ext cx="1940821" cy="2235844"/>
          </a:xfrm>
          <a:prstGeom prst="roundRect">
            <a:avLst>
              <a:gd name="adj" fmla="val 316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smtClean="0">
                <a:solidFill>
                  <a:schemeClr val="accent5">
                    <a:lumMod val="75000"/>
                  </a:schemeClr>
                </a:solidFill>
              </a:rPr>
              <a:t>Ví</a:t>
            </a:r>
            <a:r>
              <a:rPr lang="en-US" dirty="0" smtClean="0">
                <a:solidFill>
                  <a:schemeClr val="accent5">
                    <a:lumMod val="75000"/>
                  </a:schemeClr>
                </a:solidFill>
              </a:rPr>
              <a:t> </a:t>
            </a:r>
            <a:r>
              <a:rPr lang="en-US" dirty="0" err="1" smtClean="0">
                <a:solidFill>
                  <a:schemeClr val="accent5">
                    <a:lumMod val="75000"/>
                  </a:schemeClr>
                </a:solidFill>
              </a:rPr>
              <a:t>dụ</a:t>
            </a:r>
            <a:r>
              <a:rPr lang="en-US" dirty="0" smtClean="0">
                <a:solidFill>
                  <a:schemeClr val="accent5">
                    <a:lumMod val="75000"/>
                  </a:schemeClr>
                </a:solidFill>
              </a:rPr>
              <a:t>:</a:t>
            </a:r>
          </a:p>
          <a:p>
            <a:r>
              <a:rPr lang="en-US" dirty="0" err="1" smtClean="0">
                <a:solidFill>
                  <a:schemeClr val="accent5">
                    <a:lumMod val="75000"/>
                  </a:schemeClr>
                </a:solidFill>
              </a:rPr>
              <a:t>Một</a:t>
            </a:r>
            <a:r>
              <a:rPr lang="en-US" dirty="0" smtClean="0">
                <a:solidFill>
                  <a:schemeClr val="accent5">
                    <a:lumMod val="75000"/>
                  </a:schemeClr>
                </a:solidFill>
              </a:rPr>
              <a:t> </a:t>
            </a:r>
            <a:r>
              <a:rPr lang="en-US" dirty="0" err="1" smtClean="0">
                <a:solidFill>
                  <a:schemeClr val="accent5">
                    <a:lumMod val="75000"/>
                  </a:schemeClr>
                </a:solidFill>
              </a:rPr>
              <a:t>cuốn</a:t>
            </a:r>
            <a:r>
              <a:rPr lang="en-US" dirty="0" smtClean="0">
                <a:solidFill>
                  <a:schemeClr val="accent5">
                    <a:lumMod val="75000"/>
                  </a:schemeClr>
                </a:solidFill>
              </a:rPr>
              <a:t> </a:t>
            </a:r>
            <a:r>
              <a:rPr lang="en-US" dirty="0" err="1" smtClean="0">
                <a:solidFill>
                  <a:schemeClr val="accent5">
                    <a:lumMod val="75000"/>
                  </a:schemeClr>
                </a:solidFill>
              </a:rPr>
              <a:t>sách</a:t>
            </a:r>
            <a:r>
              <a:rPr lang="en-US" dirty="0" smtClean="0">
                <a:solidFill>
                  <a:schemeClr val="accent5">
                    <a:lumMod val="75000"/>
                  </a:schemeClr>
                </a:solidFill>
              </a:rPr>
              <a:t> </a:t>
            </a:r>
            <a:r>
              <a:rPr lang="en-US" dirty="0" err="1" smtClean="0">
                <a:solidFill>
                  <a:schemeClr val="accent5">
                    <a:lumMod val="75000"/>
                  </a:schemeClr>
                </a:solidFill>
              </a:rPr>
              <a:t>có</a:t>
            </a:r>
            <a:r>
              <a:rPr lang="en-US" dirty="0" smtClean="0">
                <a:solidFill>
                  <a:schemeClr val="accent5">
                    <a:lumMod val="75000"/>
                  </a:schemeClr>
                </a:solidFill>
              </a:rPr>
              <a:t> </a:t>
            </a:r>
            <a:r>
              <a:rPr lang="en-US" dirty="0" err="1" smtClean="0">
                <a:solidFill>
                  <a:schemeClr val="accent5">
                    <a:lumMod val="75000"/>
                  </a:schemeClr>
                </a:solidFill>
              </a:rPr>
              <a:t>nhiều</a:t>
            </a:r>
            <a:r>
              <a:rPr lang="en-US" dirty="0" smtClean="0">
                <a:solidFill>
                  <a:schemeClr val="accent5">
                    <a:lumMod val="75000"/>
                  </a:schemeClr>
                </a:solidFill>
              </a:rPr>
              <a:t> </a:t>
            </a:r>
            <a:r>
              <a:rPr lang="en-US" dirty="0" err="1" smtClean="0">
                <a:solidFill>
                  <a:schemeClr val="accent5">
                    <a:lumMod val="75000"/>
                  </a:schemeClr>
                </a:solidFill>
              </a:rPr>
              <a:t>người</a:t>
            </a:r>
            <a:r>
              <a:rPr lang="en-US" dirty="0" smtClean="0">
                <a:solidFill>
                  <a:schemeClr val="accent5">
                    <a:lumMod val="75000"/>
                  </a:schemeClr>
                </a:solidFill>
              </a:rPr>
              <a:t> reviews</a:t>
            </a:r>
          </a:p>
          <a:p>
            <a:r>
              <a:rPr lang="en-US" dirty="0" err="1" smtClean="0">
                <a:solidFill>
                  <a:schemeClr val="accent5">
                    <a:lumMod val="75000"/>
                  </a:schemeClr>
                </a:solidFill>
              </a:rPr>
              <a:t>Và</a:t>
            </a:r>
            <a:r>
              <a:rPr lang="en-US" dirty="0" smtClean="0">
                <a:solidFill>
                  <a:schemeClr val="accent5">
                    <a:lumMod val="75000"/>
                  </a:schemeClr>
                </a:solidFill>
              </a:rPr>
              <a:t> </a:t>
            </a:r>
            <a:r>
              <a:rPr lang="en-US" dirty="0" err="1" smtClean="0">
                <a:solidFill>
                  <a:schemeClr val="accent5">
                    <a:lumMod val="75000"/>
                  </a:schemeClr>
                </a:solidFill>
              </a:rPr>
              <a:t>một</a:t>
            </a:r>
            <a:r>
              <a:rPr lang="en-US" dirty="0" smtClean="0">
                <a:solidFill>
                  <a:schemeClr val="accent5">
                    <a:lumMod val="75000"/>
                  </a:schemeClr>
                </a:solidFill>
              </a:rPr>
              <a:t> review </a:t>
            </a:r>
            <a:r>
              <a:rPr lang="en-US" dirty="0" err="1" smtClean="0">
                <a:solidFill>
                  <a:schemeClr val="accent5">
                    <a:lumMod val="75000"/>
                  </a:schemeClr>
                </a:solidFill>
              </a:rPr>
              <a:t>đó</a:t>
            </a:r>
            <a:r>
              <a:rPr lang="en-US" dirty="0" smtClean="0">
                <a:solidFill>
                  <a:schemeClr val="accent5">
                    <a:lumMod val="75000"/>
                  </a:schemeClr>
                </a:solidFill>
              </a:rPr>
              <a:t> </a:t>
            </a:r>
            <a:r>
              <a:rPr lang="en-US" dirty="0" err="1" smtClean="0">
                <a:solidFill>
                  <a:schemeClr val="accent5">
                    <a:lumMod val="75000"/>
                  </a:schemeClr>
                </a:solidFill>
              </a:rPr>
              <a:t>thì</a:t>
            </a:r>
            <a:r>
              <a:rPr lang="en-US" dirty="0" smtClean="0">
                <a:solidFill>
                  <a:schemeClr val="accent5">
                    <a:lumMod val="75000"/>
                  </a:schemeClr>
                </a:solidFill>
              </a:rPr>
              <a:t> </a:t>
            </a:r>
            <a:r>
              <a:rPr lang="en-US" dirty="0" err="1" smtClean="0">
                <a:solidFill>
                  <a:schemeClr val="accent5">
                    <a:lumMod val="75000"/>
                  </a:schemeClr>
                </a:solidFill>
              </a:rPr>
              <a:t>chỉ</a:t>
            </a:r>
            <a:r>
              <a:rPr lang="en-US" dirty="0" smtClean="0">
                <a:solidFill>
                  <a:schemeClr val="accent5">
                    <a:lumMod val="75000"/>
                  </a:schemeClr>
                </a:solidFill>
              </a:rPr>
              <a:t> </a:t>
            </a:r>
            <a:r>
              <a:rPr lang="en-US" dirty="0" err="1" smtClean="0">
                <a:solidFill>
                  <a:schemeClr val="accent5">
                    <a:lumMod val="75000"/>
                  </a:schemeClr>
                </a:solidFill>
              </a:rPr>
              <a:t>thuộc</a:t>
            </a:r>
            <a:r>
              <a:rPr lang="en-US" dirty="0" smtClean="0">
                <a:solidFill>
                  <a:schemeClr val="accent5">
                    <a:lumMod val="75000"/>
                  </a:schemeClr>
                </a:solidFill>
              </a:rPr>
              <a:t> </a:t>
            </a:r>
            <a:r>
              <a:rPr lang="en-US" dirty="0" err="1" smtClean="0">
                <a:solidFill>
                  <a:schemeClr val="accent5">
                    <a:lumMod val="75000"/>
                  </a:schemeClr>
                </a:solidFill>
              </a:rPr>
              <a:t>về</a:t>
            </a:r>
            <a:r>
              <a:rPr lang="en-US" dirty="0" smtClean="0">
                <a:solidFill>
                  <a:schemeClr val="accent5">
                    <a:lumMod val="75000"/>
                  </a:schemeClr>
                </a:solidFill>
              </a:rPr>
              <a:t> 1 </a:t>
            </a:r>
            <a:r>
              <a:rPr lang="en-US" dirty="0" err="1" smtClean="0">
                <a:solidFill>
                  <a:schemeClr val="accent5">
                    <a:lumMod val="75000"/>
                  </a:schemeClr>
                </a:solidFill>
              </a:rPr>
              <a:t>cuốn</a:t>
            </a:r>
            <a:r>
              <a:rPr lang="en-US" dirty="0" smtClean="0">
                <a:solidFill>
                  <a:schemeClr val="accent5">
                    <a:lumMod val="75000"/>
                  </a:schemeClr>
                </a:solidFill>
              </a:rPr>
              <a:t> </a:t>
            </a:r>
            <a:r>
              <a:rPr lang="en-US" dirty="0" err="1" smtClean="0">
                <a:solidFill>
                  <a:schemeClr val="accent5">
                    <a:lumMod val="75000"/>
                  </a:schemeClr>
                </a:solidFill>
              </a:rPr>
              <a:t>sách</a:t>
            </a:r>
            <a:endParaRPr lang="en-US" dirty="0">
              <a:solidFill>
                <a:schemeClr val="accent5">
                  <a:lumMod val="75000"/>
                </a:schemeClr>
              </a:solidFill>
            </a:endParaRPr>
          </a:p>
        </p:txBody>
      </p:sp>
    </p:spTree>
    <p:extLst>
      <p:ext uri="{BB962C8B-B14F-4D97-AF65-F5344CB8AC3E}">
        <p14:creationId xmlns:p14="http://schemas.microsoft.com/office/powerpoint/2010/main" val="3009950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868</TotalTime>
  <Words>2588</Words>
  <Application>Microsoft Office PowerPoint</Application>
  <PresentationFormat>On-screen Show (4:3)</PresentationFormat>
  <Paragraphs>218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267</cp:revision>
  <dcterms:created xsi:type="dcterms:W3CDTF">2023-10-31T07:04:03Z</dcterms:created>
  <dcterms:modified xsi:type="dcterms:W3CDTF">2023-11-23T02:25:20Z</dcterms:modified>
</cp:coreProperties>
</file>