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64" r:id="rId3"/>
    <p:sldId id="281" r:id="rId4"/>
    <p:sldId id="268" r:id="rId5"/>
    <p:sldId id="270" r:id="rId6"/>
    <p:sldId id="286" r:id="rId7"/>
    <p:sldId id="285" r:id="rId8"/>
    <p:sldId id="282" r:id="rId9"/>
    <p:sldId id="287" r:id="rId10"/>
    <p:sldId id="283" r:id="rId11"/>
    <p:sldId id="284" r:id="rId12"/>
    <p:sldId id="289" r:id="rId13"/>
    <p:sldId id="290" r:id="rId14"/>
    <p:sldId id="291" r:id="rId15"/>
    <p:sldId id="292" r:id="rId16"/>
    <p:sldId id="28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1E26"/>
    <a:srgbClr val="8FC573"/>
    <a:srgbClr val="9F67B8"/>
    <a:srgbClr val="8359B8"/>
    <a:srgbClr val="8D62CA"/>
    <a:srgbClr val="8569CB"/>
    <a:srgbClr val="229E9A"/>
    <a:srgbClr val="ED7A2B"/>
    <a:srgbClr val="3161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64" autoAdjust="0"/>
  </p:normalViewPr>
  <p:slideViewPr>
    <p:cSldViewPr snapToGrid="0">
      <p:cViewPr varScale="1">
        <p:scale>
          <a:sx n="106" d="100"/>
          <a:sy n="106" d="100"/>
        </p:scale>
        <p:origin x="1686" y="96"/>
      </p:cViewPr>
      <p:guideLst>
        <p:guide orient="horz" pos="2208"/>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38150" y="711200"/>
            <a:ext cx="6858000" cy="491067"/>
          </a:xfrm>
          <a:prstGeom prst="rect">
            <a:avLst/>
          </a:prstGeom>
        </p:spPr>
        <p:txBody>
          <a:bodyPr anchor="b">
            <a:normAutofit/>
          </a:bodyPr>
          <a:lstStyle>
            <a:lvl1pPr algn="l">
              <a:defRPr sz="2400" b="1">
                <a:solidFill>
                  <a:schemeClr val="accent5">
                    <a:lumMod val="50000"/>
                  </a:schemeClr>
                </a:solidFill>
              </a:defRPr>
            </a:lvl1pPr>
          </a:lstStyle>
          <a:p>
            <a:r>
              <a:rPr lang="en-US" smtClean="0"/>
              <a:t>Click to edit Master title style</a:t>
            </a:r>
            <a:endParaRPr lang="en-US" dirty="0"/>
          </a:p>
        </p:txBody>
      </p:sp>
      <p:sp>
        <p:nvSpPr>
          <p:cNvPr id="6" name="Slide Number Placeholder 5"/>
          <p:cNvSpPr>
            <a:spLocks noGrp="1"/>
          </p:cNvSpPr>
          <p:nvPr>
            <p:ph type="sldNum" sz="quarter" idx="12"/>
          </p:nvPr>
        </p:nvSpPr>
        <p:spPr/>
        <p:txBody>
          <a:bodyPr/>
          <a:lstStyle/>
          <a:p>
            <a:fld id="{3FA08BD4-9C3A-4D8C-9694-89EF234B00D5}" type="slidenum">
              <a:rPr lang="en-US" smtClean="0"/>
              <a:t>‹#›</a:t>
            </a:fld>
            <a:endParaRPr lang="en-US"/>
          </a:p>
        </p:txBody>
      </p:sp>
    </p:spTree>
    <p:extLst>
      <p:ext uri="{BB962C8B-B14F-4D97-AF65-F5344CB8AC3E}">
        <p14:creationId xmlns:p14="http://schemas.microsoft.com/office/powerpoint/2010/main" val="380199257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4" name="Round Same Side Corner Rectangle 3"/>
          <p:cNvSpPr/>
          <p:nvPr userDrawn="1"/>
        </p:nvSpPr>
        <p:spPr>
          <a:xfrm rot="16200000">
            <a:off x="7941735" y="-618112"/>
            <a:ext cx="372534" cy="2032003"/>
          </a:xfrm>
          <a:prstGeom prst="round2Same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20750" y="702734"/>
            <a:ext cx="6858000" cy="491067"/>
          </a:xfrm>
          <a:prstGeom prst="rect">
            <a:avLst/>
          </a:prstGeom>
        </p:spPr>
        <p:txBody>
          <a:bodyPr anchor="b">
            <a:normAutofit/>
          </a:bodyPr>
          <a:lstStyle>
            <a:lvl1pPr algn="l">
              <a:defRPr sz="2400" b="1">
                <a:solidFill>
                  <a:schemeClr val="accent5">
                    <a:lumMod val="75000"/>
                  </a:schemeClr>
                </a:solidFill>
              </a:defRPr>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p:txBody>
          <a:bodyPr/>
          <a:lstStyle/>
          <a:p>
            <a:fld id="{3FA08BD4-9C3A-4D8C-9694-89EF234B00D5}" type="slidenum">
              <a:rPr lang="en-US" smtClean="0"/>
              <a:t>‹#›</a:t>
            </a:fld>
            <a:endParaRPr lang="en-US"/>
          </a:p>
        </p:txBody>
      </p:sp>
      <p:sp>
        <p:nvSpPr>
          <p:cNvPr id="3" name="TextBox 2"/>
          <p:cNvSpPr txBox="1"/>
          <p:nvPr userDrawn="1"/>
        </p:nvSpPr>
        <p:spPr>
          <a:xfrm>
            <a:off x="7196667" y="256317"/>
            <a:ext cx="1786467" cy="276999"/>
          </a:xfrm>
          <a:prstGeom prst="rect">
            <a:avLst/>
          </a:prstGeom>
          <a:noFill/>
        </p:spPr>
        <p:txBody>
          <a:bodyPr wrap="square" rtlCol="0">
            <a:spAutoFit/>
          </a:bodyPr>
          <a:lstStyle/>
          <a:p>
            <a:r>
              <a:rPr lang="en-US" sz="1200" i="1" dirty="0" smtClean="0">
                <a:solidFill>
                  <a:schemeClr val="accent5">
                    <a:lumMod val="75000"/>
                  </a:schemeClr>
                </a:solidFill>
              </a:rPr>
              <a:t>aptech-danang.edu.vn</a:t>
            </a:r>
            <a:endParaRPr lang="en-US" sz="1200" i="1" dirty="0">
              <a:solidFill>
                <a:schemeClr val="accent5">
                  <a:lumMod val="75000"/>
                </a:schemeClr>
              </a:solidFill>
            </a:endParaRPr>
          </a:p>
        </p:txBody>
      </p:sp>
    </p:spTree>
    <p:extLst>
      <p:ext uri="{BB962C8B-B14F-4D97-AF65-F5344CB8AC3E}">
        <p14:creationId xmlns:p14="http://schemas.microsoft.com/office/powerpoint/2010/main" val="40978389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6" name="Round Same Side Corner Rectangle 5"/>
          <p:cNvSpPr/>
          <p:nvPr userDrawn="1"/>
        </p:nvSpPr>
        <p:spPr>
          <a:xfrm rot="16200000">
            <a:off x="7941735" y="-618112"/>
            <a:ext cx="372534" cy="2032003"/>
          </a:xfrm>
          <a:prstGeom prst="round2Same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userDrawn="1"/>
        </p:nvSpPr>
        <p:spPr>
          <a:xfrm>
            <a:off x="7196667" y="256317"/>
            <a:ext cx="1786467" cy="276999"/>
          </a:xfrm>
          <a:prstGeom prst="rect">
            <a:avLst/>
          </a:prstGeom>
          <a:noFill/>
        </p:spPr>
        <p:txBody>
          <a:bodyPr wrap="square" rtlCol="0">
            <a:spAutoFit/>
          </a:bodyPr>
          <a:lstStyle/>
          <a:p>
            <a:r>
              <a:rPr lang="en-US" sz="1200" i="1" dirty="0" smtClean="0">
                <a:solidFill>
                  <a:schemeClr val="accent5">
                    <a:lumMod val="75000"/>
                  </a:schemeClr>
                </a:solidFill>
              </a:rPr>
              <a:t>aptech-danang.edu.vn</a:t>
            </a:r>
            <a:endParaRPr lang="en-US" sz="1200" i="1" dirty="0">
              <a:solidFill>
                <a:schemeClr val="accent5">
                  <a:lumMod val="75000"/>
                </a:schemeClr>
              </a:solidFill>
            </a:endParaRPr>
          </a:p>
        </p:txBody>
      </p:sp>
    </p:spTree>
    <p:extLst>
      <p:ext uri="{BB962C8B-B14F-4D97-AF65-F5344CB8AC3E}">
        <p14:creationId xmlns:p14="http://schemas.microsoft.com/office/powerpoint/2010/main" val="66105143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4" name="Rectangle 3"/>
          <p:cNvSpPr/>
          <p:nvPr userDrawn="1"/>
        </p:nvSpPr>
        <p:spPr>
          <a:xfrm>
            <a:off x="0" y="1865014"/>
            <a:ext cx="9144000" cy="49929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p:cNvSpPr>
            <a:spLocks noGrp="1"/>
          </p:cNvSpPr>
          <p:nvPr>
            <p:ph type="title"/>
          </p:nvPr>
        </p:nvSpPr>
        <p:spPr>
          <a:xfrm>
            <a:off x="813592" y="677010"/>
            <a:ext cx="7886700" cy="535531"/>
          </a:xfrm>
          <a:noFill/>
        </p:spPr>
        <p:txBody>
          <a:bodyPr wrap="square" rtlCol="0">
            <a:spAutoFit/>
          </a:bodyPr>
          <a:lstStyle>
            <a:lvl1pPr>
              <a:defRPr lang="en-US" sz="3200" b="1">
                <a:solidFill>
                  <a:schemeClr val="accent5">
                    <a:lumMod val="75000"/>
                  </a:schemeClr>
                </a:solidFill>
                <a:latin typeface="+mn-lt"/>
                <a:ea typeface="+mn-ea"/>
                <a:cs typeface="+mn-cs"/>
              </a:defRPr>
            </a:lvl1pPr>
          </a:lstStyle>
          <a:p>
            <a:pPr marL="0" lvl="0"/>
            <a:r>
              <a:rPr lang="en-US" smtClean="0"/>
              <a:t>Click to edit Master title style</a:t>
            </a:r>
            <a:endParaRPr lang="en-US"/>
          </a:p>
        </p:txBody>
      </p:sp>
      <p:sp>
        <p:nvSpPr>
          <p:cNvPr id="13" name="Text Placeholder 12"/>
          <p:cNvSpPr>
            <a:spLocks noGrp="1"/>
          </p:cNvSpPr>
          <p:nvPr>
            <p:ph type="body" sz="quarter" idx="10"/>
          </p:nvPr>
        </p:nvSpPr>
        <p:spPr>
          <a:xfrm>
            <a:off x="830526" y="1229475"/>
            <a:ext cx="7751762" cy="346075"/>
          </a:xfrm>
          <a:noFill/>
        </p:spPr>
        <p:txBody>
          <a:bodyPr wrap="square" rtlCol="0">
            <a:spAutoFit/>
          </a:bodyPr>
          <a:lstStyle>
            <a:lvl1pPr marL="0" indent="0">
              <a:buNone/>
              <a:defRPr lang="en-US" sz="1800" dirty="0">
                <a:solidFill>
                  <a:schemeClr val="accent5">
                    <a:lumMod val="75000"/>
                  </a:schemeClr>
                </a:solidFill>
              </a:defRPr>
            </a:lvl1pPr>
          </a:lstStyle>
          <a:p>
            <a:pPr marL="0" lvl="0"/>
            <a:r>
              <a:rPr lang="en-US" dirty="0" smtClean="0"/>
              <a:t>Edit Master text styles</a:t>
            </a:r>
            <a:endParaRPr lang="en-US" dirty="0"/>
          </a:p>
        </p:txBody>
      </p:sp>
      <p:sp>
        <p:nvSpPr>
          <p:cNvPr id="14" name="Round Same Side Corner Rectangle 13"/>
          <p:cNvSpPr/>
          <p:nvPr userDrawn="1"/>
        </p:nvSpPr>
        <p:spPr>
          <a:xfrm rot="16200000">
            <a:off x="7941735" y="-618112"/>
            <a:ext cx="372534" cy="2032003"/>
          </a:xfrm>
          <a:prstGeom prst="round2Same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userDrawn="1"/>
        </p:nvSpPr>
        <p:spPr>
          <a:xfrm>
            <a:off x="7196667" y="256317"/>
            <a:ext cx="1786467" cy="276999"/>
          </a:xfrm>
          <a:prstGeom prst="rect">
            <a:avLst/>
          </a:prstGeom>
          <a:noFill/>
        </p:spPr>
        <p:txBody>
          <a:bodyPr wrap="square" rtlCol="0">
            <a:spAutoFit/>
          </a:bodyPr>
          <a:lstStyle/>
          <a:p>
            <a:r>
              <a:rPr lang="en-US" sz="1200" i="1" dirty="0" smtClean="0">
                <a:solidFill>
                  <a:schemeClr val="accent5">
                    <a:lumMod val="75000"/>
                  </a:schemeClr>
                </a:solidFill>
              </a:rPr>
              <a:t>aptech-danang.edu.vn</a:t>
            </a:r>
            <a:endParaRPr lang="en-US" sz="1200" i="1" dirty="0">
              <a:solidFill>
                <a:schemeClr val="accent5">
                  <a:lumMod val="75000"/>
                </a:schemeClr>
              </a:solidFill>
            </a:endParaRPr>
          </a:p>
        </p:txBody>
      </p:sp>
    </p:spTree>
    <p:extLst>
      <p:ext uri="{BB962C8B-B14F-4D97-AF65-F5344CB8AC3E}">
        <p14:creationId xmlns:p14="http://schemas.microsoft.com/office/powerpoint/2010/main" val="201134325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11/15/2023</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A08BD4-9C3A-4D8C-9694-89EF234B00D5}" type="slidenum">
              <a:rPr lang="en-US" smtClean="0"/>
              <a:t>‹#›</a:t>
            </a:fld>
            <a:endParaRPr lang="en-US"/>
          </a:p>
        </p:txBody>
      </p:sp>
    </p:spTree>
    <p:extLst>
      <p:ext uri="{BB962C8B-B14F-4D97-AF65-F5344CB8AC3E}">
        <p14:creationId xmlns:p14="http://schemas.microsoft.com/office/powerpoint/2010/main" val="3879597884"/>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ostgreSQL Logo | Relational database management system, Relational  database, Mysq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0912" y="2116883"/>
            <a:ext cx="3199313" cy="240405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0" y="0"/>
            <a:ext cx="4572000" cy="6858000"/>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5">
                  <a:lumMod val="75000"/>
                </a:schemeClr>
              </a:solidFill>
            </a:endParaRPr>
          </a:p>
        </p:txBody>
      </p:sp>
      <p:sp>
        <p:nvSpPr>
          <p:cNvPr id="5" name="TextBox 4"/>
          <p:cNvSpPr txBox="1"/>
          <p:nvPr/>
        </p:nvSpPr>
        <p:spPr>
          <a:xfrm>
            <a:off x="793687" y="1321806"/>
            <a:ext cx="3322621" cy="369332"/>
          </a:xfrm>
          <a:prstGeom prst="rect">
            <a:avLst/>
          </a:prstGeom>
          <a:noFill/>
        </p:spPr>
        <p:txBody>
          <a:bodyPr wrap="square" rtlCol="0">
            <a:spAutoFit/>
          </a:bodyPr>
          <a:lstStyle/>
          <a:p>
            <a:r>
              <a:rPr lang="en-US" dirty="0">
                <a:solidFill>
                  <a:schemeClr val="bg1"/>
                </a:solidFill>
              </a:rPr>
              <a:t>Session </a:t>
            </a:r>
            <a:r>
              <a:rPr lang="en-US" dirty="0" smtClean="0">
                <a:solidFill>
                  <a:schemeClr val="bg1"/>
                </a:solidFill>
              </a:rPr>
              <a:t>06</a:t>
            </a:r>
            <a:endParaRPr lang="en-US" dirty="0">
              <a:solidFill>
                <a:schemeClr val="bg1"/>
              </a:solidFill>
            </a:endParaRPr>
          </a:p>
        </p:txBody>
      </p:sp>
      <p:sp>
        <p:nvSpPr>
          <p:cNvPr id="8" name="TextBox 7"/>
          <p:cNvSpPr txBox="1"/>
          <p:nvPr/>
        </p:nvSpPr>
        <p:spPr>
          <a:xfrm>
            <a:off x="793686" y="1691139"/>
            <a:ext cx="3583540" cy="1077218"/>
          </a:xfrm>
          <a:prstGeom prst="rect">
            <a:avLst/>
          </a:prstGeom>
          <a:noFill/>
        </p:spPr>
        <p:txBody>
          <a:bodyPr wrap="square" rtlCol="0">
            <a:spAutoFit/>
          </a:bodyPr>
          <a:lstStyle/>
          <a:p>
            <a:r>
              <a:rPr lang="en-US" sz="3200" b="1" dirty="0" smtClean="0">
                <a:solidFill>
                  <a:schemeClr val="bg1"/>
                </a:solidFill>
              </a:rPr>
              <a:t>Joining</a:t>
            </a:r>
          </a:p>
          <a:p>
            <a:r>
              <a:rPr lang="en-US" sz="3200" b="1" dirty="0" smtClean="0">
                <a:solidFill>
                  <a:schemeClr val="bg1"/>
                </a:solidFill>
              </a:rPr>
              <a:t>Multiple Tables</a:t>
            </a:r>
            <a:endParaRPr lang="en-US" sz="3200" b="1" dirty="0">
              <a:solidFill>
                <a:schemeClr val="bg1"/>
              </a:solidFill>
            </a:endParaRPr>
          </a:p>
        </p:txBody>
      </p:sp>
      <p:sp>
        <p:nvSpPr>
          <p:cNvPr id="9" name="TextBox 8"/>
          <p:cNvSpPr txBox="1"/>
          <p:nvPr/>
        </p:nvSpPr>
        <p:spPr>
          <a:xfrm>
            <a:off x="1054605" y="3365908"/>
            <a:ext cx="3322621" cy="369332"/>
          </a:xfrm>
          <a:prstGeom prst="rect">
            <a:avLst/>
          </a:prstGeom>
          <a:noFill/>
        </p:spPr>
        <p:txBody>
          <a:bodyPr wrap="square" rtlCol="0">
            <a:spAutoFit/>
          </a:bodyPr>
          <a:lstStyle/>
          <a:p>
            <a:r>
              <a:rPr lang="en-US" dirty="0" err="1" smtClean="0">
                <a:solidFill>
                  <a:schemeClr val="bg1"/>
                </a:solidFill>
              </a:rPr>
              <a:t>Các</a:t>
            </a:r>
            <a:r>
              <a:rPr lang="en-US" dirty="0" smtClean="0">
                <a:solidFill>
                  <a:schemeClr val="bg1"/>
                </a:solidFill>
              </a:rPr>
              <a:t> </a:t>
            </a:r>
            <a:r>
              <a:rPr lang="en-US" dirty="0" err="1">
                <a:solidFill>
                  <a:schemeClr val="bg1"/>
                </a:solidFill>
              </a:rPr>
              <a:t>k</a:t>
            </a:r>
            <a:r>
              <a:rPr lang="en-US" dirty="0" err="1" smtClean="0">
                <a:solidFill>
                  <a:schemeClr val="bg1"/>
                </a:solidFill>
              </a:rPr>
              <a:t>iểu</a:t>
            </a:r>
            <a:r>
              <a:rPr lang="en-US" dirty="0" smtClean="0">
                <a:solidFill>
                  <a:schemeClr val="bg1"/>
                </a:solidFill>
              </a:rPr>
              <a:t> JOIN</a:t>
            </a:r>
            <a:endParaRPr lang="en-US" dirty="0">
              <a:solidFill>
                <a:schemeClr val="bg1"/>
              </a:solidFill>
            </a:endParaRPr>
          </a:p>
        </p:txBody>
      </p:sp>
      <p:sp>
        <p:nvSpPr>
          <p:cNvPr id="6" name="Diamond 5"/>
          <p:cNvSpPr/>
          <p:nvPr/>
        </p:nvSpPr>
        <p:spPr>
          <a:xfrm>
            <a:off x="911384" y="2993460"/>
            <a:ext cx="116062" cy="11606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Diamond 11"/>
          <p:cNvSpPr/>
          <p:nvPr/>
        </p:nvSpPr>
        <p:spPr>
          <a:xfrm>
            <a:off x="911384" y="3493704"/>
            <a:ext cx="116062" cy="11606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TextBox 12"/>
          <p:cNvSpPr txBox="1"/>
          <p:nvPr/>
        </p:nvSpPr>
        <p:spPr>
          <a:xfrm>
            <a:off x="1054605" y="2883186"/>
            <a:ext cx="3322621" cy="369332"/>
          </a:xfrm>
          <a:prstGeom prst="rect">
            <a:avLst/>
          </a:prstGeom>
          <a:noFill/>
        </p:spPr>
        <p:txBody>
          <a:bodyPr wrap="square" rtlCol="0">
            <a:spAutoFit/>
          </a:bodyPr>
          <a:lstStyle/>
          <a:p>
            <a:r>
              <a:rPr lang="en-US" dirty="0" smtClean="0">
                <a:solidFill>
                  <a:schemeClr val="bg1"/>
                </a:solidFill>
              </a:rPr>
              <a:t>Table </a:t>
            </a:r>
            <a:r>
              <a:rPr lang="en-US" dirty="0">
                <a:solidFill>
                  <a:schemeClr val="bg1"/>
                </a:solidFill>
              </a:rPr>
              <a:t>aliases</a:t>
            </a:r>
          </a:p>
        </p:txBody>
      </p:sp>
    </p:spTree>
    <p:extLst>
      <p:ext uri="{BB962C8B-B14F-4D97-AF65-F5344CB8AC3E}">
        <p14:creationId xmlns:p14="http://schemas.microsoft.com/office/powerpoint/2010/main" val="23119606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905344" y="3669535"/>
            <a:ext cx="7296263" cy="1515726"/>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7" name="Picture 6"/>
          <p:cNvPicPr>
            <a:picLocks noChangeAspect="1"/>
          </p:cNvPicPr>
          <p:nvPr/>
        </p:nvPicPr>
        <p:blipFill>
          <a:blip r:embed="rId2"/>
          <a:stretch>
            <a:fillRect/>
          </a:stretch>
        </p:blipFill>
        <p:spPr>
          <a:xfrm rot="10800000">
            <a:off x="5703683" y="1190639"/>
            <a:ext cx="2806574" cy="1800443"/>
          </a:xfrm>
          <a:prstGeom prst="rect">
            <a:avLst/>
          </a:prstGeom>
        </p:spPr>
      </p:pic>
      <p:sp>
        <p:nvSpPr>
          <p:cNvPr id="37" name="4-Point Star 36"/>
          <p:cNvSpPr/>
          <p:nvPr/>
        </p:nvSpPr>
        <p:spPr>
          <a:xfrm>
            <a:off x="905344" y="716320"/>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1195055" y="672149"/>
            <a:ext cx="3775297" cy="338554"/>
          </a:xfrm>
          <a:prstGeom prst="rect">
            <a:avLst/>
          </a:prstGeom>
          <a:noFill/>
        </p:spPr>
        <p:txBody>
          <a:bodyPr wrap="square" rtlCol="0">
            <a:spAutoFit/>
          </a:bodyPr>
          <a:lstStyle/>
          <a:p>
            <a:r>
              <a:rPr lang="en-US" sz="1600" b="1" dirty="0" smtClean="0">
                <a:solidFill>
                  <a:schemeClr val="accent5">
                    <a:lumMod val="75000"/>
                  </a:schemeClr>
                </a:solidFill>
              </a:rPr>
              <a:t>RIGHT JOIN</a:t>
            </a:r>
            <a:endParaRPr lang="en-US" sz="1600" b="1" dirty="0">
              <a:solidFill>
                <a:schemeClr val="accent5">
                  <a:lumMod val="75000"/>
                </a:schemeClr>
              </a:solidFill>
            </a:endParaRPr>
          </a:p>
        </p:txBody>
      </p:sp>
      <p:sp>
        <p:nvSpPr>
          <p:cNvPr id="4" name="TextBox 3"/>
          <p:cNvSpPr txBox="1"/>
          <p:nvPr/>
        </p:nvSpPr>
        <p:spPr>
          <a:xfrm>
            <a:off x="787650" y="1141336"/>
            <a:ext cx="4916033" cy="830997"/>
          </a:xfrm>
          <a:prstGeom prst="rect">
            <a:avLst/>
          </a:prstGeom>
          <a:noFill/>
        </p:spPr>
        <p:txBody>
          <a:bodyPr wrap="square" rtlCol="0">
            <a:spAutoFit/>
          </a:bodyPr>
          <a:lstStyle/>
          <a:p>
            <a:r>
              <a:rPr lang="en-US" sz="1600" b="1" dirty="0" smtClean="0">
                <a:solidFill>
                  <a:schemeClr val="accent5">
                    <a:lumMod val="75000"/>
                  </a:schemeClr>
                </a:solidFill>
              </a:rPr>
              <a:t>Right</a:t>
            </a:r>
            <a:r>
              <a:rPr lang="vi-VN" sz="1600" b="1" dirty="0" smtClean="0">
                <a:solidFill>
                  <a:schemeClr val="accent5">
                    <a:lumMod val="75000"/>
                  </a:schemeClr>
                </a:solidFill>
              </a:rPr>
              <a:t> </a:t>
            </a:r>
            <a:r>
              <a:rPr lang="vi-VN" sz="1600" b="1" dirty="0">
                <a:solidFill>
                  <a:schemeClr val="accent5">
                    <a:lumMod val="75000"/>
                  </a:schemeClr>
                </a:solidFill>
              </a:rPr>
              <a:t>join </a:t>
            </a:r>
            <a:r>
              <a:rPr lang="vi-VN" sz="1600" dirty="0">
                <a:solidFill>
                  <a:schemeClr val="accent5">
                    <a:lumMod val="75000"/>
                  </a:schemeClr>
                </a:solidFill>
              </a:rPr>
              <a:t>trả về tất cả các bản ghi từ bảng bên </a:t>
            </a:r>
            <a:r>
              <a:rPr lang="en-US" sz="1600" dirty="0" err="1" smtClean="0">
                <a:solidFill>
                  <a:schemeClr val="accent5">
                    <a:lumMod val="75000"/>
                  </a:schemeClr>
                </a:solidFill>
              </a:rPr>
              <a:t>phải</a:t>
            </a:r>
            <a:r>
              <a:rPr lang="vi-VN" sz="1600" dirty="0" smtClean="0">
                <a:solidFill>
                  <a:schemeClr val="accent5">
                    <a:lumMod val="75000"/>
                  </a:schemeClr>
                </a:solidFill>
              </a:rPr>
              <a:t> (</a:t>
            </a:r>
            <a:r>
              <a:rPr lang="en-US" sz="1600" dirty="0" smtClean="0">
                <a:solidFill>
                  <a:schemeClr val="accent5">
                    <a:lumMod val="75000"/>
                  </a:schemeClr>
                </a:solidFill>
              </a:rPr>
              <a:t>right</a:t>
            </a:r>
            <a:r>
              <a:rPr lang="vi-VN" sz="1600" dirty="0" smtClean="0">
                <a:solidFill>
                  <a:schemeClr val="accent5">
                    <a:lumMod val="75000"/>
                  </a:schemeClr>
                </a:solidFill>
              </a:rPr>
              <a:t> </a:t>
            </a:r>
            <a:r>
              <a:rPr lang="vi-VN" sz="1600" dirty="0">
                <a:solidFill>
                  <a:schemeClr val="accent5">
                    <a:lumMod val="75000"/>
                  </a:schemeClr>
                </a:solidFill>
              </a:rPr>
              <a:t>table) và các bản ghi khớp từ bảng bên </a:t>
            </a:r>
            <a:r>
              <a:rPr lang="en-US" sz="1600" dirty="0" err="1" smtClean="0">
                <a:solidFill>
                  <a:schemeClr val="accent5">
                    <a:lumMod val="75000"/>
                  </a:schemeClr>
                </a:solidFill>
              </a:rPr>
              <a:t>trái</a:t>
            </a:r>
            <a:r>
              <a:rPr lang="vi-VN" sz="1600" dirty="0" smtClean="0">
                <a:solidFill>
                  <a:schemeClr val="accent5">
                    <a:lumMod val="75000"/>
                  </a:schemeClr>
                </a:solidFill>
              </a:rPr>
              <a:t> (</a:t>
            </a:r>
            <a:r>
              <a:rPr lang="en-US" sz="1600" dirty="0" smtClean="0">
                <a:solidFill>
                  <a:schemeClr val="accent5">
                    <a:lumMod val="75000"/>
                  </a:schemeClr>
                </a:solidFill>
              </a:rPr>
              <a:t>left</a:t>
            </a:r>
            <a:r>
              <a:rPr lang="vi-VN" sz="1600" dirty="0" smtClean="0">
                <a:solidFill>
                  <a:schemeClr val="accent5">
                    <a:lumMod val="75000"/>
                  </a:schemeClr>
                </a:solidFill>
              </a:rPr>
              <a:t> </a:t>
            </a:r>
            <a:r>
              <a:rPr lang="vi-VN" sz="1600" dirty="0">
                <a:solidFill>
                  <a:schemeClr val="accent5">
                    <a:lumMod val="75000"/>
                  </a:schemeClr>
                </a:solidFill>
              </a:rPr>
              <a:t>table) dựa trên điều kiện kết nối</a:t>
            </a:r>
          </a:p>
        </p:txBody>
      </p:sp>
      <p:sp>
        <p:nvSpPr>
          <p:cNvPr id="5" name="TextBox 4"/>
          <p:cNvSpPr txBox="1"/>
          <p:nvPr/>
        </p:nvSpPr>
        <p:spPr>
          <a:xfrm>
            <a:off x="787650" y="2064790"/>
            <a:ext cx="4916033" cy="830997"/>
          </a:xfrm>
          <a:prstGeom prst="rect">
            <a:avLst/>
          </a:prstGeom>
          <a:noFill/>
        </p:spPr>
        <p:txBody>
          <a:bodyPr wrap="square" rtlCol="0">
            <a:spAutoFit/>
          </a:bodyPr>
          <a:lstStyle/>
          <a:p>
            <a:r>
              <a:rPr lang="vi-VN" sz="1600" dirty="0">
                <a:solidFill>
                  <a:schemeClr val="accent5">
                    <a:lumMod val="75000"/>
                  </a:schemeClr>
                </a:solidFill>
              </a:rPr>
              <a:t>Các bản ghi từ bảng bên </a:t>
            </a:r>
            <a:r>
              <a:rPr lang="en-US" sz="1600" dirty="0" err="1" smtClean="0">
                <a:solidFill>
                  <a:schemeClr val="accent5">
                    <a:lumMod val="75000"/>
                  </a:schemeClr>
                </a:solidFill>
              </a:rPr>
              <a:t>phải</a:t>
            </a:r>
            <a:r>
              <a:rPr lang="vi-VN" sz="1600" dirty="0" smtClean="0">
                <a:solidFill>
                  <a:schemeClr val="accent5">
                    <a:lumMod val="75000"/>
                  </a:schemeClr>
                </a:solidFill>
              </a:rPr>
              <a:t> </a:t>
            </a:r>
            <a:r>
              <a:rPr lang="vi-VN" sz="1600" dirty="0">
                <a:solidFill>
                  <a:schemeClr val="accent5">
                    <a:lumMod val="75000"/>
                  </a:schemeClr>
                </a:solidFill>
              </a:rPr>
              <a:t>sẽ được bao gồm trong kết quả, ngay cả khi không có bản ghi khớp từ bảng bên </a:t>
            </a:r>
            <a:r>
              <a:rPr lang="en-US" sz="1600" dirty="0" err="1" smtClean="0">
                <a:solidFill>
                  <a:schemeClr val="accent5">
                    <a:lumMod val="75000"/>
                  </a:schemeClr>
                </a:solidFill>
              </a:rPr>
              <a:t>trái</a:t>
            </a:r>
            <a:endParaRPr lang="vi-VN" sz="1600" dirty="0">
              <a:solidFill>
                <a:schemeClr val="accent5">
                  <a:lumMod val="75000"/>
                </a:schemeClr>
              </a:solidFill>
            </a:endParaRPr>
          </a:p>
        </p:txBody>
      </p:sp>
      <p:sp>
        <p:nvSpPr>
          <p:cNvPr id="6" name="TextBox 5"/>
          <p:cNvSpPr txBox="1"/>
          <p:nvPr/>
        </p:nvSpPr>
        <p:spPr>
          <a:xfrm>
            <a:off x="787650" y="2979190"/>
            <a:ext cx="4916033" cy="584775"/>
          </a:xfrm>
          <a:prstGeom prst="rect">
            <a:avLst/>
          </a:prstGeom>
          <a:noFill/>
        </p:spPr>
        <p:txBody>
          <a:bodyPr wrap="square" rtlCol="0">
            <a:spAutoFit/>
          </a:bodyPr>
          <a:lstStyle/>
          <a:p>
            <a:r>
              <a:rPr lang="vi-VN" sz="1600" dirty="0">
                <a:solidFill>
                  <a:schemeClr val="accent5">
                    <a:lumMod val="75000"/>
                  </a:schemeClr>
                </a:solidFill>
              </a:rPr>
              <a:t>Nếu không có bản ghi khớp, các cột tương ứng từ bảng bên trái sẽ có giá trị NULL trong kết quả.</a:t>
            </a:r>
          </a:p>
        </p:txBody>
      </p:sp>
      <p:sp>
        <p:nvSpPr>
          <p:cNvPr id="8" name="TextBox 7"/>
          <p:cNvSpPr txBox="1"/>
          <p:nvPr/>
        </p:nvSpPr>
        <p:spPr>
          <a:xfrm>
            <a:off x="6527599" y="3125722"/>
            <a:ext cx="1339914" cy="338554"/>
          </a:xfrm>
          <a:prstGeom prst="rect">
            <a:avLst/>
          </a:prstGeom>
          <a:noFill/>
        </p:spPr>
        <p:txBody>
          <a:bodyPr wrap="square" rtlCol="0">
            <a:spAutoFit/>
          </a:bodyPr>
          <a:lstStyle/>
          <a:p>
            <a:r>
              <a:rPr lang="en-US" sz="1600" dirty="0" smtClean="0">
                <a:solidFill>
                  <a:schemeClr val="accent5">
                    <a:lumMod val="75000"/>
                  </a:schemeClr>
                </a:solidFill>
              </a:rPr>
              <a:t>RIGHT JOIN</a:t>
            </a:r>
            <a:endParaRPr lang="en-US" sz="1600" b="1" dirty="0">
              <a:solidFill>
                <a:schemeClr val="accent5">
                  <a:lumMod val="75000"/>
                </a:schemeClr>
              </a:solidFill>
            </a:endParaRPr>
          </a:p>
        </p:txBody>
      </p:sp>
      <p:sp>
        <p:nvSpPr>
          <p:cNvPr id="11" name="TextBox 10"/>
          <p:cNvSpPr txBox="1"/>
          <p:nvPr/>
        </p:nvSpPr>
        <p:spPr>
          <a:xfrm>
            <a:off x="6012627" y="1798472"/>
            <a:ext cx="910668" cy="584775"/>
          </a:xfrm>
          <a:prstGeom prst="rect">
            <a:avLst/>
          </a:prstGeom>
          <a:noFill/>
        </p:spPr>
        <p:txBody>
          <a:bodyPr wrap="square" rtlCol="0">
            <a:spAutoFit/>
          </a:bodyPr>
          <a:lstStyle/>
          <a:p>
            <a:r>
              <a:rPr lang="en-US" sz="1600" dirty="0" smtClean="0">
                <a:solidFill>
                  <a:srgbClr val="00B0F0"/>
                </a:solidFill>
              </a:rPr>
              <a:t>Left Table</a:t>
            </a:r>
            <a:endParaRPr lang="en-US" sz="1600" b="1" dirty="0">
              <a:solidFill>
                <a:srgbClr val="00B0F0"/>
              </a:solidFill>
            </a:endParaRPr>
          </a:p>
        </p:txBody>
      </p:sp>
      <p:sp>
        <p:nvSpPr>
          <p:cNvPr id="12" name="TextBox 11"/>
          <p:cNvSpPr txBox="1"/>
          <p:nvPr/>
        </p:nvSpPr>
        <p:spPr>
          <a:xfrm>
            <a:off x="7372743" y="1798472"/>
            <a:ext cx="910668" cy="584775"/>
          </a:xfrm>
          <a:prstGeom prst="rect">
            <a:avLst/>
          </a:prstGeom>
          <a:noFill/>
        </p:spPr>
        <p:txBody>
          <a:bodyPr wrap="square" rtlCol="0">
            <a:spAutoFit/>
          </a:bodyPr>
          <a:lstStyle/>
          <a:p>
            <a:r>
              <a:rPr lang="en-US" sz="1600" dirty="0" smtClean="0">
                <a:solidFill>
                  <a:schemeClr val="bg1"/>
                </a:solidFill>
              </a:rPr>
              <a:t>Right table</a:t>
            </a:r>
            <a:endParaRPr lang="en-US" sz="1600" b="1" dirty="0">
              <a:solidFill>
                <a:schemeClr val="bg1"/>
              </a:solidFill>
            </a:endParaRPr>
          </a:p>
        </p:txBody>
      </p:sp>
      <p:pic>
        <p:nvPicPr>
          <p:cNvPr id="2" name="Picture 1"/>
          <p:cNvPicPr>
            <a:picLocks noChangeAspect="1"/>
          </p:cNvPicPr>
          <p:nvPr/>
        </p:nvPicPr>
        <p:blipFill>
          <a:blip r:embed="rId3"/>
          <a:stretch>
            <a:fillRect/>
          </a:stretch>
        </p:blipFill>
        <p:spPr>
          <a:xfrm>
            <a:off x="1031675" y="3836717"/>
            <a:ext cx="4276725" cy="1171575"/>
          </a:xfrm>
          <a:prstGeom prst="rect">
            <a:avLst/>
          </a:prstGeom>
        </p:spPr>
      </p:pic>
      <p:pic>
        <p:nvPicPr>
          <p:cNvPr id="3" name="Picture 2"/>
          <p:cNvPicPr>
            <a:picLocks noChangeAspect="1"/>
          </p:cNvPicPr>
          <p:nvPr/>
        </p:nvPicPr>
        <p:blipFill>
          <a:blip r:embed="rId4"/>
          <a:stretch>
            <a:fillRect/>
          </a:stretch>
        </p:blipFill>
        <p:spPr>
          <a:xfrm>
            <a:off x="4710598" y="5308075"/>
            <a:ext cx="3514725" cy="1181100"/>
          </a:xfrm>
          <a:prstGeom prst="rect">
            <a:avLst/>
          </a:prstGeom>
        </p:spPr>
      </p:pic>
      <p:cxnSp>
        <p:nvCxnSpPr>
          <p:cNvPr id="17" name="Elbow Connector 16"/>
          <p:cNvCxnSpPr/>
          <p:nvPr/>
        </p:nvCxnSpPr>
        <p:spPr>
          <a:xfrm>
            <a:off x="1031675" y="5185261"/>
            <a:ext cx="3678923" cy="1106897"/>
          </a:xfrm>
          <a:prstGeom prst="bentConnector3">
            <a:avLst>
              <a:gd name="adj1" fmla="val -217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050199" y="5494382"/>
            <a:ext cx="3458425" cy="738664"/>
          </a:xfrm>
          <a:prstGeom prst="rect">
            <a:avLst/>
          </a:prstGeom>
          <a:noFill/>
        </p:spPr>
        <p:txBody>
          <a:bodyPr wrap="square" rtlCol="0">
            <a:spAutoFit/>
          </a:bodyPr>
          <a:lstStyle/>
          <a:p>
            <a:r>
              <a:rPr lang="en-US" sz="1400" dirty="0" smtClean="0">
                <a:solidFill>
                  <a:schemeClr val="accent5">
                    <a:lumMod val="75000"/>
                  </a:schemeClr>
                </a:solidFill>
              </a:rPr>
              <a:t>Marketing </a:t>
            </a:r>
            <a:r>
              <a:rPr lang="en-US" sz="1400" dirty="0" err="1" smtClean="0">
                <a:solidFill>
                  <a:schemeClr val="accent5">
                    <a:lumMod val="75000"/>
                  </a:schemeClr>
                </a:solidFill>
              </a:rPr>
              <a:t>không</a:t>
            </a:r>
            <a:r>
              <a:rPr lang="en-US" sz="1400" dirty="0" smtClean="0">
                <a:solidFill>
                  <a:schemeClr val="accent5">
                    <a:lumMod val="75000"/>
                  </a:schemeClr>
                </a:solidFill>
              </a:rPr>
              <a:t> </a:t>
            </a:r>
            <a:r>
              <a:rPr lang="en-US" sz="1400" dirty="0" err="1" smtClean="0">
                <a:solidFill>
                  <a:schemeClr val="accent5">
                    <a:lumMod val="75000"/>
                  </a:schemeClr>
                </a:solidFill>
              </a:rPr>
              <a:t>khớp</a:t>
            </a:r>
            <a:r>
              <a:rPr lang="en-US" sz="1400" dirty="0" smtClean="0">
                <a:solidFill>
                  <a:schemeClr val="accent5">
                    <a:lumMod val="75000"/>
                  </a:schemeClr>
                </a:solidFill>
              </a:rPr>
              <a:t> </a:t>
            </a:r>
            <a:r>
              <a:rPr lang="en-US" sz="1400" dirty="0" err="1" smtClean="0">
                <a:solidFill>
                  <a:schemeClr val="accent5">
                    <a:lumMod val="75000"/>
                  </a:schemeClr>
                </a:solidFill>
              </a:rPr>
              <a:t>với</a:t>
            </a:r>
            <a:r>
              <a:rPr lang="en-US" sz="1400" dirty="0" smtClean="0">
                <a:solidFill>
                  <a:schemeClr val="accent5">
                    <a:lumMod val="75000"/>
                  </a:schemeClr>
                </a:solidFill>
              </a:rPr>
              <a:t> </a:t>
            </a:r>
            <a:r>
              <a:rPr lang="en-US" sz="1400" dirty="0" err="1" smtClean="0">
                <a:solidFill>
                  <a:schemeClr val="accent5">
                    <a:lumMod val="75000"/>
                  </a:schemeClr>
                </a:solidFill>
              </a:rPr>
              <a:t>bất</a:t>
            </a:r>
            <a:r>
              <a:rPr lang="en-US" sz="1400" dirty="0" smtClean="0">
                <a:solidFill>
                  <a:schemeClr val="accent5">
                    <a:lumMod val="75000"/>
                  </a:schemeClr>
                </a:solidFill>
              </a:rPr>
              <a:t> </a:t>
            </a:r>
            <a:r>
              <a:rPr lang="en-US" sz="1400" dirty="0" err="1" smtClean="0">
                <a:solidFill>
                  <a:schemeClr val="accent5">
                    <a:lumMod val="75000"/>
                  </a:schemeClr>
                </a:solidFill>
              </a:rPr>
              <a:t>kỳ</a:t>
            </a:r>
            <a:r>
              <a:rPr lang="en-US" sz="1400" dirty="0" smtClean="0">
                <a:solidFill>
                  <a:schemeClr val="accent5">
                    <a:lumMod val="75000"/>
                  </a:schemeClr>
                </a:solidFill>
              </a:rPr>
              <a:t> employee</a:t>
            </a:r>
          </a:p>
          <a:p>
            <a:r>
              <a:rPr lang="en-US" sz="1400" dirty="0" smtClean="0">
                <a:solidFill>
                  <a:schemeClr val="accent5">
                    <a:lumMod val="75000"/>
                  </a:schemeClr>
                </a:solidFill>
              </a:rPr>
              <a:t> </a:t>
            </a:r>
            <a:r>
              <a:rPr lang="en-US" sz="1400" dirty="0" err="1" smtClean="0">
                <a:solidFill>
                  <a:schemeClr val="accent5">
                    <a:lumMod val="75000"/>
                  </a:schemeClr>
                </a:solidFill>
              </a:rPr>
              <a:t>nào</a:t>
            </a:r>
            <a:r>
              <a:rPr lang="en-US" sz="1400" dirty="0" smtClean="0">
                <a:solidFill>
                  <a:schemeClr val="accent5">
                    <a:lumMod val="75000"/>
                  </a:schemeClr>
                </a:solidFill>
              </a:rPr>
              <a:t> </a:t>
            </a:r>
            <a:r>
              <a:rPr lang="en-US" sz="1400" dirty="0" err="1" smtClean="0">
                <a:solidFill>
                  <a:schemeClr val="accent5">
                    <a:lumMod val="75000"/>
                  </a:schemeClr>
                </a:solidFill>
              </a:rPr>
              <a:t>nên</a:t>
            </a:r>
            <a:r>
              <a:rPr lang="en-US" sz="1400" dirty="0" smtClean="0">
                <a:solidFill>
                  <a:schemeClr val="accent5">
                    <a:lumMod val="75000"/>
                  </a:schemeClr>
                </a:solidFill>
              </a:rPr>
              <a:t> </a:t>
            </a:r>
            <a:r>
              <a:rPr lang="en-US" sz="1400" dirty="0" err="1" smtClean="0">
                <a:solidFill>
                  <a:schemeClr val="accent5">
                    <a:lumMod val="75000"/>
                  </a:schemeClr>
                </a:solidFill>
              </a:rPr>
              <a:t>cột</a:t>
            </a:r>
            <a:r>
              <a:rPr lang="en-US" sz="1400" dirty="0" smtClean="0">
                <a:solidFill>
                  <a:schemeClr val="accent5">
                    <a:lumMod val="75000"/>
                  </a:schemeClr>
                </a:solidFill>
              </a:rPr>
              <a:t> name </a:t>
            </a:r>
            <a:r>
              <a:rPr lang="en-US" sz="1400" dirty="0" err="1" smtClean="0">
                <a:solidFill>
                  <a:schemeClr val="accent5">
                    <a:lumMod val="75000"/>
                  </a:schemeClr>
                </a:solidFill>
              </a:rPr>
              <a:t>có</a:t>
            </a:r>
            <a:r>
              <a:rPr lang="en-US" sz="1400" dirty="0" smtClean="0">
                <a:solidFill>
                  <a:schemeClr val="accent5">
                    <a:lumMod val="75000"/>
                  </a:schemeClr>
                </a:solidFill>
              </a:rPr>
              <a:t> </a:t>
            </a:r>
            <a:r>
              <a:rPr lang="en-US" sz="1400" dirty="0" err="1" smtClean="0">
                <a:solidFill>
                  <a:schemeClr val="accent5">
                    <a:lumMod val="75000"/>
                  </a:schemeClr>
                </a:solidFill>
              </a:rPr>
              <a:t>giá</a:t>
            </a:r>
            <a:r>
              <a:rPr lang="en-US" sz="1400" dirty="0" smtClean="0">
                <a:solidFill>
                  <a:schemeClr val="accent5">
                    <a:lumMod val="75000"/>
                  </a:schemeClr>
                </a:solidFill>
              </a:rPr>
              <a:t> </a:t>
            </a:r>
            <a:r>
              <a:rPr lang="en-US" sz="1400" dirty="0" err="1" smtClean="0">
                <a:solidFill>
                  <a:schemeClr val="accent5">
                    <a:lumMod val="75000"/>
                  </a:schemeClr>
                </a:solidFill>
              </a:rPr>
              <a:t>trị</a:t>
            </a:r>
            <a:r>
              <a:rPr lang="en-US" sz="1400" dirty="0" smtClean="0">
                <a:solidFill>
                  <a:schemeClr val="accent5">
                    <a:lumMod val="75000"/>
                  </a:schemeClr>
                </a:solidFill>
              </a:rPr>
              <a:t> NULL</a:t>
            </a:r>
            <a:endParaRPr lang="vi-VN" sz="1400" dirty="0">
              <a:solidFill>
                <a:schemeClr val="accent5">
                  <a:lumMod val="75000"/>
                </a:schemeClr>
              </a:solidFill>
            </a:endParaRPr>
          </a:p>
        </p:txBody>
      </p:sp>
    </p:spTree>
    <p:extLst>
      <p:ext uri="{BB962C8B-B14F-4D97-AF65-F5344CB8AC3E}">
        <p14:creationId xmlns:p14="http://schemas.microsoft.com/office/powerpoint/2010/main" val="32440196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905344" y="3717579"/>
            <a:ext cx="7296263" cy="1515726"/>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37" name="4-Point Star 36"/>
          <p:cNvSpPr/>
          <p:nvPr/>
        </p:nvSpPr>
        <p:spPr>
          <a:xfrm>
            <a:off x="905344" y="716320"/>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1195055" y="672149"/>
            <a:ext cx="3775297" cy="338554"/>
          </a:xfrm>
          <a:prstGeom prst="rect">
            <a:avLst/>
          </a:prstGeom>
          <a:noFill/>
        </p:spPr>
        <p:txBody>
          <a:bodyPr wrap="square" rtlCol="0">
            <a:spAutoFit/>
          </a:bodyPr>
          <a:lstStyle/>
          <a:p>
            <a:r>
              <a:rPr lang="en-US" sz="1600" b="1" dirty="0" smtClean="0">
                <a:solidFill>
                  <a:schemeClr val="accent5">
                    <a:lumMod val="75000"/>
                  </a:schemeClr>
                </a:solidFill>
              </a:rPr>
              <a:t>FULL JOIN</a:t>
            </a:r>
            <a:endParaRPr lang="en-US" sz="1600" b="1" dirty="0">
              <a:solidFill>
                <a:schemeClr val="accent5">
                  <a:lumMod val="75000"/>
                </a:schemeClr>
              </a:solidFill>
            </a:endParaRPr>
          </a:p>
        </p:txBody>
      </p:sp>
      <p:pic>
        <p:nvPicPr>
          <p:cNvPr id="2" name="Picture 1"/>
          <p:cNvPicPr>
            <a:picLocks noChangeAspect="1"/>
          </p:cNvPicPr>
          <p:nvPr/>
        </p:nvPicPr>
        <p:blipFill>
          <a:blip r:embed="rId2"/>
          <a:stretch>
            <a:fillRect/>
          </a:stretch>
        </p:blipFill>
        <p:spPr>
          <a:xfrm>
            <a:off x="1050199" y="3903942"/>
            <a:ext cx="4181475" cy="1143000"/>
          </a:xfrm>
          <a:prstGeom prst="rect">
            <a:avLst/>
          </a:prstGeom>
        </p:spPr>
      </p:pic>
      <p:sp>
        <p:nvSpPr>
          <p:cNvPr id="6" name="TextBox 5"/>
          <p:cNvSpPr txBox="1"/>
          <p:nvPr/>
        </p:nvSpPr>
        <p:spPr>
          <a:xfrm>
            <a:off x="787650" y="1141336"/>
            <a:ext cx="4916033" cy="1323439"/>
          </a:xfrm>
          <a:prstGeom prst="rect">
            <a:avLst/>
          </a:prstGeom>
          <a:noFill/>
        </p:spPr>
        <p:txBody>
          <a:bodyPr wrap="square" rtlCol="0">
            <a:spAutoFit/>
          </a:bodyPr>
          <a:lstStyle/>
          <a:p>
            <a:r>
              <a:rPr lang="en-US" sz="1600" b="1" dirty="0" smtClean="0">
                <a:solidFill>
                  <a:schemeClr val="accent5">
                    <a:lumMod val="75000"/>
                  </a:schemeClr>
                </a:solidFill>
              </a:rPr>
              <a:t>Full</a:t>
            </a:r>
            <a:r>
              <a:rPr lang="vi-VN" sz="1600" b="1" dirty="0" smtClean="0">
                <a:solidFill>
                  <a:schemeClr val="accent5">
                    <a:lumMod val="75000"/>
                  </a:schemeClr>
                </a:solidFill>
              </a:rPr>
              <a:t> </a:t>
            </a:r>
            <a:r>
              <a:rPr lang="vi-VN" sz="1600" b="1" dirty="0">
                <a:solidFill>
                  <a:schemeClr val="accent5">
                    <a:lumMod val="75000"/>
                  </a:schemeClr>
                </a:solidFill>
              </a:rPr>
              <a:t>join </a:t>
            </a:r>
            <a:r>
              <a:rPr lang="vi-VN" sz="1600" dirty="0">
                <a:solidFill>
                  <a:schemeClr val="accent5">
                    <a:lumMod val="75000"/>
                  </a:schemeClr>
                </a:solidFill>
              </a:rPr>
              <a:t>là một phép kết hợp dữ liệu giữa hai bảng dựa trên một điều kiện kết nối. Kết quả của FULL JOIN bao gồm tất cả các bản ghi từ cả bảng bên trái (left table) và bảng bên phải (right table), bao gồm cả các bản ghi khớp và không khớp</a:t>
            </a:r>
          </a:p>
        </p:txBody>
      </p:sp>
      <p:pic>
        <p:nvPicPr>
          <p:cNvPr id="7" name="Picture 6"/>
          <p:cNvPicPr>
            <a:picLocks noChangeAspect="1"/>
          </p:cNvPicPr>
          <p:nvPr/>
        </p:nvPicPr>
        <p:blipFill>
          <a:blip r:embed="rId3"/>
          <a:stretch>
            <a:fillRect/>
          </a:stretch>
        </p:blipFill>
        <p:spPr>
          <a:xfrm>
            <a:off x="5823636" y="750367"/>
            <a:ext cx="2548051" cy="1550402"/>
          </a:xfrm>
          <a:prstGeom prst="rect">
            <a:avLst/>
          </a:prstGeom>
        </p:spPr>
      </p:pic>
      <p:sp>
        <p:nvSpPr>
          <p:cNvPr id="8" name="TextBox 7"/>
          <p:cNvSpPr txBox="1"/>
          <p:nvPr/>
        </p:nvSpPr>
        <p:spPr>
          <a:xfrm>
            <a:off x="6429957" y="2272081"/>
            <a:ext cx="1339914" cy="338554"/>
          </a:xfrm>
          <a:prstGeom prst="rect">
            <a:avLst/>
          </a:prstGeom>
          <a:noFill/>
        </p:spPr>
        <p:txBody>
          <a:bodyPr wrap="square" rtlCol="0">
            <a:spAutoFit/>
          </a:bodyPr>
          <a:lstStyle/>
          <a:p>
            <a:r>
              <a:rPr lang="en-US" sz="1600" dirty="0" smtClean="0">
                <a:solidFill>
                  <a:schemeClr val="accent5">
                    <a:lumMod val="75000"/>
                  </a:schemeClr>
                </a:solidFill>
              </a:rPr>
              <a:t>FULL JOIN</a:t>
            </a:r>
            <a:endParaRPr lang="en-US" sz="1600" b="1" dirty="0">
              <a:solidFill>
                <a:schemeClr val="accent5">
                  <a:lumMod val="75000"/>
                </a:schemeClr>
              </a:solidFill>
            </a:endParaRPr>
          </a:p>
        </p:txBody>
      </p:sp>
      <p:sp>
        <p:nvSpPr>
          <p:cNvPr id="9" name="TextBox 8"/>
          <p:cNvSpPr txBox="1"/>
          <p:nvPr/>
        </p:nvSpPr>
        <p:spPr>
          <a:xfrm>
            <a:off x="6101633" y="1224577"/>
            <a:ext cx="910668" cy="584775"/>
          </a:xfrm>
          <a:prstGeom prst="rect">
            <a:avLst/>
          </a:prstGeom>
          <a:noFill/>
        </p:spPr>
        <p:txBody>
          <a:bodyPr wrap="square" rtlCol="0">
            <a:spAutoFit/>
          </a:bodyPr>
          <a:lstStyle/>
          <a:p>
            <a:r>
              <a:rPr lang="en-US" sz="1600" dirty="0" smtClean="0">
                <a:solidFill>
                  <a:schemeClr val="bg1"/>
                </a:solidFill>
              </a:rPr>
              <a:t>Left Table</a:t>
            </a:r>
            <a:endParaRPr lang="en-US" sz="1600" b="1" dirty="0">
              <a:solidFill>
                <a:schemeClr val="bg1"/>
              </a:solidFill>
            </a:endParaRPr>
          </a:p>
        </p:txBody>
      </p:sp>
      <p:sp>
        <p:nvSpPr>
          <p:cNvPr id="10" name="TextBox 9"/>
          <p:cNvSpPr txBox="1"/>
          <p:nvPr/>
        </p:nvSpPr>
        <p:spPr>
          <a:xfrm>
            <a:off x="7372743" y="1224577"/>
            <a:ext cx="910668" cy="584775"/>
          </a:xfrm>
          <a:prstGeom prst="rect">
            <a:avLst/>
          </a:prstGeom>
          <a:noFill/>
        </p:spPr>
        <p:txBody>
          <a:bodyPr wrap="square" rtlCol="0">
            <a:spAutoFit/>
          </a:bodyPr>
          <a:lstStyle/>
          <a:p>
            <a:r>
              <a:rPr lang="en-US" sz="1600" dirty="0" smtClean="0">
                <a:solidFill>
                  <a:schemeClr val="bg1"/>
                </a:solidFill>
              </a:rPr>
              <a:t>Right table</a:t>
            </a:r>
            <a:endParaRPr lang="en-US" sz="1600" b="1" dirty="0">
              <a:solidFill>
                <a:schemeClr val="bg1"/>
              </a:solidFill>
            </a:endParaRPr>
          </a:p>
        </p:txBody>
      </p:sp>
      <p:sp>
        <p:nvSpPr>
          <p:cNvPr id="11" name="TextBox 10"/>
          <p:cNvSpPr txBox="1"/>
          <p:nvPr/>
        </p:nvSpPr>
        <p:spPr>
          <a:xfrm>
            <a:off x="787650" y="2700219"/>
            <a:ext cx="7495761" cy="830997"/>
          </a:xfrm>
          <a:prstGeom prst="rect">
            <a:avLst/>
          </a:prstGeom>
          <a:noFill/>
        </p:spPr>
        <p:txBody>
          <a:bodyPr wrap="square" rtlCol="0">
            <a:spAutoFit/>
          </a:bodyPr>
          <a:lstStyle/>
          <a:p>
            <a:r>
              <a:rPr lang="vi-VN" sz="1600" dirty="0">
                <a:solidFill>
                  <a:schemeClr val="accent5">
                    <a:lumMod val="75000"/>
                  </a:schemeClr>
                </a:solidFill>
              </a:rPr>
              <a:t>Khi sử dụng FULL JOIN, tất cả các bản ghi từ cả bảng bên trái và bảng bên phải sẽ được bao gồm trong kết quả, bất kể có khớp hay không. Nếu không có bản ghi khớp, các cột tương ứng sẽ có giá trị NULL trong kết quả.</a:t>
            </a:r>
          </a:p>
        </p:txBody>
      </p:sp>
      <p:pic>
        <p:nvPicPr>
          <p:cNvPr id="3" name="Picture 2"/>
          <p:cNvPicPr>
            <a:picLocks noChangeAspect="1"/>
          </p:cNvPicPr>
          <p:nvPr/>
        </p:nvPicPr>
        <p:blipFill>
          <a:blip r:embed="rId4"/>
          <a:stretch>
            <a:fillRect/>
          </a:stretch>
        </p:blipFill>
        <p:spPr>
          <a:xfrm>
            <a:off x="4658307" y="5090301"/>
            <a:ext cx="3543300" cy="1419225"/>
          </a:xfrm>
          <a:prstGeom prst="rect">
            <a:avLst/>
          </a:prstGeom>
        </p:spPr>
      </p:pic>
      <p:sp>
        <p:nvSpPr>
          <p:cNvPr id="13" name="TextBox 12"/>
          <p:cNvSpPr txBox="1"/>
          <p:nvPr/>
        </p:nvSpPr>
        <p:spPr>
          <a:xfrm>
            <a:off x="1023040" y="5541321"/>
            <a:ext cx="3458425" cy="523220"/>
          </a:xfrm>
          <a:prstGeom prst="rect">
            <a:avLst/>
          </a:prstGeom>
          <a:noFill/>
        </p:spPr>
        <p:txBody>
          <a:bodyPr wrap="square" rtlCol="0">
            <a:spAutoFit/>
          </a:bodyPr>
          <a:lstStyle/>
          <a:p>
            <a:r>
              <a:rPr lang="en-US" sz="1400" dirty="0" err="1" smtClean="0">
                <a:solidFill>
                  <a:schemeClr val="accent5">
                    <a:lumMod val="75000"/>
                  </a:schemeClr>
                </a:solidFill>
              </a:rPr>
              <a:t>Kết</a:t>
            </a:r>
            <a:r>
              <a:rPr lang="en-US" sz="1400" dirty="0" smtClean="0">
                <a:solidFill>
                  <a:schemeClr val="accent5">
                    <a:lumMod val="75000"/>
                  </a:schemeClr>
                </a:solidFill>
              </a:rPr>
              <a:t> </a:t>
            </a:r>
            <a:r>
              <a:rPr lang="en-US" sz="1400" dirty="0" err="1" smtClean="0">
                <a:solidFill>
                  <a:schemeClr val="accent5">
                    <a:lumMod val="75000"/>
                  </a:schemeClr>
                </a:solidFill>
              </a:rPr>
              <a:t>quả</a:t>
            </a:r>
            <a:r>
              <a:rPr lang="en-US" sz="1400" dirty="0" smtClean="0">
                <a:solidFill>
                  <a:schemeClr val="accent5">
                    <a:lumMod val="75000"/>
                  </a:schemeClr>
                </a:solidFill>
              </a:rPr>
              <a:t> </a:t>
            </a:r>
            <a:r>
              <a:rPr lang="en-US" sz="1400" dirty="0" err="1" smtClean="0">
                <a:solidFill>
                  <a:schemeClr val="accent5">
                    <a:lumMod val="75000"/>
                  </a:schemeClr>
                </a:solidFill>
              </a:rPr>
              <a:t>các</a:t>
            </a:r>
            <a:r>
              <a:rPr lang="en-US" sz="1400" dirty="0" smtClean="0">
                <a:solidFill>
                  <a:schemeClr val="accent5">
                    <a:lumMod val="75000"/>
                  </a:schemeClr>
                </a:solidFill>
              </a:rPr>
              <a:t> </a:t>
            </a:r>
            <a:r>
              <a:rPr lang="en-US" sz="1400" dirty="0" err="1" smtClean="0">
                <a:solidFill>
                  <a:schemeClr val="accent5">
                    <a:lumMod val="75000"/>
                  </a:schemeClr>
                </a:solidFill>
              </a:rPr>
              <a:t>giá</a:t>
            </a:r>
            <a:r>
              <a:rPr lang="en-US" sz="1400" dirty="0" smtClean="0">
                <a:solidFill>
                  <a:schemeClr val="accent5">
                    <a:lumMod val="75000"/>
                  </a:schemeClr>
                </a:solidFill>
              </a:rPr>
              <a:t> </a:t>
            </a:r>
            <a:r>
              <a:rPr lang="en-US" sz="1400" dirty="0" err="1" smtClean="0">
                <a:solidFill>
                  <a:schemeClr val="accent5">
                    <a:lumMod val="75000"/>
                  </a:schemeClr>
                </a:solidFill>
              </a:rPr>
              <a:t>trị</a:t>
            </a:r>
            <a:r>
              <a:rPr lang="en-US" sz="1400" dirty="0" smtClean="0">
                <a:solidFill>
                  <a:schemeClr val="accent5">
                    <a:lumMod val="75000"/>
                  </a:schemeClr>
                </a:solidFill>
              </a:rPr>
              <a:t> </a:t>
            </a:r>
            <a:r>
              <a:rPr lang="en-US" sz="1400" dirty="0" err="1" smtClean="0">
                <a:solidFill>
                  <a:schemeClr val="accent5">
                    <a:lumMod val="75000"/>
                  </a:schemeClr>
                </a:solidFill>
              </a:rPr>
              <a:t>không</a:t>
            </a:r>
            <a:r>
              <a:rPr lang="en-US" sz="1400" dirty="0" smtClean="0">
                <a:solidFill>
                  <a:schemeClr val="accent5">
                    <a:lumMod val="75000"/>
                  </a:schemeClr>
                </a:solidFill>
              </a:rPr>
              <a:t> </a:t>
            </a:r>
            <a:r>
              <a:rPr lang="en-US" sz="1400" dirty="0" err="1" smtClean="0">
                <a:solidFill>
                  <a:schemeClr val="accent5">
                    <a:lumMod val="75000"/>
                  </a:schemeClr>
                </a:solidFill>
              </a:rPr>
              <a:t>khớp</a:t>
            </a:r>
            <a:r>
              <a:rPr lang="en-US" sz="1400" dirty="0" smtClean="0">
                <a:solidFill>
                  <a:schemeClr val="accent5">
                    <a:lumMod val="75000"/>
                  </a:schemeClr>
                </a:solidFill>
              </a:rPr>
              <a:t> </a:t>
            </a:r>
            <a:r>
              <a:rPr lang="en-US" sz="1400" dirty="0" err="1" smtClean="0">
                <a:solidFill>
                  <a:schemeClr val="accent5">
                    <a:lumMod val="75000"/>
                  </a:schemeClr>
                </a:solidFill>
              </a:rPr>
              <a:t>nhau</a:t>
            </a:r>
            <a:r>
              <a:rPr lang="en-US" sz="1400" dirty="0" smtClean="0">
                <a:solidFill>
                  <a:schemeClr val="accent5">
                    <a:lumMod val="75000"/>
                  </a:schemeClr>
                </a:solidFill>
              </a:rPr>
              <a:t> </a:t>
            </a:r>
            <a:r>
              <a:rPr lang="en-US" sz="1400" dirty="0" err="1" smtClean="0">
                <a:solidFill>
                  <a:schemeClr val="accent5">
                    <a:lumMod val="75000"/>
                  </a:schemeClr>
                </a:solidFill>
              </a:rPr>
              <a:t>giữa</a:t>
            </a:r>
            <a:r>
              <a:rPr lang="en-US" sz="1400" dirty="0" smtClean="0">
                <a:solidFill>
                  <a:schemeClr val="accent5">
                    <a:lumMod val="75000"/>
                  </a:schemeClr>
                </a:solidFill>
              </a:rPr>
              <a:t> 2 table </a:t>
            </a:r>
            <a:r>
              <a:rPr lang="en-US" sz="1400" dirty="0" err="1" smtClean="0">
                <a:solidFill>
                  <a:schemeClr val="accent5">
                    <a:lumMod val="75000"/>
                  </a:schemeClr>
                </a:solidFill>
              </a:rPr>
              <a:t>sẽ</a:t>
            </a:r>
            <a:r>
              <a:rPr lang="en-US" sz="1400" dirty="0" smtClean="0">
                <a:solidFill>
                  <a:schemeClr val="accent5">
                    <a:lumMod val="75000"/>
                  </a:schemeClr>
                </a:solidFill>
              </a:rPr>
              <a:t> </a:t>
            </a:r>
            <a:r>
              <a:rPr lang="en-US" sz="1400" dirty="0" err="1" smtClean="0">
                <a:solidFill>
                  <a:schemeClr val="accent5">
                    <a:lumMod val="75000"/>
                  </a:schemeClr>
                </a:solidFill>
              </a:rPr>
              <a:t>là</a:t>
            </a:r>
            <a:r>
              <a:rPr lang="en-US" sz="1400" dirty="0" smtClean="0">
                <a:solidFill>
                  <a:schemeClr val="accent5">
                    <a:lumMod val="75000"/>
                  </a:schemeClr>
                </a:solidFill>
              </a:rPr>
              <a:t> NULL</a:t>
            </a:r>
            <a:endParaRPr lang="vi-VN" sz="1400" dirty="0">
              <a:solidFill>
                <a:schemeClr val="accent5">
                  <a:lumMod val="75000"/>
                </a:schemeClr>
              </a:solidFill>
            </a:endParaRPr>
          </a:p>
        </p:txBody>
      </p:sp>
    </p:spTree>
    <p:extLst>
      <p:ext uri="{BB962C8B-B14F-4D97-AF65-F5344CB8AC3E}">
        <p14:creationId xmlns:p14="http://schemas.microsoft.com/office/powerpoint/2010/main" val="21069804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905344" y="2809807"/>
            <a:ext cx="7296263" cy="1153185"/>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37" name="4-Point Star 36"/>
          <p:cNvSpPr/>
          <p:nvPr/>
        </p:nvSpPr>
        <p:spPr>
          <a:xfrm>
            <a:off x="905344" y="716320"/>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1195055" y="672149"/>
            <a:ext cx="3775297" cy="338554"/>
          </a:xfrm>
          <a:prstGeom prst="rect">
            <a:avLst/>
          </a:prstGeom>
          <a:noFill/>
        </p:spPr>
        <p:txBody>
          <a:bodyPr wrap="square" rtlCol="0">
            <a:spAutoFit/>
          </a:bodyPr>
          <a:lstStyle/>
          <a:p>
            <a:r>
              <a:rPr lang="en-US" sz="1600" b="1" dirty="0" smtClean="0">
                <a:solidFill>
                  <a:schemeClr val="accent5">
                    <a:lumMod val="75000"/>
                  </a:schemeClr>
                </a:solidFill>
              </a:rPr>
              <a:t>SEFT JOIN</a:t>
            </a:r>
            <a:endParaRPr lang="en-US" sz="1600" b="1" dirty="0">
              <a:solidFill>
                <a:schemeClr val="accent5">
                  <a:lumMod val="75000"/>
                </a:schemeClr>
              </a:solidFill>
            </a:endParaRPr>
          </a:p>
        </p:txBody>
      </p:sp>
      <p:sp>
        <p:nvSpPr>
          <p:cNvPr id="6" name="TextBox 5"/>
          <p:cNvSpPr txBox="1"/>
          <p:nvPr/>
        </p:nvSpPr>
        <p:spPr>
          <a:xfrm>
            <a:off x="787650" y="1141336"/>
            <a:ext cx="7677340" cy="1077218"/>
          </a:xfrm>
          <a:prstGeom prst="rect">
            <a:avLst/>
          </a:prstGeom>
          <a:noFill/>
        </p:spPr>
        <p:txBody>
          <a:bodyPr wrap="square" rtlCol="0">
            <a:spAutoFit/>
          </a:bodyPr>
          <a:lstStyle/>
          <a:p>
            <a:r>
              <a:rPr lang="vi-VN" sz="1600" dirty="0" smtClean="0">
                <a:solidFill>
                  <a:schemeClr val="accent5">
                    <a:lumMod val="75000"/>
                  </a:schemeClr>
                </a:solidFill>
              </a:rPr>
              <a:t>SELF </a:t>
            </a:r>
            <a:r>
              <a:rPr lang="vi-VN" sz="1600" dirty="0">
                <a:solidFill>
                  <a:schemeClr val="accent5">
                    <a:lumMod val="75000"/>
                  </a:schemeClr>
                </a:solidFill>
              </a:rPr>
              <a:t>JOIN (hoặc còn gọi là INNER JOIN tự tham chiếu) là một phép kết hợp dữ liệu trong đó một bảng được kết nối với chính nó thông qua một điều kiện kết nối. SELF JOIN thường được sử dụng khi bạn muốn so sánh các bản ghi trong cùng một bảng dựa trên một điều </a:t>
            </a:r>
            <a:r>
              <a:rPr lang="vi-VN" sz="1600" dirty="0" smtClean="0">
                <a:solidFill>
                  <a:schemeClr val="accent5">
                    <a:lumMod val="75000"/>
                  </a:schemeClr>
                </a:solidFill>
              </a:rPr>
              <a:t>kiện</a:t>
            </a:r>
            <a:r>
              <a:rPr lang="en-US" sz="1600" dirty="0" smtClean="0">
                <a:solidFill>
                  <a:schemeClr val="accent5">
                    <a:lumMod val="75000"/>
                  </a:schemeClr>
                </a:solidFill>
              </a:rPr>
              <a:t>.</a:t>
            </a:r>
            <a:endParaRPr lang="vi-VN" sz="1600" dirty="0">
              <a:solidFill>
                <a:schemeClr val="accent5">
                  <a:lumMod val="75000"/>
                </a:schemeClr>
              </a:solidFill>
            </a:endParaRPr>
          </a:p>
        </p:txBody>
      </p:sp>
      <p:pic>
        <p:nvPicPr>
          <p:cNvPr id="4" name="Picture 3"/>
          <p:cNvPicPr>
            <a:picLocks noChangeAspect="1"/>
          </p:cNvPicPr>
          <p:nvPr/>
        </p:nvPicPr>
        <p:blipFill>
          <a:blip r:embed="rId2"/>
          <a:stretch>
            <a:fillRect/>
          </a:stretch>
        </p:blipFill>
        <p:spPr>
          <a:xfrm>
            <a:off x="1050199" y="2891241"/>
            <a:ext cx="5876925" cy="962025"/>
          </a:xfrm>
          <a:prstGeom prst="rect">
            <a:avLst/>
          </a:prstGeom>
        </p:spPr>
      </p:pic>
      <p:sp>
        <p:nvSpPr>
          <p:cNvPr id="15" name="TextBox 14"/>
          <p:cNvSpPr txBox="1"/>
          <p:nvPr/>
        </p:nvSpPr>
        <p:spPr>
          <a:xfrm>
            <a:off x="851026" y="2349187"/>
            <a:ext cx="7350581" cy="338554"/>
          </a:xfrm>
          <a:prstGeom prst="rect">
            <a:avLst/>
          </a:prstGeom>
          <a:noFill/>
        </p:spPr>
        <p:txBody>
          <a:bodyPr wrap="square" rtlCol="0">
            <a:spAutoFit/>
          </a:bodyPr>
          <a:lstStyle/>
          <a:p>
            <a:r>
              <a:rPr lang="en-US" sz="1600" b="1" dirty="0" err="1" smtClean="0">
                <a:solidFill>
                  <a:schemeClr val="accent5">
                    <a:lumMod val="75000"/>
                  </a:schemeClr>
                </a:solidFill>
              </a:rPr>
              <a:t>Cú</a:t>
            </a:r>
            <a:r>
              <a:rPr lang="en-US" sz="1600" b="1" dirty="0" smtClean="0">
                <a:solidFill>
                  <a:schemeClr val="accent5">
                    <a:lumMod val="75000"/>
                  </a:schemeClr>
                </a:solidFill>
              </a:rPr>
              <a:t> </a:t>
            </a:r>
            <a:r>
              <a:rPr lang="en-US" sz="1600" b="1" dirty="0" err="1" smtClean="0">
                <a:solidFill>
                  <a:schemeClr val="accent5">
                    <a:lumMod val="75000"/>
                  </a:schemeClr>
                </a:solidFill>
              </a:rPr>
              <a:t>pháp</a:t>
            </a:r>
            <a:r>
              <a:rPr lang="en-US" sz="1600" b="1" dirty="0" smtClean="0">
                <a:solidFill>
                  <a:schemeClr val="accent5">
                    <a:lumMod val="75000"/>
                  </a:schemeClr>
                </a:solidFill>
              </a:rPr>
              <a:t> </a:t>
            </a:r>
            <a:r>
              <a:rPr lang="en-US" sz="1600" b="1" dirty="0" err="1" smtClean="0">
                <a:solidFill>
                  <a:schemeClr val="accent5">
                    <a:lumMod val="75000"/>
                  </a:schemeClr>
                </a:solidFill>
              </a:rPr>
              <a:t>sử</a:t>
            </a:r>
            <a:r>
              <a:rPr lang="en-US" sz="1600" b="1" dirty="0" smtClean="0">
                <a:solidFill>
                  <a:schemeClr val="accent5">
                    <a:lumMod val="75000"/>
                  </a:schemeClr>
                </a:solidFill>
              </a:rPr>
              <a:t> </a:t>
            </a:r>
            <a:r>
              <a:rPr lang="en-US" sz="1600" b="1" dirty="0" err="1" smtClean="0">
                <a:solidFill>
                  <a:schemeClr val="accent5">
                    <a:lumMod val="75000"/>
                  </a:schemeClr>
                </a:solidFill>
              </a:rPr>
              <a:t>dụng</a:t>
            </a:r>
            <a:r>
              <a:rPr lang="en-US" sz="1600" b="1" dirty="0" smtClean="0">
                <a:solidFill>
                  <a:schemeClr val="accent5">
                    <a:lumMod val="75000"/>
                  </a:schemeClr>
                </a:solidFill>
              </a:rPr>
              <a:t> </a:t>
            </a:r>
            <a:r>
              <a:rPr lang="en-US" sz="1600" b="1" dirty="0" err="1" smtClean="0">
                <a:solidFill>
                  <a:schemeClr val="accent5">
                    <a:lumMod val="75000"/>
                  </a:schemeClr>
                </a:solidFill>
              </a:rPr>
              <a:t>Seft</a:t>
            </a:r>
            <a:r>
              <a:rPr lang="en-US" sz="1600" b="1" dirty="0" smtClean="0">
                <a:solidFill>
                  <a:schemeClr val="accent5">
                    <a:lumMod val="75000"/>
                  </a:schemeClr>
                </a:solidFill>
              </a:rPr>
              <a:t>-Join</a:t>
            </a:r>
            <a:endParaRPr lang="vi-VN" sz="1600" b="1" dirty="0">
              <a:solidFill>
                <a:schemeClr val="accent5">
                  <a:lumMod val="75000"/>
                </a:schemeClr>
              </a:solidFill>
            </a:endParaRPr>
          </a:p>
        </p:txBody>
      </p:sp>
      <p:sp>
        <p:nvSpPr>
          <p:cNvPr id="16" name="TextBox 15"/>
          <p:cNvSpPr txBox="1"/>
          <p:nvPr/>
        </p:nvSpPr>
        <p:spPr>
          <a:xfrm>
            <a:off x="787650" y="4110873"/>
            <a:ext cx="7677340" cy="1323439"/>
          </a:xfrm>
          <a:prstGeom prst="rect">
            <a:avLst/>
          </a:prstGeom>
          <a:noFill/>
        </p:spPr>
        <p:txBody>
          <a:bodyPr wrap="square" rtlCol="0">
            <a:spAutoFit/>
          </a:bodyPr>
          <a:lstStyle/>
          <a:p>
            <a:r>
              <a:rPr lang="vi-VN" sz="1600" dirty="0">
                <a:solidFill>
                  <a:schemeClr val="accent5">
                    <a:lumMod val="75000"/>
                  </a:schemeClr>
                </a:solidFill>
              </a:rPr>
              <a:t>Bạn cần sử dụng các bí danh (alias) để phân biệt giữa các phiên bản của bảng trong phép kết nối, trong ví dụ trên là "t1" và "t2". </a:t>
            </a:r>
            <a:endParaRPr lang="en-US" sz="1600" dirty="0" smtClean="0">
              <a:solidFill>
                <a:schemeClr val="accent5">
                  <a:lumMod val="75000"/>
                </a:schemeClr>
              </a:solidFill>
            </a:endParaRPr>
          </a:p>
          <a:p>
            <a:endParaRPr lang="en-US" sz="1600" dirty="0">
              <a:solidFill>
                <a:schemeClr val="accent5">
                  <a:lumMod val="75000"/>
                </a:schemeClr>
              </a:solidFill>
            </a:endParaRPr>
          </a:p>
          <a:p>
            <a:r>
              <a:rPr lang="vi-VN" sz="1600" dirty="0" smtClean="0">
                <a:solidFill>
                  <a:schemeClr val="accent5">
                    <a:lumMod val="75000"/>
                  </a:schemeClr>
                </a:solidFill>
              </a:rPr>
              <a:t>Điều </a:t>
            </a:r>
            <a:r>
              <a:rPr lang="vi-VN" sz="1600" dirty="0">
                <a:solidFill>
                  <a:schemeClr val="accent5">
                    <a:lumMod val="75000"/>
                  </a:schemeClr>
                </a:solidFill>
              </a:rPr>
              <a:t>kiện kết nối được xác định bởi biểu thức "t1.column = t2.column", trong đó "column" là cột được sử dụng để kết nối các bản ghi trong cùng một bảng.</a:t>
            </a:r>
            <a:endParaRPr lang="vi-VN" sz="1600" dirty="0">
              <a:solidFill>
                <a:schemeClr val="accent5">
                  <a:lumMod val="75000"/>
                </a:schemeClr>
              </a:solidFill>
            </a:endParaRPr>
          </a:p>
        </p:txBody>
      </p:sp>
    </p:spTree>
    <p:extLst>
      <p:ext uri="{BB962C8B-B14F-4D97-AF65-F5344CB8AC3E}">
        <p14:creationId xmlns:p14="http://schemas.microsoft.com/office/powerpoint/2010/main" val="17154333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923868" y="3860008"/>
            <a:ext cx="7296263" cy="2595113"/>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9" name="TextBox 8"/>
          <p:cNvSpPr txBox="1"/>
          <p:nvPr/>
        </p:nvSpPr>
        <p:spPr>
          <a:xfrm>
            <a:off x="787650" y="598128"/>
            <a:ext cx="7677340" cy="338554"/>
          </a:xfrm>
          <a:prstGeom prst="rect">
            <a:avLst/>
          </a:prstGeom>
          <a:noFill/>
        </p:spPr>
        <p:txBody>
          <a:bodyPr wrap="square" rtlCol="0">
            <a:spAutoFit/>
          </a:bodyPr>
          <a:lstStyle/>
          <a:p>
            <a:r>
              <a:rPr lang="en-US" sz="1600" dirty="0" err="1" smtClean="0">
                <a:solidFill>
                  <a:schemeClr val="accent5">
                    <a:lumMod val="75000"/>
                  </a:schemeClr>
                </a:solidFill>
              </a:rPr>
              <a:t>Cùng</a:t>
            </a:r>
            <a:r>
              <a:rPr lang="en-US" sz="1600" dirty="0" smtClean="0">
                <a:solidFill>
                  <a:schemeClr val="accent5">
                    <a:lumMod val="75000"/>
                  </a:schemeClr>
                </a:solidFill>
              </a:rPr>
              <a:t> </a:t>
            </a:r>
            <a:r>
              <a:rPr lang="en-US" sz="1600" dirty="0" err="1" smtClean="0">
                <a:solidFill>
                  <a:schemeClr val="accent5">
                    <a:lumMod val="75000"/>
                  </a:schemeClr>
                </a:solidFill>
              </a:rPr>
              <a:t>xem</a:t>
            </a:r>
            <a:r>
              <a:rPr lang="en-US" sz="1600" dirty="0" smtClean="0">
                <a:solidFill>
                  <a:schemeClr val="accent5">
                    <a:lumMod val="75000"/>
                  </a:schemeClr>
                </a:solidFill>
              </a:rPr>
              <a:t> </a:t>
            </a:r>
            <a:r>
              <a:rPr lang="en-US" sz="1600" dirty="0" err="1" smtClean="0">
                <a:solidFill>
                  <a:schemeClr val="accent5">
                    <a:lumMod val="75000"/>
                  </a:schemeClr>
                </a:solidFill>
              </a:rPr>
              <a:t>ví</a:t>
            </a:r>
            <a:r>
              <a:rPr lang="en-US" sz="1600" dirty="0" smtClean="0">
                <a:solidFill>
                  <a:schemeClr val="accent5">
                    <a:lumMod val="75000"/>
                  </a:schemeClr>
                </a:solidFill>
              </a:rPr>
              <a:t> </a:t>
            </a:r>
            <a:r>
              <a:rPr lang="en-US" sz="1600" dirty="0" err="1" smtClean="0">
                <a:solidFill>
                  <a:schemeClr val="accent5">
                    <a:lumMod val="75000"/>
                  </a:schemeClr>
                </a:solidFill>
              </a:rPr>
              <a:t>dụ</a:t>
            </a:r>
            <a:r>
              <a:rPr lang="en-US" sz="1600" dirty="0" smtClean="0">
                <a:solidFill>
                  <a:schemeClr val="accent5">
                    <a:lumMod val="75000"/>
                  </a:schemeClr>
                </a:solidFill>
              </a:rPr>
              <a:t> </a:t>
            </a:r>
            <a:r>
              <a:rPr lang="en-US" sz="1600" dirty="0" err="1" smtClean="0">
                <a:solidFill>
                  <a:schemeClr val="accent5">
                    <a:lumMod val="75000"/>
                  </a:schemeClr>
                </a:solidFill>
              </a:rPr>
              <a:t>cách</a:t>
            </a:r>
            <a:r>
              <a:rPr lang="en-US" sz="1600" dirty="0" smtClean="0">
                <a:solidFill>
                  <a:schemeClr val="accent5">
                    <a:lumMod val="75000"/>
                  </a:schemeClr>
                </a:solidFill>
              </a:rPr>
              <a:t> </a:t>
            </a:r>
            <a:r>
              <a:rPr lang="en-US" sz="1600" dirty="0" err="1" smtClean="0">
                <a:solidFill>
                  <a:schemeClr val="accent5">
                    <a:lumMod val="75000"/>
                  </a:schemeClr>
                </a:solidFill>
              </a:rPr>
              <a:t>tổ</a:t>
            </a:r>
            <a:r>
              <a:rPr lang="en-US" sz="1600" dirty="0" smtClean="0">
                <a:solidFill>
                  <a:schemeClr val="accent5">
                    <a:lumMod val="75000"/>
                  </a:schemeClr>
                </a:solidFill>
              </a:rPr>
              <a:t> </a:t>
            </a:r>
            <a:r>
              <a:rPr lang="en-US" sz="1600" dirty="0" err="1" smtClean="0">
                <a:solidFill>
                  <a:schemeClr val="accent5">
                    <a:lumMod val="75000"/>
                  </a:schemeClr>
                </a:solidFill>
              </a:rPr>
              <a:t>chức</a:t>
            </a:r>
            <a:r>
              <a:rPr lang="en-US" sz="1600" dirty="0" smtClean="0">
                <a:solidFill>
                  <a:schemeClr val="accent5">
                    <a:lumMod val="75000"/>
                  </a:schemeClr>
                </a:solidFill>
              </a:rPr>
              <a:t> </a:t>
            </a:r>
            <a:r>
              <a:rPr lang="en-US" sz="1600" dirty="0" err="1" smtClean="0">
                <a:solidFill>
                  <a:schemeClr val="accent5">
                    <a:lumMod val="75000"/>
                  </a:schemeClr>
                </a:solidFill>
              </a:rPr>
              <a:t>cấu</a:t>
            </a:r>
            <a:r>
              <a:rPr lang="en-US" sz="1600" dirty="0" smtClean="0">
                <a:solidFill>
                  <a:schemeClr val="accent5">
                    <a:lumMod val="75000"/>
                  </a:schemeClr>
                </a:solidFill>
              </a:rPr>
              <a:t> </a:t>
            </a:r>
            <a:r>
              <a:rPr lang="en-US" sz="1600" dirty="0" err="1" smtClean="0">
                <a:solidFill>
                  <a:schemeClr val="accent5">
                    <a:lumMod val="75000"/>
                  </a:schemeClr>
                </a:solidFill>
              </a:rPr>
              <a:t>trúc</a:t>
            </a:r>
            <a:r>
              <a:rPr lang="en-US" sz="1600" dirty="0" smtClean="0">
                <a:solidFill>
                  <a:schemeClr val="accent5">
                    <a:lumMod val="75000"/>
                  </a:schemeClr>
                </a:solidFill>
              </a:rPr>
              <a:t> </a:t>
            </a:r>
            <a:r>
              <a:rPr lang="en-US" sz="1600" dirty="0" err="1" smtClean="0">
                <a:solidFill>
                  <a:schemeClr val="accent5">
                    <a:lumMod val="75000"/>
                  </a:schemeClr>
                </a:solidFill>
              </a:rPr>
              <a:t>nhân</a:t>
            </a:r>
            <a:r>
              <a:rPr lang="en-US" sz="1600" dirty="0" smtClean="0">
                <a:solidFill>
                  <a:schemeClr val="accent5">
                    <a:lumMod val="75000"/>
                  </a:schemeClr>
                </a:solidFill>
              </a:rPr>
              <a:t> </a:t>
            </a:r>
            <a:r>
              <a:rPr lang="en-US" sz="1600" dirty="0" err="1" smtClean="0">
                <a:solidFill>
                  <a:schemeClr val="accent5">
                    <a:lumMod val="75000"/>
                  </a:schemeClr>
                </a:solidFill>
              </a:rPr>
              <a:t>viên</a:t>
            </a:r>
            <a:r>
              <a:rPr lang="en-US" sz="1600" dirty="0" smtClean="0">
                <a:solidFill>
                  <a:schemeClr val="accent5">
                    <a:lumMod val="75000"/>
                  </a:schemeClr>
                </a:solidFill>
              </a:rPr>
              <a:t> </a:t>
            </a:r>
            <a:r>
              <a:rPr lang="en-US" sz="1600" dirty="0" err="1" smtClean="0">
                <a:solidFill>
                  <a:schemeClr val="accent5">
                    <a:lumMod val="75000"/>
                  </a:schemeClr>
                </a:solidFill>
              </a:rPr>
              <a:t>sau</a:t>
            </a:r>
            <a:endParaRPr lang="vi-VN" sz="1600" dirty="0">
              <a:solidFill>
                <a:schemeClr val="accent5">
                  <a:lumMod val="75000"/>
                </a:schemeClr>
              </a:solidFill>
            </a:endParaRPr>
          </a:p>
        </p:txBody>
      </p:sp>
      <p:pic>
        <p:nvPicPr>
          <p:cNvPr id="1026" name="Picture 2" descr="PostgreSQL Self Join - Reporting Stru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083" y="936682"/>
            <a:ext cx="6443767" cy="274807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3"/>
          <a:stretch>
            <a:fillRect/>
          </a:stretch>
        </p:blipFill>
        <p:spPr>
          <a:xfrm>
            <a:off x="1088083" y="4023314"/>
            <a:ext cx="4476750" cy="2362200"/>
          </a:xfrm>
          <a:prstGeom prst="rect">
            <a:avLst/>
          </a:prstGeom>
        </p:spPr>
      </p:pic>
      <p:sp>
        <p:nvSpPr>
          <p:cNvPr id="7" name="TextBox 6"/>
          <p:cNvSpPr txBox="1"/>
          <p:nvPr/>
        </p:nvSpPr>
        <p:spPr>
          <a:xfrm>
            <a:off x="3041274" y="1121347"/>
            <a:ext cx="978465" cy="307777"/>
          </a:xfrm>
          <a:prstGeom prst="rect">
            <a:avLst/>
          </a:prstGeom>
          <a:noFill/>
        </p:spPr>
        <p:txBody>
          <a:bodyPr wrap="square" rtlCol="0">
            <a:spAutoFit/>
          </a:bodyPr>
          <a:lstStyle/>
          <a:p>
            <a:r>
              <a:rPr lang="en-US" sz="1400" i="1" dirty="0" err="1" smtClean="0">
                <a:solidFill>
                  <a:srgbClr val="FF0000"/>
                </a:solidFill>
              </a:rPr>
              <a:t>Giám</a:t>
            </a:r>
            <a:r>
              <a:rPr lang="en-US" sz="1400" i="1" dirty="0" smtClean="0">
                <a:solidFill>
                  <a:srgbClr val="FF0000"/>
                </a:solidFill>
              </a:rPr>
              <a:t> </a:t>
            </a:r>
            <a:r>
              <a:rPr lang="en-US" sz="1400" i="1" dirty="0" err="1" smtClean="0">
                <a:solidFill>
                  <a:srgbClr val="FF0000"/>
                </a:solidFill>
              </a:rPr>
              <a:t>đốc</a:t>
            </a:r>
            <a:endParaRPr lang="en-US" sz="1400" i="1" dirty="0">
              <a:solidFill>
                <a:srgbClr val="FF0000"/>
              </a:solidFill>
            </a:endParaRPr>
          </a:p>
        </p:txBody>
      </p:sp>
      <p:sp>
        <p:nvSpPr>
          <p:cNvPr id="17" name="TextBox 16"/>
          <p:cNvSpPr txBox="1"/>
          <p:nvPr/>
        </p:nvSpPr>
        <p:spPr>
          <a:xfrm>
            <a:off x="787650" y="2156832"/>
            <a:ext cx="1530037" cy="523220"/>
          </a:xfrm>
          <a:prstGeom prst="rect">
            <a:avLst/>
          </a:prstGeom>
          <a:noFill/>
        </p:spPr>
        <p:txBody>
          <a:bodyPr wrap="square" rtlCol="0">
            <a:spAutoFit/>
          </a:bodyPr>
          <a:lstStyle/>
          <a:p>
            <a:pPr algn="ctr"/>
            <a:r>
              <a:rPr lang="en-US" sz="1400" i="1" dirty="0" err="1" smtClean="0">
                <a:solidFill>
                  <a:schemeClr val="accent2">
                    <a:lumMod val="75000"/>
                  </a:schemeClr>
                </a:solidFill>
              </a:rPr>
              <a:t>Trưởng</a:t>
            </a:r>
            <a:r>
              <a:rPr lang="en-US" sz="1400" i="1" dirty="0" smtClean="0">
                <a:solidFill>
                  <a:schemeClr val="accent2">
                    <a:lumMod val="75000"/>
                  </a:schemeClr>
                </a:solidFill>
              </a:rPr>
              <a:t> </a:t>
            </a:r>
            <a:r>
              <a:rPr lang="en-US" sz="1400" i="1" dirty="0" err="1" smtClean="0">
                <a:solidFill>
                  <a:schemeClr val="accent2">
                    <a:lumMod val="75000"/>
                  </a:schemeClr>
                </a:solidFill>
              </a:rPr>
              <a:t>phòng</a:t>
            </a:r>
            <a:endParaRPr lang="en-US" sz="1400" i="1" dirty="0">
              <a:solidFill>
                <a:schemeClr val="accent2">
                  <a:lumMod val="75000"/>
                </a:schemeClr>
              </a:solidFill>
            </a:endParaRPr>
          </a:p>
          <a:p>
            <a:pPr algn="ctr"/>
            <a:r>
              <a:rPr lang="en-US" sz="1400" i="1" dirty="0" smtClean="0">
                <a:solidFill>
                  <a:schemeClr val="accent2">
                    <a:lumMod val="75000"/>
                  </a:schemeClr>
                </a:solidFill>
              </a:rPr>
              <a:t>A</a:t>
            </a:r>
            <a:endParaRPr lang="en-US" sz="1400" i="1" dirty="0">
              <a:solidFill>
                <a:schemeClr val="accent2">
                  <a:lumMod val="75000"/>
                </a:schemeClr>
              </a:solidFill>
            </a:endParaRPr>
          </a:p>
        </p:txBody>
      </p:sp>
      <p:sp>
        <p:nvSpPr>
          <p:cNvPr id="18" name="TextBox 17"/>
          <p:cNvSpPr txBox="1"/>
          <p:nvPr/>
        </p:nvSpPr>
        <p:spPr>
          <a:xfrm>
            <a:off x="7242770" y="2156832"/>
            <a:ext cx="1530037" cy="523220"/>
          </a:xfrm>
          <a:prstGeom prst="rect">
            <a:avLst/>
          </a:prstGeom>
          <a:noFill/>
        </p:spPr>
        <p:txBody>
          <a:bodyPr wrap="square" rtlCol="0">
            <a:spAutoFit/>
          </a:bodyPr>
          <a:lstStyle/>
          <a:p>
            <a:pPr algn="ctr"/>
            <a:r>
              <a:rPr lang="en-US" sz="1400" i="1" dirty="0" err="1" smtClean="0">
                <a:solidFill>
                  <a:schemeClr val="accent2">
                    <a:lumMod val="75000"/>
                  </a:schemeClr>
                </a:solidFill>
              </a:rPr>
              <a:t>Trưởng</a:t>
            </a:r>
            <a:r>
              <a:rPr lang="en-US" sz="1400" i="1" dirty="0" smtClean="0">
                <a:solidFill>
                  <a:schemeClr val="accent2">
                    <a:lumMod val="75000"/>
                  </a:schemeClr>
                </a:solidFill>
              </a:rPr>
              <a:t> </a:t>
            </a:r>
            <a:r>
              <a:rPr lang="en-US" sz="1400" i="1" dirty="0" err="1" smtClean="0">
                <a:solidFill>
                  <a:schemeClr val="accent2">
                    <a:lumMod val="75000"/>
                  </a:schemeClr>
                </a:solidFill>
              </a:rPr>
              <a:t>phòng</a:t>
            </a:r>
            <a:endParaRPr lang="en-US" sz="1400" i="1" dirty="0" smtClean="0">
              <a:solidFill>
                <a:schemeClr val="accent2">
                  <a:lumMod val="75000"/>
                </a:schemeClr>
              </a:solidFill>
            </a:endParaRPr>
          </a:p>
          <a:p>
            <a:pPr algn="ctr"/>
            <a:r>
              <a:rPr lang="en-US" sz="1400" i="1" dirty="0" smtClean="0">
                <a:solidFill>
                  <a:schemeClr val="accent2">
                    <a:lumMod val="75000"/>
                  </a:schemeClr>
                </a:solidFill>
              </a:rPr>
              <a:t> B</a:t>
            </a:r>
            <a:endParaRPr lang="en-US" sz="1400" i="1" dirty="0">
              <a:solidFill>
                <a:schemeClr val="accent2">
                  <a:lumMod val="75000"/>
                </a:schemeClr>
              </a:solidFill>
            </a:endParaRPr>
          </a:p>
        </p:txBody>
      </p:sp>
    </p:spTree>
    <p:extLst>
      <p:ext uri="{BB962C8B-B14F-4D97-AF65-F5344CB8AC3E}">
        <p14:creationId xmlns:p14="http://schemas.microsoft.com/office/powerpoint/2010/main" val="37284006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923868" y="718455"/>
            <a:ext cx="7296263" cy="3364658"/>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3" name="Picture 2"/>
          <p:cNvPicPr>
            <a:picLocks noChangeAspect="1"/>
          </p:cNvPicPr>
          <p:nvPr/>
        </p:nvPicPr>
        <p:blipFill>
          <a:blip r:embed="rId2"/>
          <a:stretch>
            <a:fillRect/>
          </a:stretch>
        </p:blipFill>
        <p:spPr>
          <a:xfrm>
            <a:off x="1049353" y="776771"/>
            <a:ext cx="5886450" cy="3248025"/>
          </a:xfrm>
          <a:prstGeom prst="rect">
            <a:avLst/>
          </a:prstGeom>
        </p:spPr>
      </p:pic>
      <p:sp>
        <p:nvSpPr>
          <p:cNvPr id="10" name="TextBox 9"/>
          <p:cNvSpPr txBox="1"/>
          <p:nvPr/>
        </p:nvSpPr>
        <p:spPr>
          <a:xfrm>
            <a:off x="787650" y="4291941"/>
            <a:ext cx="7677340" cy="1077218"/>
          </a:xfrm>
          <a:prstGeom prst="rect">
            <a:avLst/>
          </a:prstGeom>
          <a:noFill/>
        </p:spPr>
        <p:txBody>
          <a:bodyPr wrap="square" rtlCol="0">
            <a:spAutoFit/>
          </a:bodyPr>
          <a:lstStyle/>
          <a:p>
            <a:r>
              <a:rPr lang="vi-VN" sz="1600" dirty="0">
                <a:solidFill>
                  <a:schemeClr val="accent5">
                    <a:lumMod val="75000"/>
                  </a:schemeClr>
                </a:solidFill>
              </a:rPr>
              <a:t>Trong bảng </a:t>
            </a:r>
            <a:r>
              <a:rPr lang="en-US" sz="1600" b="1" dirty="0" smtClean="0">
                <a:solidFill>
                  <a:schemeClr val="accent5">
                    <a:lumMod val="75000"/>
                  </a:schemeClr>
                </a:solidFill>
              </a:rPr>
              <a:t>employee</a:t>
            </a:r>
            <a:r>
              <a:rPr lang="en-US" sz="1600" dirty="0" smtClean="0">
                <a:solidFill>
                  <a:schemeClr val="accent5">
                    <a:lumMod val="75000"/>
                  </a:schemeClr>
                </a:solidFill>
              </a:rPr>
              <a:t> </a:t>
            </a:r>
            <a:r>
              <a:rPr lang="vi-VN" sz="1600" dirty="0" smtClean="0">
                <a:solidFill>
                  <a:schemeClr val="accent5">
                    <a:lumMod val="75000"/>
                  </a:schemeClr>
                </a:solidFill>
              </a:rPr>
              <a:t>này</a:t>
            </a:r>
            <a:r>
              <a:rPr lang="vi-VN" sz="1600" dirty="0">
                <a:solidFill>
                  <a:schemeClr val="accent5">
                    <a:lumMod val="75000"/>
                  </a:schemeClr>
                </a:solidFill>
              </a:rPr>
              <a:t>, cột manager_id tham chiếu đến cột </a:t>
            </a:r>
            <a:r>
              <a:rPr lang="en-US" sz="1600" dirty="0" smtClean="0">
                <a:solidFill>
                  <a:schemeClr val="accent5">
                    <a:lumMod val="75000"/>
                  </a:schemeClr>
                </a:solidFill>
              </a:rPr>
              <a:t>employee</a:t>
            </a:r>
            <a:r>
              <a:rPr lang="vi-VN" sz="1600" dirty="0" smtClean="0">
                <a:solidFill>
                  <a:schemeClr val="accent5">
                    <a:lumMod val="75000"/>
                  </a:schemeClr>
                </a:solidFill>
              </a:rPr>
              <a:t>_id</a:t>
            </a:r>
            <a:r>
              <a:rPr lang="vi-VN" sz="1600" dirty="0">
                <a:solidFill>
                  <a:schemeClr val="accent5">
                    <a:lumMod val="75000"/>
                  </a:schemeClr>
                </a:solidFill>
              </a:rPr>
              <a:t>. Giá trị trong cột manager_id hiển thị người quản lý </a:t>
            </a:r>
            <a:r>
              <a:rPr lang="en-US" sz="1600" dirty="0" err="1" smtClean="0">
                <a:solidFill>
                  <a:schemeClr val="accent5">
                    <a:lumMod val="75000"/>
                  </a:schemeClr>
                </a:solidFill>
              </a:rPr>
              <a:t>trực</a:t>
            </a:r>
            <a:r>
              <a:rPr lang="en-US" sz="1600" dirty="0" smtClean="0">
                <a:solidFill>
                  <a:schemeClr val="accent5">
                    <a:lumMod val="75000"/>
                  </a:schemeClr>
                </a:solidFill>
              </a:rPr>
              <a:t> </a:t>
            </a:r>
            <a:r>
              <a:rPr lang="en-US" sz="1600" dirty="0" err="1" smtClean="0">
                <a:solidFill>
                  <a:schemeClr val="accent5">
                    <a:lumMod val="75000"/>
                  </a:schemeClr>
                </a:solidFill>
              </a:rPr>
              <a:t>tiếp</a:t>
            </a:r>
            <a:r>
              <a:rPr lang="en-US" sz="1600" dirty="0" smtClean="0">
                <a:solidFill>
                  <a:schemeClr val="accent5">
                    <a:lumMod val="75000"/>
                  </a:schemeClr>
                </a:solidFill>
              </a:rPr>
              <a:t> </a:t>
            </a:r>
            <a:r>
              <a:rPr lang="en-US" sz="1600" dirty="0" err="1" smtClean="0">
                <a:solidFill>
                  <a:schemeClr val="accent5">
                    <a:lumMod val="75000"/>
                  </a:schemeClr>
                </a:solidFill>
              </a:rPr>
              <a:t>của</a:t>
            </a:r>
            <a:r>
              <a:rPr lang="en-US" sz="1600" dirty="0" smtClean="0">
                <a:solidFill>
                  <a:schemeClr val="accent5">
                    <a:lumMod val="75000"/>
                  </a:schemeClr>
                </a:solidFill>
              </a:rPr>
              <a:t> </a:t>
            </a:r>
            <a:r>
              <a:rPr lang="en-US" sz="1600" dirty="0" err="1" smtClean="0">
                <a:solidFill>
                  <a:schemeClr val="accent5">
                    <a:lumMod val="75000"/>
                  </a:schemeClr>
                </a:solidFill>
              </a:rPr>
              <a:t>mình</a:t>
            </a:r>
            <a:r>
              <a:rPr lang="vi-VN" sz="1600" dirty="0" smtClean="0">
                <a:solidFill>
                  <a:schemeClr val="accent5">
                    <a:lumMod val="75000"/>
                  </a:schemeClr>
                </a:solidFill>
              </a:rPr>
              <a:t>. </a:t>
            </a:r>
            <a:r>
              <a:rPr lang="vi-VN" sz="1600" dirty="0">
                <a:solidFill>
                  <a:schemeClr val="accent5">
                    <a:lumMod val="75000"/>
                  </a:schemeClr>
                </a:solidFill>
              </a:rPr>
              <a:t>Khi giá trị trong cột manager_id là null, nhân viên đó sẽ không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cấp</a:t>
            </a:r>
            <a:r>
              <a:rPr lang="en-US" sz="1600" dirty="0" smtClean="0">
                <a:solidFill>
                  <a:schemeClr val="accent5">
                    <a:lumMod val="75000"/>
                  </a:schemeClr>
                </a:solidFill>
              </a:rPr>
              <a:t> </a:t>
            </a:r>
            <a:r>
              <a:rPr lang="en-US" sz="1600" dirty="0" err="1" smtClean="0">
                <a:solidFill>
                  <a:schemeClr val="accent5">
                    <a:lumMod val="75000"/>
                  </a:schemeClr>
                </a:solidFill>
              </a:rPr>
              <a:t>quản</a:t>
            </a:r>
            <a:r>
              <a:rPr lang="en-US" sz="1600" dirty="0" smtClean="0">
                <a:solidFill>
                  <a:schemeClr val="accent5">
                    <a:lumMod val="75000"/>
                  </a:schemeClr>
                </a:solidFill>
              </a:rPr>
              <a:t> </a:t>
            </a:r>
            <a:r>
              <a:rPr lang="en-US" sz="1600" dirty="0" err="1" smtClean="0">
                <a:solidFill>
                  <a:schemeClr val="accent5">
                    <a:lumMod val="75000"/>
                  </a:schemeClr>
                </a:solidFill>
              </a:rPr>
              <a:t>lý</a:t>
            </a:r>
            <a:r>
              <a:rPr lang="vi-VN" sz="1600" dirty="0" smtClean="0">
                <a:solidFill>
                  <a:schemeClr val="accent5">
                    <a:lumMod val="75000"/>
                  </a:schemeClr>
                </a:solidFill>
              </a:rPr>
              <a:t>. </a:t>
            </a:r>
            <a:r>
              <a:rPr lang="vi-VN" sz="1600" dirty="0">
                <a:solidFill>
                  <a:schemeClr val="accent5">
                    <a:lumMod val="75000"/>
                  </a:schemeClr>
                </a:solidFill>
              </a:rPr>
              <a:t>Nói cách khác, anh ấy hoặc cô ấy là người quản lý hàng đầu.</a:t>
            </a:r>
            <a:endParaRPr lang="vi-VN" sz="1600" dirty="0">
              <a:solidFill>
                <a:schemeClr val="accent5">
                  <a:lumMod val="75000"/>
                </a:schemeClr>
              </a:solidFill>
            </a:endParaRPr>
          </a:p>
        </p:txBody>
      </p:sp>
    </p:spTree>
    <p:extLst>
      <p:ext uri="{BB962C8B-B14F-4D97-AF65-F5344CB8AC3E}">
        <p14:creationId xmlns:p14="http://schemas.microsoft.com/office/powerpoint/2010/main" val="32906226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923868" y="1089647"/>
            <a:ext cx="7296263" cy="2133387"/>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0" name="TextBox 9"/>
          <p:cNvSpPr txBox="1"/>
          <p:nvPr/>
        </p:nvSpPr>
        <p:spPr>
          <a:xfrm>
            <a:off x="1990469" y="3921717"/>
            <a:ext cx="2924269" cy="738664"/>
          </a:xfrm>
          <a:prstGeom prst="rect">
            <a:avLst/>
          </a:prstGeom>
          <a:noFill/>
        </p:spPr>
        <p:txBody>
          <a:bodyPr wrap="square" rtlCol="0">
            <a:spAutoFit/>
          </a:bodyPr>
          <a:lstStyle/>
          <a:p>
            <a:r>
              <a:rPr lang="en-US" sz="1400" dirty="0" smtClean="0">
                <a:solidFill>
                  <a:schemeClr val="accent5">
                    <a:lumMod val="75000"/>
                  </a:schemeClr>
                </a:solidFill>
              </a:rPr>
              <a:t>Qua </a:t>
            </a:r>
            <a:r>
              <a:rPr lang="en-US" sz="1400" dirty="0" err="1" smtClean="0">
                <a:solidFill>
                  <a:schemeClr val="accent5">
                    <a:lumMod val="75000"/>
                  </a:schemeClr>
                </a:solidFill>
              </a:rPr>
              <a:t>đó</a:t>
            </a:r>
            <a:r>
              <a:rPr lang="en-US" sz="1400" dirty="0" smtClean="0">
                <a:solidFill>
                  <a:schemeClr val="accent5">
                    <a:lumMod val="75000"/>
                  </a:schemeClr>
                </a:solidFill>
              </a:rPr>
              <a:t> </a:t>
            </a:r>
            <a:r>
              <a:rPr lang="en-US" sz="1400" dirty="0" err="1" smtClean="0">
                <a:solidFill>
                  <a:schemeClr val="accent5">
                    <a:lumMod val="75000"/>
                  </a:schemeClr>
                </a:solidFill>
              </a:rPr>
              <a:t>bạn</a:t>
            </a:r>
            <a:r>
              <a:rPr lang="en-US" sz="1400" dirty="0" smtClean="0">
                <a:solidFill>
                  <a:schemeClr val="accent5">
                    <a:lumMod val="75000"/>
                  </a:schemeClr>
                </a:solidFill>
              </a:rPr>
              <a:t> </a:t>
            </a:r>
            <a:r>
              <a:rPr lang="en-US" sz="1400" dirty="0" err="1" smtClean="0">
                <a:solidFill>
                  <a:schemeClr val="accent5">
                    <a:lumMod val="75000"/>
                  </a:schemeClr>
                </a:solidFill>
              </a:rPr>
              <a:t>có</a:t>
            </a:r>
            <a:r>
              <a:rPr lang="en-US" sz="1400" dirty="0" smtClean="0">
                <a:solidFill>
                  <a:schemeClr val="accent5">
                    <a:lumMod val="75000"/>
                  </a:schemeClr>
                </a:solidFill>
              </a:rPr>
              <a:t> </a:t>
            </a:r>
            <a:r>
              <a:rPr lang="en-US" sz="1400" dirty="0" err="1" smtClean="0">
                <a:solidFill>
                  <a:schemeClr val="accent5">
                    <a:lumMod val="75000"/>
                  </a:schemeClr>
                </a:solidFill>
              </a:rPr>
              <a:t>thể</a:t>
            </a:r>
            <a:r>
              <a:rPr lang="en-US" sz="1400" dirty="0" smtClean="0">
                <a:solidFill>
                  <a:schemeClr val="accent5">
                    <a:lumMod val="75000"/>
                  </a:schemeClr>
                </a:solidFill>
              </a:rPr>
              <a:t> </a:t>
            </a:r>
            <a:r>
              <a:rPr lang="en-US" sz="1400" dirty="0" err="1" smtClean="0">
                <a:solidFill>
                  <a:schemeClr val="accent5">
                    <a:lumMod val="75000"/>
                  </a:schemeClr>
                </a:solidFill>
              </a:rPr>
              <a:t>truy</a:t>
            </a:r>
            <a:r>
              <a:rPr lang="en-US" sz="1400" dirty="0" smtClean="0">
                <a:solidFill>
                  <a:schemeClr val="accent5">
                    <a:lumMod val="75000"/>
                  </a:schemeClr>
                </a:solidFill>
              </a:rPr>
              <a:t> </a:t>
            </a:r>
            <a:r>
              <a:rPr lang="en-US" sz="1400" dirty="0" err="1" smtClean="0">
                <a:solidFill>
                  <a:schemeClr val="accent5">
                    <a:lumMod val="75000"/>
                  </a:schemeClr>
                </a:solidFill>
              </a:rPr>
              <a:t>vấn</a:t>
            </a:r>
            <a:r>
              <a:rPr lang="en-US" sz="1400" dirty="0" smtClean="0">
                <a:solidFill>
                  <a:schemeClr val="accent5">
                    <a:lumMod val="75000"/>
                  </a:schemeClr>
                </a:solidFill>
              </a:rPr>
              <a:t> </a:t>
            </a:r>
            <a:r>
              <a:rPr lang="en-US" sz="1400" dirty="0" err="1" smtClean="0">
                <a:solidFill>
                  <a:schemeClr val="accent5">
                    <a:lumMod val="75000"/>
                  </a:schemeClr>
                </a:solidFill>
              </a:rPr>
              <a:t>được</a:t>
            </a:r>
            <a:r>
              <a:rPr lang="en-US" sz="1400" dirty="0" smtClean="0">
                <a:solidFill>
                  <a:schemeClr val="accent5">
                    <a:lumMod val="75000"/>
                  </a:schemeClr>
                </a:solidFill>
              </a:rPr>
              <a:t>.</a:t>
            </a:r>
          </a:p>
          <a:p>
            <a:r>
              <a:rPr lang="en-US" sz="1400" dirty="0" smtClean="0">
                <a:solidFill>
                  <a:schemeClr val="accent5">
                    <a:lumMod val="75000"/>
                  </a:schemeClr>
                </a:solidFill>
              </a:rPr>
              <a:t> Ai </a:t>
            </a:r>
            <a:r>
              <a:rPr lang="en-US" sz="1400" dirty="0" err="1" smtClean="0">
                <a:solidFill>
                  <a:schemeClr val="accent5">
                    <a:lumMod val="75000"/>
                  </a:schemeClr>
                </a:solidFill>
              </a:rPr>
              <a:t>là</a:t>
            </a:r>
            <a:r>
              <a:rPr lang="en-US" sz="1400" dirty="0" smtClean="0">
                <a:solidFill>
                  <a:schemeClr val="accent5">
                    <a:lumMod val="75000"/>
                  </a:schemeClr>
                </a:solidFill>
              </a:rPr>
              <a:t> </a:t>
            </a:r>
            <a:r>
              <a:rPr lang="en-US" sz="1400" dirty="0" err="1" smtClean="0">
                <a:solidFill>
                  <a:schemeClr val="accent5">
                    <a:lumMod val="75000"/>
                  </a:schemeClr>
                </a:solidFill>
              </a:rPr>
              <a:t>cấp</a:t>
            </a:r>
            <a:r>
              <a:rPr lang="en-US" sz="1400" dirty="0" smtClean="0">
                <a:solidFill>
                  <a:schemeClr val="accent5">
                    <a:lumMod val="75000"/>
                  </a:schemeClr>
                </a:solidFill>
              </a:rPr>
              <a:t> </a:t>
            </a:r>
            <a:r>
              <a:rPr lang="en-US" sz="1400" dirty="0" err="1" smtClean="0">
                <a:solidFill>
                  <a:schemeClr val="accent5">
                    <a:lumMod val="75000"/>
                  </a:schemeClr>
                </a:solidFill>
              </a:rPr>
              <a:t>quản</a:t>
            </a:r>
            <a:r>
              <a:rPr lang="en-US" sz="1400" dirty="0" smtClean="0">
                <a:solidFill>
                  <a:schemeClr val="accent5">
                    <a:lumMod val="75000"/>
                  </a:schemeClr>
                </a:solidFill>
              </a:rPr>
              <a:t> </a:t>
            </a:r>
            <a:r>
              <a:rPr lang="en-US" sz="1400" dirty="0" err="1" smtClean="0">
                <a:solidFill>
                  <a:schemeClr val="accent5">
                    <a:lumMod val="75000"/>
                  </a:schemeClr>
                </a:solidFill>
              </a:rPr>
              <a:t>lý</a:t>
            </a:r>
            <a:r>
              <a:rPr lang="en-US" sz="1400" dirty="0" smtClean="0">
                <a:solidFill>
                  <a:schemeClr val="accent5">
                    <a:lumMod val="75000"/>
                  </a:schemeClr>
                </a:solidFill>
              </a:rPr>
              <a:t> </a:t>
            </a:r>
            <a:r>
              <a:rPr lang="en-US" sz="1400" dirty="0" err="1" smtClean="0">
                <a:solidFill>
                  <a:schemeClr val="accent5">
                    <a:lumMod val="75000"/>
                  </a:schemeClr>
                </a:solidFill>
              </a:rPr>
              <a:t>của</a:t>
            </a:r>
            <a:r>
              <a:rPr lang="en-US" sz="1400" dirty="0" smtClean="0">
                <a:solidFill>
                  <a:schemeClr val="accent5">
                    <a:lumMod val="75000"/>
                  </a:schemeClr>
                </a:solidFill>
              </a:rPr>
              <a:t> </a:t>
            </a:r>
          </a:p>
          <a:p>
            <a:r>
              <a:rPr lang="en-US" sz="1400" dirty="0" err="1" smtClean="0">
                <a:solidFill>
                  <a:schemeClr val="accent5">
                    <a:lumMod val="75000"/>
                  </a:schemeClr>
                </a:solidFill>
              </a:rPr>
              <a:t>một</a:t>
            </a:r>
            <a:r>
              <a:rPr lang="en-US" sz="1400" dirty="0" smtClean="0">
                <a:solidFill>
                  <a:schemeClr val="accent5">
                    <a:lumMod val="75000"/>
                  </a:schemeClr>
                </a:solidFill>
              </a:rPr>
              <a:t> </a:t>
            </a:r>
            <a:r>
              <a:rPr lang="en-US" sz="1400" dirty="0" err="1" smtClean="0">
                <a:solidFill>
                  <a:schemeClr val="accent5">
                    <a:lumMod val="75000"/>
                  </a:schemeClr>
                </a:solidFill>
              </a:rPr>
              <a:t>nhân</a:t>
            </a:r>
            <a:r>
              <a:rPr lang="en-US" sz="1400" dirty="0" smtClean="0">
                <a:solidFill>
                  <a:schemeClr val="accent5">
                    <a:lumMod val="75000"/>
                  </a:schemeClr>
                </a:solidFill>
              </a:rPr>
              <a:t> </a:t>
            </a:r>
            <a:r>
              <a:rPr lang="en-US" sz="1400" dirty="0" err="1" smtClean="0">
                <a:solidFill>
                  <a:schemeClr val="accent5">
                    <a:lumMod val="75000"/>
                  </a:schemeClr>
                </a:solidFill>
              </a:rPr>
              <a:t>viên</a:t>
            </a:r>
            <a:r>
              <a:rPr lang="en-US" sz="1400" dirty="0" smtClean="0">
                <a:solidFill>
                  <a:schemeClr val="accent5">
                    <a:lumMod val="75000"/>
                  </a:schemeClr>
                </a:solidFill>
              </a:rPr>
              <a:t>.</a:t>
            </a:r>
            <a:endParaRPr lang="vi-VN" sz="1400" dirty="0">
              <a:solidFill>
                <a:schemeClr val="accent5">
                  <a:lumMod val="75000"/>
                </a:schemeClr>
              </a:solidFill>
            </a:endParaRPr>
          </a:p>
        </p:txBody>
      </p:sp>
      <p:pic>
        <p:nvPicPr>
          <p:cNvPr id="2" name="Picture 1"/>
          <p:cNvPicPr>
            <a:picLocks noChangeAspect="1"/>
          </p:cNvPicPr>
          <p:nvPr/>
        </p:nvPicPr>
        <p:blipFill>
          <a:blip r:embed="rId2"/>
          <a:stretch>
            <a:fillRect/>
          </a:stretch>
        </p:blipFill>
        <p:spPr>
          <a:xfrm>
            <a:off x="1074203" y="1222830"/>
            <a:ext cx="6162675" cy="1895475"/>
          </a:xfrm>
          <a:prstGeom prst="rect">
            <a:avLst/>
          </a:prstGeom>
        </p:spPr>
      </p:pic>
      <p:pic>
        <p:nvPicPr>
          <p:cNvPr id="2050" name="Picture 2" descr="PostgreSQL Self-Join - query hierarchical data with left jo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7356" y="3356217"/>
            <a:ext cx="3152775" cy="2286001"/>
          </a:xfrm>
          <a:prstGeom prst="rect">
            <a:avLst/>
          </a:prstGeom>
          <a:noFill/>
          <a:extLst>
            <a:ext uri="{909E8E84-426E-40DD-AFC4-6F175D3DCCD1}">
              <a14:hiddenFill xmlns:a14="http://schemas.microsoft.com/office/drawing/2010/main">
                <a:solidFill>
                  <a:srgbClr val="FFFFFF"/>
                </a:solidFill>
              </a14:hiddenFill>
            </a:ext>
          </a:extLst>
        </p:spPr>
      </p:pic>
      <p:cxnSp>
        <p:nvCxnSpPr>
          <p:cNvPr id="5" name="Elbow Connector 4"/>
          <p:cNvCxnSpPr/>
          <p:nvPr/>
        </p:nvCxnSpPr>
        <p:spPr>
          <a:xfrm>
            <a:off x="1837853" y="3223034"/>
            <a:ext cx="3229503" cy="1874067"/>
          </a:xfrm>
          <a:prstGeom prst="bentConnector3">
            <a:avLst>
              <a:gd name="adj1" fmla="val -18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16011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905345" y="2648382"/>
            <a:ext cx="350005" cy="3500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5">
                    <a:lumMod val="75000"/>
                  </a:schemeClr>
                </a:solidFill>
              </a:rPr>
              <a:t>1</a:t>
            </a:r>
            <a:endParaRPr lang="en-US" b="1" dirty="0">
              <a:solidFill>
                <a:schemeClr val="accent5">
                  <a:lumMod val="75000"/>
                </a:schemeClr>
              </a:solidFill>
            </a:endParaRPr>
          </a:p>
        </p:txBody>
      </p:sp>
      <p:sp>
        <p:nvSpPr>
          <p:cNvPr id="22" name="TextBox 21"/>
          <p:cNvSpPr txBox="1"/>
          <p:nvPr/>
        </p:nvSpPr>
        <p:spPr>
          <a:xfrm>
            <a:off x="1318725" y="2668485"/>
            <a:ext cx="6919928" cy="338554"/>
          </a:xfrm>
          <a:prstGeom prst="rect">
            <a:avLst/>
          </a:prstGeom>
          <a:noFill/>
        </p:spPr>
        <p:txBody>
          <a:bodyPr wrap="square" rtlCol="0">
            <a:spAutoFit/>
          </a:bodyPr>
          <a:lstStyle/>
          <a:p>
            <a:r>
              <a:rPr lang="en-US" sz="1600" dirty="0" err="1" smtClean="0">
                <a:solidFill>
                  <a:schemeClr val="bg1"/>
                </a:solidFill>
              </a:rPr>
              <a:t>Hiểu</a:t>
            </a:r>
            <a:r>
              <a:rPr lang="en-US" sz="1600" dirty="0" smtClean="0">
                <a:solidFill>
                  <a:schemeClr val="bg1"/>
                </a:solidFill>
              </a:rPr>
              <a:t> </a:t>
            </a:r>
            <a:r>
              <a:rPr lang="en-US" sz="1600" dirty="0" err="1" smtClean="0">
                <a:solidFill>
                  <a:schemeClr val="bg1"/>
                </a:solidFill>
              </a:rPr>
              <a:t>cách</a:t>
            </a:r>
            <a:r>
              <a:rPr lang="en-US" sz="1600" dirty="0" smtClean="0">
                <a:solidFill>
                  <a:schemeClr val="bg1"/>
                </a:solidFill>
              </a:rPr>
              <a:t> </a:t>
            </a:r>
            <a:r>
              <a:rPr lang="en-US" sz="1600" dirty="0" err="1" smtClean="0">
                <a:solidFill>
                  <a:schemeClr val="bg1"/>
                </a:solidFill>
              </a:rPr>
              <a:t>sử</a:t>
            </a:r>
            <a:r>
              <a:rPr lang="en-US" sz="1600" dirty="0" smtClean="0">
                <a:solidFill>
                  <a:schemeClr val="bg1"/>
                </a:solidFill>
              </a:rPr>
              <a:t> </a:t>
            </a:r>
            <a:r>
              <a:rPr lang="en-US" sz="1600" dirty="0" err="1" smtClean="0">
                <a:solidFill>
                  <a:schemeClr val="bg1"/>
                </a:solidFill>
              </a:rPr>
              <a:t>dụng</a:t>
            </a:r>
            <a:r>
              <a:rPr lang="en-US" sz="1600" dirty="0" smtClean="0">
                <a:solidFill>
                  <a:schemeClr val="bg1"/>
                </a:solidFill>
              </a:rPr>
              <a:t> </a:t>
            </a:r>
            <a:r>
              <a:rPr lang="en-US" sz="1600" dirty="0" smtClean="0">
                <a:solidFill>
                  <a:schemeClr val="bg1"/>
                </a:solidFill>
              </a:rPr>
              <a:t>Column Aliases </a:t>
            </a:r>
            <a:r>
              <a:rPr lang="en-US" sz="1600" dirty="0" err="1" smtClean="0">
                <a:solidFill>
                  <a:schemeClr val="bg1"/>
                </a:solidFill>
              </a:rPr>
              <a:t>trong</a:t>
            </a:r>
            <a:r>
              <a:rPr lang="en-US" sz="1600" dirty="0" smtClean="0">
                <a:solidFill>
                  <a:schemeClr val="bg1"/>
                </a:solidFill>
              </a:rPr>
              <a:t> </a:t>
            </a:r>
            <a:r>
              <a:rPr lang="en-US" sz="1600" dirty="0" err="1" smtClean="0">
                <a:solidFill>
                  <a:schemeClr val="bg1"/>
                </a:solidFill>
              </a:rPr>
              <a:t>câu</a:t>
            </a:r>
            <a:r>
              <a:rPr lang="en-US" sz="1600" dirty="0" smtClean="0">
                <a:solidFill>
                  <a:schemeClr val="bg1"/>
                </a:solidFill>
              </a:rPr>
              <a:t> </a:t>
            </a:r>
            <a:r>
              <a:rPr lang="en-US" sz="1600" dirty="0" err="1" smtClean="0">
                <a:solidFill>
                  <a:schemeClr val="bg1"/>
                </a:solidFill>
              </a:rPr>
              <a:t>lệnh</a:t>
            </a:r>
            <a:r>
              <a:rPr lang="en-US" sz="1600" dirty="0" smtClean="0">
                <a:solidFill>
                  <a:schemeClr val="bg1"/>
                </a:solidFill>
              </a:rPr>
              <a:t> JOIN</a:t>
            </a:r>
            <a:endParaRPr lang="en-US" sz="1600" dirty="0">
              <a:solidFill>
                <a:schemeClr val="bg1"/>
              </a:solidFill>
            </a:endParaRPr>
          </a:p>
        </p:txBody>
      </p:sp>
      <p:sp>
        <p:nvSpPr>
          <p:cNvPr id="17" name="Rounded Rectangle 16"/>
          <p:cNvSpPr/>
          <p:nvPr/>
        </p:nvSpPr>
        <p:spPr>
          <a:xfrm>
            <a:off x="905345" y="3477915"/>
            <a:ext cx="350005" cy="3500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5">
                    <a:lumMod val="75000"/>
                  </a:schemeClr>
                </a:solidFill>
              </a:rPr>
              <a:t>2</a:t>
            </a:r>
          </a:p>
        </p:txBody>
      </p:sp>
      <p:sp>
        <p:nvSpPr>
          <p:cNvPr id="23" name="TextBox 22"/>
          <p:cNvSpPr txBox="1"/>
          <p:nvPr/>
        </p:nvSpPr>
        <p:spPr>
          <a:xfrm>
            <a:off x="1318725" y="3499028"/>
            <a:ext cx="6919928" cy="338554"/>
          </a:xfrm>
          <a:prstGeom prst="rect">
            <a:avLst/>
          </a:prstGeom>
          <a:noFill/>
        </p:spPr>
        <p:txBody>
          <a:bodyPr wrap="square" rtlCol="0">
            <a:spAutoFit/>
          </a:bodyPr>
          <a:lstStyle/>
          <a:p>
            <a:r>
              <a:rPr lang="en-US" sz="1600" dirty="0" err="1" smtClean="0">
                <a:solidFill>
                  <a:schemeClr val="bg1"/>
                </a:solidFill>
              </a:rPr>
              <a:t>Hiểu</a:t>
            </a:r>
            <a:r>
              <a:rPr lang="en-US" sz="1600" dirty="0" smtClean="0">
                <a:solidFill>
                  <a:schemeClr val="bg1"/>
                </a:solidFill>
              </a:rPr>
              <a:t> </a:t>
            </a:r>
            <a:r>
              <a:rPr lang="en-US" sz="1600" dirty="0" err="1" smtClean="0">
                <a:solidFill>
                  <a:schemeClr val="bg1"/>
                </a:solidFill>
              </a:rPr>
              <a:t>được</a:t>
            </a:r>
            <a:r>
              <a:rPr lang="en-US" sz="1600" dirty="0" smtClean="0">
                <a:solidFill>
                  <a:schemeClr val="bg1"/>
                </a:solidFill>
              </a:rPr>
              <a:t> </a:t>
            </a:r>
            <a:r>
              <a:rPr lang="en-US" sz="1600" dirty="0" err="1" smtClean="0">
                <a:solidFill>
                  <a:schemeClr val="bg1"/>
                </a:solidFill>
              </a:rPr>
              <a:t>cách</a:t>
            </a:r>
            <a:r>
              <a:rPr lang="en-US" sz="1600" dirty="0" smtClean="0">
                <a:solidFill>
                  <a:schemeClr val="bg1"/>
                </a:solidFill>
              </a:rPr>
              <a:t> </a:t>
            </a:r>
            <a:r>
              <a:rPr lang="en-US" sz="1600" dirty="0" err="1" smtClean="0">
                <a:solidFill>
                  <a:schemeClr val="bg1"/>
                </a:solidFill>
              </a:rPr>
              <a:t>sử</a:t>
            </a:r>
            <a:r>
              <a:rPr lang="en-US" sz="1600" dirty="0" smtClean="0">
                <a:solidFill>
                  <a:schemeClr val="bg1"/>
                </a:solidFill>
              </a:rPr>
              <a:t> </a:t>
            </a:r>
            <a:r>
              <a:rPr lang="en-US" sz="1600" dirty="0" err="1" smtClean="0">
                <a:solidFill>
                  <a:schemeClr val="bg1"/>
                </a:solidFill>
              </a:rPr>
              <a:t>dụng</a:t>
            </a:r>
            <a:r>
              <a:rPr lang="en-US" sz="1600" dirty="0" smtClean="0">
                <a:solidFill>
                  <a:schemeClr val="bg1"/>
                </a:solidFill>
              </a:rPr>
              <a:t> </a:t>
            </a:r>
            <a:r>
              <a:rPr lang="en-US" sz="1600" dirty="0" err="1" smtClean="0">
                <a:solidFill>
                  <a:schemeClr val="bg1"/>
                </a:solidFill>
              </a:rPr>
              <a:t>các</a:t>
            </a:r>
            <a:r>
              <a:rPr lang="en-US" sz="1600" dirty="0" smtClean="0">
                <a:solidFill>
                  <a:schemeClr val="bg1"/>
                </a:solidFill>
              </a:rPr>
              <a:t> </a:t>
            </a:r>
            <a:r>
              <a:rPr lang="en-US" sz="1600" dirty="0" err="1" smtClean="0">
                <a:solidFill>
                  <a:schemeClr val="bg1"/>
                </a:solidFill>
              </a:rPr>
              <a:t>loại</a:t>
            </a:r>
            <a:r>
              <a:rPr lang="en-US" sz="1600" dirty="0" smtClean="0">
                <a:solidFill>
                  <a:schemeClr val="bg1"/>
                </a:solidFill>
              </a:rPr>
              <a:t> JOIN</a:t>
            </a:r>
            <a:endParaRPr lang="en-US" sz="1600" dirty="0">
              <a:solidFill>
                <a:schemeClr val="bg1"/>
              </a:solidFill>
            </a:endParaRPr>
          </a:p>
        </p:txBody>
      </p:sp>
      <p:sp>
        <p:nvSpPr>
          <p:cNvPr id="5" name="Title 4"/>
          <p:cNvSpPr>
            <a:spLocks noGrp="1"/>
          </p:cNvSpPr>
          <p:nvPr>
            <p:ph type="title"/>
          </p:nvPr>
        </p:nvSpPr>
        <p:spPr/>
        <p:txBody>
          <a:bodyPr/>
          <a:lstStyle/>
          <a:p>
            <a:r>
              <a:rPr lang="en-US" dirty="0" smtClean="0"/>
              <a:t>Summary</a:t>
            </a:r>
            <a:endParaRPr lang="en-US" dirty="0"/>
          </a:p>
        </p:txBody>
      </p:sp>
      <p:sp>
        <p:nvSpPr>
          <p:cNvPr id="6" name="Text Placeholder 5"/>
          <p:cNvSpPr>
            <a:spLocks noGrp="1"/>
          </p:cNvSpPr>
          <p:nvPr>
            <p:ph type="body" sz="quarter" idx="10"/>
          </p:nvPr>
        </p:nvSpPr>
        <p:spPr/>
        <p:txBody>
          <a:bodyPr/>
          <a:lstStyle/>
          <a:p>
            <a:r>
              <a:rPr lang="en-US" dirty="0" err="1" smtClean="0"/>
              <a:t>Tổng</a:t>
            </a:r>
            <a:r>
              <a:rPr lang="en-US" dirty="0" smtClean="0"/>
              <a:t> </a:t>
            </a:r>
            <a:r>
              <a:rPr lang="en-US" dirty="0" err="1" smtClean="0"/>
              <a:t>kết</a:t>
            </a:r>
            <a:r>
              <a:rPr lang="en-US" dirty="0" smtClean="0"/>
              <a:t> </a:t>
            </a:r>
            <a:r>
              <a:rPr lang="en-US" dirty="0" err="1" smtClean="0"/>
              <a:t>lại</a:t>
            </a:r>
            <a:r>
              <a:rPr lang="en-US" dirty="0" smtClean="0"/>
              <a:t> </a:t>
            </a:r>
            <a:r>
              <a:rPr lang="en-US" dirty="0" err="1" smtClean="0"/>
              <a:t>kiến</a:t>
            </a:r>
            <a:r>
              <a:rPr lang="en-US" dirty="0" smtClean="0"/>
              <a:t> </a:t>
            </a:r>
            <a:r>
              <a:rPr lang="en-US" dirty="0" err="1" smtClean="0"/>
              <a:t>thức</a:t>
            </a:r>
            <a:r>
              <a:rPr lang="en-US" dirty="0" smtClean="0"/>
              <a:t> </a:t>
            </a:r>
            <a:r>
              <a:rPr lang="en-US" dirty="0" err="1" smtClean="0"/>
              <a:t>cần</a:t>
            </a:r>
            <a:r>
              <a:rPr lang="en-US" dirty="0" smtClean="0"/>
              <a:t> </a:t>
            </a:r>
            <a:r>
              <a:rPr lang="en-US" dirty="0" err="1" smtClean="0"/>
              <a:t>nắm</a:t>
            </a:r>
            <a:endParaRPr lang="en-US" dirty="0"/>
          </a:p>
        </p:txBody>
      </p:sp>
    </p:spTree>
    <p:extLst>
      <p:ext uri="{BB962C8B-B14F-4D97-AF65-F5344CB8AC3E}">
        <p14:creationId xmlns:p14="http://schemas.microsoft.com/office/powerpoint/2010/main" val="35415519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ounded Rectangle 24"/>
          <p:cNvSpPr/>
          <p:nvPr/>
        </p:nvSpPr>
        <p:spPr>
          <a:xfrm>
            <a:off x="905344" y="3571104"/>
            <a:ext cx="7296263" cy="3083193"/>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4" name="TextBox 3"/>
          <p:cNvSpPr txBox="1"/>
          <p:nvPr/>
        </p:nvSpPr>
        <p:spPr>
          <a:xfrm>
            <a:off x="805756" y="556143"/>
            <a:ext cx="4364155" cy="584775"/>
          </a:xfrm>
          <a:prstGeom prst="rect">
            <a:avLst/>
          </a:prstGeom>
          <a:noFill/>
        </p:spPr>
        <p:txBody>
          <a:bodyPr wrap="square" rtlCol="0">
            <a:spAutoFit/>
          </a:bodyPr>
          <a:lstStyle/>
          <a:p>
            <a:r>
              <a:rPr lang="en-US" sz="3200" b="1" dirty="0">
                <a:solidFill>
                  <a:schemeClr val="accent5">
                    <a:lumMod val="75000"/>
                  </a:schemeClr>
                </a:solidFill>
              </a:rPr>
              <a:t>Table aliases</a:t>
            </a:r>
          </a:p>
        </p:txBody>
      </p:sp>
      <p:sp>
        <p:nvSpPr>
          <p:cNvPr id="3" name="Rectangle 2"/>
          <p:cNvSpPr/>
          <p:nvPr/>
        </p:nvSpPr>
        <p:spPr>
          <a:xfrm flipV="1">
            <a:off x="905345" y="1112942"/>
            <a:ext cx="1557198"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TextBox 9"/>
          <p:cNvSpPr txBox="1"/>
          <p:nvPr/>
        </p:nvSpPr>
        <p:spPr>
          <a:xfrm>
            <a:off x="832915" y="1347679"/>
            <a:ext cx="7405738" cy="584775"/>
          </a:xfrm>
          <a:prstGeom prst="rect">
            <a:avLst/>
          </a:prstGeom>
          <a:noFill/>
        </p:spPr>
        <p:txBody>
          <a:bodyPr wrap="square" rtlCol="0">
            <a:spAutoFit/>
          </a:bodyPr>
          <a:lstStyle/>
          <a:p>
            <a:r>
              <a:rPr lang="en-US" sz="1600" b="1" dirty="0" smtClean="0">
                <a:solidFill>
                  <a:schemeClr val="accent5">
                    <a:lumMod val="75000"/>
                  </a:schemeClr>
                </a:solidFill>
              </a:rPr>
              <a:t>Table Aliases </a:t>
            </a:r>
            <a:r>
              <a:rPr lang="en-US" sz="1600" dirty="0" err="1" smtClean="0">
                <a:solidFill>
                  <a:schemeClr val="accent5">
                    <a:lumMod val="75000"/>
                  </a:schemeClr>
                </a:solidFill>
              </a:rPr>
              <a:t>là</a:t>
            </a:r>
            <a:r>
              <a:rPr lang="en-US" sz="1600" dirty="0">
                <a:solidFill>
                  <a:schemeClr val="accent5">
                    <a:lumMod val="75000"/>
                  </a:schemeClr>
                </a:solidFill>
              </a:rPr>
              <a:t> </a:t>
            </a:r>
            <a:r>
              <a:rPr lang="en-US" sz="1600" dirty="0" err="1" smtClean="0">
                <a:solidFill>
                  <a:schemeClr val="accent5">
                    <a:lumMod val="75000"/>
                  </a:schemeClr>
                </a:solidFill>
              </a:rPr>
              <a:t>bí</a:t>
            </a:r>
            <a:r>
              <a:rPr lang="en-US" sz="1600" dirty="0" smtClean="0">
                <a:solidFill>
                  <a:schemeClr val="accent5">
                    <a:lumMod val="75000"/>
                  </a:schemeClr>
                </a:solidFill>
              </a:rPr>
              <a:t> </a:t>
            </a:r>
            <a:r>
              <a:rPr lang="en-US" sz="1600" dirty="0" err="1">
                <a:solidFill>
                  <a:schemeClr val="accent5">
                    <a:lumMod val="75000"/>
                  </a:schemeClr>
                </a:solidFill>
              </a:rPr>
              <a:t>danh</a:t>
            </a:r>
            <a:r>
              <a:rPr lang="en-US" sz="1600" dirty="0">
                <a:solidFill>
                  <a:schemeClr val="accent5">
                    <a:lumMod val="75000"/>
                  </a:schemeClr>
                </a:solidFill>
              </a:rPr>
              <a:t> </a:t>
            </a:r>
            <a:r>
              <a:rPr lang="en-US" sz="1600" dirty="0" err="1">
                <a:solidFill>
                  <a:schemeClr val="accent5">
                    <a:lumMod val="75000"/>
                  </a:schemeClr>
                </a:solidFill>
              </a:rPr>
              <a:t>bảng</a:t>
            </a:r>
            <a:r>
              <a:rPr lang="en-US" sz="1600" dirty="0">
                <a:solidFill>
                  <a:schemeClr val="accent5">
                    <a:lumMod val="75000"/>
                  </a:schemeClr>
                </a:solidFill>
              </a:rPr>
              <a:t> </a:t>
            </a:r>
            <a:r>
              <a:rPr lang="en-US" sz="1600" dirty="0" err="1">
                <a:solidFill>
                  <a:schemeClr val="accent5">
                    <a:lumMod val="75000"/>
                  </a:schemeClr>
                </a:solidFill>
              </a:rPr>
              <a:t>tạm</a:t>
            </a:r>
            <a:r>
              <a:rPr lang="en-US" sz="1600" dirty="0">
                <a:solidFill>
                  <a:schemeClr val="accent5">
                    <a:lumMod val="75000"/>
                  </a:schemeClr>
                </a:solidFill>
              </a:rPr>
              <a:t> </a:t>
            </a:r>
            <a:r>
              <a:rPr lang="en-US" sz="1600" dirty="0" err="1">
                <a:solidFill>
                  <a:schemeClr val="accent5">
                    <a:lumMod val="75000"/>
                  </a:schemeClr>
                </a:solidFill>
              </a:rPr>
              <a:t>thời</a:t>
            </a:r>
            <a:r>
              <a:rPr lang="en-US" sz="1600" dirty="0">
                <a:solidFill>
                  <a:schemeClr val="accent5">
                    <a:lumMod val="75000"/>
                  </a:schemeClr>
                </a:solidFill>
              </a:rPr>
              <a:t> </a:t>
            </a:r>
            <a:r>
              <a:rPr lang="en-US" sz="1600" dirty="0" err="1" smtClean="0">
                <a:solidFill>
                  <a:schemeClr val="accent5">
                    <a:lumMod val="75000"/>
                  </a:schemeClr>
                </a:solidFill>
              </a:rPr>
              <a:t>dùng</a:t>
            </a:r>
            <a:r>
              <a:rPr lang="en-US" sz="1600" dirty="0" smtClean="0">
                <a:solidFill>
                  <a:schemeClr val="accent5">
                    <a:lumMod val="75000"/>
                  </a:schemeClr>
                </a:solidFill>
              </a:rPr>
              <a:t>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gán</a:t>
            </a:r>
            <a:r>
              <a:rPr lang="en-US" sz="1600" dirty="0" smtClean="0">
                <a:solidFill>
                  <a:schemeClr val="accent5">
                    <a:lumMod val="75000"/>
                  </a:schemeClr>
                </a:solidFill>
              </a:rPr>
              <a:t> </a:t>
            </a:r>
            <a:r>
              <a:rPr lang="en-US" sz="1600" dirty="0" err="1">
                <a:solidFill>
                  <a:schemeClr val="accent5">
                    <a:lumMod val="75000"/>
                  </a:schemeClr>
                </a:solidFill>
              </a:rPr>
              <a:t>tên</a:t>
            </a:r>
            <a:r>
              <a:rPr lang="en-US" sz="1600" dirty="0">
                <a:solidFill>
                  <a:schemeClr val="accent5">
                    <a:lumMod val="75000"/>
                  </a:schemeClr>
                </a:solidFill>
              </a:rPr>
              <a:t> </a:t>
            </a:r>
            <a:r>
              <a:rPr lang="en-US" sz="1600" dirty="0" err="1">
                <a:solidFill>
                  <a:schemeClr val="accent5">
                    <a:lumMod val="75000"/>
                  </a:schemeClr>
                </a:solidFill>
              </a:rPr>
              <a:t>mới</a:t>
            </a:r>
            <a:r>
              <a:rPr lang="en-US" sz="1600" dirty="0">
                <a:solidFill>
                  <a:schemeClr val="accent5">
                    <a:lumMod val="75000"/>
                  </a:schemeClr>
                </a:solidFill>
              </a:rPr>
              <a:t> </a:t>
            </a:r>
            <a:r>
              <a:rPr lang="en-US" sz="1600" dirty="0" err="1">
                <a:solidFill>
                  <a:schemeClr val="accent5">
                    <a:lumMod val="75000"/>
                  </a:schemeClr>
                </a:solidFill>
              </a:rPr>
              <a:t>cho</a:t>
            </a:r>
            <a:r>
              <a:rPr lang="en-US" sz="1600" dirty="0">
                <a:solidFill>
                  <a:schemeClr val="accent5">
                    <a:lumMod val="75000"/>
                  </a:schemeClr>
                </a:solidFill>
              </a:rPr>
              <a:t> </a:t>
            </a:r>
            <a:r>
              <a:rPr lang="en-US" sz="1600" dirty="0" err="1">
                <a:solidFill>
                  <a:schemeClr val="accent5">
                    <a:lumMod val="75000"/>
                  </a:schemeClr>
                </a:solidFill>
              </a:rPr>
              <a:t>bảng</a:t>
            </a:r>
            <a:r>
              <a:rPr lang="en-US" sz="1600" dirty="0">
                <a:solidFill>
                  <a:schemeClr val="accent5">
                    <a:lumMod val="75000"/>
                  </a:schemeClr>
                </a:solidFill>
              </a:rPr>
              <a:t> </a:t>
            </a:r>
            <a:r>
              <a:rPr lang="en-US" sz="1600" dirty="0" err="1">
                <a:solidFill>
                  <a:schemeClr val="accent5">
                    <a:lumMod val="75000"/>
                  </a:schemeClr>
                </a:solidFill>
              </a:rPr>
              <a:t>trong</a:t>
            </a:r>
            <a:r>
              <a:rPr lang="en-US" sz="1600" dirty="0">
                <a:solidFill>
                  <a:schemeClr val="accent5">
                    <a:lumMod val="75000"/>
                  </a:schemeClr>
                </a:solidFill>
              </a:rPr>
              <a:t> </a:t>
            </a:r>
            <a:r>
              <a:rPr lang="en-US" sz="1600" dirty="0" err="1">
                <a:solidFill>
                  <a:schemeClr val="accent5">
                    <a:lumMod val="75000"/>
                  </a:schemeClr>
                </a:solidFill>
              </a:rPr>
              <a:t>quá</a:t>
            </a:r>
            <a:r>
              <a:rPr lang="en-US" sz="1600" dirty="0">
                <a:solidFill>
                  <a:schemeClr val="accent5">
                    <a:lumMod val="75000"/>
                  </a:schemeClr>
                </a:solidFill>
              </a:rPr>
              <a:t> </a:t>
            </a:r>
            <a:r>
              <a:rPr lang="en-US" sz="1600" dirty="0" err="1">
                <a:solidFill>
                  <a:schemeClr val="accent5">
                    <a:lumMod val="75000"/>
                  </a:schemeClr>
                </a:solidFill>
              </a:rPr>
              <a:t>trình</a:t>
            </a:r>
            <a:r>
              <a:rPr lang="en-US" sz="1600" dirty="0">
                <a:solidFill>
                  <a:schemeClr val="accent5">
                    <a:lumMod val="75000"/>
                  </a:schemeClr>
                </a:solidFill>
              </a:rPr>
              <a:t> </a:t>
            </a:r>
            <a:r>
              <a:rPr lang="en-US" sz="1600" dirty="0" err="1">
                <a:solidFill>
                  <a:schemeClr val="accent5">
                    <a:lumMod val="75000"/>
                  </a:schemeClr>
                </a:solidFill>
              </a:rPr>
              <a:t>thực</a:t>
            </a:r>
            <a:r>
              <a:rPr lang="en-US" sz="1600" dirty="0">
                <a:solidFill>
                  <a:schemeClr val="accent5">
                    <a:lumMod val="75000"/>
                  </a:schemeClr>
                </a:solidFill>
              </a:rPr>
              <a:t> </a:t>
            </a:r>
            <a:r>
              <a:rPr lang="en-US" sz="1600" dirty="0" err="1">
                <a:solidFill>
                  <a:schemeClr val="accent5">
                    <a:lumMod val="75000"/>
                  </a:schemeClr>
                </a:solidFill>
              </a:rPr>
              <a:t>hiện</a:t>
            </a:r>
            <a:r>
              <a:rPr lang="en-US" sz="1600" dirty="0">
                <a:solidFill>
                  <a:schemeClr val="accent5">
                    <a:lumMod val="75000"/>
                  </a:schemeClr>
                </a:solidFill>
              </a:rPr>
              <a:t> </a:t>
            </a:r>
            <a:r>
              <a:rPr lang="en-US" sz="1600" dirty="0" err="1">
                <a:solidFill>
                  <a:schemeClr val="accent5">
                    <a:lumMod val="75000"/>
                  </a:schemeClr>
                </a:solidFill>
              </a:rPr>
              <a:t>truy</a:t>
            </a:r>
            <a:r>
              <a:rPr lang="en-US" sz="1600" dirty="0">
                <a:solidFill>
                  <a:schemeClr val="accent5">
                    <a:lumMod val="75000"/>
                  </a:schemeClr>
                </a:solidFill>
              </a:rPr>
              <a:t> </a:t>
            </a:r>
            <a:r>
              <a:rPr lang="en-US" sz="1600" dirty="0" err="1">
                <a:solidFill>
                  <a:schemeClr val="accent5">
                    <a:lumMod val="75000"/>
                  </a:schemeClr>
                </a:solidFill>
              </a:rPr>
              <a:t>vấn</a:t>
            </a:r>
            <a:r>
              <a:rPr lang="en-US" sz="1600" dirty="0" smtClean="0">
                <a:solidFill>
                  <a:schemeClr val="accent5">
                    <a:lumMod val="75000"/>
                  </a:schemeClr>
                </a:solidFill>
              </a:rPr>
              <a:t>. </a:t>
            </a:r>
            <a:r>
              <a:rPr lang="en-US" sz="1600" dirty="0" err="1" smtClean="0">
                <a:solidFill>
                  <a:schemeClr val="accent5">
                    <a:lumMod val="75000"/>
                  </a:schemeClr>
                </a:solidFill>
              </a:rPr>
              <a:t>Giúp</a:t>
            </a:r>
            <a:r>
              <a:rPr lang="en-US" sz="1600" dirty="0" smtClean="0">
                <a:solidFill>
                  <a:schemeClr val="accent5">
                    <a:lumMod val="75000"/>
                  </a:schemeClr>
                </a:solidFill>
              </a:rPr>
              <a:t> </a:t>
            </a:r>
            <a:r>
              <a:rPr lang="en-US" sz="1600" dirty="0" err="1" smtClean="0">
                <a:solidFill>
                  <a:schemeClr val="accent5">
                    <a:lumMod val="75000"/>
                  </a:schemeClr>
                </a:solidFill>
              </a:rPr>
              <a:t>câu</a:t>
            </a:r>
            <a:r>
              <a:rPr lang="en-US" sz="1600" dirty="0" smtClean="0">
                <a:solidFill>
                  <a:schemeClr val="accent5">
                    <a:lumMod val="75000"/>
                  </a:schemeClr>
                </a:solidFill>
              </a:rPr>
              <a:t> </a:t>
            </a:r>
            <a:r>
              <a:rPr lang="en-US" sz="1600" dirty="0" err="1" smtClean="0">
                <a:solidFill>
                  <a:schemeClr val="accent5">
                    <a:lumMod val="75000"/>
                  </a:schemeClr>
                </a:solidFill>
              </a:rPr>
              <a:t>lệnh</a:t>
            </a:r>
            <a:r>
              <a:rPr lang="en-US" sz="1600" dirty="0" smtClean="0">
                <a:solidFill>
                  <a:schemeClr val="accent5">
                    <a:lumMod val="75000"/>
                  </a:schemeClr>
                </a:solidFill>
              </a:rPr>
              <a:t> </a:t>
            </a:r>
            <a:r>
              <a:rPr lang="en-US" sz="1600" dirty="0" err="1" smtClean="0">
                <a:solidFill>
                  <a:schemeClr val="accent5">
                    <a:lumMod val="75000"/>
                  </a:schemeClr>
                </a:solidFill>
              </a:rPr>
              <a:t>truy</a:t>
            </a:r>
            <a:r>
              <a:rPr lang="en-US" sz="1600" dirty="0" smtClean="0">
                <a:solidFill>
                  <a:schemeClr val="accent5">
                    <a:lumMod val="75000"/>
                  </a:schemeClr>
                </a:solidFill>
              </a:rPr>
              <a:t> </a:t>
            </a:r>
            <a:r>
              <a:rPr lang="en-US" sz="1600" dirty="0" err="1" smtClean="0">
                <a:solidFill>
                  <a:schemeClr val="accent5">
                    <a:lumMod val="75000"/>
                  </a:schemeClr>
                </a:solidFill>
              </a:rPr>
              <a:t>vấn</a:t>
            </a:r>
            <a:r>
              <a:rPr lang="en-US" sz="1600" dirty="0" smtClean="0">
                <a:solidFill>
                  <a:schemeClr val="accent5">
                    <a:lumMod val="75000"/>
                  </a:schemeClr>
                </a:solidFill>
              </a:rPr>
              <a:t> </a:t>
            </a:r>
            <a:r>
              <a:rPr lang="en-US" sz="1600" dirty="0" err="1" smtClean="0">
                <a:solidFill>
                  <a:schemeClr val="accent5">
                    <a:lumMod val="75000"/>
                  </a:schemeClr>
                </a:solidFill>
              </a:rPr>
              <a:t>ngắn</a:t>
            </a:r>
            <a:r>
              <a:rPr lang="en-US" sz="1600" dirty="0" smtClean="0">
                <a:solidFill>
                  <a:schemeClr val="accent5">
                    <a:lumMod val="75000"/>
                  </a:schemeClr>
                </a:solidFill>
              </a:rPr>
              <a:t> </a:t>
            </a:r>
            <a:r>
              <a:rPr lang="en-US" sz="1600" dirty="0" err="1" smtClean="0">
                <a:solidFill>
                  <a:schemeClr val="accent5">
                    <a:lumMod val="75000"/>
                  </a:schemeClr>
                </a:solidFill>
              </a:rPr>
              <a:t>gọn</a:t>
            </a:r>
            <a:r>
              <a:rPr lang="en-US" sz="1600" dirty="0" smtClean="0">
                <a:solidFill>
                  <a:schemeClr val="accent5">
                    <a:lumMod val="75000"/>
                  </a:schemeClr>
                </a:solidFill>
              </a:rPr>
              <a:t> </a:t>
            </a:r>
            <a:r>
              <a:rPr lang="en-US" sz="1600" dirty="0" err="1" smtClean="0">
                <a:solidFill>
                  <a:schemeClr val="accent5">
                    <a:lumMod val="75000"/>
                  </a:schemeClr>
                </a:solidFill>
              </a:rPr>
              <a:t>hơn</a:t>
            </a:r>
            <a:r>
              <a:rPr lang="en-US" sz="1600" dirty="0" smtClean="0">
                <a:solidFill>
                  <a:schemeClr val="accent5">
                    <a:lumMod val="75000"/>
                  </a:schemeClr>
                </a:solidFill>
              </a:rPr>
              <a:t>.</a:t>
            </a:r>
            <a:endParaRPr lang="en-US" sz="1600" dirty="0">
              <a:solidFill>
                <a:schemeClr val="accent5">
                  <a:lumMod val="75000"/>
                </a:schemeClr>
              </a:solidFill>
            </a:endParaRPr>
          </a:p>
        </p:txBody>
      </p:sp>
      <p:sp>
        <p:nvSpPr>
          <p:cNvPr id="16" name="TextBox 15"/>
          <p:cNvSpPr txBox="1"/>
          <p:nvPr/>
        </p:nvSpPr>
        <p:spPr>
          <a:xfrm>
            <a:off x="832915" y="1977740"/>
            <a:ext cx="7405738" cy="584775"/>
          </a:xfrm>
          <a:prstGeom prst="rect">
            <a:avLst/>
          </a:prstGeom>
          <a:noFill/>
        </p:spPr>
        <p:txBody>
          <a:bodyPr wrap="square" rtlCol="0">
            <a:spAutoFit/>
          </a:bodyPr>
          <a:lstStyle/>
          <a:p>
            <a:r>
              <a:rPr lang="en-US" sz="1600" b="1" dirty="0" smtClean="0">
                <a:solidFill>
                  <a:schemeClr val="accent5">
                    <a:lumMod val="75000"/>
                  </a:schemeClr>
                </a:solidFill>
              </a:rPr>
              <a:t>Table Aliases </a:t>
            </a:r>
            <a:r>
              <a:rPr lang="en-US" sz="1600" dirty="0" err="1" smtClean="0">
                <a:solidFill>
                  <a:schemeClr val="accent5">
                    <a:lumMod val="75000"/>
                  </a:schemeClr>
                </a:solidFill>
              </a:rPr>
              <a:t>thường</a:t>
            </a:r>
            <a:r>
              <a:rPr lang="en-US" sz="1600" dirty="0" smtClean="0">
                <a:solidFill>
                  <a:schemeClr val="accent5">
                    <a:lumMod val="75000"/>
                  </a:schemeClr>
                </a:solidFill>
              </a:rPr>
              <a:t> </a:t>
            </a:r>
            <a:r>
              <a:rPr lang="en-US" sz="1600" dirty="0" err="1" smtClean="0">
                <a:solidFill>
                  <a:schemeClr val="accent5">
                    <a:lumMod val="75000"/>
                  </a:schemeClr>
                </a:solidFill>
              </a:rPr>
              <a:t>dùng</a:t>
            </a:r>
            <a:r>
              <a:rPr lang="en-US" sz="1600" dirty="0" smtClean="0">
                <a:solidFill>
                  <a:schemeClr val="accent5">
                    <a:lumMod val="75000"/>
                  </a:schemeClr>
                </a:solidFill>
              </a:rPr>
              <a:t> </a:t>
            </a:r>
            <a:r>
              <a:rPr lang="en-US" sz="1600" dirty="0" err="1" smtClean="0">
                <a:solidFill>
                  <a:schemeClr val="accent5">
                    <a:lumMod val="75000"/>
                  </a:schemeClr>
                </a:solidFill>
              </a:rPr>
              <a:t>trong</a:t>
            </a:r>
            <a:r>
              <a:rPr lang="en-US" sz="1600" dirty="0" smtClean="0">
                <a:solidFill>
                  <a:schemeClr val="accent5">
                    <a:lumMod val="75000"/>
                  </a:schemeClr>
                </a:solidFill>
              </a:rPr>
              <a:t> </a:t>
            </a:r>
            <a:r>
              <a:rPr lang="en-US" sz="1600" dirty="0" err="1" smtClean="0">
                <a:solidFill>
                  <a:schemeClr val="accent5">
                    <a:lumMod val="75000"/>
                  </a:schemeClr>
                </a:solidFill>
              </a:rPr>
              <a:t>các</a:t>
            </a:r>
            <a:r>
              <a:rPr lang="en-US" sz="1600" dirty="0" smtClean="0">
                <a:solidFill>
                  <a:schemeClr val="accent5">
                    <a:lumMod val="75000"/>
                  </a:schemeClr>
                </a:solidFill>
              </a:rPr>
              <a:t> </a:t>
            </a:r>
            <a:r>
              <a:rPr lang="en-US" sz="1600" dirty="0" err="1" smtClean="0">
                <a:solidFill>
                  <a:schemeClr val="accent5">
                    <a:lumMod val="75000"/>
                  </a:schemeClr>
                </a:solidFill>
              </a:rPr>
              <a:t>câu</a:t>
            </a:r>
            <a:r>
              <a:rPr lang="en-US" sz="1600" dirty="0" smtClean="0">
                <a:solidFill>
                  <a:schemeClr val="accent5">
                    <a:lumMod val="75000"/>
                  </a:schemeClr>
                </a:solidFill>
              </a:rPr>
              <a:t> </a:t>
            </a:r>
            <a:r>
              <a:rPr lang="en-US" sz="1600" dirty="0" err="1" smtClean="0">
                <a:solidFill>
                  <a:schemeClr val="accent5">
                    <a:lumMod val="75000"/>
                  </a:schemeClr>
                </a:solidFill>
              </a:rPr>
              <a:t>lệnh</a:t>
            </a:r>
            <a:r>
              <a:rPr lang="en-US" sz="1600" dirty="0" smtClean="0">
                <a:solidFill>
                  <a:schemeClr val="accent5">
                    <a:lumMod val="75000"/>
                  </a:schemeClr>
                </a:solidFill>
              </a:rPr>
              <a:t> </a:t>
            </a:r>
            <a:r>
              <a:rPr lang="en-US" sz="1600" dirty="0" err="1" smtClean="0">
                <a:solidFill>
                  <a:schemeClr val="accent5">
                    <a:lumMod val="75000"/>
                  </a:schemeClr>
                </a:solidFill>
              </a:rPr>
              <a:t>truy</a:t>
            </a:r>
            <a:r>
              <a:rPr lang="en-US" sz="1600" dirty="0" smtClean="0">
                <a:solidFill>
                  <a:schemeClr val="accent5">
                    <a:lumMod val="75000"/>
                  </a:schemeClr>
                </a:solidFill>
              </a:rPr>
              <a:t> </a:t>
            </a:r>
            <a:r>
              <a:rPr lang="en-US" sz="1600" dirty="0" err="1" smtClean="0">
                <a:solidFill>
                  <a:schemeClr val="accent5">
                    <a:lumMod val="75000"/>
                  </a:schemeClr>
                </a:solidFill>
              </a:rPr>
              <a:t>vấn</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sử</a:t>
            </a:r>
            <a:r>
              <a:rPr lang="en-US" sz="1600" dirty="0" smtClean="0">
                <a:solidFill>
                  <a:schemeClr val="accent5">
                    <a:lumMod val="75000"/>
                  </a:schemeClr>
                </a:solidFill>
              </a:rPr>
              <a:t> </a:t>
            </a:r>
            <a:r>
              <a:rPr lang="en-US" sz="1600" dirty="0" err="1" smtClean="0">
                <a:solidFill>
                  <a:schemeClr val="accent5">
                    <a:lumMod val="75000"/>
                  </a:schemeClr>
                </a:solidFill>
              </a:rPr>
              <a:t>dụng</a:t>
            </a:r>
            <a:r>
              <a:rPr lang="en-US" sz="1600" dirty="0" smtClean="0">
                <a:solidFill>
                  <a:schemeClr val="accent5">
                    <a:lumMod val="75000"/>
                  </a:schemeClr>
                </a:solidFill>
              </a:rPr>
              <a:t> JOIN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nối</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r>
              <a:rPr lang="en-US" sz="1600" dirty="0" smtClean="0">
                <a:solidFill>
                  <a:schemeClr val="accent5">
                    <a:lumMod val="75000"/>
                  </a:schemeClr>
                </a:solidFill>
              </a:rPr>
              <a:t> </a:t>
            </a:r>
            <a:r>
              <a:rPr lang="en-US" sz="1600" dirty="0" err="1" smtClean="0">
                <a:solidFill>
                  <a:schemeClr val="accent5">
                    <a:lumMod val="75000"/>
                  </a:schemeClr>
                </a:solidFill>
              </a:rPr>
              <a:t>giữa</a:t>
            </a:r>
            <a:r>
              <a:rPr lang="en-US" sz="1600" dirty="0">
                <a:solidFill>
                  <a:schemeClr val="accent5">
                    <a:lumMod val="75000"/>
                  </a:schemeClr>
                </a:solidFill>
              </a:rPr>
              <a:t> </a:t>
            </a:r>
            <a:r>
              <a:rPr lang="en-US" sz="1600" dirty="0" err="1" smtClean="0">
                <a:solidFill>
                  <a:schemeClr val="accent5">
                    <a:lumMod val="75000"/>
                  </a:schemeClr>
                </a:solidFill>
              </a:rPr>
              <a:t>hai</a:t>
            </a:r>
            <a:r>
              <a:rPr lang="en-US" sz="1600" dirty="0" smtClean="0">
                <a:solidFill>
                  <a:schemeClr val="accent5">
                    <a:lumMod val="75000"/>
                  </a:schemeClr>
                </a:solidFill>
              </a:rPr>
              <a:t> </a:t>
            </a:r>
            <a:r>
              <a:rPr lang="en-US" sz="1600" dirty="0" err="1" smtClean="0">
                <a:solidFill>
                  <a:schemeClr val="accent5">
                    <a:lumMod val="75000"/>
                  </a:schemeClr>
                </a:solidFill>
              </a:rPr>
              <a:t>hoặc</a:t>
            </a:r>
            <a:r>
              <a:rPr lang="en-US" sz="1600" dirty="0" smtClean="0">
                <a:solidFill>
                  <a:schemeClr val="accent5">
                    <a:lumMod val="75000"/>
                  </a:schemeClr>
                </a:solidFill>
              </a:rPr>
              <a:t> </a:t>
            </a:r>
            <a:r>
              <a:rPr lang="en-US" sz="1600" dirty="0" err="1" smtClean="0">
                <a:solidFill>
                  <a:schemeClr val="accent5">
                    <a:lumMod val="75000"/>
                  </a:schemeClr>
                </a:solidFill>
              </a:rPr>
              <a:t>nhiều</a:t>
            </a:r>
            <a:r>
              <a:rPr lang="en-US" sz="1600" dirty="0" smtClean="0">
                <a:solidFill>
                  <a:schemeClr val="accent5">
                    <a:lumMod val="75000"/>
                  </a:schemeClr>
                </a:solidFill>
              </a:rPr>
              <a:t> table.</a:t>
            </a:r>
            <a:endParaRPr lang="en-US" sz="1600" dirty="0">
              <a:solidFill>
                <a:schemeClr val="accent5">
                  <a:lumMod val="75000"/>
                </a:schemeClr>
              </a:solidFill>
            </a:endParaRPr>
          </a:p>
        </p:txBody>
      </p:sp>
      <p:sp>
        <p:nvSpPr>
          <p:cNvPr id="17" name="TextBox 16"/>
          <p:cNvSpPr txBox="1"/>
          <p:nvPr/>
        </p:nvSpPr>
        <p:spPr>
          <a:xfrm>
            <a:off x="832915" y="2642709"/>
            <a:ext cx="7405738" cy="830997"/>
          </a:xfrm>
          <a:prstGeom prst="rect">
            <a:avLst/>
          </a:prstGeom>
          <a:noFill/>
        </p:spPr>
        <p:txBody>
          <a:bodyPr wrap="square" rtlCol="0">
            <a:spAutoFit/>
          </a:bodyPr>
          <a:lstStyle/>
          <a:p>
            <a:r>
              <a:rPr lang="en-US" sz="1600" dirty="0" err="1" smtClean="0">
                <a:solidFill>
                  <a:schemeClr val="accent5">
                    <a:lumMod val="75000"/>
                  </a:schemeClr>
                </a:solidFill>
              </a:rPr>
              <a:t>Khi</a:t>
            </a:r>
            <a:r>
              <a:rPr lang="en-US" sz="1600" dirty="0" smtClean="0">
                <a:solidFill>
                  <a:schemeClr val="accent5">
                    <a:lumMod val="75000"/>
                  </a:schemeClr>
                </a:solidFill>
              </a:rPr>
              <a:t> </a:t>
            </a:r>
            <a:r>
              <a:rPr lang="en-US" sz="1600" dirty="0" err="1" smtClean="0">
                <a:solidFill>
                  <a:schemeClr val="accent5">
                    <a:lumMod val="75000"/>
                  </a:schemeClr>
                </a:solidFill>
              </a:rPr>
              <a:t>đó</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cần</a:t>
            </a:r>
            <a:r>
              <a:rPr lang="en-US" sz="1600" dirty="0" smtClean="0">
                <a:solidFill>
                  <a:schemeClr val="accent5">
                    <a:lumMod val="75000"/>
                  </a:schemeClr>
                </a:solidFill>
              </a:rPr>
              <a:t> </a:t>
            </a:r>
            <a:r>
              <a:rPr lang="en-US" sz="1600" dirty="0" err="1" smtClean="0">
                <a:solidFill>
                  <a:schemeClr val="accent5">
                    <a:lumMod val="75000"/>
                  </a:schemeClr>
                </a:solidFill>
              </a:rPr>
              <a:t>thêm</a:t>
            </a:r>
            <a:r>
              <a:rPr lang="en-US" sz="1600" dirty="0" smtClean="0">
                <a:solidFill>
                  <a:schemeClr val="accent5">
                    <a:lumMod val="75000"/>
                  </a:schemeClr>
                </a:solidFill>
              </a:rPr>
              <a:t> </a:t>
            </a:r>
            <a:r>
              <a:rPr lang="en-US" sz="1600" dirty="0" err="1" smtClean="0">
                <a:solidFill>
                  <a:schemeClr val="accent5">
                    <a:lumMod val="75000"/>
                  </a:schemeClr>
                </a:solidFill>
              </a:rPr>
              <a:t>tên</a:t>
            </a:r>
            <a:r>
              <a:rPr lang="en-US" sz="1600" dirty="0" smtClean="0">
                <a:solidFill>
                  <a:schemeClr val="accent5">
                    <a:lumMod val="75000"/>
                  </a:schemeClr>
                </a:solidFill>
              </a:rPr>
              <a:t> </a:t>
            </a:r>
            <a:r>
              <a:rPr lang="en-US" sz="1600" dirty="0" err="1" smtClean="0">
                <a:solidFill>
                  <a:schemeClr val="accent5">
                    <a:lumMod val="75000"/>
                  </a:schemeClr>
                </a:solidFill>
              </a:rPr>
              <a:t>của</a:t>
            </a:r>
            <a:r>
              <a:rPr lang="en-US" sz="1600" dirty="0" smtClean="0">
                <a:solidFill>
                  <a:schemeClr val="accent5">
                    <a:lumMod val="75000"/>
                  </a:schemeClr>
                </a:solidFill>
              </a:rPr>
              <a:t> table </a:t>
            </a:r>
            <a:r>
              <a:rPr lang="en-US" sz="1600" dirty="0" err="1" smtClean="0">
                <a:solidFill>
                  <a:schemeClr val="accent5">
                    <a:lumMod val="75000"/>
                  </a:schemeClr>
                </a:solidFill>
              </a:rPr>
              <a:t>trước</a:t>
            </a:r>
            <a:r>
              <a:rPr lang="en-US" sz="1600" dirty="0" smtClean="0">
                <a:solidFill>
                  <a:schemeClr val="accent5">
                    <a:lumMod val="75000"/>
                  </a:schemeClr>
                </a:solidFill>
              </a:rPr>
              <a:t> </a:t>
            </a:r>
            <a:r>
              <a:rPr lang="en-US" sz="1600" dirty="0" err="1" smtClean="0">
                <a:solidFill>
                  <a:schemeClr val="accent5">
                    <a:lumMod val="75000"/>
                  </a:schemeClr>
                </a:solidFill>
              </a:rPr>
              <a:t>tên</a:t>
            </a:r>
            <a:r>
              <a:rPr lang="en-US" sz="1600" dirty="0" smtClean="0">
                <a:solidFill>
                  <a:schemeClr val="accent5">
                    <a:lumMod val="75000"/>
                  </a:schemeClr>
                </a:solidFill>
              </a:rPr>
              <a:t> </a:t>
            </a:r>
            <a:r>
              <a:rPr lang="en-US" sz="1600" dirty="0" err="1" smtClean="0">
                <a:solidFill>
                  <a:schemeClr val="accent5">
                    <a:lumMod val="75000"/>
                  </a:schemeClr>
                </a:solidFill>
              </a:rPr>
              <a:t>cột</a:t>
            </a:r>
            <a:r>
              <a:rPr lang="en-US" sz="1600" dirty="0" smtClean="0">
                <a:solidFill>
                  <a:schemeClr val="accent5">
                    <a:lumMod val="75000"/>
                  </a:schemeClr>
                </a:solidFill>
              </a:rPr>
              <a:t>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nhận</a:t>
            </a:r>
            <a:r>
              <a:rPr lang="en-US" sz="1600" dirty="0" smtClean="0">
                <a:solidFill>
                  <a:schemeClr val="accent5">
                    <a:lumMod val="75000"/>
                  </a:schemeClr>
                </a:solidFill>
              </a:rPr>
              <a:t> </a:t>
            </a:r>
            <a:r>
              <a:rPr lang="en-US" sz="1600" dirty="0" err="1" smtClean="0">
                <a:solidFill>
                  <a:schemeClr val="accent5">
                    <a:lumMod val="75000"/>
                  </a:schemeClr>
                </a:solidFill>
              </a:rPr>
              <a:t>diện</a:t>
            </a:r>
            <a:r>
              <a:rPr lang="en-US" sz="1600" dirty="0" smtClean="0">
                <a:solidFill>
                  <a:schemeClr val="accent5">
                    <a:lumMod val="75000"/>
                  </a:schemeClr>
                </a:solidFill>
              </a:rPr>
              <a:t> </a:t>
            </a:r>
            <a:r>
              <a:rPr lang="en-US" sz="1600" dirty="0" err="1" smtClean="0">
                <a:solidFill>
                  <a:schemeClr val="accent5">
                    <a:lumMod val="75000"/>
                  </a:schemeClr>
                </a:solidFill>
              </a:rPr>
              <a:t>rõ</a:t>
            </a:r>
            <a:r>
              <a:rPr lang="en-US" sz="1600" dirty="0" smtClean="0">
                <a:solidFill>
                  <a:schemeClr val="accent5">
                    <a:lumMod val="75000"/>
                  </a:schemeClr>
                </a:solidFill>
              </a:rPr>
              <a:t> </a:t>
            </a:r>
            <a:r>
              <a:rPr lang="en-US" sz="1600" dirty="0" err="1" smtClean="0">
                <a:solidFill>
                  <a:schemeClr val="accent5">
                    <a:lumMod val="75000"/>
                  </a:schemeClr>
                </a:solidFill>
              </a:rPr>
              <a:t>ràng</a:t>
            </a:r>
            <a:r>
              <a:rPr lang="en-US" sz="1600" dirty="0" smtClean="0">
                <a:solidFill>
                  <a:schemeClr val="accent5">
                    <a:lumMod val="75000"/>
                  </a:schemeClr>
                </a:solidFill>
              </a:rPr>
              <a:t> </a:t>
            </a:r>
            <a:r>
              <a:rPr lang="en-US" sz="1600" dirty="0" err="1" smtClean="0">
                <a:solidFill>
                  <a:schemeClr val="accent5">
                    <a:lumMod val="75000"/>
                  </a:schemeClr>
                </a:solidFill>
              </a:rPr>
              <a:t>cột</a:t>
            </a:r>
            <a:r>
              <a:rPr lang="en-US" sz="1600" dirty="0" smtClean="0">
                <a:solidFill>
                  <a:schemeClr val="accent5">
                    <a:lumMod val="75000"/>
                  </a:schemeClr>
                </a:solidFill>
              </a:rPr>
              <a:t> </a:t>
            </a:r>
            <a:r>
              <a:rPr lang="en-US" sz="1600" dirty="0" err="1" smtClean="0">
                <a:solidFill>
                  <a:schemeClr val="accent5">
                    <a:lumMod val="75000"/>
                  </a:schemeClr>
                </a:solidFill>
              </a:rPr>
              <a:t>đó</a:t>
            </a:r>
            <a:r>
              <a:rPr lang="en-US" sz="1600" dirty="0" smtClean="0">
                <a:solidFill>
                  <a:schemeClr val="accent5">
                    <a:lumMod val="75000"/>
                  </a:schemeClr>
                </a:solidFill>
              </a:rPr>
              <a:t> </a:t>
            </a:r>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smtClean="0">
                <a:solidFill>
                  <a:schemeClr val="accent5">
                    <a:lumMod val="75000"/>
                  </a:schemeClr>
                </a:solidFill>
              </a:rPr>
              <a:t>của</a:t>
            </a:r>
            <a:r>
              <a:rPr lang="en-US" sz="1600" dirty="0" smtClean="0">
                <a:solidFill>
                  <a:schemeClr val="accent5">
                    <a:lumMod val="75000"/>
                  </a:schemeClr>
                </a:solidFill>
              </a:rPr>
              <a:t> table </a:t>
            </a:r>
            <a:r>
              <a:rPr lang="en-US" sz="1600" dirty="0" err="1" smtClean="0">
                <a:solidFill>
                  <a:schemeClr val="accent5">
                    <a:lumMod val="75000"/>
                  </a:schemeClr>
                </a:solidFill>
              </a:rPr>
              <a:t>nào</a:t>
            </a:r>
            <a:r>
              <a:rPr lang="en-US" sz="1600" dirty="0" smtClean="0">
                <a:solidFill>
                  <a:schemeClr val="accent5">
                    <a:lumMod val="75000"/>
                  </a:schemeClr>
                </a:solidFill>
              </a:rPr>
              <a:t>. </a:t>
            </a:r>
            <a:r>
              <a:rPr lang="en-US" sz="1600" dirty="0" err="1" smtClean="0">
                <a:solidFill>
                  <a:schemeClr val="accent5">
                    <a:lumMod val="75000"/>
                  </a:schemeClr>
                </a:solidFill>
              </a:rPr>
              <a:t>Nhưng</a:t>
            </a:r>
            <a:r>
              <a:rPr lang="en-US" sz="1600" dirty="0" smtClean="0">
                <a:solidFill>
                  <a:schemeClr val="accent5">
                    <a:lumMod val="75000"/>
                  </a:schemeClr>
                </a:solidFill>
              </a:rPr>
              <a:t> </a:t>
            </a:r>
            <a:r>
              <a:rPr lang="en-US" sz="1600" dirty="0" err="1" smtClean="0">
                <a:solidFill>
                  <a:schemeClr val="accent5">
                    <a:lumMod val="75000"/>
                  </a:schemeClr>
                </a:solidFill>
              </a:rPr>
              <a:t>nếu</a:t>
            </a:r>
            <a:r>
              <a:rPr lang="en-US" sz="1600" dirty="0" smtClean="0">
                <a:solidFill>
                  <a:schemeClr val="accent5">
                    <a:lumMod val="75000"/>
                  </a:schemeClr>
                </a:solidFill>
              </a:rPr>
              <a:t> </a:t>
            </a:r>
            <a:r>
              <a:rPr lang="en-US" sz="1600" dirty="0" err="1" smtClean="0">
                <a:solidFill>
                  <a:schemeClr val="accent5">
                    <a:lumMod val="75000"/>
                  </a:schemeClr>
                </a:solidFill>
              </a:rPr>
              <a:t>tên</a:t>
            </a:r>
            <a:r>
              <a:rPr lang="en-US" sz="1600" dirty="0" smtClean="0">
                <a:solidFill>
                  <a:schemeClr val="accent5">
                    <a:lumMod val="75000"/>
                  </a:schemeClr>
                </a:solidFill>
              </a:rPr>
              <a:t> </a:t>
            </a:r>
            <a:r>
              <a:rPr lang="en-US" sz="1600" dirty="0" err="1" smtClean="0">
                <a:solidFill>
                  <a:schemeClr val="accent5">
                    <a:lumMod val="75000"/>
                  </a:schemeClr>
                </a:solidFill>
              </a:rPr>
              <a:t>của</a:t>
            </a:r>
            <a:r>
              <a:rPr lang="en-US" sz="1600" dirty="0" smtClean="0">
                <a:solidFill>
                  <a:schemeClr val="accent5">
                    <a:lumMod val="75000"/>
                  </a:schemeClr>
                </a:solidFill>
              </a:rPr>
              <a:t> table </a:t>
            </a:r>
            <a:r>
              <a:rPr lang="en-US" sz="1600" dirty="0" err="1" smtClean="0">
                <a:solidFill>
                  <a:schemeClr val="accent5">
                    <a:lumMod val="75000"/>
                  </a:schemeClr>
                </a:solidFill>
              </a:rPr>
              <a:t>dài</a:t>
            </a:r>
            <a:r>
              <a:rPr lang="en-US" sz="1600" dirty="0" smtClean="0">
                <a:solidFill>
                  <a:schemeClr val="accent5">
                    <a:lumMod val="75000"/>
                  </a:schemeClr>
                </a:solidFill>
              </a:rPr>
              <a:t> </a:t>
            </a:r>
            <a:r>
              <a:rPr lang="en-US" sz="1600" dirty="0" err="1" smtClean="0">
                <a:solidFill>
                  <a:schemeClr val="accent5">
                    <a:lumMod val="75000"/>
                  </a:schemeClr>
                </a:solidFill>
              </a:rPr>
              <a:t>quá</a:t>
            </a:r>
            <a:r>
              <a:rPr lang="en-US" sz="1600" dirty="0" smtClean="0">
                <a:solidFill>
                  <a:schemeClr val="accent5">
                    <a:lumMod val="75000"/>
                  </a:schemeClr>
                </a:solidFill>
              </a:rPr>
              <a:t> </a:t>
            </a:r>
            <a:r>
              <a:rPr lang="en-US" sz="1600" dirty="0" err="1" smtClean="0">
                <a:solidFill>
                  <a:schemeClr val="accent5">
                    <a:lumMod val="75000"/>
                  </a:schemeClr>
                </a:solidFill>
              </a:rPr>
              <a:t>thì</a:t>
            </a:r>
            <a:r>
              <a:rPr lang="en-US" sz="1600" dirty="0" smtClean="0">
                <a:solidFill>
                  <a:schemeClr val="accent5">
                    <a:lumMod val="75000"/>
                  </a:schemeClr>
                </a:solidFill>
              </a:rPr>
              <a:t> </a:t>
            </a:r>
            <a:r>
              <a:rPr lang="en-US" sz="1600" dirty="0" err="1" smtClean="0">
                <a:solidFill>
                  <a:schemeClr val="accent5">
                    <a:lumMod val="75000"/>
                  </a:schemeClr>
                </a:solidFill>
              </a:rPr>
              <a:t>dẫn</a:t>
            </a:r>
            <a:r>
              <a:rPr lang="en-US" sz="1600" dirty="0" smtClean="0">
                <a:solidFill>
                  <a:schemeClr val="accent5">
                    <a:lumMod val="75000"/>
                  </a:schemeClr>
                </a:solidFill>
              </a:rPr>
              <a:t> </a:t>
            </a:r>
            <a:r>
              <a:rPr lang="en-US" sz="1600" dirty="0" err="1" smtClean="0">
                <a:solidFill>
                  <a:schemeClr val="accent5">
                    <a:lumMod val="75000"/>
                  </a:schemeClr>
                </a:solidFill>
              </a:rPr>
              <a:t>đến</a:t>
            </a:r>
            <a:r>
              <a:rPr lang="en-US" sz="1600" dirty="0" smtClean="0">
                <a:solidFill>
                  <a:schemeClr val="accent5">
                    <a:lumMod val="75000"/>
                  </a:schemeClr>
                </a:solidFill>
              </a:rPr>
              <a:t> </a:t>
            </a:r>
            <a:r>
              <a:rPr lang="en-US" sz="1600" dirty="0" err="1" smtClean="0">
                <a:solidFill>
                  <a:schemeClr val="accent5">
                    <a:lumMod val="75000"/>
                  </a:schemeClr>
                </a:solidFill>
              </a:rPr>
              <a:t>câu</a:t>
            </a:r>
            <a:r>
              <a:rPr lang="en-US" sz="1600" dirty="0" smtClean="0">
                <a:solidFill>
                  <a:schemeClr val="accent5">
                    <a:lumMod val="75000"/>
                  </a:schemeClr>
                </a:solidFill>
              </a:rPr>
              <a:t> </a:t>
            </a:r>
            <a:r>
              <a:rPr lang="en-US" sz="1600" dirty="0" err="1" smtClean="0">
                <a:solidFill>
                  <a:schemeClr val="accent5">
                    <a:lumMod val="75000"/>
                  </a:schemeClr>
                </a:solidFill>
              </a:rPr>
              <a:t>lệnh</a:t>
            </a:r>
            <a:r>
              <a:rPr lang="en-US" sz="1600" dirty="0" smtClean="0">
                <a:solidFill>
                  <a:schemeClr val="accent5">
                    <a:lumMod val="75000"/>
                  </a:schemeClr>
                </a:solidFill>
              </a:rPr>
              <a:t> </a:t>
            </a:r>
            <a:r>
              <a:rPr lang="en-US" sz="1600" dirty="0" err="1" smtClean="0">
                <a:solidFill>
                  <a:schemeClr val="accent5">
                    <a:lumMod val="75000"/>
                  </a:schemeClr>
                </a:solidFill>
              </a:rPr>
              <a:t>truy</a:t>
            </a:r>
            <a:r>
              <a:rPr lang="en-US" sz="1600" dirty="0" smtClean="0">
                <a:solidFill>
                  <a:schemeClr val="accent5">
                    <a:lumMod val="75000"/>
                  </a:schemeClr>
                </a:solidFill>
              </a:rPr>
              <a:t> </a:t>
            </a:r>
            <a:r>
              <a:rPr lang="en-US" sz="1600" dirty="0" err="1" smtClean="0">
                <a:solidFill>
                  <a:schemeClr val="accent5">
                    <a:lumMod val="75000"/>
                  </a:schemeClr>
                </a:solidFill>
              </a:rPr>
              <a:t>vấn</a:t>
            </a:r>
            <a:r>
              <a:rPr lang="en-US" sz="1600" dirty="0" smtClean="0">
                <a:solidFill>
                  <a:schemeClr val="accent5">
                    <a:lumMod val="75000"/>
                  </a:schemeClr>
                </a:solidFill>
              </a:rPr>
              <a:t> </a:t>
            </a:r>
            <a:r>
              <a:rPr lang="en-US" sz="1600" dirty="0" err="1" smtClean="0">
                <a:solidFill>
                  <a:schemeClr val="accent5">
                    <a:lumMod val="75000"/>
                  </a:schemeClr>
                </a:solidFill>
              </a:rPr>
              <a:t>dài</a:t>
            </a:r>
            <a:r>
              <a:rPr lang="en-US" sz="1600" dirty="0" smtClean="0">
                <a:solidFill>
                  <a:schemeClr val="accent5">
                    <a:lumMod val="75000"/>
                  </a:schemeClr>
                </a:solidFill>
              </a:rPr>
              <a:t> </a:t>
            </a:r>
            <a:r>
              <a:rPr lang="en-US" sz="1600" dirty="0" err="1" smtClean="0">
                <a:solidFill>
                  <a:schemeClr val="accent5">
                    <a:lumMod val="75000"/>
                  </a:schemeClr>
                </a:solidFill>
              </a:rPr>
              <a:t>và</a:t>
            </a:r>
            <a:r>
              <a:rPr lang="en-US" sz="1600" dirty="0" smtClean="0">
                <a:solidFill>
                  <a:schemeClr val="accent5">
                    <a:lumMod val="75000"/>
                  </a:schemeClr>
                </a:solidFill>
              </a:rPr>
              <a:t> </a:t>
            </a:r>
            <a:r>
              <a:rPr lang="en-US" sz="1600" dirty="0" err="1" smtClean="0">
                <a:solidFill>
                  <a:schemeClr val="accent5">
                    <a:lumMod val="75000"/>
                  </a:schemeClr>
                </a:solidFill>
              </a:rPr>
              <a:t>khó</a:t>
            </a:r>
            <a:r>
              <a:rPr lang="en-US" sz="1600" dirty="0" smtClean="0">
                <a:solidFill>
                  <a:schemeClr val="accent5">
                    <a:lumMod val="75000"/>
                  </a:schemeClr>
                </a:solidFill>
              </a:rPr>
              <a:t> </a:t>
            </a:r>
            <a:r>
              <a:rPr lang="en-US" sz="1600" dirty="0" err="1" smtClean="0">
                <a:solidFill>
                  <a:schemeClr val="accent5">
                    <a:lumMod val="75000"/>
                  </a:schemeClr>
                </a:solidFill>
              </a:rPr>
              <a:t>đọc</a:t>
            </a:r>
            <a:endParaRPr lang="en-US" sz="1600" dirty="0">
              <a:solidFill>
                <a:schemeClr val="accent5">
                  <a:lumMod val="75000"/>
                </a:schemeClr>
              </a:solidFill>
            </a:endParaRPr>
          </a:p>
        </p:txBody>
      </p:sp>
      <p:pic>
        <p:nvPicPr>
          <p:cNvPr id="2" name="Picture 1"/>
          <p:cNvPicPr>
            <a:picLocks noChangeAspect="1"/>
          </p:cNvPicPr>
          <p:nvPr/>
        </p:nvPicPr>
        <p:blipFill>
          <a:blip r:embed="rId2"/>
          <a:stretch>
            <a:fillRect/>
          </a:stretch>
        </p:blipFill>
        <p:spPr>
          <a:xfrm>
            <a:off x="1041147" y="3636284"/>
            <a:ext cx="5724525" cy="2952750"/>
          </a:xfrm>
          <a:prstGeom prst="rect">
            <a:avLst/>
          </a:prstGeom>
        </p:spPr>
      </p:pic>
    </p:spTree>
    <p:extLst>
      <p:ext uri="{BB962C8B-B14F-4D97-AF65-F5344CB8AC3E}">
        <p14:creationId xmlns:p14="http://schemas.microsoft.com/office/powerpoint/2010/main" val="23414357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ounded Rectangle 24"/>
          <p:cNvSpPr/>
          <p:nvPr/>
        </p:nvSpPr>
        <p:spPr>
          <a:xfrm>
            <a:off x="923868" y="1162881"/>
            <a:ext cx="7296263" cy="3083193"/>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7" name="TextBox 16"/>
          <p:cNvSpPr txBox="1"/>
          <p:nvPr/>
        </p:nvSpPr>
        <p:spPr>
          <a:xfrm>
            <a:off x="832915" y="623786"/>
            <a:ext cx="7405738" cy="338554"/>
          </a:xfrm>
          <a:prstGeom prst="rect">
            <a:avLst/>
          </a:prstGeom>
          <a:noFill/>
        </p:spPr>
        <p:txBody>
          <a:bodyPr wrap="square" rtlCol="0">
            <a:spAutoFit/>
          </a:bodyPr>
          <a:lstStyle/>
          <a:p>
            <a:r>
              <a:rPr lang="en-US" sz="1600" dirty="0" err="1" smtClean="0">
                <a:solidFill>
                  <a:schemeClr val="accent5">
                    <a:lumMod val="75000"/>
                  </a:schemeClr>
                </a:solidFill>
              </a:rPr>
              <a:t>Đổi</a:t>
            </a:r>
            <a:r>
              <a:rPr lang="en-US" sz="1600" dirty="0" smtClean="0">
                <a:solidFill>
                  <a:schemeClr val="accent5">
                    <a:lumMod val="75000"/>
                  </a:schemeClr>
                </a:solidFill>
              </a:rPr>
              <a:t> </a:t>
            </a:r>
            <a:r>
              <a:rPr lang="en-US" sz="1600" dirty="0" err="1" smtClean="0">
                <a:solidFill>
                  <a:schemeClr val="accent5">
                    <a:lumMod val="75000"/>
                  </a:schemeClr>
                </a:solidFill>
              </a:rPr>
              <a:t>tên</a:t>
            </a:r>
            <a:r>
              <a:rPr lang="en-US" sz="1600" dirty="0" smtClean="0">
                <a:solidFill>
                  <a:schemeClr val="accent5">
                    <a:lumMod val="75000"/>
                  </a:schemeClr>
                </a:solidFill>
              </a:rPr>
              <a:t> table (</a:t>
            </a:r>
            <a:r>
              <a:rPr lang="en-US" sz="1600" dirty="0" err="1" smtClean="0">
                <a:solidFill>
                  <a:schemeClr val="accent5">
                    <a:lumMod val="75000"/>
                  </a:schemeClr>
                </a:solidFill>
              </a:rPr>
              <a:t>tức</a:t>
            </a:r>
            <a:r>
              <a:rPr lang="en-US" sz="1600" dirty="0" smtClean="0">
                <a:solidFill>
                  <a:schemeClr val="accent5">
                    <a:lumMod val="75000"/>
                  </a:schemeClr>
                </a:solidFill>
              </a:rPr>
              <a:t> </a:t>
            </a:r>
            <a:r>
              <a:rPr lang="en-US" sz="1600" dirty="0" err="1" smtClean="0">
                <a:solidFill>
                  <a:schemeClr val="accent5">
                    <a:lumMod val="75000"/>
                  </a:schemeClr>
                </a:solidFill>
              </a:rPr>
              <a:t>dùng</a:t>
            </a:r>
            <a:r>
              <a:rPr lang="en-US" sz="1600" dirty="0" smtClean="0">
                <a:solidFill>
                  <a:schemeClr val="accent5">
                    <a:lumMod val="75000"/>
                  </a:schemeClr>
                </a:solidFill>
              </a:rPr>
              <a:t> table alias) </a:t>
            </a:r>
            <a:r>
              <a:rPr lang="en-US" sz="1600" dirty="0" err="1" smtClean="0">
                <a:solidFill>
                  <a:schemeClr val="accent5">
                    <a:lumMod val="75000"/>
                  </a:schemeClr>
                </a:solidFill>
              </a:rPr>
              <a:t>giúp</a:t>
            </a:r>
            <a:r>
              <a:rPr lang="en-US" sz="1600" dirty="0" smtClean="0">
                <a:solidFill>
                  <a:schemeClr val="accent5">
                    <a:lumMod val="75000"/>
                  </a:schemeClr>
                </a:solidFill>
              </a:rPr>
              <a:t> </a:t>
            </a:r>
            <a:r>
              <a:rPr lang="en-US" sz="1600" dirty="0" err="1" smtClean="0">
                <a:solidFill>
                  <a:schemeClr val="accent5">
                    <a:lumMod val="75000"/>
                  </a:schemeClr>
                </a:solidFill>
              </a:rPr>
              <a:t>câu</a:t>
            </a:r>
            <a:r>
              <a:rPr lang="en-US" sz="1600" dirty="0" smtClean="0">
                <a:solidFill>
                  <a:schemeClr val="accent5">
                    <a:lumMod val="75000"/>
                  </a:schemeClr>
                </a:solidFill>
              </a:rPr>
              <a:t> </a:t>
            </a:r>
            <a:r>
              <a:rPr lang="en-US" sz="1600" dirty="0" err="1" smtClean="0">
                <a:solidFill>
                  <a:schemeClr val="accent5">
                    <a:lumMod val="75000"/>
                  </a:schemeClr>
                </a:solidFill>
              </a:rPr>
              <a:t>lệnh</a:t>
            </a:r>
            <a:r>
              <a:rPr lang="en-US" sz="1600" dirty="0" smtClean="0">
                <a:solidFill>
                  <a:schemeClr val="accent5">
                    <a:lumMod val="75000"/>
                  </a:schemeClr>
                </a:solidFill>
              </a:rPr>
              <a:t> </a:t>
            </a:r>
            <a:r>
              <a:rPr lang="en-US" sz="1600" dirty="0" err="1" smtClean="0">
                <a:solidFill>
                  <a:schemeClr val="accent5">
                    <a:lumMod val="75000"/>
                  </a:schemeClr>
                </a:solidFill>
              </a:rPr>
              <a:t>trong</a:t>
            </a:r>
            <a:r>
              <a:rPr lang="en-US" sz="1600" dirty="0" smtClean="0">
                <a:solidFill>
                  <a:schemeClr val="accent5">
                    <a:lumMod val="75000"/>
                  </a:schemeClr>
                </a:solidFill>
              </a:rPr>
              <a:t> </a:t>
            </a:r>
            <a:r>
              <a:rPr lang="en-US" sz="1600" dirty="0" err="1" smtClean="0">
                <a:solidFill>
                  <a:schemeClr val="accent5">
                    <a:lumMod val="75000"/>
                  </a:schemeClr>
                </a:solidFill>
              </a:rPr>
              <a:t>gọn</a:t>
            </a:r>
            <a:r>
              <a:rPr lang="en-US" sz="1600" dirty="0" smtClean="0">
                <a:solidFill>
                  <a:schemeClr val="accent5">
                    <a:lumMod val="75000"/>
                  </a:schemeClr>
                </a:solidFill>
              </a:rPr>
              <a:t> </a:t>
            </a:r>
            <a:r>
              <a:rPr lang="en-US" sz="1600" dirty="0" err="1" smtClean="0">
                <a:solidFill>
                  <a:schemeClr val="accent5">
                    <a:lumMod val="75000"/>
                  </a:schemeClr>
                </a:solidFill>
              </a:rPr>
              <a:t>hơn</a:t>
            </a:r>
            <a:r>
              <a:rPr lang="en-US" sz="1600" dirty="0" smtClean="0">
                <a:solidFill>
                  <a:schemeClr val="accent5">
                    <a:lumMod val="75000"/>
                  </a:schemeClr>
                </a:solidFill>
              </a:rPr>
              <a:t> </a:t>
            </a:r>
            <a:r>
              <a:rPr lang="en-US" sz="1600" dirty="0" err="1" smtClean="0">
                <a:solidFill>
                  <a:schemeClr val="accent5">
                    <a:lumMod val="75000"/>
                  </a:schemeClr>
                </a:solidFill>
              </a:rPr>
              <a:t>như</a:t>
            </a:r>
            <a:r>
              <a:rPr lang="en-US" sz="1600" dirty="0" smtClean="0">
                <a:solidFill>
                  <a:schemeClr val="accent5">
                    <a:lumMod val="75000"/>
                  </a:schemeClr>
                </a:solidFill>
              </a:rPr>
              <a:t> </a:t>
            </a:r>
            <a:r>
              <a:rPr lang="en-US" sz="1600" dirty="0" err="1" smtClean="0">
                <a:solidFill>
                  <a:schemeClr val="accent5">
                    <a:lumMod val="75000"/>
                  </a:schemeClr>
                </a:solidFill>
              </a:rPr>
              <a:t>thế</a:t>
            </a:r>
            <a:r>
              <a:rPr lang="en-US" sz="1600" dirty="0" smtClean="0">
                <a:solidFill>
                  <a:schemeClr val="accent5">
                    <a:lumMod val="75000"/>
                  </a:schemeClr>
                </a:solidFill>
              </a:rPr>
              <a:t> </a:t>
            </a:r>
            <a:r>
              <a:rPr lang="en-US" sz="1600" dirty="0" err="1" smtClean="0">
                <a:solidFill>
                  <a:schemeClr val="accent5">
                    <a:lumMod val="75000"/>
                  </a:schemeClr>
                </a:solidFill>
              </a:rPr>
              <a:t>này</a:t>
            </a:r>
            <a:endParaRPr lang="en-US" sz="1600" dirty="0">
              <a:solidFill>
                <a:schemeClr val="accent5">
                  <a:lumMod val="75000"/>
                </a:schemeClr>
              </a:solidFill>
            </a:endParaRPr>
          </a:p>
        </p:txBody>
      </p:sp>
      <p:pic>
        <p:nvPicPr>
          <p:cNvPr id="5" name="Picture 4"/>
          <p:cNvPicPr>
            <a:picLocks noChangeAspect="1"/>
          </p:cNvPicPr>
          <p:nvPr/>
        </p:nvPicPr>
        <p:blipFill>
          <a:blip r:embed="rId2"/>
          <a:stretch>
            <a:fillRect/>
          </a:stretch>
        </p:blipFill>
        <p:spPr>
          <a:xfrm>
            <a:off x="1127007" y="1228102"/>
            <a:ext cx="4229100" cy="2952750"/>
          </a:xfrm>
          <a:prstGeom prst="rect">
            <a:avLst/>
          </a:prstGeom>
        </p:spPr>
      </p:pic>
      <p:sp>
        <p:nvSpPr>
          <p:cNvPr id="11" name="TextBox 10"/>
          <p:cNvSpPr txBox="1"/>
          <p:nvPr/>
        </p:nvSpPr>
        <p:spPr>
          <a:xfrm>
            <a:off x="832915" y="4471509"/>
            <a:ext cx="7405738" cy="338554"/>
          </a:xfrm>
          <a:prstGeom prst="rect">
            <a:avLst/>
          </a:prstGeom>
          <a:noFill/>
        </p:spPr>
        <p:txBody>
          <a:bodyPr wrap="square" rtlCol="0">
            <a:spAutoFit/>
          </a:bodyPr>
          <a:lstStyle/>
          <a:p>
            <a:r>
              <a:rPr lang="en-US" sz="1600" dirty="0" err="1" smtClean="0">
                <a:solidFill>
                  <a:schemeClr val="accent5">
                    <a:lumMod val="75000"/>
                  </a:schemeClr>
                </a:solidFill>
              </a:rPr>
              <a:t>Thông</a:t>
            </a:r>
            <a:r>
              <a:rPr lang="en-US" sz="1600" dirty="0" smtClean="0">
                <a:solidFill>
                  <a:schemeClr val="accent5">
                    <a:lumMod val="75000"/>
                  </a:schemeClr>
                </a:solidFill>
              </a:rPr>
              <a:t> </a:t>
            </a:r>
            <a:r>
              <a:rPr lang="en-US" sz="1600" dirty="0" err="1" smtClean="0">
                <a:solidFill>
                  <a:schemeClr val="accent5">
                    <a:lumMod val="75000"/>
                  </a:schemeClr>
                </a:solidFill>
              </a:rPr>
              <a:t>thường</a:t>
            </a:r>
            <a:r>
              <a:rPr lang="en-US" sz="1600" dirty="0" smtClean="0">
                <a:solidFill>
                  <a:schemeClr val="accent5">
                    <a:lumMod val="75000"/>
                  </a:schemeClr>
                </a:solidFill>
              </a:rPr>
              <a:t> hay </a:t>
            </a:r>
            <a:r>
              <a:rPr lang="en-US" sz="1600" dirty="0" err="1" smtClean="0">
                <a:solidFill>
                  <a:schemeClr val="accent5">
                    <a:lumMod val="75000"/>
                  </a:schemeClr>
                </a:solidFill>
              </a:rPr>
              <a:t>dùng</a:t>
            </a:r>
            <a:r>
              <a:rPr lang="en-US" sz="1600" dirty="0" smtClean="0">
                <a:solidFill>
                  <a:schemeClr val="accent5">
                    <a:lumMod val="75000"/>
                  </a:schemeClr>
                </a:solidFill>
              </a:rPr>
              <a:t> </a:t>
            </a:r>
            <a:r>
              <a:rPr lang="en-US" sz="1600" b="1" dirty="0" err="1" smtClean="0">
                <a:solidFill>
                  <a:schemeClr val="accent5">
                    <a:lumMod val="75000"/>
                  </a:schemeClr>
                </a:solidFill>
              </a:rPr>
              <a:t>ký</a:t>
            </a:r>
            <a:r>
              <a:rPr lang="en-US" sz="1600" b="1" dirty="0" smtClean="0">
                <a:solidFill>
                  <a:schemeClr val="accent5">
                    <a:lumMod val="75000"/>
                  </a:schemeClr>
                </a:solidFill>
              </a:rPr>
              <a:t> </a:t>
            </a:r>
            <a:r>
              <a:rPr lang="en-US" sz="1600" b="1" dirty="0" err="1" smtClean="0">
                <a:solidFill>
                  <a:schemeClr val="accent5">
                    <a:lumMod val="75000"/>
                  </a:schemeClr>
                </a:solidFill>
              </a:rPr>
              <a:t>tự</a:t>
            </a:r>
            <a:r>
              <a:rPr lang="en-US" sz="1600" b="1" dirty="0" smtClean="0">
                <a:solidFill>
                  <a:schemeClr val="accent5">
                    <a:lumMod val="75000"/>
                  </a:schemeClr>
                </a:solidFill>
              </a:rPr>
              <a:t> </a:t>
            </a:r>
            <a:r>
              <a:rPr lang="en-US" sz="1600" b="1" dirty="0" err="1" smtClean="0">
                <a:solidFill>
                  <a:schemeClr val="accent5">
                    <a:lumMod val="75000"/>
                  </a:schemeClr>
                </a:solidFill>
              </a:rPr>
              <a:t>đầu</a:t>
            </a:r>
            <a:r>
              <a:rPr lang="en-US" sz="1600" b="1" dirty="0" smtClean="0">
                <a:solidFill>
                  <a:schemeClr val="accent5">
                    <a:lumMod val="75000"/>
                  </a:schemeClr>
                </a:solidFill>
              </a:rPr>
              <a:t> </a:t>
            </a:r>
            <a:r>
              <a:rPr lang="en-US" sz="1600" b="1" dirty="0" err="1" smtClean="0">
                <a:solidFill>
                  <a:schemeClr val="accent5">
                    <a:lumMod val="75000"/>
                  </a:schemeClr>
                </a:solidFill>
              </a:rPr>
              <a:t>tiên</a:t>
            </a:r>
            <a:r>
              <a:rPr lang="en-US" sz="1600" dirty="0" smtClean="0">
                <a:solidFill>
                  <a:schemeClr val="accent5">
                    <a:lumMod val="75000"/>
                  </a:schemeClr>
                </a:solidFill>
              </a:rPr>
              <a:t> </a:t>
            </a:r>
            <a:r>
              <a:rPr lang="en-US" sz="1600" dirty="0" err="1" smtClean="0">
                <a:solidFill>
                  <a:schemeClr val="accent5">
                    <a:lumMod val="75000"/>
                  </a:schemeClr>
                </a:solidFill>
              </a:rPr>
              <a:t>của</a:t>
            </a:r>
            <a:r>
              <a:rPr lang="en-US" sz="1600" dirty="0" smtClean="0">
                <a:solidFill>
                  <a:schemeClr val="accent5">
                    <a:lumMod val="75000"/>
                  </a:schemeClr>
                </a:solidFill>
              </a:rPr>
              <a:t> Table </a:t>
            </a:r>
            <a:r>
              <a:rPr lang="en-US" sz="1600" dirty="0" err="1" smtClean="0">
                <a:solidFill>
                  <a:schemeClr val="accent5">
                    <a:lumMod val="75000"/>
                  </a:schemeClr>
                </a:solidFill>
              </a:rPr>
              <a:t>đó</a:t>
            </a:r>
            <a:r>
              <a:rPr lang="en-US" sz="1600" dirty="0" smtClean="0">
                <a:solidFill>
                  <a:schemeClr val="accent5">
                    <a:lumMod val="75000"/>
                  </a:schemeClr>
                </a:solidFill>
              </a:rPr>
              <a:t> </a:t>
            </a:r>
            <a:r>
              <a:rPr lang="en-US" sz="1600" dirty="0" err="1" smtClean="0">
                <a:solidFill>
                  <a:schemeClr val="accent5">
                    <a:lumMod val="75000"/>
                  </a:schemeClr>
                </a:solidFill>
              </a:rPr>
              <a:t>làm</a:t>
            </a:r>
            <a:r>
              <a:rPr lang="en-US" sz="1600" dirty="0" smtClean="0">
                <a:solidFill>
                  <a:schemeClr val="accent5">
                    <a:lumMod val="75000"/>
                  </a:schemeClr>
                </a:solidFill>
              </a:rPr>
              <a:t> </a:t>
            </a:r>
            <a:r>
              <a:rPr lang="en-US" sz="1600" b="1" dirty="0" smtClean="0">
                <a:solidFill>
                  <a:schemeClr val="accent5">
                    <a:lumMod val="75000"/>
                  </a:schemeClr>
                </a:solidFill>
              </a:rPr>
              <a:t>alias name</a:t>
            </a:r>
            <a:endParaRPr lang="en-US" sz="1600" b="1" dirty="0">
              <a:solidFill>
                <a:schemeClr val="accent5">
                  <a:lumMod val="75000"/>
                </a:schemeClr>
              </a:solidFill>
            </a:endParaRPr>
          </a:p>
        </p:txBody>
      </p:sp>
    </p:spTree>
    <p:extLst>
      <p:ext uri="{BB962C8B-B14F-4D97-AF65-F5344CB8AC3E}">
        <p14:creationId xmlns:p14="http://schemas.microsoft.com/office/powerpoint/2010/main" val="12203172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4590108" cy="584775"/>
          </a:xfrm>
          <a:prstGeom prst="rect">
            <a:avLst/>
          </a:prstGeom>
          <a:noFill/>
        </p:spPr>
        <p:txBody>
          <a:bodyPr wrap="square" rtlCol="0">
            <a:spAutoFit/>
          </a:bodyPr>
          <a:lstStyle/>
          <a:p>
            <a:r>
              <a:rPr lang="en-US" sz="3200" b="1" dirty="0" err="1" smtClean="0">
                <a:solidFill>
                  <a:schemeClr val="accent5">
                    <a:lumMod val="75000"/>
                  </a:schemeClr>
                </a:solidFill>
              </a:rPr>
              <a:t>Mệnh</a:t>
            </a:r>
            <a:r>
              <a:rPr lang="en-US" sz="3200" b="1" dirty="0" smtClean="0">
                <a:solidFill>
                  <a:schemeClr val="accent5">
                    <a:lumMod val="75000"/>
                  </a:schemeClr>
                </a:solidFill>
              </a:rPr>
              <a:t> </a:t>
            </a:r>
            <a:r>
              <a:rPr lang="en-US" sz="3200" b="1" dirty="0" err="1" smtClean="0">
                <a:solidFill>
                  <a:schemeClr val="accent5">
                    <a:lumMod val="75000"/>
                  </a:schemeClr>
                </a:solidFill>
              </a:rPr>
              <a:t>đề</a:t>
            </a:r>
            <a:r>
              <a:rPr lang="en-US" sz="3200" b="1" dirty="0" smtClean="0">
                <a:solidFill>
                  <a:schemeClr val="accent5">
                    <a:lumMod val="75000"/>
                  </a:schemeClr>
                </a:solidFill>
              </a:rPr>
              <a:t> JOIN</a:t>
            </a:r>
            <a:endParaRPr lang="en-US" sz="3200" b="1" dirty="0">
              <a:solidFill>
                <a:schemeClr val="accent5">
                  <a:lumMod val="75000"/>
                </a:schemeClr>
              </a:solidFill>
            </a:endParaRPr>
          </a:p>
        </p:txBody>
      </p:sp>
      <p:sp>
        <p:nvSpPr>
          <p:cNvPr id="3" name="Rectangle 2"/>
          <p:cNvSpPr/>
          <p:nvPr/>
        </p:nvSpPr>
        <p:spPr>
          <a:xfrm flipV="1">
            <a:off x="905345" y="1112942"/>
            <a:ext cx="1557198"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TextBox 13"/>
          <p:cNvSpPr txBox="1"/>
          <p:nvPr/>
        </p:nvSpPr>
        <p:spPr>
          <a:xfrm>
            <a:off x="805757" y="1358619"/>
            <a:ext cx="7740715" cy="830997"/>
          </a:xfrm>
          <a:prstGeom prst="rect">
            <a:avLst/>
          </a:prstGeom>
          <a:noFill/>
        </p:spPr>
        <p:txBody>
          <a:bodyPr wrap="square" rtlCol="0">
            <a:spAutoFit/>
          </a:bodyPr>
          <a:lstStyle/>
          <a:p>
            <a:r>
              <a:rPr lang="vi-VN" sz="1600" dirty="0">
                <a:solidFill>
                  <a:schemeClr val="accent5">
                    <a:lumMod val="75000"/>
                  </a:schemeClr>
                </a:solidFill>
              </a:rPr>
              <a:t>Trong PostgreSQL và các hệ quản trị cơ sở dữ liệu khác, JOIN là một phép toán để kết hợp dữ liệu từ hai hoặc nhiều bảng dựa trên một điều kiện kết nối. Phép JOIN cho phép tạo ra các kết quả chứa thông tin từ các bảng liên quan.</a:t>
            </a:r>
            <a:endParaRPr lang="en-US" sz="1600" b="1" dirty="0">
              <a:solidFill>
                <a:schemeClr val="accent5">
                  <a:lumMod val="75000"/>
                </a:schemeClr>
              </a:solidFill>
            </a:endParaRPr>
          </a:p>
        </p:txBody>
      </p:sp>
      <p:grpSp>
        <p:nvGrpSpPr>
          <p:cNvPr id="9" name="Group 8"/>
          <p:cNvGrpSpPr/>
          <p:nvPr/>
        </p:nvGrpSpPr>
        <p:grpSpPr>
          <a:xfrm>
            <a:off x="905344" y="2280568"/>
            <a:ext cx="7541539" cy="4096427"/>
            <a:chOff x="905344" y="2407317"/>
            <a:chExt cx="7541539" cy="4096427"/>
          </a:xfrm>
        </p:grpSpPr>
        <p:pic>
          <p:nvPicPr>
            <p:cNvPr id="5" name="Picture 4"/>
            <p:cNvPicPr>
              <a:picLocks noChangeAspect="1"/>
            </p:cNvPicPr>
            <p:nvPr/>
          </p:nvPicPr>
          <p:blipFill>
            <a:blip r:embed="rId2"/>
            <a:stretch>
              <a:fillRect/>
            </a:stretch>
          </p:blipFill>
          <p:spPr>
            <a:xfrm>
              <a:off x="3537857" y="2407317"/>
              <a:ext cx="2097520" cy="1322711"/>
            </a:xfrm>
            <a:prstGeom prst="rect">
              <a:avLst/>
            </a:prstGeom>
          </p:spPr>
        </p:pic>
        <p:pic>
          <p:nvPicPr>
            <p:cNvPr id="6" name="Picture 5"/>
            <p:cNvPicPr>
              <a:picLocks noChangeAspect="1"/>
            </p:cNvPicPr>
            <p:nvPr/>
          </p:nvPicPr>
          <p:blipFill>
            <a:blip r:embed="rId3"/>
            <a:stretch>
              <a:fillRect/>
            </a:stretch>
          </p:blipFill>
          <p:spPr>
            <a:xfrm>
              <a:off x="905344" y="2822276"/>
              <a:ext cx="2010334" cy="1289648"/>
            </a:xfrm>
            <a:prstGeom prst="rect">
              <a:avLst/>
            </a:prstGeom>
          </p:spPr>
        </p:pic>
        <p:pic>
          <p:nvPicPr>
            <p:cNvPr id="7" name="Picture 6"/>
            <p:cNvPicPr>
              <a:picLocks noChangeAspect="1"/>
            </p:cNvPicPr>
            <p:nvPr/>
          </p:nvPicPr>
          <p:blipFill>
            <a:blip r:embed="rId4"/>
            <a:stretch>
              <a:fillRect/>
            </a:stretch>
          </p:blipFill>
          <p:spPr>
            <a:xfrm>
              <a:off x="905344" y="4744584"/>
              <a:ext cx="2148781" cy="1363760"/>
            </a:xfrm>
            <a:prstGeom prst="rect">
              <a:avLst/>
            </a:prstGeom>
          </p:spPr>
        </p:pic>
        <p:pic>
          <p:nvPicPr>
            <p:cNvPr id="17" name="Picture 16"/>
            <p:cNvPicPr>
              <a:picLocks noChangeAspect="1"/>
            </p:cNvPicPr>
            <p:nvPr/>
          </p:nvPicPr>
          <p:blipFill>
            <a:blip r:embed="rId3"/>
            <a:stretch>
              <a:fillRect/>
            </a:stretch>
          </p:blipFill>
          <p:spPr>
            <a:xfrm rot="10800000">
              <a:off x="6156354" y="2822276"/>
              <a:ext cx="2010334" cy="1289648"/>
            </a:xfrm>
            <a:prstGeom prst="rect">
              <a:avLst/>
            </a:prstGeom>
          </p:spPr>
        </p:pic>
        <p:pic>
          <p:nvPicPr>
            <p:cNvPr id="21" name="Picture 20"/>
            <p:cNvPicPr>
              <a:picLocks noChangeAspect="1"/>
            </p:cNvPicPr>
            <p:nvPr/>
          </p:nvPicPr>
          <p:blipFill>
            <a:blip r:embed="rId4"/>
            <a:stretch>
              <a:fillRect/>
            </a:stretch>
          </p:blipFill>
          <p:spPr>
            <a:xfrm rot="10800000">
              <a:off x="6147300" y="4744584"/>
              <a:ext cx="2148781" cy="1363760"/>
            </a:xfrm>
            <a:prstGeom prst="rect">
              <a:avLst/>
            </a:prstGeom>
          </p:spPr>
        </p:pic>
        <p:pic>
          <p:nvPicPr>
            <p:cNvPr id="8" name="Picture 7"/>
            <p:cNvPicPr>
              <a:picLocks noChangeAspect="1"/>
            </p:cNvPicPr>
            <p:nvPr/>
          </p:nvPicPr>
          <p:blipFill>
            <a:blip r:embed="rId5"/>
            <a:stretch>
              <a:fillRect/>
            </a:stretch>
          </p:blipFill>
          <p:spPr>
            <a:xfrm>
              <a:off x="3496896" y="5160476"/>
              <a:ext cx="2207631" cy="1343268"/>
            </a:xfrm>
            <a:prstGeom prst="rect">
              <a:avLst/>
            </a:prstGeom>
          </p:spPr>
        </p:pic>
        <p:sp>
          <p:nvSpPr>
            <p:cNvPr id="22" name="TextBox 21"/>
            <p:cNvSpPr txBox="1"/>
            <p:nvPr/>
          </p:nvSpPr>
          <p:spPr>
            <a:xfrm>
              <a:off x="3930754" y="3730028"/>
              <a:ext cx="1339914" cy="338554"/>
            </a:xfrm>
            <a:prstGeom prst="rect">
              <a:avLst/>
            </a:prstGeom>
            <a:noFill/>
          </p:spPr>
          <p:txBody>
            <a:bodyPr wrap="square" rtlCol="0">
              <a:spAutoFit/>
            </a:bodyPr>
            <a:lstStyle/>
            <a:p>
              <a:r>
                <a:rPr lang="en-US" sz="1600" dirty="0" smtClean="0">
                  <a:solidFill>
                    <a:schemeClr val="accent5">
                      <a:lumMod val="75000"/>
                    </a:schemeClr>
                  </a:solidFill>
                </a:rPr>
                <a:t>INNER JOIN</a:t>
              </a:r>
              <a:endParaRPr lang="en-US" sz="1600" b="1" dirty="0">
                <a:solidFill>
                  <a:schemeClr val="accent5">
                    <a:lumMod val="75000"/>
                  </a:schemeClr>
                </a:solidFill>
              </a:endParaRPr>
            </a:p>
          </p:txBody>
        </p:sp>
        <p:sp>
          <p:nvSpPr>
            <p:cNvPr id="23" name="TextBox 22"/>
            <p:cNvSpPr txBox="1"/>
            <p:nvPr/>
          </p:nvSpPr>
          <p:spPr>
            <a:xfrm>
              <a:off x="3930754" y="4714185"/>
              <a:ext cx="1339914" cy="338554"/>
            </a:xfrm>
            <a:prstGeom prst="rect">
              <a:avLst/>
            </a:prstGeom>
            <a:noFill/>
          </p:spPr>
          <p:txBody>
            <a:bodyPr wrap="square" rtlCol="0">
              <a:spAutoFit/>
            </a:bodyPr>
            <a:lstStyle/>
            <a:p>
              <a:r>
                <a:rPr lang="en-US" sz="1600" dirty="0" smtClean="0">
                  <a:solidFill>
                    <a:schemeClr val="accent5">
                      <a:lumMod val="75000"/>
                    </a:schemeClr>
                  </a:solidFill>
                </a:rPr>
                <a:t>FULL JOIN</a:t>
              </a:r>
              <a:endParaRPr lang="en-US" sz="1600" b="1" dirty="0">
                <a:solidFill>
                  <a:schemeClr val="accent5">
                    <a:lumMod val="75000"/>
                  </a:schemeClr>
                </a:solidFill>
              </a:endParaRPr>
            </a:p>
          </p:txBody>
        </p:sp>
        <p:sp>
          <p:nvSpPr>
            <p:cNvPr id="24" name="TextBox 23"/>
            <p:cNvSpPr txBox="1"/>
            <p:nvPr/>
          </p:nvSpPr>
          <p:spPr>
            <a:xfrm>
              <a:off x="1216897" y="4111924"/>
              <a:ext cx="1339914" cy="338554"/>
            </a:xfrm>
            <a:prstGeom prst="rect">
              <a:avLst/>
            </a:prstGeom>
            <a:noFill/>
          </p:spPr>
          <p:txBody>
            <a:bodyPr wrap="square" rtlCol="0">
              <a:spAutoFit/>
            </a:bodyPr>
            <a:lstStyle/>
            <a:p>
              <a:r>
                <a:rPr lang="en-US" sz="1600" dirty="0" smtClean="0">
                  <a:solidFill>
                    <a:schemeClr val="accent5">
                      <a:lumMod val="75000"/>
                    </a:schemeClr>
                  </a:solidFill>
                </a:rPr>
                <a:t>LEFT JOIN</a:t>
              </a:r>
              <a:endParaRPr lang="en-US" sz="1600" b="1" dirty="0">
                <a:solidFill>
                  <a:schemeClr val="accent5">
                    <a:lumMod val="75000"/>
                  </a:schemeClr>
                </a:solidFill>
              </a:endParaRPr>
            </a:p>
          </p:txBody>
        </p:sp>
        <p:sp>
          <p:nvSpPr>
            <p:cNvPr id="25" name="TextBox 24"/>
            <p:cNvSpPr txBox="1"/>
            <p:nvPr/>
          </p:nvSpPr>
          <p:spPr>
            <a:xfrm>
              <a:off x="1112781" y="6108344"/>
              <a:ext cx="1988030" cy="338554"/>
            </a:xfrm>
            <a:prstGeom prst="rect">
              <a:avLst/>
            </a:prstGeom>
            <a:noFill/>
          </p:spPr>
          <p:txBody>
            <a:bodyPr wrap="square" rtlCol="0">
              <a:spAutoFit/>
            </a:bodyPr>
            <a:lstStyle/>
            <a:p>
              <a:r>
                <a:rPr lang="en-US" sz="1600" dirty="0" smtClean="0">
                  <a:solidFill>
                    <a:schemeClr val="accent5">
                      <a:lumMod val="75000"/>
                    </a:schemeClr>
                  </a:solidFill>
                </a:rPr>
                <a:t>LEFT OUTER JOIN</a:t>
              </a:r>
              <a:endParaRPr lang="en-US" sz="1600" b="1" dirty="0">
                <a:solidFill>
                  <a:schemeClr val="accent5">
                    <a:lumMod val="75000"/>
                  </a:schemeClr>
                </a:solidFill>
              </a:endParaRPr>
            </a:p>
          </p:txBody>
        </p:sp>
        <p:sp>
          <p:nvSpPr>
            <p:cNvPr id="26" name="TextBox 25"/>
            <p:cNvSpPr txBox="1"/>
            <p:nvPr/>
          </p:nvSpPr>
          <p:spPr>
            <a:xfrm>
              <a:off x="6277785" y="4111924"/>
              <a:ext cx="1339914" cy="338554"/>
            </a:xfrm>
            <a:prstGeom prst="rect">
              <a:avLst/>
            </a:prstGeom>
            <a:noFill/>
          </p:spPr>
          <p:txBody>
            <a:bodyPr wrap="square" rtlCol="0">
              <a:spAutoFit/>
            </a:bodyPr>
            <a:lstStyle/>
            <a:p>
              <a:r>
                <a:rPr lang="en-US" sz="1600" dirty="0" smtClean="0">
                  <a:solidFill>
                    <a:schemeClr val="accent5">
                      <a:lumMod val="75000"/>
                    </a:schemeClr>
                  </a:solidFill>
                </a:rPr>
                <a:t>RIGHT JOIN</a:t>
              </a:r>
              <a:endParaRPr lang="en-US" sz="1600" b="1" dirty="0">
                <a:solidFill>
                  <a:schemeClr val="accent5">
                    <a:lumMod val="75000"/>
                  </a:schemeClr>
                </a:solidFill>
              </a:endParaRPr>
            </a:p>
          </p:txBody>
        </p:sp>
        <p:sp>
          <p:nvSpPr>
            <p:cNvPr id="27" name="TextBox 26"/>
            <p:cNvSpPr txBox="1"/>
            <p:nvPr/>
          </p:nvSpPr>
          <p:spPr>
            <a:xfrm>
              <a:off x="6173669" y="6108344"/>
              <a:ext cx="2273214" cy="338554"/>
            </a:xfrm>
            <a:prstGeom prst="rect">
              <a:avLst/>
            </a:prstGeom>
            <a:noFill/>
          </p:spPr>
          <p:txBody>
            <a:bodyPr wrap="square" rtlCol="0">
              <a:spAutoFit/>
            </a:bodyPr>
            <a:lstStyle/>
            <a:p>
              <a:r>
                <a:rPr lang="en-US" sz="1600" dirty="0" smtClean="0">
                  <a:solidFill>
                    <a:schemeClr val="accent5">
                      <a:lumMod val="75000"/>
                    </a:schemeClr>
                  </a:solidFill>
                </a:rPr>
                <a:t>RIGHT OUTER JOIN</a:t>
              </a:r>
              <a:endParaRPr lang="en-US" sz="1600" b="1" dirty="0">
                <a:solidFill>
                  <a:schemeClr val="accent5">
                    <a:lumMod val="75000"/>
                  </a:schemeClr>
                </a:solidFill>
              </a:endParaRPr>
            </a:p>
          </p:txBody>
        </p:sp>
      </p:grpSp>
    </p:spTree>
    <p:extLst>
      <p:ext uri="{BB962C8B-B14F-4D97-AF65-F5344CB8AC3E}">
        <p14:creationId xmlns:p14="http://schemas.microsoft.com/office/powerpoint/2010/main" val="36542377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ounded Rectangle 38"/>
          <p:cNvSpPr/>
          <p:nvPr/>
        </p:nvSpPr>
        <p:spPr>
          <a:xfrm>
            <a:off x="923868" y="1624608"/>
            <a:ext cx="7296263" cy="3083193"/>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37" name="4-Point Star 36"/>
          <p:cNvSpPr/>
          <p:nvPr/>
        </p:nvSpPr>
        <p:spPr>
          <a:xfrm>
            <a:off x="905344" y="716320"/>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1195055" y="717416"/>
            <a:ext cx="3775297" cy="338554"/>
          </a:xfrm>
          <a:prstGeom prst="rect">
            <a:avLst/>
          </a:prstGeom>
          <a:noFill/>
        </p:spPr>
        <p:txBody>
          <a:bodyPr wrap="square" rtlCol="0">
            <a:spAutoFit/>
          </a:bodyPr>
          <a:lstStyle/>
          <a:p>
            <a:r>
              <a:rPr lang="en-US" sz="1600" b="1" dirty="0" smtClean="0">
                <a:solidFill>
                  <a:schemeClr val="accent5">
                    <a:lumMod val="75000"/>
                  </a:schemeClr>
                </a:solidFill>
              </a:rPr>
              <a:t>Data </a:t>
            </a:r>
            <a:r>
              <a:rPr lang="en-US" sz="1600" b="1" dirty="0" err="1" smtClean="0">
                <a:solidFill>
                  <a:schemeClr val="accent5">
                    <a:lumMod val="75000"/>
                  </a:schemeClr>
                </a:solidFill>
              </a:rPr>
              <a:t>ví</a:t>
            </a:r>
            <a:r>
              <a:rPr lang="en-US" sz="1600" b="1" dirty="0" smtClean="0">
                <a:solidFill>
                  <a:schemeClr val="accent5">
                    <a:lumMod val="75000"/>
                  </a:schemeClr>
                </a:solidFill>
              </a:rPr>
              <a:t> </a:t>
            </a:r>
            <a:r>
              <a:rPr lang="en-US" sz="1600" b="1" dirty="0" err="1" smtClean="0">
                <a:solidFill>
                  <a:schemeClr val="accent5">
                    <a:lumMod val="75000"/>
                  </a:schemeClr>
                </a:solidFill>
              </a:rPr>
              <a:t>dụ</a:t>
            </a:r>
            <a:endParaRPr lang="en-US" sz="1600" b="1" dirty="0">
              <a:solidFill>
                <a:schemeClr val="accent5">
                  <a:lumMod val="75000"/>
                </a:schemeClr>
              </a:solidFill>
            </a:endParaRPr>
          </a:p>
        </p:txBody>
      </p:sp>
      <p:sp>
        <p:nvSpPr>
          <p:cNvPr id="40" name="TextBox 39"/>
          <p:cNvSpPr txBox="1"/>
          <p:nvPr/>
        </p:nvSpPr>
        <p:spPr>
          <a:xfrm>
            <a:off x="823864" y="1171012"/>
            <a:ext cx="7740715" cy="338554"/>
          </a:xfrm>
          <a:prstGeom prst="rect">
            <a:avLst/>
          </a:prstGeom>
          <a:noFill/>
        </p:spPr>
        <p:txBody>
          <a:bodyPr wrap="square" rtlCol="0">
            <a:spAutoFit/>
          </a:bodyPr>
          <a:lstStyle/>
          <a:p>
            <a:r>
              <a:rPr lang="en-US" sz="1600" dirty="0" err="1" smtClean="0">
                <a:solidFill>
                  <a:schemeClr val="accent5">
                    <a:lumMod val="75000"/>
                  </a:schemeClr>
                </a:solidFill>
              </a:rPr>
              <a:t>Tạo</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table employees, </a:t>
            </a:r>
            <a:r>
              <a:rPr lang="en-US" sz="1600" dirty="0" err="1" smtClean="0">
                <a:solidFill>
                  <a:schemeClr val="accent5">
                    <a:lumMod val="75000"/>
                  </a:schemeClr>
                </a:solidFill>
              </a:rPr>
              <a:t>sau</a:t>
            </a:r>
            <a:r>
              <a:rPr lang="en-US" sz="1600" dirty="0" smtClean="0">
                <a:solidFill>
                  <a:schemeClr val="accent5">
                    <a:lumMod val="75000"/>
                  </a:schemeClr>
                </a:solidFill>
              </a:rPr>
              <a:t> </a:t>
            </a:r>
            <a:r>
              <a:rPr lang="en-US" sz="1600" dirty="0" err="1" smtClean="0">
                <a:solidFill>
                  <a:schemeClr val="accent5">
                    <a:lumMod val="75000"/>
                  </a:schemeClr>
                </a:solidFill>
              </a:rPr>
              <a:t>đó</a:t>
            </a:r>
            <a:r>
              <a:rPr lang="en-US" sz="1600" dirty="0" smtClean="0">
                <a:solidFill>
                  <a:schemeClr val="accent5">
                    <a:lumMod val="75000"/>
                  </a:schemeClr>
                </a:solidFill>
              </a:rPr>
              <a:t> </a:t>
            </a:r>
            <a:r>
              <a:rPr lang="en-US" sz="1600" dirty="0" err="1" smtClean="0">
                <a:solidFill>
                  <a:schemeClr val="accent5">
                    <a:lumMod val="75000"/>
                  </a:schemeClr>
                </a:solidFill>
              </a:rPr>
              <a:t>chèn</a:t>
            </a:r>
            <a:r>
              <a:rPr lang="en-US" sz="1600" dirty="0" smtClean="0">
                <a:solidFill>
                  <a:schemeClr val="accent5">
                    <a:lumMod val="75000"/>
                  </a:schemeClr>
                </a:solidFill>
              </a:rPr>
              <a:t> 3 </a:t>
            </a:r>
            <a:r>
              <a:rPr lang="en-US" sz="1600" dirty="0" err="1" smtClean="0">
                <a:solidFill>
                  <a:schemeClr val="accent5">
                    <a:lumMod val="75000"/>
                  </a:schemeClr>
                </a:solidFill>
              </a:rPr>
              <a:t>dòng</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r>
              <a:rPr lang="en-US" sz="1600" dirty="0" smtClean="0">
                <a:solidFill>
                  <a:schemeClr val="accent5">
                    <a:lumMod val="75000"/>
                  </a:schemeClr>
                </a:solidFill>
              </a:rPr>
              <a:t> </a:t>
            </a:r>
            <a:r>
              <a:rPr lang="en-US" sz="1600" dirty="0" err="1" smtClean="0">
                <a:solidFill>
                  <a:schemeClr val="accent5">
                    <a:lumMod val="75000"/>
                  </a:schemeClr>
                </a:solidFill>
              </a:rPr>
              <a:t>như</a:t>
            </a:r>
            <a:r>
              <a:rPr lang="en-US" sz="1600" dirty="0" smtClean="0">
                <a:solidFill>
                  <a:schemeClr val="accent5">
                    <a:lumMod val="75000"/>
                  </a:schemeClr>
                </a:solidFill>
              </a:rPr>
              <a:t> </a:t>
            </a:r>
            <a:r>
              <a:rPr lang="en-US" sz="1600" dirty="0" err="1" smtClean="0">
                <a:solidFill>
                  <a:schemeClr val="accent5">
                    <a:lumMod val="75000"/>
                  </a:schemeClr>
                </a:solidFill>
              </a:rPr>
              <a:t>sau</a:t>
            </a:r>
            <a:endParaRPr lang="en-US" sz="1600" b="1" dirty="0">
              <a:solidFill>
                <a:schemeClr val="accent5">
                  <a:lumMod val="75000"/>
                </a:schemeClr>
              </a:solidFill>
            </a:endParaRPr>
          </a:p>
        </p:txBody>
      </p:sp>
      <p:pic>
        <p:nvPicPr>
          <p:cNvPr id="6" name="Picture 5"/>
          <p:cNvPicPr>
            <a:picLocks noChangeAspect="1"/>
          </p:cNvPicPr>
          <p:nvPr/>
        </p:nvPicPr>
        <p:blipFill>
          <a:blip r:embed="rId2"/>
          <a:stretch>
            <a:fillRect/>
          </a:stretch>
        </p:blipFill>
        <p:spPr>
          <a:xfrm>
            <a:off x="1195055" y="1837466"/>
            <a:ext cx="6572250" cy="2657475"/>
          </a:xfrm>
          <a:prstGeom prst="rect">
            <a:avLst/>
          </a:prstGeom>
        </p:spPr>
      </p:pic>
    </p:spTree>
    <p:extLst>
      <p:ext uri="{BB962C8B-B14F-4D97-AF65-F5344CB8AC3E}">
        <p14:creationId xmlns:p14="http://schemas.microsoft.com/office/powerpoint/2010/main" val="15807210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ounded Rectangle 38"/>
          <p:cNvSpPr/>
          <p:nvPr/>
        </p:nvSpPr>
        <p:spPr>
          <a:xfrm>
            <a:off x="923868" y="1624608"/>
            <a:ext cx="7296263" cy="3083193"/>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37" name="4-Point Star 36"/>
          <p:cNvSpPr/>
          <p:nvPr/>
        </p:nvSpPr>
        <p:spPr>
          <a:xfrm>
            <a:off x="905344" y="716320"/>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1195055" y="717416"/>
            <a:ext cx="3775297" cy="338554"/>
          </a:xfrm>
          <a:prstGeom prst="rect">
            <a:avLst/>
          </a:prstGeom>
          <a:noFill/>
        </p:spPr>
        <p:txBody>
          <a:bodyPr wrap="square" rtlCol="0">
            <a:spAutoFit/>
          </a:bodyPr>
          <a:lstStyle/>
          <a:p>
            <a:r>
              <a:rPr lang="en-US" sz="1600" b="1" dirty="0" smtClean="0">
                <a:solidFill>
                  <a:schemeClr val="accent5">
                    <a:lumMod val="75000"/>
                  </a:schemeClr>
                </a:solidFill>
              </a:rPr>
              <a:t>Data </a:t>
            </a:r>
            <a:r>
              <a:rPr lang="en-US" sz="1600" b="1" dirty="0" err="1" smtClean="0">
                <a:solidFill>
                  <a:schemeClr val="accent5">
                    <a:lumMod val="75000"/>
                  </a:schemeClr>
                </a:solidFill>
              </a:rPr>
              <a:t>ví</a:t>
            </a:r>
            <a:r>
              <a:rPr lang="en-US" sz="1600" b="1" dirty="0" smtClean="0">
                <a:solidFill>
                  <a:schemeClr val="accent5">
                    <a:lumMod val="75000"/>
                  </a:schemeClr>
                </a:solidFill>
              </a:rPr>
              <a:t> </a:t>
            </a:r>
            <a:r>
              <a:rPr lang="en-US" sz="1600" b="1" dirty="0" err="1" smtClean="0">
                <a:solidFill>
                  <a:schemeClr val="accent5">
                    <a:lumMod val="75000"/>
                  </a:schemeClr>
                </a:solidFill>
              </a:rPr>
              <a:t>dụ</a:t>
            </a:r>
            <a:endParaRPr lang="en-US" sz="1600" b="1" dirty="0">
              <a:solidFill>
                <a:schemeClr val="accent5">
                  <a:lumMod val="75000"/>
                </a:schemeClr>
              </a:solidFill>
            </a:endParaRPr>
          </a:p>
        </p:txBody>
      </p:sp>
      <p:sp>
        <p:nvSpPr>
          <p:cNvPr id="40" name="TextBox 39"/>
          <p:cNvSpPr txBox="1"/>
          <p:nvPr/>
        </p:nvSpPr>
        <p:spPr>
          <a:xfrm>
            <a:off x="823864" y="1171012"/>
            <a:ext cx="7740715" cy="338554"/>
          </a:xfrm>
          <a:prstGeom prst="rect">
            <a:avLst/>
          </a:prstGeom>
          <a:noFill/>
        </p:spPr>
        <p:txBody>
          <a:bodyPr wrap="square" rtlCol="0">
            <a:spAutoFit/>
          </a:bodyPr>
          <a:lstStyle/>
          <a:p>
            <a:r>
              <a:rPr lang="en-US" sz="1600" dirty="0" err="1" smtClean="0">
                <a:solidFill>
                  <a:schemeClr val="accent5">
                    <a:lumMod val="75000"/>
                  </a:schemeClr>
                </a:solidFill>
              </a:rPr>
              <a:t>Tạo</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table departments, </a:t>
            </a:r>
            <a:r>
              <a:rPr lang="en-US" sz="1600" dirty="0" err="1" smtClean="0">
                <a:solidFill>
                  <a:schemeClr val="accent5">
                    <a:lumMod val="75000"/>
                  </a:schemeClr>
                </a:solidFill>
              </a:rPr>
              <a:t>sau</a:t>
            </a:r>
            <a:r>
              <a:rPr lang="en-US" sz="1600" dirty="0" smtClean="0">
                <a:solidFill>
                  <a:schemeClr val="accent5">
                    <a:lumMod val="75000"/>
                  </a:schemeClr>
                </a:solidFill>
              </a:rPr>
              <a:t> </a:t>
            </a:r>
            <a:r>
              <a:rPr lang="en-US" sz="1600" dirty="0" err="1" smtClean="0">
                <a:solidFill>
                  <a:schemeClr val="accent5">
                    <a:lumMod val="75000"/>
                  </a:schemeClr>
                </a:solidFill>
              </a:rPr>
              <a:t>đó</a:t>
            </a:r>
            <a:r>
              <a:rPr lang="en-US" sz="1600" dirty="0" smtClean="0">
                <a:solidFill>
                  <a:schemeClr val="accent5">
                    <a:lumMod val="75000"/>
                  </a:schemeClr>
                </a:solidFill>
              </a:rPr>
              <a:t> </a:t>
            </a:r>
            <a:r>
              <a:rPr lang="en-US" sz="1600" dirty="0" err="1" smtClean="0">
                <a:solidFill>
                  <a:schemeClr val="accent5">
                    <a:lumMod val="75000"/>
                  </a:schemeClr>
                </a:solidFill>
              </a:rPr>
              <a:t>chèn</a:t>
            </a:r>
            <a:r>
              <a:rPr lang="en-US" sz="1600" dirty="0" smtClean="0">
                <a:solidFill>
                  <a:schemeClr val="accent5">
                    <a:lumMod val="75000"/>
                  </a:schemeClr>
                </a:solidFill>
              </a:rPr>
              <a:t> 3 </a:t>
            </a:r>
            <a:r>
              <a:rPr lang="en-US" sz="1600" dirty="0" err="1" smtClean="0">
                <a:solidFill>
                  <a:schemeClr val="accent5">
                    <a:lumMod val="75000"/>
                  </a:schemeClr>
                </a:solidFill>
              </a:rPr>
              <a:t>dòng</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r>
              <a:rPr lang="en-US" sz="1600" dirty="0" smtClean="0">
                <a:solidFill>
                  <a:schemeClr val="accent5">
                    <a:lumMod val="75000"/>
                  </a:schemeClr>
                </a:solidFill>
              </a:rPr>
              <a:t> </a:t>
            </a:r>
            <a:r>
              <a:rPr lang="en-US" sz="1600" dirty="0" err="1" smtClean="0">
                <a:solidFill>
                  <a:schemeClr val="accent5">
                    <a:lumMod val="75000"/>
                  </a:schemeClr>
                </a:solidFill>
              </a:rPr>
              <a:t>như</a:t>
            </a:r>
            <a:r>
              <a:rPr lang="en-US" sz="1600" dirty="0" smtClean="0">
                <a:solidFill>
                  <a:schemeClr val="accent5">
                    <a:lumMod val="75000"/>
                  </a:schemeClr>
                </a:solidFill>
              </a:rPr>
              <a:t> </a:t>
            </a:r>
            <a:r>
              <a:rPr lang="en-US" sz="1600" dirty="0" err="1" smtClean="0">
                <a:solidFill>
                  <a:schemeClr val="accent5">
                    <a:lumMod val="75000"/>
                  </a:schemeClr>
                </a:solidFill>
              </a:rPr>
              <a:t>sau</a:t>
            </a:r>
            <a:endParaRPr lang="en-US" sz="1600" b="1" dirty="0">
              <a:solidFill>
                <a:schemeClr val="accent5">
                  <a:lumMod val="75000"/>
                </a:schemeClr>
              </a:solidFill>
            </a:endParaRPr>
          </a:p>
        </p:txBody>
      </p:sp>
      <p:pic>
        <p:nvPicPr>
          <p:cNvPr id="2" name="Picture 1"/>
          <p:cNvPicPr>
            <a:picLocks noChangeAspect="1"/>
          </p:cNvPicPr>
          <p:nvPr/>
        </p:nvPicPr>
        <p:blipFill>
          <a:blip r:embed="rId2"/>
          <a:stretch>
            <a:fillRect/>
          </a:stretch>
        </p:blipFill>
        <p:spPr>
          <a:xfrm>
            <a:off x="1119564" y="1823848"/>
            <a:ext cx="6524625" cy="2486025"/>
          </a:xfrm>
          <a:prstGeom prst="rect">
            <a:avLst/>
          </a:prstGeom>
        </p:spPr>
      </p:pic>
      <p:sp>
        <p:nvSpPr>
          <p:cNvPr id="8" name="TextBox 7"/>
          <p:cNvSpPr txBox="1"/>
          <p:nvPr/>
        </p:nvSpPr>
        <p:spPr>
          <a:xfrm>
            <a:off x="823864" y="4991574"/>
            <a:ext cx="7740715" cy="584775"/>
          </a:xfrm>
          <a:prstGeom prst="rect">
            <a:avLst/>
          </a:prstGeom>
          <a:noFill/>
        </p:spPr>
        <p:txBody>
          <a:bodyPr wrap="square" rtlCol="0">
            <a:spAutoFit/>
          </a:bodyPr>
          <a:lstStyle/>
          <a:p>
            <a:r>
              <a:rPr lang="en-US" sz="1600" dirty="0" smtClean="0">
                <a:solidFill>
                  <a:schemeClr val="accent5">
                    <a:lumMod val="75000"/>
                  </a:schemeClr>
                </a:solidFill>
              </a:rPr>
              <a:t>Table employees </a:t>
            </a:r>
            <a:r>
              <a:rPr lang="en-US" sz="1600" dirty="0" err="1" smtClean="0">
                <a:solidFill>
                  <a:schemeClr val="accent5">
                    <a:lumMod val="75000"/>
                  </a:schemeClr>
                </a:solidFill>
              </a:rPr>
              <a:t>và</a:t>
            </a:r>
            <a:r>
              <a:rPr lang="en-US" sz="1600" dirty="0" smtClean="0">
                <a:solidFill>
                  <a:schemeClr val="accent5">
                    <a:lumMod val="75000"/>
                  </a:schemeClr>
                </a:solidFill>
              </a:rPr>
              <a:t> table departments </a:t>
            </a:r>
            <a:r>
              <a:rPr lang="en-US" sz="1600" dirty="0" err="1" smtClean="0">
                <a:solidFill>
                  <a:schemeClr val="accent5">
                    <a:lumMod val="75000"/>
                  </a:schemeClr>
                </a:solidFill>
              </a:rPr>
              <a:t>quan</a:t>
            </a:r>
            <a:r>
              <a:rPr lang="en-US" sz="1600" dirty="0" smtClean="0">
                <a:solidFill>
                  <a:schemeClr val="accent5">
                    <a:lumMod val="75000"/>
                  </a:schemeClr>
                </a:solidFill>
              </a:rPr>
              <a:t> </a:t>
            </a:r>
            <a:r>
              <a:rPr lang="en-US" sz="1600" dirty="0" err="1" smtClean="0">
                <a:solidFill>
                  <a:schemeClr val="accent5">
                    <a:lumMod val="75000"/>
                  </a:schemeClr>
                </a:solidFill>
              </a:rPr>
              <a:t>hệ</a:t>
            </a:r>
            <a:r>
              <a:rPr lang="en-US" sz="1600" dirty="0" smtClean="0">
                <a:solidFill>
                  <a:schemeClr val="accent5">
                    <a:lumMod val="75000"/>
                  </a:schemeClr>
                </a:solidFill>
              </a:rPr>
              <a:t> </a:t>
            </a:r>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dirty="0" err="1" smtClean="0">
                <a:solidFill>
                  <a:schemeClr val="accent5">
                    <a:lumMod val="75000"/>
                  </a:schemeClr>
                </a:solidFill>
              </a:rPr>
              <a:t>nhau</a:t>
            </a:r>
            <a:r>
              <a:rPr lang="en-US" sz="1600" dirty="0" smtClean="0">
                <a:solidFill>
                  <a:schemeClr val="accent5">
                    <a:lumMod val="75000"/>
                  </a:schemeClr>
                </a:solidFill>
              </a:rPr>
              <a:t> </a:t>
            </a:r>
            <a:r>
              <a:rPr lang="en-US" sz="1600" dirty="0" err="1" smtClean="0">
                <a:solidFill>
                  <a:schemeClr val="accent5">
                    <a:lumMod val="75000"/>
                  </a:schemeClr>
                </a:solidFill>
              </a:rPr>
              <a:t>bởi</a:t>
            </a:r>
            <a:r>
              <a:rPr lang="en-US" sz="1600" dirty="0" smtClean="0">
                <a:solidFill>
                  <a:schemeClr val="accent5">
                    <a:lumMod val="75000"/>
                  </a:schemeClr>
                </a:solidFill>
              </a:rPr>
              <a:t> </a:t>
            </a:r>
            <a:r>
              <a:rPr lang="en-US" sz="1600" dirty="0" err="1" smtClean="0">
                <a:solidFill>
                  <a:schemeClr val="accent5">
                    <a:lumMod val="75000"/>
                  </a:schemeClr>
                </a:solidFill>
              </a:rPr>
              <a:t>trường</a:t>
            </a:r>
            <a:r>
              <a:rPr lang="en-US" sz="1600" dirty="0" smtClean="0">
                <a:solidFill>
                  <a:schemeClr val="accent5">
                    <a:lumMod val="75000"/>
                  </a:schemeClr>
                </a:solidFill>
              </a:rPr>
              <a:t> </a:t>
            </a:r>
            <a:r>
              <a:rPr lang="en-US" sz="1600" dirty="0" err="1" smtClean="0">
                <a:solidFill>
                  <a:schemeClr val="accent5">
                    <a:lumMod val="75000"/>
                  </a:schemeClr>
                </a:solidFill>
              </a:rPr>
              <a:t>khóa</a:t>
            </a:r>
            <a:r>
              <a:rPr lang="en-US" sz="1600" dirty="0" smtClean="0">
                <a:solidFill>
                  <a:schemeClr val="accent5">
                    <a:lumMod val="75000"/>
                  </a:schemeClr>
                </a:solidFill>
              </a:rPr>
              <a:t> </a:t>
            </a:r>
            <a:r>
              <a:rPr lang="en-US" sz="1600" dirty="0" err="1" smtClean="0">
                <a:solidFill>
                  <a:schemeClr val="accent5">
                    <a:lumMod val="75000"/>
                  </a:schemeClr>
                </a:solidFill>
              </a:rPr>
              <a:t>ngoại</a:t>
            </a:r>
            <a:r>
              <a:rPr lang="en-US" sz="1600" dirty="0" smtClean="0">
                <a:solidFill>
                  <a:schemeClr val="accent5">
                    <a:lumMod val="75000"/>
                  </a:schemeClr>
                </a:solidFill>
              </a:rPr>
              <a:t> </a:t>
            </a:r>
            <a:r>
              <a:rPr lang="en-US" sz="1600" dirty="0" err="1" smtClean="0">
                <a:solidFill>
                  <a:schemeClr val="accent5">
                    <a:lumMod val="75000"/>
                  </a:schemeClr>
                </a:solidFill>
              </a:rPr>
              <a:t>department_id</a:t>
            </a:r>
            <a:endParaRPr lang="en-US" sz="1600" b="1" dirty="0">
              <a:solidFill>
                <a:schemeClr val="accent5">
                  <a:lumMod val="75000"/>
                </a:schemeClr>
              </a:solidFill>
            </a:endParaRPr>
          </a:p>
        </p:txBody>
      </p:sp>
    </p:spTree>
    <p:extLst>
      <p:ext uri="{BB962C8B-B14F-4D97-AF65-F5344CB8AC3E}">
        <p14:creationId xmlns:p14="http://schemas.microsoft.com/office/powerpoint/2010/main" val="25013829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923868" y="3147279"/>
            <a:ext cx="7296263" cy="1397562"/>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37" name="4-Point Star 36"/>
          <p:cNvSpPr/>
          <p:nvPr/>
        </p:nvSpPr>
        <p:spPr>
          <a:xfrm>
            <a:off x="905344" y="716320"/>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1195055" y="672149"/>
            <a:ext cx="3775297" cy="338554"/>
          </a:xfrm>
          <a:prstGeom prst="rect">
            <a:avLst/>
          </a:prstGeom>
          <a:noFill/>
        </p:spPr>
        <p:txBody>
          <a:bodyPr wrap="square" rtlCol="0">
            <a:spAutoFit/>
          </a:bodyPr>
          <a:lstStyle/>
          <a:p>
            <a:r>
              <a:rPr lang="en-US" sz="1600" b="1" dirty="0" smtClean="0">
                <a:solidFill>
                  <a:schemeClr val="accent5">
                    <a:lumMod val="75000"/>
                  </a:schemeClr>
                </a:solidFill>
              </a:rPr>
              <a:t>INNER JOIN</a:t>
            </a:r>
            <a:endParaRPr lang="en-US" sz="1600" b="1" dirty="0">
              <a:solidFill>
                <a:schemeClr val="accent5">
                  <a:lumMod val="75000"/>
                </a:schemeClr>
              </a:solidFill>
            </a:endParaRPr>
          </a:p>
        </p:txBody>
      </p:sp>
      <p:sp>
        <p:nvSpPr>
          <p:cNvPr id="5" name="TextBox 4"/>
          <p:cNvSpPr txBox="1"/>
          <p:nvPr/>
        </p:nvSpPr>
        <p:spPr>
          <a:xfrm>
            <a:off x="787650" y="1141336"/>
            <a:ext cx="4916033" cy="1569660"/>
          </a:xfrm>
          <a:prstGeom prst="rect">
            <a:avLst/>
          </a:prstGeom>
          <a:noFill/>
        </p:spPr>
        <p:txBody>
          <a:bodyPr wrap="square" rtlCol="0">
            <a:spAutoFit/>
          </a:bodyPr>
          <a:lstStyle/>
          <a:p>
            <a:r>
              <a:rPr lang="vi-VN" sz="1600" b="1" dirty="0">
                <a:solidFill>
                  <a:schemeClr val="accent5">
                    <a:lumMod val="75000"/>
                  </a:schemeClr>
                </a:solidFill>
              </a:rPr>
              <a:t>Inner join </a:t>
            </a:r>
            <a:r>
              <a:rPr lang="vi-VN" sz="1600" dirty="0" smtClean="0">
                <a:solidFill>
                  <a:schemeClr val="accent5">
                    <a:lumMod val="75000"/>
                  </a:schemeClr>
                </a:solidFill>
              </a:rPr>
              <a:t>trong SQL là </a:t>
            </a:r>
            <a:r>
              <a:rPr lang="vi-VN" sz="1600" dirty="0">
                <a:solidFill>
                  <a:schemeClr val="accent5">
                    <a:lumMod val="75000"/>
                  </a:schemeClr>
                </a:solidFill>
              </a:rPr>
              <a:t>một cách để kết hợp dữ liệu từ hai hoặc nhiều bảng trong cơ sở dữ liệu quan hệ. Nó chỉ trả về những hàng có giá trị khớp trong cả hai bảng. Nói cách khác, </a:t>
            </a:r>
            <a:r>
              <a:rPr lang="vi-VN" sz="1600" b="1" dirty="0">
                <a:solidFill>
                  <a:schemeClr val="accent5">
                    <a:lumMod val="75000"/>
                  </a:schemeClr>
                </a:solidFill>
              </a:rPr>
              <a:t>inner join </a:t>
            </a:r>
            <a:r>
              <a:rPr lang="vi-VN" sz="1600" dirty="0">
                <a:solidFill>
                  <a:schemeClr val="accent5">
                    <a:lumMod val="75000"/>
                  </a:schemeClr>
                </a:solidFill>
              </a:rPr>
              <a:t>chỉ trả về các hàng có giá trị của các cột được chỉ định trong </a:t>
            </a:r>
            <a:r>
              <a:rPr lang="vi-VN" sz="1600" b="1" dirty="0">
                <a:solidFill>
                  <a:schemeClr val="accent5">
                    <a:lumMod val="75000"/>
                  </a:schemeClr>
                </a:solidFill>
              </a:rPr>
              <a:t>cả hai bảng khớp với nhau</a:t>
            </a:r>
          </a:p>
        </p:txBody>
      </p:sp>
      <p:grpSp>
        <p:nvGrpSpPr>
          <p:cNvPr id="3" name="Group 2"/>
          <p:cNvGrpSpPr/>
          <p:nvPr/>
        </p:nvGrpSpPr>
        <p:grpSpPr>
          <a:xfrm>
            <a:off x="6036613" y="788121"/>
            <a:ext cx="2097520" cy="1661265"/>
            <a:chOff x="5946079" y="818534"/>
            <a:chExt cx="2097520" cy="1661265"/>
          </a:xfrm>
        </p:grpSpPr>
        <p:pic>
          <p:nvPicPr>
            <p:cNvPr id="6" name="Picture 5"/>
            <p:cNvPicPr>
              <a:picLocks noChangeAspect="1"/>
            </p:cNvPicPr>
            <p:nvPr/>
          </p:nvPicPr>
          <p:blipFill>
            <a:blip r:embed="rId2"/>
            <a:stretch>
              <a:fillRect/>
            </a:stretch>
          </p:blipFill>
          <p:spPr>
            <a:xfrm>
              <a:off x="5946079" y="818534"/>
              <a:ext cx="2097520" cy="1322711"/>
            </a:xfrm>
            <a:prstGeom prst="rect">
              <a:avLst/>
            </a:prstGeom>
          </p:spPr>
        </p:pic>
        <p:sp>
          <p:nvSpPr>
            <p:cNvPr id="7" name="TextBox 6"/>
            <p:cNvSpPr txBox="1"/>
            <p:nvPr/>
          </p:nvSpPr>
          <p:spPr>
            <a:xfrm>
              <a:off x="6338976" y="2141245"/>
              <a:ext cx="1339914" cy="338554"/>
            </a:xfrm>
            <a:prstGeom prst="rect">
              <a:avLst/>
            </a:prstGeom>
            <a:noFill/>
          </p:spPr>
          <p:txBody>
            <a:bodyPr wrap="square" rtlCol="0">
              <a:spAutoFit/>
            </a:bodyPr>
            <a:lstStyle/>
            <a:p>
              <a:r>
                <a:rPr lang="en-US" sz="1600" dirty="0" smtClean="0">
                  <a:solidFill>
                    <a:schemeClr val="accent5">
                      <a:lumMod val="75000"/>
                    </a:schemeClr>
                  </a:solidFill>
                </a:rPr>
                <a:t>INNER JOIN</a:t>
              </a:r>
              <a:endParaRPr lang="en-US" sz="1600" b="1" dirty="0">
                <a:solidFill>
                  <a:schemeClr val="accent5">
                    <a:lumMod val="75000"/>
                  </a:schemeClr>
                </a:solidFill>
              </a:endParaRPr>
            </a:p>
          </p:txBody>
        </p:sp>
      </p:grpSp>
      <p:sp>
        <p:nvSpPr>
          <p:cNvPr id="9" name="TextBox 8"/>
          <p:cNvSpPr txBox="1"/>
          <p:nvPr/>
        </p:nvSpPr>
        <p:spPr>
          <a:xfrm>
            <a:off x="5703684" y="2449386"/>
            <a:ext cx="2716040" cy="523220"/>
          </a:xfrm>
          <a:prstGeom prst="rect">
            <a:avLst/>
          </a:prstGeom>
          <a:noFill/>
        </p:spPr>
        <p:txBody>
          <a:bodyPr wrap="square" rtlCol="0">
            <a:spAutoFit/>
          </a:bodyPr>
          <a:lstStyle/>
          <a:p>
            <a:pPr algn="ctr"/>
            <a:r>
              <a:rPr lang="en-US" sz="1400" i="1" dirty="0" err="1" smtClean="0">
                <a:solidFill>
                  <a:schemeClr val="accent5">
                    <a:lumMod val="75000"/>
                  </a:schemeClr>
                </a:solidFill>
              </a:rPr>
              <a:t>Trả</a:t>
            </a:r>
            <a:r>
              <a:rPr lang="en-US" sz="1400" i="1" dirty="0" smtClean="0">
                <a:solidFill>
                  <a:schemeClr val="accent5">
                    <a:lumMod val="75000"/>
                  </a:schemeClr>
                </a:solidFill>
              </a:rPr>
              <a:t> </a:t>
            </a:r>
            <a:r>
              <a:rPr lang="en-US" sz="1400" i="1" dirty="0" err="1" smtClean="0">
                <a:solidFill>
                  <a:schemeClr val="accent5">
                    <a:lumMod val="75000"/>
                  </a:schemeClr>
                </a:solidFill>
              </a:rPr>
              <a:t>về</a:t>
            </a:r>
            <a:r>
              <a:rPr lang="en-US" sz="1400" i="1" dirty="0" smtClean="0">
                <a:solidFill>
                  <a:schemeClr val="accent5">
                    <a:lumMod val="75000"/>
                  </a:schemeClr>
                </a:solidFill>
              </a:rPr>
              <a:t> </a:t>
            </a:r>
            <a:r>
              <a:rPr lang="en-US" sz="1400" i="1" dirty="0" err="1" smtClean="0">
                <a:solidFill>
                  <a:schemeClr val="accent5">
                    <a:lumMod val="75000"/>
                  </a:schemeClr>
                </a:solidFill>
              </a:rPr>
              <a:t>phần</a:t>
            </a:r>
            <a:r>
              <a:rPr lang="en-US" sz="1400" i="1" dirty="0" smtClean="0">
                <a:solidFill>
                  <a:schemeClr val="accent5">
                    <a:lumMod val="75000"/>
                  </a:schemeClr>
                </a:solidFill>
              </a:rPr>
              <a:t> </a:t>
            </a:r>
            <a:r>
              <a:rPr lang="en-US" sz="1400" i="1" dirty="0" err="1" smtClean="0">
                <a:solidFill>
                  <a:schemeClr val="accent5">
                    <a:lumMod val="75000"/>
                  </a:schemeClr>
                </a:solidFill>
              </a:rPr>
              <a:t>chung</a:t>
            </a:r>
            <a:r>
              <a:rPr lang="en-US" sz="1400" i="1" dirty="0" smtClean="0">
                <a:solidFill>
                  <a:schemeClr val="accent5">
                    <a:lumMod val="75000"/>
                  </a:schemeClr>
                </a:solidFill>
              </a:rPr>
              <a:t>, </a:t>
            </a:r>
            <a:r>
              <a:rPr lang="en-US" sz="1400" i="1" dirty="0" err="1" smtClean="0">
                <a:solidFill>
                  <a:schemeClr val="accent5">
                    <a:lumMod val="75000"/>
                  </a:schemeClr>
                </a:solidFill>
              </a:rPr>
              <a:t>giao</a:t>
            </a:r>
            <a:r>
              <a:rPr lang="en-US" sz="1400" i="1" dirty="0" smtClean="0">
                <a:solidFill>
                  <a:schemeClr val="accent5">
                    <a:lumMod val="75000"/>
                  </a:schemeClr>
                </a:solidFill>
              </a:rPr>
              <a:t> </a:t>
            </a:r>
            <a:r>
              <a:rPr lang="en-US" sz="1400" i="1" dirty="0" err="1" smtClean="0">
                <a:solidFill>
                  <a:schemeClr val="accent5">
                    <a:lumMod val="75000"/>
                  </a:schemeClr>
                </a:solidFill>
              </a:rPr>
              <a:t>nhau</a:t>
            </a:r>
            <a:endParaRPr lang="en-US" sz="1400" i="1" dirty="0" smtClean="0">
              <a:solidFill>
                <a:schemeClr val="accent5">
                  <a:lumMod val="75000"/>
                </a:schemeClr>
              </a:solidFill>
            </a:endParaRPr>
          </a:p>
          <a:p>
            <a:pPr algn="ctr"/>
            <a:r>
              <a:rPr lang="en-US" sz="1400" i="1" dirty="0" smtClean="0">
                <a:solidFill>
                  <a:schemeClr val="accent5">
                    <a:lumMod val="75000"/>
                  </a:schemeClr>
                </a:solidFill>
              </a:rPr>
              <a:t> </a:t>
            </a:r>
            <a:r>
              <a:rPr lang="en-US" sz="1400" i="1" dirty="0" err="1" smtClean="0">
                <a:solidFill>
                  <a:schemeClr val="accent5">
                    <a:lumMod val="75000"/>
                  </a:schemeClr>
                </a:solidFill>
              </a:rPr>
              <a:t>giữa</a:t>
            </a:r>
            <a:r>
              <a:rPr lang="en-US" sz="1400" i="1" dirty="0" smtClean="0">
                <a:solidFill>
                  <a:schemeClr val="accent5">
                    <a:lumMod val="75000"/>
                  </a:schemeClr>
                </a:solidFill>
              </a:rPr>
              <a:t> 2 tables</a:t>
            </a:r>
            <a:endParaRPr lang="vi-VN" sz="1400" i="1" dirty="0">
              <a:solidFill>
                <a:schemeClr val="accent5">
                  <a:lumMod val="75000"/>
                </a:schemeClr>
              </a:solidFill>
            </a:endParaRPr>
          </a:p>
        </p:txBody>
      </p:sp>
      <p:pic>
        <p:nvPicPr>
          <p:cNvPr id="8" name="Picture 7"/>
          <p:cNvPicPr>
            <a:picLocks noChangeAspect="1"/>
          </p:cNvPicPr>
          <p:nvPr/>
        </p:nvPicPr>
        <p:blipFill>
          <a:blip r:embed="rId3"/>
          <a:stretch>
            <a:fillRect/>
          </a:stretch>
        </p:blipFill>
        <p:spPr>
          <a:xfrm>
            <a:off x="1107303" y="3250275"/>
            <a:ext cx="4276725" cy="1209675"/>
          </a:xfrm>
          <a:prstGeom prst="rect">
            <a:avLst/>
          </a:prstGeom>
        </p:spPr>
      </p:pic>
      <p:pic>
        <p:nvPicPr>
          <p:cNvPr id="10" name="Picture 9"/>
          <p:cNvPicPr>
            <a:picLocks noChangeAspect="1"/>
          </p:cNvPicPr>
          <p:nvPr/>
        </p:nvPicPr>
        <p:blipFill>
          <a:blip r:embed="rId4"/>
          <a:stretch>
            <a:fillRect/>
          </a:stretch>
        </p:blipFill>
        <p:spPr>
          <a:xfrm>
            <a:off x="4714931" y="4781240"/>
            <a:ext cx="3505200" cy="942975"/>
          </a:xfrm>
          <a:prstGeom prst="rect">
            <a:avLst/>
          </a:prstGeom>
        </p:spPr>
      </p:pic>
      <p:cxnSp>
        <p:nvCxnSpPr>
          <p:cNvPr id="13" name="Elbow Connector 12"/>
          <p:cNvCxnSpPr/>
          <p:nvPr/>
        </p:nvCxnSpPr>
        <p:spPr>
          <a:xfrm>
            <a:off x="1855960" y="4562946"/>
            <a:ext cx="2779414" cy="1013989"/>
          </a:xfrm>
          <a:prstGeom prst="bentConnector3">
            <a:avLst>
              <a:gd name="adj1" fmla="val -489"/>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951019" y="4810118"/>
            <a:ext cx="2263368" cy="584775"/>
          </a:xfrm>
          <a:prstGeom prst="rect">
            <a:avLst/>
          </a:prstGeom>
          <a:noFill/>
        </p:spPr>
        <p:txBody>
          <a:bodyPr wrap="square" rtlCol="0">
            <a:spAutoFit/>
          </a:bodyPr>
          <a:lstStyle/>
          <a:p>
            <a:r>
              <a:rPr lang="en-US" sz="1600" dirty="0" err="1" smtClean="0">
                <a:solidFill>
                  <a:schemeClr val="accent5">
                    <a:lumMod val="75000"/>
                  </a:schemeClr>
                </a:solidFill>
              </a:rPr>
              <a:t>Chỉ</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2 </a:t>
            </a:r>
            <a:r>
              <a:rPr lang="en-US" sz="1600" dirty="0" err="1" smtClean="0">
                <a:solidFill>
                  <a:schemeClr val="accent5">
                    <a:lumMod val="75000"/>
                  </a:schemeClr>
                </a:solidFill>
              </a:rPr>
              <a:t>dòng</a:t>
            </a:r>
            <a:endParaRPr lang="en-US" sz="1600" dirty="0" smtClean="0">
              <a:solidFill>
                <a:schemeClr val="accent5">
                  <a:lumMod val="75000"/>
                </a:schemeClr>
              </a:solidFill>
            </a:endParaRPr>
          </a:p>
          <a:p>
            <a:r>
              <a:rPr lang="en-US" sz="1600" dirty="0" err="1" smtClean="0">
                <a:solidFill>
                  <a:schemeClr val="accent5">
                    <a:lumMod val="75000"/>
                  </a:schemeClr>
                </a:solidFill>
              </a:rPr>
              <a:t>thỏa</a:t>
            </a:r>
            <a:r>
              <a:rPr lang="en-US" sz="1600" dirty="0" smtClean="0">
                <a:solidFill>
                  <a:schemeClr val="accent5">
                    <a:lumMod val="75000"/>
                  </a:schemeClr>
                </a:solidFill>
              </a:rPr>
              <a:t> </a:t>
            </a:r>
            <a:r>
              <a:rPr lang="en-US" sz="1600" dirty="0" err="1" smtClean="0">
                <a:solidFill>
                  <a:schemeClr val="accent5">
                    <a:lumMod val="75000"/>
                  </a:schemeClr>
                </a:solidFill>
              </a:rPr>
              <a:t>mãn</a:t>
            </a:r>
            <a:endParaRPr lang="vi-VN" sz="1600" dirty="0">
              <a:solidFill>
                <a:schemeClr val="accent5">
                  <a:lumMod val="75000"/>
                </a:schemeClr>
              </a:solidFill>
            </a:endParaRPr>
          </a:p>
        </p:txBody>
      </p:sp>
      <p:sp>
        <p:nvSpPr>
          <p:cNvPr id="18" name="TextBox 17"/>
          <p:cNvSpPr txBox="1"/>
          <p:nvPr/>
        </p:nvSpPr>
        <p:spPr>
          <a:xfrm>
            <a:off x="819338" y="5887478"/>
            <a:ext cx="7505324" cy="338554"/>
          </a:xfrm>
          <a:prstGeom prst="rect">
            <a:avLst/>
          </a:prstGeom>
          <a:noFill/>
        </p:spPr>
        <p:txBody>
          <a:bodyPr wrap="square" rtlCol="0">
            <a:spAutoFit/>
          </a:bodyPr>
          <a:lstStyle/>
          <a:p>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cũng</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dùng</a:t>
            </a:r>
            <a:r>
              <a:rPr lang="en-US" sz="1600" dirty="0" smtClean="0">
                <a:solidFill>
                  <a:schemeClr val="accent5">
                    <a:lumMod val="75000"/>
                  </a:schemeClr>
                </a:solidFill>
              </a:rPr>
              <a:t> </a:t>
            </a:r>
            <a:r>
              <a:rPr lang="en-US" sz="1600" b="1" dirty="0" smtClean="0">
                <a:solidFill>
                  <a:schemeClr val="accent5">
                    <a:lumMod val="75000"/>
                  </a:schemeClr>
                </a:solidFill>
              </a:rPr>
              <a:t>JOIN</a:t>
            </a:r>
            <a:r>
              <a:rPr lang="en-US" sz="1600" dirty="0" smtClean="0">
                <a:solidFill>
                  <a:schemeClr val="accent5">
                    <a:lumMod val="75000"/>
                  </a:schemeClr>
                </a:solidFill>
              </a:rPr>
              <a:t> </a:t>
            </a:r>
            <a:r>
              <a:rPr lang="en-US" sz="1600" dirty="0" err="1" smtClean="0">
                <a:solidFill>
                  <a:schemeClr val="accent5">
                    <a:lumMod val="75000"/>
                  </a:schemeClr>
                </a:solidFill>
              </a:rPr>
              <a:t>thay</a:t>
            </a:r>
            <a:r>
              <a:rPr lang="en-US" sz="1600" dirty="0" smtClean="0">
                <a:solidFill>
                  <a:schemeClr val="accent5">
                    <a:lumMod val="75000"/>
                  </a:schemeClr>
                </a:solidFill>
              </a:rPr>
              <a:t> </a:t>
            </a:r>
            <a:r>
              <a:rPr lang="en-US" sz="1600" dirty="0" err="1" smtClean="0">
                <a:solidFill>
                  <a:schemeClr val="accent5">
                    <a:lumMod val="75000"/>
                  </a:schemeClr>
                </a:solidFill>
              </a:rPr>
              <a:t>vì</a:t>
            </a:r>
            <a:r>
              <a:rPr lang="en-US" sz="1600" dirty="0" smtClean="0">
                <a:solidFill>
                  <a:schemeClr val="accent5">
                    <a:lumMod val="75000"/>
                  </a:schemeClr>
                </a:solidFill>
              </a:rPr>
              <a:t> </a:t>
            </a:r>
            <a:r>
              <a:rPr lang="en-US" sz="1600" b="1" dirty="0" smtClean="0">
                <a:solidFill>
                  <a:schemeClr val="accent5">
                    <a:lumMod val="75000"/>
                  </a:schemeClr>
                </a:solidFill>
              </a:rPr>
              <a:t>INNER JOIN</a:t>
            </a:r>
            <a:r>
              <a:rPr lang="en-US" sz="1600" dirty="0" smtClean="0">
                <a:solidFill>
                  <a:schemeClr val="accent5">
                    <a:lumMod val="75000"/>
                  </a:schemeClr>
                </a:solidFill>
              </a:rPr>
              <a:t>, </a:t>
            </a:r>
            <a:r>
              <a:rPr lang="en-US" sz="1600" dirty="0" err="1" smtClean="0">
                <a:solidFill>
                  <a:schemeClr val="accent5">
                    <a:lumMod val="75000"/>
                  </a:schemeClr>
                </a:solidFill>
              </a:rPr>
              <a:t>chúng</a:t>
            </a:r>
            <a:r>
              <a:rPr lang="en-US" sz="1600" dirty="0" smtClean="0">
                <a:solidFill>
                  <a:schemeClr val="accent5">
                    <a:lumMod val="75000"/>
                  </a:schemeClr>
                </a:solidFill>
              </a:rPr>
              <a:t> </a:t>
            </a:r>
            <a:r>
              <a:rPr lang="en-US" sz="1600" dirty="0" err="1" smtClean="0">
                <a:solidFill>
                  <a:schemeClr val="accent5">
                    <a:lumMod val="75000"/>
                  </a:schemeClr>
                </a:solidFill>
              </a:rPr>
              <a:t>cho</a:t>
            </a:r>
            <a:r>
              <a:rPr lang="en-US" sz="1600" dirty="0" smtClean="0">
                <a:solidFill>
                  <a:schemeClr val="accent5">
                    <a:lumMod val="75000"/>
                  </a:schemeClr>
                </a:solidFill>
              </a:rPr>
              <a:t> </a:t>
            </a:r>
            <a:r>
              <a:rPr lang="en-US" sz="1600" dirty="0" err="1" smtClean="0">
                <a:solidFill>
                  <a:schemeClr val="accent5">
                    <a:lumMod val="75000"/>
                  </a:schemeClr>
                </a:solidFill>
              </a:rPr>
              <a:t>kết</a:t>
            </a:r>
            <a:r>
              <a:rPr lang="en-US" sz="1600" dirty="0" smtClean="0">
                <a:solidFill>
                  <a:schemeClr val="accent5">
                    <a:lumMod val="75000"/>
                  </a:schemeClr>
                </a:solidFill>
              </a:rPr>
              <a:t> </a:t>
            </a:r>
            <a:r>
              <a:rPr lang="en-US" sz="1600" dirty="0" err="1" smtClean="0">
                <a:solidFill>
                  <a:schemeClr val="accent5">
                    <a:lumMod val="75000"/>
                  </a:schemeClr>
                </a:solidFill>
              </a:rPr>
              <a:t>quả</a:t>
            </a:r>
            <a:r>
              <a:rPr lang="en-US" sz="1600" dirty="0" smtClean="0">
                <a:solidFill>
                  <a:schemeClr val="accent5">
                    <a:lumMod val="75000"/>
                  </a:schemeClr>
                </a:solidFill>
              </a:rPr>
              <a:t> </a:t>
            </a:r>
            <a:r>
              <a:rPr lang="en-US" sz="1600" dirty="0" err="1" smtClean="0">
                <a:solidFill>
                  <a:schemeClr val="accent5">
                    <a:lumMod val="75000"/>
                  </a:schemeClr>
                </a:solidFill>
              </a:rPr>
              <a:t>như</a:t>
            </a:r>
            <a:r>
              <a:rPr lang="en-US" sz="1600" dirty="0" smtClean="0">
                <a:solidFill>
                  <a:schemeClr val="accent5">
                    <a:lumMod val="75000"/>
                  </a:schemeClr>
                </a:solidFill>
              </a:rPr>
              <a:t> </a:t>
            </a:r>
            <a:r>
              <a:rPr lang="en-US" sz="1600" dirty="0" err="1" smtClean="0">
                <a:solidFill>
                  <a:schemeClr val="accent5">
                    <a:lumMod val="75000"/>
                  </a:schemeClr>
                </a:solidFill>
              </a:rPr>
              <a:t>nhau</a:t>
            </a:r>
            <a:endParaRPr lang="vi-VN" sz="1600" dirty="0">
              <a:solidFill>
                <a:schemeClr val="accent5">
                  <a:lumMod val="75000"/>
                </a:schemeClr>
              </a:solidFill>
            </a:endParaRPr>
          </a:p>
        </p:txBody>
      </p:sp>
    </p:spTree>
    <p:extLst>
      <p:ext uri="{BB962C8B-B14F-4D97-AF65-F5344CB8AC3E}">
        <p14:creationId xmlns:p14="http://schemas.microsoft.com/office/powerpoint/2010/main" val="29046109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4-Point Star 36"/>
          <p:cNvSpPr/>
          <p:nvPr/>
        </p:nvSpPr>
        <p:spPr>
          <a:xfrm>
            <a:off x="905344" y="716320"/>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1195055" y="672149"/>
            <a:ext cx="3775297" cy="338554"/>
          </a:xfrm>
          <a:prstGeom prst="rect">
            <a:avLst/>
          </a:prstGeom>
          <a:noFill/>
        </p:spPr>
        <p:txBody>
          <a:bodyPr wrap="square" rtlCol="0">
            <a:spAutoFit/>
          </a:bodyPr>
          <a:lstStyle/>
          <a:p>
            <a:r>
              <a:rPr lang="en-US" sz="1600" b="1" dirty="0" smtClean="0">
                <a:solidFill>
                  <a:schemeClr val="accent5">
                    <a:lumMod val="75000"/>
                  </a:schemeClr>
                </a:solidFill>
              </a:rPr>
              <a:t>LEFT JOIN</a:t>
            </a:r>
            <a:endParaRPr lang="en-US" sz="1600" b="1" dirty="0">
              <a:solidFill>
                <a:schemeClr val="accent5">
                  <a:lumMod val="75000"/>
                </a:schemeClr>
              </a:solidFill>
            </a:endParaRPr>
          </a:p>
        </p:txBody>
      </p:sp>
      <p:sp>
        <p:nvSpPr>
          <p:cNvPr id="4" name="TextBox 3"/>
          <p:cNvSpPr txBox="1"/>
          <p:nvPr/>
        </p:nvSpPr>
        <p:spPr>
          <a:xfrm>
            <a:off x="787650" y="1141336"/>
            <a:ext cx="4916033" cy="830997"/>
          </a:xfrm>
          <a:prstGeom prst="rect">
            <a:avLst/>
          </a:prstGeom>
          <a:noFill/>
        </p:spPr>
        <p:txBody>
          <a:bodyPr wrap="square" rtlCol="0">
            <a:spAutoFit/>
          </a:bodyPr>
          <a:lstStyle/>
          <a:p>
            <a:r>
              <a:rPr lang="vi-VN" sz="1600" b="1" dirty="0">
                <a:solidFill>
                  <a:schemeClr val="accent5">
                    <a:lumMod val="75000"/>
                  </a:schemeClr>
                </a:solidFill>
              </a:rPr>
              <a:t>Left join </a:t>
            </a:r>
            <a:r>
              <a:rPr lang="vi-VN" sz="1600" dirty="0">
                <a:solidFill>
                  <a:schemeClr val="accent5">
                    <a:lumMod val="75000"/>
                  </a:schemeClr>
                </a:solidFill>
              </a:rPr>
              <a:t>trả về tất cả các bản ghi từ bảng bên trái (left table) và các bản ghi khớp từ bảng bên phải (right table) dựa trên điều kiện kết nối</a:t>
            </a:r>
          </a:p>
        </p:txBody>
      </p:sp>
      <p:grpSp>
        <p:nvGrpSpPr>
          <p:cNvPr id="2" name="Group 1"/>
          <p:cNvGrpSpPr/>
          <p:nvPr/>
        </p:nvGrpSpPr>
        <p:grpSpPr>
          <a:xfrm>
            <a:off x="5814186" y="1367672"/>
            <a:ext cx="2560731" cy="1981286"/>
            <a:chOff x="5805133" y="1141335"/>
            <a:chExt cx="2560731" cy="1981286"/>
          </a:xfrm>
        </p:grpSpPr>
        <p:pic>
          <p:nvPicPr>
            <p:cNvPr id="5" name="Picture 4"/>
            <p:cNvPicPr>
              <a:picLocks noChangeAspect="1"/>
            </p:cNvPicPr>
            <p:nvPr/>
          </p:nvPicPr>
          <p:blipFill>
            <a:blip r:embed="rId2"/>
            <a:stretch>
              <a:fillRect/>
            </a:stretch>
          </p:blipFill>
          <p:spPr>
            <a:xfrm>
              <a:off x="5805133" y="1141335"/>
              <a:ext cx="2560731" cy="1642733"/>
            </a:xfrm>
            <a:prstGeom prst="rect">
              <a:avLst/>
            </a:prstGeom>
          </p:spPr>
        </p:pic>
        <p:sp>
          <p:nvSpPr>
            <p:cNvPr id="6" name="TextBox 5"/>
            <p:cNvSpPr txBox="1"/>
            <p:nvPr/>
          </p:nvSpPr>
          <p:spPr>
            <a:xfrm>
              <a:off x="6646316" y="2784067"/>
              <a:ext cx="1339914" cy="338554"/>
            </a:xfrm>
            <a:prstGeom prst="rect">
              <a:avLst/>
            </a:prstGeom>
            <a:noFill/>
          </p:spPr>
          <p:txBody>
            <a:bodyPr wrap="square" rtlCol="0">
              <a:spAutoFit/>
            </a:bodyPr>
            <a:lstStyle/>
            <a:p>
              <a:r>
                <a:rPr lang="en-US" sz="1600" dirty="0" smtClean="0">
                  <a:solidFill>
                    <a:schemeClr val="accent5">
                      <a:lumMod val="75000"/>
                    </a:schemeClr>
                  </a:solidFill>
                </a:rPr>
                <a:t>LEFT JOIN</a:t>
              </a:r>
              <a:endParaRPr lang="en-US" sz="1600" b="1" dirty="0">
                <a:solidFill>
                  <a:schemeClr val="accent5">
                    <a:lumMod val="75000"/>
                  </a:schemeClr>
                </a:solidFill>
              </a:endParaRPr>
            </a:p>
          </p:txBody>
        </p:sp>
        <p:sp>
          <p:nvSpPr>
            <p:cNvPr id="7" name="TextBox 6"/>
            <p:cNvSpPr txBox="1"/>
            <p:nvPr/>
          </p:nvSpPr>
          <p:spPr>
            <a:xfrm>
              <a:off x="6190982" y="1715043"/>
              <a:ext cx="910668" cy="584775"/>
            </a:xfrm>
            <a:prstGeom prst="rect">
              <a:avLst/>
            </a:prstGeom>
            <a:noFill/>
          </p:spPr>
          <p:txBody>
            <a:bodyPr wrap="square" rtlCol="0">
              <a:spAutoFit/>
            </a:bodyPr>
            <a:lstStyle/>
            <a:p>
              <a:r>
                <a:rPr lang="en-US" sz="1600" dirty="0" smtClean="0">
                  <a:solidFill>
                    <a:schemeClr val="bg1"/>
                  </a:solidFill>
                </a:rPr>
                <a:t>Left Table</a:t>
              </a:r>
              <a:endParaRPr lang="en-US" sz="1600" b="1" dirty="0">
                <a:solidFill>
                  <a:schemeClr val="bg1"/>
                </a:solidFill>
              </a:endParaRPr>
            </a:p>
          </p:txBody>
        </p:sp>
        <p:sp>
          <p:nvSpPr>
            <p:cNvPr id="8" name="TextBox 7"/>
            <p:cNvSpPr txBox="1"/>
            <p:nvPr/>
          </p:nvSpPr>
          <p:spPr>
            <a:xfrm>
              <a:off x="7326400" y="1669176"/>
              <a:ext cx="910668" cy="584775"/>
            </a:xfrm>
            <a:prstGeom prst="rect">
              <a:avLst/>
            </a:prstGeom>
            <a:noFill/>
          </p:spPr>
          <p:txBody>
            <a:bodyPr wrap="square" rtlCol="0">
              <a:spAutoFit/>
            </a:bodyPr>
            <a:lstStyle/>
            <a:p>
              <a:r>
                <a:rPr lang="en-US" sz="1600" dirty="0" smtClean="0">
                  <a:solidFill>
                    <a:srgbClr val="00B0F0"/>
                  </a:solidFill>
                </a:rPr>
                <a:t>Right table</a:t>
              </a:r>
              <a:endParaRPr lang="en-US" sz="1600" b="1" dirty="0">
                <a:solidFill>
                  <a:srgbClr val="00B0F0"/>
                </a:solidFill>
              </a:endParaRPr>
            </a:p>
          </p:txBody>
        </p:sp>
      </p:grpSp>
      <p:sp>
        <p:nvSpPr>
          <p:cNvPr id="10" name="TextBox 9"/>
          <p:cNvSpPr txBox="1"/>
          <p:nvPr/>
        </p:nvSpPr>
        <p:spPr>
          <a:xfrm>
            <a:off x="787650" y="2064790"/>
            <a:ext cx="4916033" cy="830997"/>
          </a:xfrm>
          <a:prstGeom prst="rect">
            <a:avLst/>
          </a:prstGeom>
          <a:noFill/>
        </p:spPr>
        <p:txBody>
          <a:bodyPr wrap="square" rtlCol="0">
            <a:spAutoFit/>
          </a:bodyPr>
          <a:lstStyle/>
          <a:p>
            <a:r>
              <a:rPr lang="vi-VN" sz="1600" dirty="0">
                <a:solidFill>
                  <a:schemeClr val="accent5">
                    <a:lumMod val="75000"/>
                  </a:schemeClr>
                </a:solidFill>
              </a:rPr>
              <a:t>Các bản ghi từ bảng bên trái sẽ được bao gồm trong kết quả, ngay cả khi không có bản ghi khớp từ bảng bên phải</a:t>
            </a:r>
          </a:p>
        </p:txBody>
      </p:sp>
      <p:sp>
        <p:nvSpPr>
          <p:cNvPr id="11" name="TextBox 10"/>
          <p:cNvSpPr txBox="1"/>
          <p:nvPr/>
        </p:nvSpPr>
        <p:spPr>
          <a:xfrm>
            <a:off x="787650" y="2979190"/>
            <a:ext cx="4916033" cy="584775"/>
          </a:xfrm>
          <a:prstGeom prst="rect">
            <a:avLst/>
          </a:prstGeom>
          <a:noFill/>
        </p:spPr>
        <p:txBody>
          <a:bodyPr wrap="square" rtlCol="0">
            <a:spAutoFit/>
          </a:bodyPr>
          <a:lstStyle/>
          <a:p>
            <a:r>
              <a:rPr lang="vi-VN" sz="1600" dirty="0">
                <a:solidFill>
                  <a:schemeClr val="accent5">
                    <a:lumMod val="75000"/>
                  </a:schemeClr>
                </a:solidFill>
              </a:rPr>
              <a:t>Nếu không có bản ghi khớp từ bảng bên phải, các cột tương ứng sẽ có giá trị NULL trong kết quả</a:t>
            </a:r>
          </a:p>
        </p:txBody>
      </p:sp>
      <p:grpSp>
        <p:nvGrpSpPr>
          <p:cNvPr id="22" name="Group 21"/>
          <p:cNvGrpSpPr/>
          <p:nvPr/>
        </p:nvGrpSpPr>
        <p:grpSpPr>
          <a:xfrm>
            <a:off x="923868" y="3720333"/>
            <a:ext cx="7559229" cy="2727374"/>
            <a:chOff x="923868" y="3874242"/>
            <a:chExt cx="7559229" cy="2727374"/>
          </a:xfrm>
        </p:grpSpPr>
        <p:sp>
          <p:nvSpPr>
            <p:cNvPr id="13" name="Rounded Rectangle 12"/>
            <p:cNvSpPr/>
            <p:nvPr/>
          </p:nvSpPr>
          <p:spPr>
            <a:xfrm>
              <a:off x="923868" y="3874242"/>
              <a:ext cx="7296263" cy="1397562"/>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3" name="Picture 2"/>
            <p:cNvPicPr>
              <a:picLocks noChangeAspect="1"/>
            </p:cNvPicPr>
            <p:nvPr/>
          </p:nvPicPr>
          <p:blipFill>
            <a:blip r:embed="rId3"/>
            <a:stretch>
              <a:fillRect/>
            </a:stretch>
          </p:blipFill>
          <p:spPr>
            <a:xfrm>
              <a:off x="1073966" y="3985207"/>
              <a:ext cx="4343400" cy="1114425"/>
            </a:xfrm>
            <a:prstGeom prst="rect">
              <a:avLst/>
            </a:prstGeom>
          </p:spPr>
        </p:pic>
        <p:pic>
          <p:nvPicPr>
            <p:cNvPr id="9" name="Picture 8"/>
            <p:cNvPicPr>
              <a:picLocks noChangeAspect="1"/>
            </p:cNvPicPr>
            <p:nvPr/>
          </p:nvPicPr>
          <p:blipFill>
            <a:blip r:embed="rId4"/>
            <a:stretch>
              <a:fillRect/>
            </a:stretch>
          </p:blipFill>
          <p:spPr>
            <a:xfrm>
              <a:off x="2713885" y="5372891"/>
              <a:ext cx="3486150" cy="1228725"/>
            </a:xfrm>
            <a:prstGeom prst="rect">
              <a:avLst/>
            </a:prstGeom>
          </p:spPr>
        </p:pic>
        <p:cxnSp>
          <p:nvCxnSpPr>
            <p:cNvPr id="16" name="Elbow Connector 15"/>
            <p:cNvCxnSpPr/>
            <p:nvPr/>
          </p:nvCxnSpPr>
          <p:spPr>
            <a:xfrm>
              <a:off x="923868" y="5271804"/>
              <a:ext cx="1665423" cy="1119943"/>
            </a:xfrm>
            <a:prstGeom prst="bentConnector3">
              <a:avLst>
                <a:gd name="adj1" fmla="val -1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923868" y="5511595"/>
              <a:ext cx="1731587" cy="738664"/>
            </a:xfrm>
            <a:prstGeom prst="rect">
              <a:avLst/>
            </a:prstGeom>
            <a:noFill/>
          </p:spPr>
          <p:txBody>
            <a:bodyPr wrap="square" rtlCol="0">
              <a:spAutoFit/>
            </a:bodyPr>
            <a:lstStyle/>
            <a:p>
              <a:r>
                <a:rPr lang="en-US" sz="1400" dirty="0" err="1" smtClean="0">
                  <a:solidFill>
                    <a:schemeClr val="accent5">
                      <a:lumMod val="75000"/>
                    </a:schemeClr>
                  </a:solidFill>
                </a:rPr>
                <a:t>Trả</a:t>
              </a:r>
              <a:r>
                <a:rPr lang="en-US" sz="1400" dirty="0" smtClean="0">
                  <a:solidFill>
                    <a:schemeClr val="accent5">
                      <a:lumMod val="75000"/>
                    </a:schemeClr>
                  </a:solidFill>
                </a:rPr>
                <a:t> </a:t>
              </a:r>
              <a:r>
                <a:rPr lang="en-US" sz="1400" dirty="0" err="1" smtClean="0">
                  <a:solidFill>
                    <a:schemeClr val="accent5">
                      <a:lumMod val="75000"/>
                    </a:schemeClr>
                  </a:solidFill>
                </a:rPr>
                <a:t>về</a:t>
              </a:r>
              <a:r>
                <a:rPr lang="en-US" sz="1400" dirty="0" smtClean="0">
                  <a:solidFill>
                    <a:schemeClr val="accent5">
                      <a:lumMod val="75000"/>
                    </a:schemeClr>
                  </a:solidFill>
                </a:rPr>
                <a:t> </a:t>
              </a:r>
              <a:r>
                <a:rPr lang="en-US" sz="1400" dirty="0" err="1" smtClean="0">
                  <a:solidFill>
                    <a:schemeClr val="accent5">
                      <a:lumMod val="75000"/>
                    </a:schemeClr>
                  </a:solidFill>
                </a:rPr>
                <a:t>tất</a:t>
              </a:r>
              <a:r>
                <a:rPr lang="en-US" sz="1400" dirty="0" smtClean="0">
                  <a:solidFill>
                    <a:schemeClr val="accent5">
                      <a:lumMod val="75000"/>
                    </a:schemeClr>
                  </a:solidFill>
                </a:rPr>
                <a:t> </a:t>
              </a:r>
              <a:r>
                <a:rPr lang="en-US" sz="1400" dirty="0" err="1" smtClean="0">
                  <a:solidFill>
                    <a:schemeClr val="accent5">
                      <a:lumMod val="75000"/>
                    </a:schemeClr>
                  </a:solidFill>
                </a:rPr>
                <a:t>cả</a:t>
              </a:r>
              <a:r>
                <a:rPr lang="en-US" sz="1400" dirty="0" smtClean="0">
                  <a:solidFill>
                    <a:schemeClr val="accent5">
                      <a:lumMod val="75000"/>
                    </a:schemeClr>
                  </a:solidFill>
                </a:rPr>
                <a:t> record </a:t>
              </a:r>
              <a:r>
                <a:rPr lang="en-US" sz="1400" dirty="0" err="1" smtClean="0">
                  <a:solidFill>
                    <a:schemeClr val="accent5">
                      <a:lumMod val="75000"/>
                    </a:schemeClr>
                  </a:solidFill>
                </a:rPr>
                <a:t>của</a:t>
              </a:r>
              <a:r>
                <a:rPr lang="en-US" sz="1400" dirty="0" smtClean="0">
                  <a:solidFill>
                    <a:schemeClr val="accent5">
                      <a:lumMod val="75000"/>
                    </a:schemeClr>
                  </a:solidFill>
                </a:rPr>
                <a:t> table employees</a:t>
              </a:r>
              <a:endParaRPr lang="vi-VN" sz="1400" dirty="0">
                <a:solidFill>
                  <a:schemeClr val="accent5">
                    <a:lumMod val="75000"/>
                  </a:schemeClr>
                </a:solidFill>
              </a:endParaRPr>
            </a:p>
          </p:txBody>
        </p:sp>
        <p:sp>
          <p:nvSpPr>
            <p:cNvPr id="21" name="TextBox 20"/>
            <p:cNvSpPr txBox="1"/>
            <p:nvPr/>
          </p:nvSpPr>
          <p:spPr>
            <a:xfrm>
              <a:off x="6324629" y="5372891"/>
              <a:ext cx="2158468" cy="1169551"/>
            </a:xfrm>
            <a:prstGeom prst="rect">
              <a:avLst/>
            </a:prstGeom>
            <a:noFill/>
          </p:spPr>
          <p:txBody>
            <a:bodyPr wrap="square" rtlCol="0">
              <a:spAutoFit/>
            </a:bodyPr>
            <a:lstStyle/>
            <a:p>
              <a:r>
                <a:rPr lang="en-US" sz="1400" dirty="0" err="1" smtClean="0">
                  <a:solidFill>
                    <a:schemeClr val="accent5">
                      <a:lumMod val="75000"/>
                    </a:schemeClr>
                  </a:solidFill>
                </a:rPr>
                <a:t>Dòng</a:t>
              </a:r>
              <a:r>
                <a:rPr lang="en-US" sz="1400" dirty="0" smtClean="0">
                  <a:solidFill>
                    <a:schemeClr val="accent5">
                      <a:lumMod val="75000"/>
                    </a:schemeClr>
                  </a:solidFill>
                </a:rPr>
                <a:t> 3, </a:t>
              </a:r>
              <a:r>
                <a:rPr lang="en-US" sz="1400" dirty="0" err="1" smtClean="0">
                  <a:solidFill>
                    <a:schemeClr val="accent5">
                      <a:lumMod val="75000"/>
                    </a:schemeClr>
                  </a:solidFill>
                </a:rPr>
                <a:t>có</a:t>
              </a:r>
              <a:r>
                <a:rPr lang="en-US" sz="1400" dirty="0" smtClean="0">
                  <a:solidFill>
                    <a:schemeClr val="accent5">
                      <a:lumMod val="75000"/>
                    </a:schemeClr>
                  </a:solidFill>
                </a:rPr>
                <a:t> </a:t>
              </a:r>
              <a:r>
                <a:rPr lang="en-US" sz="1400" dirty="0" err="1" smtClean="0">
                  <a:solidFill>
                    <a:schemeClr val="accent5">
                      <a:lumMod val="75000"/>
                    </a:schemeClr>
                  </a:solidFill>
                </a:rPr>
                <a:t>department_id</a:t>
              </a:r>
              <a:r>
                <a:rPr lang="en-US" sz="1400" dirty="0" smtClean="0">
                  <a:solidFill>
                    <a:schemeClr val="accent5">
                      <a:lumMod val="75000"/>
                    </a:schemeClr>
                  </a:solidFill>
                </a:rPr>
                <a:t> = 4, </a:t>
              </a:r>
              <a:r>
                <a:rPr lang="en-US" sz="1400" dirty="0" err="1" smtClean="0">
                  <a:solidFill>
                    <a:schemeClr val="accent5">
                      <a:lumMod val="75000"/>
                    </a:schemeClr>
                  </a:solidFill>
                </a:rPr>
                <a:t>không</a:t>
              </a:r>
              <a:r>
                <a:rPr lang="en-US" sz="1400" dirty="0" smtClean="0">
                  <a:solidFill>
                    <a:schemeClr val="accent5">
                      <a:lumMod val="75000"/>
                    </a:schemeClr>
                  </a:solidFill>
                </a:rPr>
                <a:t> </a:t>
              </a:r>
              <a:r>
                <a:rPr lang="en-US" sz="1400" dirty="0" err="1" smtClean="0">
                  <a:solidFill>
                    <a:schemeClr val="accent5">
                      <a:lumMod val="75000"/>
                    </a:schemeClr>
                  </a:solidFill>
                </a:rPr>
                <a:t>khớp</a:t>
              </a:r>
              <a:r>
                <a:rPr lang="en-US" sz="1400" dirty="0" smtClean="0">
                  <a:solidFill>
                    <a:schemeClr val="accent5">
                      <a:lumMod val="75000"/>
                    </a:schemeClr>
                  </a:solidFill>
                </a:rPr>
                <a:t> </a:t>
              </a:r>
              <a:r>
                <a:rPr lang="en-US" sz="1400" dirty="0" err="1" smtClean="0">
                  <a:solidFill>
                    <a:schemeClr val="accent5">
                      <a:lumMod val="75000"/>
                    </a:schemeClr>
                  </a:solidFill>
                </a:rPr>
                <a:t>với</a:t>
              </a:r>
              <a:r>
                <a:rPr lang="en-US" sz="1400" dirty="0" smtClean="0">
                  <a:solidFill>
                    <a:schemeClr val="accent5">
                      <a:lumMod val="75000"/>
                    </a:schemeClr>
                  </a:solidFill>
                </a:rPr>
                <a:t> </a:t>
              </a:r>
              <a:r>
                <a:rPr lang="en-US" sz="1400" dirty="0" err="1" smtClean="0">
                  <a:solidFill>
                    <a:schemeClr val="accent5">
                      <a:lumMod val="75000"/>
                    </a:schemeClr>
                  </a:solidFill>
                </a:rPr>
                <a:t>giá</a:t>
              </a:r>
              <a:r>
                <a:rPr lang="en-US" sz="1400" dirty="0" smtClean="0">
                  <a:solidFill>
                    <a:schemeClr val="accent5">
                      <a:lumMod val="75000"/>
                    </a:schemeClr>
                  </a:solidFill>
                </a:rPr>
                <a:t> </a:t>
              </a:r>
              <a:r>
                <a:rPr lang="en-US" sz="1400" dirty="0" err="1" smtClean="0">
                  <a:solidFill>
                    <a:schemeClr val="accent5">
                      <a:lumMod val="75000"/>
                    </a:schemeClr>
                  </a:solidFill>
                </a:rPr>
                <a:t>nào</a:t>
              </a:r>
              <a:r>
                <a:rPr lang="en-US" sz="1400" dirty="0" smtClean="0">
                  <a:solidFill>
                    <a:schemeClr val="accent5">
                      <a:lumMod val="75000"/>
                    </a:schemeClr>
                  </a:solidFill>
                </a:rPr>
                <a:t> </a:t>
              </a:r>
              <a:r>
                <a:rPr lang="en-US" sz="1400" dirty="0" err="1" smtClean="0">
                  <a:solidFill>
                    <a:schemeClr val="accent5">
                      <a:lumMod val="75000"/>
                    </a:schemeClr>
                  </a:solidFill>
                </a:rPr>
                <a:t>bên</a:t>
              </a:r>
              <a:r>
                <a:rPr lang="en-US" sz="1400" dirty="0" smtClean="0">
                  <a:solidFill>
                    <a:schemeClr val="accent5">
                      <a:lumMod val="75000"/>
                    </a:schemeClr>
                  </a:solidFill>
                </a:rPr>
                <a:t> table departments </a:t>
              </a:r>
              <a:r>
                <a:rPr lang="en-US" sz="1400" dirty="0" smtClean="0">
                  <a:solidFill>
                    <a:schemeClr val="accent5">
                      <a:lumMod val="75000"/>
                    </a:schemeClr>
                  </a:solidFill>
                  <a:sym typeface="Wingdings" panose="05000000000000000000" pitchFamily="2" charset="2"/>
                </a:rPr>
                <a:t> NULL</a:t>
              </a:r>
              <a:endParaRPr lang="vi-VN" sz="1400" dirty="0">
                <a:solidFill>
                  <a:schemeClr val="accent5">
                    <a:lumMod val="75000"/>
                  </a:schemeClr>
                </a:solidFill>
              </a:endParaRPr>
            </a:p>
          </p:txBody>
        </p:sp>
        <p:cxnSp>
          <p:nvCxnSpPr>
            <p:cNvPr id="19" name="Straight Arrow Connector 18"/>
            <p:cNvCxnSpPr>
              <a:stCxn id="21" idx="1"/>
            </p:cNvCxnSpPr>
            <p:nvPr/>
          </p:nvCxnSpPr>
          <p:spPr>
            <a:xfrm flipH="1">
              <a:off x="5133315" y="5957667"/>
              <a:ext cx="1191314" cy="370705"/>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649411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5417366" y="1096407"/>
            <a:ext cx="3161472" cy="1903592"/>
          </a:xfrm>
          <a:prstGeom prst="rect">
            <a:avLst/>
          </a:prstGeom>
        </p:spPr>
      </p:pic>
      <p:sp>
        <p:nvSpPr>
          <p:cNvPr id="37" name="4-Point Star 36"/>
          <p:cNvSpPr/>
          <p:nvPr/>
        </p:nvSpPr>
        <p:spPr>
          <a:xfrm>
            <a:off x="905344" y="716320"/>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1195055" y="672149"/>
            <a:ext cx="3775297" cy="338554"/>
          </a:xfrm>
          <a:prstGeom prst="rect">
            <a:avLst/>
          </a:prstGeom>
          <a:noFill/>
        </p:spPr>
        <p:txBody>
          <a:bodyPr wrap="square" rtlCol="0">
            <a:spAutoFit/>
          </a:bodyPr>
          <a:lstStyle/>
          <a:p>
            <a:r>
              <a:rPr lang="en-US" sz="1600" b="1" dirty="0" smtClean="0">
                <a:solidFill>
                  <a:schemeClr val="accent5">
                    <a:lumMod val="75000"/>
                  </a:schemeClr>
                </a:solidFill>
              </a:rPr>
              <a:t>LEFT JOIN</a:t>
            </a:r>
            <a:endParaRPr lang="en-US" sz="1600" b="1" dirty="0">
              <a:solidFill>
                <a:schemeClr val="accent5">
                  <a:lumMod val="75000"/>
                </a:schemeClr>
              </a:solidFill>
            </a:endParaRPr>
          </a:p>
        </p:txBody>
      </p:sp>
      <p:sp>
        <p:nvSpPr>
          <p:cNvPr id="4" name="TextBox 3"/>
          <p:cNvSpPr txBox="1"/>
          <p:nvPr/>
        </p:nvSpPr>
        <p:spPr>
          <a:xfrm>
            <a:off x="787650" y="1141336"/>
            <a:ext cx="4916033" cy="584775"/>
          </a:xfrm>
          <a:prstGeom prst="rect">
            <a:avLst/>
          </a:prstGeom>
          <a:noFill/>
        </p:spPr>
        <p:txBody>
          <a:bodyPr wrap="square" rtlCol="0">
            <a:spAutoFit/>
          </a:bodyPr>
          <a:lstStyle/>
          <a:p>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dirty="0" err="1" smtClean="0">
                <a:solidFill>
                  <a:schemeClr val="accent5">
                    <a:lumMod val="75000"/>
                  </a:schemeClr>
                </a:solidFill>
              </a:rPr>
              <a:t>biến</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của</a:t>
            </a:r>
            <a:r>
              <a:rPr lang="en-US" sz="1600" dirty="0" smtClean="0">
                <a:solidFill>
                  <a:schemeClr val="accent5">
                    <a:lumMod val="75000"/>
                  </a:schemeClr>
                </a:solidFill>
              </a:rPr>
              <a:t> LEFT JOIN </a:t>
            </a:r>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smtClean="0">
                <a:solidFill>
                  <a:schemeClr val="accent5">
                    <a:lumMod val="75000"/>
                  </a:schemeClr>
                </a:solidFill>
              </a:rPr>
              <a:t>trả</a:t>
            </a:r>
            <a:r>
              <a:rPr lang="en-US" sz="1600" dirty="0" smtClean="0">
                <a:solidFill>
                  <a:schemeClr val="accent5">
                    <a:lumMod val="75000"/>
                  </a:schemeClr>
                </a:solidFill>
              </a:rPr>
              <a:t> </a:t>
            </a:r>
            <a:r>
              <a:rPr lang="en-US" sz="1600" dirty="0" err="1" smtClean="0">
                <a:solidFill>
                  <a:schemeClr val="accent5">
                    <a:lumMod val="75000"/>
                  </a:schemeClr>
                </a:solidFill>
              </a:rPr>
              <a:t>về</a:t>
            </a:r>
            <a:r>
              <a:rPr lang="en-US" sz="1600" dirty="0" smtClean="0">
                <a:solidFill>
                  <a:schemeClr val="accent5">
                    <a:lumMod val="75000"/>
                  </a:schemeClr>
                </a:solidFill>
              </a:rPr>
              <a:t> </a:t>
            </a:r>
            <a:r>
              <a:rPr lang="en-US" sz="1600" dirty="0" err="1" smtClean="0">
                <a:solidFill>
                  <a:schemeClr val="accent5">
                    <a:lumMod val="75000"/>
                  </a:schemeClr>
                </a:solidFill>
              </a:rPr>
              <a:t>những</a:t>
            </a:r>
            <a:r>
              <a:rPr lang="en-US" sz="1600" dirty="0" smtClean="0">
                <a:solidFill>
                  <a:schemeClr val="accent5">
                    <a:lumMod val="75000"/>
                  </a:schemeClr>
                </a:solidFill>
              </a:rPr>
              <a:t> </a:t>
            </a:r>
            <a:r>
              <a:rPr lang="en-US" sz="1600" dirty="0" err="1" smtClean="0">
                <a:solidFill>
                  <a:schemeClr val="accent5">
                    <a:lumMod val="75000"/>
                  </a:schemeClr>
                </a:solidFill>
              </a:rPr>
              <a:t>dòng</a:t>
            </a:r>
            <a:r>
              <a:rPr lang="en-US" sz="1600" dirty="0" smtClean="0">
                <a:solidFill>
                  <a:schemeClr val="accent5">
                    <a:lumMod val="75000"/>
                  </a:schemeClr>
                </a:solidFill>
              </a:rPr>
              <a:t> </a:t>
            </a:r>
            <a:r>
              <a:rPr lang="en-US" sz="1600" dirty="0" err="1" smtClean="0">
                <a:solidFill>
                  <a:schemeClr val="accent5">
                    <a:lumMod val="75000"/>
                  </a:schemeClr>
                </a:solidFill>
              </a:rPr>
              <a:t>bên</a:t>
            </a:r>
            <a:r>
              <a:rPr lang="en-US" sz="1600" dirty="0" smtClean="0">
                <a:solidFill>
                  <a:schemeClr val="accent5">
                    <a:lumMod val="75000"/>
                  </a:schemeClr>
                </a:solidFill>
              </a:rPr>
              <a:t> Left table </a:t>
            </a:r>
            <a:r>
              <a:rPr lang="en-US" sz="1600" dirty="0" err="1" smtClean="0">
                <a:solidFill>
                  <a:schemeClr val="accent5">
                    <a:lumMod val="75000"/>
                  </a:schemeClr>
                </a:solidFill>
              </a:rPr>
              <a:t>không</a:t>
            </a:r>
            <a:r>
              <a:rPr lang="en-US" sz="1600" dirty="0" smtClean="0">
                <a:solidFill>
                  <a:schemeClr val="accent5">
                    <a:lumMod val="75000"/>
                  </a:schemeClr>
                </a:solidFill>
              </a:rPr>
              <a:t> </a:t>
            </a:r>
            <a:r>
              <a:rPr lang="en-US" sz="1600" dirty="0" err="1" smtClean="0">
                <a:solidFill>
                  <a:schemeClr val="accent5">
                    <a:lumMod val="75000"/>
                  </a:schemeClr>
                </a:solidFill>
              </a:rPr>
              <a:t>khớp</a:t>
            </a:r>
            <a:r>
              <a:rPr lang="en-US" sz="1600" dirty="0" smtClean="0">
                <a:solidFill>
                  <a:schemeClr val="accent5">
                    <a:lumMod val="75000"/>
                  </a:schemeClr>
                </a:solidFill>
              </a:rPr>
              <a:t> </a:t>
            </a:r>
            <a:r>
              <a:rPr lang="en-US" sz="1600" dirty="0" err="1" smtClean="0">
                <a:solidFill>
                  <a:schemeClr val="accent5">
                    <a:lumMod val="75000"/>
                  </a:schemeClr>
                </a:solidFill>
              </a:rPr>
              <a:t>với</a:t>
            </a:r>
            <a:r>
              <a:rPr lang="en-US" sz="1600" dirty="0" smtClean="0">
                <a:solidFill>
                  <a:schemeClr val="accent5">
                    <a:lumMod val="75000"/>
                  </a:schemeClr>
                </a:solidFill>
              </a:rPr>
              <a:t> right table</a:t>
            </a:r>
            <a:endParaRPr lang="vi-VN" sz="1600" dirty="0">
              <a:solidFill>
                <a:schemeClr val="accent5">
                  <a:lumMod val="75000"/>
                </a:schemeClr>
              </a:solidFill>
            </a:endParaRPr>
          </a:p>
        </p:txBody>
      </p:sp>
      <p:sp>
        <p:nvSpPr>
          <p:cNvPr id="6" name="TextBox 5"/>
          <p:cNvSpPr txBox="1"/>
          <p:nvPr/>
        </p:nvSpPr>
        <p:spPr>
          <a:xfrm>
            <a:off x="3341123" y="1917855"/>
            <a:ext cx="2146744" cy="338554"/>
          </a:xfrm>
          <a:prstGeom prst="rect">
            <a:avLst/>
          </a:prstGeom>
          <a:noFill/>
        </p:spPr>
        <p:txBody>
          <a:bodyPr wrap="square" rtlCol="0">
            <a:spAutoFit/>
          </a:bodyPr>
          <a:lstStyle/>
          <a:p>
            <a:r>
              <a:rPr lang="en-US" sz="1600" dirty="0" smtClean="0">
                <a:solidFill>
                  <a:schemeClr val="accent5">
                    <a:lumMod val="75000"/>
                  </a:schemeClr>
                </a:solidFill>
              </a:rPr>
              <a:t>LEFT OUTER JOIN</a:t>
            </a:r>
            <a:endParaRPr lang="en-US" sz="1600" b="1" dirty="0">
              <a:solidFill>
                <a:schemeClr val="accent5">
                  <a:lumMod val="75000"/>
                </a:schemeClr>
              </a:solidFill>
            </a:endParaRPr>
          </a:p>
        </p:txBody>
      </p:sp>
      <p:sp>
        <p:nvSpPr>
          <p:cNvPr id="7" name="TextBox 6"/>
          <p:cNvSpPr txBox="1"/>
          <p:nvPr/>
        </p:nvSpPr>
        <p:spPr>
          <a:xfrm>
            <a:off x="5864775" y="1713709"/>
            <a:ext cx="910668" cy="584775"/>
          </a:xfrm>
          <a:prstGeom prst="rect">
            <a:avLst/>
          </a:prstGeom>
          <a:noFill/>
        </p:spPr>
        <p:txBody>
          <a:bodyPr wrap="square" rtlCol="0">
            <a:spAutoFit/>
          </a:bodyPr>
          <a:lstStyle/>
          <a:p>
            <a:r>
              <a:rPr lang="en-US" sz="1600" dirty="0" smtClean="0">
                <a:solidFill>
                  <a:schemeClr val="bg1"/>
                </a:solidFill>
              </a:rPr>
              <a:t>Left Table</a:t>
            </a:r>
            <a:endParaRPr lang="en-US" sz="1600" b="1" dirty="0">
              <a:solidFill>
                <a:schemeClr val="bg1"/>
              </a:solidFill>
            </a:endParaRPr>
          </a:p>
        </p:txBody>
      </p:sp>
      <p:sp>
        <p:nvSpPr>
          <p:cNvPr id="8" name="TextBox 7"/>
          <p:cNvSpPr txBox="1"/>
          <p:nvPr/>
        </p:nvSpPr>
        <p:spPr>
          <a:xfrm>
            <a:off x="7291262" y="1755816"/>
            <a:ext cx="910668" cy="584775"/>
          </a:xfrm>
          <a:prstGeom prst="rect">
            <a:avLst/>
          </a:prstGeom>
          <a:noFill/>
        </p:spPr>
        <p:txBody>
          <a:bodyPr wrap="square" rtlCol="0">
            <a:spAutoFit/>
          </a:bodyPr>
          <a:lstStyle/>
          <a:p>
            <a:r>
              <a:rPr lang="en-US" sz="1600" dirty="0" smtClean="0">
                <a:solidFill>
                  <a:srgbClr val="00B0F0"/>
                </a:solidFill>
              </a:rPr>
              <a:t>Right table</a:t>
            </a:r>
            <a:endParaRPr lang="en-US" sz="1600" b="1" dirty="0">
              <a:solidFill>
                <a:srgbClr val="00B0F0"/>
              </a:solidFill>
            </a:endParaRPr>
          </a:p>
        </p:txBody>
      </p:sp>
      <p:sp>
        <p:nvSpPr>
          <p:cNvPr id="13" name="Rounded Rectangle 12"/>
          <p:cNvSpPr/>
          <p:nvPr/>
        </p:nvSpPr>
        <p:spPr>
          <a:xfrm>
            <a:off x="923868" y="3521560"/>
            <a:ext cx="7296263" cy="1650795"/>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14" name="Picture 13"/>
          <p:cNvPicPr>
            <a:picLocks noChangeAspect="1"/>
          </p:cNvPicPr>
          <p:nvPr/>
        </p:nvPicPr>
        <p:blipFill>
          <a:blip r:embed="rId3"/>
          <a:stretch>
            <a:fillRect/>
          </a:stretch>
        </p:blipFill>
        <p:spPr>
          <a:xfrm>
            <a:off x="1050199" y="3681577"/>
            <a:ext cx="4229100" cy="1457325"/>
          </a:xfrm>
          <a:prstGeom prst="rect">
            <a:avLst/>
          </a:prstGeom>
        </p:spPr>
      </p:pic>
      <p:pic>
        <p:nvPicPr>
          <p:cNvPr id="15" name="Picture 14"/>
          <p:cNvPicPr>
            <a:picLocks noChangeAspect="1"/>
          </p:cNvPicPr>
          <p:nvPr/>
        </p:nvPicPr>
        <p:blipFill>
          <a:blip r:embed="rId4"/>
          <a:stretch>
            <a:fillRect/>
          </a:stretch>
        </p:blipFill>
        <p:spPr>
          <a:xfrm>
            <a:off x="4548459" y="5355362"/>
            <a:ext cx="3543300" cy="714375"/>
          </a:xfrm>
          <a:prstGeom prst="rect">
            <a:avLst/>
          </a:prstGeom>
        </p:spPr>
      </p:pic>
      <p:cxnSp>
        <p:nvCxnSpPr>
          <p:cNvPr id="18" name="Elbow Connector 17"/>
          <p:cNvCxnSpPr/>
          <p:nvPr/>
        </p:nvCxnSpPr>
        <p:spPr>
          <a:xfrm>
            <a:off x="923868" y="5172355"/>
            <a:ext cx="3490627" cy="643546"/>
          </a:xfrm>
          <a:prstGeom prst="bentConnector3">
            <a:avLst>
              <a:gd name="adj1" fmla="val 46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883106" y="3049692"/>
            <a:ext cx="4916033" cy="338554"/>
          </a:xfrm>
          <a:prstGeom prst="rect">
            <a:avLst/>
          </a:prstGeom>
          <a:noFill/>
        </p:spPr>
        <p:txBody>
          <a:bodyPr wrap="square" rtlCol="0">
            <a:spAutoFit/>
          </a:bodyPr>
          <a:lstStyle/>
          <a:p>
            <a:r>
              <a:rPr lang="en-US" sz="1600" dirty="0" err="1" smtClean="0">
                <a:solidFill>
                  <a:schemeClr val="accent5">
                    <a:lumMod val="75000"/>
                  </a:schemeClr>
                </a:solidFill>
              </a:rPr>
              <a:t>Thêm</a:t>
            </a:r>
            <a:r>
              <a:rPr lang="en-US" sz="1600" dirty="0" smtClean="0">
                <a:solidFill>
                  <a:schemeClr val="accent5">
                    <a:lumMod val="75000"/>
                  </a:schemeClr>
                </a:solidFill>
              </a:rPr>
              <a:t> </a:t>
            </a:r>
            <a:r>
              <a:rPr lang="en-US" sz="1600" dirty="0" err="1" smtClean="0">
                <a:solidFill>
                  <a:schemeClr val="accent5">
                    <a:lumMod val="75000"/>
                  </a:schemeClr>
                </a:solidFill>
              </a:rPr>
              <a:t>điều</a:t>
            </a:r>
            <a:r>
              <a:rPr lang="en-US" sz="1600" dirty="0" smtClean="0">
                <a:solidFill>
                  <a:schemeClr val="accent5">
                    <a:lumMod val="75000"/>
                  </a:schemeClr>
                </a:solidFill>
              </a:rPr>
              <a:t> </a:t>
            </a:r>
            <a:r>
              <a:rPr lang="en-US" sz="1600" dirty="0" err="1" smtClean="0">
                <a:solidFill>
                  <a:schemeClr val="accent5">
                    <a:lumMod val="75000"/>
                  </a:schemeClr>
                </a:solidFill>
              </a:rPr>
              <a:t>kiện</a:t>
            </a:r>
            <a:r>
              <a:rPr lang="en-US" sz="1600" dirty="0" smtClean="0">
                <a:solidFill>
                  <a:schemeClr val="accent5">
                    <a:lumMod val="75000"/>
                  </a:schemeClr>
                </a:solidFill>
              </a:rPr>
              <a:t> WHERE </a:t>
            </a:r>
            <a:r>
              <a:rPr lang="en-US" sz="1600" dirty="0" err="1" smtClean="0">
                <a:solidFill>
                  <a:schemeClr val="accent5">
                    <a:lumMod val="75000"/>
                  </a:schemeClr>
                </a:solidFill>
              </a:rPr>
              <a:t>như</a:t>
            </a:r>
            <a:r>
              <a:rPr lang="en-US" sz="1600" dirty="0" smtClean="0">
                <a:solidFill>
                  <a:schemeClr val="accent5">
                    <a:lumMod val="75000"/>
                  </a:schemeClr>
                </a:solidFill>
              </a:rPr>
              <a:t> </a:t>
            </a:r>
            <a:r>
              <a:rPr lang="en-US" sz="1600" dirty="0" err="1" smtClean="0">
                <a:solidFill>
                  <a:schemeClr val="accent5">
                    <a:lumMod val="75000"/>
                  </a:schemeClr>
                </a:solidFill>
              </a:rPr>
              <a:t>bên</a:t>
            </a:r>
            <a:r>
              <a:rPr lang="en-US" sz="1600" dirty="0" smtClean="0">
                <a:solidFill>
                  <a:schemeClr val="accent5">
                    <a:lumMod val="75000"/>
                  </a:schemeClr>
                </a:solidFill>
              </a:rPr>
              <a:t> </a:t>
            </a:r>
            <a:r>
              <a:rPr lang="en-US" sz="1600" dirty="0" err="1" smtClean="0">
                <a:solidFill>
                  <a:schemeClr val="accent5">
                    <a:lumMod val="75000"/>
                  </a:schemeClr>
                </a:solidFill>
              </a:rPr>
              <a:t>dưới</a:t>
            </a:r>
            <a:endParaRPr lang="vi-VN" sz="1600" dirty="0">
              <a:solidFill>
                <a:schemeClr val="accent5">
                  <a:lumMod val="75000"/>
                </a:schemeClr>
              </a:solidFill>
            </a:endParaRPr>
          </a:p>
        </p:txBody>
      </p:sp>
    </p:spTree>
    <p:extLst>
      <p:ext uri="{BB962C8B-B14F-4D97-AF65-F5344CB8AC3E}">
        <p14:creationId xmlns:p14="http://schemas.microsoft.com/office/powerpoint/2010/main" val="24118237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683</TotalTime>
  <Words>1042</Words>
  <Application>Microsoft Office PowerPoint</Application>
  <PresentationFormat>On-screen Show (4:3)</PresentationFormat>
  <Paragraphs>85</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194</cp:revision>
  <dcterms:created xsi:type="dcterms:W3CDTF">2023-10-31T07:04:03Z</dcterms:created>
  <dcterms:modified xsi:type="dcterms:W3CDTF">2023-11-15T02:28:50Z</dcterms:modified>
</cp:coreProperties>
</file>