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4" r:id="rId3"/>
    <p:sldId id="289" r:id="rId4"/>
    <p:sldId id="290" r:id="rId5"/>
    <p:sldId id="292" r:id="rId6"/>
    <p:sldId id="293" r:id="rId7"/>
    <p:sldId id="291" r:id="rId8"/>
    <p:sldId id="28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A2B"/>
    <a:srgbClr val="1C1E26"/>
    <a:srgbClr val="8FC573"/>
    <a:srgbClr val="9F67B8"/>
    <a:srgbClr val="8359B8"/>
    <a:srgbClr val="8D62CA"/>
    <a:srgbClr val="8569CB"/>
    <a:srgbClr val="229E9A"/>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0113432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07</a:t>
            </a:r>
            <a:endParaRPr lang="en-US" dirty="0">
              <a:solidFill>
                <a:schemeClr val="bg1"/>
              </a:solidFill>
            </a:endParaRPr>
          </a:p>
        </p:txBody>
      </p:sp>
      <p:sp>
        <p:nvSpPr>
          <p:cNvPr id="8" name="TextBox 7"/>
          <p:cNvSpPr txBox="1"/>
          <p:nvPr/>
        </p:nvSpPr>
        <p:spPr>
          <a:xfrm>
            <a:off x="793686" y="1691139"/>
            <a:ext cx="3583540" cy="2062103"/>
          </a:xfrm>
          <a:prstGeom prst="rect">
            <a:avLst/>
          </a:prstGeom>
          <a:noFill/>
        </p:spPr>
        <p:txBody>
          <a:bodyPr wrap="square" rtlCol="0">
            <a:spAutoFit/>
          </a:bodyPr>
          <a:lstStyle/>
          <a:p>
            <a:r>
              <a:rPr lang="en-US" sz="3200" b="1" dirty="0" smtClean="0">
                <a:solidFill>
                  <a:schemeClr val="bg1"/>
                </a:solidFill>
              </a:rPr>
              <a:t>Grouping Data</a:t>
            </a:r>
          </a:p>
          <a:p>
            <a:r>
              <a:rPr lang="en-US" sz="3200" b="1" dirty="0">
                <a:solidFill>
                  <a:schemeClr val="bg1"/>
                </a:solidFill>
              </a:rPr>
              <a:t>Set </a:t>
            </a:r>
            <a:r>
              <a:rPr lang="en-US" sz="3200" b="1" dirty="0" smtClean="0">
                <a:solidFill>
                  <a:schemeClr val="bg1"/>
                </a:solidFill>
              </a:rPr>
              <a:t>Operations</a:t>
            </a:r>
          </a:p>
          <a:p>
            <a:r>
              <a:rPr lang="en-US" sz="3200" b="1" dirty="0">
                <a:solidFill>
                  <a:schemeClr val="bg1"/>
                </a:solidFill>
              </a:rPr>
              <a:t>Grouping sets, Cube, and Rollup</a:t>
            </a:r>
            <a:endParaRPr lang="en-US" sz="3200" b="1" dirty="0">
              <a:solidFill>
                <a:schemeClr val="bg1"/>
              </a:solidFill>
            </a:endParaRPr>
          </a:p>
        </p:txBody>
      </p:sp>
      <p:sp>
        <p:nvSpPr>
          <p:cNvPr id="9" name="TextBox 8"/>
          <p:cNvSpPr txBox="1"/>
          <p:nvPr/>
        </p:nvSpPr>
        <p:spPr>
          <a:xfrm>
            <a:off x="1054605" y="4272730"/>
            <a:ext cx="3322621" cy="369332"/>
          </a:xfrm>
          <a:prstGeom prst="rect">
            <a:avLst/>
          </a:prstGeom>
          <a:noFill/>
        </p:spPr>
        <p:txBody>
          <a:bodyPr wrap="square" rtlCol="0">
            <a:spAutoFit/>
          </a:bodyPr>
          <a:lstStyle/>
          <a:p>
            <a:r>
              <a:rPr lang="en-US" dirty="0" smtClean="0">
                <a:solidFill>
                  <a:schemeClr val="bg1"/>
                </a:solidFill>
              </a:rPr>
              <a:t>Union</a:t>
            </a:r>
            <a:r>
              <a:rPr lang="en-US" dirty="0">
                <a:solidFill>
                  <a:schemeClr val="bg1"/>
                </a:solidFill>
              </a:rPr>
              <a:t>, Intersect, Except</a:t>
            </a:r>
            <a:endParaRPr lang="en-US" dirty="0">
              <a:solidFill>
                <a:schemeClr val="bg1"/>
              </a:solidFill>
            </a:endParaRPr>
          </a:p>
        </p:txBody>
      </p:sp>
      <p:sp>
        <p:nvSpPr>
          <p:cNvPr id="6" name="Diamond 5"/>
          <p:cNvSpPr/>
          <p:nvPr/>
        </p:nvSpPr>
        <p:spPr>
          <a:xfrm>
            <a:off x="911384" y="393859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440052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828320"/>
            <a:ext cx="3322621" cy="369332"/>
          </a:xfrm>
          <a:prstGeom prst="rect">
            <a:avLst/>
          </a:prstGeom>
          <a:noFill/>
        </p:spPr>
        <p:txBody>
          <a:bodyPr wrap="square" rtlCol="0">
            <a:spAutoFit/>
          </a:bodyPr>
          <a:lstStyle/>
          <a:p>
            <a:r>
              <a:rPr lang="en-US" dirty="0" smtClean="0">
                <a:solidFill>
                  <a:schemeClr val="bg1"/>
                </a:solidFill>
              </a:rPr>
              <a:t>Group by, Having</a:t>
            </a:r>
            <a:endParaRPr lang="en-US" dirty="0">
              <a:solidFill>
                <a:schemeClr val="bg1"/>
              </a:solidFill>
            </a:endParaRPr>
          </a:p>
        </p:txBody>
      </p:sp>
      <p:sp>
        <p:nvSpPr>
          <p:cNvPr id="10" name="TextBox 9"/>
          <p:cNvSpPr txBox="1"/>
          <p:nvPr/>
        </p:nvSpPr>
        <p:spPr>
          <a:xfrm>
            <a:off x="1054605" y="4725404"/>
            <a:ext cx="3322621" cy="369332"/>
          </a:xfrm>
          <a:prstGeom prst="rect">
            <a:avLst/>
          </a:prstGeom>
          <a:noFill/>
        </p:spPr>
        <p:txBody>
          <a:bodyPr wrap="square" rtlCol="0">
            <a:spAutoFit/>
          </a:bodyPr>
          <a:lstStyle/>
          <a:p>
            <a:r>
              <a:rPr lang="en-US" dirty="0">
                <a:solidFill>
                  <a:schemeClr val="bg1"/>
                </a:solidFill>
              </a:rPr>
              <a:t>Grouping </a:t>
            </a:r>
            <a:r>
              <a:rPr lang="en-US" dirty="0" smtClean="0">
                <a:solidFill>
                  <a:schemeClr val="bg1"/>
                </a:solidFill>
              </a:rPr>
              <a:t>Sets, Cube, Rollup</a:t>
            </a:r>
            <a:endParaRPr lang="en-US" dirty="0">
              <a:solidFill>
                <a:schemeClr val="bg1"/>
              </a:solidFill>
            </a:endParaRPr>
          </a:p>
        </p:txBody>
      </p:sp>
      <p:sp>
        <p:nvSpPr>
          <p:cNvPr id="11" name="Diamond 10"/>
          <p:cNvSpPr/>
          <p:nvPr/>
        </p:nvSpPr>
        <p:spPr>
          <a:xfrm>
            <a:off x="911384" y="485320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5" y="4948829"/>
            <a:ext cx="2085975" cy="13954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smtClean="0">
                <a:solidFill>
                  <a:schemeClr val="accent5">
                    <a:lumMod val="75000"/>
                  </a:schemeClr>
                </a:solidFill>
              </a:rPr>
              <a:t>Group By</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347679"/>
            <a:ext cx="7487220" cy="1077218"/>
          </a:xfrm>
          <a:prstGeom prst="rect">
            <a:avLst/>
          </a:prstGeom>
          <a:noFill/>
        </p:spPr>
        <p:txBody>
          <a:bodyPr wrap="square" rtlCol="0">
            <a:spAutoFit/>
          </a:bodyPr>
          <a:lstStyle/>
          <a:p>
            <a:r>
              <a:rPr lang="vi-VN" sz="1600" b="1" dirty="0">
                <a:solidFill>
                  <a:schemeClr val="accent5">
                    <a:lumMod val="75000"/>
                  </a:schemeClr>
                </a:solidFill>
              </a:rPr>
              <a:t>GROUP BY </a:t>
            </a:r>
            <a:r>
              <a:rPr lang="vi-VN" sz="1600" dirty="0">
                <a:solidFill>
                  <a:schemeClr val="accent5">
                    <a:lumMod val="75000"/>
                  </a:schemeClr>
                </a:solidFill>
              </a:rPr>
              <a:t>là một câu lệnh dùng để nhóm các bản ghi dựa trên giá trị của một hoặc nhiều cột và thực hiện các phép tính tổng hợp (aggregate) trên các nhóm này. GROUP BY rất hữu ích khi bạn muốn phân nhóm dữ liệu và tính toán các giá trị tổng hợp như SUM, COUNT, AVG, MAX, MIN trên từng nhóm.</a:t>
            </a:r>
            <a:endParaRPr lang="en-US" sz="1600" dirty="0">
              <a:solidFill>
                <a:schemeClr val="accent5">
                  <a:lumMod val="75000"/>
                </a:schemeClr>
              </a:solidFill>
            </a:endParaRPr>
          </a:p>
        </p:txBody>
      </p:sp>
      <p:pic>
        <p:nvPicPr>
          <p:cNvPr id="1026" name="Picture 2" descr="pay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45" y="2700337"/>
            <a:ext cx="2085975" cy="16097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132052" y="3102087"/>
            <a:ext cx="2145675" cy="584775"/>
          </a:xfrm>
          <a:prstGeom prst="rect">
            <a:avLst/>
          </a:prstGeom>
          <a:noFill/>
        </p:spPr>
        <p:txBody>
          <a:bodyPr wrap="square" rtlCol="0">
            <a:spAutoFit/>
          </a:bodyPr>
          <a:lstStyle/>
          <a:p>
            <a:r>
              <a:rPr lang="en-US" sz="1600" dirty="0" err="1" smtClean="0">
                <a:solidFill>
                  <a:schemeClr val="accent5">
                    <a:lumMod val="75000"/>
                  </a:schemeClr>
                </a:solidFill>
              </a:rPr>
              <a:t>Cùng</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data </a:t>
            </a:r>
            <a:r>
              <a:rPr lang="en-US" sz="1600" dirty="0" err="1" smtClean="0">
                <a:solidFill>
                  <a:schemeClr val="accent5">
                    <a:lumMod val="75000"/>
                  </a:schemeClr>
                </a:solidFill>
              </a:rPr>
              <a:t>có</a:t>
            </a:r>
            <a:r>
              <a:rPr lang="en-US" sz="1600" dirty="0" smtClean="0">
                <a:solidFill>
                  <a:schemeClr val="accent5">
                    <a:lumMod val="75000"/>
                  </a:schemeClr>
                </a:solidFill>
              </a:rPr>
              <a:t> </a:t>
            </a:r>
          </a:p>
          <a:p>
            <a:r>
              <a:rPr lang="en-US" sz="1600" dirty="0" err="1" smtClean="0">
                <a:solidFill>
                  <a:schemeClr val="accent5">
                    <a:lumMod val="75000"/>
                  </a:schemeClr>
                </a:solidFill>
              </a:rPr>
              <a:t>trong</a:t>
            </a:r>
            <a:r>
              <a:rPr lang="en-US" sz="1600" dirty="0" smtClean="0">
                <a:solidFill>
                  <a:schemeClr val="accent5">
                    <a:lumMod val="75000"/>
                  </a:schemeClr>
                </a:solidFill>
              </a:rPr>
              <a:t> table </a:t>
            </a:r>
            <a:r>
              <a:rPr lang="en-US" sz="1600" b="1" dirty="0" smtClean="0">
                <a:solidFill>
                  <a:schemeClr val="accent5">
                    <a:lumMod val="75000"/>
                  </a:schemeClr>
                </a:solidFill>
              </a:rPr>
              <a:t>payment</a:t>
            </a:r>
            <a:endParaRPr lang="en-US" sz="1600" b="1" dirty="0">
              <a:solidFill>
                <a:schemeClr val="accent5">
                  <a:lumMod val="75000"/>
                </a:schemeClr>
              </a:solidFill>
            </a:endParaRPr>
          </a:p>
        </p:txBody>
      </p:sp>
      <p:sp>
        <p:nvSpPr>
          <p:cNvPr id="13" name="4-Point Star 12"/>
          <p:cNvSpPr/>
          <p:nvPr/>
        </p:nvSpPr>
        <p:spPr>
          <a:xfrm>
            <a:off x="905344" y="445907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4460169"/>
            <a:ext cx="5712739" cy="338554"/>
          </a:xfrm>
          <a:prstGeom prst="rect">
            <a:avLst/>
          </a:prstGeom>
          <a:noFill/>
        </p:spPr>
        <p:txBody>
          <a:bodyPr wrap="square" rtlCol="0">
            <a:spAutoFit/>
          </a:bodyPr>
          <a:lstStyle/>
          <a:p>
            <a:r>
              <a:rPr lang="en-US" sz="1600" b="1" dirty="0" err="1" smtClean="0">
                <a:solidFill>
                  <a:schemeClr val="accent5">
                    <a:lumMod val="75000"/>
                  </a:schemeClr>
                </a:solidFill>
              </a:rPr>
              <a:t>Lấy</a:t>
            </a:r>
            <a:r>
              <a:rPr lang="en-US" sz="1600" b="1" dirty="0" smtClean="0">
                <a:solidFill>
                  <a:schemeClr val="accent5">
                    <a:lumMod val="75000"/>
                  </a:schemeClr>
                </a:solidFill>
              </a:rPr>
              <a:t> </a:t>
            </a:r>
            <a:r>
              <a:rPr lang="en-US" sz="1600" b="1" dirty="0" err="1" smtClean="0">
                <a:solidFill>
                  <a:schemeClr val="accent5">
                    <a:lumMod val="75000"/>
                  </a:schemeClr>
                </a:solidFill>
              </a:rPr>
              <a:t>tất</a:t>
            </a:r>
            <a:r>
              <a:rPr lang="en-US" sz="1600" b="1" dirty="0" smtClean="0">
                <a:solidFill>
                  <a:schemeClr val="accent5">
                    <a:lumMod val="75000"/>
                  </a:schemeClr>
                </a:solidFill>
              </a:rPr>
              <a:t> </a:t>
            </a:r>
            <a:r>
              <a:rPr lang="en-US" sz="1600" b="1" dirty="0" err="1" smtClean="0">
                <a:solidFill>
                  <a:schemeClr val="accent5">
                    <a:lumMod val="75000"/>
                  </a:schemeClr>
                </a:solidFill>
              </a:rPr>
              <a:t>cả</a:t>
            </a:r>
            <a:r>
              <a:rPr lang="en-US" sz="1600" b="1" dirty="0" smtClean="0">
                <a:solidFill>
                  <a:schemeClr val="accent5">
                    <a:lumMod val="75000"/>
                  </a:schemeClr>
                </a:solidFill>
              </a:rPr>
              <a:t> id </a:t>
            </a:r>
            <a:r>
              <a:rPr lang="en-US" sz="1600" b="1" dirty="0" err="1" smtClean="0">
                <a:solidFill>
                  <a:schemeClr val="accent5">
                    <a:lumMod val="75000"/>
                  </a:schemeClr>
                </a:solidFill>
              </a:rPr>
              <a:t>khách</a:t>
            </a:r>
            <a:r>
              <a:rPr lang="en-US" sz="1600" b="1" dirty="0" smtClean="0">
                <a:solidFill>
                  <a:schemeClr val="accent5">
                    <a:lumMod val="75000"/>
                  </a:schemeClr>
                </a:solidFill>
              </a:rPr>
              <a:t> </a:t>
            </a:r>
            <a:r>
              <a:rPr lang="en-US" sz="1600" b="1" dirty="0" err="1" smtClean="0">
                <a:solidFill>
                  <a:schemeClr val="accent5">
                    <a:lumMod val="75000"/>
                  </a:schemeClr>
                </a:solidFill>
              </a:rPr>
              <a:t>hàng</a:t>
            </a:r>
            <a:r>
              <a:rPr lang="en-US" sz="1600" b="1" dirty="0" smtClean="0">
                <a:solidFill>
                  <a:schemeClr val="accent5">
                    <a:lumMod val="75000"/>
                  </a:schemeClr>
                </a:solidFill>
              </a:rPr>
              <a:t> (</a:t>
            </a:r>
            <a:r>
              <a:rPr lang="en-US" sz="1600" b="1" dirty="0" err="1" smtClean="0">
                <a:solidFill>
                  <a:schemeClr val="accent5">
                    <a:lumMod val="75000"/>
                  </a:schemeClr>
                </a:solidFill>
              </a:rPr>
              <a:t>customer_id</a:t>
            </a:r>
            <a:r>
              <a:rPr lang="en-US" sz="1600" b="1" dirty="0" smtClean="0">
                <a:solidFill>
                  <a:schemeClr val="accent5">
                    <a:lumMod val="75000"/>
                  </a:schemeClr>
                </a:solidFill>
              </a:rPr>
              <a:t>) </a:t>
            </a:r>
            <a:r>
              <a:rPr lang="en-US" sz="1600" b="1" dirty="0" err="1" smtClean="0">
                <a:solidFill>
                  <a:schemeClr val="accent5">
                    <a:lumMod val="75000"/>
                  </a:schemeClr>
                </a:solidFill>
              </a:rPr>
              <a:t>từ</a:t>
            </a:r>
            <a:r>
              <a:rPr lang="en-US" sz="1600" b="1" dirty="0" smtClean="0">
                <a:solidFill>
                  <a:schemeClr val="accent5">
                    <a:lumMod val="75000"/>
                  </a:schemeClr>
                </a:solidFill>
              </a:rPr>
              <a:t> table payment</a:t>
            </a:r>
            <a:endParaRPr lang="en-US" sz="1600" b="1" dirty="0">
              <a:solidFill>
                <a:schemeClr val="accent5">
                  <a:lumMod val="75000"/>
                </a:schemeClr>
              </a:solidFill>
            </a:endParaRPr>
          </a:p>
        </p:txBody>
      </p:sp>
      <p:pic>
        <p:nvPicPr>
          <p:cNvPr id="5" name="Picture 4"/>
          <p:cNvPicPr>
            <a:picLocks noChangeAspect="1"/>
          </p:cNvPicPr>
          <p:nvPr/>
        </p:nvPicPr>
        <p:blipFill>
          <a:blip r:embed="rId3"/>
          <a:stretch>
            <a:fillRect/>
          </a:stretch>
        </p:blipFill>
        <p:spPr>
          <a:xfrm>
            <a:off x="1050199" y="5104921"/>
            <a:ext cx="1743075" cy="1133475"/>
          </a:xfrm>
          <a:prstGeom prst="rect">
            <a:avLst/>
          </a:prstGeom>
        </p:spPr>
      </p:pic>
      <p:sp>
        <p:nvSpPr>
          <p:cNvPr id="18" name="TextBox 17"/>
          <p:cNvSpPr txBox="1"/>
          <p:nvPr/>
        </p:nvSpPr>
        <p:spPr>
          <a:xfrm>
            <a:off x="3136174" y="5161178"/>
            <a:ext cx="3422214" cy="1077218"/>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list id,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nhiên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Vì</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thanh</a:t>
            </a:r>
            <a:r>
              <a:rPr lang="en-US" sz="1600" dirty="0" smtClean="0">
                <a:solidFill>
                  <a:schemeClr val="accent5">
                    <a:lumMod val="75000"/>
                  </a:schemeClr>
                </a:solidFill>
              </a:rPr>
              <a:t> </a:t>
            </a:r>
            <a:r>
              <a:rPr lang="en-US" sz="1600" dirty="0" err="1" smtClean="0">
                <a:solidFill>
                  <a:schemeClr val="accent5">
                    <a:lumMod val="75000"/>
                  </a:schemeClr>
                </a:solidFill>
              </a:rPr>
              <a:t>toán</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lần</a:t>
            </a:r>
            <a:endParaRPr lang="en-US" sz="1600" b="1" dirty="0">
              <a:solidFill>
                <a:schemeClr val="accent5">
                  <a:lumMod val="75000"/>
                </a:schemeClr>
              </a:solidFill>
            </a:endParaRPr>
          </a:p>
        </p:txBody>
      </p:sp>
      <p:pic>
        <p:nvPicPr>
          <p:cNvPr id="1030" name="Picture 6" descr="PostgreSQL GROUP B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3117" y="2421970"/>
            <a:ext cx="1257384" cy="4074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905345" y="4616938"/>
            <a:ext cx="4367824" cy="19225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Rounded Rectangle 14"/>
          <p:cNvSpPr/>
          <p:nvPr/>
        </p:nvSpPr>
        <p:spPr>
          <a:xfrm>
            <a:off x="905345" y="1582646"/>
            <a:ext cx="2716041" cy="192255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4-Point Star 12"/>
          <p:cNvSpPr/>
          <p:nvPr/>
        </p:nvSpPr>
        <p:spPr>
          <a:xfrm>
            <a:off x="905344" y="701885"/>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702981"/>
            <a:ext cx="5712739" cy="584775"/>
          </a:xfrm>
          <a:prstGeom prst="rect">
            <a:avLst/>
          </a:prstGeom>
          <a:noFill/>
        </p:spPr>
        <p:txBody>
          <a:bodyPr wrap="square" rtlCol="0">
            <a:spAutoFit/>
          </a:bodyPr>
          <a:lstStyle/>
          <a:p>
            <a:r>
              <a:rPr lang="en-US" sz="1600" b="1" dirty="0" err="1" smtClean="0">
                <a:solidFill>
                  <a:schemeClr val="accent5">
                    <a:lumMod val="75000"/>
                  </a:schemeClr>
                </a:solidFill>
              </a:rPr>
              <a:t>Lấy</a:t>
            </a:r>
            <a:r>
              <a:rPr lang="en-US" sz="1600" b="1" dirty="0" smtClean="0">
                <a:solidFill>
                  <a:schemeClr val="accent5">
                    <a:lumMod val="75000"/>
                  </a:schemeClr>
                </a:solidFill>
              </a:rPr>
              <a:t> </a:t>
            </a:r>
            <a:r>
              <a:rPr lang="en-US" sz="1600" b="1" dirty="0" err="1" smtClean="0">
                <a:solidFill>
                  <a:schemeClr val="accent5">
                    <a:lumMod val="75000"/>
                  </a:schemeClr>
                </a:solidFill>
              </a:rPr>
              <a:t>tất</a:t>
            </a:r>
            <a:r>
              <a:rPr lang="en-US" sz="1600" b="1" dirty="0" smtClean="0">
                <a:solidFill>
                  <a:schemeClr val="accent5">
                    <a:lumMod val="75000"/>
                  </a:schemeClr>
                </a:solidFill>
              </a:rPr>
              <a:t> </a:t>
            </a:r>
            <a:r>
              <a:rPr lang="en-US" sz="1600" b="1" dirty="0" err="1" smtClean="0">
                <a:solidFill>
                  <a:schemeClr val="accent5">
                    <a:lumMod val="75000"/>
                  </a:schemeClr>
                </a:solidFill>
              </a:rPr>
              <a:t>cả</a:t>
            </a:r>
            <a:r>
              <a:rPr lang="en-US" sz="1600" b="1" dirty="0" smtClean="0">
                <a:solidFill>
                  <a:schemeClr val="accent5">
                    <a:lumMod val="75000"/>
                  </a:schemeClr>
                </a:solidFill>
              </a:rPr>
              <a:t> id </a:t>
            </a:r>
            <a:r>
              <a:rPr lang="en-US" sz="1600" b="1" dirty="0" err="1" smtClean="0">
                <a:solidFill>
                  <a:schemeClr val="accent5">
                    <a:lumMod val="75000"/>
                  </a:schemeClr>
                </a:solidFill>
              </a:rPr>
              <a:t>khách</a:t>
            </a:r>
            <a:r>
              <a:rPr lang="en-US" sz="1600" b="1" dirty="0" smtClean="0">
                <a:solidFill>
                  <a:schemeClr val="accent5">
                    <a:lumMod val="75000"/>
                  </a:schemeClr>
                </a:solidFill>
              </a:rPr>
              <a:t> </a:t>
            </a:r>
            <a:r>
              <a:rPr lang="en-US" sz="1600" b="1" dirty="0" err="1" smtClean="0">
                <a:solidFill>
                  <a:schemeClr val="accent5">
                    <a:lumMod val="75000"/>
                  </a:schemeClr>
                </a:solidFill>
              </a:rPr>
              <a:t>hàng</a:t>
            </a:r>
            <a:r>
              <a:rPr lang="en-US" sz="1600" b="1" dirty="0" smtClean="0">
                <a:solidFill>
                  <a:schemeClr val="accent5">
                    <a:lumMod val="75000"/>
                  </a:schemeClr>
                </a:solidFill>
              </a:rPr>
              <a:t> (</a:t>
            </a:r>
            <a:r>
              <a:rPr lang="en-US" sz="1600" b="1" dirty="0" err="1" smtClean="0">
                <a:solidFill>
                  <a:schemeClr val="accent5">
                    <a:lumMod val="75000"/>
                  </a:schemeClr>
                </a:solidFill>
              </a:rPr>
              <a:t>customer_id</a:t>
            </a:r>
            <a:r>
              <a:rPr lang="en-US" sz="1600" b="1" dirty="0" smtClean="0">
                <a:solidFill>
                  <a:schemeClr val="accent5">
                    <a:lumMod val="75000"/>
                  </a:schemeClr>
                </a:solidFill>
              </a:rPr>
              <a:t>) </a:t>
            </a:r>
            <a:r>
              <a:rPr lang="en-US" sz="1600" b="1" dirty="0" err="1" smtClean="0">
                <a:solidFill>
                  <a:schemeClr val="accent5">
                    <a:lumMod val="75000"/>
                  </a:schemeClr>
                </a:solidFill>
              </a:rPr>
              <a:t>từ</a:t>
            </a:r>
            <a:r>
              <a:rPr lang="en-US" sz="1600" b="1" dirty="0" smtClean="0">
                <a:solidFill>
                  <a:schemeClr val="accent5">
                    <a:lumMod val="75000"/>
                  </a:schemeClr>
                </a:solidFill>
              </a:rPr>
              <a:t> table payment </a:t>
            </a:r>
            <a:r>
              <a:rPr lang="en-US" sz="1600" b="1" dirty="0" err="1" smtClean="0">
                <a:solidFill>
                  <a:schemeClr val="accent5">
                    <a:lumMod val="75000"/>
                  </a:schemeClr>
                </a:solidFill>
              </a:rPr>
              <a:t>với</a:t>
            </a:r>
            <a:r>
              <a:rPr lang="en-US" sz="1600" b="1" dirty="0" smtClean="0">
                <a:solidFill>
                  <a:schemeClr val="accent5">
                    <a:lumMod val="75000"/>
                  </a:schemeClr>
                </a:solidFill>
              </a:rPr>
              <a:t> GROUP BY</a:t>
            </a:r>
            <a:endParaRPr lang="en-US" sz="1600" b="1" dirty="0">
              <a:solidFill>
                <a:schemeClr val="accent5">
                  <a:lumMod val="75000"/>
                </a:schemeClr>
              </a:solidFill>
            </a:endParaRPr>
          </a:p>
        </p:txBody>
      </p:sp>
      <p:sp>
        <p:nvSpPr>
          <p:cNvPr id="18" name="TextBox 17"/>
          <p:cNvSpPr txBox="1"/>
          <p:nvPr/>
        </p:nvSpPr>
        <p:spPr>
          <a:xfrm>
            <a:off x="5273169" y="1466702"/>
            <a:ext cx="3422214" cy="830997"/>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list id,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danh</a:t>
            </a:r>
            <a:r>
              <a:rPr lang="en-US" sz="1600" dirty="0" smtClean="0">
                <a:solidFill>
                  <a:schemeClr val="accent5">
                    <a:lumMod val="75000"/>
                  </a:schemeClr>
                </a:solidFill>
              </a:rPr>
              <a:t> </a:t>
            </a:r>
            <a:r>
              <a:rPr lang="en-US" sz="1600" dirty="0" err="1" smtClean="0">
                <a:solidFill>
                  <a:schemeClr val="accent5">
                    <a:lumMod val="75000"/>
                  </a:schemeClr>
                </a:solidFill>
              </a:rPr>
              <a:t>sách</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rút</a:t>
            </a:r>
            <a:r>
              <a:rPr lang="en-US" sz="1600" dirty="0" smtClean="0">
                <a:solidFill>
                  <a:schemeClr val="accent5">
                    <a:lumMod val="75000"/>
                  </a:schemeClr>
                </a:solidFill>
              </a:rPr>
              <a:t> </a:t>
            </a:r>
            <a:r>
              <a:rPr lang="en-US" sz="1600" dirty="0" err="1" smtClean="0">
                <a:solidFill>
                  <a:schemeClr val="accent5">
                    <a:lumMod val="75000"/>
                  </a:schemeClr>
                </a:solidFill>
              </a:rPr>
              <a:t>gọn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199" y="1691434"/>
            <a:ext cx="1866900" cy="1704975"/>
          </a:xfrm>
          <a:prstGeom prst="rect">
            <a:avLst/>
          </a:prstGeom>
        </p:spPr>
      </p:pic>
      <p:pic>
        <p:nvPicPr>
          <p:cNvPr id="2050" name="Picture 2" descr="PostgreSQL Group By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240" y="1296145"/>
            <a:ext cx="1362075" cy="249555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273169" y="2445480"/>
            <a:ext cx="3422214" cy="1077218"/>
          </a:xfrm>
          <a:prstGeom prst="rect">
            <a:avLst/>
          </a:prstGeom>
          <a:noFill/>
        </p:spPr>
        <p:txBody>
          <a:bodyPr wrap="square" rtlCol="0">
            <a:spAutoFit/>
          </a:bodyPr>
          <a:lstStyle/>
          <a:p>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a:solidFill>
                  <a:schemeClr val="accent5">
                    <a:lumMod val="75000"/>
                  </a:schemeClr>
                </a:solidFill>
              </a:rPr>
              <a:t> </a:t>
            </a:r>
            <a:r>
              <a:rPr lang="en-US" sz="1600" dirty="0" smtClean="0">
                <a:solidFill>
                  <a:schemeClr val="accent5">
                    <a:lumMod val="75000"/>
                  </a:schemeClr>
                </a:solidFill>
              </a:rPr>
              <a:t>DISTINCT, </a:t>
            </a:r>
            <a:r>
              <a:rPr lang="en-US" sz="1600" b="1" dirty="0" smtClean="0">
                <a:solidFill>
                  <a:schemeClr val="accent5">
                    <a:lumMod val="75000"/>
                  </a:schemeClr>
                </a:solidFill>
              </a:rPr>
              <a:t>Group By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loại</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a:t>
            </a:r>
            <a:r>
              <a:rPr lang="en-US" sz="1600" dirty="0" err="1" smtClean="0">
                <a:solidFill>
                  <a:schemeClr val="accent5">
                    <a:lumMod val="75000"/>
                  </a:schemeClr>
                </a:solidFill>
              </a:rPr>
              <a:t>bớt</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dòng</a:t>
            </a:r>
            <a:r>
              <a:rPr lang="en-US" sz="1600" dirty="0" smtClean="0">
                <a:solidFill>
                  <a:schemeClr val="accent5">
                    <a:lumMod val="75000"/>
                  </a:schemeClr>
                </a:solidFill>
              </a:rPr>
              <a:t> </a:t>
            </a:r>
            <a:r>
              <a:rPr lang="en-US" sz="1600" dirty="0" err="1" smtClean="0">
                <a:solidFill>
                  <a:schemeClr val="accent5">
                    <a:lumMod val="75000"/>
                  </a:schemeClr>
                </a:solidFill>
              </a:rPr>
              <a:t>trùng</a:t>
            </a:r>
            <a:r>
              <a:rPr lang="en-US" sz="1600" dirty="0" smtClean="0">
                <a:solidFill>
                  <a:schemeClr val="accent5">
                    <a:lumMod val="75000"/>
                  </a:schemeClr>
                </a:solidFill>
              </a:rPr>
              <a:t> </a:t>
            </a:r>
            <a:r>
              <a:rPr lang="en-US" sz="1600" dirty="0" err="1" smtClean="0">
                <a:solidFill>
                  <a:schemeClr val="accent5">
                    <a:lumMod val="75000"/>
                  </a:schemeClr>
                </a:solidFill>
              </a:rPr>
              <a:t>lặp</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err="1" smtClean="0">
                <a:solidFill>
                  <a:schemeClr val="accent5">
                    <a:lumMod val="75000"/>
                  </a:schemeClr>
                </a:solidFill>
              </a:rPr>
              <a:t>customer_id</a:t>
            </a:r>
            <a:endParaRPr lang="en-US" sz="1600" b="1" dirty="0">
              <a:solidFill>
                <a:schemeClr val="accent5">
                  <a:lumMod val="75000"/>
                </a:schemeClr>
              </a:solidFill>
            </a:endParaRPr>
          </a:p>
        </p:txBody>
      </p:sp>
      <p:sp>
        <p:nvSpPr>
          <p:cNvPr id="17" name="4-Point Star 16"/>
          <p:cNvSpPr/>
          <p:nvPr/>
        </p:nvSpPr>
        <p:spPr>
          <a:xfrm>
            <a:off x="905344" y="3764217"/>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3765313"/>
            <a:ext cx="5712739" cy="338554"/>
          </a:xfrm>
          <a:prstGeom prst="rect">
            <a:avLst/>
          </a:prstGeom>
          <a:noFill/>
        </p:spPr>
        <p:txBody>
          <a:bodyPr wrap="square" rtlCol="0">
            <a:spAutoFit/>
          </a:bodyPr>
          <a:lstStyle/>
          <a:p>
            <a:r>
              <a:rPr lang="en-US" sz="1600" b="1" dirty="0" smtClean="0">
                <a:solidFill>
                  <a:schemeClr val="accent5">
                    <a:lumMod val="75000"/>
                  </a:schemeClr>
                </a:solidFill>
              </a:rPr>
              <a:t>GROUP BY </a:t>
            </a:r>
            <a:r>
              <a:rPr lang="en-US" sz="1600" b="1" dirty="0" err="1" smtClean="0">
                <a:solidFill>
                  <a:schemeClr val="accent5">
                    <a:lumMod val="75000"/>
                  </a:schemeClr>
                </a:solidFill>
              </a:rPr>
              <a:t>và</a:t>
            </a:r>
            <a:r>
              <a:rPr lang="en-US" sz="1600" b="1" dirty="0" smtClean="0">
                <a:solidFill>
                  <a:schemeClr val="accent5">
                    <a:lumMod val="75000"/>
                  </a:schemeClr>
                </a:solidFill>
              </a:rPr>
              <a:t> SUM()</a:t>
            </a:r>
            <a:endParaRPr lang="en-US" sz="1600" b="1" dirty="0">
              <a:solidFill>
                <a:schemeClr val="accent5">
                  <a:lumMod val="75000"/>
                </a:schemeClr>
              </a:solidFill>
            </a:endParaRPr>
          </a:p>
        </p:txBody>
      </p:sp>
      <p:sp>
        <p:nvSpPr>
          <p:cNvPr id="20" name="TextBox 19"/>
          <p:cNvSpPr txBox="1"/>
          <p:nvPr/>
        </p:nvSpPr>
        <p:spPr>
          <a:xfrm>
            <a:off x="841497" y="4164423"/>
            <a:ext cx="7211560" cy="338554"/>
          </a:xfrm>
          <a:prstGeom prst="rect">
            <a:avLst/>
          </a:prstGeom>
          <a:noFill/>
        </p:spPr>
        <p:txBody>
          <a:bodyPr wrap="square" rtlCol="0">
            <a:spAutoFit/>
          </a:bodyPr>
          <a:lstStyle/>
          <a:p>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tổng</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a:t>
            </a:r>
            <a:r>
              <a:rPr lang="en-US" sz="1600" dirty="0" err="1" smtClean="0">
                <a:solidFill>
                  <a:schemeClr val="accent5">
                    <a:lumMod val="75000"/>
                  </a:schemeClr>
                </a:solidFill>
              </a:rPr>
              <a:t>tiền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chi </a:t>
            </a:r>
            <a:r>
              <a:rPr lang="en-US" sz="1600" dirty="0" err="1" smtClean="0">
                <a:solidFill>
                  <a:schemeClr val="accent5">
                    <a:lumMod val="75000"/>
                  </a:schemeClr>
                </a:solidFill>
              </a:rPr>
              <a:t>tiêu</a:t>
            </a:r>
            <a:endParaRPr lang="en-US" sz="1600" b="1" dirty="0">
              <a:solidFill>
                <a:schemeClr val="accent5">
                  <a:lumMod val="75000"/>
                </a:schemeClr>
              </a:solidFill>
            </a:endParaRPr>
          </a:p>
        </p:txBody>
      </p:sp>
      <p:pic>
        <p:nvPicPr>
          <p:cNvPr id="6" name="Picture 5"/>
          <p:cNvPicPr>
            <a:picLocks noChangeAspect="1"/>
          </p:cNvPicPr>
          <p:nvPr/>
        </p:nvPicPr>
        <p:blipFill>
          <a:blip r:embed="rId4"/>
          <a:stretch>
            <a:fillRect/>
          </a:stretch>
        </p:blipFill>
        <p:spPr>
          <a:xfrm>
            <a:off x="1050199" y="4725832"/>
            <a:ext cx="3476625" cy="1647825"/>
          </a:xfrm>
          <a:prstGeom prst="rect">
            <a:avLst/>
          </a:prstGeom>
        </p:spPr>
      </p:pic>
      <p:pic>
        <p:nvPicPr>
          <p:cNvPr id="2052" name="Picture 4" descr="PostgreSQL Group By with SUM"/>
          <p:cNvPicPr>
            <a:picLocks noChangeAspect="1" noChangeArrowheads="1"/>
          </p:cNvPicPr>
          <p:nvPr/>
        </p:nvPicPr>
        <p:blipFill rotWithShape="1">
          <a:blip r:embed="rId5">
            <a:extLst>
              <a:ext uri="{28A0092B-C50C-407E-A947-70E740481C1C}">
                <a14:useLocalDpi xmlns:a14="http://schemas.microsoft.com/office/drawing/2010/main" val="0"/>
              </a:ext>
            </a:extLst>
          </a:blip>
          <a:srcRect b="23114"/>
          <a:stretch/>
        </p:blipFill>
        <p:spPr bwMode="auto">
          <a:xfrm>
            <a:off x="6140511" y="4164423"/>
            <a:ext cx="2057400" cy="2292233"/>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5423026" y="5310539"/>
            <a:ext cx="543208" cy="267675"/>
          </a:xfrm>
          <a:prstGeom prst="rightArrow">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98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905344" y="1825402"/>
            <a:ext cx="7324255" cy="264532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4-Point Star 16"/>
          <p:cNvSpPr/>
          <p:nvPr/>
        </p:nvSpPr>
        <p:spPr>
          <a:xfrm>
            <a:off x="905344" y="729926"/>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731022"/>
            <a:ext cx="5712739" cy="338554"/>
          </a:xfrm>
          <a:prstGeom prst="rect">
            <a:avLst/>
          </a:prstGeom>
          <a:noFill/>
        </p:spPr>
        <p:txBody>
          <a:bodyPr wrap="square" rtlCol="0">
            <a:spAutoFit/>
          </a:bodyPr>
          <a:lstStyle/>
          <a:p>
            <a:r>
              <a:rPr lang="en-US" sz="1600" b="1" dirty="0" smtClean="0">
                <a:solidFill>
                  <a:schemeClr val="accent5">
                    <a:lumMod val="75000"/>
                  </a:schemeClr>
                </a:solidFill>
              </a:rPr>
              <a:t>GROUP BY </a:t>
            </a:r>
            <a:r>
              <a:rPr lang="en-US" sz="1600" b="1" dirty="0" err="1" smtClean="0">
                <a:solidFill>
                  <a:schemeClr val="accent5">
                    <a:lumMod val="75000"/>
                  </a:schemeClr>
                </a:solidFill>
              </a:rPr>
              <a:t>và</a:t>
            </a:r>
            <a:r>
              <a:rPr lang="en-US" sz="1600" b="1" dirty="0" smtClean="0">
                <a:solidFill>
                  <a:schemeClr val="accent5">
                    <a:lumMod val="75000"/>
                  </a:schemeClr>
                </a:solidFill>
              </a:rPr>
              <a:t> JOIN</a:t>
            </a:r>
            <a:endParaRPr lang="en-US" sz="1600" b="1" dirty="0">
              <a:solidFill>
                <a:schemeClr val="accent5">
                  <a:lumMod val="75000"/>
                </a:schemeClr>
              </a:solidFill>
            </a:endParaRPr>
          </a:p>
        </p:txBody>
      </p:sp>
      <p:sp>
        <p:nvSpPr>
          <p:cNvPr id="20" name="TextBox 19"/>
          <p:cNvSpPr txBox="1"/>
          <p:nvPr/>
        </p:nvSpPr>
        <p:spPr>
          <a:xfrm>
            <a:off x="841497" y="1130132"/>
            <a:ext cx="7211560" cy="584775"/>
          </a:xfrm>
          <a:prstGeom prst="rect">
            <a:avLst/>
          </a:prstGeom>
          <a:noFill/>
        </p:spPr>
        <p:txBody>
          <a:bodyPr wrap="square" rtlCol="0">
            <a:spAutoFit/>
          </a:bodyPr>
          <a:lstStyle/>
          <a:p>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GROUP BY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JOIN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mở</a:t>
            </a:r>
            <a:r>
              <a:rPr lang="en-US" sz="1600" dirty="0" smtClean="0">
                <a:solidFill>
                  <a:schemeClr val="accent5">
                    <a:lumMod val="75000"/>
                  </a:schemeClr>
                </a:solidFill>
              </a:rPr>
              <a:t> </a:t>
            </a:r>
            <a:r>
              <a:rPr lang="en-US" sz="1600" dirty="0" err="1" smtClean="0">
                <a:solidFill>
                  <a:schemeClr val="accent5">
                    <a:lumMod val="75000"/>
                  </a:schemeClr>
                </a:solidFill>
              </a:rPr>
              <a:t>rộng</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muốn</a:t>
            </a:r>
            <a:r>
              <a:rPr lang="en-US" sz="1600" dirty="0" smtClean="0">
                <a:solidFill>
                  <a:schemeClr val="accent5">
                    <a:lumMod val="75000"/>
                  </a:schemeClr>
                </a:solidFill>
              </a:rPr>
              <a:t> </a:t>
            </a:r>
            <a:r>
              <a:rPr lang="en-US" sz="1600" dirty="0" err="1" smtClean="0">
                <a:solidFill>
                  <a:schemeClr val="accent5">
                    <a:lumMod val="75000"/>
                  </a:schemeClr>
                </a:solidFill>
              </a:rPr>
              <a:t>truy</a:t>
            </a:r>
            <a:r>
              <a:rPr lang="en-US" sz="1600" dirty="0" smtClean="0">
                <a:solidFill>
                  <a:schemeClr val="accent5">
                    <a:lumMod val="75000"/>
                  </a:schemeClr>
                </a:solidFill>
              </a:rPr>
              <a:t> </a:t>
            </a:r>
            <a:r>
              <a:rPr lang="en-US" sz="1600" dirty="0" err="1" smtClean="0">
                <a:solidFill>
                  <a:schemeClr val="accent5">
                    <a:lumMod val="75000"/>
                  </a:schemeClr>
                </a:solidFill>
              </a:rPr>
              <a:t>vấn</a:t>
            </a:r>
            <a:endParaRPr lang="en-US" sz="1600" b="1" dirty="0">
              <a:solidFill>
                <a:schemeClr val="accent5">
                  <a:lumMod val="75000"/>
                </a:schemeClr>
              </a:solidFill>
            </a:endParaRPr>
          </a:p>
        </p:txBody>
      </p:sp>
      <p:sp>
        <p:nvSpPr>
          <p:cNvPr id="7" name="Right Arrow 6"/>
          <p:cNvSpPr/>
          <p:nvPr/>
        </p:nvSpPr>
        <p:spPr>
          <a:xfrm>
            <a:off x="5423026" y="2683654"/>
            <a:ext cx="543208" cy="267675"/>
          </a:xfrm>
          <a:prstGeom prst="rightArrow">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050199" y="1936505"/>
            <a:ext cx="5248275" cy="2438400"/>
          </a:xfrm>
          <a:prstGeom prst="rect">
            <a:avLst/>
          </a:prstGeom>
        </p:spPr>
      </p:pic>
      <p:pic>
        <p:nvPicPr>
          <p:cNvPr id="4098" name="Picture 2" descr="https://www.postgresqltutorial.com/wp-content/uploads/2020/07/PostgreSQL-Group-By-with-jo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630" y="2593163"/>
            <a:ext cx="2867025" cy="321945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04871" y="4760571"/>
            <a:ext cx="4608689" cy="338554"/>
          </a:xfrm>
          <a:prstGeom prst="rect">
            <a:avLst/>
          </a:prstGeom>
          <a:noFill/>
        </p:spPr>
        <p:txBody>
          <a:bodyPr wrap="square" rtlCol="0">
            <a:spAutoFit/>
          </a:bodyPr>
          <a:lstStyle/>
          <a:p>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vậy</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rõ</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hơn</a:t>
            </a:r>
            <a:endParaRPr lang="en-US" sz="1600" b="1" dirty="0">
              <a:solidFill>
                <a:schemeClr val="accent5">
                  <a:lumMod val="75000"/>
                </a:schemeClr>
              </a:solidFill>
            </a:endParaRPr>
          </a:p>
        </p:txBody>
      </p:sp>
    </p:spTree>
    <p:extLst>
      <p:ext uri="{BB962C8B-B14F-4D97-AF65-F5344CB8AC3E}">
        <p14:creationId xmlns:p14="http://schemas.microsoft.com/office/powerpoint/2010/main" val="3128396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905345" y="3228671"/>
            <a:ext cx="5377760" cy="279737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smtClean="0">
                <a:solidFill>
                  <a:schemeClr val="accent5">
                    <a:lumMod val="75000"/>
                  </a:schemeClr>
                </a:solidFill>
              </a:rPr>
              <a:t>HAVING</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258908"/>
            <a:ext cx="7487220" cy="1323439"/>
          </a:xfrm>
          <a:prstGeom prst="rect">
            <a:avLst/>
          </a:prstGeom>
          <a:noFill/>
        </p:spPr>
        <p:txBody>
          <a:bodyPr wrap="square" rtlCol="0">
            <a:spAutoFit/>
          </a:bodyPr>
          <a:lstStyle/>
          <a:p>
            <a:r>
              <a:rPr lang="vi-VN" sz="1600" b="1" dirty="0">
                <a:solidFill>
                  <a:schemeClr val="accent5">
                    <a:lumMod val="75000"/>
                  </a:schemeClr>
                </a:solidFill>
              </a:rPr>
              <a:t>HAVING</a:t>
            </a:r>
            <a:r>
              <a:rPr lang="vi-VN" sz="1600" dirty="0">
                <a:solidFill>
                  <a:schemeClr val="accent5">
                    <a:lumMod val="75000"/>
                  </a:schemeClr>
                </a:solidFill>
              </a:rPr>
              <a:t> là một mệnh đề trong câu lệnh SELECT của PostgreSQL, được sử dụng để lọc các nhóm dựa trên các giá trị tổng hợp (aggregate) sau khi đã sử dụng GROUP BY. HAVING cho phép </a:t>
            </a:r>
            <a:r>
              <a:rPr lang="vi-VN" sz="1600" b="1" dirty="0">
                <a:solidFill>
                  <a:schemeClr val="accent5">
                    <a:lumMod val="75000"/>
                  </a:schemeClr>
                </a:solidFill>
              </a:rPr>
              <a:t>áp dụng điều kiện</a:t>
            </a:r>
            <a:r>
              <a:rPr lang="vi-VN" sz="1600" dirty="0">
                <a:solidFill>
                  <a:schemeClr val="accent5">
                    <a:lumMod val="75000"/>
                  </a:schemeClr>
                </a:solidFill>
              </a:rPr>
              <a:t> lên kết quả của các phép tính tổng hợp như SUM, COUNT, AVG, MAX, MIN nhằm lọc các nhóm phù hợp với điều kiện đó.</a:t>
            </a:r>
            <a:endParaRPr lang="en-US" sz="1600" dirty="0">
              <a:solidFill>
                <a:schemeClr val="accent5">
                  <a:lumMod val="75000"/>
                </a:schemeClr>
              </a:solidFill>
            </a:endParaRPr>
          </a:p>
        </p:txBody>
      </p:sp>
      <p:sp>
        <p:nvSpPr>
          <p:cNvPr id="13" name="4-Point Star 12"/>
          <p:cNvSpPr/>
          <p:nvPr/>
        </p:nvSpPr>
        <p:spPr>
          <a:xfrm>
            <a:off x="905344" y="2737343"/>
            <a:ext cx="289711" cy="289711"/>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2738439"/>
            <a:ext cx="7125080"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Thống</a:t>
            </a:r>
            <a:r>
              <a:rPr lang="en-US" sz="1600" b="1" dirty="0" smtClean="0">
                <a:solidFill>
                  <a:schemeClr val="accent5">
                    <a:lumMod val="75000"/>
                  </a:schemeClr>
                </a:solidFill>
              </a:rPr>
              <a:t> </a:t>
            </a:r>
            <a:r>
              <a:rPr lang="en-US" sz="1600" b="1" dirty="0" err="1" smtClean="0">
                <a:solidFill>
                  <a:schemeClr val="accent5">
                    <a:lumMod val="75000"/>
                  </a:schemeClr>
                </a:solidFill>
              </a:rPr>
              <a:t>kê</a:t>
            </a:r>
            <a:r>
              <a:rPr lang="en-US" sz="1600" b="1" dirty="0" smtClean="0">
                <a:solidFill>
                  <a:schemeClr val="accent5">
                    <a:lumMod val="75000"/>
                  </a:schemeClr>
                </a:solidFill>
              </a:rPr>
              <a:t> ch</a:t>
            </a:r>
            <a:r>
              <a:rPr lang="en-US" sz="1600" b="1" dirty="0" smtClean="0">
                <a:solidFill>
                  <a:schemeClr val="accent5">
                    <a:lumMod val="75000"/>
                  </a:schemeClr>
                </a:solidFill>
              </a:rPr>
              <a:t>i </a:t>
            </a:r>
            <a:r>
              <a:rPr lang="en-US" sz="1600" b="1" dirty="0" err="1" smtClean="0">
                <a:solidFill>
                  <a:schemeClr val="accent5">
                    <a:lumMod val="75000"/>
                  </a:schemeClr>
                </a:solidFill>
              </a:rPr>
              <a:t>tiêu</a:t>
            </a:r>
            <a:r>
              <a:rPr lang="en-US" sz="1600" b="1" dirty="0" smtClean="0">
                <a:solidFill>
                  <a:schemeClr val="accent5">
                    <a:lumMod val="75000"/>
                  </a:schemeClr>
                </a:solidFill>
              </a:rPr>
              <a:t> </a:t>
            </a:r>
            <a:r>
              <a:rPr lang="en-US" sz="1600" b="1" dirty="0" err="1" smtClean="0">
                <a:solidFill>
                  <a:schemeClr val="accent5">
                    <a:lumMod val="75000"/>
                  </a:schemeClr>
                </a:solidFill>
              </a:rPr>
              <a:t>của</a:t>
            </a:r>
            <a:r>
              <a:rPr lang="en-US" sz="1600" b="1" dirty="0" smtClean="0">
                <a:solidFill>
                  <a:schemeClr val="accent5">
                    <a:lumMod val="75000"/>
                  </a:schemeClr>
                </a:solidFill>
              </a:rPr>
              <a:t> </a:t>
            </a:r>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khách</a:t>
            </a:r>
            <a:r>
              <a:rPr lang="en-US" sz="1600" b="1" dirty="0" smtClean="0">
                <a:solidFill>
                  <a:schemeClr val="accent5">
                    <a:lumMod val="75000"/>
                  </a:schemeClr>
                </a:solidFill>
              </a:rPr>
              <a:t> </a:t>
            </a:r>
            <a:r>
              <a:rPr lang="en-US" sz="1600" b="1" dirty="0" err="1" smtClean="0">
                <a:solidFill>
                  <a:schemeClr val="accent5">
                    <a:lumMod val="75000"/>
                  </a:schemeClr>
                </a:solidFill>
              </a:rPr>
              <a:t>hàng</a:t>
            </a:r>
            <a:r>
              <a:rPr lang="en-US" sz="1600" b="1" dirty="0" smtClean="0">
                <a:solidFill>
                  <a:schemeClr val="accent5">
                    <a:lumMod val="75000"/>
                  </a:schemeClr>
                </a:solidFill>
              </a:rPr>
              <a:t>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rgbClr val="FF0000"/>
                </a:solidFill>
              </a:rPr>
              <a:t>tổng</a:t>
            </a:r>
            <a:r>
              <a:rPr lang="en-US" sz="1600" b="1" dirty="0" smtClean="0">
                <a:solidFill>
                  <a:srgbClr val="FF0000"/>
                </a:solidFill>
              </a:rPr>
              <a:t> </a:t>
            </a:r>
            <a:r>
              <a:rPr lang="en-US" sz="1600" b="1" dirty="0" err="1" smtClean="0">
                <a:solidFill>
                  <a:srgbClr val="FF0000"/>
                </a:solidFill>
              </a:rPr>
              <a:t>tiền</a:t>
            </a:r>
            <a:r>
              <a:rPr lang="en-US" sz="1600" b="1" dirty="0" smtClean="0">
                <a:solidFill>
                  <a:srgbClr val="FF0000"/>
                </a:solidFill>
              </a:rPr>
              <a:t> </a:t>
            </a:r>
            <a:r>
              <a:rPr lang="en-US" sz="1600" b="1" dirty="0" err="1" smtClean="0">
                <a:solidFill>
                  <a:srgbClr val="FF0000"/>
                </a:solidFill>
              </a:rPr>
              <a:t>lớn</a:t>
            </a:r>
            <a:r>
              <a:rPr lang="en-US" sz="1600" b="1" dirty="0" smtClean="0">
                <a:solidFill>
                  <a:srgbClr val="FF0000"/>
                </a:solidFill>
              </a:rPr>
              <a:t> </a:t>
            </a:r>
            <a:r>
              <a:rPr lang="en-US" sz="1600" b="1" dirty="0" err="1" smtClean="0">
                <a:solidFill>
                  <a:srgbClr val="FF0000"/>
                </a:solidFill>
              </a:rPr>
              <a:t>hơn</a:t>
            </a:r>
            <a:r>
              <a:rPr lang="en-US" sz="1600" b="1" dirty="0" smtClean="0">
                <a:solidFill>
                  <a:srgbClr val="FF0000"/>
                </a:solidFill>
              </a:rPr>
              <a:t> 180</a:t>
            </a:r>
            <a:endParaRPr lang="en-US" sz="1600" b="1" dirty="0">
              <a:solidFill>
                <a:srgbClr val="FF0000"/>
              </a:solidFill>
            </a:endParaRPr>
          </a:p>
        </p:txBody>
      </p:sp>
      <p:pic>
        <p:nvPicPr>
          <p:cNvPr id="2" name="Picture 1"/>
          <p:cNvPicPr>
            <a:picLocks noChangeAspect="1"/>
          </p:cNvPicPr>
          <p:nvPr/>
        </p:nvPicPr>
        <p:blipFill>
          <a:blip r:embed="rId2"/>
          <a:stretch>
            <a:fillRect/>
          </a:stretch>
        </p:blipFill>
        <p:spPr>
          <a:xfrm>
            <a:off x="1015780" y="3289096"/>
            <a:ext cx="5267325" cy="2676525"/>
          </a:xfrm>
          <a:prstGeom prst="rect">
            <a:avLst/>
          </a:prstGeom>
        </p:spPr>
      </p:pic>
      <p:pic>
        <p:nvPicPr>
          <p:cNvPr id="6" name="Picture 5"/>
          <p:cNvPicPr>
            <a:picLocks noChangeAspect="1"/>
          </p:cNvPicPr>
          <p:nvPr/>
        </p:nvPicPr>
        <p:blipFill>
          <a:blip r:embed="rId3"/>
          <a:stretch>
            <a:fillRect/>
          </a:stretch>
        </p:blipFill>
        <p:spPr>
          <a:xfrm>
            <a:off x="5938885" y="4544038"/>
            <a:ext cx="2381250" cy="1952625"/>
          </a:xfrm>
          <a:prstGeom prst="rect">
            <a:avLst/>
          </a:prstGeom>
        </p:spPr>
      </p:pic>
    </p:spTree>
    <p:extLst>
      <p:ext uri="{BB962C8B-B14F-4D97-AF65-F5344CB8AC3E}">
        <p14:creationId xmlns:p14="http://schemas.microsoft.com/office/powerpoint/2010/main" val="1849058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905345" y="2547284"/>
            <a:ext cx="7342362" cy="104502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6" y="556143"/>
            <a:ext cx="4364155" cy="584775"/>
          </a:xfrm>
          <a:prstGeom prst="rect">
            <a:avLst/>
          </a:prstGeom>
          <a:noFill/>
        </p:spPr>
        <p:txBody>
          <a:bodyPr wrap="square" rtlCol="0">
            <a:spAutoFit/>
          </a:bodyPr>
          <a:lstStyle/>
          <a:p>
            <a:r>
              <a:rPr lang="en-US" sz="3200" b="1" dirty="0" smtClean="0">
                <a:solidFill>
                  <a:schemeClr val="accent5">
                    <a:lumMod val="75000"/>
                  </a:schemeClr>
                </a:solidFill>
              </a:rPr>
              <a:t>UNION</a:t>
            </a:r>
            <a:endParaRPr lang="en-US" sz="3200" b="1" dirty="0">
              <a:solidFill>
                <a:schemeClr val="accent5">
                  <a:lumMod val="75000"/>
                </a:schemeClr>
              </a:solidFill>
            </a:endParaRP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832915" y="1258908"/>
            <a:ext cx="7487220" cy="830997"/>
          </a:xfrm>
          <a:prstGeom prst="rect">
            <a:avLst/>
          </a:prstGeom>
          <a:noFill/>
        </p:spPr>
        <p:txBody>
          <a:bodyPr wrap="square" rtlCol="0">
            <a:spAutoFit/>
          </a:bodyPr>
          <a:lstStyle/>
          <a:p>
            <a:r>
              <a:rPr lang="vi-VN" sz="1600" dirty="0">
                <a:solidFill>
                  <a:schemeClr val="accent5">
                    <a:lumMod val="75000"/>
                  </a:schemeClr>
                </a:solidFill>
              </a:rPr>
              <a:t>UNION là một câu lệnh SQL được sử dụng để kết hợp các kết quả của hai hoặc nhiều câu lệnh SELECT thành một tập kết quả duy nhất. Các bản ghi trong các tập kết quả được hợp nhất không có bất kỳ sự trùng lặp nào.</a:t>
            </a:r>
            <a:endParaRPr lang="en-US" sz="1600" dirty="0">
              <a:solidFill>
                <a:schemeClr val="accent5">
                  <a:lumMod val="75000"/>
                </a:schemeClr>
              </a:solidFill>
            </a:endParaRPr>
          </a:p>
        </p:txBody>
      </p:sp>
      <p:sp>
        <p:nvSpPr>
          <p:cNvPr id="12" name="TextBox 11"/>
          <p:cNvSpPr txBox="1"/>
          <p:nvPr/>
        </p:nvSpPr>
        <p:spPr>
          <a:xfrm>
            <a:off x="832915" y="2153277"/>
            <a:ext cx="7487220" cy="338554"/>
          </a:xfrm>
          <a:prstGeom prst="rect">
            <a:avLst/>
          </a:prstGeom>
          <a:noFill/>
        </p:spPr>
        <p:txBody>
          <a:bodyPr wrap="square" rtlCol="0">
            <a:spAutoFit/>
          </a:bodyPr>
          <a:lstStyle/>
          <a:p>
            <a:r>
              <a:rPr lang="en-US" sz="1600" b="1" dirty="0" smtClean="0">
                <a:solidFill>
                  <a:schemeClr val="accent5">
                    <a:lumMod val="75000"/>
                  </a:schemeClr>
                </a:solidFill>
              </a:rPr>
              <a:t>CÚ PHÁP:</a:t>
            </a:r>
            <a:endParaRPr lang="en-US" sz="1600" b="1" dirty="0">
              <a:solidFill>
                <a:schemeClr val="accent5">
                  <a:lumMod val="75000"/>
                </a:schemeClr>
              </a:solidFill>
            </a:endParaRPr>
          </a:p>
        </p:txBody>
      </p:sp>
      <p:pic>
        <p:nvPicPr>
          <p:cNvPr id="7" name="Picture 6"/>
          <p:cNvPicPr>
            <a:picLocks noChangeAspect="1"/>
          </p:cNvPicPr>
          <p:nvPr/>
        </p:nvPicPr>
        <p:blipFill>
          <a:blip r:embed="rId2"/>
          <a:stretch>
            <a:fillRect/>
          </a:stretch>
        </p:blipFill>
        <p:spPr>
          <a:xfrm>
            <a:off x="1020919" y="2663476"/>
            <a:ext cx="4657725" cy="857250"/>
          </a:xfrm>
          <a:prstGeom prst="rect">
            <a:avLst/>
          </a:prstGeom>
        </p:spPr>
      </p:pic>
      <p:sp>
        <p:nvSpPr>
          <p:cNvPr id="16" name="TextBox 15"/>
          <p:cNvSpPr txBox="1"/>
          <p:nvPr/>
        </p:nvSpPr>
        <p:spPr>
          <a:xfrm>
            <a:off x="832915" y="3757664"/>
            <a:ext cx="7487220" cy="584775"/>
          </a:xfrm>
          <a:prstGeom prst="rect">
            <a:avLst/>
          </a:prstGeom>
          <a:noFill/>
        </p:spPr>
        <p:txBody>
          <a:bodyPr wrap="square" rtlCol="0">
            <a:spAutoFit/>
          </a:bodyPr>
          <a:lstStyle/>
          <a:p>
            <a:r>
              <a:rPr lang="vi-VN" sz="1600" dirty="0">
                <a:solidFill>
                  <a:schemeClr val="accent5">
                    <a:lumMod val="75000"/>
                  </a:schemeClr>
                </a:solidFill>
              </a:rPr>
              <a:t>Khi sử dụng UNION trong câu lệnh SQL, dưới đây là một số lưu ý quan trọng mà bạn nên xem </a:t>
            </a:r>
            <a:r>
              <a:rPr lang="vi-VN" sz="1600" dirty="0" smtClean="0">
                <a:solidFill>
                  <a:schemeClr val="accent5">
                    <a:lumMod val="75000"/>
                  </a:schemeClr>
                </a:solidFill>
              </a:rPr>
              <a:t>xé</a:t>
            </a:r>
            <a:r>
              <a:rPr lang="en-US" sz="1600" dirty="0" smtClean="0">
                <a:solidFill>
                  <a:schemeClr val="accent5">
                    <a:lumMod val="75000"/>
                  </a:schemeClr>
                </a:solidFill>
              </a:rPr>
              <a:t>t:</a:t>
            </a:r>
            <a:endParaRPr lang="en-US" sz="1600" dirty="0">
              <a:solidFill>
                <a:schemeClr val="accent5">
                  <a:lumMod val="75000"/>
                </a:schemeClr>
              </a:solidFill>
            </a:endParaRPr>
          </a:p>
        </p:txBody>
      </p:sp>
      <p:sp>
        <p:nvSpPr>
          <p:cNvPr id="17" name="Rounded Rectangle 16"/>
          <p:cNvSpPr/>
          <p:nvPr/>
        </p:nvSpPr>
        <p:spPr>
          <a:xfrm>
            <a:off x="905345" y="4513502"/>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8" name="TextBox 17"/>
          <p:cNvSpPr txBox="1"/>
          <p:nvPr/>
        </p:nvSpPr>
        <p:spPr>
          <a:xfrm>
            <a:off x="1255350" y="4442640"/>
            <a:ext cx="7487220" cy="1077218"/>
          </a:xfrm>
          <a:prstGeom prst="rect">
            <a:avLst/>
          </a:prstGeom>
          <a:noFill/>
        </p:spPr>
        <p:txBody>
          <a:bodyPr wrap="square" rtlCol="0">
            <a:spAutoFit/>
          </a:bodyPr>
          <a:lstStyle/>
          <a:p>
            <a:r>
              <a:rPr lang="vi-VN" sz="1600" b="1" dirty="0">
                <a:solidFill>
                  <a:schemeClr val="accent5">
                    <a:lumMod val="75000"/>
                  </a:schemeClr>
                </a:solidFill>
              </a:rPr>
              <a:t>Số lượng và kiểu dữ liệu của các </a:t>
            </a:r>
            <a:r>
              <a:rPr lang="vi-VN" sz="1600" b="1" dirty="0" smtClean="0">
                <a:solidFill>
                  <a:schemeClr val="accent5">
                    <a:lumMod val="75000"/>
                  </a:schemeClr>
                </a:solidFill>
              </a:rPr>
              <a:t>cột</a:t>
            </a:r>
            <a:r>
              <a:rPr lang="en-US" sz="1600" b="1" dirty="0" smtClean="0">
                <a:solidFill>
                  <a:schemeClr val="accent5">
                    <a:lumMod val="75000"/>
                  </a:schemeClr>
                </a:solidFill>
              </a:rPr>
              <a:t>:</a:t>
            </a:r>
            <a:r>
              <a:rPr lang="en-US" sz="1600" dirty="0" smtClean="0">
                <a:solidFill>
                  <a:schemeClr val="accent5">
                    <a:lumMod val="75000"/>
                  </a:schemeClr>
                </a:solidFill>
              </a:rPr>
              <a:t> </a:t>
            </a:r>
            <a:r>
              <a:rPr lang="vi-VN" sz="1600" dirty="0">
                <a:solidFill>
                  <a:schemeClr val="accent5">
                    <a:lumMod val="75000"/>
                  </a:schemeClr>
                </a:solidFill>
              </a:rPr>
              <a:t>Các câu lệnh SELECT trong UNION phải có cùng số lượng cột và cùng kiểu dữ liệu tương ứng. Nếu không, bạn cần sử dụng các biểu thức để đảm bảo rằng các cột có cùng số lượng và kiểu dữ liệu</a:t>
            </a:r>
            <a:endParaRPr lang="en-US" sz="1600" dirty="0">
              <a:solidFill>
                <a:schemeClr val="accent5">
                  <a:lumMod val="75000"/>
                </a:schemeClr>
              </a:solidFill>
            </a:endParaRPr>
          </a:p>
        </p:txBody>
      </p:sp>
      <p:sp>
        <p:nvSpPr>
          <p:cNvPr id="19" name="Rounded Rectangle 18"/>
          <p:cNvSpPr/>
          <p:nvPr/>
        </p:nvSpPr>
        <p:spPr>
          <a:xfrm>
            <a:off x="905345" y="565423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US" b="1" dirty="0"/>
          </a:p>
        </p:txBody>
      </p:sp>
      <p:sp>
        <p:nvSpPr>
          <p:cNvPr id="20" name="TextBox 19"/>
          <p:cNvSpPr txBox="1"/>
          <p:nvPr/>
        </p:nvSpPr>
        <p:spPr>
          <a:xfrm>
            <a:off x="1255350" y="5583377"/>
            <a:ext cx="7487220" cy="830997"/>
          </a:xfrm>
          <a:prstGeom prst="rect">
            <a:avLst/>
          </a:prstGeom>
          <a:noFill/>
        </p:spPr>
        <p:txBody>
          <a:bodyPr wrap="square" rtlCol="0">
            <a:spAutoFit/>
          </a:bodyPr>
          <a:lstStyle/>
          <a:p>
            <a:r>
              <a:rPr lang="vi-VN" sz="1600" b="1" dirty="0">
                <a:solidFill>
                  <a:schemeClr val="accent5">
                    <a:lumMod val="75000"/>
                  </a:schemeClr>
                </a:solidFill>
              </a:rPr>
              <a:t>Thứ tự cột: </a:t>
            </a:r>
            <a:r>
              <a:rPr lang="vi-VN" sz="1600" dirty="0">
                <a:solidFill>
                  <a:schemeClr val="accent5">
                    <a:lumMod val="75000"/>
                  </a:schemeClr>
                </a:solidFill>
              </a:rPr>
              <a:t>Kết quả của UNION phụ thuộc vào thứ tự của các cột trong câu lệnh SELECT đầu tiên. Vì vậy, hãy đảm bảo rằng các cột trong cả hai câu lệnh SELECT được sắp xếp theo cùng một thứ tự</a:t>
            </a:r>
            <a:endParaRPr lang="en-US" sz="1600" dirty="0">
              <a:solidFill>
                <a:schemeClr val="accent5">
                  <a:lumMod val="75000"/>
                </a:schemeClr>
              </a:solidFill>
            </a:endParaRPr>
          </a:p>
        </p:txBody>
      </p:sp>
    </p:spTree>
    <p:extLst>
      <p:ext uri="{BB962C8B-B14F-4D97-AF65-F5344CB8AC3E}">
        <p14:creationId xmlns:p14="http://schemas.microsoft.com/office/powerpoint/2010/main" val="1009596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905345" y="5258354"/>
            <a:ext cx="7369522" cy="108812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Rounded Rectangle 20"/>
          <p:cNvSpPr/>
          <p:nvPr/>
        </p:nvSpPr>
        <p:spPr>
          <a:xfrm>
            <a:off x="905345" y="1030386"/>
            <a:ext cx="7369522" cy="108812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841497" y="577871"/>
            <a:ext cx="7211560" cy="338554"/>
          </a:xfrm>
          <a:prstGeom prst="rect">
            <a:avLst/>
          </a:prstGeom>
          <a:noFill/>
        </p:spPr>
        <p:txBody>
          <a:bodyPr wrap="square" rtlCol="0">
            <a:spAutoFit/>
          </a:bodyPr>
          <a:lstStyle/>
          <a:p>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smtClean="0">
                <a:solidFill>
                  <a:schemeClr val="accent5">
                    <a:lumMod val="75000"/>
                  </a:schemeClr>
                </a:solidFill>
              </a:rPr>
              <a:t> </a:t>
            </a:r>
            <a:r>
              <a:rPr lang="en-US" sz="1600" dirty="0" err="1" smtClean="0">
                <a:solidFill>
                  <a:schemeClr val="accent5">
                    <a:lumMod val="75000"/>
                  </a:schemeClr>
                </a:solidFill>
              </a:rPr>
              <a:t>thứ</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2 table </a:t>
            </a:r>
            <a:r>
              <a:rPr lang="en-US" sz="1600" dirty="0" err="1" smtClean="0">
                <a:solidFill>
                  <a:schemeClr val="accent5">
                    <a:lumMod val="75000"/>
                  </a:schemeClr>
                </a:solidFill>
              </a:rPr>
              <a:t>phải</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84232" y="1077262"/>
            <a:ext cx="4210050" cy="914400"/>
          </a:xfrm>
          <a:prstGeom prst="rect">
            <a:avLst/>
          </a:prstGeom>
        </p:spPr>
      </p:pic>
      <p:sp>
        <p:nvSpPr>
          <p:cNvPr id="8" name="Rounded Rectangle 7"/>
          <p:cNvSpPr/>
          <p:nvPr/>
        </p:nvSpPr>
        <p:spPr>
          <a:xfrm>
            <a:off x="905345" y="2375762"/>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9" name="TextBox 8"/>
          <p:cNvSpPr txBox="1"/>
          <p:nvPr/>
        </p:nvSpPr>
        <p:spPr>
          <a:xfrm>
            <a:off x="1255350" y="2304900"/>
            <a:ext cx="7487220" cy="830997"/>
          </a:xfrm>
          <a:prstGeom prst="rect">
            <a:avLst/>
          </a:prstGeom>
          <a:noFill/>
        </p:spPr>
        <p:txBody>
          <a:bodyPr wrap="square" rtlCol="0">
            <a:spAutoFit/>
          </a:bodyPr>
          <a:lstStyle/>
          <a:p>
            <a:r>
              <a:rPr lang="vi-VN" sz="1600" b="1" dirty="0">
                <a:solidFill>
                  <a:schemeClr val="accent5">
                    <a:lumMod val="75000"/>
                  </a:schemeClr>
                </a:solidFill>
              </a:rPr>
              <a:t>Loại bỏ các bản ghi trùng lặp:</a:t>
            </a:r>
            <a:r>
              <a:rPr lang="vi-VN" sz="1600" dirty="0">
                <a:solidFill>
                  <a:schemeClr val="accent5">
                    <a:lumMod val="75000"/>
                  </a:schemeClr>
                </a:solidFill>
              </a:rPr>
              <a:t> UNION tự động loại bỏ các bản ghi trùng lặp trong kết quả cuối cùng. Nếu bạn muốn bao gồm các bản ghi trùng lặp, bạn có thể sử dụng UNION ALL thay vì UNION</a:t>
            </a:r>
            <a:endParaRPr lang="en-US" sz="1600" dirty="0">
              <a:solidFill>
                <a:schemeClr val="accent5">
                  <a:lumMod val="75000"/>
                </a:schemeClr>
              </a:solidFill>
            </a:endParaRPr>
          </a:p>
        </p:txBody>
      </p:sp>
      <p:sp>
        <p:nvSpPr>
          <p:cNvPr id="10" name="Rounded Rectangle 9"/>
          <p:cNvSpPr/>
          <p:nvPr/>
        </p:nvSpPr>
        <p:spPr>
          <a:xfrm>
            <a:off x="905345" y="337164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11" name="TextBox 10"/>
          <p:cNvSpPr txBox="1"/>
          <p:nvPr/>
        </p:nvSpPr>
        <p:spPr>
          <a:xfrm>
            <a:off x="1255350" y="3300781"/>
            <a:ext cx="7487220" cy="830997"/>
          </a:xfrm>
          <a:prstGeom prst="rect">
            <a:avLst/>
          </a:prstGeom>
          <a:noFill/>
        </p:spPr>
        <p:txBody>
          <a:bodyPr wrap="square" rtlCol="0">
            <a:spAutoFit/>
          </a:bodyPr>
          <a:lstStyle/>
          <a:p>
            <a:r>
              <a:rPr lang="vi-VN" sz="1600" b="1" dirty="0">
                <a:solidFill>
                  <a:schemeClr val="accent5">
                    <a:lumMod val="75000"/>
                  </a:schemeClr>
                </a:solidFill>
              </a:rPr>
              <a:t>Sự phù hợp về dữ liệu:</a:t>
            </a:r>
            <a:r>
              <a:rPr lang="vi-VN" sz="1600" dirty="0">
                <a:solidFill>
                  <a:schemeClr val="accent5">
                    <a:lumMod val="75000"/>
                  </a:schemeClr>
                </a:solidFill>
              </a:rPr>
              <a:t> Các cột trong các câu lệnh SELECT phải phù hợp về mặt dữ liệu. Ví dụ, cột đầu tiên trong câu lệnh SELECT thứ nhất phải có cùng kiểu dữ liệu với cột đầu tiên trong câu lệnh SELECT thứ hai và ngược lại</a:t>
            </a:r>
            <a:endParaRPr lang="en-US" sz="1600" dirty="0">
              <a:solidFill>
                <a:schemeClr val="accent5">
                  <a:lumMod val="75000"/>
                </a:schemeClr>
              </a:solidFill>
            </a:endParaRPr>
          </a:p>
        </p:txBody>
      </p:sp>
      <p:sp>
        <p:nvSpPr>
          <p:cNvPr id="12" name="Rounded Rectangle 11"/>
          <p:cNvSpPr/>
          <p:nvPr/>
        </p:nvSpPr>
        <p:spPr>
          <a:xfrm>
            <a:off x="905345" y="438563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13" name="TextBox 12"/>
          <p:cNvSpPr txBox="1"/>
          <p:nvPr/>
        </p:nvSpPr>
        <p:spPr>
          <a:xfrm>
            <a:off x="1255350" y="4314769"/>
            <a:ext cx="7487220" cy="830997"/>
          </a:xfrm>
          <a:prstGeom prst="rect">
            <a:avLst/>
          </a:prstGeom>
          <a:noFill/>
        </p:spPr>
        <p:txBody>
          <a:bodyPr wrap="square" rtlCol="0">
            <a:spAutoFit/>
          </a:bodyPr>
          <a:lstStyle/>
          <a:p>
            <a:r>
              <a:rPr lang="vi-VN" sz="1600" b="1" dirty="0">
                <a:solidFill>
                  <a:schemeClr val="accent5">
                    <a:lumMod val="75000"/>
                  </a:schemeClr>
                </a:solidFill>
              </a:rPr>
              <a:t>Hiệu suất: </a:t>
            </a:r>
            <a:r>
              <a:rPr lang="vi-VN" sz="1600" dirty="0">
                <a:solidFill>
                  <a:schemeClr val="accent5">
                    <a:lumMod val="75000"/>
                  </a:schemeClr>
                </a:solidFill>
              </a:rPr>
              <a:t>UNION có thể tạo ra một tập kết quả lớn và tốn tài nguyên. Hãy đảm bảo rằng sử dụng UNION chỉ khi cần thiết và kiểm tra hiệu suất của câu lệnh của bạn.</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984232" y="5371599"/>
            <a:ext cx="3886200" cy="876300"/>
          </a:xfrm>
          <a:prstGeom prst="rect">
            <a:avLst/>
          </a:prstGeom>
        </p:spPr>
      </p:pic>
    </p:spTree>
    <p:extLst>
      <p:ext uri="{BB962C8B-B14F-4D97-AF65-F5344CB8AC3E}">
        <p14:creationId xmlns:p14="http://schemas.microsoft.com/office/powerpoint/2010/main" val="3387417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Column Aliases </a:t>
            </a:r>
            <a:r>
              <a:rPr lang="en-US" sz="1600" dirty="0" err="1" smtClean="0">
                <a:solidFill>
                  <a:schemeClr val="bg1"/>
                </a:solidFill>
              </a:rPr>
              <a:t>trong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JOIN</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loại</a:t>
            </a:r>
            <a:r>
              <a:rPr lang="en-US" sz="1600" dirty="0" smtClean="0">
                <a:solidFill>
                  <a:schemeClr val="bg1"/>
                </a:solidFill>
              </a:rPr>
              <a:t> JOIN</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Tree>
    <p:extLst>
      <p:ext uri="{BB962C8B-B14F-4D97-AF65-F5344CB8AC3E}">
        <p14:creationId xmlns:p14="http://schemas.microsoft.com/office/powerpoint/2010/main" val="3541551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815</TotalTime>
  <Words>706</Words>
  <Application>Microsoft Office PowerPoint</Application>
  <PresentationFormat>On-screen Show (4:3)</PresentationFormat>
  <Paragraphs>45</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231</cp:revision>
  <dcterms:created xsi:type="dcterms:W3CDTF">2023-10-31T07:04:03Z</dcterms:created>
  <dcterms:modified xsi:type="dcterms:W3CDTF">2023-11-15T04:44:20Z</dcterms:modified>
</cp:coreProperties>
</file>