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8" r:id="rId3"/>
    <p:sldId id="257" r:id="rId4"/>
    <p:sldId id="260" r:id="rId5"/>
    <p:sldId id="267" r:id="rId6"/>
    <p:sldId id="271" r:id="rId7"/>
    <p:sldId id="272" r:id="rId8"/>
    <p:sldId id="273" r:id="rId9"/>
    <p:sldId id="274" r:id="rId10"/>
    <p:sldId id="275" r:id="rId11"/>
    <p:sldId id="276" r:id="rId12"/>
    <p:sldId id="277" r:id="rId13"/>
    <p:sldId id="278" r:id="rId14"/>
    <p:sldId id="279" r:id="rId15"/>
    <p:sldId id="280" r:id="rId16"/>
    <p:sldId id="281" r:id="rId17"/>
    <p:sldId id="288" r:id="rId18"/>
    <p:sldId id="282" r:id="rId19"/>
    <p:sldId id="287" r:id="rId20"/>
    <p:sldId id="286" r:id="rId21"/>
    <p:sldId id="283" r:id="rId22"/>
    <p:sldId id="284" r:id="rId23"/>
    <p:sldId id="285" r:id="rId24"/>
    <p:sldId id="266"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500"/>
    <a:srgbClr val="FECC36"/>
    <a:srgbClr val="FF66CC"/>
    <a:srgbClr val="64C0A7"/>
    <a:srgbClr val="67C7DF"/>
    <a:srgbClr val="5EB130"/>
    <a:srgbClr val="346E9E"/>
    <a:srgbClr val="60B659"/>
    <a:srgbClr val="3772A2"/>
    <a:srgbClr val="CD006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85" autoAdjust="0"/>
    <p:restoredTop sz="94280" autoAdjust="0"/>
  </p:normalViewPr>
  <p:slideViewPr>
    <p:cSldViewPr snapToGrid="0">
      <p:cViewPr varScale="1">
        <p:scale>
          <a:sx n="90" d="100"/>
          <a:sy n="90" d="100"/>
        </p:scale>
        <p:origin x="17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7/14/2023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6"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0" dirty="0" smtClean="0">
                <a:solidFill>
                  <a:schemeClr val="bg1"/>
                </a:solidFill>
                <a:latin typeface="+mj-lt"/>
                <a:ea typeface="Roboto" pitchFamily="2" charset="0"/>
                <a:cs typeface="Arial" panose="020B0604020202020204" pitchFamily="34" charset="0"/>
              </a:rPr>
              <a:t>Học</a:t>
            </a:r>
            <a:r>
              <a:rPr lang="en-US" sz="2000" b="0" baseline="0" dirty="0" smtClean="0">
                <a:solidFill>
                  <a:schemeClr val="bg1"/>
                </a:solidFill>
                <a:latin typeface="+mj-lt"/>
                <a:ea typeface="Roboto" pitchFamily="2" charset="0"/>
                <a:cs typeface="Arial" panose="020B0604020202020204" pitchFamily="34" charset="0"/>
              </a:rPr>
              <a:t> l</a:t>
            </a:r>
            <a:r>
              <a:rPr lang="en-US" sz="2000" b="0" dirty="0" smtClean="0">
                <a:solidFill>
                  <a:schemeClr val="bg1"/>
                </a:solidFill>
                <a:latin typeface="+mj-lt"/>
                <a:ea typeface="Roboto" pitchFamily="2" charset="0"/>
                <a:cs typeface="Arial" panose="020B0604020202020204" pitchFamily="34" charset="0"/>
              </a:rPr>
              <a:t>ập</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trình</a:t>
            </a:r>
            <a:r>
              <a:rPr lang="en-US" sz="2000" b="0" baseline="0" dirty="0" smtClean="0">
                <a:solidFill>
                  <a:schemeClr val="bg1"/>
                </a:solidFill>
                <a:latin typeface="+mj-lt"/>
                <a:ea typeface="Roboto" pitchFamily="2" charset="0"/>
                <a:cs typeface="Arial" panose="020B0604020202020204" pitchFamily="34" charset="0"/>
              </a:rPr>
              <a:t> Python </a:t>
            </a:r>
            <a:r>
              <a:rPr lang="en-US" sz="2000" b="0" baseline="0" dirty="0" err="1" smtClean="0">
                <a:solidFill>
                  <a:schemeClr val="bg1"/>
                </a:solidFill>
                <a:latin typeface="+mj-lt"/>
                <a:ea typeface="Roboto" pitchFamily="2" charset="0"/>
                <a:cs typeface="Arial" panose="020B0604020202020204" pitchFamily="34" charset="0"/>
              </a:rPr>
              <a:t>Cơ</a:t>
            </a:r>
            <a:r>
              <a:rPr lang="en-US" sz="2000" b="0" baseline="0" dirty="0" smtClean="0">
                <a:solidFill>
                  <a:schemeClr val="bg1"/>
                </a:solidFill>
                <a:latin typeface="+mj-lt"/>
                <a:ea typeface="Roboto" pitchFamily="2" charset="0"/>
                <a:cs typeface="Arial" panose="020B0604020202020204" pitchFamily="34" charset="0"/>
              </a:rPr>
              <a:t> </a:t>
            </a:r>
            <a:r>
              <a:rPr lang="en-US" sz="2000" b="0" baseline="0" dirty="0" err="1" smtClean="0">
                <a:solidFill>
                  <a:schemeClr val="bg1"/>
                </a:solidFill>
                <a:latin typeface="+mj-lt"/>
                <a:ea typeface="Roboto" pitchFamily="2" charset="0"/>
                <a:cs typeface="Arial" panose="020B0604020202020204" pitchFamily="34" charset="0"/>
              </a:rPr>
              <a:t>Bản</a:t>
            </a:r>
            <a:endParaRPr lang="en-US" sz="2000" b="0"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2862565"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pic>
        <p:nvPicPr>
          <p:cNvPr id="1026" name="Picture 2" descr="https://aptech-danang.edu.vn/Content/ace/images/banner-sm.jp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 y="4739"/>
            <a:ext cx="2727799" cy="665112"/>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spTree>
    <p:extLst>
      <p:ext uri="{BB962C8B-B14F-4D97-AF65-F5344CB8AC3E}">
        <p14:creationId xmlns:p14="http://schemas.microsoft.com/office/powerpoint/2010/main" val="351256245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2"/>
            <a:ext cx="9144000" cy="669849"/>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12"/>
          </p:nvPr>
        </p:nvSpPr>
        <p:spPr>
          <a:xfrm>
            <a:off x="7919049" y="6648451"/>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6" y="-1"/>
            <a:ext cx="2619375" cy="361950"/>
          </a:xfrm>
          <a:prstGeom prst="rect">
            <a:avLst/>
          </a:prstGeom>
        </p:spPr>
      </p:pic>
      <p:sp>
        <p:nvSpPr>
          <p:cNvPr id="12" name="TextBox 11"/>
          <p:cNvSpPr txBox="1"/>
          <p:nvPr userDrawn="1"/>
        </p:nvSpPr>
        <p:spPr>
          <a:xfrm>
            <a:off x="5169831" y="134871"/>
            <a:ext cx="3662060" cy="400110"/>
          </a:xfrm>
          <a:prstGeom prst="rect">
            <a:avLst/>
          </a:prstGeom>
          <a:noFill/>
        </p:spPr>
        <p:txBody>
          <a:bodyPr wrap="square" rtlCol="0">
            <a:spAutoFit/>
          </a:bodyPr>
          <a:lstStyle/>
          <a:p>
            <a:r>
              <a:rPr lang="en-US" sz="2000" b="1" dirty="0" smtClean="0">
                <a:solidFill>
                  <a:schemeClr val="bg1"/>
                </a:solidFill>
                <a:latin typeface="+mj-lt"/>
                <a:ea typeface="Roboto" pitchFamily="2" charset="0"/>
                <a:cs typeface="Arial" panose="020B0604020202020204" pitchFamily="34" charset="0"/>
              </a:rPr>
              <a:t>Học</a:t>
            </a:r>
            <a:r>
              <a:rPr lang="en-US" sz="2000" b="1" baseline="0" dirty="0" smtClean="0">
                <a:solidFill>
                  <a:schemeClr val="bg1"/>
                </a:solidFill>
                <a:latin typeface="+mj-lt"/>
                <a:ea typeface="Roboto" pitchFamily="2" charset="0"/>
                <a:cs typeface="Arial" panose="020B0604020202020204" pitchFamily="34" charset="0"/>
              </a:rPr>
              <a:t> l</a:t>
            </a:r>
            <a:r>
              <a:rPr lang="en-US" sz="2000" b="1" dirty="0" smtClean="0">
                <a:solidFill>
                  <a:schemeClr val="bg1"/>
                </a:solidFill>
                <a:latin typeface="+mj-lt"/>
                <a:ea typeface="Roboto" pitchFamily="2" charset="0"/>
                <a:cs typeface="Arial" panose="020B0604020202020204" pitchFamily="34" charset="0"/>
              </a:rPr>
              <a:t>ập</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trình</a:t>
            </a:r>
            <a:r>
              <a:rPr lang="en-US" sz="2000" b="1" baseline="0" dirty="0" smtClean="0">
                <a:solidFill>
                  <a:schemeClr val="bg1"/>
                </a:solidFill>
                <a:latin typeface="+mj-lt"/>
                <a:ea typeface="Roboto" pitchFamily="2" charset="0"/>
                <a:cs typeface="Arial" panose="020B0604020202020204" pitchFamily="34" charset="0"/>
              </a:rPr>
              <a:t> Python </a:t>
            </a:r>
            <a:r>
              <a:rPr lang="en-US" sz="2000" b="1" baseline="0" dirty="0" err="1" smtClean="0">
                <a:solidFill>
                  <a:schemeClr val="bg1"/>
                </a:solidFill>
                <a:latin typeface="+mj-lt"/>
                <a:ea typeface="Roboto" pitchFamily="2" charset="0"/>
                <a:cs typeface="Arial" panose="020B0604020202020204" pitchFamily="34" charset="0"/>
              </a:rPr>
              <a:t>Cơ</a:t>
            </a:r>
            <a:r>
              <a:rPr lang="en-US" sz="2000" b="1" baseline="0" dirty="0" smtClean="0">
                <a:solidFill>
                  <a:schemeClr val="bg1"/>
                </a:solidFill>
                <a:latin typeface="+mj-lt"/>
                <a:ea typeface="Roboto" pitchFamily="2" charset="0"/>
                <a:cs typeface="Arial" panose="020B0604020202020204" pitchFamily="34" charset="0"/>
              </a:rPr>
              <a:t> </a:t>
            </a:r>
            <a:r>
              <a:rPr lang="en-US" sz="2000" b="1" baseline="0" dirty="0" err="1" smtClean="0">
                <a:solidFill>
                  <a:schemeClr val="bg1"/>
                </a:solidFill>
                <a:latin typeface="+mj-lt"/>
                <a:ea typeface="Roboto" pitchFamily="2" charset="0"/>
                <a:cs typeface="Arial" panose="020B0604020202020204" pitchFamily="34" charset="0"/>
              </a:rPr>
              <a:t>Bản</a:t>
            </a:r>
            <a:endParaRPr lang="en-US" sz="2000" b="1" dirty="0">
              <a:solidFill>
                <a:schemeClr val="bg1"/>
              </a:solidFill>
              <a:latin typeface="+mj-lt"/>
              <a:ea typeface="Roboto" pitchFamily="2" charset="0"/>
              <a:cs typeface="Arial" panose="020B0604020202020204" pitchFamily="34" charset="0"/>
            </a:endParaRPr>
          </a:p>
        </p:txBody>
      </p:sp>
      <p:sp>
        <p:nvSpPr>
          <p:cNvPr id="9" name="Rectangle 8"/>
          <p:cNvSpPr/>
          <p:nvPr userDrawn="1"/>
        </p:nvSpPr>
        <p:spPr>
          <a:xfrm>
            <a:off x="301925" y="1290010"/>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3" hasCustomPrompt="1"/>
          </p:nvPr>
        </p:nvSpPr>
        <p:spPr>
          <a:xfrm>
            <a:off x="301925" y="851289"/>
            <a:ext cx="8454964" cy="424732"/>
          </a:xfrm>
          <a:noFill/>
        </p:spPr>
        <p:txBody>
          <a:bodyPr wrap="square" rtlCol="0">
            <a:spAutoFit/>
          </a:bodyPr>
          <a:lstStyle>
            <a:lvl1pPr marL="0" indent="0">
              <a:buNone/>
              <a:defRPr lang="en-US" sz="2400" b="1" dirty="0" smtClean="0">
                <a:solidFill>
                  <a:srgbClr val="64C7E9"/>
                </a:solidFill>
                <a:ea typeface="Roboto" pitchFamily="2" charset="0"/>
              </a:defRPr>
            </a:lvl1pPr>
          </a:lstStyle>
          <a:p>
            <a:pPr marL="0" lvl="0"/>
            <a:r>
              <a:rPr lang="en-US" dirty="0" smtClean="0"/>
              <a:t>Tittle</a:t>
            </a:r>
          </a:p>
        </p:txBody>
      </p:sp>
      <p:grpSp>
        <p:nvGrpSpPr>
          <p:cNvPr id="4" name="Group 3"/>
          <p:cNvGrpSpPr/>
          <p:nvPr userDrawn="1"/>
        </p:nvGrpSpPr>
        <p:grpSpPr>
          <a:xfrm>
            <a:off x="-1" y="0"/>
            <a:ext cx="4016198" cy="669849"/>
            <a:chOff x="-1" y="0"/>
            <a:chExt cx="4016198" cy="669849"/>
          </a:xfrm>
        </p:grpSpPr>
        <p:sp>
          <p:nvSpPr>
            <p:cNvPr id="11" name="Rectangle 10"/>
            <p:cNvSpPr/>
            <p:nvPr userDrawn="1"/>
          </p:nvSpPr>
          <p:spPr>
            <a:xfrm>
              <a:off x="-1" y="0"/>
              <a:ext cx="3346347" cy="6698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Right Triangle 1"/>
            <p:cNvSpPr/>
            <p:nvPr userDrawn="1"/>
          </p:nvSpPr>
          <p:spPr>
            <a:xfrm>
              <a:off x="3346348" y="0"/>
              <a:ext cx="669849" cy="669849"/>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7517" y="134871"/>
            <a:ext cx="2696722" cy="534978"/>
          </a:xfrm>
          <a:prstGeom prst="rect">
            <a:avLst/>
          </a:prstGeom>
        </p:spPr>
      </p:pic>
    </p:spTree>
    <p:extLst>
      <p:ext uri="{BB962C8B-B14F-4D97-AF65-F5344CB8AC3E}">
        <p14:creationId xmlns:p14="http://schemas.microsoft.com/office/powerpoint/2010/main" val="301428883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4" r:id="rId3"/>
    <p:sldLayoutId id="2147483675" r:id="rId4"/>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882502"/>
            <a:ext cx="9144000" cy="1924493"/>
          </a:xfrm>
          <a:prstGeom prst="rect">
            <a:avLst/>
          </a:prstGeom>
          <a:solidFill>
            <a:srgbClr val="FFC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032185" y="3398810"/>
            <a:ext cx="3079630" cy="646331"/>
          </a:xfrm>
          <a:prstGeom prst="rect">
            <a:avLst/>
          </a:prstGeom>
          <a:noFill/>
        </p:spPr>
        <p:txBody>
          <a:bodyPr wrap="square" rtlCol="0">
            <a:spAutoFit/>
          </a:bodyPr>
          <a:lstStyle/>
          <a:p>
            <a:pPr algn="ctr"/>
            <a:r>
              <a:rPr lang="en-US" sz="3600" b="1" dirty="0">
                <a:solidFill>
                  <a:schemeClr val="bg1"/>
                </a:solidFill>
              </a:rPr>
              <a:t>BÀI </a:t>
            </a:r>
            <a:r>
              <a:rPr lang="en-US" sz="3600" b="1" dirty="0" smtClean="0">
                <a:solidFill>
                  <a:schemeClr val="bg1"/>
                </a:solidFill>
              </a:rPr>
              <a:t>3</a:t>
            </a:r>
            <a:endParaRPr lang="en-US" sz="3600" b="1" dirty="0">
              <a:solidFill>
                <a:schemeClr val="bg1"/>
              </a:solidFill>
            </a:endParaRPr>
          </a:p>
        </p:txBody>
      </p:sp>
      <p:sp>
        <p:nvSpPr>
          <p:cNvPr id="7" name="TextBox 6"/>
          <p:cNvSpPr txBox="1"/>
          <p:nvPr/>
        </p:nvSpPr>
        <p:spPr>
          <a:xfrm>
            <a:off x="1137019" y="4179138"/>
            <a:ext cx="6869962" cy="1323439"/>
          </a:xfrm>
          <a:prstGeom prst="rect">
            <a:avLst/>
          </a:prstGeom>
          <a:noFill/>
        </p:spPr>
        <p:txBody>
          <a:bodyPr wrap="square" rtlCol="0">
            <a:spAutoFit/>
          </a:bodyPr>
          <a:lstStyle/>
          <a:p>
            <a:pPr algn="ctr"/>
            <a:r>
              <a:rPr lang="en-US" sz="4000" b="1" dirty="0" smtClean="0">
                <a:solidFill>
                  <a:schemeClr val="bg1"/>
                </a:solidFill>
                <a:ea typeface="Roboto" pitchFamily="2" charset="0"/>
              </a:rPr>
              <a:t>Câu lệnh If else, Vòng lặp </a:t>
            </a:r>
          </a:p>
          <a:p>
            <a:pPr algn="ctr"/>
            <a:r>
              <a:rPr lang="en-US" sz="4000" b="1" dirty="0" smtClean="0">
                <a:solidFill>
                  <a:schemeClr val="bg1"/>
                </a:solidFill>
                <a:ea typeface="Roboto" pitchFamily="2" charset="0"/>
              </a:rPr>
              <a:t>While, for</a:t>
            </a:r>
            <a:endParaRPr lang="en-US" sz="4000" b="1" dirty="0">
              <a:solidFill>
                <a:schemeClr val="bg1"/>
              </a:solidFill>
              <a:ea typeface="Roboto" pitchFamily="2" charset="0"/>
            </a:endParaRPr>
          </a:p>
        </p:txBody>
      </p:sp>
      <p:pic>
        <p:nvPicPr>
          <p:cNvPr id="2050" name="Picture 2" descr="https://aptech-danang.edu.vn/Content/ace/images/banner-sm.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8978" y="1263702"/>
            <a:ext cx="4766044" cy="11620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682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Text Placeholder 2"/>
          <p:cNvSpPr>
            <a:spLocks noGrp="1"/>
          </p:cNvSpPr>
          <p:nvPr>
            <p:ph type="body" sz="quarter" idx="13"/>
          </p:nvPr>
        </p:nvSpPr>
        <p:spPr/>
        <p:txBody>
          <a:bodyPr/>
          <a:lstStyle/>
          <a:p>
            <a:r>
              <a:rPr lang="en-US" dirty="0" smtClean="0"/>
              <a:t>3.2 </a:t>
            </a:r>
            <a:r>
              <a:rPr lang="en-US" dirty="0" err="1" smtClean="0"/>
              <a:t>Toán</a:t>
            </a:r>
            <a:r>
              <a:rPr lang="en-US" dirty="0" smtClean="0"/>
              <a:t> </a:t>
            </a:r>
            <a:r>
              <a:rPr lang="en-US" dirty="0" err="1" smtClean="0"/>
              <a:t>tử</a:t>
            </a:r>
            <a:r>
              <a:rPr lang="en-US" dirty="0" smtClean="0"/>
              <a:t> Logic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27505"/>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68079"/>
            <a:ext cx="7068814" cy="369332"/>
          </a:xfrm>
          <a:prstGeom prst="rect">
            <a:avLst/>
          </a:prstGeom>
          <a:noFill/>
        </p:spPr>
        <p:txBody>
          <a:bodyPr wrap="square" rtlCol="0">
            <a:spAutoFit/>
          </a:bodyPr>
          <a:lstStyle/>
          <a:p>
            <a:r>
              <a:rPr lang="en-US" b="1" dirty="0" err="1" smtClean="0"/>
              <a:t>Toán</a:t>
            </a:r>
            <a:r>
              <a:rPr lang="en-US" b="1" dirty="0" smtClean="0"/>
              <a:t> </a:t>
            </a:r>
            <a:r>
              <a:rPr lang="en-US" b="1" dirty="0" err="1" smtClean="0"/>
              <a:t>tử</a:t>
            </a:r>
            <a:r>
              <a:rPr lang="en-US" b="1" dirty="0" smtClean="0"/>
              <a:t> So </a:t>
            </a:r>
            <a:r>
              <a:rPr lang="en-US" b="1" dirty="0" err="1" smtClean="0"/>
              <a:t>Sánh</a:t>
            </a:r>
            <a:endParaRPr lang="en-US" b="1" dirty="0">
              <a:solidFill>
                <a:srgbClr val="FF0000"/>
              </a:solidFill>
            </a:endParaRPr>
          </a:p>
        </p:txBody>
      </p:sp>
      <p:sp>
        <p:nvSpPr>
          <p:cNvPr id="13" name="TextBox 12"/>
          <p:cNvSpPr txBox="1"/>
          <p:nvPr/>
        </p:nvSpPr>
        <p:spPr>
          <a:xfrm>
            <a:off x="423467" y="4889296"/>
            <a:ext cx="8333421" cy="369332"/>
          </a:xfrm>
          <a:prstGeom prst="rect">
            <a:avLst/>
          </a:prstGeom>
          <a:noFill/>
        </p:spPr>
        <p:txBody>
          <a:bodyPr wrap="square" rtlCol="0">
            <a:spAutoFit/>
          </a:bodyPr>
          <a:lstStyle/>
          <a:p>
            <a:r>
              <a:rPr lang="en-US" dirty="0" err="1" smtClean="0"/>
              <a:t>Toán</a:t>
            </a:r>
            <a:r>
              <a:rPr lang="en-US" dirty="0" smtClean="0"/>
              <a:t> </a:t>
            </a:r>
            <a:r>
              <a:rPr lang="en-US" dirty="0" err="1" smtClean="0"/>
              <a:t>tử</a:t>
            </a:r>
            <a:r>
              <a:rPr lang="en-US" dirty="0" smtClean="0"/>
              <a:t> so </a:t>
            </a:r>
            <a:r>
              <a:rPr lang="en-US" dirty="0" err="1" smtClean="0"/>
              <a:t>sánh</a:t>
            </a:r>
            <a:r>
              <a:rPr lang="en-US" dirty="0" smtClean="0"/>
              <a:t> </a:t>
            </a:r>
            <a:r>
              <a:rPr lang="en-US" dirty="0" err="1" smtClean="0"/>
              <a:t>trên</a:t>
            </a:r>
            <a:r>
              <a:rPr lang="en-US" dirty="0" smtClean="0"/>
              <a:t> </a:t>
            </a:r>
            <a:r>
              <a:rPr lang="en-US" dirty="0" err="1" smtClean="0"/>
              <a:t>sẽ</a:t>
            </a:r>
            <a:r>
              <a:rPr lang="en-US" dirty="0" smtClean="0"/>
              <a:t> </a:t>
            </a:r>
            <a:r>
              <a:rPr lang="en-US" dirty="0" err="1" smtClean="0"/>
              <a:t>tạo</a:t>
            </a:r>
            <a:r>
              <a:rPr lang="en-US" dirty="0" smtClean="0"/>
              <a:t> </a:t>
            </a:r>
            <a:r>
              <a:rPr lang="en-US" dirty="0" err="1" smtClean="0"/>
              <a:t>ra</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Logic: True </a:t>
            </a:r>
            <a:r>
              <a:rPr lang="en-US" dirty="0" err="1" smtClean="0"/>
              <a:t>hoặc</a:t>
            </a:r>
            <a:r>
              <a:rPr lang="en-US" dirty="0" smtClean="0"/>
              <a:t> False</a:t>
            </a:r>
            <a:endParaRPr lang="en-US" dirty="0"/>
          </a:p>
        </p:txBody>
      </p:sp>
      <p:sp>
        <p:nvSpPr>
          <p:cNvPr id="14" name="Rectangle 13"/>
          <p:cNvSpPr/>
          <p:nvPr/>
        </p:nvSpPr>
        <p:spPr>
          <a:xfrm>
            <a:off x="563525" y="5388456"/>
            <a:ext cx="7899991" cy="9272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763710" y="5481368"/>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smtClean="0">
                <a:solidFill>
                  <a:schemeClr val="bg1"/>
                </a:solidFill>
              </a:rPr>
              <a:t>3 &gt; 2</a:t>
            </a:r>
            <a:r>
              <a:rPr lang="en-US" dirty="0" smtClean="0">
                <a:solidFill>
                  <a:srgbClr val="FFC500"/>
                </a:solidFill>
              </a:rPr>
              <a:t>) </a:t>
            </a:r>
          </a:p>
          <a:p>
            <a:r>
              <a:rPr lang="en-US" dirty="0" smtClean="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a:t>
            </a:r>
            <a:r>
              <a:rPr lang="en-US" dirty="0" err="1">
                <a:solidFill>
                  <a:schemeClr val="accent6">
                    <a:lumMod val="75000"/>
                  </a:schemeClr>
                </a:solidFill>
              </a:rPr>
              <a:t>cho</a:t>
            </a:r>
            <a:r>
              <a:rPr lang="en-US" dirty="0">
                <a:solidFill>
                  <a:schemeClr val="accent6">
                    <a:lumMod val="75000"/>
                  </a:schemeClr>
                </a:solidFill>
              </a:rPr>
              <a:t>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 </a:t>
            </a:r>
            <a:r>
              <a:rPr lang="en-US" dirty="0" smtClean="0">
                <a:solidFill>
                  <a:schemeClr val="accent6">
                    <a:lumMod val="75000"/>
                  </a:schemeClr>
                </a:solidFill>
              </a:rPr>
              <a:t>True</a:t>
            </a:r>
          </a:p>
        </p:txBody>
      </p:sp>
      <p:graphicFrame>
        <p:nvGraphicFramePr>
          <p:cNvPr id="16" name="Table 15"/>
          <p:cNvGraphicFramePr>
            <a:graphicFrameLocks noGrp="1"/>
          </p:cNvGraphicFramePr>
          <p:nvPr>
            <p:extLst>
              <p:ext uri="{D42A27DB-BD31-4B8C-83A1-F6EECF244321}">
                <p14:modId xmlns:p14="http://schemas.microsoft.com/office/powerpoint/2010/main" val="241984455"/>
              </p:ext>
            </p:extLst>
          </p:nvPr>
        </p:nvGraphicFramePr>
        <p:xfrm>
          <a:off x="563525" y="2058452"/>
          <a:ext cx="8207907" cy="2595880"/>
        </p:xfrm>
        <a:graphic>
          <a:graphicData uri="http://schemas.openxmlformats.org/drawingml/2006/table">
            <a:tbl>
              <a:tblPr firstRow="1" bandRow="1">
                <a:tableStyleId>{5C22544A-7EE6-4342-B048-85BDC9FD1C3A}</a:tableStyleId>
              </a:tblPr>
              <a:tblGrid>
                <a:gridCol w="1180215">
                  <a:extLst>
                    <a:ext uri="{9D8B030D-6E8A-4147-A177-3AD203B41FA5}">
                      <a16:colId xmlns:a16="http://schemas.microsoft.com/office/drawing/2014/main" val="3997104067"/>
                    </a:ext>
                  </a:extLst>
                </a:gridCol>
                <a:gridCol w="2413590">
                  <a:extLst>
                    <a:ext uri="{9D8B030D-6E8A-4147-A177-3AD203B41FA5}">
                      <a16:colId xmlns:a16="http://schemas.microsoft.com/office/drawing/2014/main" val="3971698187"/>
                    </a:ext>
                  </a:extLst>
                </a:gridCol>
                <a:gridCol w="1020726">
                  <a:extLst>
                    <a:ext uri="{9D8B030D-6E8A-4147-A177-3AD203B41FA5}">
                      <a16:colId xmlns:a16="http://schemas.microsoft.com/office/drawing/2014/main" val="666240830"/>
                    </a:ext>
                  </a:extLst>
                </a:gridCol>
                <a:gridCol w="3593376">
                  <a:extLst>
                    <a:ext uri="{9D8B030D-6E8A-4147-A177-3AD203B41FA5}">
                      <a16:colId xmlns:a16="http://schemas.microsoft.com/office/drawing/2014/main" val="163135137"/>
                    </a:ext>
                  </a:extLst>
                </a:gridCol>
              </a:tblGrid>
              <a:tr h="370840">
                <a:tc>
                  <a:txBody>
                    <a:bodyPr/>
                    <a:lstStyle/>
                    <a:p>
                      <a:r>
                        <a:rPr lang="en-US" dirty="0" err="1" smtClean="0"/>
                        <a:t>Toán</a:t>
                      </a:r>
                      <a:r>
                        <a:rPr lang="en-US" baseline="0" dirty="0" smtClean="0"/>
                        <a:t> </a:t>
                      </a:r>
                      <a:r>
                        <a:rPr lang="en-US" baseline="0" dirty="0" err="1" smtClean="0"/>
                        <a:t>tử</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tc>
                  <a:txBody>
                    <a:bodyPr/>
                    <a:lstStyle/>
                    <a:p>
                      <a:r>
                        <a:rPr lang="en-US" dirty="0" err="1" smtClean="0"/>
                        <a:t>Ví</a:t>
                      </a:r>
                      <a:r>
                        <a:rPr lang="en-US" baseline="0" dirty="0" smtClean="0"/>
                        <a:t> </a:t>
                      </a:r>
                      <a:r>
                        <a:rPr lang="en-US" baseline="0" dirty="0" err="1" smtClean="0"/>
                        <a:t>dụ</a:t>
                      </a:r>
                      <a:endParaRPr lang="en-US" dirty="0"/>
                    </a:p>
                  </a:txBody>
                  <a:tcPr/>
                </a:tc>
                <a:tc>
                  <a:txBody>
                    <a:bodyPr/>
                    <a:lstStyle/>
                    <a:p>
                      <a:r>
                        <a:rPr lang="en-US" dirty="0" err="1" smtClean="0"/>
                        <a:t>Diễn</a:t>
                      </a:r>
                      <a:r>
                        <a:rPr lang="en-US" baseline="0" dirty="0" smtClean="0"/>
                        <a:t> </a:t>
                      </a:r>
                      <a:r>
                        <a:rPr lang="en-US" baseline="0" dirty="0" err="1" smtClean="0"/>
                        <a:t>giải</a:t>
                      </a:r>
                      <a:r>
                        <a:rPr lang="en-US" baseline="0" dirty="0" smtClean="0"/>
                        <a:t> </a:t>
                      </a:r>
                      <a:r>
                        <a:rPr lang="en-US" baseline="0" dirty="0" err="1" smtClean="0"/>
                        <a:t>Phép</a:t>
                      </a:r>
                      <a:r>
                        <a:rPr lang="en-US" baseline="0" dirty="0" smtClean="0"/>
                        <a:t> so </a:t>
                      </a:r>
                      <a:r>
                        <a:rPr lang="en-US" baseline="0" dirty="0" err="1" smtClean="0"/>
                        <a:t>sánh</a:t>
                      </a:r>
                      <a:endParaRPr lang="en-US" dirty="0"/>
                    </a:p>
                  </a:txBody>
                  <a:tcPr/>
                </a:tc>
                <a:extLst>
                  <a:ext uri="{0D108BD9-81ED-4DB2-BD59-A6C34878D82A}">
                    <a16:rowId xmlns:a16="http://schemas.microsoft.com/office/drawing/2014/main" val="2671286944"/>
                  </a:ext>
                </a:extLst>
              </a:tr>
              <a:tr h="370840">
                <a:tc>
                  <a:txBody>
                    <a:bodyPr/>
                    <a:lstStyle/>
                    <a:p>
                      <a:r>
                        <a:rPr lang="en-US" dirty="0" smtClean="0"/>
                        <a:t>== </a:t>
                      </a:r>
                      <a:endParaRPr lang="en-US" dirty="0"/>
                    </a:p>
                  </a:txBody>
                  <a:tcPr/>
                </a:tc>
                <a:tc>
                  <a:txBody>
                    <a:bodyPr/>
                    <a:lstStyle/>
                    <a:p>
                      <a:r>
                        <a:rPr lang="en-US" dirty="0" smtClean="0"/>
                        <a:t>So </a:t>
                      </a:r>
                      <a:r>
                        <a:rPr lang="en-US" dirty="0" err="1" smtClean="0"/>
                        <a:t>sánh</a:t>
                      </a:r>
                      <a:r>
                        <a:rPr lang="en-US" baseline="0" dirty="0" smtClean="0"/>
                        <a:t> </a:t>
                      </a:r>
                      <a:r>
                        <a:rPr lang="en-US" baseline="0" dirty="0" err="1" smtClean="0"/>
                        <a:t>bằng</a:t>
                      </a:r>
                      <a:endParaRPr lang="en-US" dirty="0"/>
                    </a:p>
                  </a:txBody>
                  <a:tcPr/>
                </a:tc>
                <a:tc>
                  <a:txBody>
                    <a:bodyPr/>
                    <a:lstStyle/>
                    <a:p>
                      <a:r>
                        <a:rPr lang="en-US" dirty="0" smtClean="0"/>
                        <a:t>x == y</a:t>
                      </a:r>
                      <a:endParaRPr lang="en-US" dirty="0"/>
                    </a:p>
                  </a:txBody>
                  <a:tcPr/>
                </a:tc>
                <a:tc>
                  <a:txBody>
                    <a:bodyPr/>
                    <a:lstStyle/>
                    <a:p>
                      <a:r>
                        <a:rPr lang="en-US" baseline="0" dirty="0" smtClean="0"/>
                        <a:t>x </a:t>
                      </a:r>
                      <a:r>
                        <a:rPr lang="en-US" baseline="0" dirty="0" err="1" smtClean="0"/>
                        <a:t>có</a:t>
                      </a:r>
                      <a:r>
                        <a:rPr lang="en-US" baseline="0" dirty="0" smtClean="0"/>
                        <a:t> </a:t>
                      </a:r>
                      <a:r>
                        <a:rPr lang="en-US" baseline="0" dirty="0" err="1" smtClean="0"/>
                        <a:t>bằng</a:t>
                      </a:r>
                      <a:r>
                        <a:rPr lang="en-US" baseline="0" dirty="0" smtClean="0"/>
                        <a:t> y hay </a:t>
                      </a:r>
                      <a:r>
                        <a:rPr lang="en-US" baseline="0" dirty="0" err="1" smtClean="0"/>
                        <a:t>không</a:t>
                      </a:r>
                      <a:r>
                        <a:rPr lang="en-US" baseline="0" dirty="0" smtClean="0"/>
                        <a:t> ?</a:t>
                      </a:r>
                      <a:endParaRPr lang="en-US" dirty="0"/>
                    </a:p>
                  </a:txBody>
                  <a:tcPr/>
                </a:tc>
                <a:extLst>
                  <a:ext uri="{0D108BD9-81ED-4DB2-BD59-A6C34878D82A}">
                    <a16:rowId xmlns:a16="http://schemas.microsoft.com/office/drawing/2014/main" val="1081427535"/>
                  </a:ext>
                </a:extLst>
              </a:tr>
              <a:tr h="370840">
                <a:tc>
                  <a:txBody>
                    <a:bodyPr/>
                    <a:lstStyle/>
                    <a:p>
                      <a:r>
                        <a:rPr lang="en-US" dirty="0" smtClean="0"/>
                        <a:t>!=</a:t>
                      </a:r>
                      <a:endParaRPr lang="en-US" dirty="0"/>
                    </a:p>
                  </a:txBody>
                  <a:tcPr/>
                </a:tc>
                <a:tc>
                  <a:txBody>
                    <a:bodyPr/>
                    <a:lstStyle/>
                    <a:p>
                      <a:r>
                        <a:rPr lang="en-US" dirty="0" smtClean="0"/>
                        <a:t>So </a:t>
                      </a:r>
                      <a:r>
                        <a:rPr lang="en-US" dirty="0" err="1" smtClean="0"/>
                        <a:t>sánh</a:t>
                      </a:r>
                      <a:r>
                        <a:rPr lang="en-US" baseline="0" dirty="0" smtClean="0"/>
                        <a:t> </a:t>
                      </a:r>
                      <a:r>
                        <a:rPr lang="en-US" baseline="0" dirty="0" err="1" smtClean="0"/>
                        <a:t>không</a:t>
                      </a:r>
                      <a:r>
                        <a:rPr lang="en-US" baseline="0" dirty="0" smtClean="0"/>
                        <a:t> </a:t>
                      </a:r>
                      <a:r>
                        <a:rPr lang="en-US" baseline="0" dirty="0" err="1" smtClean="0"/>
                        <a:t>bằng</a:t>
                      </a:r>
                      <a:endParaRPr lang="en-US" dirty="0"/>
                    </a:p>
                  </a:txBody>
                  <a:tcPr/>
                </a:tc>
                <a:tc>
                  <a:txBody>
                    <a:bodyPr/>
                    <a:lstStyle/>
                    <a:p>
                      <a:r>
                        <a:rPr lang="en-US" baseline="0" dirty="0" smtClean="0"/>
                        <a:t>x </a:t>
                      </a:r>
                      <a:r>
                        <a:rPr lang="en-US" dirty="0" smtClean="0"/>
                        <a:t>!=</a:t>
                      </a:r>
                      <a:r>
                        <a:rPr lang="en-US" baseline="0" dirty="0" smtClean="0"/>
                        <a:t> 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a:t>
                      </a:r>
                      <a:r>
                        <a:rPr lang="en-US" baseline="0" dirty="0" err="1" smtClean="0"/>
                        <a:t>khác</a:t>
                      </a:r>
                      <a:r>
                        <a:rPr lang="en-US" baseline="0" dirty="0" smtClean="0"/>
                        <a:t> y hay </a:t>
                      </a:r>
                      <a:r>
                        <a:rPr lang="en-US" baseline="0" dirty="0" err="1" smtClean="0"/>
                        <a:t>không</a:t>
                      </a:r>
                      <a:r>
                        <a:rPr lang="en-US" baseline="0" dirty="0" smtClean="0"/>
                        <a:t> ?</a:t>
                      </a:r>
                      <a:endParaRPr lang="en-US" dirty="0" smtClean="0"/>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endParaRPr lang="en-US" dirty="0" smtClean="0"/>
                    </a:p>
                  </a:txBody>
                  <a:tcPr/>
                </a:tc>
                <a:tc>
                  <a:txBody>
                    <a:bodyPr/>
                    <a:lstStyle/>
                    <a:p>
                      <a:r>
                        <a:rPr lang="en-US" dirty="0" smtClean="0"/>
                        <a:t>So </a:t>
                      </a:r>
                      <a:r>
                        <a:rPr lang="en-US" dirty="0" err="1" smtClean="0"/>
                        <a:t>sánh</a:t>
                      </a:r>
                      <a:r>
                        <a:rPr lang="en-US" baseline="0" dirty="0" smtClean="0"/>
                        <a:t> </a:t>
                      </a:r>
                      <a:r>
                        <a:rPr lang="en-US" baseline="0" dirty="0" err="1" smtClean="0"/>
                        <a:t>lớn</a:t>
                      </a:r>
                      <a:r>
                        <a:rPr lang="en-US" baseline="0" dirty="0" smtClean="0"/>
                        <a:t> </a:t>
                      </a:r>
                      <a:r>
                        <a:rPr lang="en-US" baseline="0" dirty="0" err="1" smtClean="0"/>
                        <a:t>hơn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&gt; y</a:t>
                      </a:r>
                      <a:endParaRPr lang="en-US" dirty="0" smtClean="0"/>
                    </a:p>
                  </a:txBody>
                  <a:tcPr/>
                </a:tc>
                <a:tc>
                  <a:txBody>
                    <a:bodyPr/>
                    <a:lstStyle/>
                    <a:p>
                      <a:r>
                        <a:rPr lang="en-US" dirty="0" smtClean="0"/>
                        <a:t>x </a:t>
                      </a:r>
                      <a:r>
                        <a:rPr lang="en-US" dirty="0" err="1" smtClean="0"/>
                        <a:t>lớn</a:t>
                      </a:r>
                      <a:r>
                        <a:rPr lang="en-US" baseline="0" dirty="0" smtClean="0"/>
                        <a:t> </a:t>
                      </a:r>
                      <a:r>
                        <a:rPr lang="en-US" baseline="0" dirty="0" err="1" smtClean="0"/>
                        <a:t>hơn</a:t>
                      </a:r>
                      <a:r>
                        <a:rPr lang="en-US" baseline="0" dirty="0" smtClean="0"/>
                        <a:t> y hay </a:t>
                      </a:r>
                      <a:r>
                        <a:rPr lang="en-US" baseline="0" dirty="0" err="1" smtClean="0"/>
                        <a:t>không</a:t>
                      </a:r>
                      <a:endParaRPr lang="en-US" dirty="0"/>
                    </a:p>
                  </a:txBody>
                  <a:tcPr/>
                </a:tc>
                <a:extLst>
                  <a:ext uri="{0D108BD9-81ED-4DB2-BD59-A6C34878D82A}">
                    <a16:rowId xmlns:a16="http://schemas.microsoft.com/office/drawing/2014/main" val="34345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&gt;=</a:t>
                      </a:r>
                      <a:endParaRPr lang="en-US" dirty="0" smtClean="0"/>
                    </a:p>
                  </a:txBody>
                  <a:tcPr/>
                </a:tc>
                <a:tc>
                  <a:txBody>
                    <a:bodyPr/>
                    <a:lstStyle/>
                    <a:p>
                      <a:r>
                        <a:rPr lang="en-US"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&gt;= 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a:t>
                      </a:r>
                      <a:r>
                        <a:rPr lang="en-US" dirty="0" err="1" smtClean="0"/>
                        <a:t>lớn</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y hay </a:t>
                      </a:r>
                      <a:r>
                        <a:rPr lang="en-US" baseline="0" dirty="0" err="1" smtClean="0"/>
                        <a:t>không</a:t>
                      </a:r>
                      <a:endParaRPr lang="en-US" dirty="0" smtClean="0"/>
                    </a:p>
                  </a:txBody>
                  <a:tcPr/>
                </a:tc>
                <a:extLst>
                  <a:ext uri="{0D108BD9-81ED-4DB2-BD59-A6C34878D82A}">
                    <a16:rowId xmlns:a16="http://schemas.microsoft.com/office/drawing/2014/main" val="819324418"/>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 </a:t>
                      </a:r>
                      <a:endParaRPr lang="en-US" dirty="0" smtClean="0"/>
                    </a:p>
                  </a:txBody>
                  <a:tcPr/>
                </a:tc>
                <a:tc>
                  <a:txBody>
                    <a:bodyPr/>
                    <a:lstStyle/>
                    <a:p>
                      <a:r>
                        <a:rPr lang="en-US" dirty="0" smtClean="0"/>
                        <a:t>So</a:t>
                      </a:r>
                      <a:r>
                        <a:rPr lang="en-US" baseline="0" dirty="0" smtClean="0"/>
                        <a:t> </a:t>
                      </a:r>
                      <a:r>
                        <a:rPr lang="en-US" baseline="0" dirty="0" err="1" smtClean="0"/>
                        <a:t>sánh</a:t>
                      </a:r>
                      <a:r>
                        <a:rPr lang="en-US" baseline="0" dirty="0" smtClean="0"/>
                        <a:t> </a:t>
                      </a:r>
                      <a:r>
                        <a:rPr lang="en-US" baseline="0" dirty="0" err="1" smtClean="0"/>
                        <a:t>bé</a:t>
                      </a:r>
                      <a:r>
                        <a:rPr lang="en-US" baseline="0" dirty="0" smtClean="0"/>
                        <a:t> </a:t>
                      </a:r>
                      <a:r>
                        <a:rPr lang="en-US" baseline="0" dirty="0" err="1" smtClean="0"/>
                        <a:t>hơn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&lt; 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a:t>
                      </a:r>
                      <a:r>
                        <a:rPr lang="en-US" dirty="0" err="1" smtClean="0"/>
                        <a:t>bé</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y hay </a:t>
                      </a:r>
                      <a:r>
                        <a:rPr lang="en-US" baseline="0" dirty="0" err="1" smtClean="0"/>
                        <a:t>không</a:t>
                      </a:r>
                      <a:endParaRPr lang="en-US" dirty="0" smtClean="0"/>
                    </a:p>
                  </a:txBody>
                  <a:tcPr/>
                </a:tc>
                <a:extLst>
                  <a:ext uri="{0D108BD9-81ED-4DB2-BD59-A6C34878D82A}">
                    <a16:rowId xmlns:a16="http://schemas.microsoft.com/office/drawing/2014/main" val="276562335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&lt;=</a:t>
                      </a:r>
                      <a:endParaRPr lang="en-US" dirty="0"/>
                    </a:p>
                  </a:txBody>
                  <a:tcPr/>
                </a:tc>
                <a:tc>
                  <a:txBody>
                    <a:bodyPr/>
                    <a:lstStyle/>
                    <a:p>
                      <a:r>
                        <a:rPr lang="en-US" dirty="0" err="1" smtClean="0"/>
                        <a:t>Bé</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x &lt;= y</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x </a:t>
                      </a:r>
                      <a:r>
                        <a:rPr lang="en-US" dirty="0" err="1" smtClean="0"/>
                        <a:t>bé</a:t>
                      </a:r>
                      <a:r>
                        <a:rPr lang="en-US" baseline="0" dirty="0" smtClean="0"/>
                        <a:t> </a:t>
                      </a:r>
                      <a:r>
                        <a:rPr lang="en-US" baseline="0" dirty="0" err="1" smtClean="0"/>
                        <a:t>hơn</a:t>
                      </a:r>
                      <a:r>
                        <a:rPr lang="en-US" baseline="0" dirty="0" smtClean="0"/>
                        <a:t> </a:t>
                      </a:r>
                      <a:r>
                        <a:rPr lang="en-US" baseline="0" dirty="0" err="1" smtClean="0"/>
                        <a:t>hoặc</a:t>
                      </a:r>
                      <a:r>
                        <a:rPr lang="en-US" baseline="0" dirty="0" smtClean="0"/>
                        <a:t> </a:t>
                      </a:r>
                      <a:r>
                        <a:rPr lang="en-US" baseline="0" dirty="0" err="1" smtClean="0"/>
                        <a:t>bằng</a:t>
                      </a:r>
                      <a:r>
                        <a:rPr lang="en-US" baseline="0" dirty="0" smtClean="0"/>
                        <a:t> y hay </a:t>
                      </a:r>
                      <a:r>
                        <a:rPr lang="en-US" baseline="0" dirty="0" err="1" smtClean="0"/>
                        <a:t>không</a:t>
                      </a:r>
                      <a:endParaRPr lang="en-US" dirty="0" smtClean="0"/>
                    </a:p>
                  </a:txBody>
                  <a:tcPr/>
                </a:tc>
                <a:extLst>
                  <a:ext uri="{0D108BD9-81ED-4DB2-BD59-A6C34878D82A}">
                    <a16:rowId xmlns:a16="http://schemas.microsoft.com/office/drawing/2014/main" val="242429545"/>
                  </a:ext>
                </a:extLst>
              </a:tr>
            </a:tbl>
          </a:graphicData>
        </a:graphic>
      </p:graphicFrame>
    </p:spTree>
    <p:extLst>
      <p:ext uri="{BB962C8B-B14F-4D97-AF65-F5344CB8AC3E}">
        <p14:creationId xmlns:p14="http://schemas.microsoft.com/office/powerpoint/2010/main" val="30259995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ext Placeholder 2"/>
          <p:cNvSpPr>
            <a:spLocks noGrp="1"/>
          </p:cNvSpPr>
          <p:nvPr>
            <p:ph type="body" sz="quarter" idx="13"/>
          </p:nvPr>
        </p:nvSpPr>
        <p:spPr/>
        <p:txBody>
          <a:bodyPr/>
          <a:lstStyle/>
          <a:p>
            <a:r>
              <a:rPr lang="en-US" dirty="0" smtClean="0"/>
              <a:t>3.2 </a:t>
            </a:r>
            <a:r>
              <a:rPr lang="en-US" dirty="0" err="1" smtClean="0"/>
              <a:t>Toán</a:t>
            </a:r>
            <a:r>
              <a:rPr lang="en-US" dirty="0" smtClean="0"/>
              <a:t> </a:t>
            </a:r>
            <a:r>
              <a:rPr lang="en-US" dirty="0" err="1" smtClean="0"/>
              <a:t>tử</a:t>
            </a:r>
            <a:r>
              <a:rPr lang="en-US" dirty="0" smtClean="0"/>
              <a:t> Logic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Toán</a:t>
            </a:r>
            <a:r>
              <a:rPr lang="en-US" b="1" dirty="0" smtClean="0"/>
              <a:t> </a:t>
            </a:r>
            <a:r>
              <a:rPr lang="en-US" b="1" dirty="0" err="1" smtClean="0"/>
              <a:t>tử</a:t>
            </a:r>
            <a:r>
              <a:rPr lang="en-US" b="1" dirty="0" smtClean="0"/>
              <a:t> Logic</a:t>
            </a:r>
            <a:endParaRPr lang="en-US" b="1" dirty="0">
              <a:solidFill>
                <a:srgbClr val="FF0000"/>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658812907"/>
              </p:ext>
            </p:extLst>
          </p:nvPr>
        </p:nvGraphicFramePr>
        <p:xfrm>
          <a:off x="563525" y="2434416"/>
          <a:ext cx="8207907" cy="1483360"/>
        </p:xfrm>
        <a:graphic>
          <a:graphicData uri="http://schemas.openxmlformats.org/drawingml/2006/table">
            <a:tbl>
              <a:tblPr firstRow="1" bandRow="1">
                <a:tableStyleId>{5C22544A-7EE6-4342-B048-85BDC9FD1C3A}</a:tableStyleId>
              </a:tblPr>
              <a:tblGrid>
                <a:gridCol w="1180215">
                  <a:extLst>
                    <a:ext uri="{9D8B030D-6E8A-4147-A177-3AD203B41FA5}">
                      <a16:colId xmlns:a16="http://schemas.microsoft.com/office/drawing/2014/main" val="3997104067"/>
                    </a:ext>
                  </a:extLst>
                </a:gridCol>
                <a:gridCol w="1286539">
                  <a:extLst>
                    <a:ext uri="{9D8B030D-6E8A-4147-A177-3AD203B41FA5}">
                      <a16:colId xmlns:a16="http://schemas.microsoft.com/office/drawing/2014/main" val="3971698187"/>
                    </a:ext>
                  </a:extLst>
                </a:gridCol>
                <a:gridCol w="2147777">
                  <a:extLst>
                    <a:ext uri="{9D8B030D-6E8A-4147-A177-3AD203B41FA5}">
                      <a16:colId xmlns:a16="http://schemas.microsoft.com/office/drawing/2014/main" val="666240830"/>
                    </a:ext>
                  </a:extLst>
                </a:gridCol>
                <a:gridCol w="3593376">
                  <a:extLst>
                    <a:ext uri="{9D8B030D-6E8A-4147-A177-3AD203B41FA5}">
                      <a16:colId xmlns:a16="http://schemas.microsoft.com/office/drawing/2014/main" val="163135137"/>
                    </a:ext>
                  </a:extLst>
                </a:gridCol>
              </a:tblGrid>
              <a:tr h="370840">
                <a:tc>
                  <a:txBody>
                    <a:bodyPr/>
                    <a:lstStyle/>
                    <a:p>
                      <a:r>
                        <a:rPr lang="en-US" dirty="0" err="1" smtClean="0"/>
                        <a:t>Toán</a:t>
                      </a:r>
                      <a:r>
                        <a:rPr lang="en-US" baseline="0" dirty="0" smtClean="0"/>
                        <a:t> </a:t>
                      </a:r>
                      <a:r>
                        <a:rPr lang="en-US" baseline="0" dirty="0" err="1" smtClean="0"/>
                        <a:t>tử</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tc>
                  <a:txBody>
                    <a:bodyPr/>
                    <a:lstStyle/>
                    <a:p>
                      <a:r>
                        <a:rPr lang="en-US" dirty="0" err="1" smtClean="0"/>
                        <a:t>Ví</a:t>
                      </a:r>
                      <a:r>
                        <a:rPr lang="en-US" baseline="0" dirty="0" smtClean="0"/>
                        <a:t> </a:t>
                      </a:r>
                      <a:r>
                        <a:rPr lang="en-US" baseline="0" dirty="0" err="1" smtClean="0"/>
                        <a:t>dụ</a:t>
                      </a:r>
                      <a:endParaRPr lang="en-US" dirty="0"/>
                    </a:p>
                  </a:txBody>
                  <a:tcPr/>
                </a:tc>
                <a:tc>
                  <a:txBody>
                    <a:bodyPr/>
                    <a:lstStyle/>
                    <a:p>
                      <a:r>
                        <a:rPr lang="en-US" dirty="0" err="1" smtClean="0"/>
                        <a:t>Kết</a:t>
                      </a:r>
                      <a:r>
                        <a:rPr lang="en-US" baseline="0" dirty="0" smtClean="0"/>
                        <a:t> </a:t>
                      </a:r>
                      <a:r>
                        <a:rPr lang="en-US" baseline="0" dirty="0" err="1" smtClean="0"/>
                        <a:t>quả</a:t>
                      </a:r>
                      <a:endParaRPr lang="en-US" dirty="0"/>
                    </a:p>
                  </a:txBody>
                  <a:tcPr/>
                </a:tc>
                <a:extLst>
                  <a:ext uri="{0D108BD9-81ED-4DB2-BD59-A6C34878D82A}">
                    <a16:rowId xmlns:a16="http://schemas.microsoft.com/office/drawing/2014/main" val="2671286944"/>
                  </a:ext>
                </a:extLst>
              </a:tr>
              <a:tr h="370840">
                <a:tc>
                  <a:txBody>
                    <a:bodyPr/>
                    <a:lstStyle/>
                    <a:p>
                      <a:r>
                        <a:rPr lang="en-US" dirty="0" smtClean="0"/>
                        <a:t>and </a:t>
                      </a:r>
                      <a:endParaRPr lang="en-US" dirty="0"/>
                    </a:p>
                  </a:txBody>
                  <a:tcPr/>
                </a:tc>
                <a:tc>
                  <a:txBody>
                    <a:bodyPr/>
                    <a:lstStyle/>
                    <a:p>
                      <a:r>
                        <a:rPr lang="en-US" dirty="0" err="1" smtClean="0"/>
                        <a:t>và</a:t>
                      </a:r>
                      <a:endParaRPr lang="en-US" dirty="0"/>
                    </a:p>
                  </a:txBody>
                  <a:tcPr/>
                </a:tc>
                <a:tc>
                  <a:txBody>
                    <a:bodyPr/>
                    <a:lstStyle/>
                    <a:p>
                      <a:r>
                        <a:rPr lang="en-US" dirty="0" smtClean="0"/>
                        <a:t>x &gt; 3 and y &gt; 5</a:t>
                      </a:r>
                      <a:endParaRPr lang="en-US" dirty="0"/>
                    </a:p>
                  </a:txBody>
                  <a:tcPr/>
                </a:tc>
                <a:tc>
                  <a:txBody>
                    <a:bodyPr/>
                    <a:lstStyle/>
                    <a:p>
                      <a:r>
                        <a:rPr lang="en-US" baseline="0" dirty="0" smtClean="0"/>
                        <a:t>True and True = True</a:t>
                      </a:r>
                      <a:endParaRPr lang="en-US" dirty="0"/>
                    </a:p>
                  </a:txBody>
                  <a:tcPr/>
                </a:tc>
                <a:extLst>
                  <a:ext uri="{0D108BD9-81ED-4DB2-BD59-A6C34878D82A}">
                    <a16:rowId xmlns:a16="http://schemas.microsoft.com/office/drawing/2014/main" val="1081427535"/>
                  </a:ext>
                </a:extLst>
              </a:tr>
              <a:tr h="370840">
                <a:tc>
                  <a:txBody>
                    <a:bodyPr/>
                    <a:lstStyle/>
                    <a:p>
                      <a:r>
                        <a:rPr lang="en-US" dirty="0" smtClean="0"/>
                        <a:t>or</a:t>
                      </a:r>
                      <a:endParaRPr lang="en-US" dirty="0"/>
                    </a:p>
                  </a:txBody>
                  <a:tcPr/>
                </a:tc>
                <a:tc>
                  <a:txBody>
                    <a:bodyPr/>
                    <a:lstStyle/>
                    <a:p>
                      <a:r>
                        <a:rPr lang="en-US" dirty="0" err="1" smtClean="0"/>
                        <a:t>Hoặc</a:t>
                      </a:r>
                      <a:endParaRPr lang="en-US" dirty="0"/>
                    </a:p>
                  </a:txBody>
                  <a:tcPr/>
                </a:tc>
                <a:tc>
                  <a:txBody>
                    <a:bodyPr/>
                    <a:lstStyle/>
                    <a:p>
                      <a:r>
                        <a:rPr lang="en-US" baseline="0" dirty="0" smtClean="0"/>
                        <a:t>x &gt; 3 or y &gt; 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True and False = False</a:t>
                      </a:r>
                      <a:endParaRPr lang="en-US" dirty="0" smtClean="0"/>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a:t>
                      </a:r>
                      <a:endParaRPr lang="en-US" dirty="0" smtClean="0"/>
                    </a:p>
                  </a:txBody>
                  <a:tcPr/>
                </a:tc>
                <a:tc>
                  <a:txBody>
                    <a:bodyPr/>
                    <a:lstStyle/>
                    <a:p>
                      <a:r>
                        <a:rPr lang="en-US" dirty="0" err="1" smtClean="0"/>
                        <a:t>Phủ</a:t>
                      </a:r>
                      <a:r>
                        <a:rPr lang="en-US" baseline="0" dirty="0" smtClean="0"/>
                        <a:t> </a:t>
                      </a:r>
                      <a:r>
                        <a:rPr lang="en-US" baseline="0" dirty="0" err="1" smtClean="0"/>
                        <a:t>định</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not(x &gt; 3)</a:t>
                      </a:r>
                      <a:endParaRPr lang="en-US" dirty="0" smtClean="0"/>
                    </a:p>
                  </a:txBody>
                  <a:tcPr/>
                </a:tc>
                <a:tc>
                  <a:txBody>
                    <a:bodyPr/>
                    <a:lstStyle/>
                    <a:p>
                      <a:r>
                        <a:rPr lang="en-US" dirty="0" smtClean="0"/>
                        <a:t>not(True) = False</a:t>
                      </a:r>
                      <a:endParaRPr lang="en-US" dirty="0"/>
                    </a:p>
                  </a:txBody>
                  <a:tcPr/>
                </a:tc>
                <a:extLst>
                  <a:ext uri="{0D108BD9-81ED-4DB2-BD59-A6C34878D82A}">
                    <a16:rowId xmlns:a16="http://schemas.microsoft.com/office/drawing/2014/main" val="3434579592"/>
                  </a:ext>
                </a:extLst>
              </a:tr>
            </a:tbl>
          </a:graphicData>
        </a:graphic>
      </p:graphicFrame>
      <p:sp>
        <p:nvSpPr>
          <p:cNvPr id="13" name="TextBox 12"/>
          <p:cNvSpPr txBox="1"/>
          <p:nvPr/>
        </p:nvSpPr>
        <p:spPr>
          <a:xfrm>
            <a:off x="500767" y="3985484"/>
            <a:ext cx="8333421" cy="369332"/>
          </a:xfrm>
          <a:prstGeom prst="rect">
            <a:avLst/>
          </a:prstGeom>
          <a:noFill/>
        </p:spPr>
        <p:txBody>
          <a:bodyPr wrap="square" rtlCol="0">
            <a:spAutoFit/>
          </a:bodyPr>
          <a:lstStyle/>
          <a:p>
            <a:r>
              <a:rPr lang="en-US" dirty="0" err="1" smtClean="0"/>
              <a:t>Bảng</a:t>
            </a:r>
            <a:r>
              <a:rPr lang="en-US" dirty="0" smtClean="0"/>
              <a:t> </a:t>
            </a:r>
            <a:r>
              <a:rPr lang="en-US" dirty="0" err="1" smtClean="0"/>
              <a:t>định</a:t>
            </a:r>
            <a:r>
              <a:rPr lang="en-US" dirty="0" smtClean="0"/>
              <a:t> </a:t>
            </a:r>
            <a:r>
              <a:rPr lang="en-US" dirty="0" err="1" smtClean="0"/>
              <a:t>nghĩa</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toán</a:t>
            </a:r>
            <a:r>
              <a:rPr lang="en-US" dirty="0" smtClean="0"/>
              <a:t> </a:t>
            </a:r>
            <a:r>
              <a:rPr lang="en-US" dirty="0" err="1" smtClean="0"/>
              <a:t>tử</a:t>
            </a:r>
            <a:r>
              <a:rPr lang="en-US" dirty="0" smtClean="0"/>
              <a:t> </a:t>
            </a:r>
            <a:r>
              <a:rPr lang="en-US" b="1" dirty="0" smtClean="0"/>
              <a:t>and</a:t>
            </a:r>
            <a:r>
              <a:rPr lang="en-US" dirty="0" smtClean="0"/>
              <a:t> </a:t>
            </a:r>
            <a:r>
              <a:rPr lang="en-US" dirty="0" err="1" smtClean="0"/>
              <a:t>và</a:t>
            </a:r>
            <a:r>
              <a:rPr lang="en-US" dirty="0" smtClean="0"/>
              <a:t> </a:t>
            </a:r>
            <a:r>
              <a:rPr lang="en-US" b="1" dirty="0" smtClean="0"/>
              <a:t>or</a:t>
            </a:r>
            <a:endParaRPr lang="en-US" b="1" dirty="0"/>
          </a:p>
        </p:txBody>
      </p:sp>
      <p:sp>
        <p:nvSpPr>
          <p:cNvPr id="10" name="TextBox 9"/>
          <p:cNvSpPr txBox="1"/>
          <p:nvPr/>
        </p:nvSpPr>
        <p:spPr>
          <a:xfrm>
            <a:off x="500767" y="1997376"/>
            <a:ext cx="8333421" cy="369332"/>
          </a:xfrm>
          <a:prstGeom prst="rect">
            <a:avLst/>
          </a:prstGeom>
          <a:noFill/>
        </p:spPr>
        <p:txBody>
          <a:bodyPr wrap="square" rtlCol="0">
            <a:spAutoFit/>
          </a:bodyPr>
          <a:lstStyle/>
          <a:p>
            <a:r>
              <a:rPr lang="en-US" dirty="0" err="1" smtClean="0"/>
              <a:t>Ví</a:t>
            </a:r>
            <a:r>
              <a:rPr lang="en-US" dirty="0" smtClean="0"/>
              <a:t> </a:t>
            </a:r>
            <a:r>
              <a:rPr lang="en-US" dirty="0" err="1" smtClean="0"/>
              <a:t>dụ</a:t>
            </a:r>
            <a:r>
              <a:rPr lang="en-US" dirty="0" smtClean="0"/>
              <a:t>: Cho x = 5, y = 8</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857259044"/>
              </p:ext>
            </p:extLst>
          </p:nvPr>
        </p:nvGraphicFramePr>
        <p:xfrm>
          <a:off x="563523" y="4488852"/>
          <a:ext cx="3965947" cy="1854200"/>
        </p:xfrm>
        <a:graphic>
          <a:graphicData uri="http://schemas.openxmlformats.org/drawingml/2006/table">
            <a:tbl>
              <a:tblPr firstRow="1" bandRow="1">
                <a:tableStyleId>{5C22544A-7EE6-4342-B048-85BDC9FD1C3A}</a:tableStyleId>
              </a:tblPr>
              <a:tblGrid>
                <a:gridCol w="741763">
                  <a:extLst>
                    <a:ext uri="{9D8B030D-6E8A-4147-A177-3AD203B41FA5}">
                      <a16:colId xmlns:a16="http://schemas.microsoft.com/office/drawing/2014/main" val="3997104067"/>
                    </a:ext>
                  </a:extLst>
                </a:gridCol>
                <a:gridCol w="949454">
                  <a:extLst>
                    <a:ext uri="{9D8B030D-6E8A-4147-A177-3AD203B41FA5}">
                      <a16:colId xmlns:a16="http://schemas.microsoft.com/office/drawing/2014/main" val="3971698187"/>
                    </a:ext>
                  </a:extLst>
                </a:gridCol>
                <a:gridCol w="860442">
                  <a:extLst>
                    <a:ext uri="{9D8B030D-6E8A-4147-A177-3AD203B41FA5}">
                      <a16:colId xmlns:a16="http://schemas.microsoft.com/office/drawing/2014/main" val="666240830"/>
                    </a:ext>
                  </a:extLst>
                </a:gridCol>
                <a:gridCol w="1414288">
                  <a:extLst>
                    <a:ext uri="{9D8B030D-6E8A-4147-A177-3AD203B41FA5}">
                      <a16:colId xmlns:a16="http://schemas.microsoft.com/office/drawing/2014/main" val="163135137"/>
                    </a:ext>
                  </a:extLst>
                </a:gridCol>
              </a:tblGrid>
              <a:tr h="370840">
                <a:tc>
                  <a:txBody>
                    <a:bodyPr/>
                    <a:lstStyle/>
                    <a:p>
                      <a:r>
                        <a:rPr lang="en-US" dirty="0" smtClean="0"/>
                        <a:t>x</a:t>
                      </a:r>
                      <a:endParaRPr lang="en-US" dirty="0"/>
                    </a:p>
                  </a:txBody>
                  <a:tcPr/>
                </a:tc>
                <a:tc>
                  <a:txBody>
                    <a:bodyPr/>
                    <a:lstStyle/>
                    <a:p>
                      <a:pPr algn="ctr"/>
                      <a:r>
                        <a:rPr lang="en-US" dirty="0" smtClean="0"/>
                        <a:t>and</a:t>
                      </a:r>
                      <a:endParaRPr lang="en-US" dirty="0"/>
                    </a:p>
                  </a:txBody>
                  <a:tcPr/>
                </a:tc>
                <a:tc>
                  <a:txBody>
                    <a:bodyPr/>
                    <a:lstStyle/>
                    <a:p>
                      <a:r>
                        <a:rPr lang="en-US" dirty="0" smtClean="0"/>
                        <a:t>y</a:t>
                      </a:r>
                      <a:endParaRPr lang="en-US" dirty="0"/>
                    </a:p>
                  </a:txBody>
                  <a:tcPr/>
                </a:tc>
                <a:tc>
                  <a:txBody>
                    <a:bodyPr/>
                    <a:lstStyle/>
                    <a:p>
                      <a:r>
                        <a:rPr lang="en-US" dirty="0" err="1" smtClean="0"/>
                        <a:t>Kết</a:t>
                      </a:r>
                      <a:r>
                        <a:rPr lang="en-US" baseline="0" dirty="0" smtClean="0"/>
                        <a:t> </a:t>
                      </a:r>
                      <a:r>
                        <a:rPr lang="en-US" baseline="0" dirty="0" err="1" smtClean="0"/>
                        <a:t>quả</a:t>
                      </a:r>
                      <a:endParaRPr lang="en-US" dirty="0"/>
                    </a:p>
                  </a:txBody>
                  <a:tcPr/>
                </a:tc>
                <a:extLst>
                  <a:ext uri="{0D108BD9-81ED-4DB2-BD59-A6C34878D82A}">
                    <a16:rowId xmlns:a16="http://schemas.microsoft.com/office/drawing/2014/main" val="2671286944"/>
                  </a:ext>
                </a:extLst>
              </a:tr>
              <a:tr h="370840">
                <a:tc>
                  <a:txBody>
                    <a:bodyPr/>
                    <a:lstStyle/>
                    <a:p>
                      <a:r>
                        <a:rPr lang="en-US" dirty="0" smtClean="0"/>
                        <a:t>True </a:t>
                      </a:r>
                      <a:endParaRPr lang="en-US" dirty="0"/>
                    </a:p>
                  </a:txBody>
                  <a:tcPr/>
                </a:tc>
                <a:tc>
                  <a:txBody>
                    <a:bodyPr/>
                    <a:lstStyle/>
                    <a:p>
                      <a:pPr algn="ctr"/>
                      <a:r>
                        <a:rPr lang="en-US" dirty="0" smtClean="0"/>
                        <a:t>and</a:t>
                      </a:r>
                      <a:endParaRPr lang="en-US" dirty="0"/>
                    </a:p>
                  </a:txBody>
                  <a:tcPr/>
                </a:tc>
                <a:tc>
                  <a:txBody>
                    <a:bodyPr/>
                    <a:lstStyle/>
                    <a:p>
                      <a:r>
                        <a:rPr lang="en-US" dirty="0" smtClean="0"/>
                        <a:t>True</a:t>
                      </a:r>
                      <a:endParaRPr lang="en-US" dirty="0"/>
                    </a:p>
                  </a:txBody>
                  <a:tcPr/>
                </a:tc>
                <a:tc>
                  <a:txBody>
                    <a:bodyPr/>
                    <a:lstStyle/>
                    <a:p>
                      <a:r>
                        <a:rPr lang="en-US" baseline="0" dirty="0" smtClean="0"/>
                        <a:t>True</a:t>
                      </a:r>
                      <a:endParaRPr lang="en-US" dirty="0"/>
                    </a:p>
                  </a:txBody>
                  <a:tcPr/>
                </a:tc>
                <a:extLst>
                  <a:ext uri="{0D108BD9-81ED-4DB2-BD59-A6C34878D82A}">
                    <a16:rowId xmlns:a16="http://schemas.microsoft.com/office/drawing/2014/main" val="1081427535"/>
                  </a:ext>
                </a:extLst>
              </a:tr>
              <a:tr h="370840">
                <a:tc>
                  <a:txBody>
                    <a:bodyPr/>
                    <a:lstStyle/>
                    <a:p>
                      <a:r>
                        <a:rPr lang="en-US" dirty="0" smtClean="0"/>
                        <a:t>True</a:t>
                      </a:r>
                      <a:endParaRPr lang="en-US" dirty="0"/>
                    </a:p>
                  </a:txBody>
                  <a:tcPr/>
                </a:tc>
                <a:tc>
                  <a:txBody>
                    <a:bodyPr/>
                    <a:lstStyle/>
                    <a:p>
                      <a:pPr algn="ctr"/>
                      <a:r>
                        <a:rPr lang="en-US" dirty="0" smtClean="0"/>
                        <a:t>and</a:t>
                      </a:r>
                      <a:endParaRPr lang="en-US" dirty="0"/>
                    </a:p>
                  </a:txBody>
                  <a:tcPr/>
                </a:tc>
                <a:tc>
                  <a:txBody>
                    <a:bodyPr/>
                    <a:lstStyle/>
                    <a:p>
                      <a:r>
                        <a:rPr lang="en-US" dirty="0" smtClean="0"/>
                        <a:t>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False</a:t>
                      </a:r>
                      <a:endParaRPr lang="en-US" dirty="0" smtClean="0"/>
                    </a:p>
                  </a:txBody>
                  <a:tcPr/>
                </a:tc>
                <a:tc>
                  <a:txBody>
                    <a:bodyPr/>
                    <a:lstStyle/>
                    <a:p>
                      <a:pPr algn="ctr"/>
                      <a:r>
                        <a:rPr lang="en-US" dirty="0" smtClean="0"/>
                        <a:t>and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r>
                        <a:rPr lang="en-US" dirty="0" smtClean="0"/>
                        <a:t>False</a:t>
                      </a:r>
                      <a:endParaRPr lang="en-US" dirty="0"/>
                    </a:p>
                  </a:txBody>
                  <a:tcPr/>
                </a:tc>
                <a:extLst>
                  <a:ext uri="{0D108BD9-81ED-4DB2-BD59-A6C34878D82A}">
                    <a16:rowId xmlns:a16="http://schemas.microsoft.com/office/drawing/2014/main" val="34345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pPr algn="ctr"/>
                      <a:r>
                        <a:rPr lang="en-US" dirty="0" smtClean="0"/>
                        <a:t>and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tc>
                  <a:txBody>
                    <a:bodyPr/>
                    <a:lstStyle/>
                    <a:p>
                      <a:r>
                        <a:rPr lang="en-US" dirty="0" smtClean="0"/>
                        <a:t>False</a:t>
                      </a:r>
                      <a:endParaRPr lang="en-US" dirty="0"/>
                    </a:p>
                  </a:txBody>
                  <a:tcPr/>
                </a:tc>
                <a:extLst>
                  <a:ext uri="{0D108BD9-81ED-4DB2-BD59-A6C34878D82A}">
                    <a16:rowId xmlns:a16="http://schemas.microsoft.com/office/drawing/2014/main" val="1109417126"/>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2967843779"/>
              </p:ext>
            </p:extLst>
          </p:nvPr>
        </p:nvGraphicFramePr>
        <p:xfrm>
          <a:off x="4763384" y="4488852"/>
          <a:ext cx="3965947" cy="1854200"/>
        </p:xfrm>
        <a:graphic>
          <a:graphicData uri="http://schemas.openxmlformats.org/drawingml/2006/table">
            <a:tbl>
              <a:tblPr firstRow="1" bandRow="1">
                <a:tableStyleId>{5C22544A-7EE6-4342-B048-85BDC9FD1C3A}</a:tableStyleId>
              </a:tblPr>
              <a:tblGrid>
                <a:gridCol w="741763">
                  <a:extLst>
                    <a:ext uri="{9D8B030D-6E8A-4147-A177-3AD203B41FA5}">
                      <a16:colId xmlns:a16="http://schemas.microsoft.com/office/drawing/2014/main" val="3997104067"/>
                    </a:ext>
                  </a:extLst>
                </a:gridCol>
                <a:gridCol w="949454">
                  <a:extLst>
                    <a:ext uri="{9D8B030D-6E8A-4147-A177-3AD203B41FA5}">
                      <a16:colId xmlns:a16="http://schemas.microsoft.com/office/drawing/2014/main" val="3971698187"/>
                    </a:ext>
                  </a:extLst>
                </a:gridCol>
                <a:gridCol w="860442">
                  <a:extLst>
                    <a:ext uri="{9D8B030D-6E8A-4147-A177-3AD203B41FA5}">
                      <a16:colId xmlns:a16="http://schemas.microsoft.com/office/drawing/2014/main" val="666240830"/>
                    </a:ext>
                  </a:extLst>
                </a:gridCol>
                <a:gridCol w="1414288">
                  <a:extLst>
                    <a:ext uri="{9D8B030D-6E8A-4147-A177-3AD203B41FA5}">
                      <a16:colId xmlns:a16="http://schemas.microsoft.com/office/drawing/2014/main" val="163135137"/>
                    </a:ext>
                  </a:extLst>
                </a:gridCol>
              </a:tblGrid>
              <a:tr h="370840">
                <a:tc>
                  <a:txBody>
                    <a:bodyPr/>
                    <a:lstStyle/>
                    <a:p>
                      <a:r>
                        <a:rPr lang="en-US" dirty="0" smtClean="0"/>
                        <a:t>x</a:t>
                      </a:r>
                      <a:endParaRPr lang="en-US" dirty="0"/>
                    </a:p>
                  </a:txBody>
                  <a:tcPr/>
                </a:tc>
                <a:tc>
                  <a:txBody>
                    <a:bodyPr/>
                    <a:lstStyle/>
                    <a:p>
                      <a:pPr algn="ctr"/>
                      <a:r>
                        <a:rPr lang="en-US" dirty="0" smtClean="0"/>
                        <a:t>or</a:t>
                      </a:r>
                      <a:endParaRPr lang="en-US" dirty="0"/>
                    </a:p>
                  </a:txBody>
                  <a:tcPr/>
                </a:tc>
                <a:tc>
                  <a:txBody>
                    <a:bodyPr/>
                    <a:lstStyle/>
                    <a:p>
                      <a:r>
                        <a:rPr lang="en-US" dirty="0" smtClean="0"/>
                        <a:t>y</a:t>
                      </a:r>
                      <a:endParaRPr lang="en-US" dirty="0"/>
                    </a:p>
                  </a:txBody>
                  <a:tcPr/>
                </a:tc>
                <a:tc>
                  <a:txBody>
                    <a:bodyPr/>
                    <a:lstStyle/>
                    <a:p>
                      <a:r>
                        <a:rPr lang="en-US" dirty="0" err="1" smtClean="0"/>
                        <a:t>Kết</a:t>
                      </a:r>
                      <a:r>
                        <a:rPr lang="en-US" baseline="0" dirty="0" smtClean="0"/>
                        <a:t> </a:t>
                      </a:r>
                      <a:r>
                        <a:rPr lang="en-US" baseline="0" dirty="0" err="1" smtClean="0"/>
                        <a:t>quả</a:t>
                      </a:r>
                      <a:endParaRPr lang="en-US" dirty="0"/>
                    </a:p>
                  </a:txBody>
                  <a:tcPr/>
                </a:tc>
                <a:extLst>
                  <a:ext uri="{0D108BD9-81ED-4DB2-BD59-A6C34878D82A}">
                    <a16:rowId xmlns:a16="http://schemas.microsoft.com/office/drawing/2014/main" val="2671286944"/>
                  </a:ext>
                </a:extLst>
              </a:tr>
              <a:tr h="370840">
                <a:tc>
                  <a:txBody>
                    <a:bodyPr/>
                    <a:lstStyle/>
                    <a:p>
                      <a:r>
                        <a:rPr lang="en-US" dirty="0" smtClean="0"/>
                        <a:t>True </a:t>
                      </a:r>
                      <a:endParaRPr lang="en-US" dirty="0"/>
                    </a:p>
                  </a:txBody>
                  <a:tcPr/>
                </a:tc>
                <a:tc>
                  <a:txBody>
                    <a:bodyPr/>
                    <a:lstStyle/>
                    <a:p>
                      <a:pPr algn="ctr"/>
                      <a:r>
                        <a:rPr lang="en-US" dirty="0" smtClean="0"/>
                        <a:t>or</a:t>
                      </a:r>
                      <a:endParaRPr lang="en-US" dirty="0"/>
                    </a:p>
                  </a:txBody>
                  <a:tcPr/>
                </a:tc>
                <a:tc>
                  <a:txBody>
                    <a:bodyPr/>
                    <a:lstStyle/>
                    <a:p>
                      <a:r>
                        <a:rPr lang="en-US" dirty="0" smtClean="0"/>
                        <a:t>True</a:t>
                      </a:r>
                      <a:endParaRPr lang="en-US" dirty="0"/>
                    </a:p>
                  </a:txBody>
                  <a:tcPr/>
                </a:tc>
                <a:tc>
                  <a:txBody>
                    <a:bodyPr/>
                    <a:lstStyle/>
                    <a:p>
                      <a:r>
                        <a:rPr lang="en-US" baseline="0" dirty="0" smtClean="0"/>
                        <a:t>True</a:t>
                      </a:r>
                      <a:endParaRPr lang="en-US" dirty="0"/>
                    </a:p>
                  </a:txBody>
                  <a:tcPr/>
                </a:tc>
                <a:extLst>
                  <a:ext uri="{0D108BD9-81ED-4DB2-BD59-A6C34878D82A}">
                    <a16:rowId xmlns:a16="http://schemas.microsoft.com/office/drawing/2014/main" val="1081427535"/>
                  </a:ext>
                </a:extLst>
              </a:tr>
              <a:tr h="370840">
                <a:tc>
                  <a:txBody>
                    <a:bodyPr/>
                    <a:lstStyle/>
                    <a:p>
                      <a:r>
                        <a:rPr lang="en-US" dirty="0" smtClean="0"/>
                        <a:t>True</a:t>
                      </a:r>
                      <a:endParaRPr lang="en-US" dirty="0"/>
                    </a:p>
                  </a:txBody>
                  <a:tcPr/>
                </a:tc>
                <a:tc>
                  <a:txBody>
                    <a:bodyPr/>
                    <a:lstStyle/>
                    <a:p>
                      <a:pPr algn="ctr"/>
                      <a:r>
                        <a:rPr lang="en-US" dirty="0" smtClean="0"/>
                        <a:t>or</a:t>
                      </a:r>
                      <a:endParaRPr lang="en-US" dirty="0"/>
                    </a:p>
                  </a:txBody>
                  <a:tcPr/>
                </a:tc>
                <a:tc>
                  <a:txBody>
                    <a:bodyPr/>
                    <a:lstStyle/>
                    <a:p>
                      <a:r>
                        <a:rPr lang="en-US" dirty="0" smtClean="0"/>
                        <a:t>False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extLst>
                  <a:ext uri="{0D108BD9-81ED-4DB2-BD59-A6C34878D82A}">
                    <a16:rowId xmlns:a16="http://schemas.microsoft.com/office/drawing/2014/main" val="327816759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False</a:t>
                      </a:r>
                      <a:endParaRPr lang="en-US" dirty="0" smtClean="0"/>
                    </a:p>
                  </a:txBody>
                  <a:tcPr/>
                </a:tc>
                <a:tc>
                  <a:txBody>
                    <a:bodyPr/>
                    <a:lstStyle/>
                    <a:p>
                      <a:pPr algn="ctr"/>
                      <a:r>
                        <a:rPr lang="en-US" dirty="0" smtClean="0"/>
                        <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r>
                        <a:rPr lang="en-US" dirty="0" smtClean="0"/>
                        <a:t>False</a:t>
                      </a:r>
                      <a:endParaRPr lang="en-US" dirty="0"/>
                    </a:p>
                  </a:txBody>
                  <a:tcPr/>
                </a:tc>
                <a:extLst>
                  <a:ext uri="{0D108BD9-81ED-4DB2-BD59-A6C34878D82A}">
                    <a16:rowId xmlns:a16="http://schemas.microsoft.com/office/drawing/2014/main" val="343457959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False</a:t>
                      </a:r>
                    </a:p>
                  </a:txBody>
                  <a:tcPr/>
                </a:tc>
                <a:tc>
                  <a:txBody>
                    <a:bodyPr/>
                    <a:lstStyle/>
                    <a:p>
                      <a:pPr algn="ctr"/>
                      <a:r>
                        <a:rPr lang="en-US" dirty="0" smtClean="0"/>
                        <a:t>or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True</a:t>
                      </a:r>
                    </a:p>
                  </a:txBody>
                  <a:tcPr/>
                </a:tc>
                <a:tc>
                  <a:txBody>
                    <a:bodyPr/>
                    <a:lstStyle/>
                    <a:p>
                      <a:r>
                        <a:rPr lang="en-US" dirty="0" smtClean="0"/>
                        <a:t>True</a:t>
                      </a:r>
                      <a:endParaRPr lang="en-US" dirty="0"/>
                    </a:p>
                  </a:txBody>
                  <a:tcPr/>
                </a:tc>
                <a:extLst>
                  <a:ext uri="{0D108BD9-81ED-4DB2-BD59-A6C34878D82A}">
                    <a16:rowId xmlns:a16="http://schemas.microsoft.com/office/drawing/2014/main" val="1109417126"/>
                  </a:ext>
                </a:extLst>
              </a:tr>
            </a:tbl>
          </a:graphicData>
        </a:graphic>
      </p:graphicFrame>
    </p:spTree>
    <p:extLst>
      <p:ext uri="{BB962C8B-B14F-4D97-AF65-F5344CB8AC3E}">
        <p14:creationId xmlns:p14="http://schemas.microsoft.com/office/powerpoint/2010/main" val="39646646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Từ</a:t>
            </a:r>
            <a:r>
              <a:rPr lang="en-US" b="1" dirty="0" smtClean="0"/>
              <a:t> </a:t>
            </a:r>
            <a:r>
              <a:rPr lang="en-US" b="1" dirty="0" err="1" smtClean="0"/>
              <a:t>thực</a:t>
            </a:r>
            <a:r>
              <a:rPr lang="en-US" b="1" dirty="0" smtClean="0"/>
              <a:t> </a:t>
            </a:r>
            <a:r>
              <a:rPr lang="en-US" b="1" dirty="0" err="1" smtClean="0"/>
              <a:t>tế</a:t>
            </a:r>
            <a:r>
              <a:rPr lang="en-US" b="1" dirty="0" smtClean="0"/>
              <a:t> </a:t>
            </a:r>
            <a:r>
              <a:rPr lang="en-US" b="1" dirty="0" err="1" smtClean="0"/>
              <a:t>đến</a:t>
            </a:r>
            <a:r>
              <a:rPr lang="en-US" b="1" dirty="0" smtClean="0"/>
              <a:t> </a:t>
            </a:r>
            <a:r>
              <a:rPr lang="en-US" b="1" dirty="0" err="1" smtClean="0"/>
              <a:t>ngôn</a:t>
            </a:r>
            <a:r>
              <a:rPr lang="en-US" b="1" dirty="0" smtClean="0"/>
              <a:t> </a:t>
            </a:r>
            <a:r>
              <a:rPr lang="en-US" b="1" dirty="0" err="1" smtClean="0"/>
              <a:t>ngữ</a:t>
            </a:r>
            <a:r>
              <a:rPr lang="en-US" b="1" dirty="0" smtClean="0"/>
              <a:t> </a:t>
            </a:r>
            <a:r>
              <a:rPr lang="en-US" b="1" dirty="0" err="1" smtClean="0"/>
              <a:t>lập</a:t>
            </a:r>
            <a:r>
              <a:rPr lang="en-US" b="1" dirty="0" smtClean="0"/>
              <a:t> </a:t>
            </a:r>
            <a:r>
              <a:rPr lang="en-US" b="1" dirty="0" err="1" smtClean="0"/>
              <a:t>trình</a:t>
            </a:r>
            <a:endParaRPr lang="en-US" b="1" dirty="0">
              <a:solidFill>
                <a:srgbClr val="FF0000"/>
              </a:solidFill>
            </a:endParaRPr>
          </a:p>
        </p:txBody>
      </p:sp>
      <p:sp>
        <p:nvSpPr>
          <p:cNvPr id="6" name="Rectangle 5"/>
          <p:cNvSpPr/>
          <p:nvPr/>
        </p:nvSpPr>
        <p:spPr>
          <a:xfrm>
            <a:off x="774221" y="2037140"/>
            <a:ext cx="7336586" cy="931299"/>
          </a:xfrm>
          <a:prstGeom prst="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t>“</a:t>
            </a:r>
            <a:r>
              <a:rPr lang="en-US" sz="2000" b="1" dirty="0" err="1" smtClean="0">
                <a:solidFill>
                  <a:srgbClr val="FFFF00"/>
                </a:solidFill>
              </a:rPr>
              <a:t>Nếu</a:t>
            </a:r>
            <a:r>
              <a:rPr lang="en-US" sz="2000" b="1" dirty="0" smtClean="0"/>
              <a:t> </a:t>
            </a:r>
            <a:r>
              <a:rPr lang="en-US" sz="2000" b="1" dirty="0" err="1" smtClean="0"/>
              <a:t>trời</a:t>
            </a:r>
            <a:r>
              <a:rPr lang="en-US" sz="2000" b="1" dirty="0" smtClean="0"/>
              <a:t> </a:t>
            </a:r>
            <a:r>
              <a:rPr lang="en-US" sz="2000" b="1" dirty="0" err="1" smtClean="0"/>
              <a:t>tạnh</a:t>
            </a:r>
            <a:r>
              <a:rPr lang="en-US" sz="2000" b="1" dirty="0" smtClean="0"/>
              <a:t> </a:t>
            </a:r>
            <a:r>
              <a:rPr lang="en-US" sz="2000" b="1" dirty="0" err="1" smtClean="0"/>
              <a:t>mưa</a:t>
            </a:r>
            <a:r>
              <a:rPr lang="en-US" sz="2000" b="1" dirty="0" smtClean="0"/>
              <a:t> </a:t>
            </a:r>
            <a:r>
              <a:rPr lang="en-US" sz="2000" b="1" dirty="0" err="1" smtClean="0"/>
              <a:t>thì</a:t>
            </a:r>
            <a:r>
              <a:rPr lang="en-US" sz="2000" b="1" dirty="0" smtClean="0"/>
              <a:t> </a:t>
            </a:r>
            <a:r>
              <a:rPr lang="en-US" sz="2000" b="1" dirty="0" err="1" smtClean="0"/>
              <a:t>tôi</a:t>
            </a:r>
            <a:r>
              <a:rPr lang="en-US" sz="2000" b="1" dirty="0" smtClean="0"/>
              <a:t> </a:t>
            </a:r>
            <a:r>
              <a:rPr lang="en-US" sz="2000" b="1" dirty="0" err="1" smtClean="0"/>
              <a:t>sẽ</a:t>
            </a:r>
            <a:r>
              <a:rPr lang="en-US" sz="2000" b="1" dirty="0" smtClean="0"/>
              <a:t> </a:t>
            </a:r>
            <a:r>
              <a:rPr lang="en-US" sz="2000" b="1" dirty="0" err="1" smtClean="0"/>
              <a:t>được</a:t>
            </a:r>
            <a:r>
              <a:rPr lang="en-US" sz="2000" b="1" dirty="0" smtClean="0"/>
              <a:t> </a:t>
            </a:r>
            <a:r>
              <a:rPr lang="en-US" sz="2000" b="1" dirty="0" err="1" smtClean="0">
                <a:solidFill>
                  <a:srgbClr val="FF0000"/>
                </a:solidFill>
              </a:rPr>
              <a:t>đi</a:t>
            </a:r>
            <a:r>
              <a:rPr lang="en-US" sz="2000" b="1" dirty="0" smtClean="0">
                <a:solidFill>
                  <a:srgbClr val="FF0000"/>
                </a:solidFill>
              </a:rPr>
              <a:t> </a:t>
            </a:r>
            <a:r>
              <a:rPr lang="en-US" sz="2000" b="1" dirty="0" err="1" smtClean="0">
                <a:solidFill>
                  <a:srgbClr val="FF0000"/>
                </a:solidFill>
              </a:rPr>
              <a:t>chơi</a:t>
            </a:r>
            <a:r>
              <a:rPr lang="en-US" sz="2000" b="1" dirty="0" smtClean="0"/>
              <a:t>,</a:t>
            </a:r>
          </a:p>
          <a:p>
            <a:pPr algn="ctr"/>
            <a:r>
              <a:rPr lang="en-US" sz="2000" b="1" dirty="0" err="1" smtClean="0"/>
              <a:t>Còn</a:t>
            </a:r>
            <a:r>
              <a:rPr lang="en-US" sz="2000" b="1" dirty="0" smtClean="0"/>
              <a:t> </a:t>
            </a:r>
            <a:r>
              <a:rPr lang="en-US" sz="2000" b="1" dirty="0" err="1" smtClean="0"/>
              <a:t>nếu</a:t>
            </a:r>
            <a:r>
              <a:rPr lang="en-US" sz="2000" b="1" dirty="0" smtClean="0"/>
              <a:t> </a:t>
            </a:r>
            <a:r>
              <a:rPr lang="en-US" sz="2000" b="1" dirty="0" err="1" smtClean="0"/>
              <a:t>không</a:t>
            </a:r>
            <a:r>
              <a:rPr lang="en-US" sz="2000" b="1" dirty="0" smtClean="0"/>
              <a:t> </a:t>
            </a:r>
            <a:r>
              <a:rPr lang="en-US" sz="2000" b="1" dirty="0" err="1" smtClean="0"/>
              <a:t>tôi</a:t>
            </a:r>
            <a:r>
              <a:rPr lang="en-US" sz="2000" b="1" dirty="0" smtClean="0"/>
              <a:t> </a:t>
            </a:r>
            <a:r>
              <a:rPr lang="en-US" sz="2000" b="1" dirty="0" err="1" smtClean="0"/>
              <a:t>sẽ</a:t>
            </a:r>
            <a:r>
              <a:rPr lang="en-US" sz="2000" b="1" dirty="0" smtClean="0"/>
              <a:t> ở </a:t>
            </a:r>
            <a:r>
              <a:rPr lang="en-US" sz="2000" b="1" dirty="0" err="1" smtClean="0"/>
              <a:t>nhà</a:t>
            </a:r>
            <a:r>
              <a:rPr lang="en-US" sz="2000" b="1" dirty="0" smtClean="0"/>
              <a:t> </a:t>
            </a:r>
            <a:r>
              <a:rPr lang="en-US" sz="2000" b="1" dirty="0" err="1" smtClean="0">
                <a:solidFill>
                  <a:srgbClr val="FF0000"/>
                </a:solidFill>
              </a:rPr>
              <a:t>học</a:t>
            </a:r>
            <a:r>
              <a:rPr lang="en-US" sz="2000" b="1" dirty="0" smtClean="0">
                <a:solidFill>
                  <a:srgbClr val="FF0000"/>
                </a:solidFill>
              </a:rPr>
              <a:t> </a:t>
            </a:r>
            <a:r>
              <a:rPr lang="en-US" sz="2000" b="1" dirty="0" err="1" smtClean="0">
                <a:solidFill>
                  <a:srgbClr val="FF0000"/>
                </a:solidFill>
              </a:rPr>
              <a:t>bài</a:t>
            </a:r>
            <a:r>
              <a:rPr lang="en-US" sz="2000" b="1" dirty="0" smtClean="0"/>
              <a:t>”</a:t>
            </a:r>
            <a:endParaRPr lang="en-US" sz="2000" b="1" dirty="0"/>
          </a:p>
        </p:txBody>
      </p:sp>
      <p:sp>
        <p:nvSpPr>
          <p:cNvPr id="7" name="TextBox 6"/>
          <p:cNvSpPr txBox="1"/>
          <p:nvPr/>
        </p:nvSpPr>
        <p:spPr>
          <a:xfrm>
            <a:off x="548981" y="3075911"/>
            <a:ext cx="8333421" cy="646331"/>
          </a:xfrm>
          <a:prstGeom prst="rect">
            <a:avLst/>
          </a:prstGeom>
          <a:noFill/>
        </p:spPr>
        <p:txBody>
          <a:bodyPr wrap="square" rtlCol="0">
            <a:spAutoFit/>
          </a:bodyPr>
          <a:lstStyle/>
          <a:p>
            <a:r>
              <a:rPr lang="en-US" dirty="0" err="1" smtClean="0"/>
              <a:t>Trong</a:t>
            </a:r>
            <a:r>
              <a:rPr lang="en-US" dirty="0"/>
              <a:t> </a:t>
            </a:r>
            <a:r>
              <a:rPr lang="en-US" dirty="0" err="1" smtClean="0"/>
              <a:t>phát</a:t>
            </a:r>
            <a:r>
              <a:rPr lang="en-US" dirty="0" smtClean="0"/>
              <a:t> </a:t>
            </a:r>
            <a:r>
              <a:rPr lang="en-US" dirty="0" err="1" smtClean="0"/>
              <a:t>biểu</a:t>
            </a:r>
            <a:r>
              <a:rPr lang="en-US" dirty="0" smtClean="0"/>
              <a:t> </a:t>
            </a:r>
            <a:r>
              <a:rPr lang="en-US" dirty="0" err="1" smtClean="0"/>
              <a:t>trên</a:t>
            </a:r>
            <a:r>
              <a:rPr lang="en-US" dirty="0" smtClean="0"/>
              <a:t> </a:t>
            </a:r>
            <a:r>
              <a:rPr lang="en-US" dirty="0" err="1" smtClean="0"/>
              <a:t>chúng</a:t>
            </a:r>
            <a:r>
              <a:rPr lang="en-US" dirty="0" smtClean="0"/>
              <a:t> ta </a:t>
            </a:r>
            <a:r>
              <a:rPr lang="en-US" dirty="0" err="1" smtClean="0"/>
              <a:t>có</a:t>
            </a:r>
            <a:r>
              <a:rPr lang="en-US" dirty="0" smtClean="0"/>
              <a:t> 2 </a:t>
            </a:r>
            <a:r>
              <a:rPr lang="en-US" dirty="0" err="1" smtClean="0"/>
              <a:t>hành</a:t>
            </a:r>
            <a:r>
              <a:rPr lang="en-US" dirty="0" smtClean="0"/>
              <a:t> </a:t>
            </a:r>
            <a:r>
              <a:rPr lang="en-US" dirty="0" err="1" smtClean="0"/>
              <a:t>động</a:t>
            </a:r>
            <a:r>
              <a:rPr lang="en-US" dirty="0"/>
              <a:t> </a:t>
            </a:r>
            <a:r>
              <a:rPr lang="en-US" dirty="0" err="1" smtClean="0"/>
              <a:t>là</a:t>
            </a:r>
            <a:r>
              <a:rPr lang="en-US" dirty="0" smtClean="0"/>
              <a:t> “</a:t>
            </a:r>
            <a:r>
              <a:rPr lang="en-US" dirty="0" err="1" smtClean="0"/>
              <a:t>đi</a:t>
            </a:r>
            <a:r>
              <a:rPr lang="en-US" dirty="0" smtClean="0"/>
              <a:t> </a:t>
            </a:r>
            <a:r>
              <a:rPr lang="en-US" dirty="0" err="1" smtClean="0"/>
              <a:t>chơi</a:t>
            </a:r>
            <a:r>
              <a:rPr lang="en-US" dirty="0" smtClean="0"/>
              <a:t>” </a:t>
            </a:r>
            <a:r>
              <a:rPr lang="en-US" dirty="0" err="1" smtClean="0"/>
              <a:t>và</a:t>
            </a:r>
            <a:r>
              <a:rPr lang="en-US" dirty="0" smtClean="0"/>
              <a:t> “</a:t>
            </a:r>
            <a:r>
              <a:rPr lang="en-US" dirty="0" err="1" smtClean="0"/>
              <a:t>học</a:t>
            </a:r>
            <a:r>
              <a:rPr lang="en-US" dirty="0" smtClean="0"/>
              <a:t> </a:t>
            </a:r>
            <a:r>
              <a:rPr lang="en-US" dirty="0" err="1" smtClean="0"/>
              <a:t>bài</a:t>
            </a:r>
            <a:r>
              <a:rPr lang="en-US" dirty="0" smtClean="0"/>
              <a:t>”. </a:t>
            </a:r>
            <a:r>
              <a:rPr lang="en-US" dirty="0" err="1" smtClean="0"/>
              <a:t>Việc</a:t>
            </a:r>
            <a:r>
              <a:rPr lang="en-US" dirty="0" smtClean="0"/>
              <a:t> </a:t>
            </a:r>
            <a:r>
              <a:rPr lang="en-US" dirty="0" err="1" smtClean="0"/>
              <a:t>thực</a:t>
            </a:r>
            <a:r>
              <a:rPr lang="en-US" dirty="0" smtClean="0"/>
              <a:t> </a:t>
            </a:r>
            <a:r>
              <a:rPr lang="en-US" dirty="0" err="1" smtClean="0"/>
              <a:t>hiện</a:t>
            </a:r>
            <a:r>
              <a:rPr lang="en-US" dirty="0" smtClean="0"/>
              <a:t> 2 </a:t>
            </a:r>
            <a:r>
              <a:rPr lang="en-US" dirty="0" err="1" smtClean="0"/>
              <a:t>hành</a:t>
            </a:r>
            <a:r>
              <a:rPr lang="en-US" dirty="0" smtClean="0"/>
              <a:t> </a:t>
            </a:r>
            <a:r>
              <a:rPr lang="en-US" dirty="0" err="1" smtClean="0"/>
              <a:t>động</a:t>
            </a:r>
            <a:r>
              <a:rPr lang="en-US" dirty="0" smtClean="0"/>
              <a:t> </a:t>
            </a:r>
            <a:r>
              <a:rPr lang="en-US" dirty="0" err="1" smtClean="0"/>
              <a:t>này</a:t>
            </a:r>
            <a:r>
              <a:rPr lang="en-US" dirty="0" smtClean="0"/>
              <a:t> </a:t>
            </a:r>
            <a:r>
              <a:rPr lang="en-US" dirty="0" err="1" smtClean="0"/>
              <a:t>phụ</a:t>
            </a:r>
            <a:r>
              <a:rPr lang="en-US" dirty="0" smtClean="0"/>
              <a:t> </a:t>
            </a:r>
            <a:r>
              <a:rPr lang="en-US" dirty="0" err="1" smtClean="0"/>
              <a:t>thuộc</a:t>
            </a:r>
            <a:r>
              <a:rPr lang="en-US" dirty="0" smtClean="0"/>
              <a:t> </a:t>
            </a:r>
            <a:r>
              <a:rPr lang="en-US" dirty="0" err="1" smtClean="0"/>
              <a:t>vào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của</a:t>
            </a:r>
            <a:r>
              <a:rPr lang="en-US" dirty="0" smtClean="0"/>
              <a:t> </a:t>
            </a:r>
            <a:r>
              <a:rPr lang="en-US" dirty="0" err="1" smtClean="0"/>
              <a:t>thời</a:t>
            </a:r>
            <a:r>
              <a:rPr lang="en-US" dirty="0" smtClean="0"/>
              <a:t> </a:t>
            </a:r>
            <a:r>
              <a:rPr lang="en-US" dirty="0" err="1" smtClean="0"/>
              <a:t>tiết</a:t>
            </a:r>
            <a:r>
              <a:rPr lang="en-US" dirty="0" smtClean="0"/>
              <a:t> </a:t>
            </a:r>
            <a:r>
              <a:rPr lang="en-US" dirty="0" err="1" smtClean="0"/>
              <a:t>sau</a:t>
            </a:r>
            <a:r>
              <a:rPr lang="en-US" dirty="0" smtClean="0"/>
              <a:t> </a:t>
            </a:r>
            <a:r>
              <a:rPr lang="en-US" dirty="0" err="1" smtClean="0"/>
              <a:t>từ</a:t>
            </a:r>
            <a:r>
              <a:rPr lang="en-US" dirty="0" smtClean="0"/>
              <a:t> </a:t>
            </a:r>
            <a:r>
              <a:rPr lang="en-US" dirty="0" err="1" smtClean="0"/>
              <a:t>khóa</a:t>
            </a:r>
            <a:r>
              <a:rPr lang="en-US" dirty="0" smtClean="0"/>
              <a:t> “</a:t>
            </a:r>
            <a:r>
              <a:rPr lang="en-US" dirty="0" err="1" smtClean="0"/>
              <a:t>nếu</a:t>
            </a:r>
            <a:r>
              <a:rPr lang="en-US" dirty="0" smtClean="0"/>
              <a:t>”</a:t>
            </a:r>
            <a:endParaRPr lang="en-US" dirty="0"/>
          </a:p>
        </p:txBody>
      </p:sp>
      <p:sp>
        <p:nvSpPr>
          <p:cNvPr id="8" name="TextBox 7"/>
          <p:cNvSpPr txBox="1"/>
          <p:nvPr/>
        </p:nvSpPr>
        <p:spPr>
          <a:xfrm>
            <a:off x="548981" y="3829714"/>
            <a:ext cx="8333421" cy="646331"/>
          </a:xfrm>
          <a:prstGeom prst="rect">
            <a:avLst/>
          </a:prstGeom>
          <a:noFill/>
        </p:spPr>
        <p:txBody>
          <a:bodyPr wrap="square" rtlCol="0">
            <a:spAutoFit/>
          </a:bodyPr>
          <a:lstStyle/>
          <a:p>
            <a:r>
              <a:rPr lang="en-US" dirty="0" err="1" smtClean="0"/>
              <a:t>Trong</a:t>
            </a:r>
            <a:r>
              <a:rPr lang="en-US" dirty="0" smtClean="0"/>
              <a:t> </a:t>
            </a:r>
            <a:r>
              <a:rPr lang="en-US" dirty="0" err="1" smtClean="0"/>
              <a:t>các</a:t>
            </a:r>
            <a:r>
              <a:rPr lang="en-US" dirty="0" smtClean="0"/>
              <a:t> </a:t>
            </a:r>
            <a:r>
              <a:rPr lang="en-US" dirty="0" err="1" smtClean="0"/>
              <a:t>ngôn</a:t>
            </a:r>
            <a:r>
              <a:rPr lang="en-US" dirty="0" smtClean="0"/>
              <a:t> </a:t>
            </a:r>
            <a:r>
              <a:rPr lang="en-US" dirty="0" err="1" smtClean="0"/>
              <a:t>ngữ</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các</a:t>
            </a:r>
            <a:r>
              <a:rPr lang="en-US" dirty="0" smtClean="0"/>
              <a:t> </a:t>
            </a:r>
            <a:r>
              <a:rPr lang="en-US" dirty="0" err="1" smtClean="0"/>
              <a:t>lệnh</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theo</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như</a:t>
            </a:r>
            <a:r>
              <a:rPr lang="en-US" dirty="0" smtClean="0"/>
              <a:t> </a:t>
            </a:r>
            <a:r>
              <a:rPr lang="en-US" dirty="0" err="1" smtClean="0"/>
              <a:t>vậy</a:t>
            </a:r>
            <a:r>
              <a:rPr lang="en-US" dirty="0" smtClean="0"/>
              <a:t> </a:t>
            </a:r>
            <a:r>
              <a:rPr lang="en-US" dirty="0" err="1" smtClean="0"/>
              <a:t>sẽ</a:t>
            </a:r>
            <a:r>
              <a:rPr lang="en-US" dirty="0" smtClean="0"/>
              <a:t> </a:t>
            </a:r>
            <a:r>
              <a:rPr lang="en-US" dirty="0" err="1" smtClean="0"/>
              <a:t>được</a:t>
            </a:r>
            <a:r>
              <a:rPr lang="en-US" dirty="0" smtClean="0"/>
              <a:t> </a:t>
            </a:r>
            <a:r>
              <a:rPr lang="en-US" dirty="0" err="1" smtClean="0"/>
              <a:t>thể</a:t>
            </a:r>
            <a:r>
              <a:rPr lang="en-US" dirty="0" smtClean="0"/>
              <a:t> </a:t>
            </a:r>
            <a:r>
              <a:rPr lang="en-US" dirty="0" err="1" smtClean="0"/>
              <a:t>hiện</a:t>
            </a:r>
            <a:r>
              <a:rPr lang="en-US" dirty="0" smtClean="0"/>
              <a:t> </a:t>
            </a:r>
            <a:r>
              <a:rPr lang="en-US" dirty="0" err="1" smtClean="0"/>
              <a:t>bằng</a:t>
            </a:r>
            <a:r>
              <a:rPr lang="en-US" dirty="0" smtClean="0"/>
              <a:t> </a:t>
            </a:r>
            <a:r>
              <a:rPr lang="en-US" dirty="0" err="1" smtClean="0"/>
              <a:t>từ</a:t>
            </a:r>
            <a:r>
              <a:rPr lang="en-US" dirty="0" smtClean="0"/>
              <a:t> </a:t>
            </a:r>
            <a:r>
              <a:rPr lang="en-US" dirty="0" err="1" smtClean="0"/>
              <a:t>khóa</a:t>
            </a:r>
            <a:r>
              <a:rPr lang="en-US" dirty="0" smtClean="0"/>
              <a:t> </a:t>
            </a:r>
            <a:r>
              <a:rPr lang="en-US" b="1" dirty="0" smtClean="0"/>
              <a:t>if</a:t>
            </a:r>
            <a:endParaRPr lang="en-US" b="1" dirty="0"/>
          </a:p>
        </p:txBody>
      </p:sp>
      <p:sp>
        <p:nvSpPr>
          <p:cNvPr id="9" name="TextBox 8"/>
          <p:cNvSpPr txBox="1"/>
          <p:nvPr/>
        </p:nvSpPr>
        <p:spPr>
          <a:xfrm>
            <a:off x="669853" y="5275191"/>
            <a:ext cx="7068814" cy="646331"/>
          </a:xfrm>
          <a:prstGeom prst="rect">
            <a:avLst/>
          </a:prstGeom>
          <a:noFill/>
        </p:spPr>
        <p:txBody>
          <a:bodyPr wrap="square" rtlCol="0">
            <a:spAutoFit/>
          </a:bodyPr>
          <a:lstStyle/>
          <a:p>
            <a:r>
              <a:rPr lang="en-US" b="1" dirty="0" err="1" smtClean="0"/>
              <a:t>Nếu</a:t>
            </a:r>
            <a:r>
              <a:rPr lang="en-US" b="1" dirty="0" smtClean="0"/>
              <a:t> &lt;</a:t>
            </a:r>
            <a:r>
              <a:rPr lang="en-US" b="1" dirty="0" err="1" smtClean="0"/>
              <a:t>điều</a:t>
            </a:r>
            <a:r>
              <a:rPr lang="en-US" b="1" dirty="0" smtClean="0"/>
              <a:t> </a:t>
            </a:r>
            <a:r>
              <a:rPr lang="en-US" b="1" dirty="0" err="1" smtClean="0"/>
              <a:t>kiện</a:t>
            </a:r>
            <a:r>
              <a:rPr lang="en-US" b="1" dirty="0" smtClean="0"/>
              <a:t> </a:t>
            </a:r>
            <a:r>
              <a:rPr lang="en-US" b="1" dirty="0" err="1" smtClean="0"/>
              <a:t>đúng</a:t>
            </a:r>
            <a:r>
              <a:rPr lang="en-US" b="1" dirty="0" smtClean="0"/>
              <a:t>&gt; </a:t>
            </a:r>
            <a:r>
              <a:rPr lang="en-US" b="1" dirty="0" err="1" smtClean="0"/>
              <a:t>thì</a:t>
            </a:r>
            <a:endParaRPr lang="en-US" b="1" dirty="0" smtClean="0"/>
          </a:p>
          <a:p>
            <a:r>
              <a:rPr lang="en-US" b="1" dirty="0">
                <a:solidFill>
                  <a:srgbClr val="FF0000"/>
                </a:solidFill>
              </a:rPr>
              <a:t> </a:t>
            </a:r>
            <a:r>
              <a:rPr lang="en-US" b="1" dirty="0" smtClean="0">
                <a:solidFill>
                  <a:srgbClr val="FF0000"/>
                </a:solidFill>
              </a:rPr>
              <a:t>       &lt;</a:t>
            </a:r>
            <a:r>
              <a:rPr lang="en-US" b="1" dirty="0" err="1" smtClean="0">
                <a:solidFill>
                  <a:srgbClr val="FF0000"/>
                </a:solidFill>
              </a:rPr>
              <a:t>thực</a:t>
            </a:r>
            <a:r>
              <a:rPr lang="en-US" b="1" dirty="0" smtClean="0">
                <a:solidFill>
                  <a:srgbClr val="FF0000"/>
                </a:solidFill>
              </a:rPr>
              <a:t> </a:t>
            </a:r>
            <a:r>
              <a:rPr lang="en-US" b="1" dirty="0" err="1" smtClean="0">
                <a:solidFill>
                  <a:srgbClr val="FF0000"/>
                </a:solidFill>
              </a:rPr>
              <a:t>hiện</a:t>
            </a:r>
            <a:r>
              <a:rPr lang="en-US" b="1" dirty="0" smtClean="0">
                <a:solidFill>
                  <a:srgbClr val="FF0000"/>
                </a:solidFill>
              </a:rPr>
              <a:t> </a:t>
            </a:r>
            <a:r>
              <a:rPr lang="en-US" b="1" dirty="0" err="1" smtClean="0">
                <a:solidFill>
                  <a:srgbClr val="FF0000"/>
                </a:solidFill>
              </a:rPr>
              <a:t>khối</a:t>
            </a:r>
            <a:r>
              <a:rPr lang="en-US" b="1" dirty="0" smtClean="0">
                <a:solidFill>
                  <a:srgbClr val="FF0000"/>
                </a:solidFill>
              </a:rPr>
              <a:t> </a:t>
            </a:r>
            <a:r>
              <a:rPr lang="en-US" b="1" dirty="0" err="1" smtClean="0">
                <a:solidFill>
                  <a:srgbClr val="FF0000"/>
                </a:solidFill>
              </a:rPr>
              <a:t>lệnh</a:t>
            </a:r>
            <a:r>
              <a:rPr lang="en-US" b="1" dirty="0" smtClean="0">
                <a:solidFill>
                  <a:srgbClr val="FF0000"/>
                </a:solidFill>
              </a:rPr>
              <a:t> </a:t>
            </a:r>
            <a:r>
              <a:rPr lang="en-US" b="1" dirty="0" err="1" smtClean="0">
                <a:solidFill>
                  <a:srgbClr val="FF0000"/>
                </a:solidFill>
              </a:rPr>
              <a:t>này</a:t>
            </a:r>
            <a:r>
              <a:rPr lang="en-US" b="1" dirty="0" smtClean="0">
                <a:solidFill>
                  <a:srgbClr val="FF0000"/>
                </a:solidFill>
              </a:rPr>
              <a:t>&gt;</a:t>
            </a:r>
            <a:endParaRPr lang="en-US" b="1" dirty="0">
              <a:solidFill>
                <a:srgbClr val="FF0000"/>
              </a:solidFill>
            </a:endParaRPr>
          </a:p>
        </p:txBody>
      </p:sp>
      <p:sp>
        <p:nvSpPr>
          <p:cNvPr id="10" name="TextBox 9"/>
          <p:cNvSpPr txBox="1"/>
          <p:nvPr/>
        </p:nvSpPr>
        <p:spPr>
          <a:xfrm>
            <a:off x="548981" y="4690952"/>
            <a:ext cx="8333421" cy="369332"/>
          </a:xfrm>
          <a:prstGeom prst="rect">
            <a:avLst/>
          </a:prstGeom>
          <a:noFill/>
        </p:spPr>
        <p:txBody>
          <a:bodyPr wrap="square" rtlCol="0">
            <a:spAutoFit/>
          </a:bodyPr>
          <a:lstStyle/>
          <a:p>
            <a:r>
              <a:rPr lang="en-US" dirty="0" err="1" smtClean="0"/>
              <a:t>Câu</a:t>
            </a:r>
            <a:r>
              <a:rPr lang="en-US" dirty="0" smtClean="0"/>
              <a:t> </a:t>
            </a:r>
            <a:r>
              <a:rPr lang="en-US" dirty="0" err="1" smtClean="0"/>
              <a:t>lệnh</a:t>
            </a:r>
            <a:r>
              <a:rPr lang="en-US" dirty="0" smtClean="0"/>
              <a:t> </a:t>
            </a:r>
            <a:r>
              <a:rPr lang="en-US" b="1" dirty="0" smtClean="0"/>
              <a:t>if</a:t>
            </a:r>
            <a:r>
              <a:rPr lang="en-US" dirty="0" smtClean="0"/>
              <a:t> </a:t>
            </a:r>
            <a:r>
              <a:rPr lang="en-US" dirty="0" err="1" smtClean="0"/>
              <a:t>mô</a:t>
            </a:r>
            <a:r>
              <a:rPr lang="en-US" dirty="0" smtClean="0"/>
              <a:t> </a:t>
            </a:r>
            <a:r>
              <a:rPr lang="en-US" dirty="0" err="1" smtClean="0"/>
              <a:t>tả</a:t>
            </a:r>
            <a:r>
              <a:rPr lang="en-US" dirty="0" smtClean="0"/>
              <a:t> </a:t>
            </a:r>
            <a:r>
              <a:rPr lang="en-US" dirty="0" err="1" smtClean="0"/>
              <a:t>bằng</a:t>
            </a:r>
            <a:r>
              <a:rPr lang="en-US" dirty="0" smtClean="0"/>
              <a:t> </a:t>
            </a:r>
            <a:r>
              <a:rPr lang="en-US" dirty="0" err="1" smtClean="0"/>
              <a:t>ngôn</a:t>
            </a:r>
            <a:r>
              <a:rPr lang="en-US" dirty="0" smtClean="0"/>
              <a:t> </a:t>
            </a:r>
            <a:r>
              <a:rPr lang="en-US" dirty="0" err="1" smtClean="0"/>
              <a:t>ngữ</a:t>
            </a:r>
            <a:r>
              <a:rPr lang="en-US" dirty="0" smtClean="0"/>
              <a:t> con </a:t>
            </a:r>
            <a:r>
              <a:rPr lang="en-US" dirty="0" err="1" smtClean="0"/>
              <a:t>người</a:t>
            </a:r>
            <a:r>
              <a:rPr lang="en-US" dirty="0" smtClean="0"/>
              <a:t> </a:t>
            </a:r>
            <a:r>
              <a:rPr lang="en-US" dirty="0" err="1" smtClean="0"/>
              <a:t>như</a:t>
            </a:r>
            <a:r>
              <a:rPr lang="en-US" dirty="0" smtClean="0"/>
              <a:t> </a:t>
            </a:r>
            <a:r>
              <a:rPr lang="en-US" dirty="0" err="1" smtClean="0"/>
              <a:t>sau</a:t>
            </a:r>
            <a:r>
              <a:rPr lang="en-US" dirty="0" smtClean="0"/>
              <a:t> :</a:t>
            </a:r>
            <a:endParaRPr lang="en-US" b="1" dirty="0"/>
          </a:p>
        </p:txBody>
      </p:sp>
    </p:spTree>
    <p:extLst>
      <p:ext uri="{BB962C8B-B14F-4D97-AF65-F5344CB8AC3E}">
        <p14:creationId xmlns:p14="http://schemas.microsoft.com/office/powerpoint/2010/main" val="23798308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7919049" y="6459048"/>
            <a:ext cx="837841" cy="209551"/>
          </a:xfrm>
        </p:spPr>
        <p:txBody>
          <a:bodyPr/>
          <a:lstStyle/>
          <a:p>
            <a:fld id="{7D9EC917-02A2-4152-9EE3-DFE2775A77C7}" type="slidenum">
              <a:rPr lang="en-US" smtClean="0"/>
              <a:pPr/>
              <a:t>13</a:t>
            </a:fld>
            <a:endParaRPr lang="en-US"/>
          </a:p>
        </p:txBody>
      </p:sp>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if </a:t>
            </a:r>
            <a:r>
              <a:rPr lang="en-US" b="1" dirty="0" err="1" smtClean="0"/>
              <a:t>ngắn</a:t>
            </a:r>
            <a:endParaRPr lang="en-US" b="1" dirty="0">
              <a:solidFill>
                <a:srgbClr val="FF0000"/>
              </a:solidFill>
            </a:endParaRPr>
          </a:p>
        </p:txBody>
      </p:sp>
      <p:sp>
        <p:nvSpPr>
          <p:cNvPr id="10" name="TextBox 9"/>
          <p:cNvSpPr txBox="1"/>
          <p:nvPr/>
        </p:nvSpPr>
        <p:spPr>
          <a:xfrm>
            <a:off x="548981" y="3596389"/>
            <a:ext cx="8333421" cy="369332"/>
          </a:xfrm>
          <a:prstGeom prst="rect">
            <a:avLst/>
          </a:prstGeom>
          <a:noFill/>
        </p:spPr>
        <p:txBody>
          <a:bodyPr wrap="square" rtlCol="0">
            <a:spAutoFit/>
          </a:bodyPr>
          <a:lstStyle/>
          <a:p>
            <a:r>
              <a:rPr lang="en-US" b="1" dirty="0" err="1" smtClean="0"/>
              <a:t>Điều</a:t>
            </a:r>
            <a:r>
              <a:rPr lang="en-US" b="1" dirty="0" smtClean="0"/>
              <a:t> </a:t>
            </a:r>
            <a:r>
              <a:rPr lang="en-US" b="1" dirty="0" err="1" smtClean="0"/>
              <a:t>kiện</a:t>
            </a:r>
            <a:r>
              <a:rPr lang="en-US" b="1" dirty="0" smtClean="0"/>
              <a:t> </a:t>
            </a:r>
            <a:r>
              <a:rPr lang="en-US" b="1" dirty="0" err="1" smtClean="0"/>
              <a:t>kiểm</a:t>
            </a:r>
            <a:r>
              <a:rPr lang="en-US" b="1" dirty="0" smtClean="0"/>
              <a:t> </a:t>
            </a:r>
            <a:r>
              <a:rPr lang="en-US" b="1" dirty="0" err="1" smtClean="0"/>
              <a:t>tra</a:t>
            </a:r>
            <a:r>
              <a:rPr lang="en-US" b="1" dirty="0" smtClean="0"/>
              <a:t>: </a:t>
            </a:r>
            <a:r>
              <a:rPr lang="en-US" dirty="0" err="1" smtClean="0"/>
              <a:t>Trả</a:t>
            </a:r>
            <a:r>
              <a:rPr lang="en-US" dirty="0" smtClean="0"/>
              <a:t> </a:t>
            </a:r>
            <a:r>
              <a:rPr lang="en-US" dirty="0" err="1" smtClean="0"/>
              <a:t>về</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logic (True/False)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bằng</a:t>
            </a:r>
            <a:r>
              <a:rPr lang="en-US" dirty="0" smtClean="0"/>
              <a:t> </a:t>
            </a:r>
            <a:r>
              <a:rPr lang="en-US" dirty="0" err="1" smtClean="0"/>
              <a:t>dấu</a:t>
            </a:r>
            <a:r>
              <a:rPr lang="en-US" dirty="0" smtClean="0"/>
              <a:t> :</a:t>
            </a:r>
            <a:endParaRPr lang="en-US" b="1" dirty="0"/>
          </a:p>
        </p:txBody>
      </p:sp>
      <p:sp>
        <p:nvSpPr>
          <p:cNvPr id="9" name="TextBox 8"/>
          <p:cNvSpPr txBox="1"/>
          <p:nvPr/>
        </p:nvSpPr>
        <p:spPr>
          <a:xfrm>
            <a:off x="548981" y="2664700"/>
            <a:ext cx="7829475" cy="830997"/>
          </a:xfrm>
          <a:prstGeom prst="rect">
            <a:avLst/>
          </a:prstGeom>
          <a:noFill/>
        </p:spPr>
        <p:txBody>
          <a:bodyPr wrap="square" rtlCol="0">
            <a:spAutoFit/>
          </a:bodyPr>
          <a:lstStyle/>
          <a:p>
            <a:r>
              <a:rPr lang="en-US" sz="2400" b="1" dirty="0" smtClean="0"/>
              <a:t>if &lt;</a:t>
            </a:r>
            <a:r>
              <a:rPr lang="en-US" sz="2400" b="1" dirty="0" err="1" smtClean="0"/>
              <a:t>điều</a:t>
            </a:r>
            <a:r>
              <a:rPr lang="en-US" sz="2400" b="1" dirty="0" smtClean="0"/>
              <a:t> </a:t>
            </a:r>
            <a:r>
              <a:rPr lang="en-US" sz="2400" b="1" dirty="0" err="1" smtClean="0"/>
              <a:t>kiện</a:t>
            </a:r>
            <a:r>
              <a:rPr lang="en-US" sz="2400" b="1" dirty="0" smtClean="0"/>
              <a:t> </a:t>
            </a:r>
            <a:r>
              <a:rPr lang="en-US" sz="2400" b="1" dirty="0" err="1" smtClean="0"/>
              <a:t>kiểm</a:t>
            </a:r>
            <a:r>
              <a:rPr lang="en-US" sz="2400" b="1" dirty="0" smtClean="0"/>
              <a:t> </a:t>
            </a:r>
            <a:r>
              <a:rPr lang="en-US" sz="2400" b="1" dirty="0" err="1" smtClean="0"/>
              <a:t>tra</a:t>
            </a:r>
            <a:r>
              <a:rPr lang="en-US" sz="2400" b="1" dirty="0" smtClean="0"/>
              <a:t>&gt;:</a:t>
            </a:r>
          </a:p>
          <a:p>
            <a:r>
              <a:rPr lang="en-US" sz="2400" b="1" dirty="0">
                <a:solidFill>
                  <a:srgbClr val="FF0000"/>
                </a:solidFill>
              </a:rPr>
              <a:t> </a:t>
            </a:r>
            <a:r>
              <a:rPr lang="en-US" sz="2400" b="1" dirty="0" smtClean="0">
                <a:solidFill>
                  <a:srgbClr val="FF0000"/>
                </a:solidFill>
              </a:rPr>
              <a:t>       &lt;</a:t>
            </a:r>
            <a:r>
              <a:rPr lang="en-US" sz="2400" b="1" dirty="0" err="1" smtClean="0">
                <a:solidFill>
                  <a:srgbClr val="FF0000"/>
                </a:solidFill>
              </a:rPr>
              <a:t>khối</a:t>
            </a:r>
            <a:r>
              <a:rPr lang="en-US" sz="2400" b="1" dirty="0" smtClean="0">
                <a:solidFill>
                  <a:srgbClr val="FF0000"/>
                </a:solidFill>
              </a:rPr>
              <a:t> </a:t>
            </a:r>
            <a:r>
              <a:rPr lang="en-US" sz="2400" b="1" dirty="0" err="1" smtClean="0">
                <a:solidFill>
                  <a:srgbClr val="FF0000"/>
                </a:solidFill>
              </a:rPr>
              <a:t>lệnh</a:t>
            </a:r>
            <a:r>
              <a:rPr lang="en-US" sz="2400" b="1" dirty="0" smtClean="0">
                <a:solidFill>
                  <a:srgbClr val="FF0000"/>
                </a:solidFill>
              </a:rPr>
              <a:t> </a:t>
            </a:r>
            <a:r>
              <a:rPr lang="en-US" sz="2400" b="1" dirty="0" err="1" smtClean="0">
                <a:solidFill>
                  <a:srgbClr val="FF0000"/>
                </a:solidFill>
              </a:rPr>
              <a:t>thực</a:t>
            </a:r>
            <a:r>
              <a:rPr lang="en-US" sz="2400" b="1" dirty="0" smtClean="0">
                <a:solidFill>
                  <a:srgbClr val="FF0000"/>
                </a:solidFill>
              </a:rPr>
              <a:t> </a:t>
            </a:r>
            <a:r>
              <a:rPr lang="en-US" sz="2400" b="1" dirty="0" err="1" smtClean="0">
                <a:solidFill>
                  <a:srgbClr val="FF0000"/>
                </a:solidFill>
              </a:rPr>
              <a:t>thi</a:t>
            </a:r>
            <a:r>
              <a:rPr lang="en-US" sz="2400" b="1" dirty="0" smtClean="0">
                <a:solidFill>
                  <a:srgbClr val="FF0000"/>
                </a:solidFill>
              </a:rPr>
              <a:t> </a:t>
            </a:r>
            <a:r>
              <a:rPr lang="en-US" sz="2400" b="1" dirty="0" err="1" smtClean="0">
                <a:solidFill>
                  <a:srgbClr val="FF0000"/>
                </a:solidFill>
              </a:rPr>
              <a:t>khi</a:t>
            </a:r>
            <a:r>
              <a:rPr lang="en-US" sz="2400" b="1" dirty="0" smtClean="0">
                <a:solidFill>
                  <a:srgbClr val="FF0000"/>
                </a:solidFill>
              </a:rPr>
              <a:t> </a:t>
            </a:r>
            <a:r>
              <a:rPr lang="en-US" sz="2400" b="1" dirty="0" err="1" smtClean="0">
                <a:solidFill>
                  <a:srgbClr val="FF0000"/>
                </a:solidFill>
              </a:rPr>
              <a:t>điều</a:t>
            </a:r>
            <a:r>
              <a:rPr lang="en-US" sz="2400" b="1" dirty="0" smtClean="0">
                <a:solidFill>
                  <a:srgbClr val="FF0000"/>
                </a:solidFill>
              </a:rPr>
              <a:t> </a:t>
            </a:r>
            <a:r>
              <a:rPr lang="en-US" sz="2400" b="1" dirty="0" err="1" smtClean="0">
                <a:solidFill>
                  <a:srgbClr val="FF0000"/>
                </a:solidFill>
              </a:rPr>
              <a:t>kiện</a:t>
            </a:r>
            <a:r>
              <a:rPr lang="en-US" sz="2400" b="1" dirty="0" smtClean="0">
                <a:solidFill>
                  <a:srgbClr val="FF0000"/>
                </a:solidFill>
              </a:rPr>
              <a:t> </a:t>
            </a:r>
            <a:r>
              <a:rPr lang="en-US" sz="2400" b="1" dirty="0" err="1" smtClean="0">
                <a:solidFill>
                  <a:srgbClr val="FF0000"/>
                </a:solidFill>
              </a:rPr>
              <a:t>đúng</a:t>
            </a:r>
            <a:r>
              <a:rPr lang="en-US" sz="2400" b="1" dirty="0" smtClean="0">
                <a:solidFill>
                  <a:srgbClr val="FF0000"/>
                </a:solidFill>
              </a:rPr>
              <a:t>&gt;</a:t>
            </a:r>
            <a:endParaRPr lang="en-US" sz="2400" b="1" dirty="0">
              <a:solidFill>
                <a:srgbClr val="FF0000"/>
              </a:solidFill>
            </a:endParaRPr>
          </a:p>
        </p:txBody>
      </p:sp>
      <p:sp>
        <p:nvSpPr>
          <p:cNvPr id="25" name="TextBox 24"/>
          <p:cNvSpPr txBox="1"/>
          <p:nvPr/>
        </p:nvSpPr>
        <p:spPr>
          <a:xfrm>
            <a:off x="548981" y="4085487"/>
            <a:ext cx="8333421" cy="646331"/>
          </a:xfrm>
          <a:prstGeom prst="rect">
            <a:avLst/>
          </a:prstGeom>
          <a:noFill/>
        </p:spPr>
        <p:txBody>
          <a:bodyPr wrap="square" rtlCol="0">
            <a:spAutoFit/>
          </a:bodyPr>
          <a:lstStyle/>
          <a:p>
            <a:r>
              <a:rPr lang="en-US" b="1" dirty="0" err="1" smtClean="0"/>
              <a:t>Khối</a:t>
            </a:r>
            <a:r>
              <a:rPr lang="en-US" b="1" dirty="0" smtClean="0"/>
              <a:t> </a:t>
            </a:r>
            <a:r>
              <a:rPr lang="en-US" b="1" dirty="0" err="1" smtClean="0"/>
              <a:t>lệnh</a:t>
            </a:r>
            <a:r>
              <a:rPr lang="en-US" b="1" dirty="0" smtClean="0"/>
              <a:t> </a:t>
            </a:r>
            <a:r>
              <a:rPr lang="en-US" b="1" dirty="0" err="1" smtClean="0"/>
              <a:t>của</a:t>
            </a:r>
            <a:r>
              <a:rPr lang="en-US" b="1" dirty="0" smtClean="0"/>
              <a:t> if: </a:t>
            </a:r>
            <a:r>
              <a:rPr lang="en-US" dirty="0" err="1" smtClean="0"/>
              <a:t>Thụt</a:t>
            </a:r>
            <a:r>
              <a:rPr lang="en-US" dirty="0" smtClean="0"/>
              <a:t> </a:t>
            </a:r>
            <a:r>
              <a:rPr lang="en-US" dirty="0" err="1" smtClean="0"/>
              <a:t>vào</a:t>
            </a:r>
            <a:r>
              <a:rPr lang="en-US" dirty="0" smtClean="0"/>
              <a:t> </a:t>
            </a:r>
            <a:r>
              <a:rPr lang="en-US" dirty="0" err="1" smtClean="0"/>
              <a:t>một</a:t>
            </a:r>
            <a:r>
              <a:rPr lang="en-US" dirty="0" smtClean="0"/>
              <a:t> </a:t>
            </a:r>
            <a:r>
              <a:rPr lang="en-US" dirty="0" err="1" smtClean="0"/>
              <a:t>khoảng</a:t>
            </a:r>
            <a:r>
              <a:rPr lang="en-US" dirty="0" smtClean="0"/>
              <a:t> </a:t>
            </a:r>
            <a:r>
              <a:rPr lang="en-US" dirty="0" err="1" smtClean="0"/>
              <a:t>bằng</a:t>
            </a:r>
            <a:r>
              <a:rPr lang="en-US" dirty="0" smtClean="0"/>
              <a:t> </a:t>
            </a:r>
            <a:r>
              <a:rPr lang="en-US" dirty="0" err="1" smtClean="0"/>
              <a:t>nhau</a:t>
            </a:r>
            <a:r>
              <a:rPr lang="en-US" dirty="0" smtClean="0"/>
              <a:t> </a:t>
            </a:r>
            <a:r>
              <a:rPr lang="en-US" dirty="0" err="1" smtClean="0"/>
              <a:t>tối</a:t>
            </a:r>
            <a:r>
              <a:rPr lang="en-US" dirty="0" smtClean="0"/>
              <a:t> </a:t>
            </a:r>
            <a:r>
              <a:rPr lang="en-US" dirty="0" err="1" smtClean="0"/>
              <a:t>thiểu</a:t>
            </a:r>
            <a:r>
              <a:rPr lang="en-US" dirty="0" smtClean="0"/>
              <a:t> </a:t>
            </a:r>
            <a:r>
              <a:rPr lang="en-US" dirty="0" err="1" smtClean="0"/>
              <a:t>một</a:t>
            </a:r>
            <a:r>
              <a:rPr lang="en-US" dirty="0" smtClean="0"/>
              <a:t> </a:t>
            </a:r>
            <a:r>
              <a:rPr lang="en-US" dirty="0" err="1" smtClean="0"/>
              <a:t>dấu</a:t>
            </a:r>
            <a:r>
              <a:rPr lang="en-US" dirty="0" smtClean="0"/>
              <a:t> </a:t>
            </a:r>
            <a:r>
              <a:rPr lang="en-US" dirty="0" err="1" smtClean="0"/>
              <a:t>cách</a:t>
            </a:r>
            <a:r>
              <a:rPr lang="en-US" dirty="0" smtClean="0"/>
              <a:t> so </a:t>
            </a:r>
            <a:r>
              <a:rPr lang="en-US" dirty="0" err="1" smtClean="0"/>
              <a:t>với</a:t>
            </a:r>
            <a:r>
              <a:rPr lang="en-US" dirty="0" smtClean="0"/>
              <a:t> if. </a:t>
            </a:r>
            <a:r>
              <a:rPr lang="en-US" dirty="0" err="1" smtClean="0"/>
              <a:t>Điều</a:t>
            </a:r>
            <a:r>
              <a:rPr lang="en-US" dirty="0" smtClean="0"/>
              <a:t> </a:t>
            </a:r>
            <a:r>
              <a:rPr lang="en-US" dirty="0" err="1" smtClean="0"/>
              <a:t>này</a:t>
            </a:r>
            <a:r>
              <a:rPr lang="en-US" dirty="0" smtClean="0"/>
              <a:t> </a:t>
            </a:r>
            <a:r>
              <a:rPr lang="en-US" dirty="0" err="1" smtClean="0"/>
              <a:t>rất</a:t>
            </a:r>
            <a:r>
              <a:rPr lang="en-US" dirty="0" smtClean="0"/>
              <a:t> </a:t>
            </a:r>
            <a:r>
              <a:rPr lang="en-US" dirty="0" err="1" smtClean="0"/>
              <a:t>quan</a:t>
            </a:r>
            <a:r>
              <a:rPr lang="en-US" dirty="0" smtClean="0"/>
              <a:t> </a:t>
            </a:r>
            <a:r>
              <a:rPr lang="en-US" dirty="0" err="1" smtClean="0"/>
              <a:t>trọng</a:t>
            </a:r>
            <a:r>
              <a:rPr lang="en-US" dirty="0" smtClean="0"/>
              <a:t>, </a:t>
            </a:r>
            <a:r>
              <a:rPr lang="en-US" dirty="0" err="1" smtClean="0"/>
              <a:t>nếu</a:t>
            </a:r>
            <a:r>
              <a:rPr lang="en-US" dirty="0" smtClean="0"/>
              <a:t> </a:t>
            </a:r>
            <a:r>
              <a:rPr lang="en-US" dirty="0" err="1" smtClean="0"/>
              <a:t>không</a:t>
            </a:r>
            <a:r>
              <a:rPr lang="en-US" dirty="0" smtClean="0"/>
              <a:t> </a:t>
            </a:r>
            <a:r>
              <a:rPr lang="en-US" dirty="0" err="1" smtClean="0"/>
              <a:t>đúng</a:t>
            </a:r>
            <a:r>
              <a:rPr lang="en-US" dirty="0" smtClean="0"/>
              <a:t> </a:t>
            </a:r>
            <a:r>
              <a:rPr lang="en-US" dirty="0" err="1" smtClean="0"/>
              <a:t>lệnh</a:t>
            </a:r>
            <a:r>
              <a:rPr lang="en-US" dirty="0" smtClean="0"/>
              <a:t> </a:t>
            </a:r>
            <a:r>
              <a:rPr lang="en-US" dirty="0" err="1" smtClean="0"/>
              <a:t>sẽ</a:t>
            </a:r>
            <a:r>
              <a:rPr lang="en-US" dirty="0" smtClean="0"/>
              <a:t> </a:t>
            </a:r>
            <a:r>
              <a:rPr lang="en-US" dirty="0" err="1" smtClean="0"/>
              <a:t>không</a:t>
            </a:r>
            <a:r>
              <a:rPr lang="en-US" dirty="0" smtClean="0"/>
              <a:t> </a:t>
            </a:r>
            <a:r>
              <a:rPr lang="en-US" dirty="0" err="1" smtClean="0"/>
              <a:t>chạy</a:t>
            </a:r>
            <a:r>
              <a:rPr lang="en-US" dirty="0" smtClean="0"/>
              <a:t> </a:t>
            </a:r>
            <a:r>
              <a:rPr lang="en-US" dirty="0" err="1" smtClean="0"/>
              <a:t>được</a:t>
            </a:r>
            <a:r>
              <a:rPr lang="en-US" dirty="0" smtClean="0"/>
              <a:t>.</a:t>
            </a:r>
            <a:endParaRPr lang="en-US" b="1" dirty="0"/>
          </a:p>
        </p:txBody>
      </p:sp>
      <p:sp>
        <p:nvSpPr>
          <p:cNvPr id="27" name="Rectangle 26"/>
          <p:cNvSpPr/>
          <p:nvPr/>
        </p:nvSpPr>
        <p:spPr>
          <a:xfrm>
            <a:off x="676571" y="4973014"/>
            <a:ext cx="3444949" cy="148603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876755" y="5065927"/>
            <a:ext cx="2745035" cy="1200329"/>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15</a:t>
            </a:r>
          </a:p>
          <a:p>
            <a:r>
              <a:rPr lang="en-US" dirty="0">
                <a:solidFill>
                  <a:schemeClr val="bg1"/>
                </a:solidFill>
              </a:rPr>
              <a:t>i</a:t>
            </a:r>
            <a:r>
              <a:rPr lang="en-US" dirty="0" smtClean="0">
                <a:solidFill>
                  <a:schemeClr val="bg1"/>
                </a:solidFill>
              </a:rPr>
              <a:t>f x &gt; </a:t>
            </a:r>
            <a:r>
              <a:rPr lang="en-US" dirty="0" smtClean="0">
                <a:solidFill>
                  <a:schemeClr val="accent6">
                    <a:lumMod val="60000"/>
                    <a:lumOff val="40000"/>
                  </a:schemeClr>
                </a:solidFill>
              </a:rPr>
              <a:t>10</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lớn</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a:t>
            </a:r>
            <a:r>
              <a:rPr lang="en-US" dirty="0" smtClean="0">
                <a:solidFill>
                  <a:schemeClr val="accent6">
                    <a:lumMod val="60000"/>
                    <a:lumOff val="40000"/>
                  </a:schemeClr>
                </a:solidFill>
              </a:rPr>
              <a:t>10</a:t>
            </a:r>
            <a:r>
              <a:rPr lang="en-US" dirty="0" smtClean="0">
                <a:solidFill>
                  <a:schemeClr val="bg1"/>
                </a:solidFill>
              </a:rPr>
              <a:t>”</a:t>
            </a:r>
            <a:r>
              <a:rPr lang="en-US" dirty="0" smtClean="0">
                <a:solidFill>
                  <a:srgbClr val="FFC000"/>
                </a:solidFill>
              </a:rPr>
              <a:t>)</a:t>
            </a:r>
          </a:p>
          <a:p>
            <a:r>
              <a:rPr lang="en-US" dirty="0" smtClean="0">
                <a:solidFill>
                  <a:srgbClr val="FFC000"/>
                </a:solidFill>
              </a:rPr>
              <a:t>#Output: x </a:t>
            </a:r>
            <a:r>
              <a:rPr lang="en-US" dirty="0" err="1" smtClean="0">
                <a:solidFill>
                  <a:srgbClr val="FFC000"/>
                </a:solidFill>
              </a:rPr>
              <a:t>lớn</a:t>
            </a:r>
            <a:r>
              <a:rPr lang="en-US" dirty="0" smtClean="0">
                <a:solidFill>
                  <a:srgbClr val="FFC000"/>
                </a:solidFill>
              </a:rPr>
              <a:t> </a:t>
            </a:r>
            <a:r>
              <a:rPr lang="en-US" dirty="0" err="1" smtClean="0">
                <a:solidFill>
                  <a:srgbClr val="FFC000"/>
                </a:solidFill>
              </a:rPr>
              <a:t>hơn</a:t>
            </a:r>
            <a:r>
              <a:rPr lang="en-US" dirty="0" smtClean="0">
                <a:solidFill>
                  <a:srgbClr val="FFC000"/>
                </a:solidFill>
              </a:rPr>
              <a:t> 10</a:t>
            </a:r>
          </a:p>
        </p:txBody>
      </p:sp>
      <p:sp>
        <p:nvSpPr>
          <p:cNvPr id="29" name="TextBox 28"/>
          <p:cNvSpPr txBox="1"/>
          <p:nvPr/>
        </p:nvSpPr>
        <p:spPr>
          <a:xfrm>
            <a:off x="548981" y="1942764"/>
            <a:ext cx="8333421" cy="646331"/>
          </a:xfrm>
          <a:prstGeom prst="rect">
            <a:avLst/>
          </a:prstGeom>
          <a:noFill/>
        </p:spPr>
        <p:txBody>
          <a:bodyPr wrap="square" rtlCol="0">
            <a:spAutoFit/>
          </a:bodyPr>
          <a:lstStyle/>
          <a:p>
            <a:r>
              <a:rPr lang="vi-VN" dirty="0"/>
              <a:t>Câu lệnh "if" được sử dụng để kiểm tra một điều kiện và thực thi một khối mã chỉ khi điều kiện đó là </a:t>
            </a:r>
            <a:r>
              <a:rPr lang="vi-VN" dirty="0" smtClean="0"/>
              <a:t>đúng</a:t>
            </a:r>
            <a:r>
              <a:rPr lang="en-US" dirty="0" smtClean="0"/>
              <a:t>.</a:t>
            </a:r>
            <a:endParaRPr lang="en-US" b="1" dirty="0"/>
          </a:p>
        </p:txBody>
      </p:sp>
      <p:sp>
        <p:nvSpPr>
          <p:cNvPr id="37" name="Rectangle 36"/>
          <p:cNvSpPr/>
          <p:nvPr/>
        </p:nvSpPr>
        <p:spPr>
          <a:xfrm>
            <a:off x="4940227" y="4973015"/>
            <a:ext cx="3444949" cy="122653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5140411" y="5065927"/>
            <a:ext cx="2745035" cy="923330"/>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7</a:t>
            </a:r>
          </a:p>
          <a:p>
            <a:r>
              <a:rPr lang="en-US" dirty="0">
                <a:solidFill>
                  <a:schemeClr val="bg1"/>
                </a:solidFill>
              </a:rPr>
              <a:t>i</a:t>
            </a:r>
            <a:r>
              <a:rPr lang="en-US" dirty="0" smtClean="0">
                <a:solidFill>
                  <a:schemeClr val="bg1"/>
                </a:solidFill>
              </a:rPr>
              <a:t>f x &gt; </a:t>
            </a:r>
            <a:r>
              <a:rPr lang="en-US" dirty="0" smtClean="0">
                <a:solidFill>
                  <a:schemeClr val="accent6">
                    <a:lumMod val="60000"/>
                    <a:lumOff val="40000"/>
                  </a:schemeClr>
                </a:solidFill>
              </a:rPr>
              <a:t>10</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lớn</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a:t>
            </a:r>
            <a:r>
              <a:rPr lang="en-US" dirty="0" smtClean="0">
                <a:solidFill>
                  <a:schemeClr val="accent6">
                    <a:lumMod val="60000"/>
                    <a:lumOff val="40000"/>
                  </a:schemeClr>
                </a:solidFill>
              </a:rPr>
              <a:t>10</a:t>
            </a:r>
            <a:r>
              <a:rPr lang="en-US" dirty="0" smtClean="0">
                <a:solidFill>
                  <a:schemeClr val="bg1"/>
                </a:solidFill>
              </a:rPr>
              <a:t>”</a:t>
            </a:r>
            <a:r>
              <a:rPr lang="en-US" dirty="0" smtClean="0">
                <a:solidFill>
                  <a:srgbClr val="FFC000"/>
                </a:solidFill>
              </a:rPr>
              <a:t>)</a:t>
            </a:r>
          </a:p>
        </p:txBody>
      </p:sp>
    </p:spTree>
    <p:extLst>
      <p:ext uri="{BB962C8B-B14F-4D97-AF65-F5344CB8AC3E}">
        <p14:creationId xmlns:p14="http://schemas.microsoft.com/office/powerpoint/2010/main" val="333476869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if </a:t>
            </a:r>
            <a:r>
              <a:rPr lang="en-US" b="1" dirty="0" err="1" smtClean="0"/>
              <a:t>đầy</a:t>
            </a:r>
            <a:r>
              <a:rPr lang="en-US" b="1" dirty="0" smtClean="0"/>
              <a:t> </a:t>
            </a:r>
            <a:r>
              <a:rPr lang="en-US" b="1" dirty="0" err="1" smtClean="0"/>
              <a:t>đủ</a:t>
            </a:r>
            <a:endParaRPr lang="en-US" b="1" dirty="0">
              <a:solidFill>
                <a:srgbClr val="FF0000"/>
              </a:solidFill>
            </a:endParaRPr>
          </a:p>
        </p:txBody>
      </p:sp>
      <p:sp>
        <p:nvSpPr>
          <p:cNvPr id="9" name="TextBox 8"/>
          <p:cNvSpPr txBox="1"/>
          <p:nvPr/>
        </p:nvSpPr>
        <p:spPr>
          <a:xfrm>
            <a:off x="548981" y="2132833"/>
            <a:ext cx="7988963" cy="1938992"/>
          </a:xfrm>
          <a:prstGeom prst="rect">
            <a:avLst/>
          </a:prstGeom>
          <a:noFill/>
        </p:spPr>
        <p:txBody>
          <a:bodyPr wrap="square" rtlCol="0">
            <a:spAutoFit/>
          </a:bodyPr>
          <a:lstStyle/>
          <a:p>
            <a:r>
              <a:rPr lang="en-US" sz="2400" b="1" dirty="0" smtClean="0"/>
              <a:t>if &lt;</a:t>
            </a:r>
            <a:r>
              <a:rPr lang="en-US" sz="2400" b="1" dirty="0" err="1" smtClean="0"/>
              <a:t>điều</a:t>
            </a:r>
            <a:r>
              <a:rPr lang="en-US" sz="2400" b="1" dirty="0" smtClean="0"/>
              <a:t> </a:t>
            </a:r>
            <a:r>
              <a:rPr lang="en-US" sz="2400" b="1" dirty="0" err="1" smtClean="0"/>
              <a:t>kiện</a:t>
            </a:r>
            <a:r>
              <a:rPr lang="en-US" sz="2400" b="1" dirty="0" smtClean="0"/>
              <a:t> </a:t>
            </a:r>
            <a:r>
              <a:rPr lang="en-US" sz="2400" b="1" dirty="0" err="1" smtClean="0"/>
              <a:t>kiểm</a:t>
            </a:r>
            <a:r>
              <a:rPr lang="en-US" sz="2400" b="1" dirty="0" smtClean="0"/>
              <a:t> </a:t>
            </a:r>
            <a:r>
              <a:rPr lang="en-US" sz="2400" b="1" dirty="0" err="1" smtClean="0"/>
              <a:t>tra</a:t>
            </a:r>
            <a:r>
              <a:rPr lang="en-US" sz="2400" b="1" dirty="0" smtClean="0"/>
              <a:t>&gt;:</a:t>
            </a:r>
          </a:p>
          <a:p>
            <a:r>
              <a:rPr lang="en-US" sz="2400" b="1" dirty="0">
                <a:solidFill>
                  <a:srgbClr val="FF0000"/>
                </a:solidFill>
              </a:rPr>
              <a:t> </a:t>
            </a:r>
            <a:r>
              <a:rPr lang="en-US" sz="2400" b="1" dirty="0" smtClean="0">
                <a:solidFill>
                  <a:srgbClr val="FF0000"/>
                </a:solidFill>
              </a:rPr>
              <a:t>       &lt;</a:t>
            </a:r>
            <a:r>
              <a:rPr lang="en-US" sz="2400" b="1" dirty="0" err="1" smtClean="0">
                <a:solidFill>
                  <a:srgbClr val="FF0000"/>
                </a:solidFill>
              </a:rPr>
              <a:t>khối</a:t>
            </a:r>
            <a:r>
              <a:rPr lang="en-US" sz="2400" b="1" dirty="0" smtClean="0">
                <a:solidFill>
                  <a:srgbClr val="FF0000"/>
                </a:solidFill>
              </a:rPr>
              <a:t> </a:t>
            </a:r>
            <a:r>
              <a:rPr lang="en-US" sz="2400" b="1" dirty="0" err="1" smtClean="0">
                <a:solidFill>
                  <a:srgbClr val="FF0000"/>
                </a:solidFill>
              </a:rPr>
              <a:t>lệnh</a:t>
            </a:r>
            <a:r>
              <a:rPr lang="en-US" sz="2400" b="1" dirty="0" smtClean="0">
                <a:solidFill>
                  <a:srgbClr val="FF0000"/>
                </a:solidFill>
              </a:rPr>
              <a:t> </a:t>
            </a:r>
            <a:r>
              <a:rPr lang="en-US" sz="2400" b="1" dirty="0" err="1" smtClean="0">
                <a:solidFill>
                  <a:srgbClr val="FF0000"/>
                </a:solidFill>
              </a:rPr>
              <a:t>thực</a:t>
            </a:r>
            <a:r>
              <a:rPr lang="en-US" sz="2400" b="1" dirty="0" smtClean="0">
                <a:solidFill>
                  <a:srgbClr val="FF0000"/>
                </a:solidFill>
              </a:rPr>
              <a:t> </a:t>
            </a:r>
            <a:r>
              <a:rPr lang="en-US" sz="2400" b="1" dirty="0" err="1" smtClean="0">
                <a:solidFill>
                  <a:srgbClr val="FF0000"/>
                </a:solidFill>
              </a:rPr>
              <a:t>thi</a:t>
            </a:r>
            <a:r>
              <a:rPr lang="en-US" sz="2400" b="1" dirty="0" smtClean="0">
                <a:solidFill>
                  <a:srgbClr val="FF0000"/>
                </a:solidFill>
              </a:rPr>
              <a:t> </a:t>
            </a:r>
            <a:r>
              <a:rPr lang="en-US" sz="2400" b="1" dirty="0" err="1" smtClean="0">
                <a:solidFill>
                  <a:srgbClr val="FF0000"/>
                </a:solidFill>
              </a:rPr>
              <a:t>khi</a:t>
            </a:r>
            <a:r>
              <a:rPr lang="en-US" sz="2400" b="1" dirty="0" smtClean="0">
                <a:solidFill>
                  <a:srgbClr val="FF0000"/>
                </a:solidFill>
              </a:rPr>
              <a:t> </a:t>
            </a:r>
            <a:r>
              <a:rPr lang="en-US" sz="2400" b="1" dirty="0" err="1" smtClean="0">
                <a:solidFill>
                  <a:srgbClr val="FF0000"/>
                </a:solidFill>
              </a:rPr>
              <a:t>điều</a:t>
            </a:r>
            <a:r>
              <a:rPr lang="en-US" sz="2400" b="1" dirty="0" smtClean="0">
                <a:solidFill>
                  <a:srgbClr val="FF0000"/>
                </a:solidFill>
              </a:rPr>
              <a:t> </a:t>
            </a:r>
            <a:r>
              <a:rPr lang="en-US" sz="2400" b="1" dirty="0" err="1" smtClean="0">
                <a:solidFill>
                  <a:srgbClr val="FF0000"/>
                </a:solidFill>
              </a:rPr>
              <a:t>kiện</a:t>
            </a:r>
            <a:r>
              <a:rPr lang="en-US" sz="2400" b="1" dirty="0" smtClean="0">
                <a:solidFill>
                  <a:srgbClr val="FF0000"/>
                </a:solidFill>
              </a:rPr>
              <a:t> </a:t>
            </a:r>
            <a:r>
              <a:rPr lang="en-US" sz="2400" b="1" dirty="0" err="1" smtClean="0">
                <a:solidFill>
                  <a:srgbClr val="FF0000"/>
                </a:solidFill>
              </a:rPr>
              <a:t>đúng</a:t>
            </a:r>
            <a:r>
              <a:rPr lang="en-US" sz="2400" b="1" dirty="0" smtClean="0">
                <a:solidFill>
                  <a:srgbClr val="FF0000"/>
                </a:solidFill>
              </a:rPr>
              <a:t> &gt;</a:t>
            </a:r>
          </a:p>
          <a:p>
            <a:r>
              <a:rPr lang="en-US" sz="2400" b="1" dirty="0" smtClean="0"/>
              <a:t>else:</a:t>
            </a:r>
            <a:endParaRPr lang="en-US" sz="2400" b="1" dirty="0"/>
          </a:p>
          <a:p>
            <a:r>
              <a:rPr lang="en-US" sz="2400" b="1" dirty="0">
                <a:solidFill>
                  <a:srgbClr val="FF0000"/>
                </a:solidFill>
              </a:rPr>
              <a:t>        &lt;khối lệnh </a:t>
            </a:r>
            <a:r>
              <a:rPr lang="en-US" sz="2400" b="1" dirty="0" smtClean="0">
                <a:solidFill>
                  <a:srgbClr val="FF0000"/>
                </a:solidFill>
              </a:rPr>
              <a:t>thực thi khi điều kiện sai&gt;</a:t>
            </a:r>
            <a:endParaRPr lang="en-US" sz="2400" b="1" dirty="0">
              <a:solidFill>
                <a:srgbClr val="FF0000"/>
              </a:solidFill>
            </a:endParaRPr>
          </a:p>
          <a:p>
            <a:endParaRPr lang="en-US" sz="2400" b="1" dirty="0">
              <a:solidFill>
                <a:srgbClr val="FF0000"/>
              </a:solidFill>
            </a:endParaRPr>
          </a:p>
        </p:txBody>
      </p:sp>
      <p:sp>
        <p:nvSpPr>
          <p:cNvPr id="27" name="Rectangle 26"/>
          <p:cNvSpPr/>
          <p:nvPr/>
        </p:nvSpPr>
        <p:spPr>
          <a:xfrm>
            <a:off x="548981" y="4820407"/>
            <a:ext cx="7988963" cy="170500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749165" y="4913320"/>
            <a:ext cx="2745035" cy="1477328"/>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15</a:t>
            </a:r>
          </a:p>
          <a:p>
            <a:r>
              <a:rPr lang="en-US" dirty="0">
                <a:solidFill>
                  <a:schemeClr val="bg1"/>
                </a:solidFill>
              </a:rPr>
              <a:t>i</a:t>
            </a:r>
            <a:r>
              <a:rPr lang="en-US" dirty="0" smtClean="0">
                <a:solidFill>
                  <a:schemeClr val="bg1"/>
                </a:solidFill>
              </a:rPr>
              <a:t>f x &gt; </a:t>
            </a:r>
            <a:r>
              <a:rPr lang="en-US" dirty="0" smtClean="0">
                <a:solidFill>
                  <a:schemeClr val="accent6">
                    <a:lumMod val="60000"/>
                    <a:lumOff val="40000"/>
                  </a:schemeClr>
                </a:solidFill>
              </a:rPr>
              <a:t>10</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lớn</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10</a:t>
            </a:r>
            <a:r>
              <a:rPr lang="en-US" dirty="0" smtClean="0">
                <a:solidFill>
                  <a:schemeClr val="bg1"/>
                </a:solidFill>
              </a:rPr>
              <a:t>”</a:t>
            </a:r>
            <a:r>
              <a:rPr lang="en-US" dirty="0" smtClean="0">
                <a:solidFill>
                  <a:srgbClr val="FFC000"/>
                </a:solidFill>
              </a:rPr>
              <a:t>)</a:t>
            </a:r>
          </a:p>
          <a:p>
            <a:r>
              <a:rPr lang="en-US" dirty="0" smtClean="0">
                <a:solidFill>
                  <a:schemeClr val="bg1"/>
                </a:solidFill>
              </a:rPr>
              <a:t>else:</a:t>
            </a:r>
          </a:p>
          <a:p>
            <a:r>
              <a:rPr lang="en-US" dirty="0" smtClean="0">
                <a:solidFill>
                  <a:srgbClr val="FFC000"/>
                </a:solidFill>
              </a:rPr>
              <a:t>    </a:t>
            </a:r>
            <a:r>
              <a:rPr lang="en-US" dirty="0" smtClean="0">
                <a:solidFill>
                  <a:schemeClr val="bg1"/>
                </a:solidFill>
              </a:rPr>
              <a:t>print</a:t>
            </a:r>
            <a:r>
              <a:rPr lang="en-US" dirty="0">
                <a:solidFill>
                  <a:srgbClr val="FFC000"/>
                </a:solidFill>
              </a:rPr>
              <a:t>(</a:t>
            </a:r>
            <a:r>
              <a:rPr lang="en-US" dirty="0">
                <a:solidFill>
                  <a:schemeClr val="bg1"/>
                </a:solidFill>
              </a:rPr>
              <a:t>“</a:t>
            </a:r>
            <a:r>
              <a:rPr lang="en-US" dirty="0">
                <a:solidFill>
                  <a:schemeClr val="accent2">
                    <a:lumMod val="75000"/>
                  </a:schemeClr>
                </a:solidFill>
              </a:rPr>
              <a:t>x </a:t>
            </a:r>
            <a:r>
              <a:rPr lang="en-US" dirty="0" err="1" smtClean="0">
                <a:solidFill>
                  <a:schemeClr val="accent2">
                    <a:lumMod val="75000"/>
                  </a:schemeClr>
                </a:solidFill>
              </a:rPr>
              <a:t>nhỏ</a:t>
            </a:r>
            <a:r>
              <a:rPr lang="en-US" dirty="0" smtClean="0">
                <a:solidFill>
                  <a:schemeClr val="accent2">
                    <a:lumMod val="75000"/>
                  </a:schemeClr>
                </a:solidFill>
              </a:rPr>
              <a:t> </a:t>
            </a:r>
            <a:r>
              <a:rPr lang="en-US" dirty="0" err="1">
                <a:solidFill>
                  <a:schemeClr val="accent2">
                    <a:lumMod val="75000"/>
                  </a:schemeClr>
                </a:solidFill>
              </a:rPr>
              <a:t>hơn</a:t>
            </a:r>
            <a:r>
              <a:rPr lang="en-US" dirty="0">
                <a:solidFill>
                  <a:schemeClr val="accent2">
                    <a:lumMod val="75000"/>
                  </a:schemeClr>
                </a:solidFill>
              </a:rPr>
              <a:t> 10</a:t>
            </a:r>
            <a:r>
              <a:rPr lang="en-US" dirty="0">
                <a:solidFill>
                  <a:schemeClr val="bg1"/>
                </a:solidFill>
              </a:rPr>
              <a:t>”</a:t>
            </a:r>
            <a:r>
              <a:rPr lang="en-US" dirty="0">
                <a:solidFill>
                  <a:srgbClr val="FFC000"/>
                </a:solidFill>
              </a:rPr>
              <a:t>)</a:t>
            </a:r>
            <a:endParaRPr lang="en-US" dirty="0" smtClean="0">
              <a:solidFill>
                <a:srgbClr val="FFC000"/>
              </a:solidFill>
            </a:endParaRPr>
          </a:p>
        </p:txBody>
      </p:sp>
      <p:sp>
        <p:nvSpPr>
          <p:cNvPr id="16" name="TextBox 15"/>
          <p:cNvSpPr txBox="1"/>
          <p:nvPr/>
        </p:nvSpPr>
        <p:spPr>
          <a:xfrm>
            <a:off x="548981" y="4221979"/>
            <a:ext cx="8333421" cy="369332"/>
          </a:xfrm>
          <a:prstGeom prst="rect">
            <a:avLst/>
          </a:prstGeom>
          <a:noFill/>
        </p:spPr>
        <p:txBody>
          <a:bodyPr wrap="square" rtlCol="0">
            <a:spAutoFit/>
          </a:bodyPr>
          <a:lstStyle/>
          <a:p>
            <a:r>
              <a:rPr lang="en-US" b="1" dirty="0" smtClean="0"/>
              <a:t>else: </a:t>
            </a:r>
            <a:r>
              <a:rPr lang="en-US" dirty="0" err="1" smtClean="0"/>
              <a:t>sau</a:t>
            </a:r>
            <a:r>
              <a:rPr lang="en-US" dirty="0" smtClean="0"/>
              <a:t> else </a:t>
            </a:r>
            <a:r>
              <a:rPr lang="en-US" dirty="0" err="1" smtClean="0"/>
              <a:t>có</a:t>
            </a:r>
            <a:r>
              <a:rPr lang="en-US" dirty="0" smtClean="0"/>
              <a:t> </a:t>
            </a:r>
            <a:r>
              <a:rPr lang="en-US" dirty="0" err="1" smtClean="0"/>
              <a:t>thêm</a:t>
            </a:r>
            <a:r>
              <a:rPr lang="en-US" dirty="0" smtClean="0"/>
              <a:t> </a:t>
            </a:r>
            <a:r>
              <a:rPr lang="en-US" dirty="0" err="1" smtClean="0"/>
              <a:t>dấu</a:t>
            </a:r>
            <a:r>
              <a:rPr lang="en-US" dirty="0" smtClean="0"/>
              <a:t> :</a:t>
            </a:r>
            <a:endParaRPr lang="en-US" b="1" dirty="0"/>
          </a:p>
        </p:txBody>
      </p:sp>
      <p:sp>
        <p:nvSpPr>
          <p:cNvPr id="10" name="TextBox 9"/>
          <p:cNvSpPr txBox="1"/>
          <p:nvPr/>
        </p:nvSpPr>
        <p:spPr>
          <a:xfrm>
            <a:off x="548981" y="3852647"/>
            <a:ext cx="8333421" cy="369332"/>
          </a:xfrm>
          <a:prstGeom prst="rect">
            <a:avLst/>
          </a:prstGeom>
          <a:noFill/>
        </p:spPr>
        <p:txBody>
          <a:bodyPr wrap="square" rtlCol="0">
            <a:spAutoFit/>
          </a:bodyPr>
          <a:lstStyle/>
          <a:p>
            <a:r>
              <a:rPr lang="en-US" b="1" dirty="0" err="1" smtClean="0"/>
              <a:t>Điều</a:t>
            </a:r>
            <a:r>
              <a:rPr lang="en-US" b="1" dirty="0" smtClean="0"/>
              <a:t> </a:t>
            </a:r>
            <a:r>
              <a:rPr lang="en-US" b="1" dirty="0" err="1" smtClean="0"/>
              <a:t>kiện</a:t>
            </a:r>
            <a:r>
              <a:rPr lang="en-US" b="1" dirty="0" smtClean="0"/>
              <a:t> </a:t>
            </a:r>
            <a:r>
              <a:rPr lang="en-US" b="1" dirty="0" err="1" smtClean="0"/>
              <a:t>kiểm</a:t>
            </a:r>
            <a:r>
              <a:rPr lang="en-US" b="1" dirty="0" smtClean="0"/>
              <a:t> </a:t>
            </a:r>
            <a:r>
              <a:rPr lang="en-US" b="1" dirty="0" err="1" smtClean="0"/>
              <a:t>tra</a:t>
            </a:r>
            <a:r>
              <a:rPr lang="en-US" b="1" dirty="0" smtClean="0"/>
              <a:t>: </a:t>
            </a:r>
            <a:r>
              <a:rPr lang="en-US" dirty="0" err="1" smtClean="0"/>
              <a:t>Trả</a:t>
            </a:r>
            <a:r>
              <a:rPr lang="en-US" dirty="0" smtClean="0"/>
              <a:t> </a:t>
            </a:r>
            <a:r>
              <a:rPr lang="en-US" dirty="0" err="1" smtClean="0"/>
              <a:t>về</a:t>
            </a:r>
            <a:r>
              <a:rPr lang="en-US" dirty="0" smtClean="0"/>
              <a:t> </a:t>
            </a:r>
            <a:r>
              <a:rPr lang="en-US" dirty="0" err="1" smtClean="0"/>
              <a:t>một</a:t>
            </a:r>
            <a:r>
              <a:rPr lang="en-US" dirty="0" smtClean="0"/>
              <a:t> </a:t>
            </a:r>
            <a:r>
              <a:rPr lang="en-US" dirty="0" err="1" smtClean="0"/>
              <a:t>giá</a:t>
            </a:r>
            <a:r>
              <a:rPr lang="en-US" dirty="0" smtClean="0"/>
              <a:t> </a:t>
            </a:r>
            <a:r>
              <a:rPr lang="en-US" dirty="0" err="1" smtClean="0"/>
              <a:t>trị</a:t>
            </a:r>
            <a:r>
              <a:rPr lang="en-US" dirty="0" smtClean="0"/>
              <a:t> logic (True/False) </a:t>
            </a:r>
            <a:r>
              <a:rPr lang="en-US" dirty="0" err="1" smtClean="0"/>
              <a:t>và</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bằng</a:t>
            </a:r>
            <a:r>
              <a:rPr lang="en-US" dirty="0" smtClean="0"/>
              <a:t> </a:t>
            </a:r>
            <a:r>
              <a:rPr lang="en-US" dirty="0" err="1" smtClean="0"/>
              <a:t>dấu</a:t>
            </a:r>
            <a:r>
              <a:rPr lang="en-US" dirty="0" smtClean="0"/>
              <a:t> :</a:t>
            </a:r>
            <a:endParaRPr lang="en-US" b="1" dirty="0"/>
          </a:p>
        </p:txBody>
      </p:sp>
    </p:spTree>
    <p:extLst>
      <p:ext uri="{BB962C8B-B14F-4D97-AF65-F5344CB8AC3E}">
        <p14:creationId xmlns:p14="http://schemas.microsoft.com/office/powerpoint/2010/main" val="34053938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a:t>if-</a:t>
            </a:r>
            <a:r>
              <a:rPr lang="en-US" b="1" dirty="0" err="1"/>
              <a:t>elif</a:t>
            </a:r>
            <a:r>
              <a:rPr lang="en-US" b="1" dirty="0"/>
              <a:t>-else</a:t>
            </a:r>
          </a:p>
        </p:txBody>
      </p:sp>
      <p:sp>
        <p:nvSpPr>
          <p:cNvPr id="9" name="TextBox 8"/>
          <p:cNvSpPr txBox="1"/>
          <p:nvPr/>
        </p:nvSpPr>
        <p:spPr>
          <a:xfrm>
            <a:off x="548981" y="2818302"/>
            <a:ext cx="7988963" cy="2800767"/>
          </a:xfrm>
          <a:prstGeom prst="rect">
            <a:avLst/>
          </a:prstGeom>
          <a:noFill/>
        </p:spPr>
        <p:txBody>
          <a:bodyPr wrap="square" rtlCol="0">
            <a:spAutoFit/>
          </a:bodyPr>
          <a:lstStyle/>
          <a:p>
            <a:r>
              <a:rPr lang="en-US" sz="2200" b="1" dirty="0" smtClean="0"/>
              <a:t>if &lt;</a:t>
            </a:r>
            <a:r>
              <a:rPr lang="en-US" sz="2200" b="1" dirty="0" err="1" smtClean="0"/>
              <a:t>điều</a:t>
            </a:r>
            <a:r>
              <a:rPr lang="en-US" sz="2200" b="1" dirty="0" smtClean="0"/>
              <a:t> </a:t>
            </a:r>
            <a:r>
              <a:rPr lang="en-US" sz="2200" b="1" dirty="0" err="1" smtClean="0"/>
              <a:t>kiện</a:t>
            </a:r>
            <a:r>
              <a:rPr lang="en-US" sz="2200" b="1" dirty="0" smtClean="0"/>
              <a:t> 1&gt;:</a:t>
            </a:r>
          </a:p>
          <a:p>
            <a:r>
              <a:rPr lang="en-US" sz="2200" b="1" dirty="0">
                <a:solidFill>
                  <a:srgbClr val="FF0000"/>
                </a:solidFill>
              </a:rPr>
              <a:t> </a:t>
            </a:r>
            <a:r>
              <a:rPr lang="en-US" sz="2200" b="1" dirty="0" smtClean="0">
                <a:solidFill>
                  <a:srgbClr val="FF0000"/>
                </a:solidFill>
              </a:rPr>
              <a:t>       &lt;</a:t>
            </a:r>
            <a:r>
              <a:rPr lang="en-US" sz="2200" b="1" dirty="0" err="1" smtClean="0">
                <a:solidFill>
                  <a:srgbClr val="FF0000"/>
                </a:solidFill>
              </a:rPr>
              <a:t>khối</a:t>
            </a:r>
            <a:r>
              <a:rPr lang="en-US" sz="2200" b="1" dirty="0" smtClean="0">
                <a:solidFill>
                  <a:srgbClr val="FF0000"/>
                </a:solidFill>
              </a:rPr>
              <a:t> </a:t>
            </a:r>
            <a:r>
              <a:rPr lang="en-US" sz="2200" b="1" dirty="0" err="1" smtClean="0">
                <a:solidFill>
                  <a:srgbClr val="FF0000"/>
                </a:solidFill>
              </a:rPr>
              <a:t>lệnh</a:t>
            </a:r>
            <a:r>
              <a:rPr lang="en-US" sz="2200" b="1" dirty="0" smtClean="0">
                <a:solidFill>
                  <a:srgbClr val="FF0000"/>
                </a:solidFill>
              </a:rPr>
              <a:t> </a:t>
            </a:r>
            <a:r>
              <a:rPr lang="en-US" sz="2200" b="1" dirty="0" err="1" smtClean="0">
                <a:solidFill>
                  <a:srgbClr val="FF0000"/>
                </a:solidFill>
              </a:rPr>
              <a:t>thực</a:t>
            </a:r>
            <a:r>
              <a:rPr lang="en-US" sz="2200" b="1" dirty="0" smtClean="0">
                <a:solidFill>
                  <a:srgbClr val="FF0000"/>
                </a:solidFill>
              </a:rPr>
              <a:t> </a:t>
            </a:r>
            <a:r>
              <a:rPr lang="en-US" sz="2200" b="1" dirty="0" err="1" smtClean="0">
                <a:solidFill>
                  <a:srgbClr val="FF0000"/>
                </a:solidFill>
              </a:rPr>
              <a:t>thi</a:t>
            </a:r>
            <a:r>
              <a:rPr lang="en-US" sz="2200" b="1" dirty="0" smtClean="0">
                <a:solidFill>
                  <a:srgbClr val="FF0000"/>
                </a:solidFill>
              </a:rPr>
              <a:t> </a:t>
            </a:r>
            <a:r>
              <a:rPr lang="en-US" sz="2200" b="1" dirty="0" err="1" smtClean="0">
                <a:solidFill>
                  <a:srgbClr val="FF0000"/>
                </a:solidFill>
              </a:rPr>
              <a:t>khi</a:t>
            </a:r>
            <a:r>
              <a:rPr lang="en-US" sz="2200" b="1" dirty="0" smtClean="0">
                <a:solidFill>
                  <a:srgbClr val="FF0000"/>
                </a:solidFill>
              </a:rPr>
              <a:t> </a:t>
            </a:r>
            <a:r>
              <a:rPr lang="en-US" sz="2200" b="1" dirty="0" err="1" smtClean="0">
                <a:solidFill>
                  <a:srgbClr val="FF0000"/>
                </a:solidFill>
              </a:rPr>
              <a:t>điều</a:t>
            </a:r>
            <a:r>
              <a:rPr lang="en-US" sz="2200" b="1" dirty="0" smtClean="0">
                <a:solidFill>
                  <a:srgbClr val="FF0000"/>
                </a:solidFill>
              </a:rPr>
              <a:t> </a:t>
            </a:r>
            <a:r>
              <a:rPr lang="en-US" sz="2200" b="1" dirty="0" err="1" smtClean="0">
                <a:solidFill>
                  <a:srgbClr val="FF0000"/>
                </a:solidFill>
              </a:rPr>
              <a:t>kiện</a:t>
            </a:r>
            <a:r>
              <a:rPr lang="en-US" sz="2200" b="1" dirty="0" smtClean="0">
                <a:solidFill>
                  <a:srgbClr val="FF0000"/>
                </a:solidFill>
              </a:rPr>
              <a:t> 1 </a:t>
            </a:r>
            <a:r>
              <a:rPr lang="en-US" sz="2200" b="1" dirty="0" err="1" smtClean="0">
                <a:solidFill>
                  <a:srgbClr val="FF0000"/>
                </a:solidFill>
              </a:rPr>
              <a:t>đúng</a:t>
            </a:r>
            <a:r>
              <a:rPr lang="en-US" sz="2200" b="1" dirty="0" smtClean="0">
                <a:solidFill>
                  <a:srgbClr val="FF0000"/>
                </a:solidFill>
              </a:rPr>
              <a:t> &gt;</a:t>
            </a:r>
          </a:p>
          <a:p>
            <a:r>
              <a:rPr lang="en-US" sz="2200" b="1" dirty="0" err="1" smtClean="0"/>
              <a:t>elif</a:t>
            </a:r>
            <a:r>
              <a:rPr lang="en-US" sz="2200" b="1" dirty="0" smtClean="0"/>
              <a:t> </a:t>
            </a:r>
            <a:r>
              <a:rPr lang="en-US" sz="2200" b="1" dirty="0"/>
              <a:t>&lt;</a:t>
            </a:r>
            <a:r>
              <a:rPr lang="en-US" sz="2200" b="1" dirty="0" err="1"/>
              <a:t>điều</a:t>
            </a:r>
            <a:r>
              <a:rPr lang="en-US" sz="2200" b="1" dirty="0"/>
              <a:t> </a:t>
            </a:r>
            <a:r>
              <a:rPr lang="en-US" sz="2200" b="1" dirty="0" err="1"/>
              <a:t>kiện</a:t>
            </a:r>
            <a:r>
              <a:rPr lang="en-US" sz="2200" b="1" dirty="0"/>
              <a:t> </a:t>
            </a:r>
            <a:r>
              <a:rPr lang="en-US" sz="2200" b="1" dirty="0" smtClean="0"/>
              <a:t>2&gt;:</a:t>
            </a:r>
          </a:p>
          <a:p>
            <a:r>
              <a:rPr lang="en-US" sz="2200" b="1" dirty="0" smtClean="0"/>
              <a:t>        </a:t>
            </a:r>
            <a:r>
              <a:rPr lang="en-US" sz="2200" b="1" dirty="0">
                <a:solidFill>
                  <a:srgbClr val="FF0000"/>
                </a:solidFill>
              </a:rPr>
              <a:t>&lt;</a:t>
            </a:r>
            <a:r>
              <a:rPr lang="en-US" sz="2200" b="1" dirty="0" err="1">
                <a:solidFill>
                  <a:srgbClr val="FF0000"/>
                </a:solidFill>
              </a:rPr>
              <a:t>khối</a:t>
            </a:r>
            <a:r>
              <a:rPr lang="en-US" sz="2200" b="1" dirty="0">
                <a:solidFill>
                  <a:srgbClr val="FF0000"/>
                </a:solidFill>
              </a:rPr>
              <a:t> </a:t>
            </a:r>
            <a:r>
              <a:rPr lang="en-US" sz="2200" b="1" dirty="0" err="1">
                <a:solidFill>
                  <a:srgbClr val="FF0000"/>
                </a:solidFill>
              </a:rPr>
              <a:t>lệnh</a:t>
            </a:r>
            <a:r>
              <a:rPr lang="en-US" sz="2200" b="1" dirty="0">
                <a:solidFill>
                  <a:srgbClr val="FF0000"/>
                </a:solidFill>
              </a:rPr>
              <a:t> </a:t>
            </a:r>
            <a:r>
              <a:rPr lang="en-US" sz="2200" b="1" dirty="0" err="1">
                <a:solidFill>
                  <a:srgbClr val="FF0000"/>
                </a:solidFill>
              </a:rPr>
              <a:t>thực</a:t>
            </a:r>
            <a:r>
              <a:rPr lang="en-US" sz="2200" b="1" dirty="0">
                <a:solidFill>
                  <a:srgbClr val="FF0000"/>
                </a:solidFill>
              </a:rPr>
              <a:t> </a:t>
            </a:r>
            <a:r>
              <a:rPr lang="en-US" sz="2200" b="1" dirty="0" err="1">
                <a:solidFill>
                  <a:srgbClr val="FF0000"/>
                </a:solidFill>
              </a:rPr>
              <a:t>thi</a:t>
            </a:r>
            <a:r>
              <a:rPr lang="en-US" sz="2200" b="1" dirty="0">
                <a:solidFill>
                  <a:srgbClr val="FF0000"/>
                </a:solidFill>
              </a:rPr>
              <a:t> </a:t>
            </a:r>
            <a:r>
              <a:rPr lang="en-US" sz="2200" b="1" dirty="0" err="1">
                <a:solidFill>
                  <a:srgbClr val="FF0000"/>
                </a:solidFill>
              </a:rPr>
              <a:t>khi</a:t>
            </a:r>
            <a:r>
              <a:rPr lang="en-US" sz="2200" b="1" dirty="0">
                <a:solidFill>
                  <a:srgbClr val="FF0000"/>
                </a:solidFill>
              </a:rPr>
              <a:t> </a:t>
            </a:r>
            <a:r>
              <a:rPr lang="en-US" sz="2200" b="1" dirty="0" err="1">
                <a:solidFill>
                  <a:srgbClr val="FF0000"/>
                </a:solidFill>
              </a:rPr>
              <a:t>điều</a:t>
            </a:r>
            <a:r>
              <a:rPr lang="en-US" sz="2200" b="1" dirty="0">
                <a:solidFill>
                  <a:srgbClr val="FF0000"/>
                </a:solidFill>
              </a:rPr>
              <a:t> </a:t>
            </a:r>
            <a:r>
              <a:rPr lang="en-US" sz="2200" b="1" dirty="0" err="1">
                <a:solidFill>
                  <a:srgbClr val="FF0000"/>
                </a:solidFill>
              </a:rPr>
              <a:t>kiện</a:t>
            </a:r>
            <a:r>
              <a:rPr lang="en-US" sz="2200" b="1" dirty="0">
                <a:solidFill>
                  <a:srgbClr val="FF0000"/>
                </a:solidFill>
              </a:rPr>
              <a:t> </a:t>
            </a:r>
            <a:r>
              <a:rPr lang="en-US" sz="2200" b="1" dirty="0" smtClean="0">
                <a:solidFill>
                  <a:srgbClr val="FF0000"/>
                </a:solidFill>
              </a:rPr>
              <a:t>2 </a:t>
            </a:r>
            <a:r>
              <a:rPr lang="en-US" sz="2200" b="1" dirty="0" err="1">
                <a:solidFill>
                  <a:srgbClr val="FF0000"/>
                </a:solidFill>
              </a:rPr>
              <a:t>đúng</a:t>
            </a:r>
            <a:r>
              <a:rPr lang="en-US" sz="2200" b="1" dirty="0">
                <a:solidFill>
                  <a:srgbClr val="FF0000"/>
                </a:solidFill>
              </a:rPr>
              <a:t> </a:t>
            </a:r>
            <a:r>
              <a:rPr lang="en-US" sz="2200" b="1" dirty="0" smtClean="0">
                <a:solidFill>
                  <a:srgbClr val="FF0000"/>
                </a:solidFill>
              </a:rPr>
              <a:t>&gt;</a:t>
            </a:r>
          </a:p>
          <a:p>
            <a:r>
              <a:rPr lang="en-US" sz="2200" b="1" dirty="0" smtClean="0">
                <a:solidFill>
                  <a:srgbClr val="FF0000"/>
                </a:solidFill>
              </a:rPr>
              <a:t>…</a:t>
            </a:r>
            <a:endParaRPr lang="en-US" sz="2200" b="1" dirty="0"/>
          </a:p>
          <a:p>
            <a:r>
              <a:rPr lang="en-US" sz="2200" b="1" dirty="0" smtClean="0"/>
              <a:t>else:</a:t>
            </a:r>
            <a:endParaRPr lang="en-US" sz="2200" b="1" dirty="0"/>
          </a:p>
          <a:p>
            <a:r>
              <a:rPr lang="en-US" sz="2200" b="1" dirty="0">
                <a:solidFill>
                  <a:srgbClr val="FF0000"/>
                </a:solidFill>
              </a:rPr>
              <a:t>        &lt;</a:t>
            </a:r>
            <a:r>
              <a:rPr lang="en-US" sz="2200" b="1" dirty="0" err="1">
                <a:solidFill>
                  <a:srgbClr val="FF0000"/>
                </a:solidFill>
              </a:rPr>
              <a:t>khối</a:t>
            </a:r>
            <a:r>
              <a:rPr lang="en-US" sz="2200" b="1" dirty="0">
                <a:solidFill>
                  <a:srgbClr val="FF0000"/>
                </a:solidFill>
              </a:rPr>
              <a:t> </a:t>
            </a:r>
            <a:r>
              <a:rPr lang="en-US" sz="2200" b="1" dirty="0" err="1">
                <a:solidFill>
                  <a:srgbClr val="FF0000"/>
                </a:solidFill>
              </a:rPr>
              <a:t>lệnh</a:t>
            </a:r>
            <a:r>
              <a:rPr lang="en-US" sz="2200" b="1" dirty="0">
                <a:solidFill>
                  <a:srgbClr val="FF0000"/>
                </a:solidFill>
              </a:rPr>
              <a:t> </a:t>
            </a:r>
            <a:r>
              <a:rPr lang="en-US" sz="2200" b="1" dirty="0" err="1" smtClean="0">
                <a:solidFill>
                  <a:srgbClr val="FF0000"/>
                </a:solidFill>
              </a:rPr>
              <a:t>thực</a:t>
            </a:r>
            <a:r>
              <a:rPr lang="en-US" sz="2200" b="1" dirty="0" smtClean="0">
                <a:solidFill>
                  <a:srgbClr val="FF0000"/>
                </a:solidFill>
              </a:rPr>
              <a:t> </a:t>
            </a:r>
            <a:r>
              <a:rPr lang="en-US" sz="2200" b="1" dirty="0" err="1" smtClean="0">
                <a:solidFill>
                  <a:srgbClr val="FF0000"/>
                </a:solidFill>
              </a:rPr>
              <a:t>thi</a:t>
            </a:r>
            <a:r>
              <a:rPr lang="en-US" sz="2200" b="1" dirty="0" smtClean="0">
                <a:solidFill>
                  <a:srgbClr val="FF0000"/>
                </a:solidFill>
              </a:rPr>
              <a:t> </a:t>
            </a:r>
            <a:r>
              <a:rPr lang="en-US" sz="2200" b="1" dirty="0" err="1" smtClean="0">
                <a:solidFill>
                  <a:srgbClr val="FF0000"/>
                </a:solidFill>
              </a:rPr>
              <a:t>khi</a:t>
            </a:r>
            <a:r>
              <a:rPr lang="en-US" sz="2200" b="1" dirty="0" smtClean="0">
                <a:solidFill>
                  <a:srgbClr val="FF0000"/>
                </a:solidFill>
              </a:rPr>
              <a:t> </a:t>
            </a:r>
            <a:r>
              <a:rPr lang="en-US" sz="2200" b="1" dirty="0" err="1" smtClean="0">
                <a:solidFill>
                  <a:srgbClr val="FF0000"/>
                </a:solidFill>
              </a:rPr>
              <a:t>không</a:t>
            </a:r>
            <a:r>
              <a:rPr lang="en-US" sz="2200" b="1" dirty="0" smtClean="0">
                <a:solidFill>
                  <a:srgbClr val="FF0000"/>
                </a:solidFill>
              </a:rPr>
              <a:t> </a:t>
            </a:r>
            <a:r>
              <a:rPr lang="en-US" sz="2200" b="1" dirty="0" err="1" smtClean="0">
                <a:solidFill>
                  <a:srgbClr val="FF0000"/>
                </a:solidFill>
              </a:rPr>
              <a:t>có</a:t>
            </a:r>
            <a:r>
              <a:rPr lang="en-US" sz="2200" b="1" dirty="0" smtClean="0">
                <a:solidFill>
                  <a:srgbClr val="FF0000"/>
                </a:solidFill>
              </a:rPr>
              <a:t> </a:t>
            </a:r>
            <a:r>
              <a:rPr lang="en-US" sz="2200" b="1" dirty="0" err="1" smtClean="0">
                <a:solidFill>
                  <a:srgbClr val="FF0000"/>
                </a:solidFill>
              </a:rPr>
              <a:t>điệu</a:t>
            </a:r>
            <a:r>
              <a:rPr lang="en-US" sz="2200" b="1" dirty="0" smtClean="0">
                <a:solidFill>
                  <a:srgbClr val="FF0000"/>
                </a:solidFill>
              </a:rPr>
              <a:t> </a:t>
            </a:r>
            <a:r>
              <a:rPr lang="en-US" sz="2200" b="1" dirty="0" err="1" smtClean="0">
                <a:solidFill>
                  <a:srgbClr val="FF0000"/>
                </a:solidFill>
              </a:rPr>
              <a:t>kiện</a:t>
            </a:r>
            <a:r>
              <a:rPr lang="en-US" sz="2200" b="1" dirty="0" smtClean="0">
                <a:solidFill>
                  <a:srgbClr val="FF0000"/>
                </a:solidFill>
              </a:rPr>
              <a:t> </a:t>
            </a:r>
            <a:r>
              <a:rPr lang="en-US" sz="2200" b="1" dirty="0" err="1" smtClean="0">
                <a:solidFill>
                  <a:srgbClr val="FF0000"/>
                </a:solidFill>
              </a:rPr>
              <a:t>nào</a:t>
            </a:r>
            <a:r>
              <a:rPr lang="en-US" sz="2200" b="1" dirty="0" smtClean="0">
                <a:solidFill>
                  <a:srgbClr val="FF0000"/>
                </a:solidFill>
              </a:rPr>
              <a:t> </a:t>
            </a:r>
            <a:r>
              <a:rPr lang="en-US" sz="2200" b="1" dirty="0" err="1" smtClean="0">
                <a:solidFill>
                  <a:srgbClr val="FF0000"/>
                </a:solidFill>
              </a:rPr>
              <a:t>đúng</a:t>
            </a:r>
            <a:r>
              <a:rPr lang="en-US" sz="2200" b="1" dirty="0" smtClean="0">
                <a:solidFill>
                  <a:srgbClr val="FF0000"/>
                </a:solidFill>
              </a:rPr>
              <a:t>&gt;</a:t>
            </a:r>
            <a:endParaRPr lang="en-US" sz="2200" b="1" dirty="0">
              <a:solidFill>
                <a:srgbClr val="FF0000"/>
              </a:solidFill>
            </a:endParaRPr>
          </a:p>
          <a:p>
            <a:endParaRPr lang="en-US" sz="2200" b="1" dirty="0">
              <a:solidFill>
                <a:srgbClr val="FF0000"/>
              </a:solidFill>
            </a:endParaRPr>
          </a:p>
        </p:txBody>
      </p:sp>
      <p:sp>
        <p:nvSpPr>
          <p:cNvPr id="11" name="TextBox 10"/>
          <p:cNvSpPr txBox="1"/>
          <p:nvPr/>
        </p:nvSpPr>
        <p:spPr>
          <a:xfrm>
            <a:off x="548981" y="1961567"/>
            <a:ext cx="8333421" cy="646331"/>
          </a:xfrm>
          <a:prstGeom prst="rect">
            <a:avLst/>
          </a:prstGeom>
          <a:noFill/>
        </p:spPr>
        <p:txBody>
          <a:bodyPr wrap="square" rtlCol="0">
            <a:spAutoFit/>
          </a:bodyPr>
          <a:lstStyle/>
          <a:p>
            <a:r>
              <a:rPr lang="vi-VN" dirty="0"/>
              <a:t>Câu lệnh "if-elif-else" được sử dụng để kiểm tra nhiều điều kiện khác nhau và thực thi các khối mã tương ứng. Cú pháp của câu lệnh if-elif-else như </a:t>
            </a:r>
            <a:r>
              <a:rPr lang="vi-VN" dirty="0" smtClean="0"/>
              <a:t>sau</a:t>
            </a:r>
            <a:r>
              <a:rPr lang="en-US" dirty="0" smtClean="0"/>
              <a:t>:</a:t>
            </a:r>
            <a:endParaRPr lang="en-US" b="1" dirty="0"/>
          </a:p>
        </p:txBody>
      </p:sp>
    </p:spTree>
    <p:extLst>
      <p:ext uri="{BB962C8B-B14F-4D97-AF65-F5344CB8AC3E}">
        <p14:creationId xmlns:p14="http://schemas.microsoft.com/office/powerpoint/2010/main" val="7129300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a:t>if-</a:t>
            </a:r>
            <a:r>
              <a:rPr lang="en-US" b="1" dirty="0" err="1"/>
              <a:t>elif</a:t>
            </a:r>
            <a:r>
              <a:rPr lang="en-US" b="1" dirty="0"/>
              <a:t>-else</a:t>
            </a:r>
          </a:p>
        </p:txBody>
      </p:sp>
      <p:sp>
        <p:nvSpPr>
          <p:cNvPr id="11" name="TextBox 10"/>
          <p:cNvSpPr txBox="1"/>
          <p:nvPr/>
        </p:nvSpPr>
        <p:spPr>
          <a:xfrm>
            <a:off x="548981" y="1961567"/>
            <a:ext cx="8333421" cy="646331"/>
          </a:xfrm>
          <a:prstGeom prst="rect">
            <a:avLst/>
          </a:prstGeom>
          <a:noFill/>
        </p:spPr>
        <p:txBody>
          <a:bodyPr wrap="square" rtlCol="0">
            <a:spAutoFit/>
          </a:bodyPr>
          <a:lstStyle/>
          <a:p>
            <a:r>
              <a:rPr lang="vi-VN" dirty="0"/>
              <a:t>Câu lệnh "if-elif-else" được sử dụng để kiểm tra nhiều điều kiện khác nhau và thực thi các khối mã tương ứng. Cú pháp của câu lệnh if-elif-else như </a:t>
            </a:r>
            <a:r>
              <a:rPr lang="vi-VN" dirty="0" smtClean="0"/>
              <a:t>sau</a:t>
            </a:r>
            <a:r>
              <a:rPr lang="en-US" dirty="0" smtClean="0"/>
              <a:t>:</a:t>
            </a:r>
            <a:endParaRPr lang="en-US" b="1" dirty="0"/>
          </a:p>
        </p:txBody>
      </p:sp>
      <p:sp>
        <p:nvSpPr>
          <p:cNvPr id="7" name="Rectangle 6"/>
          <p:cNvSpPr/>
          <p:nvPr/>
        </p:nvSpPr>
        <p:spPr>
          <a:xfrm>
            <a:off x="548981" y="3293444"/>
            <a:ext cx="7988963" cy="244163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9165" y="3386357"/>
            <a:ext cx="5226333" cy="2031325"/>
          </a:xfrm>
          <a:prstGeom prst="rect">
            <a:avLst/>
          </a:prstGeom>
          <a:noFill/>
        </p:spPr>
        <p:txBody>
          <a:bodyPr wrap="square" rtlCol="0">
            <a:spAutoFit/>
          </a:bodyPr>
          <a:lstStyle/>
          <a:p>
            <a:r>
              <a:rPr lang="en-US" dirty="0" smtClean="0">
                <a:solidFill>
                  <a:schemeClr val="bg1"/>
                </a:solidFill>
              </a:rPr>
              <a:t>x = </a:t>
            </a:r>
            <a:r>
              <a:rPr lang="en-US" dirty="0" smtClean="0">
                <a:solidFill>
                  <a:schemeClr val="accent6">
                    <a:lumMod val="60000"/>
                    <a:lumOff val="40000"/>
                  </a:schemeClr>
                </a:solidFill>
              </a:rPr>
              <a:t>10</a:t>
            </a:r>
          </a:p>
          <a:p>
            <a:r>
              <a:rPr lang="en-US" dirty="0">
                <a:solidFill>
                  <a:schemeClr val="bg1"/>
                </a:solidFill>
              </a:rPr>
              <a:t>i</a:t>
            </a:r>
            <a:r>
              <a:rPr lang="en-US" dirty="0" smtClean="0">
                <a:solidFill>
                  <a:schemeClr val="bg1"/>
                </a:solidFill>
              </a:rPr>
              <a:t>f x &lt; </a:t>
            </a:r>
            <a:r>
              <a:rPr lang="en-US" dirty="0">
                <a:solidFill>
                  <a:schemeClr val="accent6">
                    <a:lumMod val="60000"/>
                    <a:lumOff val="40000"/>
                  </a:schemeClr>
                </a:solidFill>
              </a:rPr>
              <a:t>5</a:t>
            </a:r>
            <a:r>
              <a:rPr lang="en-US" dirty="0" smtClean="0">
                <a:solidFill>
                  <a:schemeClr val="bg1"/>
                </a:solidFill>
              </a:rPr>
              <a:t>:</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a:t>
            </a:r>
            <a:r>
              <a:rPr lang="en-US" dirty="0" smtClean="0">
                <a:solidFill>
                  <a:schemeClr val="accent2">
                    <a:lumMod val="75000"/>
                  </a:schemeClr>
                </a:solidFill>
              </a:rPr>
              <a:t>x </a:t>
            </a:r>
            <a:r>
              <a:rPr lang="en-US" dirty="0" err="1" smtClean="0">
                <a:solidFill>
                  <a:schemeClr val="accent2">
                    <a:lumMod val="75000"/>
                  </a:schemeClr>
                </a:solidFill>
              </a:rPr>
              <a:t>nhỏ</a:t>
            </a:r>
            <a:r>
              <a:rPr lang="en-US" dirty="0" smtClean="0">
                <a:solidFill>
                  <a:schemeClr val="accent2">
                    <a:lumMod val="75000"/>
                  </a:schemeClr>
                </a:solidFill>
              </a:rPr>
              <a:t> </a:t>
            </a:r>
            <a:r>
              <a:rPr lang="en-US" dirty="0" err="1" smtClean="0">
                <a:solidFill>
                  <a:schemeClr val="accent2">
                    <a:lumMod val="75000"/>
                  </a:schemeClr>
                </a:solidFill>
              </a:rPr>
              <a:t>hơn</a:t>
            </a:r>
            <a:r>
              <a:rPr lang="en-US" dirty="0" smtClean="0">
                <a:solidFill>
                  <a:schemeClr val="accent2">
                    <a:lumMod val="75000"/>
                  </a:schemeClr>
                </a:solidFill>
              </a:rPr>
              <a:t> 5</a:t>
            </a:r>
            <a:r>
              <a:rPr lang="en-US" dirty="0" smtClean="0">
                <a:solidFill>
                  <a:schemeClr val="bg1"/>
                </a:solidFill>
              </a:rPr>
              <a:t>”</a:t>
            </a:r>
            <a:r>
              <a:rPr lang="en-US" dirty="0" smtClean="0">
                <a:solidFill>
                  <a:srgbClr val="FFC000"/>
                </a:solidFill>
              </a:rPr>
              <a:t>)</a:t>
            </a:r>
          </a:p>
          <a:p>
            <a:r>
              <a:rPr lang="en-US" dirty="0" err="1">
                <a:solidFill>
                  <a:schemeClr val="bg1"/>
                </a:solidFill>
              </a:rPr>
              <a:t>e</a:t>
            </a:r>
            <a:r>
              <a:rPr lang="en-US" dirty="0" err="1" smtClean="0">
                <a:solidFill>
                  <a:schemeClr val="bg1"/>
                </a:solidFill>
              </a:rPr>
              <a:t>lif</a:t>
            </a:r>
            <a:r>
              <a:rPr lang="en-US" dirty="0" smtClean="0">
                <a:solidFill>
                  <a:schemeClr val="bg1"/>
                </a:solidFill>
              </a:rPr>
              <a:t>: </a:t>
            </a:r>
            <a:r>
              <a:rPr lang="en-US" dirty="0">
                <a:solidFill>
                  <a:schemeClr val="bg1"/>
                </a:solidFill>
              </a:rPr>
              <a:t>x &lt; </a:t>
            </a:r>
            <a:r>
              <a:rPr lang="en-US" dirty="0" smtClean="0">
                <a:solidFill>
                  <a:schemeClr val="accent6">
                    <a:lumMod val="60000"/>
                    <a:lumOff val="40000"/>
                  </a:schemeClr>
                </a:solidFill>
              </a:rPr>
              <a:t>10</a:t>
            </a:r>
            <a:r>
              <a:rPr lang="en-US" dirty="0" smtClean="0">
                <a:solidFill>
                  <a:schemeClr val="bg1"/>
                </a:solidFill>
              </a:rPr>
              <a:t>:</a:t>
            </a:r>
            <a:endParaRPr lang="en-US" dirty="0">
              <a:solidFill>
                <a:schemeClr val="bg1"/>
              </a:solidFill>
            </a:endParaRPr>
          </a:p>
          <a:p>
            <a:r>
              <a:rPr lang="en-US" dirty="0">
                <a:solidFill>
                  <a:schemeClr val="bg1"/>
                </a:solidFill>
              </a:rPr>
              <a:t>    print</a:t>
            </a:r>
            <a:r>
              <a:rPr lang="en-US" dirty="0">
                <a:solidFill>
                  <a:srgbClr val="FFC000"/>
                </a:solidFill>
              </a:rPr>
              <a:t>(</a:t>
            </a:r>
            <a:r>
              <a:rPr lang="en-US" dirty="0">
                <a:solidFill>
                  <a:schemeClr val="bg1"/>
                </a:solidFill>
              </a:rPr>
              <a:t>“</a:t>
            </a:r>
            <a:r>
              <a:rPr lang="en-US" dirty="0">
                <a:solidFill>
                  <a:schemeClr val="accent2">
                    <a:lumMod val="75000"/>
                  </a:schemeClr>
                </a:solidFill>
              </a:rPr>
              <a:t>x </a:t>
            </a:r>
            <a:r>
              <a:rPr lang="en-US" dirty="0" err="1">
                <a:solidFill>
                  <a:schemeClr val="accent2">
                    <a:lumMod val="75000"/>
                  </a:schemeClr>
                </a:solidFill>
              </a:rPr>
              <a:t>nhỏ</a:t>
            </a:r>
            <a:r>
              <a:rPr lang="en-US" dirty="0">
                <a:solidFill>
                  <a:schemeClr val="accent2">
                    <a:lumMod val="75000"/>
                  </a:schemeClr>
                </a:solidFill>
              </a:rPr>
              <a:t> </a:t>
            </a:r>
            <a:r>
              <a:rPr lang="en-US" dirty="0" err="1">
                <a:solidFill>
                  <a:schemeClr val="accent2">
                    <a:lumMod val="75000"/>
                  </a:schemeClr>
                </a:solidFill>
              </a:rPr>
              <a:t>hơn</a:t>
            </a:r>
            <a:r>
              <a:rPr lang="en-US" dirty="0">
                <a:solidFill>
                  <a:schemeClr val="accent2">
                    <a:lumMod val="75000"/>
                  </a:schemeClr>
                </a:solidFill>
              </a:rPr>
              <a:t> </a:t>
            </a:r>
            <a:r>
              <a:rPr lang="en-US" dirty="0" smtClean="0">
                <a:solidFill>
                  <a:schemeClr val="accent2">
                    <a:lumMod val="75000"/>
                  </a:schemeClr>
                </a:solidFill>
              </a:rPr>
              <a:t>10</a:t>
            </a:r>
            <a:r>
              <a:rPr lang="en-US" dirty="0" smtClean="0">
                <a:solidFill>
                  <a:schemeClr val="bg1"/>
                </a:solidFill>
              </a:rPr>
              <a:t>”</a:t>
            </a:r>
            <a:r>
              <a:rPr lang="en-US" dirty="0" smtClean="0">
                <a:solidFill>
                  <a:srgbClr val="FFC000"/>
                </a:solidFill>
              </a:rPr>
              <a:t>)</a:t>
            </a:r>
            <a:endParaRPr lang="en-US" dirty="0">
              <a:solidFill>
                <a:srgbClr val="FFC000"/>
              </a:solidFill>
            </a:endParaRPr>
          </a:p>
          <a:p>
            <a:r>
              <a:rPr lang="en-US" dirty="0" smtClean="0">
                <a:solidFill>
                  <a:schemeClr val="bg1"/>
                </a:solidFill>
              </a:rPr>
              <a:t>else:</a:t>
            </a:r>
          </a:p>
          <a:p>
            <a:r>
              <a:rPr lang="en-US" dirty="0" smtClean="0">
                <a:solidFill>
                  <a:srgbClr val="FFC000"/>
                </a:solidFill>
              </a:rPr>
              <a:t>    </a:t>
            </a:r>
            <a:r>
              <a:rPr lang="en-US" dirty="0" smtClean="0">
                <a:solidFill>
                  <a:schemeClr val="bg1"/>
                </a:solidFill>
              </a:rPr>
              <a:t>print</a:t>
            </a:r>
            <a:r>
              <a:rPr lang="en-US" dirty="0">
                <a:solidFill>
                  <a:srgbClr val="FFC000"/>
                </a:solidFill>
              </a:rPr>
              <a:t>(</a:t>
            </a:r>
            <a:r>
              <a:rPr lang="en-US" dirty="0">
                <a:solidFill>
                  <a:schemeClr val="bg1"/>
                </a:solidFill>
              </a:rPr>
              <a:t>“</a:t>
            </a:r>
            <a:r>
              <a:rPr lang="en-US" dirty="0">
                <a:solidFill>
                  <a:schemeClr val="accent2">
                    <a:lumMod val="75000"/>
                  </a:schemeClr>
                </a:solidFill>
              </a:rPr>
              <a:t>x </a:t>
            </a:r>
            <a:r>
              <a:rPr lang="en-US" dirty="0" err="1" smtClean="0">
                <a:solidFill>
                  <a:schemeClr val="accent2">
                    <a:lumMod val="75000"/>
                  </a:schemeClr>
                </a:solidFill>
              </a:rPr>
              <a:t>lơn</a:t>
            </a:r>
            <a:r>
              <a:rPr lang="en-US" dirty="0" smtClean="0">
                <a:solidFill>
                  <a:schemeClr val="accent2">
                    <a:lumMod val="75000"/>
                  </a:schemeClr>
                </a:solidFill>
              </a:rPr>
              <a:t> </a:t>
            </a:r>
            <a:r>
              <a:rPr lang="en-US" dirty="0" err="1">
                <a:solidFill>
                  <a:schemeClr val="accent2">
                    <a:lumMod val="75000"/>
                  </a:schemeClr>
                </a:solidFill>
              </a:rPr>
              <a:t>hơn</a:t>
            </a:r>
            <a:r>
              <a:rPr lang="en-US" dirty="0">
                <a:solidFill>
                  <a:schemeClr val="accent2">
                    <a:lumMod val="75000"/>
                  </a:schemeClr>
                </a:solidFill>
              </a:rPr>
              <a:t> </a:t>
            </a:r>
            <a:r>
              <a:rPr lang="en-US" dirty="0" err="1" smtClean="0">
                <a:solidFill>
                  <a:schemeClr val="accent2">
                    <a:lumMod val="75000"/>
                  </a:schemeClr>
                </a:solidFill>
              </a:rPr>
              <a:t>hoặc</a:t>
            </a:r>
            <a:r>
              <a:rPr lang="en-US" dirty="0" smtClean="0">
                <a:solidFill>
                  <a:schemeClr val="accent2">
                    <a:lumMod val="75000"/>
                  </a:schemeClr>
                </a:solidFill>
              </a:rPr>
              <a:t> </a:t>
            </a:r>
            <a:r>
              <a:rPr lang="en-US" dirty="0" err="1" smtClean="0">
                <a:solidFill>
                  <a:schemeClr val="accent2">
                    <a:lumMod val="75000"/>
                  </a:schemeClr>
                </a:solidFill>
              </a:rPr>
              <a:t>bằng</a:t>
            </a:r>
            <a:r>
              <a:rPr lang="en-US" dirty="0" smtClean="0">
                <a:solidFill>
                  <a:schemeClr val="accent2">
                    <a:lumMod val="75000"/>
                  </a:schemeClr>
                </a:solidFill>
              </a:rPr>
              <a:t> 10</a:t>
            </a:r>
            <a:r>
              <a:rPr lang="en-US" dirty="0">
                <a:solidFill>
                  <a:schemeClr val="bg1"/>
                </a:solidFill>
              </a:rPr>
              <a:t>”</a:t>
            </a:r>
            <a:r>
              <a:rPr lang="en-US" dirty="0">
                <a:solidFill>
                  <a:srgbClr val="FFC000"/>
                </a:solidFill>
              </a:rPr>
              <a:t>)</a:t>
            </a:r>
            <a:endParaRPr lang="en-US" dirty="0" smtClean="0">
              <a:solidFill>
                <a:srgbClr val="FFC000"/>
              </a:solidFill>
            </a:endParaRPr>
          </a:p>
        </p:txBody>
      </p:sp>
      <p:sp>
        <p:nvSpPr>
          <p:cNvPr id="10" name="TextBox 9"/>
          <p:cNvSpPr txBox="1"/>
          <p:nvPr/>
        </p:nvSpPr>
        <p:spPr>
          <a:xfrm>
            <a:off x="548981" y="2766005"/>
            <a:ext cx="7988963" cy="369332"/>
          </a:xfrm>
          <a:prstGeom prst="rect">
            <a:avLst/>
          </a:prstGeom>
          <a:noFill/>
        </p:spPr>
        <p:txBody>
          <a:bodyPr wrap="square" rtlCol="0">
            <a:spAutoFit/>
          </a:bodyPr>
          <a:lstStyle/>
          <a:p>
            <a:r>
              <a:rPr lang="en-US" dirty="0" err="1"/>
              <a:t>Ví</a:t>
            </a:r>
            <a:r>
              <a:rPr lang="en-US" dirty="0"/>
              <a:t> </a:t>
            </a:r>
            <a:r>
              <a:rPr lang="en-US" dirty="0" err="1"/>
              <a:t>dụ</a:t>
            </a:r>
            <a:r>
              <a:rPr lang="en-US" dirty="0"/>
              <a:t>:</a:t>
            </a:r>
            <a:endParaRPr lang="en-US" b="1" dirty="0"/>
          </a:p>
        </p:txBody>
      </p:sp>
      <p:sp>
        <p:nvSpPr>
          <p:cNvPr id="12" name="TextBox 11"/>
          <p:cNvSpPr txBox="1"/>
          <p:nvPr/>
        </p:nvSpPr>
        <p:spPr>
          <a:xfrm>
            <a:off x="548981" y="5977038"/>
            <a:ext cx="7988963" cy="369332"/>
          </a:xfrm>
          <a:prstGeom prst="rect">
            <a:avLst/>
          </a:prstGeom>
          <a:noFill/>
        </p:spPr>
        <p:txBody>
          <a:bodyPr wrap="square" rtlCol="0">
            <a:spAutoFit/>
          </a:bodyPr>
          <a:lstStyle/>
          <a:p>
            <a:r>
              <a:rPr lang="en-US" dirty="0" err="1" smtClean="0"/>
              <a:t>Kết</a:t>
            </a:r>
            <a:r>
              <a:rPr lang="en-US" dirty="0" smtClean="0"/>
              <a:t> </a:t>
            </a:r>
            <a:r>
              <a:rPr lang="en-US" dirty="0" err="1" smtClean="0"/>
              <a:t>quả</a:t>
            </a:r>
            <a:r>
              <a:rPr lang="en-US" dirty="0" smtClean="0"/>
              <a:t>: </a:t>
            </a:r>
            <a:r>
              <a:rPr lang="vi-VN" dirty="0"/>
              <a:t>x lớn hơn hoặc bằng 10</a:t>
            </a:r>
            <a:endParaRPr lang="en-US" b="1" dirty="0"/>
          </a:p>
        </p:txBody>
      </p:sp>
    </p:spTree>
    <p:extLst>
      <p:ext uri="{BB962C8B-B14F-4D97-AF65-F5344CB8AC3E}">
        <p14:creationId xmlns:p14="http://schemas.microsoft.com/office/powerpoint/2010/main" val="3596896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3"/>
          </p:nvPr>
        </p:nvSpPr>
        <p:spPr/>
        <p:txBody>
          <a:bodyPr/>
          <a:lstStyle/>
          <a:p>
            <a:r>
              <a:rPr lang="en-US" dirty="0" smtClean="0"/>
              <a:t>3.3 </a:t>
            </a:r>
            <a:r>
              <a:rPr lang="en-US" dirty="0" err="1" smtClean="0"/>
              <a:t>Câu</a:t>
            </a:r>
            <a:r>
              <a:rPr lang="en-US" dirty="0" smtClean="0"/>
              <a:t> </a:t>
            </a:r>
            <a:r>
              <a:rPr lang="en-US" dirty="0" err="1" smtClean="0"/>
              <a:t>lệnh</a:t>
            </a:r>
            <a:r>
              <a:rPr lang="en-US" dirty="0" smtClean="0"/>
              <a:t> if, else, </a:t>
            </a:r>
            <a:r>
              <a:rPr lang="en-US" dirty="0" err="1" smtClean="0"/>
              <a:t>elif</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Câu</a:t>
            </a:r>
            <a:r>
              <a:rPr lang="en-US" b="1" dirty="0" smtClean="0"/>
              <a:t> </a:t>
            </a:r>
            <a:r>
              <a:rPr lang="en-US" b="1" dirty="0" err="1" smtClean="0"/>
              <a:t>lệnh</a:t>
            </a:r>
            <a:r>
              <a:rPr lang="en-US" b="1" dirty="0" smtClean="0"/>
              <a:t> pass </a:t>
            </a:r>
            <a:r>
              <a:rPr lang="en-US" b="1" dirty="0" err="1" smtClean="0"/>
              <a:t>trong</a:t>
            </a:r>
            <a:r>
              <a:rPr lang="en-US" b="1" dirty="0" smtClean="0"/>
              <a:t> Python</a:t>
            </a:r>
            <a:endParaRPr lang="en-US" b="1" dirty="0"/>
          </a:p>
        </p:txBody>
      </p:sp>
      <p:sp>
        <p:nvSpPr>
          <p:cNvPr id="11" name="TextBox 10"/>
          <p:cNvSpPr txBox="1"/>
          <p:nvPr/>
        </p:nvSpPr>
        <p:spPr>
          <a:xfrm>
            <a:off x="548981" y="1961567"/>
            <a:ext cx="8333421" cy="1200329"/>
          </a:xfrm>
          <a:prstGeom prst="rect">
            <a:avLst/>
          </a:prstGeom>
          <a:noFill/>
        </p:spPr>
        <p:txBody>
          <a:bodyPr wrap="square" rtlCol="0">
            <a:spAutoFit/>
          </a:bodyPr>
          <a:lstStyle/>
          <a:p>
            <a:r>
              <a:rPr lang="en-US" dirty="0" err="1" smtClean="0"/>
              <a:t>Từ</a:t>
            </a:r>
            <a:r>
              <a:rPr lang="en-US" dirty="0" smtClean="0"/>
              <a:t> </a:t>
            </a:r>
            <a:r>
              <a:rPr lang="en-US" dirty="0" err="1" smtClean="0"/>
              <a:t>khóa</a:t>
            </a:r>
            <a:r>
              <a:rPr lang="en-US" dirty="0" smtClean="0"/>
              <a:t> </a:t>
            </a:r>
            <a:r>
              <a:rPr lang="en-US" b="1" dirty="0" smtClean="0"/>
              <a:t>pass</a:t>
            </a:r>
            <a:r>
              <a:rPr lang="en-US" dirty="0" smtClean="0"/>
              <a:t> </a:t>
            </a:r>
            <a:r>
              <a:rPr lang="vi-VN" dirty="0" smtClean="0"/>
              <a:t>được </a:t>
            </a:r>
            <a:r>
              <a:rPr lang="vi-VN" dirty="0"/>
              <a:t>sử dụng để đánh dấu một khối mã rỗng hoặc tạm thời không có nội dung. Nó không làm gì cả và được sử dụng để bỏ qua một phần của mã trong trường hợp bạn không muốn thực hiện bất kỳ hành động nào tại thời điểm đó, nhưng cú pháp yêu cầu phải có một khối mã</a:t>
            </a:r>
            <a:endParaRPr lang="en-US" b="1" dirty="0"/>
          </a:p>
        </p:txBody>
      </p:sp>
      <p:sp>
        <p:nvSpPr>
          <p:cNvPr id="7" name="Rectangle 6"/>
          <p:cNvSpPr/>
          <p:nvPr/>
        </p:nvSpPr>
        <p:spPr>
          <a:xfrm>
            <a:off x="548981" y="3293444"/>
            <a:ext cx="7988963" cy="308609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49166" y="3386357"/>
            <a:ext cx="7214620" cy="646331"/>
          </a:xfrm>
          <a:prstGeom prst="rect">
            <a:avLst/>
          </a:prstGeom>
          <a:noFill/>
        </p:spPr>
        <p:txBody>
          <a:bodyPr wrap="square" rtlCol="0">
            <a:spAutoFit/>
          </a:bodyPr>
          <a:lstStyle/>
          <a:p>
            <a:r>
              <a:rPr lang="en-US" dirty="0" smtClean="0">
                <a:solidFill>
                  <a:srgbClr val="00B0F0"/>
                </a:solidFill>
              </a:rPr>
              <a:t>if</a:t>
            </a:r>
            <a:r>
              <a:rPr lang="en-US" dirty="0" smtClean="0">
                <a:solidFill>
                  <a:schemeClr val="bg1"/>
                </a:solidFill>
              </a:rPr>
              <a:t> </a:t>
            </a:r>
            <a:r>
              <a:rPr lang="en-US" dirty="0" smtClean="0">
                <a:solidFill>
                  <a:schemeClr val="bg1"/>
                </a:solidFill>
              </a:rPr>
              <a:t>x &lt; </a:t>
            </a:r>
            <a:r>
              <a:rPr lang="en-US" dirty="0">
                <a:solidFill>
                  <a:schemeClr val="accent6">
                    <a:lumMod val="60000"/>
                    <a:lumOff val="40000"/>
                  </a:schemeClr>
                </a:solidFill>
              </a:rPr>
              <a:t>5</a:t>
            </a:r>
            <a:r>
              <a:rPr lang="en-US" dirty="0" smtClean="0">
                <a:solidFill>
                  <a:schemeClr val="bg1"/>
                </a:solidFill>
              </a:rPr>
              <a:t>:</a:t>
            </a:r>
          </a:p>
          <a:p>
            <a:r>
              <a:rPr lang="en-US" dirty="0">
                <a:solidFill>
                  <a:schemeClr val="bg1"/>
                </a:solidFill>
              </a:rPr>
              <a:t> </a:t>
            </a:r>
            <a:r>
              <a:rPr lang="en-US" dirty="0" smtClean="0">
                <a:solidFill>
                  <a:schemeClr val="bg1"/>
                </a:solidFill>
              </a:rPr>
              <a:t>   </a:t>
            </a:r>
            <a:r>
              <a:rPr lang="en-US" dirty="0" smtClean="0">
                <a:solidFill>
                  <a:srgbClr val="00B0F0"/>
                </a:solidFill>
              </a:rPr>
              <a:t>pass </a:t>
            </a:r>
            <a:r>
              <a:rPr lang="en-US" dirty="0" smtClean="0">
                <a:solidFill>
                  <a:schemeClr val="accent6">
                    <a:lumMod val="75000"/>
                  </a:schemeClr>
                </a:solidFill>
              </a:rPr>
              <a:t>#</a:t>
            </a:r>
            <a:r>
              <a:rPr lang="en-US" dirty="0" err="1" smtClean="0">
                <a:solidFill>
                  <a:schemeClr val="accent6">
                    <a:lumMod val="75000"/>
                  </a:schemeClr>
                </a:solidFill>
              </a:rPr>
              <a:t>Không</a:t>
            </a:r>
            <a:r>
              <a:rPr lang="en-US" dirty="0" smtClean="0">
                <a:solidFill>
                  <a:schemeClr val="accent6">
                    <a:lumMod val="75000"/>
                  </a:schemeClr>
                </a:solidFill>
              </a:rPr>
              <a:t> </a:t>
            </a:r>
            <a:r>
              <a:rPr lang="en-US" dirty="0" err="1" smtClean="0">
                <a:solidFill>
                  <a:schemeClr val="accent6">
                    <a:lumMod val="75000"/>
                  </a:schemeClr>
                </a:solidFill>
              </a:rPr>
              <a:t>muốn</a:t>
            </a:r>
            <a:r>
              <a:rPr lang="en-US" dirty="0" smtClean="0">
                <a:solidFill>
                  <a:schemeClr val="accent6">
                    <a:lumMod val="75000"/>
                  </a:schemeClr>
                </a:solidFill>
              </a:rPr>
              <a:t> </a:t>
            </a:r>
            <a:r>
              <a:rPr lang="en-US" dirty="0" err="1" smtClean="0">
                <a:solidFill>
                  <a:schemeClr val="accent6">
                    <a:lumMod val="75000"/>
                  </a:schemeClr>
                </a:solidFill>
              </a:rPr>
              <a:t>làm</a:t>
            </a:r>
            <a:r>
              <a:rPr lang="en-US" dirty="0" smtClean="0">
                <a:solidFill>
                  <a:schemeClr val="accent6">
                    <a:lumMod val="75000"/>
                  </a:schemeClr>
                </a:solidFill>
              </a:rPr>
              <a:t> </a:t>
            </a:r>
            <a:r>
              <a:rPr lang="en-US" dirty="0" err="1" smtClean="0">
                <a:solidFill>
                  <a:schemeClr val="accent6">
                    <a:lumMod val="75000"/>
                  </a:schemeClr>
                </a:solidFill>
              </a:rPr>
              <a:t>gì</a:t>
            </a:r>
            <a:r>
              <a:rPr lang="en-US" dirty="0" smtClean="0">
                <a:solidFill>
                  <a:schemeClr val="accent6">
                    <a:lumMod val="75000"/>
                  </a:schemeClr>
                </a:solidFill>
              </a:rPr>
              <a:t> </a:t>
            </a:r>
            <a:r>
              <a:rPr lang="en-US" dirty="0" err="1" smtClean="0">
                <a:solidFill>
                  <a:schemeClr val="accent6">
                    <a:lumMod val="75000"/>
                  </a:schemeClr>
                </a:solidFill>
              </a:rPr>
              <a:t>khi</a:t>
            </a:r>
            <a:r>
              <a:rPr lang="en-US" dirty="0" smtClean="0">
                <a:solidFill>
                  <a:schemeClr val="accent6">
                    <a:lumMod val="75000"/>
                  </a:schemeClr>
                </a:solidFill>
              </a:rPr>
              <a:t> </a:t>
            </a:r>
            <a:r>
              <a:rPr lang="en-US" dirty="0" err="1" smtClean="0">
                <a:solidFill>
                  <a:schemeClr val="accent6">
                    <a:lumMod val="75000"/>
                  </a:schemeClr>
                </a:solidFill>
              </a:rPr>
              <a:t>điều</a:t>
            </a:r>
            <a:r>
              <a:rPr lang="en-US" dirty="0" smtClean="0">
                <a:solidFill>
                  <a:schemeClr val="accent6">
                    <a:lumMod val="75000"/>
                  </a:schemeClr>
                </a:solidFill>
              </a:rPr>
              <a:t> </a:t>
            </a:r>
            <a:r>
              <a:rPr lang="en-US" dirty="0" err="1" smtClean="0">
                <a:solidFill>
                  <a:schemeClr val="accent6">
                    <a:lumMod val="75000"/>
                  </a:schemeClr>
                </a:solidFill>
              </a:rPr>
              <a:t>kiện</a:t>
            </a:r>
            <a:r>
              <a:rPr lang="en-US" dirty="0" smtClean="0">
                <a:solidFill>
                  <a:schemeClr val="accent6">
                    <a:lumMod val="75000"/>
                  </a:schemeClr>
                </a:solidFill>
              </a:rPr>
              <a:t> </a:t>
            </a:r>
            <a:r>
              <a:rPr lang="en-US" dirty="0" err="1" smtClean="0">
                <a:solidFill>
                  <a:schemeClr val="accent6">
                    <a:lumMod val="75000"/>
                  </a:schemeClr>
                </a:solidFill>
              </a:rPr>
              <a:t>đúng</a:t>
            </a:r>
            <a:r>
              <a:rPr lang="en-US" dirty="0" smtClean="0">
                <a:solidFill>
                  <a:srgbClr val="00B0F0"/>
                </a:solidFill>
              </a:rPr>
              <a:t> </a:t>
            </a:r>
            <a:endParaRPr lang="en-US" dirty="0" smtClean="0">
              <a:solidFill>
                <a:srgbClr val="00B0F0"/>
              </a:solidFill>
            </a:endParaRPr>
          </a:p>
        </p:txBody>
      </p:sp>
      <p:sp>
        <p:nvSpPr>
          <p:cNvPr id="13" name="TextBox 12"/>
          <p:cNvSpPr txBox="1"/>
          <p:nvPr/>
        </p:nvSpPr>
        <p:spPr>
          <a:xfrm>
            <a:off x="749166" y="4290125"/>
            <a:ext cx="7597392" cy="646331"/>
          </a:xfrm>
          <a:prstGeom prst="rect">
            <a:avLst/>
          </a:prstGeom>
          <a:noFill/>
        </p:spPr>
        <p:txBody>
          <a:bodyPr wrap="square" rtlCol="0">
            <a:spAutoFit/>
          </a:bodyPr>
          <a:lstStyle/>
          <a:p>
            <a:r>
              <a:rPr lang="en-US" dirty="0">
                <a:solidFill>
                  <a:srgbClr val="00B0F0"/>
                </a:solidFill>
              </a:rPr>
              <a:t>for</a:t>
            </a:r>
            <a:r>
              <a:rPr lang="en-US" dirty="0">
                <a:solidFill>
                  <a:schemeClr val="bg1"/>
                </a:solidFill>
              </a:rPr>
              <a:t> </a:t>
            </a:r>
            <a:r>
              <a:rPr lang="en-US" dirty="0" err="1">
                <a:solidFill>
                  <a:schemeClr val="bg1"/>
                </a:solidFill>
              </a:rPr>
              <a:t>i</a:t>
            </a:r>
            <a:r>
              <a:rPr lang="en-US" dirty="0">
                <a:solidFill>
                  <a:schemeClr val="bg1"/>
                </a:solidFill>
              </a:rPr>
              <a:t> </a:t>
            </a:r>
            <a:r>
              <a:rPr lang="en-US" dirty="0">
                <a:solidFill>
                  <a:srgbClr val="00B0F0"/>
                </a:solidFill>
              </a:rPr>
              <a:t>in</a:t>
            </a:r>
            <a:r>
              <a:rPr lang="en-US" dirty="0">
                <a:solidFill>
                  <a:schemeClr val="bg1"/>
                </a:solidFill>
              </a:rPr>
              <a:t> range</a:t>
            </a:r>
            <a:r>
              <a:rPr lang="en-US" dirty="0">
                <a:solidFill>
                  <a:schemeClr val="accent4">
                    <a:lumMod val="60000"/>
                    <a:lumOff val="40000"/>
                  </a:schemeClr>
                </a:solidFill>
              </a:rPr>
              <a:t>(</a:t>
            </a:r>
            <a:r>
              <a:rPr lang="en-US" dirty="0">
                <a:solidFill>
                  <a:schemeClr val="accent6">
                    <a:lumMod val="60000"/>
                    <a:lumOff val="40000"/>
                  </a:schemeClr>
                </a:solidFill>
              </a:rPr>
              <a:t>10</a:t>
            </a:r>
            <a:r>
              <a:rPr lang="en-US" dirty="0">
                <a:solidFill>
                  <a:schemeClr val="accent4">
                    <a:lumMod val="60000"/>
                    <a:lumOff val="40000"/>
                  </a:schemeClr>
                </a:solidFill>
              </a:rPr>
              <a:t>)</a:t>
            </a:r>
            <a:r>
              <a:rPr lang="en-US" dirty="0">
                <a:solidFill>
                  <a:schemeClr val="bg1"/>
                </a:solidFill>
              </a:rPr>
              <a:t>:</a:t>
            </a:r>
          </a:p>
          <a:p>
            <a:r>
              <a:rPr lang="en-US" dirty="0">
                <a:solidFill>
                  <a:schemeClr val="bg1"/>
                </a:solidFill>
              </a:rPr>
              <a:t>    </a:t>
            </a:r>
            <a:r>
              <a:rPr lang="en-US" dirty="0">
                <a:solidFill>
                  <a:srgbClr val="00B0F0"/>
                </a:solidFill>
              </a:rPr>
              <a:t>pass</a:t>
            </a:r>
            <a:r>
              <a:rPr lang="en-US" dirty="0">
                <a:solidFill>
                  <a:schemeClr val="bg1"/>
                </a:solidFill>
              </a:rPr>
              <a:t>  </a:t>
            </a:r>
            <a:r>
              <a:rPr lang="en-US" dirty="0">
                <a:solidFill>
                  <a:schemeClr val="accent6">
                    <a:lumMod val="75000"/>
                  </a:schemeClr>
                </a:solidFill>
              </a:rPr>
              <a:t># </a:t>
            </a:r>
            <a:r>
              <a:rPr lang="en-US" dirty="0" err="1">
                <a:solidFill>
                  <a:schemeClr val="accent6">
                    <a:lumMod val="75000"/>
                  </a:schemeClr>
                </a:solidFill>
              </a:rPr>
              <a:t>không</a:t>
            </a:r>
            <a:r>
              <a:rPr lang="en-US" dirty="0">
                <a:solidFill>
                  <a:schemeClr val="accent6">
                    <a:lumMod val="75000"/>
                  </a:schemeClr>
                </a:solidFill>
              </a:rPr>
              <a:t> </a:t>
            </a:r>
            <a:r>
              <a:rPr lang="en-US" dirty="0" err="1">
                <a:solidFill>
                  <a:schemeClr val="accent6">
                    <a:lumMod val="75000"/>
                  </a:schemeClr>
                </a:solidFill>
              </a:rPr>
              <a:t>có</a:t>
            </a:r>
            <a:r>
              <a:rPr lang="en-US" dirty="0">
                <a:solidFill>
                  <a:schemeClr val="accent6">
                    <a:lumMod val="75000"/>
                  </a:schemeClr>
                </a:solidFill>
              </a:rPr>
              <a:t> </a:t>
            </a:r>
            <a:r>
              <a:rPr lang="en-US" dirty="0" err="1">
                <a:solidFill>
                  <a:schemeClr val="accent6">
                    <a:lumMod val="75000"/>
                  </a:schemeClr>
                </a:solidFill>
              </a:rPr>
              <a:t>hành</a:t>
            </a:r>
            <a:r>
              <a:rPr lang="en-US" dirty="0">
                <a:solidFill>
                  <a:schemeClr val="accent6">
                    <a:lumMod val="75000"/>
                  </a:schemeClr>
                </a:solidFill>
              </a:rPr>
              <a:t> </a:t>
            </a:r>
            <a:r>
              <a:rPr lang="en-US" dirty="0" err="1">
                <a:solidFill>
                  <a:schemeClr val="accent6">
                    <a:lumMod val="75000"/>
                  </a:schemeClr>
                </a:solidFill>
              </a:rPr>
              <a:t>động</a:t>
            </a:r>
            <a:r>
              <a:rPr lang="en-US" dirty="0">
                <a:solidFill>
                  <a:schemeClr val="accent6">
                    <a:lumMod val="75000"/>
                  </a:schemeClr>
                </a:solidFill>
              </a:rPr>
              <a:t> </a:t>
            </a:r>
            <a:r>
              <a:rPr lang="en-US" dirty="0" err="1">
                <a:solidFill>
                  <a:schemeClr val="accent6">
                    <a:lumMod val="75000"/>
                  </a:schemeClr>
                </a:solidFill>
              </a:rPr>
              <a:t>cụ</a:t>
            </a:r>
            <a:r>
              <a:rPr lang="en-US" dirty="0">
                <a:solidFill>
                  <a:schemeClr val="accent6">
                    <a:lumMod val="75000"/>
                  </a:schemeClr>
                </a:solidFill>
              </a:rPr>
              <a:t> </a:t>
            </a:r>
            <a:r>
              <a:rPr lang="en-US" dirty="0" err="1">
                <a:solidFill>
                  <a:schemeClr val="accent6">
                    <a:lumMod val="75000"/>
                  </a:schemeClr>
                </a:solidFill>
              </a:rPr>
              <a:t>thể</a:t>
            </a:r>
            <a:r>
              <a:rPr lang="en-US" dirty="0">
                <a:solidFill>
                  <a:schemeClr val="accent6">
                    <a:lumMod val="75000"/>
                  </a:schemeClr>
                </a:solidFill>
              </a:rPr>
              <a:t> </a:t>
            </a:r>
            <a:r>
              <a:rPr lang="en-US" dirty="0" err="1">
                <a:solidFill>
                  <a:schemeClr val="accent6">
                    <a:lumMod val="75000"/>
                  </a:schemeClr>
                </a:solidFill>
              </a:rPr>
              <a:t>trong</a:t>
            </a:r>
            <a:r>
              <a:rPr lang="en-US" dirty="0">
                <a:solidFill>
                  <a:schemeClr val="accent6">
                    <a:lumMod val="75000"/>
                  </a:schemeClr>
                </a:solidFill>
              </a:rPr>
              <a:t> </a:t>
            </a:r>
            <a:r>
              <a:rPr lang="en-US" dirty="0" err="1">
                <a:solidFill>
                  <a:schemeClr val="accent6">
                    <a:lumMod val="75000"/>
                  </a:schemeClr>
                </a:solidFill>
              </a:rPr>
              <a:t>mỗi</a:t>
            </a:r>
            <a:r>
              <a:rPr lang="en-US" dirty="0">
                <a:solidFill>
                  <a:schemeClr val="accent6">
                    <a:lumMod val="75000"/>
                  </a:schemeClr>
                </a:solidFill>
              </a:rPr>
              <a:t> </a:t>
            </a:r>
            <a:r>
              <a:rPr lang="en-US" dirty="0" err="1">
                <a:solidFill>
                  <a:schemeClr val="accent6">
                    <a:lumMod val="75000"/>
                  </a:schemeClr>
                </a:solidFill>
              </a:rPr>
              <a:t>lần</a:t>
            </a:r>
            <a:r>
              <a:rPr lang="en-US" dirty="0">
                <a:solidFill>
                  <a:schemeClr val="accent6">
                    <a:lumMod val="75000"/>
                  </a:schemeClr>
                </a:solidFill>
              </a:rPr>
              <a:t> </a:t>
            </a:r>
            <a:r>
              <a:rPr lang="en-US" dirty="0" err="1">
                <a:solidFill>
                  <a:schemeClr val="accent6">
                    <a:lumMod val="75000"/>
                  </a:schemeClr>
                </a:solidFill>
              </a:rPr>
              <a:t>lặp</a:t>
            </a:r>
            <a:endParaRPr lang="en-US" dirty="0" smtClean="0">
              <a:solidFill>
                <a:schemeClr val="accent6">
                  <a:lumMod val="75000"/>
                </a:schemeClr>
              </a:solidFill>
            </a:endParaRPr>
          </a:p>
        </p:txBody>
      </p:sp>
      <p:sp>
        <p:nvSpPr>
          <p:cNvPr id="14" name="TextBox 13"/>
          <p:cNvSpPr txBox="1"/>
          <p:nvPr/>
        </p:nvSpPr>
        <p:spPr>
          <a:xfrm>
            <a:off x="749166" y="5289585"/>
            <a:ext cx="7597392" cy="646331"/>
          </a:xfrm>
          <a:prstGeom prst="rect">
            <a:avLst/>
          </a:prstGeom>
          <a:noFill/>
        </p:spPr>
        <p:txBody>
          <a:bodyPr wrap="square" rtlCol="0">
            <a:spAutoFit/>
          </a:bodyPr>
          <a:lstStyle/>
          <a:p>
            <a:r>
              <a:rPr lang="en-US" dirty="0" err="1">
                <a:solidFill>
                  <a:srgbClr val="00B0F0"/>
                </a:solidFill>
              </a:rPr>
              <a:t>def</a:t>
            </a:r>
            <a:r>
              <a:rPr lang="en-US" dirty="0">
                <a:solidFill>
                  <a:schemeClr val="bg1"/>
                </a:solidFill>
              </a:rPr>
              <a:t> </a:t>
            </a:r>
            <a:r>
              <a:rPr lang="en-US" dirty="0" err="1">
                <a:solidFill>
                  <a:schemeClr val="bg1"/>
                </a:solidFill>
              </a:rPr>
              <a:t>my_function</a:t>
            </a:r>
            <a:r>
              <a:rPr lang="en-US" dirty="0">
                <a:solidFill>
                  <a:schemeClr val="accent4">
                    <a:lumMod val="60000"/>
                    <a:lumOff val="40000"/>
                  </a:schemeClr>
                </a:solidFill>
              </a:rPr>
              <a:t>()</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smtClean="0">
                <a:solidFill>
                  <a:srgbClr val="00B0F0"/>
                </a:solidFill>
              </a:rPr>
              <a:t>pass</a:t>
            </a:r>
            <a:r>
              <a:rPr lang="en-US" dirty="0" smtClean="0">
                <a:solidFill>
                  <a:schemeClr val="bg1"/>
                </a:solidFill>
              </a:rPr>
              <a:t> </a:t>
            </a:r>
            <a:r>
              <a:rPr lang="en-US" dirty="0" smtClean="0">
                <a:solidFill>
                  <a:schemeClr val="accent6">
                    <a:lumMod val="75000"/>
                  </a:schemeClr>
                </a:solidFill>
              </a:rPr>
              <a:t>#</a:t>
            </a:r>
            <a:r>
              <a:rPr lang="en-US" dirty="0" err="1" smtClean="0">
                <a:solidFill>
                  <a:schemeClr val="accent6">
                    <a:lumMod val="75000"/>
                  </a:schemeClr>
                </a:solidFill>
              </a:rPr>
              <a:t>Không</a:t>
            </a:r>
            <a:r>
              <a:rPr lang="en-US" dirty="0" smtClean="0">
                <a:solidFill>
                  <a:schemeClr val="accent6">
                    <a:lumMod val="75000"/>
                  </a:schemeClr>
                </a:solidFill>
              </a:rPr>
              <a:t> </a:t>
            </a:r>
            <a:r>
              <a:rPr lang="en-US" dirty="0" err="1" smtClean="0">
                <a:solidFill>
                  <a:schemeClr val="accent6">
                    <a:lumMod val="75000"/>
                  </a:schemeClr>
                </a:solidFill>
              </a:rPr>
              <a:t>muốn</a:t>
            </a:r>
            <a:r>
              <a:rPr lang="en-US" dirty="0" smtClean="0">
                <a:solidFill>
                  <a:schemeClr val="accent6">
                    <a:lumMod val="75000"/>
                  </a:schemeClr>
                </a:solidFill>
              </a:rPr>
              <a:t> </a:t>
            </a:r>
            <a:r>
              <a:rPr lang="en-US" dirty="0" err="1" smtClean="0">
                <a:solidFill>
                  <a:schemeClr val="accent6">
                    <a:lumMod val="75000"/>
                  </a:schemeClr>
                </a:solidFill>
              </a:rPr>
              <a:t>làm</a:t>
            </a:r>
            <a:r>
              <a:rPr lang="en-US" dirty="0" smtClean="0">
                <a:solidFill>
                  <a:schemeClr val="accent6">
                    <a:lumMod val="75000"/>
                  </a:schemeClr>
                </a:solidFill>
              </a:rPr>
              <a:t> </a:t>
            </a:r>
            <a:r>
              <a:rPr lang="en-US" dirty="0" err="1" smtClean="0">
                <a:solidFill>
                  <a:schemeClr val="accent6">
                    <a:lumMod val="75000"/>
                  </a:schemeClr>
                </a:solidFill>
              </a:rPr>
              <a:t>gì</a:t>
            </a:r>
            <a:r>
              <a:rPr lang="en-US" dirty="0" smtClean="0">
                <a:solidFill>
                  <a:schemeClr val="accent6">
                    <a:lumMod val="75000"/>
                  </a:schemeClr>
                </a:solidFill>
              </a:rPr>
              <a:t> </a:t>
            </a:r>
            <a:r>
              <a:rPr lang="en-US" dirty="0" err="1" smtClean="0">
                <a:solidFill>
                  <a:schemeClr val="accent6">
                    <a:lumMod val="75000"/>
                  </a:schemeClr>
                </a:solidFill>
              </a:rPr>
              <a:t>khi</a:t>
            </a:r>
            <a:r>
              <a:rPr lang="en-US" dirty="0" smtClean="0">
                <a:solidFill>
                  <a:schemeClr val="accent6">
                    <a:lumMod val="75000"/>
                  </a:schemeClr>
                </a:solidFill>
              </a:rPr>
              <a:t> </a:t>
            </a:r>
            <a:r>
              <a:rPr lang="en-US" dirty="0" err="1" smtClean="0">
                <a:solidFill>
                  <a:schemeClr val="accent6">
                    <a:lumMod val="75000"/>
                  </a:schemeClr>
                </a:solidFill>
              </a:rPr>
              <a:t>gọi</a:t>
            </a:r>
            <a:r>
              <a:rPr lang="en-US" dirty="0" smtClean="0">
                <a:solidFill>
                  <a:schemeClr val="accent6">
                    <a:lumMod val="75000"/>
                  </a:schemeClr>
                </a:solidFill>
              </a:rPr>
              <a:t> </a:t>
            </a:r>
            <a:r>
              <a:rPr lang="en-US" dirty="0" err="1" smtClean="0">
                <a:solidFill>
                  <a:schemeClr val="accent6">
                    <a:lumMod val="75000"/>
                  </a:schemeClr>
                </a:solidFill>
              </a:rPr>
              <a:t>hàm</a:t>
            </a:r>
            <a:endParaRPr lang="en-US" dirty="0" smtClean="0">
              <a:solidFill>
                <a:schemeClr val="accent6">
                  <a:lumMod val="75000"/>
                </a:schemeClr>
              </a:solidFill>
            </a:endParaRPr>
          </a:p>
        </p:txBody>
      </p:sp>
    </p:spTree>
    <p:extLst>
      <p:ext uri="{BB962C8B-B14F-4D97-AF65-F5344CB8AC3E}">
        <p14:creationId xmlns:p14="http://schemas.microsoft.com/office/powerpoint/2010/main" val="30621798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18</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Câu</a:t>
            </a:r>
            <a:r>
              <a:rPr lang="en-US" b="1" dirty="0" smtClean="0"/>
              <a:t> </a:t>
            </a:r>
            <a:r>
              <a:rPr lang="en-US" b="1" dirty="0" err="1" smtClean="0"/>
              <a:t>lệnh</a:t>
            </a:r>
            <a:r>
              <a:rPr lang="en-US" b="1" dirty="0" smtClean="0"/>
              <a:t> range() </a:t>
            </a:r>
            <a:r>
              <a:rPr lang="en-US" b="1" dirty="0" err="1" smtClean="0"/>
              <a:t>trong</a:t>
            </a:r>
            <a:r>
              <a:rPr lang="en-US" b="1" dirty="0" smtClean="0"/>
              <a:t> Python</a:t>
            </a:r>
            <a:endParaRPr lang="en-US" b="1" dirty="0"/>
          </a:p>
        </p:txBody>
      </p:sp>
      <p:sp>
        <p:nvSpPr>
          <p:cNvPr id="6" name="TextBox 5"/>
          <p:cNvSpPr txBox="1"/>
          <p:nvPr/>
        </p:nvSpPr>
        <p:spPr>
          <a:xfrm>
            <a:off x="548981" y="1961567"/>
            <a:ext cx="8333421" cy="646331"/>
          </a:xfrm>
          <a:prstGeom prst="rect">
            <a:avLst/>
          </a:prstGeom>
          <a:noFill/>
        </p:spPr>
        <p:txBody>
          <a:bodyPr wrap="square" rtlCol="0">
            <a:spAutoFit/>
          </a:bodyPr>
          <a:lstStyle/>
          <a:p>
            <a:r>
              <a:rPr lang="vi-VN" dirty="0"/>
              <a:t>Hàm </a:t>
            </a:r>
            <a:r>
              <a:rPr lang="vi-VN" b="1" dirty="0"/>
              <a:t>range() </a:t>
            </a:r>
            <a:r>
              <a:rPr lang="vi-VN" dirty="0"/>
              <a:t>trả về một dãy số, bắt đầu từ 0 theo mặc định và tăng dần 1 (theo mặc định) và dừng trước một số đã chỉ định.</a:t>
            </a:r>
            <a:endParaRPr lang="en-US" b="1" dirty="0"/>
          </a:p>
        </p:txBody>
      </p:sp>
      <p:sp>
        <p:nvSpPr>
          <p:cNvPr id="7" name="TextBox 6"/>
          <p:cNvSpPr txBox="1"/>
          <p:nvPr/>
        </p:nvSpPr>
        <p:spPr>
          <a:xfrm>
            <a:off x="1945758" y="2741213"/>
            <a:ext cx="4146698" cy="461665"/>
          </a:xfrm>
          <a:prstGeom prst="rect">
            <a:avLst/>
          </a:prstGeom>
          <a:noFill/>
        </p:spPr>
        <p:txBody>
          <a:bodyPr wrap="square" rtlCol="0">
            <a:spAutoFit/>
          </a:bodyPr>
          <a:lstStyle/>
          <a:p>
            <a:r>
              <a:rPr lang="en-US" sz="2400" b="1" dirty="0" smtClean="0"/>
              <a:t>range</a:t>
            </a:r>
            <a:r>
              <a:rPr lang="en-US" sz="2400" b="1" i="1" dirty="0" smtClean="0"/>
              <a:t>(</a:t>
            </a:r>
            <a:r>
              <a:rPr lang="en-US" sz="2400" b="1" i="1" dirty="0"/>
              <a:t>[</a:t>
            </a:r>
            <a:r>
              <a:rPr lang="en-US" sz="2400" b="1" i="1" dirty="0" smtClean="0"/>
              <a:t>start], </a:t>
            </a:r>
            <a:r>
              <a:rPr lang="en-US" sz="2400" b="1" i="1" dirty="0"/>
              <a:t>stop, </a:t>
            </a:r>
            <a:r>
              <a:rPr lang="en-US" sz="2400" b="1" i="1" dirty="0"/>
              <a:t>[</a:t>
            </a:r>
            <a:r>
              <a:rPr lang="en-US" sz="2400" b="1" i="1" dirty="0" smtClean="0"/>
              <a:t>step]</a:t>
            </a:r>
            <a:r>
              <a:rPr lang="en-US" sz="2400" b="1" dirty="0" smtClean="0"/>
              <a:t>)</a:t>
            </a:r>
            <a:endParaRPr lang="en-US" sz="2400" b="1" dirty="0">
              <a:solidFill>
                <a:schemeClr val="accent6">
                  <a:lumMod val="50000"/>
                </a:schemeClr>
              </a:solidFill>
            </a:endParaRPr>
          </a:p>
        </p:txBody>
      </p:sp>
      <p:sp>
        <p:nvSpPr>
          <p:cNvPr id="8" name="TextBox 7"/>
          <p:cNvSpPr txBox="1"/>
          <p:nvPr/>
        </p:nvSpPr>
        <p:spPr>
          <a:xfrm>
            <a:off x="548981" y="3442508"/>
            <a:ext cx="8333421" cy="923330"/>
          </a:xfrm>
          <a:prstGeom prst="rect">
            <a:avLst/>
          </a:prstGeom>
          <a:noFill/>
        </p:spPr>
        <p:txBody>
          <a:bodyPr wrap="square" rtlCol="0">
            <a:spAutoFit/>
          </a:bodyPr>
          <a:lstStyle/>
          <a:p>
            <a:r>
              <a:rPr lang="en-US" b="1" dirty="0"/>
              <a:t>start: </a:t>
            </a:r>
            <a:r>
              <a:rPr lang="vi-VN" dirty="0"/>
              <a:t>là </a:t>
            </a:r>
            <a:r>
              <a:rPr lang="en-US" dirty="0" err="1"/>
              <a:t>vị</a:t>
            </a:r>
            <a:r>
              <a:rPr lang="en-US" dirty="0"/>
              <a:t> </a:t>
            </a:r>
            <a:r>
              <a:rPr lang="en-US" dirty="0" err="1"/>
              <a:t>trí</a:t>
            </a:r>
            <a:r>
              <a:rPr lang="en-US" dirty="0"/>
              <a:t> </a:t>
            </a:r>
            <a:r>
              <a:rPr lang="en-US" dirty="0" err="1"/>
              <a:t>bắt</a:t>
            </a:r>
            <a:r>
              <a:rPr lang="en-US" dirty="0"/>
              <a:t> </a:t>
            </a:r>
            <a:r>
              <a:rPr lang="en-US" dirty="0" err="1"/>
              <a:t>đầu</a:t>
            </a:r>
            <a:r>
              <a:rPr lang="en-US" dirty="0"/>
              <a:t> (</a:t>
            </a:r>
            <a:r>
              <a:rPr lang="en-US" dirty="0" err="1"/>
              <a:t>Tùy</a:t>
            </a:r>
            <a:r>
              <a:rPr lang="en-US" dirty="0"/>
              <a:t> </a:t>
            </a:r>
            <a:r>
              <a:rPr lang="en-US" dirty="0" err="1"/>
              <a:t>chọn</a:t>
            </a:r>
            <a:r>
              <a:rPr lang="en-US" dirty="0"/>
              <a:t>, </a:t>
            </a:r>
            <a:r>
              <a:rPr lang="en-US" dirty="0" err="1"/>
              <a:t>mặc</a:t>
            </a:r>
            <a:r>
              <a:rPr lang="en-US" dirty="0"/>
              <a:t> </a:t>
            </a:r>
            <a:r>
              <a:rPr lang="en-US" dirty="0" err="1"/>
              <a:t>định</a:t>
            </a:r>
            <a:r>
              <a:rPr lang="en-US" dirty="0"/>
              <a:t> </a:t>
            </a:r>
            <a:r>
              <a:rPr lang="en-US" dirty="0" err="1"/>
              <a:t>là</a:t>
            </a:r>
            <a:r>
              <a:rPr lang="en-US" dirty="0"/>
              <a:t> 0)</a:t>
            </a:r>
            <a:endParaRPr lang="en-US" b="1" dirty="0"/>
          </a:p>
          <a:p>
            <a:r>
              <a:rPr lang="en-US" b="1" dirty="0" smtClean="0"/>
              <a:t>stop: </a:t>
            </a:r>
            <a:r>
              <a:rPr lang="en-US" dirty="0" err="1" smtClean="0"/>
              <a:t>vị</a:t>
            </a:r>
            <a:r>
              <a:rPr lang="en-US" dirty="0" smtClean="0"/>
              <a:t> </a:t>
            </a:r>
            <a:r>
              <a:rPr lang="en-US" dirty="0" err="1" smtClean="0"/>
              <a:t>trí</a:t>
            </a:r>
            <a:r>
              <a:rPr lang="en-US" dirty="0" smtClean="0"/>
              <a:t> </a:t>
            </a:r>
            <a:r>
              <a:rPr lang="en-US" dirty="0" err="1" smtClean="0"/>
              <a:t>kết</a:t>
            </a:r>
            <a:r>
              <a:rPr lang="en-US" dirty="0" smtClean="0"/>
              <a:t> </a:t>
            </a:r>
            <a:r>
              <a:rPr lang="en-US" dirty="0" err="1" smtClean="0"/>
              <a:t>thúc</a:t>
            </a:r>
            <a:r>
              <a:rPr lang="en-US" dirty="0" smtClean="0"/>
              <a:t> (</a:t>
            </a:r>
            <a:r>
              <a:rPr lang="en-US" dirty="0" err="1" smtClean="0"/>
              <a:t>Bắt</a:t>
            </a:r>
            <a:r>
              <a:rPr lang="en-US" dirty="0" smtClean="0"/>
              <a:t> </a:t>
            </a:r>
            <a:r>
              <a:rPr lang="en-US" dirty="0" err="1" smtClean="0"/>
              <a:t>buộc</a:t>
            </a:r>
            <a:r>
              <a:rPr lang="en-US" dirty="0" smtClean="0"/>
              <a:t>, </a:t>
            </a:r>
            <a:r>
              <a:rPr lang="en-US" dirty="0" err="1" smtClean="0"/>
              <a:t>và</a:t>
            </a:r>
            <a:r>
              <a:rPr lang="en-US" dirty="0" smtClean="0"/>
              <a:t> </a:t>
            </a:r>
            <a:r>
              <a:rPr lang="en-US" dirty="0" err="1" smtClean="0"/>
              <a:t>không</a:t>
            </a:r>
            <a:r>
              <a:rPr lang="en-US" dirty="0" smtClean="0"/>
              <a:t> </a:t>
            </a:r>
            <a:r>
              <a:rPr lang="en-US" dirty="0" err="1" smtClean="0"/>
              <a:t>bao</a:t>
            </a:r>
            <a:r>
              <a:rPr lang="en-US" dirty="0" smtClean="0"/>
              <a:t> </a:t>
            </a:r>
            <a:r>
              <a:rPr lang="en-US" dirty="0" err="1" smtClean="0"/>
              <a:t>gồm</a:t>
            </a:r>
            <a:r>
              <a:rPr lang="en-US" dirty="0" smtClean="0"/>
              <a:t> </a:t>
            </a:r>
            <a:r>
              <a:rPr lang="en-US" dirty="0" err="1" smtClean="0"/>
              <a:t>giá</a:t>
            </a:r>
            <a:r>
              <a:rPr lang="en-US" dirty="0" smtClean="0"/>
              <a:t> </a:t>
            </a:r>
            <a:r>
              <a:rPr lang="en-US" dirty="0" err="1" smtClean="0"/>
              <a:t>trị</a:t>
            </a:r>
            <a:r>
              <a:rPr lang="en-US" dirty="0" smtClean="0"/>
              <a:t> stop)</a:t>
            </a:r>
          </a:p>
          <a:p>
            <a:r>
              <a:rPr lang="en-US" b="1" dirty="0" smtClean="0"/>
              <a:t>Step: </a:t>
            </a:r>
            <a:r>
              <a:rPr lang="en-US" dirty="0" err="1" smtClean="0"/>
              <a:t>bước</a:t>
            </a:r>
            <a:r>
              <a:rPr lang="en-US" dirty="0" smtClean="0"/>
              <a:t> </a:t>
            </a:r>
            <a:r>
              <a:rPr lang="en-US" dirty="0" err="1" smtClean="0"/>
              <a:t>nhảy</a:t>
            </a:r>
            <a:r>
              <a:rPr lang="en-US" dirty="0" smtClean="0"/>
              <a:t> (</a:t>
            </a:r>
            <a:r>
              <a:rPr lang="en-US" dirty="0" err="1" smtClean="0"/>
              <a:t>Tùy</a:t>
            </a:r>
            <a:r>
              <a:rPr lang="en-US" dirty="0" smtClean="0"/>
              <a:t> </a:t>
            </a:r>
            <a:r>
              <a:rPr lang="en-US" dirty="0" err="1" smtClean="0"/>
              <a:t>chọn</a:t>
            </a:r>
            <a:r>
              <a:rPr lang="en-US" dirty="0" smtClean="0"/>
              <a:t>, </a:t>
            </a:r>
            <a:r>
              <a:rPr lang="en-US" dirty="0" err="1" smtClean="0"/>
              <a:t>mặc</a:t>
            </a:r>
            <a:r>
              <a:rPr lang="en-US" dirty="0" smtClean="0"/>
              <a:t> </a:t>
            </a:r>
            <a:r>
              <a:rPr lang="en-US" dirty="0" err="1" smtClean="0"/>
              <a:t>định</a:t>
            </a:r>
            <a:r>
              <a:rPr lang="en-US" dirty="0" smtClean="0"/>
              <a:t> </a:t>
            </a:r>
            <a:r>
              <a:rPr lang="en-US" dirty="0" err="1" smtClean="0"/>
              <a:t>là</a:t>
            </a:r>
            <a:r>
              <a:rPr lang="en-US" dirty="0" smtClean="0"/>
              <a:t> 1, </a:t>
            </a:r>
            <a:r>
              <a:rPr lang="en-US" dirty="0" err="1" smtClean="0"/>
              <a:t>có</a:t>
            </a:r>
            <a:r>
              <a:rPr lang="en-US" dirty="0" smtClean="0"/>
              <a:t> </a:t>
            </a:r>
            <a:r>
              <a:rPr lang="en-US" dirty="0" err="1" smtClean="0"/>
              <a:t>thể</a:t>
            </a:r>
            <a:r>
              <a:rPr lang="en-US" dirty="0" smtClean="0"/>
              <a:t> </a:t>
            </a:r>
            <a:r>
              <a:rPr lang="en-US" dirty="0" err="1" smtClean="0"/>
              <a:t>số</a:t>
            </a:r>
            <a:r>
              <a:rPr lang="en-US" dirty="0" smtClean="0"/>
              <a:t> </a:t>
            </a:r>
            <a:r>
              <a:rPr lang="en-US" dirty="0" err="1" smtClean="0"/>
              <a:t>số</a:t>
            </a:r>
            <a:r>
              <a:rPr lang="en-US" dirty="0" smtClean="0"/>
              <a:t> </a:t>
            </a:r>
            <a:r>
              <a:rPr lang="en-US" dirty="0" err="1" smtClean="0"/>
              <a:t>nguyên</a:t>
            </a:r>
            <a:r>
              <a:rPr lang="en-US" dirty="0" smtClean="0"/>
              <a:t> </a:t>
            </a:r>
            <a:r>
              <a:rPr lang="en-US" dirty="0" err="1" smtClean="0"/>
              <a:t>âm</a:t>
            </a:r>
            <a:r>
              <a:rPr lang="en-US" dirty="0" smtClean="0"/>
              <a:t>)</a:t>
            </a:r>
            <a:endParaRPr lang="en-US" b="1" dirty="0"/>
          </a:p>
        </p:txBody>
      </p:sp>
      <p:sp>
        <p:nvSpPr>
          <p:cNvPr id="10" name="Rectangle 9"/>
          <p:cNvSpPr/>
          <p:nvPr/>
        </p:nvSpPr>
        <p:spPr>
          <a:xfrm>
            <a:off x="548981" y="4605468"/>
            <a:ext cx="7988963" cy="19229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9165" y="4698381"/>
            <a:ext cx="5226333" cy="1754326"/>
          </a:xfrm>
          <a:prstGeom prst="rect">
            <a:avLst/>
          </a:prstGeom>
          <a:noFill/>
        </p:spPr>
        <p:txBody>
          <a:bodyPr wrap="square" rtlCol="0">
            <a:spAutoFit/>
          </a:bodyPr>
          <a:lstStyle/>
          <a:p>
            <a:r>
              <a:rPr lang="en-US" dirty="0">
                <a:solidFill>
                  <a:schemeClr val="bg1"/>
                </a:solidFill>
              </a:rPr>
              <a:t>x = range</a:t>
            </a:r>
            <a:r>
              <a:rPr lang="en-US" dirty="0">
                <a:solidFill>
                  <a:schemeClr val="accent4">
                    <a:lumMod val="60000"/>
                    <a:lumOff val="40000"/>
                  </a:schemeClr>
                </a:solidFill>
              </a:rPr>
              <a:t>(</a:t>
            </a:r>
            <a:r>
              <a:rPr lang="en-US" dirty="0">
                <a:solidFill>
                  <a:schemeClr val="accent6">
                    <a:lumMod val="60000"/>
                    <a:lumOff val="40000"/>
                  </a:schemeClr>
                </a:solidFill>
              </a:rPr>
              <a:t>3</a:t>
            </a:r>
            <a:r>
              <a:rPr lang="en-US" dirty="0">
                <a:solidFill>
                  <a:schemeClr val="bg1"/>
                </a:solidFill>
              </a:rPr>
              <a:t>, </a:t>
            </a:r>
            <a:r>
              <a:rPr lang="en-US" dirty="0">
                <a:solidFill>
                  <a:schemeClr val="accent6">
                    <a:lumMod val="60000"/>
                    <a:lumOff val="40000"/>
                  </a:schemeClr>
                </a:solidFill>
              </a:rPr>
              <a:t>6</a:t>
            </a:r>
            <a:r>
              <a:rPr lang="en-US" dirty="0" smtClean="0">
                <a:solidFill>
                  <a:schemeClr val="accent4">
                    <a:lumMod val="60000"/>
                    <a:lumOff val="40000"/>
                  </a:schemeClr>
                </a:solidFill>
              </a:rPr>
              <a:t>)</a:t>
            </a:r>
          </a:p>
          <a:p>
            <a:r>
              <a:rPr lang="en-US" dirty="0">
                <a:solidFill>
                  <a:schemeClr val="bg1"/>
                </a:solidFill>
              </a:rPr>
              <a:t>p</a:t>
            </a:r>
            <a:r>
              <a:rPr lang="en-US" dirty="0" smtClean="0">
                <a:solidFill>
                  <a:schemeClr val="bg1"/>
                </a:solidFill>
              </a:rPr>
              <a:t>rint</a:t>
            </a:r>
            <a:r>
              <a:rPr lang="en-US" dirty="0" smtClean="0">
                <a:solidFill>
                  <a:schemeClr val="accent4">
                    <a:lumMod val="60000"/>
                    <a:lumOff val="40000"/>
                  </a:schemeClr>
                </a:solidFill>
              </a:rPr>
              <a:t>(</a:t>
            </a:r>
            <a:r>
              <a:rPr lang="en-US" dirty="0" smtClean="0">
                <a:solidFill>
                  <a:schemeClr val="bg1"/>
                </a:solidFill>
              </a:rPr>
              <a:t>x</a:t>
            </a:r>
            <a:r>
              <a:rPr lang="en-US" dirty="0" smtClean="0">
                <a:solidFill>
                  <a:schemeClr val="accent4">
                    <a:lumMod val="60000"/>
                    <a:lumOff val="40000"/>
                  </a:schemeClr>
                </a:solidFill>
              </a:rPr>
              <a:t>)</a:t>
            </a:r>
          </a:p>
          <a:p>
            <a:r>
              <a:rPr lang="en-US" dirty="0" smtClean="0">
                <a:solidFill>
                  <a:schemeClr val="accent4">
                    <a:lumMod val="60000"/>
                    <a:lumOff val="40000"/>
                  </a:schemeClr>
                </a:solidFill>
              </a:rPr>
              <a:t>#output:</a:t>
            </a:r>
          </a:p>
          <a:p>
            <a:r>
              <a:rPr lang="en-US" dirty="0" smtClean="0">
                <a:solidFill>
                  <a:schemeClr val="accent4">
                    <a:lumMod val="60000"/>
                    <a:lumOff val="40000"/>
                  </a:schemeClr>
                </a:solidFill>
              </a:rPr>
              <a:t>3</a:t>
            </a:r>
          </a:p>
          <a:p>
            <a:r>
              <a:rPr lang="en-US" dirty="0" smtClean="0">
                <a:solidFill>
                  <a:schemeClr val="accent4">
                    <a:lumMod val="60000"/>
                    <a:lumOff val="40000"/>
                  </a:schemeClr>
                </a:solidFill>
              </a:rPr>
              <a:t>4</a:t>
            </a:r>
          </a:p>
          <a:p>
            <a:r>
              <a:rPr lang="en-US" dirty="0">
                <a:solidFill>
                  <a:schemeClr val="accent4">
                    <a:lumMod val="60000"/>
                    <a:lumOff val="40000"/>
                  </a:schemeClr>
                </a:solidFill>
              </a:rPr>
              <a:t>5</a:t>
            </a:r>
            <a:endParaRPr lang="en-US" dirty="0" smtClean="0">
              <a:solidFill>
                <a:schemeClr val="accent4">
                  <a:lumMod val="60000"/>
                  <a:lumOff val="40000"/>
                </a:schemeClr>
              </a:solidFill>
            </a:endParaRPr>
          </a:p>
        </p:txBody>
      </p:sp>
    </p:spTree>
    <p:extLst>
      <p:ext uri="{BB962C8B-B14F-4D97-AF65-F5344CB8AC3E}">
        <p14:creationId xmlns:p14="http://schemas.microsoft.com/office/powerpoint/2010/main" val="3019339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19</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Câu</a:t>
            </a:r>
            <a:r>
              <a:rPr lang="en-US" b="1" dirty="0" smtClean="0"/>
              <a:t> </a:t>
            </a:r>
            <a:r>
              <a:rPr lang="en-US" b="1" dirty="0" err="1" smtClean="0"/>
              <a:t>lệnh</a:t>
            </a:r>
            <a:r>
              <a:rPr lang="en-US" b="1" dirty="0" smtClean="0"/>
              <a:t> range() </a:t>
            </a:r>
            <a:r>
              <a:rPr lang="en-US" b="1" dirty="0" err="1" smtClean="0"/>
              <a:t>trong</a:t>
            </a:r>
            <a:r>
              <a:rPr lang="en-US" b="1" dirty="0" smtClean="0"/>
              <a:t> Python</a:t>
            </a:r>
            <a:endParaRPr lang="en-US" b="1" dirty="0"/>
          </a:p>
        </p:txBody>
      </p:sp>
      <p:graphicFrame>
        <p:nvGraphicFramePr>
          <p:cNvPr id="9" name="Table 8"/>
          <p:cNvGraphicFramePr>
            <a:graphicFrameLocks noGrp="1"/>
          </p:cNvGraphicFramePr>
          <p:nvPr>
            <p:extLst>
              <p:ext uri="{D42A27DB-BD31-4B8C-83A1-F6EECF244321}">
                <p14:modId xmlns:p14="http://schemas.microsoft.com/office/powerpoint/2010/main" val="1360454173"/>
              </p:ext>
            </p:extLst>
          </p:nvPr>
        </p:nvGraphicFramePr>
        <p:xfrm>
          <a:off x="548981" y="2543180"/>
          <a:ext cx="7935800" cy="2225040"/>
        </p:xfrm>
        <a:graphic>
          <a:graphicData uri="http://schemas.openxmlformats.org/drawingml/2006/table">
            <a:tbl>
              <a:tblPr firstRow="1" bandRow="1">
                <a:tableStyleId>{5C22544A-7EE6-4342-B048-85BDC9FD1C3A}</a:tableStyleId>
              </a:tblPr>
              <a:tblGrid>
                <a:gridCol w="1673224">
                  <a:extLst>
                    <a:ext uri="{9D8B030D-6E8A-4147-A177-3AD203B41FA5}">
                      <a16:colId xmlns:a16="http://schemas.microsoft.com/office/drawing/2014/main" val="2830196168"/>
                    </a:ext>
                  </a:extLst>
                </a:gridCol>
                <a:gridCol w="6262576">
                  <a:extLst>
                    <a:ext uri="{9D8B030D-6E8A-4147-A177-3AD203B41FA5}">
                      <a16:colId xmlns:a16="http://schemas.microsoft.com/office/drawing/2014/main" val="3141370565"/>
                    </a:ext>
                  </a:extLst>
                </a:gridCol>
              </a:tblGrid>
              <a:tr h="370840">
                <a:tc>
                  <a:txBody>
                    <a:bodyPr/>
                    <a:lstStyle/>
                    <a:p>
                      <a:r>
                        <a:rPr lang="en-US" dirty="0" err="1" smtClean="0"/>
                        <a:t>Cú</a:t>
                      </a:r>
                      <a:r>
                        <a:rPr lang="en-US" baseline="0" dirty="0" smtClean="0"/>
                        <a:t> </a:t>
                      </a:r>
                      <a:r>
                        <a:rPr lang="en-US" baseline="0" dirty="0" err="1" smtClean="0"/>
                        <a:t>pháp</a:t>
                      </a:r>
                      <a:endParaRPr lang="en-US" dirty="0"/>
                    </a:p>
                  </a:txBody>
                  <a:tcPr/>
                </a:tc>
                <a:tc>
                  <a:txBody>
                    <a:bodyPr/>
                    <a:lstStyle/>
                    <a:p>
                      <a:r>
                        <a:rPr lang="en-US" dirty="0" smtClean="0"/>
                        <a:t>Ý</a:t>
                      </a:r>
                      <a:r>
                        <a:rPr lang="en-US" baseline="0" dirty="0" smtClean="0"/>
                        <a:t> </a:t>
                      </a:r>
                      <a:r>
                        <a:rPr lang="en-US" baseline="0" dirty="0" err="1" smtClean="0"/>
                        <a:t>nghĩa</a:t>
                      </a:r>
                      <a:endParaRPr lang="en-US" dirty="0"/>
                    </a:p>
                  </a:txBody>
                  <a:tcPr/>
                </a:tc>
                <a:extLst>
                  <a:ext uri="{0D108BD9-81ED-4DB2-BD59-A6C34878D82A}">
                    <a16:rowId xmlns:a16="http://schemas.microsoft.com/office/drawing/2014/main" val="388731189"/>
                  </a:ext>
                </a:extLst>
              </a:tr>
              <a:tr h="370840">
                <a:tc>
                  <a:txBody>
                    <a:bodyPr/>
                    <a:lstStyle/>
                    <a:p>
                      <a:r>
                        <a:rPr lang="en-US" dirty="0" smtClean="0"/>
                        <a:t>range(0,n)</a:t>
                      </a:r>
                      <a:endParaRPr lang="en-US" dirty="0"/>
                    </a:p>
                  </a:txBody>
                  <a:tcPr/>
                </a:tc>
                <a:tc>
                  <a:txBody>
                    <a:bodyPr/>
                    <a:lstStyle/>
                    <a:p>
                      <a:r>
                        <a:rPr lang="en-US" dirty="0" smtClean="0"/>
                        <a:t>Cho </a:t>
                      </a:r>
                      <a:r>
                        <a:rPr lang="en-US" dirty="0" err="1" smtClean="0"/>
                        <a:t>ra</a:t>
                      </a:r>
                      <a:r>
                        <a:rPr lang="en-US" dirty="0" smtClean="0"/>
                        <a:t> </a:t>
                      </a:r>
                      <a:r>
                        <a:rPr lang="en-US" baseline="0" dirty="0" err="1" smtClean="0"/>
                        <a:t>dãy</a:t>
                      </a:r>
                      <a:r>
                        <a:rPr lang="en-US" baseline="0" dirty="0" smtClean="0"/>
                        <a:t> </a:t>
                      </a:r>
                      <a:r>
                        <a:rPr lang="en-US" baseline="0" dirty="0" err="1" smtClean="0"/>
                        <a:t>số</a:t>
                      </a:r>
                      <a:r>
                        <a:rPr lang="en-US" baseline="0" dirty="0" smtClean="0"/>
                        <a:t> </a:t>
                      </a:r>
                      <a:r>
                        <a:rPr lang="en-US" baseline="0" dirty="0" err="1" smtClean="0"/>
                        <a:t>từ</a:t>
                      </a:r>
                      <a:r>
                        <a:rPr lang="en-US" baseline="0" dirty="0" smtClean="0"/>
                        <a:t> 0,1…n-1</a:t>
                      </a:r>
                      <a:endParaRPr lang="en-US" dirty="0"/>
                    </a:p>
                  </a:txBody>
                  <a:tcPr/>
                </a:tc>
                <a:extLst>
                  <a:ext uri="{0D108BD9-81ED-4DB2-BD59-A6C34878D82A}">
                    <a16:rowId xmlns:a16="http://schemas.microsoft.com/office/drawing/2014/main" val="269668962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range(1,n,2)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Cho </a:t>
                      </a:r>
                      <a:r>
                        <a:rPr lang="en-US" dirty="0" err="1" smtClean="0"/>
                        <a:t>ra</a:t>
                      </a:r>
                      <a:r>
                        <a:rPr lang="en-US" dirty="0" smtClean="0"/>
                        <a:t> </a:t>
                      </a:r>
                      <a:r>
                        <a:rPr lang="en-US" baseline="0" dirty="0" err="1" smtClean="0"/>
                        <a:t>dãy</a:t>
                      </a:r>
                      <a:r>
                        <a:rPr lang="en-US" baseline="0" dirty="0" smtClean="0"/>
                        <a:t> </a:t>
                      </a:r>
                      <a:r>
                        <a:rPr lang="en-US" baseline="0" dirty="0" err="1" smtClean="0"/>
                        <a:t>số</a:t>
                      </a:r>
                      <a:r>
                        <a:rPr lang="en-US" baseline="0" dirty="0" smtClean="0"/>
                        <a:t> </a:t>
                      </a:r>
                      <a:r>
                        <a:rPr lang="en-US" baseline="0" dirty="0" err="1" smtClean="0"/>
                        <a:t>từ</a:t>
                      </a:r>
                      <a:r>
                        <a:rPr lang="en-US" baseline="0" dirty="0" smtClean="0"/>
                        <a:t> 0,3,5,7…n-1 (</a:t>
                      </a:r>
                      <a:r>
                        <a:rPr lang="en-US" baseline="0" dirty="0" err="1" smtClean="0"/>
                        <a:t>tăng</a:t>
                      </a:r>
                      <a:r>
                        <a:rPr lang="en-US" baseline="0" dirty="0" smtClean="0"/>
                        <a:t> </a:t>
                      </a:r>
                      <a:r>
                        <a:rPr lang="en-US" baseline="0" dirty="0" err="1" smtClean="0"/>
                        <a:t>dần</a:t>
                      </a:r>
                      <a:r>
                        <a:rPr lang="en-US" baseline="0" dirty="0" smtClean="0"/>
                        <a:t> 2 </a:t>
                      </a:r>
                      <a:r>
                        <a:rPr lang="en-US" baseline="0" dirty="0" err="1" smtClean="0"/>
                        <a:t>đơn</a:t>
                      </a:r>
                      <a:r>
                        <a:rPr lang="en-US" baseline="0" dirty="0" smtClean="0"/>
                        <a:t> </a:t>
                      </a:r>
                      <a:r>
                        <a:rPr lang="en-US" baseline="0" dirty="0" err="1" smtClean="0"/>
                        <a:t>vị</a:t>
                      </a:r>
                      <a:r>
                        <a:rPr lang="en-US" baseline="0" dirty="0" smtClean="0"/>
                        <a:t>)</a:t>
                      </a:r>
                      <a:endParaRPr lang="en-US" dirty="0" smtClean="0"/>
                    </a:p>
                  </a:txBody>
                  <a:tcPr/>
                </a:tc>
                <a:extLst>
                  <a:ext uri="{0D108BD9-81ED-4DB2-BD59-A6C34878D82A}">
                    <a16:rowId xmlns:a16="http://schemas.microsoft.com/office/drawing/2014/main" val="1669279853"/>
                  </a:ext>
                </a:extLst>
              </a:tr>
              <a:tr h="370840">
                <a:tc>
                  <a:txBody>
                    <a:bodyPr/>
                    <a:lstStyle/>
                    <a:p>
                      <a:r>
                        <a:rPr lang="en-US" dirty="0" smtClean="0"/>
                        <a:t>range(n)</a:t>
                      </a:r>
                      <a:endParaRPr lang="en-US" dirty="0"/>
                    </a:p>
                  </a:txBody>
                  <a:tcPr/>
                </a:tc>
                <a:tc>
                  <a:txBody>
                    <a:bodyPr/>
                    <a:lstStyle/>
                    <a:p>
                      <a:r>
                        <a:rPr lang="en-US" dirty="0" smtClean="0"/>
                        <a:t>Cho </a:t>
                      </a:r>
                      <a:r>
                        <a:rPr lang="en-US" dirty="0" err="1" smtClean="0"/>
                        <a:t>ra</a:t>
                      </a:r>
                      <a:r>
                        <a:rPr lang="en-US" dirty="0" smtClean="0"/>
                        <a:t> </a:t>
                      </a:r>
                      <a:r>
                        <a:rPr lang="en-US" baseline="0" dirty="0" err="1" smtClean="0"/>
                        <a:t>dãy</a:t>
                      </a:r>
                      <a:r>
                        <a:rPr lang="en-US" baseline="0" dirty="0" smtClean="0"/>
                        <a:t> </a:t>
                      </a:r>
                      <a:r>
                        <a:rPr lang="en-US" baseline="0" dirty="0" err="1" smtClean="0"/>
                        <a:t>số</a:t>
                      </a:r>
                      <a:r>
                        <a:rPr lang="en-US" baseline="0" dirty="0" smtClean="0"/>
                        <a:t> </a:t>
                      </a:r>
                      <a:r>
                        <a:rPr lang="en-US" baseline="0" dirty="0" err="1" smtClean="0"/>
                        <a:t>từ</a:t>
                      </a:r>
                      <a:r>
                        <a:rPr lang="en-US" baseline="0" dirty="0" smtClean="0"/>
                        <a:t> 0,1…n-1 (</a:t>
                      </a:r>
                      <a:r>
                        <a:rPr lang="en-US" baseline="0" dirty="0" err="1" smtClean="0"/>
                        <a:t>lúc</a:t>
                      </a:r>
                      <a:r>
                        <a:rPr lang="en-US" baseline="0" dirty="0" smtClean="0"/>
                        <a:t> </a:t>
                      </a:r>
                      <a:r>
                        <a:rPr lang="en-US" baseline="0" dirty="0" err="1" smtClean="0"/>
                        <a:t>này</a:t>
                      </a:r>
                      <a:r>
                        <a:rPr lang="en-US" baseline="0" dirty="0" smtClean="0"/>
                        <a:t> n </a:t>
                      </a:r>
                      <a:r>
                        <a:rPr lang="en-US" baseline="0" dirty="0" err="1" smtClean="0"/>
                        <a:t>là</a:t>
                      </a:r>
                      <a:r>
                        <a:rPr lang="en-US" baseline="0" dirty="0" smtClean="0"/>
                        <a:t> stop, start </a:t>
                      </a:r>
                      <a:r>
                        <a:rPr lang="en-US" baseline="0" dirty="0" err="1" smtClean="0"/>
                        <a:t>là</a:t>
                      </a:r>
                      <a:r>
                        <a:rPr lang="en-US" baseline="0" dirty="0" smtClean="0"/>
                        <a:t> 0)</a:t>
                      </a:r>
                      <a:endParaRPr lang="en-US" dirty="0"/>
                    </a:p>
                  </a:txBody>
                  <a:tcPr/>
                </a:tc>
                <a:extLst>
                  <a:ext uri="{0D108BD9-81ED-4DB2-BD59-A6C34878D82A}">
                    <a16:rowId xmlns:a16="http://schemas.microsoft.com/office/drawing/2014/main" val="1828796151"/>
                  </a:ext>
                </a:extLst>
              </a:tr>
              <a:tr h="370840">
                <a:tc>
                  <a:txBody>
                    <a:bodyPr/>
                    <a:lstStyle/>
                    <a:p>
                      <a:r>
                        <a:rPr lang="en-US" dirty="0" err="1" smtClean="0"/>
                        <a:t>rangle</a:t>
                      </a:r>
                      <a:r>
                        <a:rPr lang="en-US" dirty="0" smtClean="0"/>
                        <a:t>(n,0,-1)</a:t>
                      </a:r>
                      <a:endParaRPr lang="en-US" dirty="0"/>
                    </a:p>
                  </a:txBody>
                  <a:tcPr/>
                </a:tc>
                <a:tc>
                  <a:txBody>
                    <a:bodyPr/>
                    <a:lstStyle/>
                    <a:p>
                      <a:r>
                        <a:rPr lang="en-US" dirty="0" smtClean="0"/>
                        <a:t>Cho </a:t>
                      </a:r>
                      <a:r>
                        <a:rPr lang="en-US" dirty="0" err="1" smtClean="0"/>
                        <a:t>ra</a:t>
                      </a:r>
                      <a:r>
                        <a:rPr lang="en-US" baseline="0" dirty="0" smtClean="0"/>
                        <a:t> </a:t>
                      </a:r>
                      <a:r>
                        <a:rPr lang="en-US" baseline="0" dirty="0" err="1" smtClean="0"/>
                        <a:t>dãy</a:t>
                      </a:r>
                      <a:r>
                        <a:rPr lang="en-US" baseline="0" dirty="0" smtClean="0"/>
                        <a:t> </a:t>
                      </a:r>
                      <a:r>
                        <a:rPr lang="en-US" baseline="0" dirty="0" err="1" smtClean="0"/>
                        <a:t>số</a:t>
                      </a:r>
                      <a:r>
                        <a:rPr lang="en-US" baseline="0" dirty="0" smtClean="0"/>
                        <a:t> n, n-1…1( </a:t>
                      </a:r>
                      <a:r>
                        <a:rPr lang="en-US" baseline="0" dirty="0" err="1" smtClean="0"/>
                        <a:t>chiều</a:t>
                      </a:r>
                      <a:r>
                        <a:rPr lang="en-US" baseline="0" dirty="0" smtClean="0"/>
                        <a:t> </a:t>
                      </a:r>
                      <a:r>
                        <a:rPr lang="en-US" baseline="0" dirty="0" err="1" smtClean="0"/>
                        <a:t>giảm</a:t>
                      </a:r>
                      <a:r>
                        <a:rPr lang="en-US" baseline="0" dirty="0" smtClean="0"/>
                        <a:t> </a:t>
                      </a:r>
                      <a:r>
                        <a:rPr lang="en-US" baseline="0" dirty="0" err="1" smtClean="0"/>
                        <a:t>dần</a:t>
                      </a:r>
                      <a:r>
                        <a:rPr lang="en-US" baseline="0" dirty="0" smtClean="0"/>
                        <a:t>)</a:t>
                      </a:r>
                      <a:endParaRPr lang="en-US" dirty="0"/>
                    </a:p>
                  </a:txBody>
                  <a:tcPr/>
                </a:tc>
                <a:extLst>
                  <a:ext uri="{0D108BD9-81ED-4DB2-BD59-A6C34878D82A}">
                    <a16:rowId xmlns:a16="http://schemas.microsoft.com/office/drawing/2014/main" val="1036624392"/>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3149161528"/>
                  </a:ext>
                </a:extLst>
              </a:tr>
            </a:tbl>
          </a:graphicData>
        </a:graphic>
      </p:graphicFrame>
      <p:sp>
        <p:nvSpPr>
          <p:cNvPr id="12" name="TextBox 11"/>
          <p:cNvSpPr txBox="1"/>
          <p:nvPr/>
        </p:nvSpPr>
        <p:spPr>
          <a:xfrm>
            <a:off x="548982" y="1961567"/>
            <a:ext cx="7935800" cy="369332"/>
          </a:xfrm>
          <a:prstGeom prst="rect">
            <a:avLst/>
          </a:prstGeom>
          <a:noFill/>
        </p:spPr>
        <p:txBody>
          <a:bodyPr wrap="square" rtlCol="0">
            <a:spAutoFit/>
          </a:bodyPr>
          <a:lstStyle/>
          <a:p>
            <a:r>
              <a:rPr lang="en-US" dirty="0" err="1" smtClean="0"/>
              <a:t>Một</a:t>
            </a:r>
            <a:r>
              <a:rPr lang="en-US" dirty="0" smtClean="0"/>
              <a:t> </a:t>
            </a:r>
            <a:r>
              <a:rPr lang="en-US" dirty="0" err="1" smtClean="0"/>
              <a:t>số</a:t>
            </a:r>
            <a:r>
              <a:rPr lang="en-US" dirty="0" smtClean="0"/>
              <a:t> </a:t>
            </a:r>
            <a:r>
              <a:rPr lang="en-US" dirty="0" err="1" smtClean="0"/>
              <a:t>trường</a:t>
            </a:r>
            <a:r>
              <a:rPr lang="en-US" dirty="0" smtClean="0"/>
              <a:t> </a:t>
            </a:r>
            <a:r>
              <a:rPr lang="en-US" dirty="0" err="1" smtClean="0"/>
              <a:t>hợp</a:t>
            </a:r>
            <a:r>
              <a:rPr lang="en-US" dirty="0" smtClean="0"/>
              <a:t> </a:t>
            </a:r>
            <a:r>
              <a:rPr lang="en-US" dirty="0" err="1" smtClean="0"/>
              <a:t>khi</a:t>
            </a:r>
            <a:r>
              <a:rPr lang="en-US" dirty="0" smtClean="0"/>
              <a:t> </a:t>
            </a:r>
            <a:r>
              <a:rPr lang="en-US" dirty="0" err="1" smtClean="0"/>
              <a:t>sử</a:t>
            </a:r>
            <a:r>
              <a:rPr lang="en-US" dirty="0" smtClean="0"/>
              <a:t> </a:t>
            </a:r>
            <a:r>
              <a:rPr lang="en-US" dirty="0" err="1" smtClean="0"/>
              <a:t>dụng</a:t>
            </a:r>
            <a:r>
              <a:rPr lang="en-US" dirty="0" smtClean="0"/>
              <a:t> </a:t>
            </a:r>
            <a:r>
              <a:rPr lang="vi-VN" dirty="0" smtClean="0"/>
              <a:t>Hàm </a:t>
            </a:r>
            <a:r>
              <a:rPr lang="vi-VN" b="1" dirty="0"/>
              <a:t>range() </a:t>
            </a:r>
            <a:r>
              <a:rPr lang="vi-VN" dirty="0"/>
              <a:t>trả về một dãy </a:t>
            </a:r>
            <a:r>
              <a:rPr lang="vi-VN" dirty="0" smtClean="0"/>
              <a:t>số</a:t>
            </a:r>
            <a:r>
              <a:rPr lang="en-US" dirty="0" smtClean="0"/>
              <a:t>:</a:t>
            </a:r>
            <a:endParaRPr lang="en-US" b="1" dirty="0"/>
          </a:p>
        </p:txBody>
      </p:sp>
      <p:sp>
        <p:nvSpPr>
          <p:cNvPr id="13" name="TextBox 12"/>
          <p:cNvSpPr txBox="1"/>
          <p:nvPr/>
        </p:nvSpPr>
        <p:spPr>
          <a:xfrm>
            <a:off x="548982" y="5140702"/>
            <a:ext cx="7935800" cy="646331"/>
          </a:xfrm>
          <a:prstGeom prst="rect">
            <a:avLst/>
          </a:prstGeom>
          <a:noFill/>
        </p:spPr>
        <p:txBody>
          <a:bodyPr wrap="square" rtlCol="0">
            <a:spAutoFit/>
          </a:bodyPr>
          <a:lstStyle/>
          <a:p>
            <a:pPr algn="ctr"/>
            <a:r>
              <a:rPr lang="en-US" dirty="0" err="1" smtClean="0"/>
              <a:t>Chúng</a:t>
            </a:r>
            <a:r>
              <a:rPr lang="en-US" dirty="0" smtClean="0"/>
              <a:t> ta </a:t>
            </a:r>
            <a:r>
              <a:rPr lang="en-US" dirty="0" err="1" smtClean="0"/>
              <a:t>sẽ</a:t>
            </a:r>
            <a:r>
              <a:rPr lang="en-US" dirty="0" smtClean="0"/>
              <a:t> </a:t>
            </a:r>
            <a:r>
              <a:rPr lang="en-US" dirty="0" err="1" smtClean="0"/>
              <a:t>tìm</a:t>
            </a:r>
            <a:r>
              <a:rPr lang="en-US" dirty="0" smtClean="0"/>
              <a:t> </a:t>
            </a:r>
            <a:r>
              <a:rPr lang="en-US" dirty="0" err="1" smtClean="0"/>
              <a:t>hiểu</a:t>
            </a:r>
            <a:r>
              <a:rPr lang="en-US" dirty="0" smtClean="0"/>
              <a:t> range </a:t>
            </a:r>
            <a:r>
              <a:rPr lang="en-US" dirty="0" err="1" smtClean="0"/>
              <a:t>rõ</a:t>
            </a:r>
            <a:r>
              <a:rPr lang="en-US" dirty="0" smtClean="0"/>
              <a:t> </a:t>
            </a:r>
            <a:r>
              <a:rPr lang="en-US" dirty="0" err="1" smtClean="0"/>
              <a:t>hơn</a:t>
            </a:r>
            <a:r>
              <a:rPr lang="en-US" dirty="0" smtClean="0"/>
              <a:t> qua </a:t>
            </a:r>
            <a:r>
              <a:rPr lang="en-US" dirty="0" err="1" smtClean="0"/>
              <a:t>một</a:t>
            </a:r>
            <a:r>
              <a:rPr lang="en-US" dirty="0" smtClean="0"/>
              <a:t> </a:t>
            </a:r>
            <a:r>
              <a:rPr lang="en-US" dirty="0" err="1" smtClean="0"/>
              <a:t>vài</a:t>
            </a:r>
            <a:r>
              <a:rPr lang="en-US" dirty="0" smtClean="0"/>
              <a:t> </a:t>
            </a:r>
            <a:r>
              <a:rPr lang="en-US" dirty="0" err="1" smtClean="0"/>
              <a:t>ví</a:t>
            </a:r>
            <a:r>
              <a:rPr lang="en-US" dirty="0" smtClean="0"/>
              <a:t> </a:t>
            </a:r>
            <a:r>
              <a:rPr lang="en-US" dirty="0" err="1" smtClean="0"/>
              <a:t>dụ</a:t>
            </a:r>
            <a:r>
              <a:rPr lang="en-US" dirty="0" smtClean="0"/>
              <a:t> </a:t>
            </a:r>
            <a:r>
              <a:rPr lang="en-US" dirty="0" err="1" smtClean="0"/>
              <a:t>về</a:t>
            </a:r>
            <a:endParaRPr lang="en-US" dirty="0" smtClean="0"/>
          </a:p>
          <a:p>
            <a:pPr algn="ctr"/>
            <a:r>
              <a:rPr lang="en-US" dirty="0" smtClean="0"/>
              <a:t> </a:t>
            </a:r>
            <a:r>
              <a:rPr lang="en-US" dirty="0" err="1" smtClean="0"/>
              <a:t>vòng</a:t>
            </a:r>
            <a:r>
              <a:rPr lang="en-US" dirty="0" smtClean="0"/>
              <a:t> </a:t>
            </a:r>
            <a:r>
              <a:rPr lang="en-US" dirty="0" err="1" smtClean="0"/>
              <a:t>lặp</a:t>
            </a:r>
            <a:r>
              <a:rPr lang="en-US" dirty="0" smtClean="0"/>
              <a:t> </a:t>
            </a:r>
            <a:r>
              <a:rPr lang="en-US" b="1" dirty="0" smtClean="0"/>
              <a:t>for</a:t>
            </a:r>
            <a:r>
              <a:rPr lang="en-US" dirty="0" smtClean="0"/>
              <a:t> </a:t>
            </a:r>
            <a:r>
              <a:rPr lang="en-US" dirty="0" err="1" smtClean="0"/>
              <a:t>sau</a:t>
            </a:r>
            <a:r>
              <a:rPr lang="en-US" dirty="0" smtClean="0"/>
              <a:t> </a:t>
            </a:r>
            <a:r>
              <a:rPr lang="en-US" dirty="0" err="1" smtClean="0"/>
              <a:t>đây</a:t>
            </a:r>
            <a:endParaRPr lang="en-US" b="1" dirty="0"/>
          </a:p>
        </p:txBody>
      </p:sp>
    </p:spTree>
    <p:extLst>
      <p:ext uri="{BB962C8B-B14F-4D97-AF65-F5344CB8AC3E}">
        <p14:creationId xmlns:p14="http://schemas.microsoft.com/office/powerpoint/2010/main" val="9786369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 Placeholder 2"/>
          <p:cNvSpPr>
            <a:spLocks noGrp="1"/>
          </p:cNvSpPr>
          <p:nvPr>
            <p:ph type="body" sz="quarter" idx="13"/>
          </p:nvPr>
        </p:nvSpPr>
        <p:spPr>
          <a:xfrm>
            <a:off x="301926" y="797441"/>
            <a:ext cx="8454964" cy="424732"/>
          </a:xfrm>
        </p:spPr>
        <p:txBody>
          <a:bodyPr/>
          <a:lstStyle/>
          <a:p>
            <a:r>
              <a:rPr lang="en-US" dirty="0" err="1" smtClean="0"/>
              <a:t>Tóm</a:t>
            </a:r>
            <a:r>
              <a:rPr lang="en-US" dirty="0" smtClean="0"/>
              <a:t> </a:t>
            </a:r>
            <a:r>
              <a:rPr lang="en-US" dirty="0" err="1" smtClean="0"/>
              <a:t>Tắt</a:t>
            </a:r>
            <a:r>
              <a:rPr lang="en-US" dirty="0" smtClean="0"/>
              <a:t> </a:t>
            </a:r>
            <a:r>
              <a:rPr lang="en-US" dirty="0" err="1" smtClean="0"/>
              <a:t>Nội</a:t>
            </a:r>
            <a:r>
              <a:rPr lang="en-US" dirty="0" smtClean="0"/>
              <a:t> Dung</a:t>
            </a:r>
            <a:endParaRPr lang="en-US" dirty="0"/>
          </a:p>
        </p:txBody>
      </p:sp>
      <p:sp>
        <p:nvSpPr>
          <p:cNvPr id="4" name="Oval 3"/>
          <p:cNvSpPr/>
          <p:nvPr/>
        </p:nvSpPr>
        <p:spPr>
          <a:xfrm>
            <a:off x="602143" y="2356514"/>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6" name="TextBox 5"/>
          <p:cNvSpPr txBox="1"/>
          <p:nvPr/>
        </p:nvSpPr>
        <p:spPr>
          <a:xfrm>
            <a:off x="1201479" y="2373866"/>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lệnh</a:t>
            </a:r>
            <a:r>
              <a:rPr lang="en-US" dirty="0" smtClean="0"/>
              <a:t> input()</a:t>
            </a:r>
            <a:endParaRPr lang="en-US" dirty="0"/>
          </a:p>
        </p:txBody>
      </p:sp>
      <p:sp>
        <p:nvSpPr>
          <p:cNvPr id="7" name="Oval 6"/>
          <p:cNvSpPr/>
          <p:nvPr/>
        </p:nvSpPr>
        <p:spPr>
          <a:xfrm>
            <a:off x="602143" y="3100793"/>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2</a:t>
            </a:r>
          </a:p>
        </p:txBody>
      </p:sp>
      <p:sp>
        <p:nvSpPr>
          <p:cNvPr id="8" name="TextBox 7"/>
          <p:cNvSpPr txBox="1"/>
          <p:nvPr/>
        </p:nvSpPr>
        <p:spPr>
          <a:xfrm>
            <a:off x="1201479" y="3118145"/>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toán</a:t>
            </a:r>
            <a:r>
              <a:rPr lang="en-US" dirty="0" smtClean="0"/>
              <a:t> </a:t>
            </a:r>
            <a:r>
              <a:rPr lang="en-US" dirty="0" err="1" smtClean="0"/>
              <a:t>tử</a:t>
            </a:r>
            <a:r>
              <a:rPr lang="en-US" dirty="0" smtClean="0"/>
              <a:t> Logical </a:t>
            </a:r>
            <a:r>
              <a:rPr lang="en-US" dirty="0" err="1" smtClean="0"/>
              <a:t>trong</a:t>
            </a:r>
            <a:r>
              <a:rPr lang="en-US" dirty="0" smtClean="0"/>
              <a:t> Python</a:t>
            </a:r>
            <a:endParaRPr lang="en-US" dirty="0"/>
          </a:p>
        </p:txBody>
      </p:sp>
      <p:sp>
        <p:nvSpPr>
          <p:cNvPr id="11" name="Oval 10"/>
          <p:cNvSpPr/>
          <p:nvPr/>
        </p:nvSpPr>
        <p:spPr>
          <a:xfrm>
            <a:off x="602143" y="3823807"/>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2" name="TextBox 11"/>
          <p:cNvSpPr txBox="1"/>
          <p:nvPr/>
        </p:nvSpPr>
        <p:spPr>
          <a:xfrm>
            <a:off x="1201479" y="3841159"/>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câu</a:t>
            </a:r>
            <a:r>
              <a:rPr lang="en-US" dirty="0" smtClean="0"/>
              <a:t> </a:t>
            </a:r>
            <a:r>
              <a:rPr lang="en-US" dirty="0" err="1" smtClean="0"/>
              <a:t>lệnh</a:t>
            </a:r>
            <a:r>
              <a:rPr lang="en-US" dirty="0" smtClean="0"/>
              <a:t> </a:t>
            </a:r>
            <a:r>
              <a:rPr lang="en-US" dirty="0" err="1" smtClean="0"/>
              <a:t>điểu</a:t>
            </a:r>
            <a:r>
              <a:rPr lang="en-US" dirty="0" smtClean="0"/>
              <a:t> </a:t>
            </a:r>
            <a:r>
              <a:rPr lang="en-US" dirty="0" err="1" smtClean="0"/>
              <a:t>kiện</a:t>
            </a:r>
            <a:r>
              <a:rPr lang="en-US" dirty="0" smtClean="0"/>
              <a:t> </a:t>
            </a:r>
            <a:r>
              <a:rPr lang="en-US" dirty="0" err="1" smtClean="0"/>
              <a:t>rẻ</a:t>
            </a:r>
            <a:r>
              <a:rPr lang="en-US" dirty="0" smtClean="0"/>
              <a:t> </a:t>
            </a:r>
            <a:r>
              <a:rPr lang="en-US" dirty="0" err="1" smtClean="0"/>
              <a:t>nhánh</a:t>
            </a:r>
            <a:r>
              <a:rPr lang="en-US" dirty="0"/>
              <a:t> </a:t>
            </a:r>
            <a:r>
              <a:rPr lang="en-US" dirty="0" smtClean="0"/>
              <a:t>if else</a:t>
            </a:r>
            <a:endParaRPr lang="en-US" dirty="0"/>
          </a:p>
        </p:txBody>
      </p:sp>
      <p:sp>
        <p:nvSpPr>
          <p:cNvPr id="15" name="Oval 14"/>
          <p:cNvSpPr/>
          <p:nvPr/>
        </p:nvSpPr>
        <p:spPr>
          <a:xfrm>
            <a:off x="602143" y="4589351"/>
            <a:ext cx="439848" cy="439848"/>
          </a:xfrm>
          <a:prstGeom prst="ellipse">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4</a:t>
            </a:r>
          </a:p>
        </p:txBody>
      </p:sp>
      <p:sp>
        <p:nvSpPr>
          <p:cNvPr id="16" name="TextBox 15"/>
          <p:cNvSpPr txBox="1"/>
          <p:nvPr/>
        </p:nvSpPr>
        <p:spPr>
          <a:xfrm>
            <a:off x="1201479" y="4606703"/>
            <a:ext cx="5178056" cy="369332"/>
          </a:xfrm>
          <a:prstGeom prst="rect">
            <a:avLst/>
          </a:prstGeom>
          <a:noFill/>
        </p:spPr>
        <p:txBody>
          <a:bodyPr wrap="square" rtlCol="0">
            <a:spAutoFit/>
          </a:bodyPr>
          <a:lstStyle/>
          <a:p>
            <a:r>
              <a:rPr lang="en-US" dirty="0" err="1" smtClean="0"/>
              <a:t>Tìm</a:t>
            </a:r>
            <a:r>
              <a:rPr lang="en-US" dirty="0" smtClean="0"/>
              <a:t> </a:t>
            </a:r>
            <a:r>
              <a:rPr lang="en-US" dirty="0" err="1" smtClean="0"/>
              <a:t>hiểu</a:t>
            </a:r>
            <a:r>
              <a:rPr lang="en-US" dirty="0" smtClean="0"/>
              <a:t> </a:t>
            </a:r>
            <a:r>
              <a:rPr lang="en-US" dirty="0" err="1" smtClean="0"/>
              <a:t>về</a:t>
            </a:r>
            <a:r>
              <a:rPr lang="en-US" dirty="0" smtClean="0"/>
              <a:t> </a:t>
            </a:r>
            <a:r>
              <a:rPr lang="en-US" dirty="0" err="1" smtClean="0"/>
              <a:t>vòng</a:t>
            </a:r>
            <a:r>
              <a:rPr lang="en-US" dirty="0" smtClean="0"/>
              <a:t> </a:t>
            </a:r>
            <a:r>
              <a:rPr lang="en-US" dirty="0" err="1" smtClean="0"/>
              <a:t>lặp</a:t>
            </a:r>
            <a:r>
              <a:rPr lang="en-US" dirty="0" smtClean="0"/>
              <a:t> while , for </a:t>
            </a:r>
            <a:r>
              <a:rPr lang="en-US" dirty="0" err="1" smtClean="0"/>
              <a:t>trong</a:t>
            </a:r>
            <a:r>
              <a:rPr lang="en-US" dirty="0" smtClean="0"/>
              <a:t> Python</a:t>
            </a:r>
            <a:endParaRPr lang="en-US" dirty="0"/>
          </a:p>
        </p:txBody>
      </p:sp>
      <p:sp>
        <p:nvSpPr>
          <p:cNvPr id="14" name="TextBox 13"/>
          <p:cNvSpPr txBox="1"/>
          <p:nvPr/>
        </p:nvSpPr>
        <p:spPr>
          <a:xfrm>
            <a:off x="516657" y="1526604"/>
            <a:ext cx="8240233" cy="369332"/>
          </a:xfrm>
          <a:prstGeom prst="rect">
            <a:avLst/>
          </a:prstGeom>
          <a:noFill/>
        </p:spPr>
        <p:txBody>
          <a:bodyPr wrap="square" rtlCol="0">
            <a:spAutoFit/>
          </a:bodyPr>
          <a:lstStyle/>
          <a:p>
            <a:r>
              <a:rPr lang="en-US" dirty="0" err="1" smtClean="0"/>
              <a:t>Trong</a:t>
            </a:r>
            <a:r>
              <a:rPr lang="en-US" dirty="0" smtClean="0"/>
              <a:t> </a:t>
            </a:r>
            <a:r>
              <a:rPr lang="en-US" dirty="0" err="1" smtClean="0"/>
              <a:t>bài</a:t>
            </a:r>
            <a:r>
              <a:rPr lang="en-US" dirty="0" smtClean="0"/>
              <a:t> </a:t>
            </a:r>
            <a:r>
              <a:rPr lang="en-US" dirty="0" err="1" smtClean="0"/>
              <a:t>học</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đi</a:t>
            </a:r>
            <a:r>
              <a:rPr lang="en-US" dirty="0" smtClean="0"/>
              <a:t> </a:t>
            </a:r>
            <a:r>
              <a:rPr lang="en-US" dirty="0" err="1" smtClean="0"/>
              <a:t>tìm</a:t>
            </a:r>
            <a:r>
              <a:rPr lang="en-US" dirty="0" smtClean="0"/>
              <a:t> </a:t>
            </a:r>
            <a:r>
              <a:rPr lang="en-US" dirty="0" err="1" smtClean="0"/>
              <a:t>hiều</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các</a:t>
            </a:r>
            <a:r>
              <a:rPr lang="en-US" dirty="0" smtClean="0"/>
              <a:t> </a:t>
            </a:r>
            <a:r>
              <a:rPr lang="en-US" dirty="0" err="1" smtClean="0"/>
              <a:t>nội</a:t>
            </a:r>
            <a:r>
              <a:rPr lang="en-US" dirty="0" smtClean="0"/>
              <a:t> dung</a:t>
            </a:r>
            <a:endParaRPr lang="en-US" dirty="0"/>
          </a:p>
        </p:txBody>
      </p:sp>
    </p:spTree>
    <p:extLst>
      <p:ext uri="{BB962C8B-B14F-4D97-AF65-F5344CB8AC3E}">
        <p14:creationId xmlns:p14="http://schemas.microsoft.com/office/powerpoint/2010/main" val="19358138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20</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for</a:t>
            </a:r>
            <a:endParaRPr lang="en-US" b="1" dirty="0"/>
          </a:p>
        </p:txBody>
      </p:sp>
      <p:sp>
        <p:nvSpPr>
          <p:cNvPr id="6" name="TextBox 5"/>
          <p:cNvSpPr txBox="1"/>
          <p:nvPr/>
        </p:nvSpPr>
        <p:spPr>
          <a:xfrm>
            <a:off x="548981" y="1961567"/>
            <a:ext cx="8333421" cy="923330"/>
          </a:xfrm>
          <a:prstGeom prst="rect">
            <a:avLst/>
          </a:prstGeom>
          <a:noFill/>
        </p:spPr>
        <p:txBody>
          <a:bodyPr wrap="square" rtlCol="0">
            <a:spAutoFit/>
          </a:bodyPr>
          <a:lstStyle/>
          <a:p>
            <a:r>
              <a:rPr lang="vi-VN" dirty="0"/>
              <a:t>Vòng lặp "for" được sử dụng để </a:t>
            </a:r>
            <a:r>
              <a:rPr lang="vi-VN" b="1" dirty="0"/>
              <a:t>lặp</a:t>
            </a:r>
            <a:r>
              <a:rPr lang="vi-VN" dirty="0"/>
              <a:t> qua một tập hợp các phần tử (như danh sách, chuỗi, tuple) và thực thi một khối mã cho mỗi phần tử trong tập hợp đó. Cú pháp của vòng lặp "for" như sau:</a:t>
            </a:r>
            <a:endParaRPr lang="en-US" b="1" dirty="0"/>
          </a:p>
        </p:txBody>
      </p:sp>
      <p:sp>
        <p:nvSpPr>
          <p:cNvPr id="7" name="TextBox 6"/>
          <p:cNvSpPr txBox="1"/>
          <p:nvPr/>
        </p:nvSpPr>
        <p:spPr>
          <a:xfrm>
            <a:off x="581918" y="2980447"/>
            <a:ext cx="7988963" cy="830997"/>
          </a:xfrm>
          <a:prstGeom prst="rect">
            <a:avLst/>
          </a:prstGeom>
          <a:noFill/>
        </p:spPr>
        <p:txBody>
          <a:bodyPr wrap="square" rtlCol="0">
            <a:spAutoFit/>
          </a:bodyPr>
          <a:lstStyle/>
          <a:p>
            <a:r>
              <a:rPr lang="en-US" sz="2400" b="1" dirty="0"/>
              <a:t>for </a:t>
            </a:r>
            <a:r>
              <a:rPr lang="en-US" sz="2400" b="1" dirty="0" err="1" smtClean="0">
                <a:solidFill>
                  <a:schemeClr val="accent2">
                    <a:lumMod val="75000"/>
                  </a:schemeClr>
                </a:solidFill>
              </a:rPr>
              <a:t>phần</a:t>
            </a:r>
            <a:r>
              <a:rPr lang="en-US" sz="2400" b="1" dirty="0" err="1" smtClean="0">
                <a:solidFill>
                  <a:schemeClr val="accent2">
                    <a:lumMod val="75000"/>
                  </a:schemeClr>
                </a:solidFill>
              </a:rPr>
              <a:t>_tử_lặp_qua</a:t>
            </a:r>
            <a:r>
              <a:rPr lang="en-US" sz="2400" b="1" dirty="0" smtClean="0"/>
              <a:t> </a:t>
            </a:r>
            <a:r>
              <a:rPr lang="en-US" sz="2400" b="1" dirty="0"/>
              <a:t>in </a:t>
            </a:r>
            <a:r>
              <a:rPr lang="en-US" sz="2400" b="1" dirty="0" err="1" smtClean="0">
                <a:solidFill>
                  <a:schemeClr val="accent2">
                    <a:lumMod val="75000"/>
                  </a:schemeClr>
                </a:solidFill>
              </a:rPr>
              <a:t>tập_hợp</a:t>
            </a:r>
            <a:r>
              <a:rPr lang="en-US" sz="2400" b="1" dirty="0" smtClean="0"/>
              <a:t>:</a:t>
            </a:r>
            <a:endParaRPr lang="en-US" sz="2400" b="1" dirty="0" smtClean="0"/>
          </a:p>
          <a:p>
            <a:r>
              <a:rPr lang="en-US" sz="2400" b="1" dirty="0">
                <a:solidFill>
                  <a:srgbClr val="FF0000"/>
                </a:solidFill>
              </a:rPr>
              <a:t> </a:t>
            </a:r>
            <a:r>
              <a:rPr lang="en-US" sz="2400" b="1" dirty="0" smtClean="0">
                <a:solidFill>
                  <a:srgbClr val="FF0000"/>
                </a:solidFill>
              </a:rPr>
              <a:t>   </a:t>
            </a:r>
            <a:r>
              <a:rPr lang="en-US" sz="2400" b="1" dirty="0">
                <a:solidFill>
                  <a:schemeClr val="accent6">
                    <a:lumMod val="50000"/>
                  </a:schemeClr>
                </a:solidFill>
              </a:rPr>
              <a:t># </a:t>
            </a:r>
            <a:r>
              <a:rPr lang="en-US" sz="2400" b="1" dirty="0" err="1">
                <a:solidFill>
                  <a:schemeClr val="accent6">
                    <a:lumMod val="50000"/>
                  </a:schemeClr>
                </a:solidFill>
              </a:rPr>
              <a:t>Các</a:t>
            </a:r>
            <a:r>
              <a:rPr lang="en-US" sz="2400" b="1" dirty="0">
                <a:solidFill>
                  <a:schemeClr val="accent6">
                    <a:lumMod val="50000"/>
                  </a:schemeClr>
                </a:solidFill>
              </a:rPr>
              <a:t> </a:t>
            </a:r>
            <a:r>
              <a:rPr lang="en-US" sz="2400" b="1" dirty="0" err="1">
                <a:solidFill>
                  <a:schemeClr val="accent6">
                    <a:lumMod val="50000"/>
                  </a:schemeClr>
                </a:solidFill>
              </a:rPr>
              <a:t>câu</a:t>
            </a:r>
            <a:r>
              <a:rPr lang="en-US" sz="2400" b="1" dirty="0">
                <a:solidFill>
                  <a:schemeClr val="accent6">
                    <a:lumMod val="50000"/>
                  </a:schemeClr>
                </a:solidFill>
              </a:rPr>
              <a:t> </a:t>
            </a:r>
            <a:r>
              <a:rPr lang="en-US" sz="2400" b="1" dirty="0" err="1">
                <a:solidFill>
                  <a:schemeClr val="accent6">
                    <a:lumMod val="50000"/>
                  </a:schemeClr>
                </a:solidFill>
              </a:rPr>
              <a:t>lệnh</a:t>
            </a:r>
            <a:r>
              <a:rPr lang="en-US" sz="2400" b="1" dirty="0">
                <a:solidFill>
                  <a:schemeClr val="accent6">
                    <a:lumMod val="50000"/>
                  </a:schemeClr>
                </a:solidFill>
              </a:rPr>
              <a:t> </a:t>
            </a:r>
            <a:r>
              <a:rPr lang="en-US" sz="2400" b="1" dirty="0" err="1">
                <a:solidFill>
                  <a:schemeClr val="accent6">
                    <a:lumMod val="50000"/>
                  </a:schemeClr>
                </a:solidFill>
              </a:rPr>
              <a:t>thực</a:t>
            </a:r>
            <a:r>
              <a:rPr lang="en-US" sz="2400" b="1" dirty="0">
                <a:solidFill>
                  <a:schemeClr val="accent6">
                    <a:lumMod val="50000"/>
                  </a:schemeClr>
                </a:solidFill>
              </a:rPr>
              <a:t> </a:t>
            </a:r>
            <a:r>
              <a:rPr lang="en-US" sz="2400" b="1" dirty="0" err="1">
                <a:solidFill>
                  <a:schemeClr val="accent6">
                    <a:lumMod val="50000"/>
                  </a:schemeClr>
                </a:solidFill>
              </a:rPr>
              <a:t>thi</a:t>
            </a:r>
            <a:r>
              <a:rPr lang="en-US" sz="2400" b="1" dirty="0">
                <a:solidFill>
                  <a:schemeClr val="accent6">
                    <a:lumMod val="50000"/>
                  </a:schemeClr>
                </a:solidFill>
              </a:rPr>
              <a:t> </a:t>
            </a:r>
            <a:r>
              <a:rPr lang="en-US" sz="2400" b="1" dirty="0" err="1">
                <a:solidFill>
                  <a:schemeClr val="accent6">
                    <a:lumMod val="50000"/>
                  </a:schemeClr>
                </a:solidFill>
              </a:rPr>
              <a:t>cho</a:t>
            </a:r>
            <a:r>
              <a:rPr lang="en-US" sz="2400" b="1" dirty="0">
                <a:solidFill>
                  <a:schemeClr val="accent6">
                    <a:lumMod val="50000"/>
                  </a:schemeClr>
                </a:solidFill>
              </a:rPr>
              <a:t> </a:t>
            </a:r>
            <a:r>
              <a:rPr lang="en-US" sz="2400" b="1" dirty="0" err="1">
                <a:solidFill>
                  <a:schemeClr val="accent6">
                    <a:lumMod val="50000"/>
                  </a:schemeClr>
                </a:solidFill>
              </a:rPr>
              <a:t>mỗi</a:t>
            </a:r>
            <a:r>
              <a:rPr lang="en-US" sz="2400" b="1" dirty="0">
                <a:solidFill>
                  <a:schemeClr val="accent6">
                    <a:lumMod val="50000"/>
                  </a:schemeClr>
                </a:solidFill>
              </a:rPr>
              <a:t> </a:t>
            </a:r>
            <a:r>
              <a:rPr lang="en-US" sz="2400" b="1" dirty="0" err="1">
                <a:solidFill>
                  <a:schemeClr val="accent6">
                    <a:lumMod val="50000"/>
                  </a:schemeClr>
                </a:solidFill>
              </a:rPr>
              <a:t>phần</a:t>
            </a:r>
            <a:r>
              <a:rPr lang="en-US" sz="2400" b="1" dirty="0">
                <a:solidFill>
                  <a:schemeClr val="accent6">
                    <a:lumMod val="50000"/>
                  </a:schemeClr>
                </a:solidFill>
              </a:rPr>
              <a:t> </a:t>
            </a:r>
            <a:r>
              <a:rPr lang="en-US" sz="2400" b="1" dirty="0" err="1">
                <a:solidFill>
                  <a:schemeClr val="accent6">
                    <a:lumMod val="50000"/>
                  </a:schemeClr>
                </a:solidFill>
              </a:rPr>
              <a:t>tử</a:t>
            </a:r>
            <a:endParaRPr lang="en-US" sz="2400" b="1" dirty="0">
              <a:solidFill>
                <a:schemeClr val="accent6">
                  <a:lumMod val="50000"/>
                </a:schemeClr>
              </a:solidFill>
            </a:endParaRPr>
          </a:p>
        </p:txBody>
      </p:sp>
      <p:sp>
        <p:nvSpPr>
          <p:cNvPr id="8" name="TextBox 7"/>
          <p:cNvSpPr txBox="1"/>
          <p:nvPr/>
        </p:nvSpPr>
        <p:spPr>
          <a:xfrm>
            <a:off x="548981" y="4420803"/>
            <a:ext cx="8333421" cy="646331"/>
          </a:xfrm>
          <a:prstGeom prst="rect">
            <a:avLst/>
          </a:prstGeom>
          <a:noFill/>
        </p:spPr>
        <p:txBody>
          <a:bodyPr wrap="square" rtlCol="0">
            <a:spAutoFit/>
          </a:bodyPr>
          <a:lstStyle/>
          <a:p>
            <a:r>
              <a:rPr lang="en-US" b="1" dirty="0" err="1" smtClean="0"/>
              <a:t>Tập_hợp</a:t>
            </a:r>
            <a:r>
              <a:rPr lang="en-US" b="1" dirty="0" smtClean="0"/>
              <a:t>: </a:t>
            </a:r>
            <a:r>
              <a:rPr lang="vi-VN" dirty="0"/>
              <a:t>là một tập hợp có thể lặp qua, chẳng hạn như danh sách, chuỗi, hoặc tuple</a:t>
            </a:r>
            <a:endParaRPr lang="en-US" b="1" dirty="0"/>
          </a:p>
        </p:txBody>
      </p:sp>
      <p:sp>
        <p:nvSpPr>
          <p:cNvPr id="9" name="TextBox 8"/>
          <p:cNvSpPr txBox="1"/>
          <p:nvPr/>
        </p:nvSpPr>
        <p:spPr>
          <a:xfrm>
            <a:off x="548981" y="4026004"/>
            <a:ext cx="8333421" cy="369332"/>
          </a:xfrm>
          <a:prstGeom prst="rect">
            <a:avLst/>
          </a:prstGeom>
          <a:noFill/>
        </p:spPr>
        <p:txBody>
          <a:bodyPr wrap="square" rtlCol="0">
            <a:spAutoFit/>
          </a:bodyPr>
          <a:lstStyle/>
          <a:p>
            <a:r>
              <a:rPr lang="en-US" b="1" dirty="0" err="1" smtClean="0"/>
              <a:t>Phần_tử</a:t>
            </a:r>
            <a:r>
              <a:rPr lang="en-US" b="1" dirty="0" err="1" smtClean="0"/>
              <a:t>_lặp_qua</a:t>
            </a:r>
            <a:r>
              <a:rPr lang="en-US" b="1" dirty="0" smtClean="0"/>
              <a:t>: </a:t>
            </a:r>
            <a:r>
              <a:rPr lang="vi-VN" dirty="0"/>
              <a:t>là biến lưu trữ giá trị của phần tử trong mỗi lần lặp</a:t>
            </a:r>
            <a:endParaRPr lang="en-US" b="1" dirty="0"/>
          </a:p>
        </p:txBody>
      </p:sp>
      <p:sp>
        <p:nvSpPr>
          <p:cNvPr id="10" name="Rectangle 9"/>
          <p:cNvSpPr/>
          <p:nvPr/>
        </p:nvSpPr>
        <p:spPr>
          <a:xfrm>
            <a:off x="548981" y="5200449"/>
            <a:ext cx="7988963" cy="1170505"/>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9165" y="5293362"/>
            <a:ext cx="5226333" cy="923330"/>
          </a:xfrm>
          <a:prstGeom prst="rect">
            <a:avLst/>
          </a:prstGeom>
          <a:noFill/>
        </p:spPr>
        <p:txBody>
          <a:bodyPr wrap="square" rtlCol="0">
            <a:spAutoFit/>
          </a:bodyPr>
          <a:lstStyle/>
          <a:p>
            <a:r>
              <a:rPr lang="en-US" dirty="0" smtClean="0">
                <a:solidFill>
                  <a:schemeClr val="bg1"/>
                </a:solidFill>
              </a:rPr>
              <a:t>x </a:t>
            </a:r>
            <a:r>
              <a:rPr lang="en-US" dirty="0">
                <a:solidFill>
                  <a:schemeClr val="bg1"/>
                </a:solidFill>
              </a:rPr>
              <a:t>= </a:t>
            </a:r>
            <a:r>
              <a:rPr lang="en-US" dirty="0" smtClean="0">
                <a:solidFill>
                  <a:schemeClr val="bg1"/>
                </a:solidFill>
              </a:rPr>
              <a:t>range</a:t>
            </a:r>
            <a:r>
              <a:rPr lang="en-US" dirty="0" smtClean="0">
                <a:solidFill>
                  <a:srgbClr val="FFC000"/>
                </a:solidFill>
              </a:rPr>
              <a:t>(</a:t>
            </a:r>
            <a:r>
              <a:rPr lang="en-US" dirty="0" smtClean="0">
                <a:solidFill>
                  <a:schemeClr val="accent6">
                    <a:lumMod val="60000"/>
                    <a:lumOff val="40000"/>
                  </a:schemeClr>
                </a:solidFill>
              </a:rPr>
              <a:t>1</a:t>
            </a:r>
            <a:r>
              <a:rPr lang="en-US" dirty="0" smtClean="0">
                <a:solidFill>
                  <a:srgbClr val="FFC000"/>
                </a:solidFill>
              </a:rPr>
              <a:t>,</a:t>
            </a:r>
            <a:r>
              <a:rPr lang="en-US" dirty="0" smtClean="0">
                <a:solidFill>
                  <a:schemeClr val="accent6">
                    <a:lumMod val="60000"/>
                    <a:lumOff val="40000"/>
                  </a:schemeClr>
                </a:solidFill>
              </a:rPr>
              <a:t>6</a:t>
            </a:r>
            <a:r>
              <a:rPr lang="en-US" dirty="0" smtClean="0">
                <a:solidFill>
                  <a:srgbClr val="FFC000"/>
                </a:solidFill>
              </a:rPr>
              <a:t>)</a:t>
            </a:r>
            <a:r>
              <a:rPr lang="en-US" dirty="0" smtClean="0">
                <a:solidFill>
                  <a:schemeClr val="accent2">
                    <a:lumMod val="75000"/>
                  </a:schemeClr>
                </a:solidFill>
              </a:rPr>
              <a:t> </a:t>
            </a:r>
            <a:endParaRPr lang="en-US" dirty="0" smtClean="0">
              <a:solidFill>
                <a:schemeClr val="accent2">
                  <a:lumMod val="75000"/>
                </a:schemeClr>
              </a:solidFill>
            </a:endParaRPr>
          </a:p>
          <a:p>
            <a:r>
              <a:rPr lang="en-US" dirty="0" smtClean="0">
                <a:solidFill>
                  <a:srgbClr val="00B0F0"/>
                </a:solidFill>
              </a:rPr>
              <a:t>for</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a:solidFill>
                  <a:srgbClr val="00B0F0"/>
                </a:solidFill>
              </a:rPr>
              <a:t>in</a:t>
            </a:r>
            <a:r>
              <a:rPr lang="en-US" dirty="0">
                <a:solidFill>
                  <a:schemeClr val="bg1"/>
                </a:solidFill>
              </a:rPr>
              <a:t> </a:t>
            </a:r>
            <a:r>
              <a:rPr lang="en-US" dirty="0" smtClean="0">
                <a:solidFill>
                  <a:schemeClr val="bg1"/>
                </a:solidFill>
              </a:rPr>
              <a:t>x:</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smtClean="0">
                <a:solidFill>
                  <a:schemeClr val="bg1"/>
                </a:solidFill>
              </a:rPr>
              <a:t>print</a:t>
            </a:r>
            <a:r>
              <a:rPr lang="en-US" dirty="0" smtClean="0">
                <a:solidFill>
                  <a:srgbClr val="FECC36"/>
                </a:solidFill>
              </a:rPr>
              <a:t>(</a:t>
            </a:r>
            <a:r>
              <a:rPr lang="en-US" dirty="0" err="1" smtClean="0">
                <a:solidFill>
                  <a:schemeClr val="bg1"/>
                </a:solidFill>
              </a:rPr>
              <a:t>i</a:t>
            </a:r>
            <a:r>
              <a:rPr lang="en-US" dirty="0" smtClean="0">
                <a:solidFill>
                  <a:srgbClr val="FECC36"/>
                </a:solidFill>
              </a:rPr>
              <a:t>)</a:t>
            </a:r>
            <a:endParaRPr lang="en-US" dirty="0" smtClean="0">
              <a:solidFill>
                <a:srgbClr val="FECC36"/>
              </a:solidFill>
            </a:endParaRPr>
          </a:p>
        </p:txBody>
      </p:sp>
    </p:spTree>
    <p:extLst>
      <p:ext uri="{BB962C8B-B14F-4D97-AF65-F5344CB8AC3E}">
        <p14:creationId xmlns:p14="http://schemas.microsoft.com/office/powerpoint/2010/main" val="319789524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21</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Vòng</a:t>
            </a:r>
            <a:r>
              <a:rPr lang="en-US" b="1" dirty="0" smtClean="0"/>
              <a:t> </a:t>
            </a:r>
            <a:r>
              <a:rPr lang="en-US" b="1" dirty="0" err="1" smtClean="0"/>
              <a:t>lặp</a:t>
            </a:r>
            <a:r>
              <a:rPr lang="en-US" b="1" dirty="0" smtClean="0"/>
              <a:t> for</a:t>
            </a:r>
            <a:endParaRPr lang="en-US" b="1" dirty="0"/>
          </a:p>
        </p:txBody>
      </p:sp>
      <p:sp>
        <p:nvSpPr>
          <p:cNvPr id="10" name="Rectangle 9"/>
          <p:cNvSpPr/>
          <p:nvPr/>
        </p:nvSpPr>
        <p:spPr>
          <a:xfrm>
            <a:off x="548981" y="2485194"/>
            <a:ext cx="3076721" cy="8959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49165" y="2578107"/>
            <a:ext cx="2642621" cy="646331"/>
          </a:xfrm>
          <a:prstGeom prst="rect">
            <a:avLst/>
          </a:prstGeom>
          <a:noFill/>
        </p:spPr>
        <p:txBody>
          <a:bodyPr wrap="square" rtlCol="0">
            <a:spAutoFit/>
          </a:bodyPr>
          <a:lstStyle/>
          <a:p>
            <a:r>
              <a:rPr lang="en-US" dirty="0" smtClean="0">
                <a:solidFill>
                  <a:srgbClr val="00B0F0"/>
                </a:solidFill>
              </a:rPr>
              <a:t>for</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smtClean="0">
                <a:solidFill>
                  <a:srgbClr val="00B0F0"/>
                </a:solidFill>
              </a:rPr>
              <a:t>in</a:t>
            </a:r>
            <a:r>
              <a:rPr lang="en-US" dirty="0" smtClean="0">
                <a:solidFill>
                  <a:schemeClr val="bg1"/>
                </a:solidFill>
              </a:rPr>
              <a:t> range</a:t>
            </a:r>
            <a:r>
              <a:rPr lang="en-US" dirty="0" smtClean="0">
                <a:solidFill>
                  <a:srgbClr val="FFC500"/>
                </a:solidFill>
              </a:rPr>
              <a:t>(</a:t>
            </a:r>
            <a:r>
              <a:rPr lang="en-US" dirty="0" smtClean="0">
                <a:solidFill>
                  <a:schemeClr val="accent6">
                    <a:lumMod val="60000"/>
                    <a:lumOff val="40000"/>
                  </a:schemeClr>
                </a:solidFill>
              </a:rPr>
              <a:t>1</a:t>
            </a:r>
            <a:r>
              <a:rPr lang="en-US" dirty="0" smtClean="0">
                <a:solidFill>
                  <a:schemeClr val="bg1"/>
                </a:solidFill>
              </a:rPr>
              <a:t>, </a:t>
            </a:r>
            <a:r>
              <a:rPr lang="en-US" dirty="0" smtClean="0">
                <a:solidFill>
                  <a:schemeClr val="accent6">
                    <a:lumMod val="60000"/>
                    <a:lumOff val="40000"/>
                  </a:schemeClr>
                </a:solidFill>
              </a:rPr>
              <a:t>5</a:t>
            </a:r>
            <a:r>
              <a:rPr lang="en-US" dirty="0" smtClean="0">
                <a:solidFill>
                  <a:srgbClr val="FFC500"/>
                </a:solidFill>
              </a:rPr>
              <a:t>)</a:t>
            </a:r>
            <a:r>
              <a:rPr lang="en-US" dirty="0" smtClean="0">
                <a:solidFill>
                  <a:schemeClr val="bg1"/>
                </a:solidFill>
              </a:rPr>
              <a:t>:</a:t>
            </a:r>
          </a:p>
          <a:p>
            <a:r>
              <a:rPr lang="en-US" dirty="0" smtClean="0">
                <a:solidFill>
                  <a:schemeClr val="bg1"/>
                </a:solidFill>
              </a:rPr>
              <a:t>     print</a:t>
            </a:r>
            <a:r>
              <a:rPr lang="en-US" dirty="0" smtClean="0">
                <a:solidFill>
                  <a:srgbClr val="FECC36"/>
                </a:solidFill>
              </a:rPr>
              <a:t>(</a:t>
            </a:r>
            <a:r>
              <a:rPr lang="en-US" dirty="0" err="1" smtClean="0">
                <a:solidFill>
                  <a:schemeClr val="bg1"/>
                </a:solidFill>
              </a:rPr>
              <a:t>i</a:t>
            </a:r>
            <a:r>
              <a:rPr lang="en-US" dirty="0" smtClean="0">
                <a:solidFill>
                  <a:srgbClr val="FECC36"/>
                </a:solidFill>
              </a:rPr>
              <a:t>)</a:t>
            </a:r>
          </a:p>
        </p:txBody>
      </p:sp>
      <p:sp>
        <p:nvSpPr>
          <p:cNvPr id="12" name="TextBox 11"/>
          <p:cNvSpPr txBox="1"/>
          <p:nvPr/>
        </p:nvSpPr>
        <p:spPr>
          <a:xfrm>
            <a:off x="423469" y="1988742"/>
            <a:ext cx="3202234" cy="369332"/>
          </a:xfrm>
          <a:prstGeom prst="rect">
            <a:avLst/>
          </a:prstGeom>
          <a:noFill/>
        </p:spPr>
        <p:txBody>
          <a:bodyPr wrap="square" rtlCol="0">
            <a:spAutoFit/>
          </a:bodyPr>
          <a:lstStyle/>
          <a:p>
            <a:r>
              <a:rPr lang="en-US" dirty="0" err="1" smtClean="0"/>
              <a:t>Sử</a:t>
            </a:r>
            <a:r>
              <a:rPr lang="en-US" dirty="0" smtClean="0"/>
              <a:t> </a:t>
            </a:r>
            <a:r>
              <a:rPr lang="en-US" dirty="0" err="1" smtClean="0"/>
              <a:t>dụng</a:t>
            </a:r>
            <a:r>
              <a:rPr lang="en-US" dirty="0" smtClean="0"/>
              <a:t> </a:t>
            </a:r>
            <a:r>
              <a:rPr lang="en-US" dirty="0" err="1" smtClean="0"/>
              <a:t>với</a:t>
            </a:r>
            <a:r>
              <a:rPr lang="en-US" dirty="0" smtClean="0"/>
              <a:t> </a:t>
            </a:r>
            <a:r>
              <a:rPr lang="en-US" dirty="0" err="1" smtClean="0"/>
              <a:t>hàm</a:t>
            </a:r>
            <a:r>
              <a:rPr lang="en-US" dirty="0" smtClean="0"/>
              <a:t> </a:t>
            </a:r>
            <a:r>
              <a:rPr lang="en-US" b="1" dirty="0" smtClean="0"/>
              <a:t>range()</a:t>
            </a:r>
            <a:endParaRPr lang="en-US" b="1" dirty="0"/>
          </a:p>
        </p:txBody>
      </p:sp>
      <p:sp>
        <p:nvSpPr>
          <p:cNvPr id="13" name="Rectangle 12"/>
          <p:cNvSpPr/>
          <p:nvPr/>
        </p:nvSpPr>
        <p:spPr>
          <a:xfrm>
            <a:off x="4682725" y="2485194"/>
            <a:ext cx="3076721" cy="89595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882909" y="2578107"/>
            <a:ext cx="2642621" cy="646331"/>
          </a:xfrm>
          <a:prstGeom prst="rect">
            <a:avLst/>
          </a:prstGeom>
          <a:noFill/>
        </p:spPr>
        <p:txBody>
          <a:bodyPr wrap="square" rtlCol="0">
            <a:spAutoFit/>
          </a:bodyPr>
          <a:lstStyle/>
          <a:p>
            <a:r>
              <a:rPr lang="en-US" dirty="0" smtClean="0">
                <a:solidFill>
                  <a:srgbClr val="00B0F0"/>
                </a:solidFill>
              </a:rPr>
              <a:t>for</a:t>
            </a:r>
            <a:r>
              <a:rPr lang="en-US" dirty="0" smtClean="0">
                <a:solidFill>
                  <a:schemeClr val="bg1"/>
                </a:solidFill>
              </a:rPr>
              <a:t> x </a:t>
            </a:r>
            <a:r>
              <a:rPr lang="en-US" dirty="0" smtClean="0">
                <a:solidFill>
                  <a:srgbClr val="00B0F0"/>
                </a:solidFill>
              </a:rPr>
              <a:t>in</a:t>
            </a:r>
            <a:r>
              <a:rPr lang="en-US" dirty="0" smtClean="0">
                <a:solidFill>
                  <a:schemeClr val="bg1"/>
                </a:solidFill>
              </a:rPr>
              <a:t> </a:t>
            </a:r>
            <a:r>
              <a:rPr lang="en-US" dirty="0" smtClean="0">
                <a:solidFill>
                  <a:schemeClr val="accent2">
                    <a:lumMod val="75000"/>
                  </a:schemeClr>
                </a:solidFill>
              </a:rPr>
              <a:t>“banana”</a:t>
            </a:r>
            <a:r>
              <a:rPr lang="en-US" dirty="0" smtClean="0">
                <a:solidFill>
                  <a:schemeClr val="bg1"/>
                </a:solidFill>
              </a:rPr>
              <a:t>:</a:t>
            </a:r>
          </a:p>
          <a:p>
            <a:r>
              <a:rPr lang="en-US" dirty="0" smtClean="0">
                <a:solidFill>
                  <a:schemeClr val="bg1"/>
                </a:solidFill>
              </a:rPr>
              <a:t>     print</a:t>
            </a:r>
            <a:r>
              <a:rPr lang="en-US" dirty="0" smtClean="0">
                <a:solidFill>
                  <a:srgbClr val="FECC36"/>
                </a:solidFill>
              </a:rPr>
              <a:t>(</a:t>
            </a:r>
            <a:r>
              <a:rPr lang="en-US" dirty="0">
                <a:solidFill>
                  <a:schemeClr val="bg1"/>
                </a:solidFill>
              </a:rPr>
              <a:t>x</a:t>
            </a:r>
            <a:r>
              <a:rPr lang="en-US" dirty="0" smtClean="0">
                <a:solidFill>
                  <a:srgbClr val="FECC36"/>
                </a:solidFill>
              </a:rPr>
              <a:t>)</a:t>
            </a:r>
          </a:p>
        </p:txBody>
      </p:sp>
      <p:sp>
        <p:nvSpPr>
          <p:cNvPr id="15" name="TextBox 14"/>
          <p:cNvSpPr txBox="1"/>
          <p:nvPr/>
        </p:nvSpPr>
        <p:spPr>
          <a:xfrm>
            <a:off x="4565767" y="1988742"/>
            <a:ext cx="2585546" cy="369332"/>
          </a:xfrm>
          <a:prstGeom prst="rect">
            <a:avLst/>
          </a:prstGeom>
          <a:noFill/>
        </p:spPr>
        <p:txBody>
          <a:bodyPr wrap="square" rtlCol="0">
            <a:spAutoFit/>
          </a:bodyPr>
          <a:lstStyle/>
          <a:p>
            <a:r>
              <a:rPr lang="en-US" dirty="0" err="1" smtClean="0"/>
              <a:t>Lặp</a:t>
            </a:r>
            <a:r>
              <a:rPr lang="en-US" dirty="0" smtClean="0"/>
              <a:t> qua </a:t>
            </a:r>
            <a:r>
              <a:rPr lang="en-US" dirty="0" err="1" smtClean="0"/>
              <a:t>một</a:t>
            </a:r>
            <a:r>
              <a:rPr lang="en-US" dirty="0" smtClean="0"/>
              <a:t> string</a:t>
            </a:r>
            <a:endParaRPr lang="en-US" b="1" dirty="0"/>
          </a:p>
        </p:txBody>
      </p:sp>
      <p:sp>
        <p:nvSpPr>
          <p:cNvPr id="16" name="TextBox 15"/>
          <p:cNvSpPr txBox="1"/>
          <p:nvPr/>
        </p:nvSpPr>
        <p:spPr>
          <a:xfrm>
            <a:off x="423468" y="3557818"/>
            <a:ext cx="8333421" cy="369332"/>
          </a:xfrm>
          <a:prstGeom prst="rect">
            <a:avLst/>
          </a:prstGeom>
          <a:noFill/>
        </p:spPr>
        <p:txBody>
          <a:bodyPr wrap="square" rtlCol="0">
            <a:spAutoFit/>
          </a:bodyPr>
          <a:lstStyle/>
          <a:p>
            <a:r>
              <a:rPr lang="en-US" dirty="0" err="1" smtClean="0"/>
              <a:t>Vòng</a:t>
            </a:r>
            <a:r>
              <a:rPr lang="en-US" dirty="0" smtClean="0"/>
              <a:t> </a:t>
            </a:r>
            <a:r>
              <a:rPr lang="en-US" dirty="0" err="1" smtClean="0"/>
              <a:t>lặp</a:t>
            </a:r>
            <a:r>
              <a:rPr lang="en-US" dirty="0" smtClean="0"/>
              <a:t> </a:t>
            </a:r>
            <a:r>
              <a:rPr lang="en-US" dirty="0" err="1" smtClean="0"/>
              <a:t>với</a:t>
            </a:r>
            <a:r>
              <a:rPr lang="en-US" dirty="0" smtClean="0"/>
              <a:t> </a:t>
            </a:r>
            <a:r>
              <a:rPr lang="en-US" dirty="0" err="1" smtClean="0"/>
              <a:t>câu</a:t>
            </a:r>
            <a:r>
              <a:rPr lang="en-US" dirty="0" smtClean="0"/>
              <a:t> </a:t>
            </a:r>
            <a:r>
              <a:rPr lang="en-US" dirty="0" err="1" smtClean="0"/>
              <a:t>lệnh</a:t>
            </a:r>
            <a:r>
              <a:rPr lang="en-US" dirty="0" smtClean="0"/>
              <a:t> </a:t>
            </a:r>
            <a:r>
              <a:rPr lang="en-US" b="1" dirty="0"/>
              <a:t>break </a:t>
            </a:r>
            <a:r>
              <a:rPr lang="en-US" dirty="0" err="1"/>
              <a:t>và</a:t>
            </a:r>
            <a:r>
              <a:rPr lang="en-US" b="1" dirty="0"/>
              <a:t> </a:t>
            </a:r>
            <a:r>
              <a:rPr lang="en-US" b="1" dirty="0" smtClean="0"/>
              <a:t>continue</a:t>
            </a:r>
            <a:r>
              <a:rPr lang="en-US" dirty="0" smtClean="0"/>
              <a:t>  </a:t>
            </a:r>
            <a:endParaRPr lang="en-US" b="1" dirty="0"/>
          </a:p>
        </p:txBody>
      </p:sp>
      <p:sp>
        <p:nvSpPr>
          <p:cNvPr id="17" name="Rectangle 16"/>
          <p:cNvSpPr/>
          <p:nvPr/>
        </p:nvSpPr>
        <p:spPr>
          <a:xfrm>
            <a:off x="548982" y="4093237"/>
            <a:ext cx="4333928" cy="232882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9166" y="4243874"/>
            <a:ext cx="3933560" cy="2031325"/>
          </a:xfrm>
          <a:prstGeom prst="rect">
            <a:avLst/>
          </a:prstGeom>
          <a:noFill/>
        </p:spPr>
        <p:txBody>
          <a:bodyPr wrap="square" rtlCol="0">
            <a:spAutoFit/>
          </a:bodyPr>
          <a:lstStyle/>
          <a:p>
            <a:r>
              <a:rPr lang="en-US" dirty="0" smtClean="0">
                <a:solidFill>
                  <a:schemeClr val="bg1"/>
                </a:solidFill>
              </a:rPr>
              <a:t>x </a:t>
            </a:r>
            <a:r>
              <a:rPr lang="en-US" dirty="0">
                <a:solidFill>
                  <a:schemeClr val="bg1"/>
                </a:solidFill>
              </a:rPr>
              <a:t>=</a:t>
            </a:r>
            <a:r>
              <a:rPr lang="en-US" dirty="0">
                <a:solidFill>
                  <a:schemeClr val="accent2">
                    <a:lumMod val="75000"/>
                  </a:schemeClr>
                </a:solidFill>
              </a:rPr>
              <a:t> </a:t>
            </a:r>
            <a:r>
              <a:rPr lang="en-US" dirty="0">
                <a:solidFill>
                  <a:schemeClr val="bg1"/>
                </a:solidFill>
              </a:rPr>
              <a:t>range</a:t>
            </a:r>
            <a:r>
              <a:rPr lang="en-US" dirty="0">
                <a:solidFill>
                  <a:srgbClr val="FFC500"/>
                </a:solidFill>
              </a:rPr>
              <a:t>(</a:t>
            </a:r>
            <a:r>
              <a:rPr lang="en-US" dirty="0">
                <a:solidFill>
                  <a:schemeClr val="accent6">
                    <a:lumMod val="60000"/>
                    <a:lumOff val="40000"/>
                  </a:schemeClr>
                </a:solidFill>
              </a:rPr>
              <a:t>1</a:t>
            </a:r>
            <a:r>
              <a:rPr lang="en-US" dirty="0">
                <a:solidFill>
                  <a:schemeClr val="bg1"/>
                </a:solidFill>
              </a:rPr>
              <a:t>, </a:t>
            </a:r>
            <a:r>
              <a:rPr lang="en-US" dirty="0">
                <a:solidFill>
                  <a:schemeClr val="accent6">
                    <a:lumMod val="60000"/>
                    <a:lumOff val="40000"/>
                  </a:schemeClr>
                </a:solidFill>
              </a:rPr>
              <a:t>5</a:t>
            </a:r>
            <a:r>
              <a:rPr lang="en-US" dirty="0" smtClean="0">
                <a:solidFill>
                  <a:srgbClr val="FFC500"/>
                </a:solidFill>
              </a:rPr>
              <a:t>)</a:t>
            </a:r>
          </a:p>
          <a:p>
            <a:r>
              <a:rPr lang="en-US" dirty="0" smtClean="0">
                <a:solidFill>
                  <a:srgbClr val="00B0F0"/>
                </a:solidFill>
              </a:rPr>
              <a:t>for</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a:solidFill>
                  <a:srgbClr val="00B0F0"/>
                </a:solidFill>
              </a:rPr>
              <a:t>in</a:t>
            </a:r>
            <a:r>
              <a:rPr lang="en-US" dirty="0">
                <a:solidFill>
                  <a:schemeClr val="bg1"/>
                </a:solidFill>
              </a:rPr>
              <a:t> </a:t>
            </a:r>
            <a:r>
              <a:rPr lang="en-US" dirty="0" smtClean="0">
                <a:solidFill>
                  <a:schemeClr val="bg1"/>
                </a:solidFill>
              </a:rPr>
              <a:t>x:</a:t>
            </a:r>
            <a:endParaRPr lang="en-US" dirty="0" smtClean="0">
              <a:solidFill>
                <a:schemeClr val="bg1"/>
              </a:solidFill>
            </a:endParaRPr>
          </a:p>
          <a:p>
            <a:r>
              <a:rPr lang="en-US" dirty="0" smtClean="0">
                <a:solidFill>
                  <a:schemeClr val="bg1"/>
                </a:solidFill>
              </a:rPr>
              <a:t>      </a:t>
            </a:r>
            <a:r>
              <a:rPr lang="en-US" dirty="0" smtClean="0">
                <a:solidFill>
                  <a:srgbClr val="00B0F0"/>
                </a:solidFill>
              </a:rPr>
              <a:t>if</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a:solidFill>
                  <a:schemeClr val="bg1"/>
                </a:solidFill>
              </a:rPr>
              <a:t>== </a:t>
            </a:r>
            <a:r>
              <a:rPr lang="en-US" dirty="0" smtClean="0">
                <a:solidFill>
                  <a:schemeClr val="accent2">
                    <a:lumMod val="75000"/>
                  </a:schemeClr>
                </a:solidFill>
              </a:rPr>
              <a:t>3</a:t>
            </a:r>
            <a:r>
              <a:rPr lang="en-US" dirty="0" smtClean="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smtClean="0">
                <a:solidFill>
                  <a:srgbClr val="00B0F0"/>
                </a:solidFill>
              </a:rPr>
              <a:t>continue</a:t>
            </a:r>
            <a:r>
              <a:rPr lang="en-US" dirty="0" smtClean="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smtClean="0">
                <a:solidFill>
                  <a:schemeClr val="bg1"/>
                </a:solidFill>
              </a:rPr>
              <a:t>print(</a:t>
            </a:r>
            <a:r>
              <a:rPr lang="en-US" dirty="0" err="1" smtClean="0">
                <a:solidFill>
                  <a:schemeClr val="bg1"/>
                </a:solidFill>
              </a:rPr>
              <a:t>i</a:t>
            </a:r>
            <a:r>
              <a:rPr lang="en-US" dirty="0" smtClean="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smtClean="0">
                <a:solidFill>
                  <a:srgbClr val="00B0F0"/>
                </a:solidFill>
              </a:rPr>
              <a:t>if</a:t>
            </a:r>
            <a:r>
              <a:rPr lang="en-US" dirty="0" smtClean="0">
                <a:solidFill>
                  <a:schemeClr val="bg1"/>
                </a:solidFill>
              </a:rPr>
              <a:t> </a:t>
            </a:r>
            <a:r>
              <a:rPr lang="en-US" dirty="0" err="1" smtClean="0">
                <a:solidFill>
                  <a:schemeClr val="bg1"/>
                </a:solidFill>
              </a:rPr>
              <a:t>i</a:t>
            </a:r>
            <a:r>
              <a:rPr lang="en-US" dirty="0" smtClean="0">
                <a:solidFill>
                  <a:schemeClr val="bg1"/>
                </a:solidFill>
              </a:rPr>
              <a:t> </a:t>
            </a:r>
            <a:r>
              <a:rPr lang="en-US" dirty="0">
                <a:solidFill>
                  <a:schemeClr val="bg1"/>
                </a:solidFill>
              </a:rPr>
              <a:t>== </a:t>
            </a:r>
            <a:r>
              <a:rPr lang="en-US" dirty="0" smtClean="0">
                <a:solidFill>
                  <a:schemeClr val="accent2">
                    <a:lumMod val="75000"/>
                  </a:schemeClr>
                </a:solidFill>
              </a:rPr>
              <a:t>4</a:t>
            </a:r>
            <a:r>
              <a:rPr lang="en-US" dirty="0" smtClean="0">
                <a:solidFill>
                  <a:schemeClr val="bg1"/>
                </a:solidFill>
              </a:rPr>
              <a:t>:</a:t>
            </a:r>
            <a:endParaRPr lang="en-US" dirty="0" smtClean="0">
              <a:solidFill>
                <a:schemeClr val="bg1"/>
              </a:solidFill>
            </a:endParaRPr>
          </a:p>
          <a:p>
            <a:r>
              <a:rPr lang="en-US" dirty="0">
                <a:solidFill>
                  <a:schemeClr val="bg1"/>
                </a:solidFill>
              </a:rPr>
              <a:t> </a:t>
            </a:r>
            <a:r>
              <a:rPr lang="en-US" dirty="0" smtClean="0">
                <a:solidFill>
                  <a:schemeClr val="bg1"/>
                </a:solidFill>
              </a:rPr>
              <a:t>           </a:t>
            </a:r>
            <a:r>
              <a:rPr lang="en-US" dirty="0" smtClean="0">
                <a:solidFill>
                  <a:srgbClr val="00B0F0"/>
                </a:solidFill>
              </a:rPr>
              <a:t>break</a:t>
            </a:r>
            <a:endParaRPr lang="en-US" dirty="0" smtClean="0">
              <a:solidFill>
                <a:srgbClr val="00B0F0"/>
              </a:solidFill>
            </a:endParaRPr>
          </a:p>
        </p:txBody>
      </p:sp>
      <p:sp>
        <p:nvSpPr>
          <p:cNvPr id="20" name="TextBox 19"/>
          <p:cNvSpPr txBox="1"/>
          <p:nvPr/>
        </p:nvSpPr>
        <p:spPr>
          <a:xfrm>
            <a:off x="5059263" y="4142609"/>
            <a:ext cx="3436151" cy="2062103"/>
          </a:xfrm>
          <a:prstGeom prst="rect">
            <a:avLst/>
          </a:prstGeom>
          <a:noFill/>
        </p:spPr>
        <p:txBody>
          <a:bodyPr wrap="square" rtlCol="0">
            <a:spAutoFit/>
          </a:bodyPr>
          <a:lstStyle/>
          <a:p>
            <a:r>
              <a:rPr lang="vi-VN" sz="1600" dirty="0"/>
              <a:t>Trong ví dụ trên, khi gặp phần tử có giá trị là </a:t>
            </a:r>
            <a:r>
              <a:rPr lang="vi-VN" sz="1600" dirty="0" smtClean="0"/>
              <a:t>“</a:t>
            </a:r>
            <a:r>
              <a:rPr lang="en-US" sz="1600" dirty="0" smtClean="0"/>
              <a:t>3</a:t>
            </a:r>
            <a:r>
              <a:rPr lang="vi-VN" sz="1600" dirty="0" smtClean="0"/>
              <a:t>", </a:t>
            </a:r>
            <a:r>
              <a:rPr lang="vi-VN" sz="1600" dirty="0"/>
              <a:t>câu lệnh "continue" sẽ được thực thi, bỏ qua các câu lệnh phía dưới và chuyển đến phần tử tiếp theo trong vòng lặp. Khi gặp phần tử có giá trị là </a:t>
            </a:r>
            <a:r>
              <a:rPr lang="vi-VN" sz="1600" dirty="0" smtClean="0"/>
              <a:t>“</a:t>
            </a:r>
            <a:r>
              <a:rPr lang="en-US" sz="1600" dirty="0" smtClean="0"/>
              <a:t>4</a:t>
            </a:r>
            <a:r>
              <a:rPr lang="vi-VN" sz="1600" dirty="0" smtClean="0"/>
              <a:t>", </a:t>
            </a:r>
            <a:r>
              <a:rPr lang="vi-VN" sz="1600" dirty="0"/>
              <a:t>câu lệnh "break" được thực thi, thoát khỏi vòng lặp ngay lập tức.</a:t>
            </a:r>
            <a:endParaRPr lang="en-US" sz="1600" b="1" dirty="0"/>
          </a:p>
        </p:txBody>
      </p:sp>
    </p:spTree>
    <p:extLst>
      <p:ext uri="{BB962C8B-B14F-4D97-AF65-F5344CB8AC3E}">
        <p14:creationId xmlns:p14="http://schemas.microsoft.com/office/powerpoint/2010/main" val="23568228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22</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Vòng</a:t>
            </a:r>
            <a:r>
              <a:rPr lang="en-US" b="1" dirty="0" smtClean="0"/>
              <a:t> </a:t>
            </a:r>
            <a:r>
              <a:rPr lang="en-US" b="1" dirty="0" err="1" smtClean="0"/>
              <a:t>lặp</a:t>
            </a:r>
            <a:r>
              <a:rPr lang="en-US" b="1" dirty="0" smtClean="0"/>
              <a:t> while</a:t>
            </a:r>
            <a:endParaRPr lang="en-US" b="1" dirty="0"/>
          </a:p>
        </p:txBody>
      </p:sp>
      <p:sp>
        <p:nvSpPr>
          <p:cNvPr id="18" name="TextBox 17"/>
          <p:cNvSpPr txBox="1"/>
          <p:nvPr/>
        </p:nvSpPr>
        <p:spPr>
          <a:xfrm>
            <a:off x="548981" y="1988742"/>
            <a:ext cx="8207908" cy="646331"/>
          </a:xfrm>
          <a:prstGeom prst="rect">
            <a:avLst/>
          </a:prstGeom>
          <a:noFill/>
        </p:spPr>
        <p:txBody>
          <a:bodyPr wrap="square" rtlCol="0">
            <a:spAutoFit/>
          </a:bodyPr>
          <a:lstStyle/>
          <a:p>
            <a:r>
              <a:rPr lang="vi-VN" dirty="0"/>
              <a:t>Vòng lặp "while" được sử dụng để lặp lại một khối mã miễn là điều kiện </a:t>
            </a:r>
            <a:r>
              <a:rPr lang="vi-VN" b="1" dirty="0"/>
              <a:t>đúng</a:t>
            </a:r>
            <a:r>
              <a:rPr lang="vi-VN" dirty="0"/>
              <a:t> (True). Cú pháp của vòng lặp "while" như sau:</a:t>
            </a:r>
            <a:endParaRPr lang="en-US" b="1" dirty="0"/>
          </a:p>
        </p:txBody>
      </p:sp>
      <p:sp>
        <p:nvSpPr>
          <p:cNvPr id="21" name="TextBox 20"/>
          <p:cNvSpPr txBox="1"/>
          <p:nvPr/>
        </p:nvSpPr>
        <p:spPr>
          <a:xfrm>
            <a:off x="581918" y="2792133"/>
            <a:ext cx="7988963" cy="830997"/>
          </a:xfrm>
          <a:prstGeom prst="rect">
            <a:avLst/>
          </a:prstGeom>
          <a:noFill/>
        </p:spPr>
        <p:txBody>
          <a:bodyPr wrap="square" rtlCol="0">
            <a:spAutoFit/>
          </a:bodyPr>
          <a:lstStyle/>
          <a:p>
            <a:r>
              <a:rPr lang="en-US" sz="2400" b="1" dirty="0" smtClean="0"/>
              <a:t>while </a:t>
            </a:r>
            <a:r>
              <a:rPr lang="en-US" sz="2400" b="1" dirty="0" smtClean="0">
                <a:solidFill>
                  <a:schemeClr val="accent2">
                    <a:lumMod val="75000"/>
                  </a:schemeClr>
                </a:solidFill>
              </a:rPr>
              <a:t>&lt;điều kiện kiểm tra&gt;</a:t>
            </a:r>
            <a:r>
              <a:rPr lang="en-US" sz="2400" b="1" dirty="0" smtClean="0"/>
              <a:t>:</a:t>
            </a:r>
          </a:p>
          <a:p>
            <a:r>
              <a:rPr lang="en-US" sz="2400" b="1" dirty="0">
                <a:solidFill>
                  <a:srgbClr val="FF0000"/>
                </a:solidFill>
              </a:rPr>
              <a:t> </a:t>
            </a:r>
            <a:r>
              <a:rPr lang="en-US" sz="2400" b="1" dirty="0" smtClean="0">
                <a:solidFill>
                  <a:srgbClr val="FF0000"/>
                </a:solidFill>
              </a:rPr>
              <a:t>   </a:t>
            </a:r>
            <a:r>
              <a:rPr lang="en-US" sz="2400" b="1" dirty="0">
                <a:solidFill>
                  <a:schemeClr val="accent6">
                    <a:lumMod val="50000"/>
                  </a:schemeClr>
                </a:solidFill>
              </a:rPr>
              <a:t># Các câu lệnh thực thi </a:t>
            </a:r>
            <a:r>
              <a:rPr lang="en-US" sz="2400" b="1" dirty="0" smtClean="0">
                <a:solidFill>
                  <a:schemeClr val="accent6">
                    <a:lumMod val="50000"/>
                  </a:schemeClr>
                </a:solidFill>
              </a:rPr>
              <a:t>khi điều kiện đúng</a:t>
            </a:r>
            <a:endParaRPr lang="en-US" sz="2400" b="1" dirty="0">
              <a:solidFill>
                <a:schemeClr val="accent6">
                  <a:lumMod val="50000"/>
                </a:schemeClr>
              </a:solidFill>
            </a:endParaRPr>
          </a:p>
        </p:txBody>
      </p:sp>
      <p:sp>
        <p:nvSpPr>
          <p:cNvPr id="22" name="TextBox 21"/>
          <p:cNvSpPr txBox="1"/>
          <p:nvPr/>
        </p:nvSpPr>
        <p:spPr>
          <a:xfrm>
            <a:off x="548981" y="3884121"/>
            <a:ext cx="8333421" cy="646331"/>
          </a:xfrm>
          <a:prstGeom prst="rect">
            <a:avLst/>
          </a:prstGeom>
          <a:noFill/>
        </p:spPr>
        <p:txBody>
          <a:bodyPr wrap="square" rtlCol="0">
            <a:spAutoFit/>
          </a:bodyPr>
          <a:lstStyle/>
          <a:p>
            <a:r>
              <a:rPr lang="en-US" b="1" dirty="0"/>
              <a:t>"condition" </a:t>
            </a:r>
            <a:r>
              <a:rPr lang="en-US" dirty="0" err="1"/>
              <a:t>là</a:t>
            </a:r>
            <a:r>
              <a:rPr lang="en-US" dirty="0"/>
              <a:t> </a:t>
            </a:r>
            <a:r>
              <a:rPr lang="en-US" dirty="0" err="1"/>
              <a:t>một</a:t>
            </a:r>
            <a:r>
              <a:rPr lang="en-US" dirty="0"/>
              <a:t> </a:t>
            </a:r>
            <a:r>
              <a:rPr lang="en-US" dirty="0" err="1"/>
              <a:t>biểu</a:t>
            </a:r>
            <a:r>
              <a:rPr lang="en-US" dirty="0"/>
              <a:t> </a:t>
            </a:r>
            <a:r>
              <a:rPr lang="en-US" dirty="0" err="1"/>
              <a:t>thức</a:t>
            </a:r>
            <a:r>
              <a:rPr lang="en-US" dirty="0"/>
              <a:t> </a:t>
            </a:r>
            <a:r>
              <a:rPr lang="en-US" dirty="0" err="1"/>
              <a:t>hoặc</a:t>
            </a:r>
            <a:r>
              <a:rPr lang="en-US" dirty="0"/>
              <a:t> </a:t>
            </a:r>
            <a:r>
              <a:rPr lang="en-US" dirty="0" err="1"/>
              <a:t>một</a:t>
            </a:r>
            <a:r>
              <a:rPr lang="en-US" dirty="0"/>
              <a:t> </a:t>
            </a:r>
            <a:r>
              <a:rPr lang="en-US" dirty="0" err="1"/>
              <a:t>điều</a:t>
            </a:r>
            <a:r>
              <a:rPr lang="en-US" dirty="0"/>
              <a:t> </a:t>
            </a:r>
            <a:r>
              <a:rPr lang="en-US" dirty="0" err="1"/>
              <a:t>kiện</a:t>
            </a:r>
            <a:r>
              <a:rPr lang="en-US" dirty="0"/>
              <a:t> logic. </a:t>
            </a:r>
            <a:r>
              <a:rPr lang="en-US" dirty="0" err="1"/>
              <a:t>Vòng</a:t>
            </a:r>
            <a:r>
              <a:rPr lang="en-US" dirty="0"/>
              <a:t> </a:t>
            </a:r>
            <a:r>
              <a:rPr lang="en-US" dirty="0" err="1"/>
              <a:t>lặp</a:t>
            </a:r>
            <a:r>
              <a:rPr lang="en-US" dirty="0"/>
              <a:t> </a:t>
            </a:r>
            <a:r>
              <a:rPr lang="en-US" dirty="0" err="1"/>
              <a:t>sẽ</a:t>
            </a:r>
            <a:r>
              <a:rPr lang="en-US" dirty="0"/>
              <a:t> </a:t>
            </a:r>
            <a:r>
              <a:rPr lang="en-US" dirty="0" err="1"/>
              <a:t>tiếp</a:t>
            </a:r>
            <a:r>
              <a:rPr lang="en-US" dirty="0"/>
              <a:t> </a:t>
            </a:r>
            <a:r>
              <a:rPr lang="en-US" dirty="0" err="1"/>
              <a:t>tục</a:t>
            </a:r>
            <a:r>
              <a:rPr lang="en-US" dirty="0"/>
              <a:t> </a:t>
            </a:r>
            <a:r>
              <a:rPr lang="en-US" dirty="0" err="1"/>
              <a:t>lặp</a:t>
            </a:r>
            <a:r>
              <a:rPr lang="en-US" dirty="0"/>
              <a:t> </a:t>
            </a:r>
            <a:r>
              <a:rPr lang="en-US" dirty="0" err="1"/>
              <a:t>lại</a:t>
            </a:r>
            <a:r>
              <a:rPr lang="en-US" dirty="0"/>
              <a:t> </a:t>
            </a:r>
            <a:r>
              <a:rPr lang="en-US" dirty="0" err="1"/>
              <a:t>cho</a:t>
            </a:r>
            <a:r>
              <a:rPr lang="en-US" dirty="0"/>
              <a:t> </a:t>
            </a:r>
            <a:r>
              <a:rPr lang="en-US" dirty="0" err="1"/>
              <a:t>đến</a:t>
            </a:r>
            <a:r>
              <a:rPr lang="en-US" dirty="0"/>
              <a:t> </a:t>
            </a:r>
            <a:r>
              <a:rPr lang="en-US" dirty="0" err="1"/>
              <a:t>khi</a:t>
            </a:r>
            <a:r>
              <a:rPr lang="en-US" dirty="0"/>
              <a:t> </a:t>
            </a:r>
            <a:r>
              <a:rPr lang="en-US" dirty="0" err="1"/>
              <a:t>điều</a:t>
            </a:r>
            <a:r>
              <a:rPr lang="en-US" dirty="0"/>
              <a:t> </a:t>
            </a:r>
            <a:r>
              <a:rPr lang="en-US" dirty="0" err="1"/>
              <a:t>kiện</a:t>
            </a:r>
            <a:r>
              <a:rPr lang="en-US" dirty="0"/>
              <a:t> </a:t>
            </a:r>
            <a:r>
              <a:rPr lang="en-US" dirty="0" err="1"/>
              <a:t>này</a:t>
            </a:r>
            <a:r>
              <a:rPr lang="en-US" dirty="0"/>
              <a:t> </a:t>
            </a:r>
            <a:r>
              <a:rPr lang="en-US" dirty="0" err="1"/>
              <a:t>trở</a:t>
            </a:r>
            <a:r>
              <a:rPr lang="en-US" dirty="0"/>
              <a:t> </a:t>
            </a:r>
            <a:r>
              <a:rPr lang="en-US" dirty="0" err="1"/>
              <a:t>thành</a:t>
            </a:r>
            <a:r>
              <a:rPr lang="en-US" dirty="0"/>
              <a:t> </a:t>
            </a:r>
            <a:r>
              <a:rPr lang="en-US" dirty="0" err="1"/>
              <a:t>sai</a:t>
            </a:r>
            <a:r>
              <a:rPr lang="en-US" dirty="0"/>
              <a:t> (False).</a:t>
            </a:r>
            <a:endParaRPr lang="en-US" b="1" dirty="0"/>
          </a:p>
        </p:txBody>
      </p:sp>
      <p:sp>
        <p:nvSpPr>
          <p:cNvPr id="23" name="Rectangle 22"/>
          <p:cNvSpPr/>
          <p:nvPr/>
        </p:nvSpPr>
        <p:spPr>
          <a:xfrm>
            <a:off x="687205" y="4781645"/>
            <a:ext cx="3310637" cy="143182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887389" y="4874558"/>
            <a:ext cx="3206146" cy="1200329"/>
          </a:xfrm>
          <a:prstGeom prst="rect">
            <a:avLst/>
          </a:prstGeom>
          <a:noFill/>
        </p:spPr>
        <p:txBody>
          <a:bodyPr wrap="square" rtlCol="0">
            <a:spAutoFit/>
          </a:bodyPr>
          <a:lstStyle/>
          <a:p>
            <a:r>
              <a:rPr lang="en-US" dirty="0">
                <a:solidFill>
                  <a:schemeClr val="bg1"/>
                </a:solidFill>
              </a:rPr>
              <a:t>count = </a:t>
            </a:r>
            <a:r>
              <a:rPr lang="en-US" dirty="0">
                <a:solidFill>
                  <a:schemeClr val="accent6">
                    <a:lumMod val="60000"/>
                    <a:lumOff val="40000"/>
                  </a:schemeClr>
                </a:solidFill>
              </a:rPr>
              <a:t>0</a:t>
            </a:r>
            <a:r>
              <a:rPr lang="en-US" dirty="0">
                <a:solidFill>
                  <a:schemeClr val="bg1"/>
                </a:solidFill>
              </a:rPr>
              <a:t> </a:t>
            </a:r>
            <a:endParaRPr lang="en-US" dirty="0" smtClean="0">
              <a:solidFill>
                <a:schemeClr val="bg1"/>
              </a:solidFill>
            </a:endParaRPr>
          </a:p>
          <a:p>
            <a:r>
              <a:rPr lang="en-US" dirty="0" smtClean="0">
                <a:solidFill>
                  <a:srgbClr val="00B0F0"/>
                </a:solidFill>
              </a:rPr>
              <a:t>while</a:t>
            </a:r>
            <a:r>
              <a:rPr lang="en-US" dirty="0" smtClean="0">
                <a:solidFill>
                  <a:schemeClr val="bg1"/>
                </a:solidFill>
              </a:rPr>
              <a:t> </a:t>
            </a:r>
            <a:r>
              <a:rPr lang="en-US" dirty="0">
                <a:solidFill>
                  <a:schemeClr val="bg1"/>
                </a:solidFill>
              </a:rPr>
              <a:t>count &lt; </a:t>
            </a:r>
            <a:r>
              <a:rPr lang="en-US" dirty="0">
                <a:solidFill>
                  <a:schemeClr val="accent6">
                    <a:lumMod val="60000"/>
                    <a:lumOff val="40000"/>
                  </a:schemeClr>
                </a:solidFill>
              </a:rPr>
              <a:t>5</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count</a:t>
            </a:r>
            <a:r>
              <a:rPr lang="en-US" dirty="0">
                <a:solidFill>
                  <a:srgbClr val="FFC000"/>
                </a:solidFill>
              </a:rPr>
              <a:t>)</a:t>
            </a:r>
            <a:r>
              <a:rPr lang="en-US" dirty="0">
                <a:solidFill>
                  <a:schemeClr val="bg1"/>
                </a:solidFill>
              </a:rPr>
              <a:t> </a:t>
            </a:r>
            <a:endParaRPr lang="en-US" dirty="0" smtClean="0">
              <a:solidFill>
                <a:schemeClr val="bg1"/>
              </a:solidFill>
            </a:endParaRPr>
          </a:p>
          <a:p>
            <a:r>
              <a:rPr lang="en-US" dirty="0">
                <a:solidFill>
                  <a:schemeClr val="bg1"/>
                </a:solidFill>
              </a:rPr>
              <a:t> </a:t>
            </a:r>
            <a:r>
              <a:rPr lang="en-US" dirty="0" smtClean="0">
                <a:solidFill>
                  <a:schemeClr val="bg1"/>
                </a:solidFill>
              </a:rPr>
              <a:t>        count </a:t>
            </a:r>
            <a:r>
              <a:rPr lang="en-US" dirty="0">
                <a:solidFill>
                  <a:schemeClr val="bg1"/>
                </a:solidFill>
              </a:rPr>
              <a:t>+= </a:t>
            </a:r>
            <a:r>
              <a:rPr lang="en-US" dirty="0">
                <a:solidFill>
                  <a:schemeClr val="accent6">
                    <a:lumMod val="60000"/>
                    <a:lumOff val="40000"/>
                  </a:schemeClr>
                </a:solidFill>
              </a:rPr>
              <a:t>1</a:t>
            </a:r>
            <a:endParaRPr lang="en-US" dirty="0" smtClean="0">
              <a:solidFill>
                <a:schemeClr val="accent6">
                  <a:lumMod val="60000"/>
                  <a:lumOff val="40000"/>
                </a:schemeClr>
              </a:solidFill>
            </a:endParaRPr>
          </a:p>
        </p:txBody>
      </p:sp>
      <p:sp>
        <p:nvSpPr>
          <p:cNvPr id="25" name="TextBox 24"/>
          <p:cNvSpPr txBox="1"/>
          <p:nvPr/>
        </p:nvSpPr>
        <p:spPr>
          <a:xfrm>
            <a:off x="4249111" y="4753072"/>
            <a:ext cx="4321769" cy="1477328"/>
          </a:xfrm>
          <a:prstGeom prst="rect">
            <a:avLst/>
          </a:prstGeom>
          <a:noFill/>
        </p:spPr>
        <p:txBody>
          <a:bodyPr wrap="square" rtlCol="0">
            <a:spAutoFit/>
          </a:bodyPr>
          <a:lstStyle/>
          <a:p>
            <a:r>
              <a:rPr lang="vi-VN" dirty="0"/>
              <a:t>vòng lặp "while" được sử dụng để lặp lại việc in ra giá trị của biến "count" từ 0 đến 4. Mỗi lần lặp, giá trị của "count" được tăng lên 1 và điều kiện "count &lt; 5" được kiểm tra</a:t>
            </a:r>
            <a:endParaRPr lang="en-US" b="1" dirty="0"/>
          </a:p>
        </p:txBody>
      </p:sp>
    </p:spTree>
    <p:extLst>
      <p:ext uri="{BB962C8B-B14F-4D97-AF65-F5344CB8AC3E}">
        <p14:creationId xmlns:p14="http://schemas.microsoft.com/office/powerpoint/2010/main" val="18916905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23</a:t>
            </a:fld>
            <a:endParaRPr lang="en-US"/>
          </a:p>
        </p:txBody>
      </p:sp>
      <p:sp>
        <p:nvSpPr>
          <p:cNvPr id="3" name="Text Placeholder 2"/>
          <p:cNvSpPr>
            <a:spLocks noGrp="1"/>
          </p:cNvSpPr>
          <p:nvPr>
            <p:ph type="body" sz="quarter" idx="13"/>
          </p:nvPr>
        </p:nvSpPr>
        <p:spPr/>
        <p:txBody>
          <a:bodyPr/>
          <a:lstStyle/>
          <a:p>
            <a:r>
              <a:rPr lang="en-US" dirty="0" smtClean="0"/>
              <a:t>3.4 </a:t>
            </a:r>
            <a:r>
              <a:rPr lang="en-US" dirty="0" err="1" smtClean="0"/>
              <a:t>Vòng</a:t>
            </a:r>
            <a:r>
              <a:rPr lang="en-US" dirty="0" smtClean="0"/>
              <a:t> </a:t>
            </a:r>
            <a:r>
              <a:rPr lang="en-US" dirty="0" err="1" smtClean="0"/>
              <a:t>lặp</a:t>
            </a:r>
            <a:r>
              <a:rPr lang="en-US" dirty="0" smtClean="0"/>
              <a:t>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479187"/>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519761"/>
            <a:ext cx="7068814" cy="369332"/>
          </a:xfrm>
          <a:prstGeom prst="rect">
            <a:avLst/>
          </a:prstGeom>
          <a:noFill/>
        </p:spPr>
        <p:txBody>
          <a:bodyPr wrap="square" rtlCol="0">
            <a:spAutoFit/>
          </a:bodyPr>
          <a:lstStyle/>
          <a:p>
            <a:r>
              <a:rPr lang="en-US" b="1" dirty="0" err="1" smtClean="0"/>
              <a:t>Điều</a:t>
            </a:r>
            <a:r>
              <a:rPr lang="en-US" b="1" dirty="0" smtClean="0"/>
              <a:t> </a:t>
            </a:r>
            <a:r>
              <a:rPr lang="en-US" b="1" dirty="0" err="1" smtClean="0"/>
              <a:t>kiện</a:t>
            </a:r>
            <a:r>
              <a:rPr lang="en-US" b="1" dirty="0" smtClean="0"/>
              <a:t> </a:t>
            </a:r>
            <a:r>
              <a:rPr lang="en-US" b="1" dirty="0" err="1" smtClean="0"/>
              <a:t>dừng</a:t>
            </a:r>
            <a:r>
              <a:rPr lang="en-US" b="1" dirty="0" smtClean="0"/>
              <a:t> </a:t>
            </a:r>
            <a:r>
              <a:rPr lang="en-US" b="1" dirty="0" err="1" smtClean="0"/>
              <a:t>vòng</a:t>
            </a:r>
            <a:r>
              <a:rPr lang="en-US" b="1" dirty="0" smtClean="0"/>
              <a:t> </a:t>
            </a:r>
            <a:r>
              <a:rPr lang="en-US" b="1" dirty="0" err="1" smtClean="0"/>
              <a:t>lặp</a:t>
            </a:r>
            <a:endParaRPr lang="en-US" b="1" dirty="0"/>
          </a:p>
        </p:txBody>
      </p:sp>
      <p:sp>
        <p:nvSpPr>
          <p:cNvPr id="6" name="TextBox 5"/>
          <p:cNvSpPr txBox="1"/>
          <p:nvPr/>
        </p:nvSpPr>
        <p:spPr>
          <a:xfrm>
            <a:off x="548981" y="1988742"/>
            <a:ext cx="8207908" cy="1200329"/>
          </a:xfrm>
          <a:prstGeom prst="rect">
            <a:avLst/>
          </a:prstGeom>
          <a:noFill/>
        </p:spPr>
        <p:txBody>
          <a:bodyPr wrap="square" rtlCol="0">
            <a:spAutoFit/>
          </a:bodyPr>
          <a:lstStyle/>
          <a:p>
            <a:r>
              <a:rPr lang="vi-VN" dirty="0"/>
              <a:t>Trong vòng lặp "while", điều kiện đúng (True) được kiểm tra ở đầu mỗi lần lặp. Nếu điều kiện đúng từ đầu, vòng lặp sẽ không được thực thi. Điều này có thể gây ra vòng lặp vô hạn nếu không có một cơ chế nào đảm bảo điều kiện sẽ trở thành sai (False) tại một thời điểm nào đó</a:t>
            </a:r>
            <a:endParaRPr lang="en-US" b="1" dirty="0"/>
          </a:p>
        </p:txBody>
      </p:sp>
      <p:sp>
        <p:nvSpPr>
          <p:cNvPr id="7" name="Rectangle 6"/>
          <p:cNvSpPr/>
          <p:nvPr/>
        </p:nvSpPr>
        <p:spPr>
          <a:xfrm>
            <a:off x="623411" y="3533269"/>
            <a:ext cx="2810906" cy="1293913"/>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23594" y="3626182"/>
            <a:ext cx="2089727" cy="923330"/>
          </a:xfrm>
          <a:prstGeom prst="rect">
            <a:avLst/>
          </a:prstGeom>
          <a:noFill/>
        </p:spPr>
        <p:txBody>
          <a:bodyPr wrap="square" rtlCol="0">
            <a:spAutoFit/>
          </a:bodyPr>
          <a:lstStyle/>
          <a:p>
            <a:r>
              <a:rPr lang="en-US" dirty="0">
                <a:solidFill>
                  <a:schemeClr val="bg1"/>
                </a:solidFill>
              </a:rPr>
              <a:t>count = </a:t>
            </a:r>
            <a:r>
              <a:rPr lang="en-US" dirty="0" smtClean="0">
                <a:solidFill>
                  <a:schemeClr val="accent6">
                    <a:lumMod val="60000"/>
                    <a:lumOff val="40000"/>
                  </a:schemeClr>
                </a:solidFill>
              </a:rPr>
              <a:t>5</a:t>
            </a:r>
            <a:r>
              <a:rPr lang="en-US" dirty="0" smtClean="0">
                <a:solidFill>
                  <a:schemeClr val="bg1"/>
                </a:solidFill>
              </a:rPr>
              <a:t> </a:t>
            </a:r>
          </a:p>
          <a:p>
            <a:r>
              <a:rPr lang="en-US" dirty="0" smtClean="0">
                <a:solidFill>
                  <a:srgbClr val="00B0F0"/>
                </a:solidFill>
              </a:rPr>
              <a:t>while</a:t>
            </a:r>
            <a:r>
              <a:rPr lang="en-US" dirty="0" smtClean="0">
                <a:solidFill>
                  <a:schemeClr val="bg1"/>
                </a:solidFill>
              </a:rPr>
              <a:t> </a:t>
            </a:r>
            <a:r>
              <a:rPr lang="en-US" dirty="0">
                <a:solidFill>
                  <a:schemeClr val="bg1"/>
                </a:solidFill>
              </a:rPr>
              <a:t>count </a:t>
            </a:r>
            <a:r>
              <a:rPr lang="en-US" dirty="0" smtClean="0">
                <a:solidFill>
                  <a:schemeClr val="bg1"/>
                </a:solidFill>
              </a:rPr>
              <a:t>&gt; </a:t>
            </a:r>
            <a:r>
              <a:rPr lang="en-US" dirty="0" smtClean="0">
                <a:solidFill>
                  <a:schemeClr val="accent6">
                    <a:lumMod val="60000"/>
                    <a:lumOff val="40000"/>
                  </a:schemeClr>
                </a:solidFill>
              </a:rPr>
              <a:t>0</a:t>
            </a:r>
            <a:r>
              <a:rPr lang="en-US" dirty="0" smtClean="0">
                <a:solidFill>
                  <a:schemeClr val="bg1"/>
                </a:solidFill>
              </a:rPr>
              <a:t>: </a:t>
            </a:r>
          </a:p>
          <a:p>
            <a:r>
              <a:rPr lang="en-US" dirty="0">
                <a:solidFill>
                  <a:schemeClr val="bg1"/>
                </a:solidFill>
              </a:rPr>
              <a:t> </a:t>
            </a:r>
            <a:r>
              <a:rPr lang="en-US" dirty="0" smtClean="0">
                <a:solidFill>
                  <a:schemeClr val="bg1"/>
                </a:solidFill>
              </a:rPr>
              <a:t>        print</a:t>
            </a:r>
            <a:r>
              <a:rPr lang="en-US" dirty="0" smtClean="0">
                <a:solidFill>
                  <a:srgbClr val="FFC000"/>
                </a:solidFill>
              </a:rPr>
              <a:t>(</a:t>
            </a:r>
            <a:r>
              <a:rPr lang="en-US" dirty="0" smtClean="0">
                <a:solidFill>
                  <a:schemeClr val="bg1"/>
                </a:solidFill>
              </a:rPr>
              <a:t>count</a:t>
            </a:r>
            <a:r>
              <a:rPr lang="en-US" dirty="0">
                <a:solidFill>
                  <a:srgbClr val="FFC000"/>
                </a:solidFill>
              </a:rPr>
              <a:t>)</a:t>
            </a:r>
            <a:r>
              <a:rPr lang="en-US" dirty="0">
                <a:solidFill>
                  <a:schemeClr val="bg1"/>
                </a:solidFill>
              </a:rPr>
              <a:t> </a:t>
            </a:r>
            <a:endParaRPr lang="en-US" dirty="0" smtClean="0">
              <a:solidFill>
                <a:schemeClr val="bg1"/>
              </a:solidFill>
            </a:endParaRPr>
          </a:p>
        </p:txBody>
      </p:sp>
      <p:sp>
        <p:nvSpPr>
          <p:cNvPr id="9" name="TextBox 8"/>
          <p:cNvSpPr txBox="1"/>
          <p:nvPr/>
        </p:nvSpPr>
        <p:spPr>
          <a:xfrm>
            <a:off x="3634500" y="3450115"/>
            <a:ext cx="4873623" cy="1477328"/>
          </a:xfrm>
          <a:prstGeom prst="rect">
            <a:avLst/>
          </a:prstGeom>
          <a:noFill/>
        </p:spPr>
        <p:txBody>
          <a:bodyPr wrap="square" rtlCol="0">
            <a:spAutoFit/>
          </a:bodyPr>
          <a:lstStyle/>
          <a:p>
            <a:r>
              <a:rPr lang="en-US" dirty="0" err="1"/>
              <a:t>V</a:t>
            </a:r>
            <a:r>
              <a:rPr lang="en-US" dirty="0" err="1" smtClean="0"/>
              <a:t>òng</a:t>
            </a:r>
            <a:r>
              <a:rPr lang="en-US" dirty="0" smtClean="0"/>
              <a:t> </a:t>
            </a:r>
            <a:r>
              <a:rPr lang="en-US" dirty="0" err="1"/>
              <a:t>lặp</a:t>
            </a:r>
            <a:r>
              <a:rPr lang="en-US" dirty="0"/>
              <a:t> </a:t>
            </a:r>
            <a:r>
              <a:rPr lang="en-US" dirty="0" err="1"/>
              <a:t>sẽ</a:t>
            </a:r>
            <a:r>
              <a:rPr lang="en-US" dirty="0"/>
              <a:t> </a:t>
            </a:r>
            <a:r>
              <a:rPr lang="en-US" dirty="0" err="1"/>
              <a:t>không</a:t>
            </a:r>
            <a:r>
              <a:rPr lang="en-US" dirty="0"/>
              <a:t> </a:t>
            </a:r>
            <a:r>
              <a:rPr lang="en-US" dirty="0" err="1"/>
              <a:t>bao</a:t>
            </a:r>
            <a:r>
              <a:rPr lang="en-US" dirty="0"/>
              <a:t> </a:t>
            </a:r>
            <a:r>
              <a:rPr lang="en-US" dirty="0" err="1"/>
              <a:t>giờ</a:t>
            </a:r>
            <a:r>
              <a:rPr lang="en-US" dirty="0"/>
              <a:t> </a:t>
            </a:r>
            <a:r>
              <a:rPr lang="en-US" dirty="0" err="1"/>
              <a:t>kết</a:t>
            </a:r>
            <a:r>
              <a:rPr lang="en-US" dirty="0"/>
              <a:t> </a:t>
            </a:r>
            <a:r>
              <a:rPr lang="en-US" dirty="0" err="1"/>
              <a:t>thúc</a:t>
            </a:r>
            <a:r>
              <a:rPr lang="en-US" dirty="0"/>
              <a:t> </a:t>
            </a:r>
            <a:r>
              <a:rPr lang="en-US" dirty="0" err="1"/>
              <a:t>vì</a:t>
            </a:r>
            <a:r>
              <a:rPr lang="en-US" dirty="0"/>
              <a:t> </a:t>
            </a:r>
            <a:r>
              <a:rPr lang="en-US" dirty="0" err="1"/>
              <a:t>điều</a:t>
            </a:r>
            <a:r>
              <a:rPr lang="en-US" dirty="0"/>
              <a:t> </a:t>
            </a:r>
            <a:r>
              <a:rPr lang="en-US" dirty="0" err="1"/>
              <a:t>kiện</a:t>
            </a:r>
            <a:r>
              <a:rPr lang="en-US" dirty="0"/>
              <a:t> "count &gt; 0" </a:t>
            </a:r>
            <a:r>
              <a:rPr lang="en-US" dirty="0" err="1"/>
              <a:t>luôn</a:t>
            </a:r>
            <a:r>
              <a:rPr lang="en-US" dirty="0"/>
              <a:t> </a:t>
            </a:r>
            <a:r>
              <a:rPr lang="en-US" dirty="0" err="1"/>
              <a:t>đúng</a:t>
            </a:r>
            <a:r>
              <a:rPr lang="en-US" dirty="0"/>
              <a:t>. </a:t>
            </a:r>
            <a:r>
              <a:rPr lang="en-US" dirty="0" err="1">
                <a:solidFill>
                  <a:srgbClr val="FF0000"/>
                </a:solidFill>
              </a:rPr>
              <a:t>Để</a:t>
            </a:r>
            <a:r>
              <a:rPr lang="en-US" dirty="0">
                <a:solidFill>
                  <a:srgbClr val="FF0000"/>
                </a:solidFill>
              </a:rPr>
              <a:t> </a:t>
            </a:r>
            <a:r>
              <a:rPr lang="en-US" dirty="0" err="1">
                <a:solidFill>
                  <a:srgbClr val="FF0000"/>
                </a:solidFill>
              </a:rPr>
              <a:t>tránh</a:t>
            </a:r>
            <a:r>
              <a:rPr lang="en-US" dirty="0">
                <a:solidFill>
                  <a:srgbClr val="FF0000"/>
                </a:solidFill>
              </a:rPr>
              <a:t> </a:t>
            </a:r>
            <a:r>
              <a:rPr lang="en-US" dirty="0" err="1">
                <a:solidFill>
                  <a:srgbClr val="FF0000"/>
                </a:solidFill>
              </a:rPr>
              <a:t>vòng</a:t>
            </a:r>
            <a:r>
              <a:rPr lang="en-US" dirty="0">
                <a:solidFill>
                  <a:srgbClr val="FF0000"/>
                </a:solidFill>
              </a:rPr>
              <a:t> </a:t>
            </a:r>
            <a:r>
              <a:rPr lang="en-US" dirty="0" err="1">
                <a:solidFill>
                  <a:srgbClr val="FF0000"/>
                </a:solidFill>
              </a:rPr>
              <a:t>lặp</a:t>
            </a:r>
            <a:r>
              <a:rPr lang="en-US" dirty="0">
                <a:solidFill>
                  <a:srgbClr val="FF0000"/>
                </a:solidFill>
              </a:rPr>
              <a:t> </a:t>
            </a:r>
            <a:r>
              <a:rPr lang="en-US" dirty="0" err="1">
                <a:solidFill>
                  <a:srgbClr val="FF0000"/>
                </a:solidFill>
              </a:rPr>
              <a:t>vô</a:t>
            </a:r>
            <a:r>
              <a:rPr lang="en-US" dirty="0">
                <a:solidFill>
                  <a:srgbClr val="FF0000"/>
                </a:solidFill>
              </a:rPr>
              <a:t> </a:t>
            </a:r>
            <a:r>
              <a:rPr lang="en-US" dirty="0" err="1">
                <a:solidFill>
                  <a:srgbClr val="FF0000"/>
                </a:solidFill>
              </a:rPr>
              <a:t>hạn</a:t>
            </a:r>
            <a:r>
              <a:rPr lang="en-US" dirty="0"/>
              <a:t>, </a:t>
            </a:r>
            <a:r>
              <a:rPr lang="en-US" dirty="0" err="1"/>
              <a:t>chúng</a:t>
            </a:r>
            <a:r>
              <a:rPr lang="en-US" dirty="0"/>
              <a:t> ta </a:t>
            </a:r>
            <a:r>
              <a:rPr lang="en-US" dirty="0" err="1"/>
              <a:t>cần</a:t>
            </a:r>
            <a:r>
              <a:rPr lang="en-US" dirty="0"/>
              <a:t> </a:t>
            </a:r>
            <a:r>
              <a:rPr lang="en-US" dirty="0" err="1"/>
              <a:t>đảm</a:t>
            </a:r>
            <a:r>
              <a:rPr lang="en-US" dirty="0"/>
              <a:t> </a:t>
            </a:r>
            <a:r>
              <a:rPr lang="en-US" dirty="0" err="1"/>
              <a:t>bảo</a:t>
            </a:r>
            <a:r>
              <a:rPr lang="en-US" dirty="0"/>
              <a:t> </a:t>
            </a:r>
            <a:r>
              <a:rPr lang="en-US" dirty="0" err="1"/>
              <a:t>rằng</a:t>
            </a:r>
            <a:r>
              <a:rPr lang="en-US" dirty="0"/>
              <a:t> </a:t>
            </a:r>
            <a:r>
              <a:rPr lang="en-US" dirty="0" err="1"/>
              <a:t>điều</a:t>
            </a:r>
            <a:r>
              <a:rPr lang="en-US" dirty="0"/>
              <a:t> </a:t>
            </a:r>
            <a:r>
              <a:rPr lang="en-US" dirty="0" err="1"/>
              <a:t>kiện</a:t>
            </a:r>
            <a:r>
              <a:rPr lang="en-US" dirty="0"/>
              <a:t> </a:t>
            </a:r>
            <a:r>
              <a:rPr lang="en-US" dirty="0" err="1"/>
              <a:t>cuối</a:t>
            </a:r>
            <a:r>
              <a:rPr lang="en-US" dirty="0"/>
              <a:t> </a:t>
            </a:r>
            <a:r>
              <a:rPr lang="en-US" dirty="0" err="1"/>
              <a:t>cùng</a:t>
            </a:r>
            <a:r>
              <a:rPr lang="en-US" dirty="0"/>
              <a:t> </a:t>
            </a:r>
            <a:r>
              <a:rPr lang="en-US" dirty="0" err="1"/>
              <a:t>sẽ</a:t>
            </a:r>
            <a:r>
              <a:rPr lang="en-US" dirty="0"/>
              <a:t> </a:t>
            </a:r>
            <a:r>
              <a:rPr lang="en-US" dirty="0" err="1"/>
              <a:t>trở</a:t>
            </a:r>
            <a:r>
              <a:rPr lang="en-US" dirty="0"/>
              <a:t> </a:t>
            </a:r>
            <a:r>
              <a:rPr lang="en-US" dirty="0" err="1"/>
              <a:t>thành</a:t>
            </a:r>
            <a:r>
              <a:rPr lang="en-US" dirty="0"/>
              <a:t> </a:t>
            </a:r>
            <a:r>
              <a:rPr lang="en-US" dirty="0" err="1">
                <a:solidFill>
                  <a:srgbClr val="FF0000"/>
                </a:solidFill>
              </a:rPr>
              <a:t>sai</a:t>
            </a:r>
            <a:r>
              <a:rPr lang="en-US" dirty="0"/>
              <a:t> </a:t>
            </a:r>
            <a:r>
              <a:rPr lang="en-US" dirty="0" err="1"/>
              <a:t>tại</a:t>
            </a:r>
            <a:r>
              <a:rPr lang="en-US" dirty="0"/>
              <a:t> </a:t>
            </a:r>
            <a:r>
              <a:rPr lang="en-US" dirty="0" err="1"/>
              <a:t>một</a:t>
            </a:r>
            <a:r>
              <a:rPr lang="en-US" dirty="0"/>
              <a:t> </a:t>
            </a:r>
            <a:r>
              <a:rPr lang="en-US" dirty="0" err="1"/>
              <a:t>điểm</a:t>
            </a:r>
            <a:r>
              <a:rPr lang="en-US" dirty="0"/>
              <a:t> </a:t>
            </a:r>
            <a:r>
              <a:rPr lang="en-US" dirty="0" err="1"/>
              <a:t>nào</a:t>
            </a:r>
            <a:r>
              <a:rPr lang="en-US" dirty="0"/>
              <a:t> </a:t>
            </a:r>
            <a:r>
              <a:rPr lang="en-US" dirty="0" err="1"/>
              <a:t>đó</a:t>
            </a:r>
            <a:r>
              <a:rPr lang="en-US" dirty="0"/>
              <a:t> </a:t>
            </a:r>
            <a:r>
              <a:rPr lang="en-US" dirty="0" err="1"/>
              <a:t>trong</a:t>
            </a:r>
            <a:r>
              <a:rPr lang="en-US" dirty="0"/>
              <a:t> </a:t>
            </a:r>
            <a:r>
              <a:rPr lang="en-US" dirty="0" err="1"/>
              <a:t>vòng</a:t>
            </a:r>
            <a:r>
              <a:rPr lang="en-US" dirty="0"/>
              <a:t> </a:t>
            </a:r>
            <a:r>
              <a:rPr lang="en-US" dirty="0" err="1"/>
              <a:t>lặp</a:t>
            </a:r>
            <a:endParaRPr lang="en-US" b="1" dirty="0"/>
          </a:p>
        </p:txBody>
      </p:sp>
    </p:spTree>
    <p:extLst>
      <p:ext uri="{BB962C8B-B14F-4D97-AF65-F5344CB8AC3E}">
        <p14:creationId xmlns:p14="http://schemas.microsoft.com/office/powerpoint/2010/main" val="1467028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1571538" y="986929"/>
            <a:ext cx="3840434" cy="42473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err="1" smtClean="0">
                <a:solidFill>
                  <a:schemeClr val="bg1"/>
                </a:solidFill>
              </a:rPr>
              <a:t>Tổng</a:t>
            </a:r>
            <a:r>
              <a:rPr lang="en-US" b="1" dirty="0" smtClean="0">
                <a:solidFill>
                  <a:schemeClr val="bg1"/>
                </a:solidFill>
              </a:rPr>
              <a:t> </a:t>
            </a:r>
            <a:r>
              <a:rPr lang="en-US" b="1" dirty="0" err="1" smtClean="0">
                <a:solidFill>
                  <a:schemeClr val="bg1"/>
                </a:solidFill>
              </a:rPr>
              <a:t>kết</a:t>
            </a:r>
            <a:r>
              <a:rPr lang="en-US" b="1" dirty="0" smtClean="0">
                <a:solidFill>
                  <a:schemeClr val="bg1"/>
                </a:solidFill>
              </a:rPr>
              <a:t> </a:t>
            </a:r>
            <a:r>
              <a:rPr lang="en-US" b="1" dirty="0" err="1" smtClean="0">
                <a:solidFill>
                  <a:schemeClr val="bg1"/>
                </a:solidFill>
              </a:rPr>
              <a:t>lại</a:t>
            </a:r>
            <a:r>
              <a:rPr lang="en-US" b="1" dirty="0" smtClean="0">
                <a:solidFill>
                  <a:schemeClr val="bg1"/>
                </a:solidFill>
              </a:rPr>
              <a:t> </a:t>
            </a:r>
            <a:r>
              <a:rPr lang="en-US" b="1" dirty="0" err="1" smtClean="0">
                <a:solidFill>
                  <a:schemeClr val="bg1"/>
                </a:solidFill>
              </a:rPr>
              <a:t>bài</a:t>
            </a:r>
            <a:r>
              <a:rPr lang="en-US" b="1" dirty="0" smtClean="0">
                <a:solidFill>
                  <a:schemeClr val="bg1"/>
                </a:solidFill>
              </a:rPr>
              <a:t> 3</a:t>
            </a:r>
            <a:endParaRPr lang="en-US" b="1" dirty="0">
              <a:solidFill>
                <a:schemeClr val="bg1"/>
              </a:solidFill>
            </a:endParaRPr>
          </a:p>
        </p:txBody>
      </p:sp>
      <p:sp>
        <p:nvSpPr>
          <p:cNvPr id="5" name="Oval 4"/>
          <p:cNvSpPr/>
          <p:nvPr/>
        </p:nvSpPr>
        <p:spPr>
          <a:xfrm>
            <a:off x="1731027" y="1822655"/>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1</a:t>
            </a:r>
            <a:endParaRPr lang="en-US" b="1" dirty="0">
              <a:solidFill>
                <a:srgbClr val="60B659"/>
              </a:solidFill>
            </a:endParaRPr>
          </a:p>
        </p:txBody>
      </p:sp>
      <p:sp>
        <p:nvSpPr>
          <p:cNvPr id="6" name="Oval 5"/>
          <p:cNvSpPr/>
          <p:nvPr/>
        </p:nvSpPr>
        <p:spPr>
          <a:xfrm>
            <a:off x="1731027" y="2659759"/>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2</a:t>
            </a:r>
          </a:p>
        </p:txBody>
      </p:sp>
      <p:sp>
        <p:nvSpPr>
          <p:cNvPr id="7" name="Oval 6"/>
          <p:cNvSpPr/>
          <p:nvPr/>
        </p:nvSpPr>
        <p:spPr>
          <a:xfrm>
            <a:off x="1731027" y="3455142"/>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3</a:t>
            </a:r>
          </a:p>
        </p:txBody>
      </p:sp>
      <p:sp>
        <p:nvSpPr>
          <p:cNvPr id="8" name="Oval 7"/>
          <p:cNvSpPr/>
          <p:nvPr/>
        </p:nvSpPr>
        <p:spPr>
          <a:xfrm>
            <a:off x="1731027" y="427416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60B659"/>
                </a:solidFill>
              </a:rPr>
              <a:t>4</a:t>
            </a:r>
          </a:p>
        </p:txBody>
      </p:sp>
      <p:sp>
        <p:nvSpPr>
          <p:cNvPr id="13" name="Oval 12"/>
          <p:cNvSpPr/>
          <p:nvPr/>
        </p:nvSpPr>
        <p:spPr>
          <a:xfrm>
            <a:off x="1731027" y="5103801"/>
            <a:ext cx="439848" cy="43984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60B659"/>
                </a:solidFill>
              </a:rPr>
              <a:t>5</a:t>
            </a:r>
            <a:endParaRPr lang="en-US" b="1" dirty="0">
              <a:solidFill>
                <a:srgbClr val="60B659"/>
              </a:solidFill>
            </a:endParaRPr>
          </a:p>
        </p:txBody>
      </p:sp>
      <p:cxnSp>
        <p:nvCxnSpPr>
          <p:cNvPr id="16" name="Straight Connector 15"/>
          <p:cNvCxnSpPr/>
          <p:nvPr/>
        </p:nvCxnSpPr>
        <p:spPr>
          <a:xfrm>
            <a:off x="1731027" y="1528857"/>
            <a:ext cx="614769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286000" y="1830579"/>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lệnh</a:t>
            </a:r>
            <a:r>
              <a:rPr lang="en-US" dirty="0" smtClean="0">
                <a:solidFill>
                  <a:schemeClr val="bg1"/>
                </a:solidFill>
              </a:rPr>
              <a:t> input()</a:t>
            </a:r>
            <a:endParaRPr lang="en-US" dirty="0">
              <a:solidFill>
                <a:schemeClr val="bg1"/>
              </a:solidFill>
            </a:endParaRPr>
          </a:p>
        </p:txBody>
      </p:sp>
      <p:sp>
        <p:nvSpPr>
          <p:cNvPr id="17" name="TextBox 16"/>
          <p:cNvSpPr txBox="1"/>
          <p:nvPr/>
        </p:nvSpPr>
        <p:spPr>
          <a:xfrm>
            <a:off x="2286000" y="2702700"/>
            <a:ext cx="5178056"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tử</a:t>
            </a:r>
            <a:r>
              <a:rPr lang="en-US" dirty="0" smtClean="0">
                <a:solidFill>
                  <a:schemeClr val="bg1"/>
                </a:solidFill>
              </a:rPr>
              <a:t> Logical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
        <p:nvSpPr>
          <p:cNvPr id="22" name="TextBox 21"/>
          <p:cNvSpPr txBox="1"/>
          <p:nvPr/>
        </p:nvSpPr>
        <p:spPr>
          <a:xfrm>
            <a:off x="2286000" y="3469997"/>
            <a:ext cx="5178056" cy="369332"/>
          </a:xfrm>
          <a:prstGeom prst="rect">
            <a:avLst/>
          </a:prstGeom>
          <a:noFill/>
        </p:spPr>
        <p:txBody>
          <a:bodyPr wrap="square" rtlCol="0">
            <a:spAutoFit/>
          </a:bodyPr>
          <a:lstStyle/>
          <a:p>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câu</a:t>
            </a:r>
            <a:r>
              <a:rPr lang="en-US" dirty="0" smtClean="0">
                <a:solidFill>
                  <a:schemeClr val="bg1"/>
                </a:solidFill>
              </a:rPr>
              <a:t> </a:t>
            </a:r>
            <a:r>
              <a:rPr lang="en-US" dirty="0" err="1" smtClean="0">
                <a:solidFill>
                  <a:schemeClr val="bg1"/>
                </a:solidFill>
              </a:rPr>
              <a:t>lệnh</a:t>
            </a:r>
            <a:r>
              <a:rPr lang="en-US" dirty="0" smtClean="0">
                <a:solidFill>
                  <a:schemeClr val="bg1"/>
                </a:solidFill>
              </a:rPr>
              <a:t> </a:t>
            </a:r>
            <a:r>
              <a:rPr lang="en-US" dirty="0" err="1" smtClean="0">
                <a:solidFill>
                  <a:schemeClr val="bg1"/>
                </a:solidFill>
              </a:rPr>
              <a:t>điểu</a:t>
            </a:r>
            <a:r>
              <a:rPr lang="en-US" dirty="0" smtClean="0">
                <a:solidFill>
                  <a:schemeClr val="bg1"/>
                </a:solidFill>
              </a:rPr>
              <a:t> </a:t>
            </a:r>
            <a:r>
              <a:rPr lang="en-US" dirty="0" err="1" smtClean="0">
                <a:solidFill>
                  <a:schemeClr val="bg1"/>
                </a:solidFill>
              </a:rPr>
              <a:t>kiện</a:t>
            </a:r>
            <a:r>
              <a:rPr lang="en-US" dirty="0" smtClean="0">
                <a:solidFill>
                  <a:schemeClr val="bg1"/>
                </a:solidFill>
              </a:rPr>
              <a:t> </a:t>
            </a:r>
            <a:r>
              <a:rPr lang="en-US" dirty="0" err="1" smtClean="0">
                <a:solidFill>
                  <a:schemeClr val="bg1"/>
                </a:solidFill>
              </a:rPr>
              <a:t>rẻ</a:t>
            </a:r>
            <a:r>
              <a:rPr lang="en-US" dirty="0" smtClean="0">
                <a:solidFill>
                  <a:schemeClr val="bg1"/>
                </a:solidFill>
              </a:rPr>
              <a:t> </a:t>
            </a:r>
            <a:r>
              <a:rPr lang="en-US" dirty="0" err="1" smtClean="0">
                <a:solidFill>
                  <a:schemeClr val="bg1"/>
                </a:solidFill>
              </a:rPr>
              <a:t>nhánh</a:t>
            </a:r>
            <a:r>
              <a:rPr lang="en-US" dirty="0">
                <a:solidFill>
                  <a:schemeClr val="bg1"/>
                </a:solidFill>
              </a:rPr>
              <a:t> </a:t>
            </a:r>
            <a:r>
              <a:rPr lang="en-US" dirty="0" smtClean="0">
                <a:solidFill>
                  <a:schemeClr val="bg1"/>
                </a:solidFill>
              </a:rPr>
              <a:t>if else</a:t>
            </a:r>
            <a:endParaRPr lang="en-US" dirty="0">
              <a:solidFill>
                <a:schemeClr val="bg1"/>
              </a:solidFill>
            </a:endParaRPr>
          </a:p>
        </p:txBody>
      </p:sp>
      <p:sp>
        <p:nvSpPr>
          <p:cNvPr id="23" name="TextBox 22"/>
          <p:cNvSpPr txBox="1"/>
          <p:nvPr/>
        </p:nvSpPr>
        <p:spPr>
          <a:xfrm>
            <a:off x="2286000" y="5139059"/>
            <a:ext cx="5816008"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vòng</a:t>
            </a:r>
            <a:r>
              <a:rPr lang="en-US" dirty="0" smtClean="0">
                <a:solidFill>
                  <a:schemeClr val="bg1"/>
                </a:solidFill>
              </a:rPr>
              <a:t> </a:t>
            </a:r>
            <a:r>
              <a:rPr lang="en-US" dirty="0" err="1" smtClean="0">
                <a:solidFill>
                  <a:schemeClr val="bg1"/>
                </a:solidFill>
              </a:rPr>
              <a:t>lặp</a:t>
            </a:r>
            <a:r>
              <a:rPr lang="en-US" dirty="0" smtClean="0">
                <a:solidFill>
                  <a:schemeClr val="bg1"/>
                </a:solidFill>
              </a:rPr>
              <a:t> for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
        <p:nvSpPr>
          <p:cNvPr id="24" name="TextBox 23"/>
          <p:cNvSpPr txBox="1"/>
          <p:nvPr/>
        </p:nvSpPr>
        <p:spPr>
          <a:xfrm>
            <a:off x="2285999" y="4316992"/>
            <a:ext cx="5816009" cy="369332"/>
          </a:xfrm>
          <a:prstGeom prst="rect">
            <a:avLst/>
          </a:prstGeom>
          <a:noFill/>
        </p:spPr>
        <p:txBody>
          <a:bodyPr wrap="square" rtlCol="0">
            <a:spAutoFit/>
          </a:bodyPr>
          <a:lstStyle/>
          <a:p>
            <a:r>
              <a:rPr lang="en-US" dirty="0" err="1" smtClean="0">
                <a:solidFill>
                  <a:schemeClr val="bg1"/>
                </a:solidFill>
              </a:rPr>
              <a:t>Nắm</a:t>
            </a:r>
            <a:r>
              <a:rPr lang="en-US" dirty="0" smtClean="0">
                <a:solidFill>
                  <a:schemeClr val="bg1"/>
                </a:solidFill>
              </a:rPr>
              <a:t> </a:t>
            </a:r>
            <a:r>
              <a:rPr lang="en-US" dirty="0" err="1" smtClean="0">
                <a:solidFill>
                  <a:schemeClr val="bg1"/>
                </a:solidFill>
              </a:rPr>
              <a:t>được</a:t>
            </a:r>
            <a:r>
              <a:rPr lang="en-US" dirty="0" smtClean="0">
                <a:solidFill>
                  <a:schemeClr val="bg1"/>
                </a:solidFill>
              </a:rPr>
              <a:t> </a:t>
            </a:r>
            <a:r>
              <a:rPr lang="en-US" dirty="0" err="1" smtClean="0">
                <a:solidFill>
                  <a:schemeClr val="bg1"/>
                </a:solidFill>
              </a:rPr>
              <a:t>cách</a:t>
            </a:r>
            <a:r>
              <a:rPr lang="en-US" dirty="0" smtClean="0">
                <a:solidFill>
                  <a:schemeClr val="bg1"/>
                </a:solidFill>
              </a:rPr>
              <a:t> </a:t>
            </a:r>
            <a:r>
              <a:rPr lang="en-US" dirty="0" err="1" smtClean="0">
                <a:solidFill>
                  <a:schemeClr val="bg1"/>
                </a:solidFill>
              </a:rPr>
              <a:t>sử</a:t>
            </a:r>
            <a:r>
              <a:rPr lang="en-US" dirty="0" smtClean="0">
                <a:solidFill>
                  <a:schemeClr val="bg1"/>
                </a:solidFill>
              </a:rPr>
              <a:t> </a:t>
            </a:r>
            <a:r>
              <a:rPr lang="en-US" dirty="0" err="1" smtClean="0">
                <a:solidFill>
                  <a:schemeClr val="bg1"/>
                </a:solidFill>
              </a:rPr>
              <a:t>dụng</a:t>
            </a:r>
            <a:r>
              <a:rPr lang="en-US" dirty="0" smtClean="0">
                <a:solidFill>
                  <a:schemeClr val="bg1"/>
                </a:solidFill>
              </a:rPr>
              <a:t> </a:t>
            </a:r>
            <a:r>
              <a:rPr lang="en-US" dirty="0" err="1" smtClean="0">
                <a:solidFill>
                  <a:schemeClr val="bg1"/>
                </a:solidFill>
              </a:rPr>
              <a:t>vòng</a:t>
            </a:r>
            <a:r>
              <a:rPr lang="en-US" dirty="0" smtClean="0">
                <a:solidFill>
                  <a:schemeClr val="bg1"/>
                </a:solidFill>
              </a:rPr>
              <a:t> </a:t>
            </a:r>
            <a:r>
              <a:rPr lang="en-US" dirty="0" err="1" smtClean="0">
                <a:solidFill>
                  <a:schemeClr val="bg1"/>
                </a:solidFill>
              </a:rPr>
              <a:t>lặp</a:t>
            </a:r>
            <a:r>
              <a:rPr lang="en-US" dirty="0" smtClean="0">
                <a:solidFill>
                  <a:schemeClr val="bg1"/>
                </a:solidFill>
              </a:rPr>
              <a:t> while </a:t>
            </a:r>
            <a:r>
              <a:rPr lang="en-US" dirty="0" err="1" smtClean="0">
                <a:solidFill>
                  <a:schemeClr val="bg1"/>
                </a:solidFill>
              </a:rPr>
              <a:t>trong</a:t>
            </a:r>
            <a:r>
              <a:rPr lang="en-US" dirty="0" smtClean="0">
                <a:solidFill>
                  <a:schemeClr val="bg1"/>
                </a:solidFill>
              </a:rPr>
              <a:t> Python</a:t>
            </a:r>
            <a:endParaRPr lang="en-US" dirty="0">
              <a:solidFill>
                <a:schemeClr val="bg1"/>
              </a:solidFill>
            </a:endParaRPr>
          </a:p>
        </p:txBody>
      </p:sp>
    </p:spTree>
    <p:extLst>
      <p:ext uri="{BB962C8B-B14F-4D97-AF65-F5344CB8AC3E}">
        <p14:creationId xmlns:p14="http://schemas.microsoft.com/office/powerpoint/2010/main" val="26719927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Text Placeholder 2"/>
          <p:cNvSpPr>
            <a:spLocks noGrp="1"/>
          </p:cNvSpPr>
          <p:nvPr>
            <p:ph type="body" sz="quarter" idx="13"/>
          </p:nvPr>
        </p:nvSpPr>
        <p:spPr>
          <a:xfrm>
            <a:off x="301925" y="851290"/>
            <a:ext cx="8454964" cy="424732"/>
          </a:xfrm>
        </p:spPr>
        <p:txBody>
          <a:bodyPr/>
          <a:lstStyle/>
          <a:p>
            <a:r>
              <a:rPr lang="en-US" dirty="0" smtClean="0"/>
              <a:t>3.1 </a:t>
            </a:r>
            <a:r>
              <a:rPr lang="en-US" dirty="0" err="1" smtClean="0"/>
              <a:t>Tìm</a:t>
            </a:r>
            <a:r>
              <a:rPr lang="en-US" dirty="0" smtClean="0"/>
              <a:t> </a:t>
            </a:r>
            <a:r>
              <a:rPr lang="en-US" dirty="0" err="1"/>
              <a:t>hiểu</a:t>
            </a:r>
            <a:r>
              <a:rPr lang="en-US" dirty="0"/>
              <a:t> </a:t>
            </a:r>
            <a:r>
              <a:rPr lang="en-US" dirty="0" err="1"/>
              <a:t>về</a:t>
            </a:r>
            <a:r>
              <a:rPr lang="en-US" dirty="0"/>
              <a:t> </a:t>
            </a:r>
            <a:r>
              <a:rPr lang="en-US" dirty="0" err="1"/>
              <a:t>lênh</a:t>
            </a:r>
            <a:r>
              <a:rPr lang="en-US" dirty="0"/>
              <a:t> input</a:t>
            </a:r>
            <a:r>
              <a:rPr lang="en-US" dirty="0" smtClean="0"/>
              <a:t>()</a:t>
            </a:r>
            <a:endParaRPr lang="en-US" dirty="0"/>
          </a:p>
        </p:txBody>
      </p:sp>
      <p:pic>
        <p:nvPicPr>
          <p:cNvPr id="1026"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041993" y="1621244"/>
            <a:ext cx="2955849" cy="369332"/>
          </a:xfrm>
          <a:prstGeom prst="rect">
            <a:avLst/>
          </a:prstGeom>
          <a:noFill/>
        </p:spPr>
        <p:txBody>
          <a:bodyPr wrap="square" rtlCol="0">
            <a:spAutoFit/>
          </a:bodyPr>
          <a:lstStyle/>
          <a:p>
            <a:r>
              <a:rPr lang="en-US" b="1" dirty="0" err="1" smtClean="0"/>
              <a:t>Định</a:t>
            </a:r>
            <a:r>
              <a:rPr lang="en-US" b="1" dirty="0" smtClean="0"/>
              <a:t> </a:t>
            </a:r>
            <a:r>
              <a:rPr lang="en-US" b="1" dirty="0" err="1"/>
              <a:t>n</a:t>
            </a:r>
            <a:r>
              <a:rPr lang="en-US" b="1" dirty="0" err="1" smtClean="0"/>
              <a:t>ghĩa</a:t>
            </a:r>
            <a:r>
              <a:rPr lang="en-US" b="1" dirty="0" smtClean="0"/>
              <a:t>: </a:t>
            </a:r>
            <a:r>
              <a:rPr lang="en-US" b="1" dirty="0" smtClean="0">
                <a:solidFill>
                  <a:srgbClr val="FF0000"/>
                </a:solidFill>
              </a:rPr>
              <a:t>Input </a:t>
            </a:r>
            <a:r>
              <a:rPr lang="en-US" b="1" dirty="0" err="1" smtClean="0">
                <a:solidFill>
                  <a:srgbClr val="FF0000"/>
                </a:solidFill>
              </a:rPr>
              <a:t>là</a:t>
            </a:r>
            <a:r>
              <a:rPr lang="en-US" b="1" dirty="0" smtClean="0">
                <a:solidFill>
                  <a:srgbClr val="FF0000"/>
                </a:solidFill>
              </a:rPr>
              <a:t> </a:t>
            </a:r>
            <a:r>
              <a:rPr lang="en-US" b="1" dirty="0" err="1" smtClean="0">
                <a:solidFill>
                  <a:srgbClr val="FF0000"/>
                </a:solidFill>
              </a:rPr>
              <a:t>gì</a:t>
            </a:r>
            <a:r>
              <a:rPr lang="en-US" b="1" dirty="0" smtClean="0">
                <a:solidFill>
                  <a:srgbClr val="FF0000"/>
                </a:solidFill>
              </a:rPr>
              <a:t> ?</a:t>
            </a:r>
            <a:endParaRPr lang="en-US" b="1" dirty="0">
              <a:solidFill>
                <a:srgbClr val="FF0000"/>
              </a:solidFill>
            </a:endParaRPr>
          </a:p>
        </p:txBody>
      </p:sp>
      <p:sp>
        <p:nvSpPr>
          <p:cNvPr id="12" name="Rounded Rectangle 11"/>
          <p:cNvSpPr/>
          <p:nvPr/>
        </p:nvSpPr>
        <p:spPr>
          <a:xfrm>
            <a:off x="669850" y="2163660"/>
            <a:ext cx="7740503" cy="3937410"/>
          </a:xfrm>
          <a:prstGeom prst="roundRect">
            <a:avLst>
              <a:gd name="adj" fmla="val 2567"/>
            </a:avLst>
          </a:prstGeom>
          <a:solidFill>
            <a:schemeClr val="bg1"/>
          </a:solidFill>
          <a:ln w="19050">
            <a:solidFill>
              <a:srgbClr val="67C7D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25033" y="2299882"/>
            <a:ext cx="7230139" cy="646331"/>
          </a:xfrm>
          <a:prstGeom prst="rect">
            <a:avLst/>
          </a:prstGeom>
          <a:noFill/>
        </p:spPr>
        <p:txBody>
          <a:bodyPr wrap="square" rtlCol="0">
            <a:spAutoFit/>
          </a:bodyPr>
          <a:lstStyle/>
          <a:p>
            <a:r>
              <a:rPr lang="en-US" dirty="0" err="1" smtClean="0"/>
              <a:t>Trong</a:t>
            </a:r>
            <a:r>
              <a:rPr lang="en-US" dirty="0" smtClean="0"/>
              <a:t> </a:t>
            </a:r>
            <a:r>
              <a:rPr lang="en-US" dirty="0" err="1" smtClean="0"/>
              <a:t>mọi</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hệ</a:t>
            </a:r>
            <a:r>
              <a:rPr lang="en-US" dirty="0" smtClean="0"/>
              <a:t> </a:t>
            </a:r>
            <a:r>
              <a:rPr lang="en-US" dirty="0" err="1" smtClean="0"/>
              <a:t>thống</a:t>
            </a:r>
            <a:r>
              <a:rPr lang="en-US" dirty="0" smtClean="0"/>
              <a:t> </a:t>
            </a:r>
            <a:r>
              <a:rPr lang="en-US" dirty="0" err="1" smtClean="0"/>
              <a:t>đều</a:t>
            </a:r>
            <a:r>
              <a:rPr lang="en-US" dirty="0" smtClean="0"/>
              <a:t> </a:t>
            </a:r>
            <a:r>
              <a:rPr lang="en-US" dirty="0" err="1" smtClean="0"/>
              <a:t>có</a:t>
            </a:r>
            <a:r>
              <a:rPr lang="en-US" dirty="0" smtClean="0"/>
              <a:t> </a:t>
            </a:r>
            <a:r>
              <a:rPr lang="en-US" dirty="0" err="1" smtClean="0"/>
              <a:t>sự</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dữ</a:t>
            </a:r>
            <a:r>
              <a:rPr lang="en-US" dirty="0" smtClean="0"/>
              <a:t> </a:t>
            </a:r>
            <a:r>
              <a:rPr lang="en-US" dirty="0" err="1" smtClean="0"/>
              <a:t>liệu</a:t>
            </a:r>
            <a:r>
              <a:rPr lang="en-US" dirty="0"/>
              <a:t> </a:t>
            </a:r>
            <a:r>
              <a:rPr lang="en-US" dirty="0" smtClean="0"/>
              <a:t>2 </a:t>
            </a:r>
            <a:r>
              <a:rPr lang="en-US" dirty="0" err="1" smtClean="0"/>
              <a:t>chiều</a:t>
            </a:r>
            <a:r>
              <a:rPr lang="en-US" dirty="0" smtClean="0"/>
              <a:t>:  </a:t>
            </a:r>
            <a:r>
              <a:rPr lang="en-US" dirty="0" err="1"/>
              <a:t>đ</a:t>
            </a:r>
            <a:r>
              <a:rPr lang="en-US" dirty="0" err="1" smtClean="0"/>
              <a:t>ầu</a:t>
            </a:r>
            <a:r>
              <a:rPr lang="en-US" dirty="0" smtClean="0"/>
              <a:t> </a:t>
            </a:r>
            <a:r>
              <a:rPr lang="en-US" dirty="0" err="1" smtClean="0"/>
              <a:t>vào</a:t>
            </a:r>
            <a:r>
              <a:rPr lang="en-US" dirty="0" smtClean="0"/>
              <a:t> (input) </a:t>
            </a:r>
            <a:r>
              <a:rPr lang="en-US" dirty="0" err="1" smtClean="0"/>
              <a:t>và</a:t>
            </a:r>
            <a:r>
              <a:rPr lang="en-US" dirty="0" smtClean="0"/>
              <a:t> </a:t>
            </a:r>
            <a:r>
              <a:rPr lang="en-US" dirty="0" err="1" smtClean="0"/>
              <a:t>đầu</a:t>
            </a:r>
            <a:r>
              <a:rPr lang="en-US" dirty="0" smtClean="0"/>
              <a:t> </a:t>
            </a:r>
            <a:r>
              <a:rPr lang="en-US" dirty="0" err="1" smtClean="0"/>
              <a:t>ra</a:t>
            </a:r>
            <a:r>
              <a:rPr lang="en-US" dirty="0" smtClean="0"/>
              <a:t> (output)</a:t>
            </a:r>
            <a:endParaRPr lang="en-US" dirty="0"/>
          </a:p>
        </p:txBody>
      </p:sp>
      <p:sp>
        <p:nvSpPr>
          <p:cNvPr id="14" name="TextBox 13"/>
          <p:cNvSpPr txBox="1"/>
          <p:nvPr/>
        </p:nvSpPr>
        <p:spPr>
          <a:xfrm>
            <a:off x="925033" y="3076233"/>
            <a:ext cx="7230139" cy="923330"/>
          </a:xfrm>
          <a:prstGeom prst="rect">
            <a:avLst/>
          </a:prstGeom>
          <a:noFill/>
        </p:spPr>
        <p:txBody>
          <a:bodyPr wrap="square" rtlCol="0">
            <a:spAutoFit/>
          </a:bodyPr>
          <a:lstStyle/>
          <a:p>
            <a:r>
              <a:rPr lang="en-US" dirty="0" err="1" smtClean="0"/>
              <a:t>Trong</a:t>
            </a:r>
            <a:r>
              <a:rPr lang="en-US" dirty="0" smtClean="0"/>
              <a:t> </a:t>
            </a:r>
            <a:r>
              <a:rPr lang="en-US" dirty="0" err="1" smtClean="0"/>
              <a:t>các</a:t>
            </a:r>
            <a:r>
              <a:rPr lang="en-US" dirty="0" smtClean="0"/>
              <a:t> </a:t>
            </a:r>
            <a:r>
              <a:rPr lang="en-US" dirty="0" err="1" smtClean="0"/>
              <a:t>bài</a:t>
            </a:r>
            <a:r>
              <a:rPr lang="en-US" dirty="0" smtClean="0"/>
              <a:t> </a:t>
            </a:r>
            <a:r>
              <a:rPr lang="en-US" dirty="0" err="1" smtClean="0"/>
              <a:t>học</a:t>
            </a:r>
            <a:r>
              <a:rPr lang="en-US" dirty="0" smtClean="0"/>
              <a:t> </a:t>
            </a:r>
            <a:r>
              <a:rPr lang="en-US" dirty="0" err="1" smtClean="0"/>
              <a:t>trước</a:t>
            </a:r>
            <a:r>
              <a:rPr lang="en-US" dirty="0" smtClean="0"/>
              <a:t> </a:t>
            </a:r>
            <a:r>
              <a:rPr lang="en-US" dirty="0" err="1" smtClean="0"/>
              <a:t>thì</a:t>
            </a:r>
            <a:r>
              <a:rPr lang="en-US" dirty="0" smtClean="0"/>
              <a:t> </a:t>
            </a:r>
            <a:r>
              <a:rPr lang="en-US" dirty="0" err="1" smtClean="0"/>
              <a:t>chúng</a:t>
            </a:r>
            <a:r>
              <a:rPr lang="en-US" dirty="0" smtClean="0"/>
              <a:t> ta </a:t>
            </a:r>
            <a:r>
              <a:rPr lang="en-US" dirty="0" err="1" smtClean="0"/>
              <a:t>đã</a:t>
            </a:r>
            <a:r>
              <a:rPr lang="en-US" dirty="0" smtClean="0"/>
              <a:t> </a:t>
            </a:r>
            <a:r>
              <a:rPr lang="en-US" dirty="0" err="1" smtClean="0"/>
              <a:t>làm</a:t>
            </a:r>
            <a:r>
              <a:rPr lang="en-US" dirty="0" smtClean="0"/>
              <a:t> </a:t>
            </a:r>
            <a:r>
              <a:rPr lang="en-US" dirty="0" err="1" smtClean="0"/>
              <a:t>quen</a:t>
            </a:r>
            <a:r>
              <a:rPr lang="en-US" dirty="0" smtClean="0"/>
              <a:t> </a:t>
            </a:r>
            <a:r>
              <a:rPr lang="en-US" dirty="0" err="1" smtClean="0"/>
              <a:t>với</a:t>
            </a:r>
            <a:r>
              <a:rPr lang="en-US" dirty="0" smtClean="0"/>
              <a:t> </a:t>
            </a:r>
            <a:r>
              <a:rPr lang="en-US" dirty="0" err="1" smtClean="0"/>
              <a:t>lệnh</a:t>
            </a:r>
            <a:r>
              <a:rPr lang="en-US" dirty="0" smtClean="0"/>
              <a:t> </a:t>
            </a:r>
            <a:r>
              <a:rPr lang="en-US" b="1" dirty="0" smtClean="0"/>
              <a:t>print</a:t>
            </a:r>
            <a:r>
              <a:rPr lang="en-US" dirty="0" smtClean="0"/>
              <a:t> </a:t>
            </a:r>
            <a:r>
              <a:rPr lang="en-US" dirty="0" err="1" smtClean="0"/>
              <a:t>đóng</a:t>
            </a:r>
            <a:r>
              <a:rPr lang="en-US" dirty="0" smtClean="0"/>
              <a:t> </a:t>
            </a:r>
            <a:r>
              <a:rPr lang="en-US" dirty="0" err="1" smtClean="0"/>
              <a:t>vai</a:t>
            </a:r>
            <a:r>
              <a:rPr lang="en-US" dirty="0" smtClean="0"/>
              <a:t> </a:t>
            </a:r>
            <a:r>
              <a:rPr lang="en-US" dirty="0" err="1" smtClean="0"/>
              <a:t>trò</a:t>
            </a:r>
            <a:r>
              <a:rPr lang="en-US" dirty="0" smtClean="0"/>
              <a:t> </a:t>
            </a:r>
            <a:r>
              <a:rPr lang="en-US" dirty="0" err="1" smtClean="0"/>
              <a:t>là</a:t>
            </a:r>
            <a:r>
              <a:rPr lang="en-US" dirty="0" smtClean="0"/>
              <a:t> </a:t>
            </a:r>
            <a:r>
              <a:rPr lang="en-US" dirty="0" err="1" smtClean="0"/>
              <a:t>đâu</a:t>
            </a:r>
            <a:r>
              <a:rPr lang="en-US" dirty="0" smtClean="0"/>
              <a:t> </a:t>
            </a:r>
            <a:r>
              <a:rPr lang="en-US" dirty="0" err="1" smtClean="0"/>
              <a:t>ra</a:t>
            </a:r>
            <a:r>
              <a:rPr lang="en-US" dirty="0" smtClean="0"/>
              <a:t> </a:t>
            </a:r>
            <a:r>
              <a:rPr lang="en-US" dirty="0" err="1" smtClean="0"/>
              <a:t>của</a:t>
            </a:r>
            <a:r>
              <a:rPr lang="en-US" dirty="0" smtClean="0"/>
              <a:t> </a:t>
            </a:r>
            <a:r>
              <a:rPr lang="en-US" dirty="0" err="1" smtClean="0"/>
              <a:t>chương</a:t>
            </a:r>
            <a:r>
              <a:rPr lang="en-US" dirty="0" smtClean="0"/>
              <a:t> </a:t>
            </a:r>
            <a:r>
              <a:rPr lang="en-US" dirty="0" err="1" smtClean="0"/>
              <a:t>trình</a:t>
            </a:r>
            <a:r>
              <a:rPr lang="en-US" dirty="0" smtClean="0"/>
              <a:t>. </a:t>
            </a:r>
            <a:r>
              <a:rPr lang="en-US" dirty="0" err="1" smtClean="0"/>
              <a:t>Bài</a:t>
            </a:r>
            <a:r>
              <a:rPr lang="en-US" dirty="0" smtClean="0"/>
              <a:t> </a:t>
            </a:r>
            <a:r>
              <a:rPr lang="en-US" dirty="0" err="1" smtClean="0"/>
              <a:t>này</a:t>
            </a:r>
            <a:r>
              <a:rPr lang="en-US" dirty="0" smtClean="0"/>
              <a:t> </a:t>
            </a:r>
            <a:r>
              <a:rPr lang="en-US" dirty="0" err="1" smtClean="0"/>
              <a:t>chúng</a:t>
            </a:r>
            <a:r>
              <a:rPr lang="en-US" dirty="0" smtClean="0"/>
              <a:t> ta </a:t>
            </a:r>
            <a:r>
              <a:rPr lang="en-US" dirty="0" err="1" smtClean="0"/>
              <a:t>sẽ</a:t>
            </a:r>
            <a:r>
              <a:rPr lang="en-US" dirty="0" smtClean="0"/>
              <a:t> </a:t>
            </a:r>
            <a:r>
              <a:rPr lang="en-US" dirty="0" err="1" smtClean="0"/>
              <a:t>làm</a:t>
            </a:r>
            <a:r>
              <a:rPr lang="en-US" dirty="0" smtClean="0"/>
              <a:t> </a:t>
            </a:r>
            <a:r>
              <a:rPr lang="en-US" dirty="0" err="1" smtClean="0"/>
              <a:t>quen</a:t>
            </a:r>
            <a:r>
              <a:rPr lang="en-US" dirty="0" smtClean="0"/>
              <a:t> </a:t>
            </a:r>
            <a:r>
              <a:rPr lang="en-US" dirty="0" err="1" smtClean="0"/>
              <a:t>với</a:t>
            </a:r>
            <a:r>
              <a:rPr lang="en-US" dirty="0" smtClean="0"/>
              <a:t> input </a:t>
            </a:r>
            <a:r>
              <a:rPr lang="en-US" dirty="0" err="1" smtClean="0"/>
              <a:t>là</a:t>
            </a:r>
            <a:r>
              <a:rPr lang="en-US" dirty="0" smtClean="0"/>
              <a:t> </a:t>
            </a:r>
            <a:r>
              <a:rPr lang="en-US" dirty="0" err="1" smtClean="0"/>
              <a:t>đầu</a:t>
            </a:r>
            <a:r>
              <a:rPr lang="en-US" dirty="0" smtClean="0"/>
              <a:t> </a:t>
            </a:r>
            <a:r>
              <a:rPr lang="en-US" dirty="0" err="1" smtClean="0"/>
              <a:t>vào</a:t>
            </a:r>
            <a:endParaRPr lang="en-US" dirty="0"/>
          </a:p>
        </p:txBody>
      </p:sp>
      <p:sp>
        <p:nvSpPr>
          <p:cNvPr id="16" name="TextBox 15"/>
          <p:cNvSpPr txBox="1"/>
          <p:nvPr/>
        </p:nvSpPr>
        <p:spPr>
          <a:xfrm>
            <a:off x="925033" y="5196584"/>
            <a:ext cx="7230139" cy="646331"/>
          </a:xfrm>
          <a:prstGeom prst="rect">
            <a:avLst/>
          </a:prstGeom>
          <a:noFill/>
        </p:spPr>
        <p:txBody>
          <a:bodyPr wrap="square" rtlCol="0">
            <a:spAutoFit/>
          </a:bodyPr>
          <a:lstStyle/>
          <a:p>
            <a:r>
              <a:rPr lang="en-US" dirty="0" err="1" smtClean="0"/>
              <a:t>Hàm</a:t>
            </a:r>
            <a:r>
              <a:rPr lang="en-US" dirty="0" smtClean="0"/>
              <a:t> </a:t>
            </a:r>
            <a:r>
              <a:rPr lang="en-US" b="1" dirty="0" smtClean="0"/>
              <a:t>input() </a:t>
            </a:r>
            <a:r>
              <a:rPr lang="en-US" dirty="0" err="1" smtClean="0"/>
              <a:t>dùng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việc</a:t>
            </a:r>
            <a:r>
              <a:rPr lang="en-US" dirty="0" smtClean="0"/>
              <a:t> </a:t>
            </a:r>
            <a:r>
              <a:rPr lang="en-US" b="1" dirty="0" err="1" smtClean="0"/>
              <a:t>lấy</a:t>
            </a:r>
            <a:r>
              <a:rPr lang="en-US" b="1" dirty="0" smtClean="0"/>
              <a:t> </a:t>
            </a:r>
            <a:r>
              <a:rPr lang="en-US" b="1" dirty="0" err="1" smtClean="0"/>
              <a:t>dữ</a:t>
            </a:r>
            <a:r>
              <a:rPr lang="en-US" b="1" dirty="0" smtClean="0"/>
              <a:t> </a:t>
            </a:r>
            <a:r>
              <a:rPr lang="en-US" b="1" dirty="0" err="1" smtClean="0"/>
              <a:t>liệu</a:t>
            </a:r>
            <a:r>
              <a:rPr lang="en-US" b="1" dirty="0" smtClean="0"/>
              <a:t> </a:t>
            </a:r>
            <a:r>
              <a:rPr lang="en-US" b="1" dirty="0" err="1" smtClean="0"/>
              <a:t>nhập</a:t>
            </a:r>
            <a:r>
              <a:rPr lang="en-US" b="1" dirty="0" smtClean="0"/>
              <a:t> </a:t>
            </a:r>
            <a:r>
              <a:rPr lang="en-US" b="1" dirty="0" err="1" smtClean="0"/>
              <a:t>từ</a:t>
            </a:r>
            <a:r>
              <a:rPr lang="en-US" b="1" dirty="0" smtClean="0"/>
              <a:t> </a:t>
            </a:r>
            <a:r>
              <a:rPr lang="en-US" b="1" dirty="0" err="1" smtClean="0"/>
              <a:t>bàn</a:t>
            </a:r>
            <a:r>
              <a:rPr lang="en-US" b="1" dirty="0" smtClean="0"/>
              <a:t> </a:t>
            </a:r>
            <a:r>
              <a:rPr lang="en-US" b="1" dirty="0" err="1" smtClean="0"/>
              <a:t>phím</a:t>
            </a:r>
            <a:r>
              <a:rPr lang="en-US" b="1" dirty="0" smtClean="0"/>
              <a:t> </a:t>
            </a:r>
            <a:r>
              <a:rPr lang="en-US" dirty="0" err="1" smtClean="0"/>
              <a:t>làm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đầu</a:t>
            </a:r>
            <a:r>
              <a:rPr lang="en-US" dirty="0" smtClean="0"/>
              <a:t> </a:t>
            </a:r>
            <a:r>
              <a:rPr lang="en-US" dirty="0" err="1" smtClean="0"/>
              <a:t>vào</a:t>
            </a:r>
            <a:r>
              <a:rPr lang="en-US" dirty="0" smtClean="0"/>
              <a:t> </a:t>
            </a:r>
            <a:r>
              <a:rPr lang="en-US" dirty="0" err="1" smtClean="0"/>
              <a:t>cho</a:t>
            </a:r>
            <a:r>
              <a:rPr lang="en-US" dirty="0" smtClean="0"/>
              <a:t> </a:t>
            </a:r>
            <a:r>
              <a:rPr lang="en-US" dirty="0" err="1" smtClean="0"/>
              <a:t>chương</a:t>
            </a:r>
            <a:r>
              <a:rPr lang="en-US" dirty="0" smtClean="0"/>
              <a:t> </a:t>
            </a:r>
            <a:r>
              <a:rPr lang="en-US" dirty="0" err="1" smtClean="0"/>
              <a:t>trình</a:t>
            </a:r>
            <a:endParaRPr lang="en-US" dirty="0"/>
          </a:p>
        </p:txBody>
      </p:sp>
      <p:sp>
        <p:nvSpPr>
          <p:cNvPr id="4" name="Rectangle 3"/>
          <p:cNvSpPr/>
          <p:nvPr/>
        </p:nvSpPr>
        <p:spPr>
          <a:xfrm>
            <a:off x="3296093" y="4084953"/>
            <a:ext cx="2158409" cy="604005"/>
          </a:xfrm>
          <a:prstGeom prst="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Chương</a:t>
            </a:r>
            <a:r>
              <a:rPr lang="en-US" b="1" dirty="0" smtClean="0"/>
              <a:t> </a:t>
            </a:r>
            <a:r>
              <a:rPr lang="en-US" b="1" dirty="0" err="1" smtClean="0"/>
              <a:t>trình</a:t>
            </a:r>
            <a:endParaRPr lang="en-US" b="1" dirty="0"/>
          </a:p>
        </p:txBody>
      </p:sp>
      <p:sp>
        <p:nvSpPr>
          <p:cNvPr id="17" name="TextBox 16"/>
          <p:cNvSpPr txBox="1"/>
          <p:nvPr/>
        </p:nvSpPr>
        <p:spPr>
          <a:xfrm>
            <a:off x="999461" y="4270614"/>
            <a:ext cx="1137683" cy="369332"/>
          </a:xfrm>
          <a:prstGeom prst="rect">
            <a:avLst/>
          </a:prstGeom>
          <a:noFill/>
        </p:spPr>
        <p:txBody>
          <a:bodyPr wrap="square" rtlCol="0">
            <a:spAutoFit/>
          </a:bodyPr>
          <a:lstStyle/>
          <a:p>
            <a:r>
              <a:rPr lang="en-US" b="1" dirty="0" smtClean="0"/>
              <a:t>Input</a:t>
            </a:r>
            <a:endParaRPr lang="en-US" dirty="0"/>
          </a:p>
        </p:txBody>
      </p:sp>
      <p:sp>
        <p:nvSpPr>
          <p:cNvPr id="18" name="TextBox 17"/>
          <p:cNvSpPr txBox="1"/>
          <p:nvPr/>
        </p:nvSpPr>
        <p:spPr>
          <a:xfrm>
            <a:off x="6943062" y="4270614"/>
            <a:ext cx="1137683" cy="369332"/>
          </a:xfrm>
          <a:prstGeom prst="rect">
            <a:avLst/>
          </a:prstGeom>
          <a:noFill/>
        </p:spPr>
        <p:txBody>
          <a:bodyPr wrap="square" rtlCol="0">
            <a:spAutoFit/>
          </a:bodyPr>
          <a:lstStyle/>
          <a:p>
            <a:r>
              <a:rPr lang="en-US" b="1" dirty="0" smtClean="0"/>
              <a:t>Output</a:t>
            </a:r>
            <a:endParaRPr lang="en-US" dirty="0"/>
          </a:p>
        </p:txBody>
      </p:sp>
      <p:cxnSp>
        <p:nvCxnSpPr>
          <p:cNvPr id="6" name="Straight Arrow Connector 5"/>
          <p:cNvCxnSpPr/>
          <p:nvPr/>
        </p:nvCxnSpPr>
        <p:spPr>
          <a:xfrm>
            <a:off x="1733107" y="4455280"/>
            <a:ext cx="14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97033" y="4455280"/>
            <a:ext cx="14514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041452" y="4085948"/>
            <a:ext cx="956930" cy="369332"/>
          </a:xfrm>
          <a:prstGeom prst="rect">
            <a:avLst/>
          </a:prstGeom>
          <a:noFill/>
        </p:spPr>
        <p:txBody>
          <a:bodyPr wrap="square" rtlCol="0">
            <a:spAutoFit/>
          </a:bodyPr>
          <a:lstStyle/>
          <a:p>
            <a:r>
              <a:rPr lang="en-US" dirty="0" smtClean="0"/>
              <a:t>Input()</a:t>
            </a:r>
            <a:endParaRPr lang="en-US" dirty="0"/>
          </a:p>
        </p:txBody>
      </p:sp>
      <p:sp>
        <p:nvSpPr>
          <p:cNvPr id="21" name="TextBox 20"/>
          <p:cNvSpPr txBox="1"/>
          <p:nvPr/>
        </p:nvSpPr>
        <p:spPr>
          <a:xfrm>
            <a:off x="5810788" y="4085948"/>
            <a:ext cx="956930" cy="369332"/>
          </a:xfrm>
          <a:prstGeom prst="rect">
            <a:avLst/>
          </a:prstGeom>
          <a:noFill/>
        </p:spPr>
        <p:txBody>
          <a:bodyPr wrap="square" rtlCol="0">
            <a:spAutoFit/>
          </a:bodyPr>
          <a:lstStyle/>
          <a:p>
            <a:r>
              <a:rPr lang="en-US" dirty="0"/>
              <a:t>p</a:t>
            </a:r>
            <a:r>
              <a:rPr lang="en-US" dirty="0" smtClean="0"/>
              <a:t>int()</a:t>
            </a:r>
            <a:endParaRPr lang="en-US" dirty="0"/>
          </a:p>
        </p:txBody>
      </p:sp>
    </p:spTree>
    <p:extLst>
      <p:ext uri="{BB962C8B-B14F-4D97-AF65-F5344CB8AC3E}">
        <p14:creationId xmlns:p14="http://schemas.microsoft.com/office/powerpoint/2010/main" val="21719734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2955849"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r>
              <a:rPr lang="en-US" b="1" dirty="0" smtClean="0"/>
              <a:t> </a:t>
            </a:r>
            <a:r>
              <a:rPr lang="en-US" b="1" dirty="0" err="1" smtClean="0"/>
              <a:t>lệnh</a:t>
            </a:r>
            <a:r>
              <a:rPr lang="en-US" b="1" dirty="0" smtClean="0"/>
              <a:t> input()</a:t>
            </a:r>
            <a:endParaRPr lang="en-US" b="1" dirty="0">
              <a:solidFill>
                <a:srgbClr val="FF0000"/>
              </a:solidFill>
            </a:endParaRPr>
          </a:p>
        </p:txBody>
      </p:sp>
      <p:sp>
        <p:nvSpPr>
          <p:cNvPr id="14" name="TextBox 13"/>
          <p:cNvSpPr txBox="1"/>
          <p:nvPr/>
        </p:nvSpPr>
        <p:spPr>
          <a:xfrm>
            <a:off x="1127051" y="2206035"/>
            <a:ext cx="7555471" cy="584775"/>
          </a:xfrm>
          <a:prstGeom prst="rect">
            <a:avLst/>
          </a:prstGeom>
          <a:noFill/>
        </p:spPr>
        <p:txBody>
          <a:bodyPr wrap="square" rtlCol="0">
            <a:spAutoFit/>
          </a:bodyPr>
          <a:lstStyle/>
          <a:p>
            <a:r>
              <a:rPr lang="en-US" sz="3200" b="1" dirty="0" err="1">
                <a:solidFill>
                  <a:srgbClr val="FF0000"/>
                </a:solidFill>
              </a:rPr>
              <a:t>tên_biến</a:t>
            </a:r>
            <a:r>
              <a:rPr lang="en-US" sz="3200" b="1" dirty="0">
                <a:solidFill>
                  <a:srgbClr val="FF0000"/>
                </a:solidFill>
              </a:rPr>
              <a:t> = </a:t>
            </a:r>
            <a:r>
              <a:rPr lang="en-US" sz="3200" b="1" dirty="0" smtClean="0"/>
              <a:t>input(</a:t>
            </a:r>
            <a:r>
              <a:rPr lang="en-US" sz="3200" b="1" dirty="0" smtClean="0">
                <a:solidFill>
                  <a:srgbClr val="FF0000"/>
                </a:solidFill>
              </a:rPr>
              <a:t>‘</a:t>
            </a:r>
            <a:r>
              <a:rPr lang="en-US" sz="3200" b="1" dirty="0" err="1" smtClean="0">
                <a:solidFill>
                  <a:srgbClr val="FF0000"/>
                </a:solidFill>
              </a:rPr>
              <a:t>Nội</a:t>
            </a:r>
            <a:r>
              <a:rPr lang="en-US" sz="3200" b="1" dirty="0" smtClean="0">
                <a:solidFill>
                  <a:srgbClr val="FF0000"/>
                </a:solidFill>
              </a:rPr>
              <a:t> dung </a:t>
            </a:r>
            <a:r>
              <a:rPr lang="en-US" sz="3200" b="1" dirty="0" err="1" smtClean="0">
                <a:solidFill>
                  <a:srgbClr val="FF0000"/>
                </a:solidFill>
              </a:rPr>
              <a:t>gợi</a:t>
            </a:r>
            <a:r>
              <a:rPr lang="en-US" sz="3200" b="1" dirty="0" smtClean="0">
                <a:solidFill>
                  <a:srgbClr val="FF0000"/>
                </a:solidFill>
              </a:rPr>
              <a:t> ý’</a:t>
            </a:r>
            <a:r>
              <a:rPr lang="en-US" sz="3200" b="1" dirty="0" smtClean="0"/>
              <a:t>)</a:t>
            </a:r>
          </a:p>
        </p:txBody>
      </p:sp>
      <p:sp>
        <p:nvSpPr>
          <p:cNvPr id="15" name="TextBox 14"/>
          <p:cNvSpPr txBox="1"/>
          <p:nvPr/>
        </p:nvSpPr>
        <p:spPr>
          <a:xfrm>
            <a:off x="1041993" y="3088537"/>
            <a:ext cx="5603356" cy="369332"/>
          </a:xfrm>
          <a:prstGeom prst="rect">
            <a:avLst/>
          </a:prstGeom>
          <a:noFill/>
        </p:spPr>
        <p:txBody>
          <a:bodyPr wrap="square" rtlCol="0">
            <a:spAutoFit/>
          </a:bodyPr>
          <a:lstStyle/>
          <a:p>
            <a:r>
              <a:rPr lang="en-US" b="1" dirty="0" err="1"/>
              <a:t>tên_biến</a:t>
            </a:r>
            <a:r>
              <a:rPr lang="en-US" dirty="0"/>
              <a:t> </a:t>
            </a:r>
            <a:r>
              <a:rPr lang="en-US" dirty="0" err="1"/>
              <a:t>là</a:t>
            </a:r>
            <a:r>
              <a:rPr lang="en-US" dirty="0"/>
              <a:t> </a:t>
            </a:r>
            <a:r>
              <a:rPr lang="en-US" dirty="0" err="1"/>
              <a:t>tên</a:t>
            </a:r>
            <a:r>
              <a:rPr lang="en-US" dirty="0"/>
              <a:t> </a:t>
            </a:r>
            <a:r>
              <a:rPr lang="en-US" dirty="0" err="1"/>
              <a:t>mà</a:t>
            </a:r>
            <a:r>
              <a:rPr lang="en-US" dirty="0"/>
              <a:t> ta </a:t>
            </a:r>
            <a:r>
              <a:rPr lang="en-US" dirty="0" err="1"/>
              <a:t>muốn</a:t>
            </a:r>
            <a:r>
              <a:rPr lang="en-US" dirty="0"/>
              <a:t> </a:t>
            </a:r>
            <a:r>
              <a:rPr lang="en-US" dirty="0" err="1"/>
              <a:t>đặt</a:t>
            </a:r>
            <a:r>
              <a:rPr lang="en-US" dirty="0"/>
              <a:t> </a:t>
            </a:r>
            <a:r>
              <a:rPr lang="en-US" dirty="0" err="1"/>
              <a:t>cho</a:t>
            </a:r>
            <a:r>
              <a:rPr lang="en-US" dirty="0"/>
              <a:t> </a:t>
            </a:r>
            <a:r>
              <a:rPr lang="en-US" dirty="0" err="1"/>
              <a:t>biến</a:t>
            </a:r>
            <a:endParaRPr lang="en-US" dirty="0"/>
          </a:p>
        </p:txBody>
      </p:sp>
      <p:sp>
        <p:nvSpPr>
          <p:cNvPr id="17" name="TextBox 16"/>
          <p:cNvSpPr txBox="1"/>
          <p:nvPr/>
        </p:nvSpPr>
        <p:spPr>
          <a:xfrm>
            <a:off x="1041993" y="3620165"/>
            <a:ext cx="7208872" cy="646331"/>
          </a:xfrm>
          <a:prstGeom prst="rect">
            <a:avLst/>
          </a:prstGeom>
          <a:noFill/>
        </p:spPr>
        <p:txBody>
          <a:bodyPr wrap="square" rtlCol="0">
            <a:spAutoFit/>
          </a:bodyPr>
          <a:lstStyle/>
          <a:p>
            <a:r>
              <a:rPr lang="en-US" b="1" dirty="0" err="1" smtClean="0"/>
              <a:t>Nội</a:t>
            </a:r>
            <a:r>
              <a:rPr lang="en-US" b="1" dirty="0" smtClean="0"/>
              <a:t> dung </a:t>
            </a:r>
            <a:r>
              <a:rPr lang="en-US" b="1" dirty="0" err="1" smtClean="0"/>
              <a:t>gợi</a:t>
            </a:r>
            <a:r>
              <a:rPr lang="en-US" b="1" dirty="0" smtClean="0"/>
              <a:t> ý</a:t>
            </a:r>
            <a:r>
              <a:rPr lang="en-US" dirty="0" smtClean="0"/>
              <a:t> </a:t>
            </a:r>
            <a:r>
              <a:rPr lang="en-US" dirty="0" err="1"/>
              <a:t>là</a:t>
            </a:r>
            <a:r>
              <a:rPr lang="en-US" dirty="0"/>
              <a:t> </a:t>
            </a:r>
            <a:r>
              <a:rPr lang="en-US" dirty="0" err="1" smtClean="0"/>
              <a:t>là</a:t>
            </a:r>
            <a:r>
              <a:rPr lang="en-US" dirty="0" smtClean="0"/>
              <a:t> </a:t>
            </a:r>
            <a:r>
              <a:rPr lang="en-US" dirty="0" err="1" smtClean="0"/>
              <a:t>câu</a:t>
            </a:r>
            <a:r>
              <a:rPr lang="en-US" dirty="0" smtClean="0"/>
              <a:t> </a:t>
            </a:r>
            <a:r>
              <a:rPr lang="en-US" dirty="0" err="1" smtClean="0"/>
              <a:t>từ</a:t>
            </a:r>
            <a:r>
              <a:rPr lang="en-US" dirty="0" smtClean="0"/>
              <a:t> </a:t>
            </a:r>
            <a:r>
              <a:rPr lang="en-US" dirty="0" err="1" smtClean="0"/>
              <a:t>mà</a:t>
            </a:r>
            <a:r>
              <a:rPr lang="en-US" dirty="0" smtClean="0"/>
              <a:t> </a:t>
            </a:r>
            <a:r>
              <a:rPr lang="en-US" dirty="0" err="1" smtClean="0"/>
              <a:t>mình</a:t>
            </a:r>
            <a:r>
              <a:rPr lang="en-US" dirty="0" smtClean="0"/>
              <a:t> </a:t>
            </a:r>
            <a:r>
              <a:rPr lang="en-US" dirty="0" err="1" smtClean="0"/>
              <a:t>hiển</a:t>
            </a:r>
            <a:r>
              <a:rPr lang="en-US" dirty="0" smtClean="0"/>
              <a:t> </a:t>
            </a:r>
            <a:r>
              <a:rPr lang="en-US" dirty="0" err="1" smtClean="0"/>
              <a:t>thị</a:t>
            </a:r>
            <a:r>
              <a:rPr lang="en-US" dirty="0" smtClean="0"/>
              <a:t> </a:t>
            </a:r>
            <a:r>
              <a:rPr lang="en-US" dirty="0" err="1" smtClean="0"/>
              <a:t>ra</a:t>
            </a:r>
            <a:r>
              <a:rPr lang="en-US" dirty="0" smtClean="0"/>
              <a:t> </a:t>
            </a:r>
            <a:r>
              <a:rPr lang="en-US" dirty="0" err="1" smtClean="0"/>
              <a:t>để</a:t>
            </a:r>
            <a:r>
              <a:rPr lang="en-US" dirty="0" smtClean="0"/>
              <a:t> </a:t>
            </a:r>
            <a:r>
              <a:rPr lang="en-US" dirty="0" err="1" smtClean="0"/>
              <a:t>người</a:t>
            </a:r>
            <a:r>
              <a:rPr lang="en-US" dirty="0" smtClean="0"/>
              <a:t> </a:t>
            </a:r>
            <a:r>
              <a:rPr lang="en-US" dirty="0" err="1" smtClean="0"/>
              <a:t>dùng</a:t>
            </a:r>
            <a:r>
              <a:rPr lang="en-US" dirty="0" smtClean="0"/>
              <a:t> </a:t>
            </a:r>
            <a:r>
              <a:rPr lang="en-US" dirty="0" err="1" smtClean="0"/>
              <a:t>biết</a:t>
            </a:r>
            <a:r>
              <a:rPr lang="en-US" dirty="0" smtClean="0"/>
              <a:t> </a:t>
            </a:r>
            <a:r>
              <a:rPr lang="en-US" dirty="0" err="1" smtClean="0"/>
              <a:t>nên</a:t>
            </a:r>
            <a:r>
              <a:rPr lang="en-US" dirty="0" smtClean="0"/>
              <a:t> </a:t>
            </a:r>
            <a:r>
              <a:rPr lang="en-US" dirty="0" err="1" smtClean="0"/>
              <a:t>nhập</a:t>
            </a:r>
            <a:r>
              <a:rPr lang="en-US" dirty="0" smtClean="0"/>
              <a:t> </a:t>
            </a:r>
            <a:r>
              <a:rPr lang="en-US" dirty="0" err="1" smtClean="0"/>
              <a:t>cái</a:t>
            </a:r>
            <a:r>
              <a:rPr lang="en-US" dirty="0" smtClean="0"/>
              <a:t> </a:t>
            </a:r>
            <a:r>
              <a:rPr lang="en-US" dirty="0" err="1" smtClean="0"/>
              <a:t>gì</a:t>
            </a:r>
            <a:r>
              <a:rPr lang="en-US" dirty="0" smtClean="0"/>
              <a:t> </a:t>
            </a:r>
            <a:r>
              <a:rPr lang="en-US" dirty="0" err="1" smtClean="0"/>
              <a:t>vào</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endParaRPr lang="en-US" dirty="0"/>
          </a:p>
        </p:txBody>
      </p:sp>
      <p:sp>
        <p:nvSpPr>
          <p:cNvPr id="18" name="Diamond 17"/>
          <p:cNvSpPr/>
          <p:nvPr/>
        </p:nvSpPr>
        <p:spPr>
          <a:xfrm>
            <a:off x="774221" y="3180870"/>
            <a:ext cx="184666" cy="184666"/>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iamond 18"/>
          <p:cNvSpPr/>
          <p:nvPr/>
        </p:nvSpPr>
        <p:spPr>
          <a:xfrm>
            <a:off x="774221" y="3723131"/>
            <a:ext cx="184666" cy="184666"/>
          </a:xfrm>
          <a:prstGeom prst="diamond">
            <a:avLst/>
          </a:prstGeom>
          <a:solidFill>
            <a:srgbClr val="3772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10062" y="4937804"/>
            <a:ext cx="7846828" cy="121228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1090816" y="5126681"/>
            <a:ext cx="7110974" cy="369332"/>
          </a:xfrm>
          <a:prstGeom prst="rect">
            <a:avLst/>
          </a:prstGeom>
          <a:noFill/>
        </p:spPr>
        <p:txBody>
          <a:bodyPr wrap="square" rtlCol="0">
            <a:spAutoFit/>
          </a:bodyPr>
          <a:lstStyle/>
          <a:p>
            <a:r>
              <a:rPr lang="en-US" dirty="0">
                <a:solidFill>
                  <a:schemeClr val="bg1"/>
                </a:solidFill>
              </a:rPr>
              <a:t>n</a:t>
            </a:r>
            <a:r>
              <a:rPr lang="en-US" dirty="0" smtClean="0">
                <a:solidFill>
                  <a:schemeClr val="bg1"/>
                </a:solidFill>
              </a:rPr>
              <a:t>ame  = input</a:t>
            </a:r>
            <a:r>
              <a:rPr lang="en-US" dirty="0" smtClean="0">
                <a:solidFill>
                  <a:schemeClr val="accent4">
                    <a:lumMod val="60000"/>
                    <a:lumOff val="40000"/>
                  </a:schemeClr>
                </a:solidFill>
              </a:rPr>
              <a:t>(</a:t>
            </a:r>
            <a:r>
              <a:rPr lang="en-US" dirty="0" smtClean="0">
                <a:solidFill>
                  <a:schemeClr val="bg1"/>
                </a:solidFill>
              </a:rPr>
              <a:t>‘</a:t>
            </a:r>
            <a:r>
              <a:rPr lang="en-US" dirty="0" err="1" smtClean="0">
                <a:solidFill>
                  <a:schemeClr val="bg1"/>
                </a:solidFill>
              </a:rPr>
              <a:t>Vui</a:t>
            </a:r>
            <a:r>
              <a:rPr lang="en-US" dirty="0" smtClean="0">
                <a:solidFill>
                  <a:schemeClr val="bg1"/>
                </a:solidFill>
              </a:rPr>
              <a:t> </a:t>
            </a:r>
            <a:r>
              <a:rPr lang="en-US" dirty="0" err="1" smtClean="0">
                <a:solidFill>
                  <a:schemeClr val="bg1"/>
                </a:solidFill>
              </a:rPr>
              <a:t>lòng</a:t>
            </a:r>
            <a:r>
              <a:rPr lang="en-US" dirty="0" smtClean="0">
                <a:solidFill>
                  <a:schemeClr val="bg1"/>
                </a:solidFill>
              </a:rPr>
              <a:t> </a:t>
            </a:r>
            <a:r>
              <a:rPr lang="en-US" dirty="0" err="1" smtClean="0">
                <a:solidFill>
                  <a:schemeClr val="bg1"/>
                </a:solidFill>
              </a:rPr>
              <a:t>nhập</a:t>
            </a:r>
            <a:r>
              <a:rPr lang="en-US" dirty="0" smtClean="0">
                <a:solidFill>
                  <a:schemeClr val="bg1"/>
                </a:solidFill>
              </a:rPr>
              <a:t> </a:t>
            </a:r>
            <a:r>
              <a:rPr lang="en-US" dirty="0" err="1" smtClean="0">
                <a:solidFill>
                  <a:schemeClr val="bg1"/>
                </a:solidFill>
              </a:rPr>
              <a:t>vào</a:t>
            </a:r>
            <a:r>
              <a:rPr lang="en-US" dirty="0" smtClean="0">
                <a:solidFill>
                  <a:schemeClr val="bg1"/>
                </a:solidFill>
              </a:rPr>
              <a:t> </a:t>
            </a:r>
            <a:r>
              <a:rPr lang="en-US" dirty="0" err="1" smtClean="0">
                <a:solidFill>
                  <a:schemeClr val="bg1"/>
                </a:solidFill>
              </a:rPr>
              <a:t>tên</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bạn</a:t>
            </a:r>
            <a:r>
              <a:rPr lang="en-US" dirty="0" smtClean="0">
                <a:solidFill>
                  <a:schemeClr val="bg1"/>
                </a:solidFill>
              </a:rPr>
              <a:t>: ’</a:t>
            </a:r>
            <a:r>
              <a:rPr lang="en-US" dirty="0" smtClean="0">
                <a:solidFill>
                  <a:schemeClr val="accent4">
                    <a:lumMod val="60000"/>
                    <a:lumOff val="40000"/>
                  </a:schemeClr>
                </a:solidFill>
              </a:rPr>
              <a:t>)</a:t>
            </a:r>
            <a:endParaRPr lang="en-US" dirty="0">
              <a:solidFill>
                <a:schemeClr val="accent4">
                  <a:lumMod val="60000"/>
                  <a:lumOff val="40000"/>
                </a:schemeClr>
              </a:solidFill>
            </a:endParaRPr>
          </a:p>
        </p:txBody>
      </p:sp>
      <p:sp>
        <p:nvSpPr>
          <p:cNvPr id="23" name="TextBox 22"/>
          <p:cNvSpPr txBox="1"/>
          <p:nvPr/>
        </p:nvSpPr>
        <p:spPr>
          <a:xfrm>
            <a:off x="1127051" y="5561765"/>
            <a:ext cx="7687339"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(‘Xin </a:t>
            </a:r>
            <a:r>
              <a:rPr lang="en-US" dirty="0" err="1" smtClean="0">
                <a:solidFill>
                  <a:srgbClr val="FECC36"/>
                </a:solidFill>
              </a:rPr>
              <a:t>chào</a:t>
            </a:r>
            <a:r>
              <a:rPr lang="en-US" dirty="0" smtClean="0">
                <a:solidFill>
                  <a:srgbClr val="FECC36"/>
                </a:solidFill>
              </a:rPr>
              <a:t>’ + </a:t>
            </a:r>
            <a:r>
              <a:rPr lang="en-US" dirty="0" smtClean="0">
                <a:solidFill>
                  <a:schemeClr val="bg1"/>
                </a:solidFill>
              </a:rPr>
              <a:t>name</a:t>
            </a:r>
            <a:r>
              <a:rPr lang="en-US" dirty="0" smtClean="0">
                <a:solidFill>
                  <a:srgbClr val="FECC36"/>
                </a:solidFill>
              </a:rPr>
              <a:t>)</a:t>
            </a:r>
            <a:endParaRPr lang="en-US" dirty="0">
              <a:solidFill>
                <a:srgbClr val="60B659"/>
              </a:solidFill>
            </a:endParaRPr>
          </a:p>
        </p:txBody>
      </p:sp>
      <p:sp>
        <p:nvSpPr>
          <p:cNvPr id="25" name="TextBox 24"/>
          <p:cNvSpPr txBox="1"/>
          <p:nvPr/>
        </p:nvSpPr>
        <p:spPr>
          <a:xfrm>
            <a:off x="866554" y="4428792"/>
            <a:ext cx="5603356"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a:t>
            </a:r>
            <a:endParaRPr lang="en-US" dirty="0"/>
          </a:p>
        </p:txBody>
      </p:sp>
    </p:spTree>
    <p:extLst>
      <p:ext uri="{BB962C8B-B14F-4D97-AF65-F5344CB8AC3E}">
        <p14:creationId xmlns:p14="http://schemas.microsoft.com/office/powerpoint/2010/main" val="2948063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11" name="Text Placeholder 2"/>
          <p:cNvSpPr txBox="1">
            <a:spLocks/>
          </p:cNvSpPr>
          <p:nvPr/>
        </p:nvSpPr>
        <p:spPr>
          <a:xfrm>
            <a:off x="227558" y="82857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pic>
        <p:nvPicPr>
          <p:cNvPr id="12"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41993" y="1621244"/>
            <a:ext cx="3923412" cy="369332"/>
          </a:xfrm>
          <a:prstGeom prst="rect">
            <a:avLst/>
          </a:prstGeom>
          <a:noFill/>
        </p:spPr>
        <p:txBody>
          <a:bodyPr wrap="square" rtlCol="0">
            <a:spAutoFit/>
          </a:bodyPr>
          <a:lstStyle/>
          <a:p>
            <a:r>
              <a:rPr lang="en-US" b="1" dirty="0" err="1" smtClean="0"/>
              <a:t>Ví</a:t>
            </a:r>
            <a:r>
              <a:rPr lang="en-US" b="1" dirty="0" smtClean="0"/>
              <a:t> </a:t>
            </a:r>
            <a:r>
              <a:rPr lang="en-US" b="1" dirty="0" err="1" smtClean="0"/>
              <a:t>dụ</a:t>
            </a:r>
            <a:r>
              <a:rPr lang="en-US" b="1" dirty="0" smtClean="0"/>
              <a:t> </a:t>
            </a:r>
            <a:r>
              <a:rPr lang="en-US" b="1" dirty="0" err="1" smtClean="0"/>
              <a:t>về</a:t>
            </a:r>
            <a:r>
              <a:rPr lang="en-US" b="1" dirty="0" smtClean="0"/>
              <a:t> </a:t>
            </a:r>
            <a:r>
              <a:rPr lang="en-US" b="1" dirty="0" err="1" smtClean="0"/>
              <a:t>toán</a:t>
            </a:r>
            <a:r>
              <a:rPr lang="en-US" b="1" dirty="0" smtClean="0"/>
              <a:t> </a:t>
            </a:r>
            <a:r>
              <a:rPr lang="en-US" b="1" dirty="0" err="1" smtClean="0"/>
              <a:t>tử</a:t>
            </a:r>
            <a:r>
              <a:rPr lang="en-US" b="1" dirty="0" smtClean="0"/>
              <a:t> </a:t>
            </a:r>
            <a:r>
              <a:rPr lang="en-US" b="1" dirty="0" err="1" smtClean="0"/>
              <a:t>với</a:t>
            </a:r>
            <a:r>
              <a:rPr lang="en-US" b="1" dirty="0" smtClean="0"/>
              <a:t> input()</a:t>
            </a:r>
            <a:endParaRPr lang="en-US" b="1" dirty="0">
              <a:solidFill>
                <a:srgbClr val="FF0000"/>
              </a:solidFill>
            </a:endParaRPr>
          </a:p>
        </p:txBody>
      </p:sp>
      <p:sp>
        <p:nvSpPr>
          <p:cNvPr id="16" name="Rectangle 15"/>
          <p:cNvSpPr/>
          <p:nvPr/>
        </p:nvSpPr>
        <p:spPr>
          <a:xfrm>
            <a:off x="548981" y="3014174"/>
            <a:ext cx="7846828" cy="159727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435934" y="2186024"/>
            <a:ext cx="7687339" cy="646331"/>
          </a:xfrm>
          <a:prstGeom prst="rect">
            <a:avLst/>
          </a:prstGeom>
          <a:noFill/>
        </p:spPr>
        <p:txBody>
          <a:bodyPr wrap="square" rtlCol="0">
            <a:spAutoFit/>
          </a:bodyPr>
          <a:lstStyle/>
          <a:p>
            <a:r>
              <a:rPr lang="en-US" dirty="0" err="1" smtClean="0"/>
              <a:t>Lấy</a:t>
            </a:r>
            <a:r>
              <a:rPr lang="en-US" dirty="0" smtClean="0"/>
              <a:t> </a:t>
            </a:r>
            <a:r>
              <a:rPr lang="en-US" dirty="0" err="1" smtClean="0"/>
              <a:t>giá</a:t>
            </a:r>
            <a:r>
              <a:rPr lang="en-US" dirty="0" smtClean="0"/>
              <a:t> </a:t>
            </a:r>
            <a:r>
              <a:rPr lang="en-US" dirty="0" err="1" smtClean="0"/>
              <a:t>trị</a:t>
            </a:r>
            <a:r>
              <a:rPr lang="en-US" dirty="0" smtClean="0"/>
              <a:t> 2 </a:t>
            </a:r>
            <a:r>
              <a:rPr lang="en-US" dirty="0" err="1" smtClean="0"/>
              <a:t>biến</a:t>
            </a:r>
            <a:r>
              <a:rPr lang="en-US" dirty="0" smtClean="0"/>
              <a:t> x </a:t>
            </a:r>
            <a:r>
              <a:rPr lang="en-US" dirty="0" err="1" smtClean="0"/>
              <a:t>và</a:t>
            </a:r>
            <a:r>
              <a:rPr lang="en-US" dirty="0" smtClean="0"/>
              <a:t> y </a:t>
            </a:r>
            <a:r>
              <a:rPr lang="en-US" dirty="0" err="1" smtClean="0"/>
              <a:t>nhập</a:t>
            </a:r>
            <a:r>
              <a:rPr lang="en-US" dirty="0" smtClean="0"/>
              <a:t> </a:t>
            </a:r>
            <a:r>
              <a:rPr lang="en-US" dirty="0" err="1" smtClean="0"/>
              <a:t>lên</a:t>
            </a:r>
            <a:r>
              <a:rPr lang="en-US" dirty="0" smtClean="0"/>
              <a:t> </a:t>
            </a:r>
            <a:r>
              <a:rPr lang="en-US" dirty="0" err="1" smtClean="0"/>
              <a:t>từ</a:t>
            </a:r>
            <a:r>
              <a:rPr lang="en-US" dirty="0" smtClean="0"/>
              <a:t> </a:t>
            </a:r>
            <a:r>
              <a:rPr lang="en-US" dirty="0" err="1" smtClean="0"/>
              <a:t>bàn</a:t>
            </a:r>
            <a:r>
              <a:rPr lang="en-US" dirty="0" smtClean="0"/>
              <a:t> </a:t>
            </a:r>
            <a:r>
              <a:rPr lang="en-US" dirty="0" err="1" smtClean="0"/>
              <a:t>phím</a:t>
            </a:r>
            <a:r>
              <a:rPr lang="en-US" dirty="0" smtClean="0"/>
              <a:t> </a:t>
            </a:r>
            <a:r>
              <a:rPr lang="en-US" dirty="0" err="1" smtClean="0"/>
              <a:t>là</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các</a:t>
            </a:r>
            <a:r>
              <a:rPr lang="en-US" dirty="0" smtClean="0"/>
              <a:t> </a:t>
            </a:r>
            <a:r>
              <a:rPr lang="en-US" dirty="0" err="1" smtClean="0"/>
              <a:t>phép</a:t>
            </a:r>
            <a:r>
              <a:rPr lang="en-US" dirty="0" smtClean="0"/>
              <a:t> </a:t>
            </a:r>
            <a:r>
              <a:rPr lang="en-US" dirty="0" err="1" smtClean="0"/>
              <a:t>tính</a:t>
            </a:r>
            <a:r>
              <a:rPr lang="en-US" dirty="0" smtClean="0"/>
              <a:t> </a:t>
            </a:r>
            <a:r>
              <a:rPr lang="en-US" dirty="0" err="1" smtClean="0"/>
              <a:t>với</a:t>
            </a:r>
            <a:r>
              <a:rPr lang="en-US" dirty="0" smtClean="0"/>
              <a:t> </a:t>
            </a:r>
            <a:r>
              <a:rPr lang="en-US" dirty="0" err="1" smtClean="0"/>
              <a:t>chúng</a:t>
            </a:r>
            <a:r>
              <a:rPr lang="en-US" dirty="0" smtClean="0"/>
              <a:t>”</a:t>
            </a:r>
            <a:endParaRPr lang="en-US" b="1" dirty="0"/>
          </a:p>
        </p:txBody>
      </p:sp>
      <p:sp>
        <p:nvSpPr>
          <p:cNvPr id="31" name="TextBox 30"/>
          <p:cNvSpPr txBox="1"/>
          <p:nvPr/>
        </p:nvSpPr>
        <p:spPr>
          <a:xfrm>
            <a:off x="622003" y="3904076"/>
            <a:ext cx="7666074" cy="369332"/>
          </a:xfrm>
          <a:prstGeom prst="rect">
            <a:avLst/>
          </a:prstGeom>
          <a:noFill/>
        </p:spPr>
        <p:txBody>
          <a:bodyPr wrap="square" rtlCol="0">
            <a:spAutoFit/>
          </a:bodyPr>
          <a:lstStyle/>
          <a:p>
            <a:r>
              <a:rPr lang="en-US" dirty="0" smtClean="0">
                <a:solidFill>
                  <a:schemeClr val="bg1"/>
                </a:solidFill>
              </a:rPr>
              <a:t>print</a:t>
            </a:r>
            <a:r>
              <a:rPr lang="en-US" dirty="0" smtClean="0">
                <a:solidFill>
                  <a:srgbClr val="FECC36"/>
                </a:solidFill>
              </a:rPr>
              <a:t>(</a:t>
            </a:r>
            <a:r>
              <a:rPr lang="en-US" dirty="0" smtClean="0">
                <a:solidFill>
                  <a:schemeClr val="bg1"/>
                </a:solidFill>
              </a:rPr>
              <a:t>x + y</a:t>
            </a:r>
            <a:r>
              <a:rPr lang="en-US" dirty="0" smtClean="0">
                <a:solidFill>
                  <a:srgbClr val="FECC36"/>
                </a:solidFill>
              </a:rPr>
              <a:t>) </a:t>
            </a:r>
            <a:r>
              <a:rPr lang="en-US" dirty="0" smtClean="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in </a:t>
            </a:r>
            <a:r>
              <a:rPr lang="en-US" dirty="0" err="1" smtClean="0">
                <a:solidFill>
                  <a:schemeClr val="accent6">
                    <a:lumMod val="75000"/>
                  </a:schemeClr>
                </a:solidFill>
              </a:rPr>
              <a:t>ra</a:t>
            </a:r>
            <a:r>
              <a:rPr lang="en-US" dirty="0">
                <a:solidFill>
                  <a:schemeClr val="accent6">
                    <a:lumMod val="75000"/>
                  </a:schemeClr>
                </a:solidFill>
              </a:rPr>
              <a:t> Terminal: </a:t>
            </a:r>
            <a:r>
              <a:rPr lang="en-US" dirty="0" smtClean="0">
                <a:solidFill>
                  <a:schemeClr val="accent6">
                    <a:lumMod val="75000"/>
                  </a:schemeClr>
                </a:solidFill>
              </a:rPr>
              <a:t>53</a:t>
            </a:r>
            <a:endParaRPr lang="en-US" dirty="0">
              <a:solidFill>
                <a:schemeClr val="accent6">
                  <a:lumMod val="75000"/>
                </a:schemeClr>
              </a:solidFill>
            </a:endParaRPr>
          </a:p>
        </p:txBody>
      </p:sp>
      <p:sp>
        <p:nvSpPr>
          <p:cNvPr id="15" name="TextBox 14"/>
          <p:cNvSpPr txBox="1"/>
          <p:nvPr/>
        </p:nvSpPr>
        <p:spPr>
          <a:xfrm>
            <a:off x="627321" y="3088288"/>
            <a:ext cx="7110974" cy="369332"/>
          </a:xfrm>
          <a:prstGeom prst="rect">
            <a:avLst/>
          </a:prstGeom>
          <a:noFill/>
        </p:spPr>
        <p:txBody>
          <a:bodyPr wrap="square" rtlCol="0">
            <a:spAutoFit/>
          </a:bodyPr>
          <a:lstStyle/>
          <a:p>
            <a:r>
              <a:rPr lang="en-US" dirty="0" smtClean="0">
                <a:solidFill>
                  <a:schemeClr val="bg1"/>
                </a:solidFill>
              </a:rPr>
              <a:t>x  = input</a:t>
            </a:r>
            <a:r>
              <a:rPr lang="en-US" dirty="0" smtClean="0">
                <a:solidFill>
                  <a:schemeClr val="accent4">
                    <a:lumMod val="60000"/>
                    <a:lumOff val="40000"/>
                  </a:schemeClr>
                </a:solidFill>
              </a:rPr>
              <a:t>(</a:t>
            </a:r>
            <a:r>
              <a:rPr lang="en-US" dirty="0" smtClean="0">
                <a:solidFill>
                  <a:schemeClr val="bg1"/>
                </a:solidFill>
              </a:rPr>
              <a:t>‘</a:t>
            </a:r>
            <a:r>
              <a:rPr lang="en-US" dirty="0" err="1" smtClean="0">
                <a:solidFill>
                  <a:schemeClr val="bg1"/>
                </a:solidFill>
              </a:rPr>
              <a:t>Vui</a:t>
            </a:r>
            <a:r>
              <a:rPr lang="en-US" dirty="0" smtClean="0">
                <a:solidFill>
                  <a:schemeClr val="bg1"/>
                </a:solidFill>
              </a:rPr>
              <a:t> </a:t>
            </a:r>
            <a:r>
              <a:rPr lang="en-US" dirty="0" err="1" smtClean="0">
                <a:solidFill>
                  <a:schemeClr val="bg1"/>
                </a:solidFill>
              </a:rPr>
              <a:t>lòng</a:t>
            </a:r>
            <a:r>
              <a:rPr lang="en-US" dirty="0" smtClean="0">
                <a:solidFill>
                  <a:schemeClr val="bg1"/>
                </a:solidFill>
              </a:rPr>
              <a:t> </a:t>
            </a:r>
            <a:r>
              <a:rPr lang="en-US" dirty="0" err="1" smtClean="0">
                <a:solidFill>
                  <a:schemeClr val="bg1"/>
                </a:solidFill>
              </a:rPr>
              <a:t>nhập</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biến</a:t>
            </a:r>
            <a:r>
              <a:rPr lang="en-US" dirty="0" smtClean="0">
                <a:solidFill>
                  <a:schemeClr val="bg1"/>
                </a:solidFill>
              </a:rPr>
              <a:t> x: ’</a:t>
            </a:r>
            <a:r>
              <a:rPr lang="en-US" dirty="0" smtClean="0">
                <a:solidFill>
                  <a:schemeClr val="accent4">
                    <a:lumMod val="60000"/>
                    <a:lumOff val="40000"/>
                  </a:schemeClr>
                </a:solidFill>
              </a:rPr>
              <a:t>) </a:t>
            </a:r>
            <a:r>
              <a:rPr lang="en-US" dirty="0" smtClean="0">
                <a:solidFill>
                  <a:schemeClr val="accent6">
                    <a:lumMod val="75000"/>
                  </a:schemeClr>
                </a:solidFill>
              </a:rPr>
              <a:t>#</a:t>
            </a:r>
            <a:r>
              <a:rPr lang="en-US" dirty="0" err="1" smtClean="0">
                <a:solidFill>
                  <a:schemeClr val="accent6">
                    <a:lumMod val="75000"/>
                  </a:schemeClr>
                </a:solidFill>
              </a:rPr>
              <a:t>Ví</a:t>
            </a:r>
            <a:r>
              <a:rPr lang="en-US" dirty="0" smtClean="0">
                <a:solidFill>
                  <a:schemeClr val="accent6">
                    <a:lumMod val="75000"/>
                  </a:schemeClr>
                </a:solidFill>
              </a:rPr>
              <a:t> </a:t>
            </a:r>
            <a:r>
              <a:rPr lang="en-US" dirty="0" err="1" smtClean="0">
                <a:solidFill>
                  <a:schemeClr val="accent6">
                    <a:lumMod val="75000"/>
                  </a:schemeClr>
                </a:solidFill>
              </a:rPr>
              <a:t>dụ</a:t>
            </a:r>
            <a:r>
              <a:rPr lang="en-US" dirty="0" smtClean="0">
                <a:solidFill>
                  <a:schemeClr val="accent6">
                    <a:lumMod val="75000"/>
                  </a:schemeClr>
                </a:solidFill>
              </a:rPr>
              <a:t> </a:t>
            </a:r>
            <a:r>
              <a:rPr lang="en-US" dirty="0" err="1" smtClean="0">
                <a:solidFill>
                  <a:schemeClr val="accent6">
                    <a:lumMod val="75000"/>
                  </a:schemeClr>
                </a:solidFill>
              </a:rPr>
              <a:t>nhập</a:t>
            </a:r>
            <a:r>
              <a:rPr lang="en-US" dirty="0" smtClean="0">
                <a:solidFill>
                  <a:schemeClr val="accent6">
                    <a:lumMod val="75000"/>
                  </a:schemeClr>
                </a:solidFill>
              </a:rPr>
              <a:t> </a:t>
            </a:r>
            <a:r>
              <a:rPr lang="en-US" dirty="0" err="1" smtClean="0">
                <a:solidFill>
                  <a:schemeClr val="accent6">
                    <a:lumMod val="75000"/>
                  </a:schemeClr>
                </a:solidFill>
              </a:rPr>
              <a:t>vào</a:t>
            </a:r>
            <a:r>
              <a:rPr lang="en-US" dirty="0" smtClean="0">
                <a:solidFill>
                  <a:schemeClr val="accent6">
                    <a:lumMod val="75000"/>
                  </a:schemeClr>
                </a:solidFill>
              </a:rPr>
              <a:t>: 5</a:t>
            </a:r>
            <a:endParaRPr lang="en-US" dirty="0">
              <a:solidFill>
                <a:schemeClr val="accent6">
                  <a:lumMod val="75000"/>
                </a:schemeClr>
              </a:solidFill>
            </a:endParaRPr>
          </a:p>
        </p:txBody>
      </p:sp>
      <p:sp>
        <p:nvSpPr>
          <p:cNvPr id="17" name="TextBox 16"/>
          <p:cNvSpPr txBox="1"/>
          <p:nvPr/>
        </p:nvSpPr>
        <p:spPr>
          <a:xfrm>
            <a:off x="627321" y="3439163"/>
            <a:ext cx="7110974" cy="369332"/>
          </a:xfrm>
          <a:prstGeom prst="rect">
            <a:avLst/>
          </a:prstGeom>
          <a:noFill/>
        </p:spPr>
        <p:txBody>
          <a:bodyPr wrap="square" rtlCol="0">
            <a:spAutoFit/>
          </a:bodyPr>
          <a:lstStyle/>
          <a:p>
            <a:r>
              <a:rPr lang="en-US" dirty="0">
                <a:solidFill>
                  <a:schemeClr val="bg1"/>
                </a:solidFill>
              </a:rPr>
              <a:t>y</a:t>
            </a:r>
            <a:r>
              <a:rPr lang="en-US" dirty="0" smtClean="0">
                <a:solidFill>
                  <a:schemeClr val="bg1"/>
                </a:solidFill>
              </a:rPr>
              <a:t>  = input</a:t>
            </a:r>
            <a:r>
              <a:rPr lang="en-US" dirty="0" smtClean="0">
                <a:solidFill>
                  <a:schemeClr val="accent4">
                    <a:lumMod val="60000"/>
                    <a:lumOff val="40000"/>
                  </a:schemeClr>
                </a:solidFill>
              </a:rPr>
              <a:t>(</a:t>
            </a:r>
            <a:r>
              <a:rPr lang="en-US" dirty="0" smtClean="0">
                <a:solidFill>
                  <a:schemeClr val="bg1"/>
                </a:solidFill>
              </a:rPr>
              <a:t>‘</a:t>
            </a:r>
            <a:r>
              <a:rPr lang="en-US" dirty="0" err="1" smtClean="0">
                <a:solidFill>
                  <a:schemeClr val="bg1"/>
                </a:solidFill>
              </a:rPr>
              <a:t>Vui</a:t>
            </a:r>
            <a:r>
              <a:rPr lang="en-US" dirty="0" smtClean="0">
                <a:solidFill>
                  <a:schemeClr val="bg1"/>
                </a:solidFill>
              </a:rPr>
              <a:t> </a:t>
            </a:r>
            <a:r>
              <a:rPr lang="en-US" dirty="0" err="1" smtClean="0">
                <a:solidFill>
                  <a:schemeClr val="bg1"/>
                </a:solidFill>
              </a:rPr>
              <a:t>lòng</a:t>
            </a:r>
            <a:r>
              <a:rPr lang="en-US" dirty="0" smtClean="0">
                <a:solidFill>
                  <a:schemeClr val="bg1"/>
                </a:solidFill>
              </a:rPr>
              <a:t> </a:t>
            </a:r>
            <a:r>
              <a:rPr lang="en-US" dirty="0" err="1" smtClean="0">
                <a:solidFill>
                  <a:schemeClr val="bg1"/>
                </a:solidFill>
              </a:rPr>
              <a:t>nhập</a:t>
            </a:r>
            <a:r>
              <a:rPr lang="en-US" dirty="0" smtClean="0">
                <a:solidFill>
                  <a:schemeClr val="bg1"/>
                </a:solidFill>
              </a:rPr>
              <a:t> </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biến</a:t>
            </a:r>
            <a:r>
              <a:rPr lang="en-US" dirty="0" smtClean="0">
                <a:solidFill>
                  <a:schemeClr val="bg1"/>
                </a:solidFill>
              </a:rPr>
              <a:t> y: ’</a:t>
            </a:r>
            <a:r>
              <a:rPr lang="en-US" dirty="0">
                <a:solidFill>
                  <a:schemeClr val="accent4">
                    <a:lumMod val="60000"/>
                    <a:lumOff val="40000"/>
                  </a:schemeClr>
                </a:solidFill>
              </a:rPr>
              <a:t>) </a:t>
            </a:r>
            <a:r>
              <a:rPr lang="en-US" dirty="0">
                <a:solidFill>
                  <a:schemeClr val="accent6">
                    <a:lumMod val="75000"/>
                  </a:schemeClr>
                </a:solidFill>
              </a:rPr>
              <a:t>#</a:t>
            </a:r>
            <a:r>
              <a:rPr lang="en-US" dirty="0" err="1">
                <a:solidFill>
                  <a:schemeClr val="accent6">
                    <a:lumMod val="75000"/>
                  </a:schemeClr>
                </a:solidFill>
              </a:rPr>
              <a:t>Ví</a:t>
            </a:r>
            <a:r>
              <a:rPr lang="en-US" dirty="0">
                <a:solidFill>
                  <a:schemeClr val="accent6">
                    <a:lumMod val="75000"/>
                  </a:schemeClr>
                </a:solidFill>
              </a:rPr>
              <a:t> </a:t>
            </a:r>
            <a:r>
              <a:rPr lang="en-US" dirty="0" err="1">
                <a:solidFill>
                  <a:schemeClr val="accent6">
                    <a:lumMod val="75000"/>
                  </a:schemeClr>
                </a:solidFill>
              </a:rPr>
              <a:t>dụ</a:t>
            </a:r>
            <a:r>
              <a:rPr lang="en-US" dirty="0">
                <a:solidFill>
                  <a:schemeClr val="accent6">
                    <a:lumMod val="75000"/>
                  </a:schemeClr>
                </a:solidFill>
              </a:rPr>
              <a:t> </a:t>
            </a:r>
            <a:r>
              <a:rPr lang="en-US" dirty="0" err="1">
                <a:solidFill>
                  <a:schemeClr val="accent6">
                    <a:lumMod val="75000"/>
                  </a:schemeClr>
                </a:solidFill>
              </a:rPr>
              <a:t>nhập</a:t>
            </a:r>
            <a:r>
              <a:rPr lang="en-US" dirty="0">
                <a:solidFill>
                  <a:schemeClr val="accent6">
                    <a:lumMod val="75000"/>
                  </a:schemeClr>
                </a:solidFill>
              </a:rPr>
              <a:t> </a:t>
            </a:r>
            <a:r>
              <a:rPr lang="en-US" dirty="0" err="1">
                <a:solidFill>
                  <a:schemeClr val="accent6">
                    <a:lumMod val="75000"/>
                  </a:schemeClr>
                </a:solidFill>
              </a:rPr>
              <a:t>vào</a:t>
            </a:r>
            <a:r>
              <a:rPr lang="en-US" dirty="0">
                <a:solidFill>
                  <a:schemeClr val="accent6">
                    <a:lumMod val="75000"/>
                  </a:schemeClr>
                </a:solidFill>
              </a:rPr>
              <a:t>: </a:t>
            </a:r>
            <a:r>
              <a:rPr lang="en-US" dirty="0" smtClean="0">
                <a:solidFill>
                  <a:schemeClr val="accent6">
                    <a:lumMod val="75000"/>
                  </a:schemeClr>
                </a:solidFill>
              </a:rPr>
              <a:t>3</a:t>
            </a:r>
            <a:endParaRPr lang="en-US" dirty="0">
              <a:solidFill>
                <a:schemeClr val="accent6">
                  <a:lumMod val="75000"/>
                </a:schemeClr>
              </a:solidFill>
            </a:endParaRPr>
          </a:p>
        </p:txBody>
      </p:sp>
      <p:sp>
        <p:nvSpPr>
          <p:cNvPr id="18" name="TextBox 17"/>
          <p:cNvSpPr txBox="1"/>
          <p:nvPr/>
        </p:nvSpPr>
        <p:spPr>
          <a:xfrm>
            <a:off x="435934" y="4684687"/>
            <a:ext cx="7687339" cy="369332"/>
          </a:xfrm>
          <a:prstGeom prst="rect">
            <a:avLst/>
          </a:prstGeom>
          <a:noFill/>
        </p:spPr>
        <p:txBody>
          <a:bodyPr wrap="square" rtlCol="0">
            <a:spAutoFit/>
          </a:bodyPr>
          <a:lstStyle/>
          <a:p>
            <a:r>
              <a:rPr lang="en-US" b="1" dirty="0" err="1" smtClean="0">
                <a:solidFill>
                  <a:srgbClr val="FF0000"/>
                </a:solidFill>
              </a:rPr>
              <a:t>Tại</a:t>
            </a:r>
            <a:r>
              <a:rPr lang="en-US" b="1" dirty="0" smtClean="0">
                <a:solidFill>
                  <a:srgbClr val="FF0000"/>
                </a:solidFill>
              </a:rPr>
              <a:t> </a:t>
            </a:r>
            <a:r>
              <a:rPr lang="en-US" b="1" dirty="0" err="1" smtClean="0">
                <a:solidFill>
                  <a:srgbClr val="FF0000"/>
                </a:solidFill>
              </a:rPr>
              <a:t>sao</a:t>
            </a:r>
            <a:r>
              <a:rPr lang="en-US" b="1" dirty="0" smtClean="0">
                <a:solidFill>
                  <a:srgbClr val="FF0000"/>
                </a:solidFill>
              </a:rPr>
              <a:t> </a:t>
            </a:r>
            <a:r>
              <a:rPr lang="en-US" b="1" dirty="0" err="1" smtClean="0"/>
              <a:t>kết</a:t>
            </a:r>
            <a:r>
              <a:rPr lang="en-US" b="1" dirty="0" smtClean="0"/>
              <a:t> </a:t>
            </a:r>
            <a:r>
              <a:rPr lang="en-US" b="1" dirty="0" err="1" smtClean="0"/>
              <a:t>quả</a:t>
            </a:r>
            <a:r>
              <a:rPr lang="en-US" b="1" dirty="0" smtClean="0"/>
              <a:t> </a:t>
            </a:r>
            <a:r>
              <a:rPr lang="en-US" b="1" dirty="0" err="1" smtClean="0"/>
              <a:t>không</a:t>
            </a:r>
            <a:r>
              <a:rPr lang="en-US" b="1" dirty="0" smtClean="0"/>
              <a:t> </a:t>
            </a:r>
            <a:r>
              <a:rPr lang="en-US" b="1" dirty="0" err="1" smtClean="0"/>
              <a:t>phải</a:t>
            </a:r>
            <a:r>
              <a:rPr lang="en-US" b="1" dirty="0" smtClean="0"/>
              <a:t> </a:t>
            </a:r>
            <a:r>
              <a:rPr lang="en-US" b="1" dirty="0" err="1" smtClean="0"/>
              <a:t>là</a:t>
            </a:r>
            <a:r>
              <a:rPr lang="en-US" b="1" dirty="0" smtClean="0"/>
              <a:t> 8 </a:t>
            </a:r>
            <a:r>
              <a:rPr lang="en-US" b="1" dirty="0" err="1" smtClean="0"/>
              <a:t>mà</a:t>
            </a:r>
            <a:r>
              <a:rPr lang="en-US" b="1" dirty="0" smtClean="0"/>
              <a:t> </a:t>
            </a:r>
            <a:r>
              <a:rPr lang="en-US" b="1" dirty="0" err="1" smtClean="0"/>
              <a:t>là</a:t>
            </a:r>
            <a:r>
              <a:rPr lang="en-US" b="1" dirty="0" smtClean="0"/>
              <a:t> 53 ?</a:t>
            </a:r>
            <a:endParaRPr lang="en-US" b="1" dirty="0"/>
          </a:p>
        </p:txBody>
      </p:sp>
      <p:sp>
        <p:nvSpPr>
          <p:cNvPr id="19" name="Rectangle 18"/>
          <p:cNvSpPr/>
          <p:nvPr/>
        </p:nvSpPr>
        <p:spPr>
          <a:xfrm>
            <a:off x="548981" y="5199352"/>
            <a:ext cx="7846828" cy="604005"/>
          </a:xfrm>
          <a:prstGeom prst="rect">
            <a:avLst/>
          </a:prstGeom>
          <a:gradFill flip="none" rotWithShape="1">
            <a:gsLst>
              <a:gs pos="15000">
                <a:srgbClr val="67C7DF"/>
              </a:gs>
              <a:gs pos="100000">
                <a:srgbClr val="5EB130"/>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smtClean="0"/>
              <a:t>Giá</a:t>
            </a:r>
            <a:r>
              <a:rPr lang="en-US" b="1" dirty="0" smtClean="0"/>
              <a:t> </a:t>
            </a:r>
            <a:r>
              <a:rPr lang="en-US" b="1" dirty="0" err="1" smtClean="0"/>
              <a:t>trị</a:t>
            </a:r>
            <a:r>
              <a:rPr lang="en-US" b="1" dirty="0" smtClean="0"/>
              <a:t> </a:t>
            </a:r>
            <a:r>
              <a:rPr lang="en-US" b="1" dirty="0" err="1" smtClean="0"/>
              <a:t>nhận</a:t>
            </a:r>
            <a:r>
              <a:rPr lang="en-US" b="1" dirty="0" smtClean="0"/>
              <a:t> </a:t>
            </a:r>
            <a:r>
              <a:rPr lang="en-US" b="1" dirty="0" err="1" smtClean="0"/>
              <a:t>được</a:t>
            </a:r>
            <a:r>
              <a:rPr lang="en-US" b="1" dirty="0" smtClean="0"/>
              <a:t> </a:t>
            </a:r>
            <a:r>
              <a:rPr lang="en-US" b="1" dirty="0" err="1" smtClean="0"/>
              <a:t>từ</a:t>
            </a:r>
            <a:r>
              <a:rPr lang="en-US" b="1" dirty="0" smtClean="0"/>
              <a:t> input() </a:t>
            </a:r>
            <a:r>
              <a:rPr lang="en-US" b="1" dirty="0" err="1" smtClean="0"/>
              <a:t>luôn</a:t>
            </a:r>
            <a:r>
              <a:rPr lang="en-US" b="1" dirty="0" smtClean="0"/>
              <a:t> </a:t>
            </a:r>
            <a:r>
              <a:rPr lang="en-US" b="1" dirty="0" err="1" smtClean="0"/>
              <a:t>là</a:t>
            </a:r>
            <a:r>
              <a:rPr lang="en-US" b="1" dirty="0" smtClean="0"/>
              <a:t> </a:t>
            </a:r>
            <a:r>
              <a:rPr lang="en-US" b="1" dirty="0" err="1" smtClean="0"/>
              <a:t>một</a:t>
            </a:r>
            <a:r>
              <a:rPr lang="en-US" b="1" dirty="0" smtClean="0"/>
              <a:t> </a:t>
            </a:r>
            <a:r>
              <a:rPr lang="en-US" b="1" dirty="0" err="1" smtClean="0"/>
              <a:t>chuỗi</a:t>
            </a:r>
            <a:endParaRPr lang="en-US" b="1" dirty="0"/>
          </a:p>
        </p:txBody>
      </p:sp>
      <p:sp>
        <p:nvSpPr>
          <p:cNvPr id="20" name="TextBox 19"/>
          <p:cNvSpPr txBox="1"/>
          <p:nvPr/>
        </p:nvSpPr>
        <p:spPr>
          <a:xfrm>
            <a:off x="435934" y="5939711"/>
            <a:ext cx="7687339" cy="646331"/>
          </a:xfrm>
          <a:prstGeom prst="rect">
            <a:avLst/>
          </a:prstGeom>
          <a:noFill/>
        </p:spPr>
        <p:txBody>
          <a:bodyPr wrap="square" rtlCol="0">
            <a:spAutoFit/>
          </a:bodyPr>
          <a:lstStyle/>
          <a:p>
            <a:r>
              <a:rPr lang="en-US" dirty="0" smtClean="0"/>
              <a:t>Do </a:t>
            </a:r>
            <a:r>
              <a:rPr lang="en-US" dirty="0" err="1" smtClean="0"/>
              <a:t>vậy</a:t>
            </a:r>
            <a:r>
              <a:rPr lang="en-US" dirty="0" smtClean="0"/>
              <a:t> </a:t>
            </a:r>
            <a:r>
              <a:rPr lang="en-US" dirty="0" err="1" smtClean="0"/>
              <a:t>với</a:t>
            </a:r>
            <a:r>
              <a:rPr lang="en-US" dirty="0" smtClean="0"/>
              <a:t> </a:t>
            </a:r>
            <a:r>
              <a:rPr lang="en-US" dirty="0" err="1" smtClean="0"/>
              <a:t>toán</a:t>
            </a:r>
            <a:r>
              <a:rPr lang="en-US" dirty="0" smtClean="0"/>
              <a:t> </a:t>
            </a:r>
            <a:r>
              <a:rPr lang="en-US" dirty="0" err="1" smtClean="0"/>
              <a:t>tử</a:t>
            </a:r>
            <a:r>
              <a:rPr lang="en-US" dirty="0" smtClean="0"/>
              <a:t> + </a:t>
            </a:r>
            <a:r>
              <a:rPr lang="en-US" dirty="0" err="1" smtClean="0"/>
              <a:t>trên</a:t>
            </a:r>
            <a:r>
              <a:rPr lang="en-US" dirty="0" smtClean="0"/>
              <a:t> </a:t>
            </a:r>
            <a:r>
              <a:rPr lang="en-US" dirty="0" err="1" smtClean="0"/>
              <a:t>nó</a:t>
            </a:r>
            <a:r>
              <a:rPr lang="en-US" dirty="0" smtClean="0"/>
              <a:t> </a:t>
            </a:r>
            <a:r>
              <a:rPr lang="en-US" dirty="0" err="1" smtClean="0"/>
              <a:t>trở</a:t>
            </a:r>
            <a:r>
              <a:rPr lang="en-US" dirty="0" smtClean="0"/>
              <a:t> </a:t>
            </a:r>
            <a:r>
              <a:rPr lang="en-US" dirty="0" err="1" smtClean="0"/>
              <a:t>thành</a:t>
            </a:r>
            <a:r>
              <a:rPr lang="en-US" dirty="0" smtClean="0"/>
              <a:t> </a:t>
            </a:r>
            <a:r>
              <a:rPr lang="en-US" dirty="0" err="1" smtClean="0"/>
              <a:t>lệnh</a:t>
            </a:r>
            <a:r>
              <a:rPr lang="en-US" dirty="0" smtClean="0"/>
              <a:t> </a:t>
            </a:r>
            <a:r>
              <a:rPr lang="en-US" dirty="0" err="1" smtClean="0"/>
              <a:t>nối</a:t>
            </a:r>
            <a:r>
              <a:rPr lang="en-US" dirty="0" smtClean="0"/>
              <a:t> </a:t>
            </a:r>
            <a:r>
              <a:rPr lang="en-US" dirty="0" err="1" smtClean="0"/>
              <a:t>chuỗi</a:t>
            </a:r>
            <a:r>
              <a:rPr lang="en-US" dirty="0" smtClean="0"/>
              <a:t> </a:t>
            </a:r>
            <a:r>
              <a:rPr lang="en-US" dirty="0" err="1" smtClean="0"/>
              <a:t>chứ</a:t>
            </a:r>
            <a:r>
              <a:rPr lang="en-US" dirty="0" smtClean="0"/>
              <a:t> </a:t>
            </a:r>
            <a:r>
              <a:rPr lang="en-US" dirty="0" err="1" smtClean="0"/>
              <a:t>không</a:t>
            </a:r>
            <a:r>
              <a:rPr lang="en-US" dirty="0" smtClean="0"/>
              <a:t> </a:t>
            </a:r>
            <a:r>
              <a:rPr lang="en-US" dirty="0" err="1" smtClean="0"/>
              <a:t>thực</a:t>
            </a:r>
            <a:r>
              <a:rPr lang="en-US" dirty="0" smtClean="0"/>
              <a:t> </a:t>
            </a:r>
            <a:r>
              <a:rPr lang="en-US" dirty="0" err="1" smtClean="0"/>
              <a:t>hiện</a:t>
            </a:r>
            <a:r>
              <a:rPr lang="en-US" dirty="0" smtClean="0"/>
              <a:t> </a:t>
            </a:r>
            <a:r>
              <a:rPr lang="en-US" dirty="0" err="1" smtClean="0"/>
              <a:t>một</a:t>
            </a:r>
            <a:r>
              <a:rPr lang="en-US" dirty="0" smtClean="0"/>
              <a:t> </a:t>
            </a:r>
            <a:r>
              <a:rPr lang="en-US" dirty="0" err="1" smtClean="0"/>
              <a:t>phép</a:t>
            </a:r>
            <a:r>
              <a:rPr lang="en-US" dirty="0" smtClean="0"/>
              <a:t> </a:t>
            </a:r>
            <a:r>
              <a:rPr lang="en-US" dirty="0" err="1" smtClean="0"/>
              <a:t>tính</a:t>
            </a:r>
            <a:endParaRPr lang="en-US" b="1" dirty="0"/>
          </a:p>
        </p:txBody>
      </p:sp>
    </p:spTree>
    <p:extLst>
      <p:ext uri="{BB962C8B-B14F-4D97-AF65-F5344CB8AC3E}">
        <p14:creationId xmlns:p14="http://schemas.microsoft.com/office/powerpoint/2010/main" val="19236176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sp>
        <p:nvSpPr>
          <p:cNvPr id="5" name="Rectangle 4"/>
          <p:cNvSpPr/>
          <p:nvPr/>
        </p:nvSpPr>
        <p:spPr>
          <a:xfrm>
            <a:off x="563525" y="3344402"/>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3495823"/>
            <a:ext cx="7347097" cy="646331"/>
          </a:xfrm>
          <a:prstGeom prst="rect">
            <a:avLst/>
          </a:prstGeom>
          <a:noFill/>
        </p:spPr>
        <p:txBody>
          <a:bodyPr wrap="square" rtlCol="0">
            <a:spAutoFit/>
          </a:bodyPr>
          <a:lstStyle/>
          <a:p>
            <a:r>
              <a:rPr lang="en-US" dirty="0" smtClean="0">
                <a:solidFill>
                  <a:schemeClr val="bg1"/>
                </a:solidFill>
              </a:rPr>
              <a:t>x  =  </a:t>
            </a:r>
            <a:r>
              <a:rPr lang="en-US" dirty="0" smtClean="0">
                <a:solidFill>
                  <a:schemeClr val="accent2">
                    <a:lumMod val="75000"/>
                  </a:schemeClr>
                </a:solidFill>
              </a:rPr>
              <a:t>'2‘ </a:t>
            </a:r>
            <a:r>
              <a:rPr lang="en-US" dirty="0" smtClean="0">
                <a:solidFill>
                  <a:schemeClr val="accent6">
                    <a:lumMod val="75000"/>
                  </a:schemeClr>
                </a:solidFill>
              </a:rPr>
              <a:t># </a:t>
            </a:r>
            <a:r>
              <a:rPr lang="en-US" dirty="0">
                <a:solidFill>
                  <a:schemeClr val="accent6">
                    <a:lumMod val="75000"/>
                  </a:schemeClr>
                </a:solidFill>
              </a:rPr>
              <a:t>x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str</a:t>
            </a:r>
            <a:r>
              <a:rPr lang="en-US" dirty="0" smtClean="0">
                <a:solidFill>
                  <a:schemeClr val="accent6">
                    <a:lumMod val="75000"/>
                  </a:schemeClr>
                </a:solidFill>
              </a:rPr>
              <a:t> </a:t>
            </a:r>
            <a:r>
              <a:rPr lang="en-US" dirty="0" err="1" smtClean="0">
                <a:solidFill>
                  <a:schemeClr val="accent6">
                    <a:lumMod val="75000"/>
                  </a:schemeClr>
                </a:solidFill>
              </a:rPr>
              <a:t>có</a:t>
            </a:r>
            <a:r>
              <a:rPr lang="en-US" dirty="0" smtClean="0">
                <a:solidFill>
                  <a:schemeClr val="accent6">
                    <a:lumMod val="75000"/>
                  </a:schemeClr>
                </a:solidFill>
              </a:rPr>
              <a:t> </a:t>
            </a:r>
            <a:r>
              <a:rPr lang="en-US" dirty="0" err="1" smtClean="0">
                <a:solidFill>
                  <a:schemeClr val="accent6">
                    <a:lumMod val="75000"/>
                  </a:schemeClr>
                </a:solidFill>
              </a:rPr>
              <a:t>giá</a:t>
            </a:r>
            <a:r>
              <a:rPr lang="en-US" dirty="0" smtClean="0">
                <a:solidFill>
                  <a:schemeClr val="accent6">
                    <a:lumMod val="75000"/>
                  </a:schemeClr>
                </a:solidFill>
              </a:rPr>
              <a:t> </a:t>
            </a:r>
            <a:r>
              <a:rPr lang="en-US" dirty="0" err="1" smtClean="0">
                <a:solidFill>
                  <a:schemeClr val="accent6">
                    <a:lumMod val="75000"/>
                  </a:schemeClr>
                </a:solidFill>
              </a:rPr>
              <a:t>trị</a:t>
            </a:r>
            <a:r>
              <a:rPr lang="en-US" dirty="0" smtClean="0">
                <a:solidFill>
                  <a:schemeClr val="accent6">
                    <a:lumMod val="75000"/>
                  </a:schemeClr>
                </a:solidFill>
              </a:rPr>
              <a:t> = 2</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rgbClr val="FFC500"/>
                </a:solidFill>
              </a:rPr>
              <a:t>(</a:t>
            </a:r>
            <a:r>
              <a:rPr lang="en-US" dirty="0" err="1" smtClean="0">
                <a:solidFill>
                  <a:schemeClr val="bg1"/>
                </a:solidFill>
              </a:rPr>
              <a:t>int</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rgbClr val="FFC500"/>
                </a:solidFill>
              </a:rPr>
              <a:t>) </a:t>
            </a:r>
            <a:r>
              <a:rPr lang="en-US" dirty="0" smtClean="0">
                <a:solidFill>
                  <a:schemeClr val="accent6">
                    <a:lumMod val="75000"/>
                  </a:schemeClr>
                </a:solidFill>
              </a:rPr>
              <a:t># x </a:t>
            </a:r>
            <a:r>
              <a:rPr lang="en-US" dirty="0" err="1" smtClean="0">
                <a:solidFill>
                  <a:schemeClr val="accent6">
                    <a:lumMod val="75000"/>
                  </a:schemeClr>
                </a:solidFill>
              </a:rPr>
              <a:t>giờ</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int</a:t>
            </a:r>
            <a:r>
              <a:rPr lang="en-US" dirty="0" smtClean="0">
                <a:solidFill>
                  <a:schemeClr val="accent6">
                    <a:lumMod val="75000"/>
                  </a:schemeClr>
                </a:solidFill>
              </a:rPr>
              <a:t> = 2</a:t>
            </a:r>
            <a:endParaRPr lang="en-US" dirty="0">
              <a:solidFill>
                <a:schemeClr val="accent6">
                  <a:lumMod val="75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4125430" cy="369332"/>
          </a:xfrm>
          <a:prstGeom prst="rect">
            <a:avLst/>
          </a:prstGeom>
          <a:noFill/>
        </p:spPr>
        <p:txBody>
          <a:bodyPr wrap="square" rtlCol="0">
            <a:spAutoFit/>
          </a:bodyPr>
          <a:lstStyle/>
          <a:p>
            <a:r>
              <a:rPr lang="en-US" b="1" dirty="0" err="1" smtClean="0"/>
              <a:t>Chuyển</a:t>
            </a:r>
            <a:r>
              <a:rPr lang="en-US" b="1" dirty="0" smtClean="0"/>
              <a:t> </a:t>
            </a:r>
            <a:r>
              <a:rPr lang="en-US" b="1" dirty="0" err="1" smtClean="0"/>
              <a:t>đổi</a:t>
            </a:r>
            <a:r>
              <a:rPr lang="en-US" b="1" dirty="0" smtClean="0"/>
              <a:t> </a:t>
            </a:r>
            <a:r>
              <a:rPr lang="en-US" b="1" dirty="0" err="1" smtClean="0"/>
              <a:t>dữ</a:t>
            </a:r>
            <a:r>
              <a:rPr lang="en-US" b="1" dirty="0" smtClean="0"/>
              <a:t> </a:t>
            </a:r>
            <a:r>
              <a:rPr lang="en-US" b="1" dirty="0" err="1" smtClean="0"/>
              <a:t>liệu</a:t>
            </a:r>
            <a:endParaRPr lang="en-US" b="1" dirty="0">
              <a:solidFill>
                <a:srgbClr val="FF0000"/>
              </a:solidFill>
            </a:endParaRPr>
          </a:p>
        </p:txBody>
      </p:sp>
      <p:sp>
        <p:nvSpPr>
          <p:cNvPr id="12" name="TextBox 11"/>
          <p:cNvSpPr txBox="1"/>
          <p:nvPr/>
        </p:nvSpPr>
        <p:spPr>
          <a:xfrm>
            <a:off x="1297171" y="6164461"/>
            <a:ext cx="7687339" cy="369332"/>
          </a:xfrm>
          <a:prstGeom prst="rect">
            <a:avLst/>
          </a:prstGeom>
          <a:noFill/>
        </p:spPr>
        <p:txBody>
          <a:bodyPr wrap="square" rtlCol="0">
            <a:spAutoFit/>
          </a:bodyPr>
          <a:lstStyle/>
          <a:p>
            <a:r>
              <a:rPr lang="en-US" dirty="0" err="1" smtClean="0"/>
              <a:t>Thì</a:t>
            </a:r>
            <a:r>
              <a:rPr lang="en-US" dirty="0" smtClean="0"/>
              <a:t> </a:t>
            </a:r>
            <a:r>
              <a:rPr lang="en-US" dirty="0" err="1" smtClean="0"/>
              <a:t>ngược</a:t>
            </a:r>
            <a:r>
              <a:rPr lang="en-US" dirty="0" smtClean="0"/>
              <a:t> </a:t>
            </a:r>
            <a:r>
              <a:rPr lang="en-US" dirty="0" err="1" smtClean="0"/>
              <a:t>lại</a:t>
            </a:r>
            <a:r>
              <a:rPr lang="en-US" dirty="0" smtClean="0"/>
              <a:t>, </a:t>
            </a:r>
            <a:r>
              <a:rPr lang="en-US" dirty="0" err="1" smtClean="0"/>
              <a:t>chuyển</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từ</a:t>
            </a:r>
            <a:r>
              <a:rPr lang="en-US" dirty="0" smtClean="0"/>
              <a:t> </a:t>
            </a:r>
            <a:r>
              <a:rPr lang="en-US" dirty="0" err="1" smtClean="0"/>
              <a:t>kiểu</a:t>
            </a:r>
            <a:r>
              <a:rPr lang="en-US" dirty="0" smtClean="0"/>
              <a:t> </a:t>
            </a:r>
            <a:r>
              <a:rPr lang="en-US" dirty="0" err="1" smtClean="0"/>
              <a:t>số</a:t>
            </a:r>
            <a:r>
              <a:rPr lang="en-US" dirty="0" smtClean="0"/>
              <a:t> sang </a:t>
            </a:r>
            <a:r>
              <a:rPr lang="en-US" dirty="0" err="1" smtClean="0"/>
              <a:t>kiểu</a:t>
            </a:r>
            <a:r>
              <a:rPr lang="en-US" dirty="0" smtClean="0"/>
              <a:t> </a:t>
            </a:r>
            <a:r>
              <a:rPr lang="en-US" dirty="0" err="1" smtClean="0"/>
              <a:t>chuỗi</a:t>
            </a:r>
            <a:endParaRPr lang="en-US" b="1" dirty="0"/>
          </a:p>
        </p:txBody>
      </p:sp>
      <p:sp>
        <p:nvSpPr>
          <p:cNvPr id="13" name="TextBox 12"/>
          <p:cNvSpPr txBox="1"/>
          <p:nvPr/>
        </p:nvSpPr>
        <p:spPr>
          <a:xfrm>
            <a:off x="520998" y="2837388"/>
            <a:ext cx="893132" cy="369332"/>
          </a:xfrm>
          <a:prstGeom prst="rect">
            <a:avLst/>
          </a:prstGeom>
          <a:noFill/>
        </p:spPr>
        <p:txBody>
          <a:bodyPr wrap="square" rtlCol="0">
            <a:spAutoFit/>
          </a:bodyPr>
          <a:lstStyle/>
          <a:p>
            <a:r>
              <a:rPr lang="en-US" b="1" dirty="0" err="1" smtClean="0"/>
              <a:t>Int</a:t>
            </a:r>
            <a:r>
              <a:rPr lang="en-US" b="1" dirty="0" smtClean="0"/>
              <a:t>()</a:t>
            </a:r>
            <a:endParaRPr lang="en-US" b="1" dirty="0">
              <a:solidFill>
                <a:srgbClr val="FF0000"/>
              </a:solidFill>
            </a:endParaRPr>
          </a:p>
        </p:txBody>
      </p:sp>
      <p:sp>
        <p:nvSpPr>
          <p:cNvPr id="14" name="TextBox 13"/>
          <p:cNvSpPr txBox="1"/>
          <p:nvPr/>
        </p:nvSpPr>
        <p:spPr>
          <a:xfrm>
            <a:off x="2658142" y="2837388"/>
            <a:ext cx="3700128"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int</a:t>
            </a:r>
            <a:r>
              <a:rPr lang="en-US" b="1" dirty="0" smtClean="0">
                <a:solidFill>
                  <a:srgbClr val="FF0000"/>
                </a:solidFill>
              </a:rPr>
              <a:t>(&lt;</a:t>
            </a:r>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&gt;)</a:t>
            </a:r>
            <a:endParaRPr lang="en-US" b="1" dirty="0">
              <a:solidFill>
                <a:srgbClr val="FF0000"/>
              </a:solidFill>
            </a:endParaRPr>
          </a:p>
        </p:txBody>
      </p:sp>
      <p:sp>
        <p:nvSpPr>
          <p:cNvPr id="15" name="TextBox 14"/>
          <p:cNvSpPr txBox="1"/>
          <p:nvPr/>
        </p:nvSpPr>
        <p:spPr>
          <a:xfrm>
            <a:off x="520998" y="4538598"/>
            <a:ext cx="893132" cy="369332"/>
          </a:xfrm>
          <a:prstGeom prst="rect">
            <a:avLst/>
          </a:prstGeom>
          <a:noFill/>
        </p:spPr>
        <p:txBody>
          <a:bodyPr wrap="square" rtlCol="0">
            <a:spAutoFit/>
          </a:bodyPr>
          <a:lstStyle/>
          <a:p>
            <a:r>
              <a:rPr lang="en-US" b="1" dirty="0" smtClean="0"/>
              <a:t>float()</a:t>
            </a:r>
            <a:endParaRPr lang="en-US" b="1" dirty="0">
              <a:solidFill>
                <a:srgbClr val="FF0000"/>
              </a:solidFill>
            </a:endParaRPr>
          </a:p>
        </p:txBody>
      </p:sp>
      <p:sp>
        <p:nvSpPr>
          <p:cNvPr id="16" name="TextBox 15"/>
          <p:cNvSpPr txBox="1"/>
          <p:nvPr/>
        </p:nvSpPr>
        <p:spPr>
          <a:xfrm>
            <a:off x="2658142" y="4538598"/>
            <a:ext cx="3700128"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int</a:t>
            </a:r>
            <a:r>
              <a:rPr lang="en-US" b="1" dirty="0" smtClean="0">
                <a:solidFill>
                  <a:srgbClr val="FF0000"/>
                </a:solidFill>
              </a:rPr>
              <a:t>(&lt;</a:t>
            </a:r>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&gt;)</a:t>
            </a:r>
            <a:endParaRPr lang="en-US" b="1" dirty="0">
              <a:solidFill>
                <a:srgbClr val="FF0000"/>
              </a:solidFill>
            </a:endParaRPr>
          </a:p>
        </p:txBody>
      </p:sp>
      <p:sp>
        <p:nvSpPr>
          <p:cNvPr id="17" name="Rectangle 16"/>
          <p:cNvSpPr/>
          <p:nvPr/>
        </p:nvSpPr>
        <p:spPr>
          <a:xfrm>
            <a:off x="563525" y="5003081"/>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3710" y="5154502"/>
            <a:ext cx="7347097" cy="646331"/>
          </a:xfrm>
          <a:prstGeom prst="rect">
            <a:avLst/>
          </a:prstGeom>
          <a:noFill/>
        </p:spPr>
        <p:txBody>
          <a:bodyPr wrap="square" rtlCol="0">
            <a:spAutoFit/>
          </a:bodyPr>
          <a:lstStyle/>
          <a:p>
            <a:r>
              <a:rPr lang="en-US" dirty="0" smtClean="0">
                <a:solidFill>
                  <a:schemeClr val="bg1"/>
                </a:solidFill>
              </a:rPr>
              <a:t>x  =  </a:t>
            </a:r>
            <a:r>
              <a:rPr lang="en-US" dirty="0" smtClean="0">
                <a:solidFill>
                  <a:schemeClr val="accent2">
                    <a:lumMod val="75000"/>
                  </a:schemeClr>
                </a:solidFill>
              </a:rPr>
              <a:t>‘3.14156‘ </a:t>
            </a:r>
            <a:r>
              <a:rPr lang="en-US" dirty="0" smtClean="0">
                <a:solidFill>
                  <a:schemeClr val="accent6">
                    <a:lumMod val="75000"/>
                  </a:schemeClr>
                </a:solidFill>
              </a:rPr>
              <a:t># </a:t>
            </a:r>
            <a:r>
              <a:rPr lang="en-US" dirty="0">
                <a:solidFill>
                  <a:schemeClr val="accent6">
                    <a:lumMod val="75000"/>
                  </a:schemeClr>
                </a:solidFill>
              </a:rPr>
              <a:t>x </a:t>
            </a:r>
            <a:r>
              <a:rPr lang="en-US" dirty="0" err="1" smtClean="0">
                <a:solidFill>
                  <a:schemeClr val="accent6">
                    <a:lumMod val="75000"/>
                  </a:schemeClr>
                </a:solidFill>
              </a:rPr>
              <a:t>đang</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str</a:t>
            </a:r>
            <a:r>
              <a:rPr lang="en-US" dirty="0" smtClean="0">
                <a:solidFill>
                  <a:schemeClr val="accent6">
                    <a:lumMod val="75000"/>
                  </a:schemeClr>
                </a:solidFill>
              </a:rPr>
              <a:t> </a:t>
            </a:r>
            <a:r>
              <a:rPr lang="en-US" dirty="0" err="1" smtClean="0">
                <a:solidFill>
                  <a:schemeClr val="accent6">
                    <a:lumMod val="75000"/>
                  </a:schemeClr>
                </a:solidFill>
              </a:rPr>
              <a:t>có</a:t>
            </a:r>
            <a:r>
              <a:rPr lang="en-US" dirty="0" smtClean="0">
                <a:solidFill>
                  <a:schemeClr val="accent6">
                    <a:lumMod val="75000"/>
                  </a:schemeClr>
                </a:solidFill>
              </a:rPr>
              <a:t> </a:t>
            </a:r>
            <a:r>
              <a:rPr lang="en-US" dirty="0" err="1" smtClean="0">
                <a:solidFill>
                  <a:schemeClr val="accent6">
                    <a:lumMod val="75000"/>
                  </a:schemeClr>
                </a:solidFill>
              </a:rPr>
              <a:t>giá</a:t>
            </a:r>
            <a:r>
              <a:rPr lang="en-US" dirty="0" smtClean="0">
                <a:solidFill>
                  <a:schemeClr val="accent6">
                    <a:lumMod val="75000"/>
                  </a:schemeClr>
                </a:solidFill>
              </a:rPr>
              <a:t> </a:t>
            </a:r>
            <a:r>
              <a:rPr lang="en-US" dirty="0" err="1" smtClean="0">
                <a:solidFill>
                  <a:schemeClr val="accent6">
                    <a:lumMod val="75000"/>
                  </a:schemeClr>
                </a:solidFill>
              </a:rPr>
              <a:t>trị</a:t>
            </a:r>
            <a:r>
              <a:rPr lang="en-US" dirty="0" smtClean="0">
                <a:solidFill>
                  <a:schemeClr val="accent6">
                    <a:lumMod val="75000"/>
                  </a:schemeClr>
                </a:solidFill>
              </a:rPr>
              <a:t> = ‘3.14156’</a:t>
            </a:r>
            <a:r>
              <a:rPr lang="en-US" dirty="0">
                <a:solidFill>
                  <a:schemeClr val="bg1"/>
                </a:solidFill>
              </a:rPr>
              <a:t/>
            </a:r>
            <a:br>
              <a:rPr lang="en-US" dirty="0">
                <a:solidFill>
                  <a:schemeClr val="bg1"/>
                </a:solidFill>
              </a:rPr>
            </a:br>
            <a:r>
              <a:rPr lang="en-US" dirty="0" smtClean="0">
                <a:solidFill>
                  <a:schemeClr val="bg1"/>
                </a:solidFill>
              </a:rPr>
              <a:t>print</a:t>
            </a:r>
            <a:r>
              <a:rPr lang="en-US" dirty="0" smtClean="0">
                <a:solidFill>
                  <a:srgbClr val="FFC500"/>
                </a:solidFill>
              </a:rPr>
              <a:t>(</a:t>
            </a:r>
            <a:r>
              <a:rPr lang="en-US" dirty="0" smtClean="0">
                <a:solidFill>
                  <a:schemeClr val="bg1"/>
                </a:solidFill>
              </a:rPr>
              <a:t>float</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rgbClr val="FFC500"/>
                </a:solidFill>
              </a:rPr>
              <a:t>) </a:t>
            </a:r>
            <a:r>
              <a:rPr lang="en-US" dirty="0" smtClean="0">
                <a:solidFill>
                  <a:schemeClr val="accent6">
                    <a:lumMod val="75000"/>
                  </a:schemeClr>
                </a:solidFill>
              </a:rPr>
              <a:t># x </a:t>
            </a:r>
            <a:r>
              <a:rPr lang="en-US" dirty="0" err="1" smtClean="0">
                <a:solidFill>
                  <a:schemeClr val="accent6">
                    <a:lumMod val="75000"/>
                  </a:schemeClr>
                </a:solidFill>
              </a:rPr>
              <a:t>giờ</a:t>
            </a:r>
            <a:r>
              <a:rPr lang="en-US" dirty="0" smtClean="0">
                <a:solidFill>
                  <a:schemeClr val="accent6">
                    <a:lumMod val="75000"/>
                  </a:schemeClr>
                </a:solidFill>
              </a:rPr>
              <a:t> </a:t>
            </a:r>
            <a:r>
              <a:rPr lang="en-US" dirty="0" err="1" smtClean="0">
                <a:solidFill>
                  <a:schemeClr val="accent6">
                    <a:lumMod val="75000"/>
                  </a:schemeClr>
                </a:solidFill>
              </a:rPr>
              <a:t>là</a:t>
            </a:r>
            <a:r>
              <a:rPr lang="en-US" dirty="0" smtClean="0">
                <a:solidFill>
                  <a:schemeClr val="accent6">
                    <a:lumMod val="75000"/>
                  </a:schemeClr>
                </a:solidFill>
              </a:rPr>
              <a:t> </a:t>
            </a:r>
            <a:r>
              <a:rPr lang="en-US" dirty="0" err="1" smtClean="0">
                <a:solidFill>
                  <a:schemeClr val="accent6">
                    <a:lumMod val="75000"/>
                  </a:schemeClr>
                </a:solidFill>
              </a:rPr>
              <a:t>int</a:t>
            </a:r>
            <a:r>
              <a:rPr lang="en-US" dirty="0" smtClean="0">
                <a:solidFill>
                  <a:schemeClr val="accent6">
                    <a:lumMod val="75000"/>
                  </a:schemeClr>
                </a:solidFill>
              </a:rPr>
              <a:t> = </a:t>
            </a:r>
            <a:r>
              <a:rPr lang="en-US" dirty="0">
                <a:solidFill>
                  <a:schemeClr val="accent6">
                    <a:lumMod val="75000"/>
                  </a:schemeClr>
                </a:solidFill>
              </a:rPr>
              <a:t>3.14156</a:t>
            </a:r>
          </a:p>
        </p:txBody>
      </p:sp>
      <p:sp>
        <p:nvSpPr>
          <p:cNvPr id="26" name="TextBox 25"/>
          <p:cNvSpPr txBox="1"/>
          <p:nvPr/>
        </p:nvSpPr>
        <p:spPr>
          <a:xfrm>
            <a:off x="520998" y="6133482"/>
            <a:ext cx="893132" cy="369332"/>
          </a:xfrm>
          <a:prstGeom prst="rect">
            <a:avLst/>
          </a:prstGeom>
          <a:noFill/>
        </p:spPr>
        <p:txBody>
          <a:bodyPr wrap="square" rtlCol="0">
            <a:spAutoFit/>
          </a:bodyPr>
          <a:lstStyle/>
          <a:p>
            <a:r>
              <a:rPr lang="en-US" b="1" dirty="0" err="1" smtClean="0"/>
              <a:t>strt</a:t>
            </a:r>
            <a:r>
              <a:rPr lang="en-US" b="1" dirty="0" smtClean="0"/>
              <a:t>()</a:t>
            </a:r>
            <a:endParaRPr lang="en-US" b="1" dirty="0">
              <a:solidFill>
                <a:srgbClr val="FF0000"/>
              </a:solidFill>
            </a:endParaRPr>
          </a:p>
        </p:txBody>
      </p:sp>
      <p:sp>
        <p:nvSpPr>
          <p:cNvPr id="27" name="TextBox 26"/>
          <p:cNvSpPr txBox="1"/>
          <p:nvPr/>
        </p:nvSpPr>
        <p:spPr>
          <a:xfrm>
            <a:off x="423468" y="2099432"/>
            <a:ext cx="8040048" cy="646331"/>
          </a:xfrm>
          <a:prstGeom prst="rect">
            <a:avLst/>
          </a:prstGeom>
          <a:noFill/>
        </p:spPr>
        <p:txBody>
          <a:bodyPr wrap="square" rtlCol="0">
            <a:spAutoFit/>
          </a:bodyPr>
          <a:lstStyle/>
          <a:p>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mình</a:t>
            </a:r>
            <a:r>
              <a:rPr lang="en-US" dirty="0" smtClean="0"/>
              <a:t> </a:t>
            </a:r>
            <a:r>
              <a:rPr lang="en-US" dirty="0" err="1" smtClean="0"/>
              <a:t>muốn</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int</a:t>
            </a:r>
            <a:r>
              <a:rPr lang="en-US" dirty="0" smtClean="0"/>
              <a:t>(), float(), </a:t>
            </a:r>
            <a:r>
              <a:rPr lang="en-US" dirty="0" err="1" smtClean="0"/>
              <a:t>str</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a:t>
            </a:r>
            <a:endParaRPr lang="en-US" b="1" dirty="0"/>
          </a:p>
        </p:txBody>
      </p:sp>
    </p:spTree>
    <p:extLst>
      <p:ext uri="{BB962C8B-B14F-4D97-AF65-F5344CB8AC3E}">
        <p14:creationId xmlns:p14="http://schemas.microsoft.com/office/powerpoint/2010/main" val="20484894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sp>
        <p:nvSpPr>
          <p:cNvPr id="5" name="Rectangle 4"/>
          <p:cNvSpPr/>
          <p:nvPr/>
        </p:nvSpPr>
        <p:spPr>
          <a:xfrm>
            <a:off x="563525" y="2653286"/>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2804707"/>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err="1" smtClean="0">
                <a:solidFill>
                  <a:schemeClr val="bg1"/>
                </a:solidFill>
              </a:rPr>
              <a:t>eval</a:t>
            </a:r>
            <a:r>
              <a:rPr lang="en-US" dirty="0" smtClean="0">
                <a:solidFill>
                  <a:srgbClr val="FF66CC"/>
                </a:solidFill>
              </a:rPr>
              <a:t>(</a:t>
            </a:r>
            <a:r>
              <a:rPr lang="en-US" dirty="0" smtClean="0">
                <a:solidFill>
                  <a:schemeClr val="bg1"/>
                </a:solidFill>
              </a:rPr>
              <a:t>“12 + 7”</a:t>
            </a:r>
            <a:r>
              <a:rPr lang="en-US" dirty="0" smtClean="0">
                <a:solidFill>
                  <a:srgbClr val="FF66CC"/>
                </a:solidFill>
              </a:rPr>
              <a:t>)</a:t>
            </a:r>
            <a:r>
              <a:rPr lang="en-US" dirty="0" smtClean="0">
                <a:solidFill>
                  <a:srgbClr val="FFC500"/>
                </a:solidFill>
              </a:rPr>
              <a:t>)</a:t>
            </a:r>
          </a:p>
          <a:p>
            <a:r>
              <a:rPr lang="en-US" dirty="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a:t>
            </a:r>
            <a:r>
              <a:rPr lang="en-US" dirty="0" err="1" smtClean="0">
                <a:solidFill>
                  <a:schemeClr val="accent6">
                    <a:lumMod val="75000"/>
                  </a:schemeClr>
                </a:solidFill>
              </a:rPr>
              <a:t>cho</a:t>
            </a:r>
            <a:r>
              <a:rPr lang="en-US" dirty="0" smtClean="0">
                <a:solidFill>
                  <a:schemeClr val="accent6">
                    <a:lumMod val="75000"/>
                  </a:schemeClr>
                </a:solidFill>
              </a:rPr>
              <a:t>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một</a:t>
            </a:r>
            <a:r>
              <a:rPr lang="en-US" dirty="0" smtClean="0">
                <a:solidFill>
                  <a:schemeClr val="accent6">
                    <a:lumMod val="75000"/>
                  </a:schemeClr>
                </a:solidFill>
              </a:rPr>
              <a:t> </a:t>
            </a:r>
            <a:r>
              <a:rPr lang="en-US" dirty="0" err="1" smtClean="0">
                <a:solidFill>
                  <a:schemeClr val="accent6">
                    <a:lumMod val="75000"/>
                  </a:schemeClr>
                </a:solidFill>
              </a:rPr>
              <a:t>số</a:t>
            </a:r>
            <a:r>
              <a:rPr lang="en-US" dirty="0" smtClean="0">
                <a:solidFill>
                  <a:schemeClr val="accent6">
                    <a:lumMod val="75000"/>
                  </a:schemeClr>
                </a:solidFill>
              </a:rPr>
              <a:t> : 19</a:t>
            </a:r>
            <a:endParaRPr lang="en-US" dirty="0">
              <a:solidFill>
                <a:schemeClr val="accent6">
                  <a:lumMod val="75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7068814" cy="369332"/>
          </a:xfrm>
          <a:prstGeom prst="rect">
            <a:avLst/>
          </a:prstGeom>
          <a:noFill/>
        </p:spPr>
        <p:txBody>
          <a:bodyPr wrap="square" rtlCol="0">
            <a:spAutoFit/>
          </a:bodyPr>
          <a:lstStyle/>
          <a:p>
            <a:r>
              <a:rPr lang="en-US" b="1" dirty="0" err="1" smtClean="0"/>
              <a:t>Eval</a:t>
            </a:r>
            <a:r>
              <a:rPr lang="en-US" b="1" dirty="0" smtClean="0"/>
              <a:t>() </a:t>
            </a:r>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một</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trong</a:t>
            </a:r>
            <a:r>
              <a:rPr lang="en-US" b="1" dirty="0" smtClean="0"/>
              <a:t> </a:t>
            </a:r>
            <a:r>
              <a:rPr lang="en-US" b="1" dirty="0" err="1" smtClean="0"/>
              <a:t>chuỗi</a:t>
            </a:r>
            <a:endParaRPr lang="en-US" b="1" dirty="0">
              <a:solidFill>
                <a:srgbClr val="FF0000"/>
              </a:solidFill>
            </a:endParaRPr>
          </a:p>
        </p:txBody>
      </p:sp>
      <p:sp>
        <p:nvSpPr>
          <p:cNvPr id="13" name="TextBox 12"/>
          <p:cNvSpPr txBox="1"/>
          <p:nvPr/>
        </p:nvSpPr>
        <p:spPr>
          <a:xfrm>
            <a:off x="520998" y="2146272"/>
            <a:ext cx="1679942"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endParaRPr lang="en-US" b="1" dirty="0">
              <a:solidFill>
                <a:srgbClr val="FF0000"/>
              </a:solidFill>
            </a:endParaRPr>
          </a:p>
        </p:txBody>
      </p:sp>
      <p:sp>
        <p:nvSpPr>
          <p:cNvPr id="14" name="TextBox 13"/>
          <p:cNvSpPr txBox="1"/>
          <p:nvPr/>
        </p:nvSpPr>
        <p:spPr>
          <a:xfrm>
            <a:off x="2658142" y="2146272"/>
            <a:ext cx="4465672"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eval</a:t>
            </a:r>
            <a:r>
              <a:rPr lang="en-US" b="1" dirty="0" smtClean="0">
                <a:solidFill>
                  <a:srgbClr val="FF0000"/>
                </a:solidFill>
              </a:rPr>
              <a:t>(“&lt;</a:t>
            </a:r>
            <a:r>
              <a:rPr lang="en-US" b="1" dirty="0" err="1" smtClean="0">
                <a:solidFill>
                  <a:srgbClr val="FF0000"/>
                </a:solidFill>
              </a:rPr>
              <a:t>biểu</a:t>
            </a:r>
            <a:r>
              <a:rPr lang="en-US" b="1" dirty="0" smtClean="0">
                <a:solidFill>
                  <a:srgbClr val="FF0000"/>
                </a:solidFill>
              </a:rPr>
              <a:t> </a:t>
            </a:r>
            <a:r>
              <a:rPr lang="en-US" b="1" dirty="0" err="1" smtClean="0">
                <a:solidFill>
                  <a:srgbClr val="FF0000"/>
                </a:solidFill>
              </a:rPr>
              <a:t>thức</a:t>
            </a:r>
            <a:r>
              <a:rPr lang="en-US" b="1" dirty="0" smtClean="0">
                <a:solidFill>
                  <a:srgbClr val="FF0000"/>
                </a:solidFill>
              </a:rPr>
              <a:t>&gt;”)</a:t>
            </a:r>
            <a:endParaRPr lang="en-US" b="1" dirty="0">
              <a:solidFill>
                <a:srgbClr val="FF0000"/>
              </a:solidFill>
            </a:endParaRPr>
          </a:p>
        </p:txBody>
      </p:sp>
      <p:sp>
        <p:nvSpPr>
          <p:cNvPr id="17" name="Rectangle 16"/>
          <p:cNvSpPr/>
          <p:nvPr/>
        </p:nvSpPr>
        <p:spPr>
          <a:xfrm>
            <a:off x="563525" y="4173338"/>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3710" y="4324759"/>
            <a:ext cx="7347097" cy="646331"/>
          </a:xfrm>
          <a:prstGeom prst="rect">
            <a:avLst/>
          </a:prstGeom>
          <a:noFill/>
        </p:spPr>
        <p:txBody>
          <a:bodyPr wrap="square" rtlCol="0">
            <a:spAutoFit/>
          </a:bodyPr>
          <a:lstStyle/>
          <a:p>
            <a:r>
              <a:rPr lang="en-US" dirty="0" smtClean="0">
                <a:solidFill>
                  <a:schemeClr val="bg1"/>
                </a:solidFill>
              </a:rPr>
              <a:t>x  =  </a:t>
            </a:r>
            <a:r>
              <a:rPr lang="en-US" dirty="0" err="1" smtClean="0">
                <a:solidFill>
                  <a:schemeClr val="bg1"/>
                </a:solidFill>
              </a:rPr>
              <a:t>eval</a:t>
            </a:r>
            <a:r>
              <a:rPr lang="en-US" dirty="0" smtClean="0">
                <a:solidFill>
                  <a:srgbClr val="FFC000"/>
                </a:solidFill>
              </a:rPr>
              <a:t>(</a:t>
            </a:r>
            <a:r>
              <a:rPr lang="en-US" dirty="0" smtClean="0">
                <a:solidFill>
                  <a:schemeClr val="bg1"/>
                </a:solidFill>
              </a:rPr>
              <a:t>input</a:t>
            </a:r>
            <a:r>
              <a:rPr lang="en-US" dirty="0" smtClean="0">
                <a:solidFill>
                  <a:srgbClr val="FF66CC"/>
                </a:solidFill>
              </a:rPr>
              <a:t>(</a:t>
            </a:r>
            <a:r>
              <a:rPr lang="en-US" dirty="0" smtClean="0">
                <a:solidFill>
                  <a:schemeClr val="bg1"/>
                </a:solidFill>
              </a:rPr>
              <a:t>“</a:t>
            </a:r>
            <a:r>
              <a:rPr lang="en-US" dirty="0" err="1" smtClean="0">
                <a:solidFill>
                  <a:schemeClr val="bg1"/>
                </a:solidFill>
              </a:rPr>
              <a:t>Nhập</a:t>
            </a:r>
            <a:r>
              <a:rPr lang="en-US" dirty="0" smtClean="0">
                <a:solidFill>
                  <a:schemeClr val="bg1"/>
                </a:solidFill>
              </a:rPr>
              <a:t> </a:t>
            </a:r>
            <a:r>
              <a:rPr lang="en-US" dirty="0" err="1" smtClean="0">
                <a:solidFill>
                  <a:schemeClr val="bg1"/>
                </a:solidFill>
              </a:rPr>
              <a:t>vào</a:t>
            </a:r>
            <a:r>
              <a:rPr lang="en-US" dirty="0" smtClean="0">
                <a:solidFill>
                  <a:schemeClr val="bg1"/>
                </a:solidFill>
              </a:rPr>
              <a:t> </a:t>
            </a:r>
            <a:r>
              <a:rPr lang="en-US" dirty="0" err="1" smtClean="0">
                <a:solidFill>
                  <a:schemeClr val="bg1"/>
                </a:solidFill>
              </a:rPr>
              <a:t>biểu</a:t>
            </a:r>
            <a:r>
              <a:rPr lang="en-US" dirty="0" smtClean="0">
                <a:solidFill>
                  <a:schemeClr val="bg1"/>
                </a:solidFill>
              </a:rPr>
              <a:t> </a:t>
            </a:r>
            <a:r>
              <a:rPr lang="en-US" dirty="0" err="1" smtClean="0">
                <a:solidFill>
                  <a:schemeClr val="bg1"/>
                </a:solidFill>
              </a:rPr>
              <a:t>thức</a:t>
            </a:r>
            <a:r>
              <a:rPr lang="en-US" dirty="0" smtClean="0">
                <a:solidFill>
                  <a:schemeClr val="bg1"/>
                </a:solidFill>
              </a:rPr>
              <a:t> </a:t>
            </a:r>
            <a:r>
              <a:rPr lang="en-US" dirty="0" err="1" smtClean="0">
                <a:solidFill>
                  <a:schemeClr val="bg1"/>
                </a:solidFill>
              </a:rPr>
              <a:t>toán</a:t>
            </a:r>
            <a:r>
              <a:rPr lang="en-US" dirty="0" smtClean="0">
                <a:solidFill>
                  <a:schemeClr val="bg1"/>
                </a:solidFill>
              </a:rPr>
              <a:t> </a:t>
            </a:r>
            <a:r>
              <a:rPr lang="en-US" dirty="0" err="1" smtClean="0">
                <a:solidFill>
                  <a:schemeClr val="bg1"/>
                </a:solidFill>
              </a:rPr>
              <a:t>học</a:t>
            </a:r>
            <a:r>
              <a:rPr lang="en-US" dirty="0" smtClean="0">
                <a:solidFill>
                  <a:schemeClr val="bg1"/>
                </a:solidFill>
              </a:rPr>
              <a:t>: ”</a:t>
            </a:r>
            <a:r>
              <a:rPr lang="en-US" dirty="0" smtClean="0">
                <a:solidFill>
                  <a:srgbClr val="FF66CC"/>
                </a:solidFill>
              </a:rPr>
              <a:t>)</a:t>
            </a:r>
            <a:r>
              <a:rPr lang="en-US" dirty="0" smtClean="0">
                <a:solidFill>
                  <a:srgbClr val="FFC000"/>
                </a:solidFill>
              </a:rPr>
              <a:t>)</a:t>
            </a:r>
          </a:p>
          <a:p>
            <a:r>
              <a:rPr lang="en-US" dirty="0" smtClean="0">
                <a:solidFill>
                  <a:schemeClr val="bg1"/>
                </a:solidFill>
              </a:rPr>
              <a:t>print</a:t>
            </a:r>
            <a:r>
              <a:rPr lang="en-US" dirty="0" smtClean="0">
                <a:solidFill>
                  <a:srgbClr val="FFC500"/>
                </a:solidFill>
              </a:rPr>
              <a:t>(</a:t>
            </a:r>
            <a:r>
              <a:rPr lang="en-US" dirty="0" smtClean="0">
                <a:solidFill>
                  <a:schemeClr val="bg1"/>
                </a:solidFill>
              </a:rPr>
              <a:t>“</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biểu</a:t>
            </a:r>
            <a:r>
              <a:rPr lang="en-US" dirty="0" smtClean="0">
                <a:solidFill>
                  <a:schemeClr val="bg1"/>
                </a:solidFill>
              </a:rPr>
              <a:t> </a:t>
            </a:r>
            <a:r>
              <a:rPr lang="en-US" dirty="0" err="1" smtClean="0">
                <a:solidFill>
                  <a:schemeClr val="bg1"/>
                </a:solidFill>
              </a:rPr>
              <a:t>thức</a:t>
            </a:r>
            <a:r>
              <a:rPr lang="en-US" dirty="0" smtClean="0">
                <a:solidFill>
                  <a:schemeClr val="bg1"/>
                </a:solidFill>
              </a:rPr>
              <a:t> x </a:t>
            </a:r>
            <a:r>
              <a:rPr lang="en-US" dirty="0" err="1" smtClean="0">
                <a:solidFill>
                  <a:schemeClr val="bg1"/>
                </a:solidFill>
              </a:rPr>
              <a:t>là</a:t>
            </a:r>
            <a:r>
              <a:rPr lang="en-US" dirty="0" smtClean="0">
                <a:solidFill>
                  <a:schemeClr val="bg1"/>
                </a:solidFill>
              </a:rPr>
              <a:t>”, x</a:t>
            </a:r>
            <a:r>
              <a:rPr lang="en-US" dirty="0" smtClean="0">
                <a:solidFill>
                  <a:srgbClr val="FFC500"/>
                </a:solidFill>
              </a:rPr>
              <a:t>)</a:t>
            </a:r>
            <a:endParaRPr lang="en-US" dirty="0">
              <a:solidFill>
                <a:schemeClr val="accent6">
                  <a:lumMod val="75000"/>
                </a:schemeClr>
              </a:solidFill>
            </a:endParaRPr>
          </a:p>
        </p:txBody>
      </p:sp>
      <p:sp>
        <p:nvSpPr>
          <p:cNvPr id="19" name="TextBox 18"/>
          <p:cNvSpPr txBox="1"/>
          <p:nvPr/>
        </p:nvSpPr>
        <p:spPr>
          <a:xfrm>
            <a:off x="520997" y="3704659"/>
            <a:ext cx="7398051" cy="369332"/>
          </a:xfrm>
          <a:prstGeom prst="rect">
            <a:avLst/>
          </a:prstGeom>
          <a:noFill/>
        </p:spPr>
        <p:txBody>
          <a:bodyPr wrap="square" rtlCol="0">
            <a:spAutoFit/>
          </a:bodyPr>
          <a:lstStyle/>
          <a:p>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nhập</a:t>
            </a:r>
            <a:r>
              <a:rPr lang="en-US" b="1" dirty="0" smtClean="0"/>
              <a:t> </a:t>
            </a:r>
            <a:r>
              <a:rPr lang="en-US" b="1" dirty="0" err="1" smtClean="0"/>
              <a:t>vào</a:t>
            </a:r>
            <a:r>
              <a:rPr lang="en-US" b="1" dirty="0" smtClean="0"/>
              <a:t> </a:t>
            </a:r>
            <a:r>
              <a:rPr lang="en-US" b="1" dirty="0" err="1" smtClean="0"/>
              <a:t>bằng</a:t>
            </a:r>
            <a:r>
              <a:rPr lang="en-US" b="1" dirty="0" smtClean="0"/>
              <a:t> input()</a:t>
            </a:r>
            <a:endParaRPr lang="en-US" b="1" dirty="0">
              <a:solidFill>
                <a:srgbClr val="FF0000"/>
              </a:solidFill>
            </a:endParaRPr>
          </a:p>
        </p:txBody>
      </p:sp>
      <p:sp>
        <p:nvSpPr>
          <p:cNvPr id="22" name="TextBox 21"/>
          <p:cNvSpPr txBox="1"/>
          <p:nvPr/>
        </p:nvSpPr>
        <p:spPr>
          <a:xfrm>
            <a:off x="520997" y="5223688"/>
            <a:ext cx="7398051" cy="369332"/>
          </a:xfrm>
          <a:prstGeom prst="rect">
            <a:avLst/>
          </a:prstGeom>
          <a:noFill/>
        </p:spPr>
        <p:txBody>
          <a:bodyPr wrap="square" rtlCol="0">
            <a:spAutoFit/>
          </a:bodyPr>
          <a:lstStyle/>
          <a:p>
            <a:r>
              <a:rPr lang="en-US" b="1" dirty="0" err="1" smtClean="0"/>
              <a:t>Nhận</a:t>
            </a:r>
            <a:r>
              <a:rPr lang="en-US" b="1" dirty="0" smtClean="0"/>
              <a:t> </a:t>
            </a:r>
            <a:r>
              <a:rPr lang="en-US" b="1" dirty="0" err="1" smtClean="0"/>
              <a:t>biết</a:t>
            </a:r>
            <a:r>
              <a:rPr lang="en-US" b="1" dirty="0" smtClean="0"/>
              <a:t> </a:t>
            </a:r>
            <a:r>
              <a:rPr lang="en-US" b="1" dirty="0" err="1" smtClean="0"/>
              <a:t>đồng</a:t>
            </a:r>
            <a:r>
              <a:rPr lang="en-US" b="1" dirty="0" smtClean="0"/>
              <a:t> </a:t>
            </a:r>
            <a:r>
              <a:rPr lang="en-US" b="1" dirty="0" err="1" smtClean="0"/>
              <a:t>thời</a:t>
            </a:r>
            <a:r>
              <a:rPr lang="en-US" b="1" dirty="0" smtClean="0"/>
              <a:t> </a:t>
            </a:r>
            <a:r>
              <a:rPr lang="en-US" b="1" dirty="0" err="1" smtClean="0"/>
              <a:t>nhiều</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trên</a:t>
            </a:r>
            <a:r>
              <a:rPr lang="en-US" b="1" dirty="0" smtClean="0"/>
              <a:t> </a:t>
            </a:r>
            <a:r>
              <a:rPr lang="en-US" b="1" dirty="0" err="1" smtClean="0"/>
              <a:t>một</a:t>
            </a:r>
            <a:r>
              <a:rPr lang="en-US" b="1" dirty="0" smtClean="0"/>
              <a:t> hang, </a:t>
            </a:r>
            <a:r>
              <a:rPr lang="en-US" b="1" dirty="0" err="1" smtClean="0"/>
              <a:t>cách</a:t>
            </a:r>
            <a:r>
              <a:rPr lang="en-US" b="1" dirty="0" smtClean="0"/>
              <a:t> </a:t>
            </a:r>
            <a:r>
              <a:rPr lang="en-US" b="1" dirty="0" err="1" smtClean="0"/>
              <a:t>bởi</a:t>
            </a:r>
            <a:r>
              <a:rPr lang="en-US" b="1" dirty="0" smtClean="0"/>
              <a:t> </a:t>
            </a:r>
            <a:r>
              <a:rPr lang="en-US" b="1" dirty="0" err="1" smtClean="0"/>
              <a:t>dấu</a:t>
            </a:r>
            <a:r>
              <a:rPr lang="en-US" b="1" dirty="0" smtClean="0"/>
              <a:t> ,</a:t>
            </a:r>
            <a:endParaRPr lang="en-US" b="1" dirty="0">
              <a:solidFill>
                <a:srgbClr val="FF0000"/>
              </a:solidFill>
            </a:endParaRPr>
          </a:p>
        </p:txBody>
      </p:sp>
      <p:sp>
        <p:nvSpPr>
          <p:cNvPr id="23" name="Rectangle 22"/>
          <p:cNvSpPr/>
          <p:nvPr/>
        </p:nvSpPr>
        <p:spPr>
          <a:xfrm>
            <a:off x="563525" y="5598101"/>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763710" y="5749522"/>
            <a:ext cx="7572216" cy="615553"/>
          </a:xfrm>
          <a:prstGeom prst="rect">
            <a:avLst/>
          </a:prstGeom>
          <a:noFill/>
        </p:spPr>
        <p:txBody>
          <a:bodyPr wrap="square" rtlCol="0">
            <a:spAutoFit/>
          </a:bodyPr>
          <a:lstStyle/>
          <a:p>
            <a:r>
              <a:rPr lang="en-US" sz="1700" dirty="0">
                <a:solidFill>
                  <a:schemeClr val="bg1"/>
                </a:solidFill>
              </a:rPr>
              <a:t>m</a:t>
            </a:r>
            <a:r>
              <a:rPr lang="en-US" sz="1700" dirty="0" smtClean="0">
                <a:solidFill>
                  <a:schemeClr val="bg1"/>
                </a:solidFill>
              </a:rPr>
              <a:t>, n, p  =  </a:t>
            </a:r>
            <a:r>
              <a:rPr lang="en-US" sz="1700" dirty="0" err="1" smtClean="0">
                <a:solidFill>
                  <a:schemeClr val="bg1"/>
                </a:solidFill>
              </a:rPr>
              <a:t>eval</a:t>
            </a:r>
            <a:r>
              <a:rPr lang="en-US" sz="1700" dirty="0" smtClean="0">
                <a:solidFill>
                  <a:srgbClr val="FECC36"/>
                </a:solidFill>
              </a:rPr>
              <a:t>(</a:t>
            </a:r>
            <a:r>
              <a:rPr lang="en-US" sz="1700" dirty="0" smtClean="0">
                <a:solidFill>
                  <a:schemeClr val="bg1"/>
                </a:solidFill>
              </a:rPr>
              <a:t>input</a:t>
            </a:r>
            <a:r>
              <a:rPr lang="en-US" sz="1700" dirty="0" smtClean="0">
                <a:solidFill>
                  <a:srgbClr val="FF66CC"/>
                </a:solidFill>
              </a:rPr>
              <a:t>(</a:t>
            </a:r>
            <a:r>
              <a:rPr lang="en-US" sz="1700" dirty="0" smtClean="0">
                <a:solidFill>
                  <a:schemeClr val="bg1"/>
                </a:solidFill>
              </a:rPr>
              <a:t>“</a:t>
            </a:r>
            <a:r>
              <a:rPr lang="en-US" sz="1700" dirty="0" err="1" smtClean="0">
                <a:solidFill>
                  <a:schemeClr val="bg1"/>
                </a:solidFill>
              </a:rPr>
              <a:t>Nhập</a:t>
            </a:r>
            <a:r>
              <a:rPr lang="en-US" sz="1700" dirty="0" smtClean="0">
                <a:solidFill>
                  <a:schemeClr val="bg1"/>
                </a:solidFill>
              </a:rPr>
              <a:t> </a:t>
            </a:r>
            <a:r>
              <a:rPr lang="en-US" sz="1700" dirty="0" err="1" smtClean="0">
                <a:solidFill>
                  <a:schemeClr val="bg1"/>
                </a:solidFill>
              </a:rPr>
              <a:t>vào</a:t>
            </a:r>
            <a:r>
              <a:rPr lang="en-US" sz="1700" dirty="0" smtClean="0">
                <a:solidFill>
                  <a:schemeClr val="bg1"/>
                </a:solidFill>
              </a:rPr>
              <a:t> </a:t>
            </a:r>
            <a:r>
              <a:rPr lang="en-US" sz="1700" dirty="0" err="1" smtClean="0">
                <a:solidFill>
                  <a:schemeClr val="bg1"/>
                </a:solidFill>
              </a:rPr>
              <a:t>các</a:t>
            </a:r>
            <a:r>
              <a:rPr lang="en-US" sz="1700" dirty="0" smtClean="0">
                <a:solidFill>
                  <a:schemeClr val="bg1"/>
                </a:solidFill>
              </a:rPr>
              <a:t> </a:t>
            </a:r>
            <a:r>
              <a:rPr lang="en-US" sz="1700" dirty="0" err="1" smtClean="0">
                <a:solidFill>
                  <a:schemeClr val="bg1"/>
                </a:solidFill>
              </a:rPr>
              <a:t>số</a:t>
            </a:r>
            <a:r>
              <a:rPr lang="en-US" sz="1700" dirty="0" smtClean="0">
                <a:solidFill>
                  <a:schemeClr val="bg1"/>
                </a:solidFill>
              </a:rPr>
              <a:t> m, n, p (</a:t>
            </a:r>
            <a:r>
              <a:rPr lang="en-US" sz="1700" dirty="0" err="1" smtClean="0">
                <a:solidFill>
                  <a:schemeClr val="bg1"/>
                </a:solidFill>
              </a:rPr>
              <a:t>cách</a:t>
            </a:r>
            <a:r>
              <a:rPr lang="en-US" sz="1700" dirty="0" smtClean="0">
                <a:solidFill>
                  <a:schemeClr val="bg1"/>
                </a:solidFill>
              </a:rPr>
              <a:t> </a:t>
            </a:r>
            <a:r>
              <a:rPr lang="en-US" sz="1700" dirty="0" err="1" smtClean="0">
                <a:solidFill>
                  <a:schemeClr val="bg1"/>
                </a:solidFill>
              </a:rPr>
              <a:t>nhau</a:t>
            </a:r>
            <a:r>
              <a:rPr lang="en-US" sz="1700" dirty="0" smtClean="0">
                <a:solidFill>
                  <a:schemeClr val="bg1"/>
                </a:solidFill>
              </a:rPr>
              <a:t> </a:t>
            </a:r>
            <a:r>
              <a:rPr lang="en-US" sz="1700" dirty="0" err="1" smtClean="0">
                <a:solidFill>
                  <a:schemeClr val="bg1"/>
                </a:solidFill>
              </a:rPr>
              <a:t>bởi</a:t>
            </a:r>
            <a:r>
              <a:rPr lang="en-US" sz="1700" dirty="0" smtClean="0">
                <a:solidFill>
                  <a:schemeClr val="bg1"/>
                </a:solidFill>
              </a:rPr>
              <a:t> </a:t>
            </a:r>
            <a:r>
              <a:rPr lang="en-US" sz="1700" dirty="0" err="1" smtClean="0">
                <a:solidFill>
                  <a:schemeClr val="bg1"/>
                </a:solidFill>
              </a:rPr>
              <a:t>dấu</a:t>
            </a:r>
            <a:r>
              <a:rPr lang="en-US" sz="1700" dirty="0" smtClean="0">
                <a:solidFill>
                  <a:schemeClr val="bg1"/>
                </a:solidFill>
              </a:rPr>
              <a:t> </a:t>
            </a:r>
            <a:r>
              <a:rPr lang="en-US" sz="1700" dirty="0" err="1" smtClean="0">
                <a:solidFill>
                  <a:schemeClr val="bg1"/>
                </a:solidFill>
              </a:rPr>
              <a:t>phẩy</a:t>
            </a:r>
            <a:r>
              <a:rPr lang="en-US" sz="1700" dirty="0" smtClean="0">
                <a:solidFill>
                  <a:schemeClr val="bg1"/>
                </a:solidFill>
              </a:rPr>
              <a:t>) ”</a:t>
            </a:r>
            <a:r>
              <a:rPr lang="en-US" sz="1700" dirty="0" smtClean="0">
                <a:solidFill>
                  <a:srgbClr val="FF66CC"/>
                </a:solidFill>
              </a:rPr>
              <a:t>)</a:t>
            </a:r>
            <a:r>
              <a:rPr lang="en-US" sz="1700" dirty="0" smtClean="0">
                <a:solidFill>
                  <a:srgbClr val="FECC36"/>
                </a:solidFill>
              </a:rPr>
              <a:t>)</a:t>
            </a:r>
          </a:p>
          <a:p>
            <a:r>
              <a:rPr lang="en-US" sz="1700" dirty="0" smtClean="0">
                <a:solidFill>
                  <a:schemeClr val="bg1"/>
                </a:solidFill>
              </a:rPr>
              <a:t>print</a:t>
            </a:r>
            <a:r>
              <a:rPr lang="en-US" sz="1700" dirty="0" smtClean="0">
                <a:solidFill>
                  <a:srgbClr val="FFC500"/>
                </a:solidFill>
              </a:rPr>
              <a:t>(</a:t>
            </a:r>
            <a:r>
              <a:rPr lang="en-US" sz="1700" dirty="0" smtClean="0">
                <a:solidFill>
                  <a:schemeClr val="bg1"/>
                </a:solidFill>
              </a:rPr>
              <a:t>“</a:t>
            </a:r>
            <a:r>
              <a:rPr lang="en-US" sz="1700" dirty="0" err="1" smtClean="0">
                <a:solidFill>
                  <a:schemeClr val="bg1"/>
                </a:solidFill>
              </a:rPr>
              <a:t>Các</a:t>
            </a:r>
            <a:r>
              <a:rPr lang="en-US" sz="1700" dirty="0" smtClean="0">
                <a:solidFill>
                  <a:schemeClr val="bg1"/>
                </a:solidFill>
              </a:rPr>
              <a:t> </a:t>
            </a:r>
            <a:r>
              <a:rPr lang="en-US" sz="1700" dirty="0" err="1" smtClean="0">
                <a:solidFill>
                  <a:schemeClr val="bg1"/>
                </a:solidFill>
              </a:rPr>
              <a:t>số</a:t>
            </a:r>
            <a:r>
              <a:rPr lang="en-US" sz="1700" dirty="0" smtClean="0">
                <a:solidFill>
                  <a:schemeClr val="bg1"/>
                </a:solidFill>
              </a:rPr>
              <a:t> </a:t>
            </a:r>
            <a:r>
              <a:rPr lang="en-US" sz="1700" dirty="0" err="1" smtClean="0">
                <a:solidFill>
                  <a:schemeClr val="bg1"/>
                </a:solidFill>
              </a:rPr>
              <a:t>đã</a:t>
            </a:r>
            <a:r>
              <a:rPr lang="en-US" sz="1700" dirty="0" smtClean="0">
                <a:solidFill>
                  <a:schemeClr val="bg1"/>
                </a:solidFill>
              </a:rPr>
              <a:t> </a:t>
            </a:r>
            <a:r>
              <a:rPr lang="en-US" sz="1700" dirty="0" err="1" smtClean="0">
                <a:solidFill>
                  <a:schemeClr val="bg1"/>
                </a:solidFill>
              </a:rPr>
              <a:t>nhập</a:t>
            </a:r>
            <a:r>
              <a:rPr lang="en-US" sz="1700" dirty="0" smtClean="0">
                <a:solidFill>
                  <a:schemeClr val="bg1"/>
                </a:solidFill>
              </a:rPr>
              <a:t> </a:t>
            </a:r>
            <a:r>
              <a:rPr lang="en-US" sz="1700" dirty="0" err="1" smtClean="0">
                <a:solidFill>
                  <a:schemeClr val="bg1"/>
                </a:solidFill>
              </a:rPr>
              <a:t>là</a:t>
            </a:r>
            <a:r>
              <a:rPr lang="en-US" sz="1700" dirty="0" smtClean="0">
                <a:solidFill>
                  <a:schemeClr val="bg1"/>
                </a:solidFill>
              </a:rPr>
              <a:t>”, </a:t>
            </a:r>
            <a:r>
              <a:rPr lang="en-US" sz="1700" dirty="0" err="1" smtClean="0">
                <a:solidFill>
                  <a:schemeClr val="bg1"/>
                </a:solidFill>
              </a:rPr>
              <a:t>m,n</a:t>
            </a:r>
            <a:r>
              <a:rPr lang="en-US" sz="1700" dirty="0" smtClean="0">
                <a:solidFill>
                  <a:schemeClr val="bg1"/>
                </a:solidFill>
              </a:rPr>
              <a:t>, p</a:t>
            </a:r>
            <a:r>
              <a:rPr lang="en-US" sz="1700" dirty="0" smtClean="0">
                <a:solidFill>
                  <a:srgbClr val="FFC500"/>
                </a:solidFill>
              </a:rPr>
              <a:t>)</a:t>
            </a:r>
            <a:endParaRPr lang="en-US" sz="1700" dirty="0">
              <a:solidFill>
                <a:schemeClr val="accent6">
                  <a:lumMod val="75000"/>
                </a:schemeClr>
              </a:solidFill>
            </a:endParaRPr>
          </a:p>
        </p:txBody>
      </p:sp>
    </p:spTree>
    <p:extLst>
      <p:ext uri="{BB962C8B-B14F-4D97-AF65-F5344CB8AC3E}">
        <p14:creationId xmlns:p14="http://schemas.microsoft.com/office/powerpoint/2010/main" val="3796481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4" name="Text Placeholder 2"/>
          <p:cNvSpPr txBox="1">
            <a:spLocks/>
          </p:cNvSpPr>
          <p:nvPr/>
        </p:nvSpPr>
        <p:spPr>
          <a:xfrm>
            <a:off x="209777" y="854833"/>
            <a:ext cx="8454964" cy="424732"/>
          </a:xfrm>
          <a:prstGeom prst="rect">
            <a:avLst/>
          </a:prstGeom>
          <a:noFill/>
        </p:spPr>
        <p:txBody>
          <a:bodyPr vert="horz" wrap="square" lIns="91440" tIns="45720" rIns="91440" bIns="45720" rtlCol="0">
            <a:spAutoFit/>
          </a:bodyPr>
          <a:lstStyle>
            <a:lvl1pPr marL="0" indent="0" algn="l" defTabSz="914400" rtl="0" eaLnBrk="1" latinLnBrk="0" hangingPunct="1">
              <a:lnSpc>
                <a:spcPct val="90000"/>
              </a:lnSpc>
              <a:spcBef>
                <a:spcPts val="1000"/>
              </a:spcBef>
              <a:buFont typeface="Arial" panose="020B0604020202020204" pitchFamily="34" charset="0"/>
              <a:buNone/>
              <a:defRPr lang="en-US" sz="2400" b="1" kern="1200" dirty="0" smtClean="0">
                <a:solidFill>
                  <a:srgbClr val="64C7E9"/>
                </a:solidFill>
                <a:latin typeface="+mn-lt"/>
                <a:ea typeface="Roboto"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3.1 </a:t>
            </a:r>
            <a:r>
              <a:rPr lang="en-US" dirty="0" err="1"/>
              <a:t>Tìm</a:t>
            </a:r>
            <a:r>
              <a:rPr lang="en-US" dirty="0"/>
              <a:t> </a:t>
            </a:r>
            <a:r>
              <a:rPr lang="en-US" dirty="0" err="1"/>
              <a:t>hiểu</a:t>
            </a:r>
            <a:r>
              <a:rPr lang="en-US" dirty="0"/>
              <a:t> </a:t>
            </a:r>
            <a:r>
              <a:rPr lang="en-US" dirty="0" err="1"/>
              <a:t>về</a:t>
            </a:r>
            <a:r>
              <a:rPr lang="en-US" dirty="0"/>
              <a:t> </a:t>
            </a:r>
            <a:r>
              <a:rPr lang="en-US" dirty="0" err="1"/>
              <a:t>lênh</a:t>
            </a:r>
            <a:r>
              <a:rPr lang="en-US" dirty="0"/>
              <a:t> input()</a:t>
            </a:r>
          </a:p>
        </p:txBody>
      </p:sp>
      <p:sp>
        <p:nvSpPr>
          <p:cNvPr id="5" name="Rectangle 4"/>
          <p:cNvSpPr/>
          <p:nvPr/>
        </p:nvSpPr>
        <p:spPr>
          <a:xfrm>
            <a:off x="563525" y="3344402"/>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763710" y="3495823"/>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err="1" smtClean="0">
                <a:solidFill>
                  <a:schemeClr val="bg1"/>
                </a:solidFill>
              </a:rPr>
              <a:t>eval</a:t>
            </a:r>
            <a:r>
              <a:rPr lang="en-US" dirty="0" smtClean="0">
                <a:solidFill>
                  <a:srgbClr val="FF66CC"/>
                </a:solidFill>
              </a:rPr>
              <a:t>(</a:t>
            </a:r>
            <a:r>
              <a:rPr lang="en-US" dirty="0" smtClean="0">
                <a:solidFill>
                  <a:schemeClr val="bg1"/>
                </a:solidFill>
              </a:rPr>
              <a:t>“12 + 7”</a:t>
            </a:r>
            <a:r>
              <a:rPr lang="en-US" dirty="0" smtClean="0">
                <a:solidFill>
                  <a:srgbClr val="FF66CC"/>
                </a:solidFill>
              </a:rPr>
              <a:t>)</a:t>
            </a:r>
            <a:r>
              <a:rPr lang="en-US" dirty="0" smtClean="0">
                <a:solidFill>
                  <a:srgbClr val="FFC500"/>
                </a:solidFill>
              </a:rPr>
              <a:t>)</a:t>
            </a:r>
          </a:p>
          <a:p>
            <a:r>
              <a:rPr lang="en-US" dirty="0">
                <a:solidFill>
                  <a:schemeClr val="accent6">
                    <a:lumMod val="75000"/>
                  </a:schemeClr>
                </a:solidFill>
              </a:rPr>
              <a:t># </a:t>
            </a:r>
            <a:r>
              <a:rPr lang="en-US" dirty="0" err="1" smtClean="0">
                <a:solidFill>
                  <a:schemeClr val="accent6">
                    <a:lumMod val="75000"/>
                  </a:schemeClr>
                </a:solidFill>
              </a:rPr>
              <a:t>kết</a:t>
            </a:r>
            <a:r>
              <a:rPr lang="en-US" dirty="0" smtClean="0">
                <a:solidFill>
                  <a:schemeClr val="accent6">
                    <a:lumMod val="75000"/>
                  </a:schemeClr>
                </a:solidFill>
              </a:rPr>
              <a:t> </a:t>
            </a:r>
            <a:r>
              <a:rPr lang="en-US" dirty="0" err="1" smtClean="0">
                <a:solidFill>
                  <a:schemeClr val="accent6">
                    <a:lumMod val="75000"/>
                  </a:schemeClr>
                </a:solidFill>
              </a:rPr>
              <a:t>quả</a:t>
            </a:r>
            <a:r>
              <a:rPr lang="en-US" dirty="0" smtClean="0">
                <a:solidFill>
                  <a:schemeClr val="accent6">
                    <a:lumMod val="75000"/>
                  </a:schemeClr>
                </a:solidFill>
              </a:rPr>
              <a:t> </a:t>
            </a:r>
            <a:r>
              <a:rPr lang="en-US" dirty="0" err="1" smtClean="0">
                <a:solidFill>
                  <a:schemeClr val="accent6">
                    <a:lumMod val="75000"/>
                  </a:schemeClr>
                </a:solidFill>
              </a:rPr>
              <a:t>cho</a:t>
            </a:r>
            <a:r>
              <a:rPr lang="en-US" dirty="0" smtClean="0">
                <a:solidFill>
                  <a:schemeClr val="accent6">
                    <a:lumMod val="75000"/>
                  </a:schemeClr>
                </a:solidFill>
              </a:rPr>
              <a:t> </a:t>
            </a:r>
            <a:r>
              <a:rPr lang="en-US" dirty="0" err="1" smtClean="0">
                <a:solidFill>
                  <a:schemeClr val="accent6">
                    <a:lumMod val="75000"/>
                  </a:schemeClr>
                </a:solidFill>
              </a:rPr>
              <a:t>ra</a:t>
            </a:r>
            <a:r>
              <a:rPr lang="en-US" dirty="0" smtClean="0">
                <a:solidFill>
                  <a:schemeClr val="accent6">
                    <a:lumMod val="75000"/>
                  </a:schemeClr>
                </a:solidFill>
              </a:rPr>
              <a:t> </a:t>
            </a:r>
            <a:r>
              <a:rPr lang="en-US" dirty="0" err="1" smtClean="0">
                <a:solidFill>
                  <a:schemeClr val="accent6">
                    <a:lumMod val="75000"/>
                  </a:schemeClr>
                </a:solidFill>
              </a:rPr>
              <a:t>một</a:t>
            </a:r>
            <a:r>
              <a:rPr lang="en-US" dirty="0" smtClean="0">
                <a:solidFill>
                  <a:schemeClr val="accent6">
                    <a:lumMod val="75000"/>
                  </a:schemeClr>
                </a:solidFill>
              </a:rPr>
              <a:t> </a:t>
            </a:r>
            <a:r>
              <a:rPr lang="en-US" dirty="0" err="1" smtClean="0">
                <a:solidFill>
                  <a:schemeClr val="accent6">
                    <a:lumMod val="75000"/>
                  </a:schemeClr>
                </a:solidFill>
              </a:rPr>
              <a:t>số</a:t>
            </a:r>
            <a:r>
              <a:rPr lang="en-US" dirty="0" smtClean="0">
                <a:solidFill>
                  <a:schemeClr val="accent6">
                    <a:lumMod val="75000"/>
                  </a:schemeClr>
                </a:solidFill>
              </a:rPr>
              <a:t> : 19</a:t>
            </a:r>
            <a:endParaRPr lang="en-US" dirty="0">
              <a:solidFill>
                <a:schemeClr val="accent6">
                  <a:lumMod val="75000"/>
                </a:schemeClr>
              </a:solidFill>
            </a:endParaRPr>
          </a:p>
        </p:txBody>
      </p:sp>
      <p:pic>
        <p:nvPicPr>
          <p:cNvPr id="20"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p:cNvSpPr txBox="1"/>
          <p:nvPr/>
        </p:nvSpPr>
        <p:spPr>
          <a:xfrm>
            <a:off x="1041993" y="1621244"/>
            <a:ext cx="7068814" cy="369332"/>
          </a:xfrm>
          <a:prstGeom prst="rect">
            <a:avLst/>
          </a:prstGeom>
          <a:noFill/>
        </p:spPr>
        <p:txBody>
          <a:bodyPr wrap="square" rtlCol="0">
            <a:spAutoFit/>
          </a:bodyPr>
          <a:lstStyle/>
          <a:p>
            <a:r>
              <a:rPr lang="en-US" b="1" dirty="0" err="1" smtClean="0"/>
              <a:t>Eval</a:t>
            </a:r>
            <a:r>
              <a:rPr lang="en-US" b="1" dirty="0" smtClean="0"/>
              <a:t>() </a:t>
            </a:r>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một</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trong</a:t>
            </a:r>
            <a:r>
              <a:rPr lang="en-US" b="1" dirty="0" smtClean="0"/>
              <a:t> </a:t>
            </a:r>
            <a:r>
              <a:rPr lang="en-US" b="1" dirty="0" err="1" smtClean="0"/>
              <a:t>chuỗi</a:t>
            </a:r>
            <a:endParaRPr lang="en-US" b="1" dirty="0">
              <a:solidFill>
                <a:srgbClr val="FF0000"/>
              </a:solidFill>
            </a:endParaRPr>
          </a:p>
        </p:txBody>
      </p:sp>
      <p:sp>
        <p:nvSpPr>
          <p:cNvPr id="13" name="TextBox 12"/>
          <p:cNvSpPr txBox="1"/>
          <p:nvPr/>
        </p:nvSpPr>
        <p:spPr>
          <a:xfrm>
            <a:off x="520998" y="2837388"/>
            <a:ext cx="1679942" cy="369332"/>
          </a:xfrm>
          <a:prstGeom prst="rect">
            <a:avLst/>
          </a:prstGeom>
          <a:noFill/>
        </p:spPr>
        <p:txBody>
          <a:bodyPr wrap="square" rtlCol="0">
            <a:spAutoFit/>
          </a:bodyPr>
          <a:lstStyle/>
          <a:p>
            <a:r>
              <a:rPr lang="en-US" b="1" dirty="0" err="1" smtClean="0"/>
              <a:t>Cú</a:t>
            </a:r>
            <a:r>
              <a:rPr lang="en-US" b="1" dirty="0" smtClean="0"/>
              <a:t> </a:t>
            </a:r>
            <a:r>
              <a:rPr lang="en-US" b="1" dirty="0" err="1" smtClean="0"/>
              <a:t>pháp</a:t>
            </a:r>
            <a:endParaRPr lang="en-US" b="1" dirty="0">
              <a:solidFill>
                <a:srgbClr val="FF0000"/>
              </a:solidFill>
            </a:endParaRPr>
          </a:p>
        </p:txBody>
      </p:sp>
      <p:sp>
        <p:nvSpPr>
          <p:cNvPr id="14" name="TextBox 13"/>
          <p:cNvSpPr txBox="1"/>
          <p:nvPr/>
        </p:nvSpPr>
        <p:spPr>
          <a:xfrm>
            <a:off x="2658142" y="2837388"/>
            <a:ext cx="4465672" cy="369332"/>
          </a:xfrm>
          <a:prstGeom prst="rect">
            <a:avLst/>
          </a:prstGeom>
          <a:noFill/>
        </p:spPr>
        <p:txBody>
          <a:bodyPr wrap="square" rtlCol="0">
            <a:spAutoFit/>
          </a:bodyPr>
          <a:lstStyle/>
          <a:p>
            <a:r>
              <a:rPr lang="en-US" b="1" dirty="0" err="1" smtClean="0">
                <a:solidFill>
                  <a:srgbClr val="FF0000"/>
                </a:solidFill>
              </a:rPr>
              <a:t>Giá</a:t>
            </a:r>
            <a:r>
              <a:rPr lang="en-US" b="1" dirty="0" smtClean="0">
                <a:solidFill>
                  <a:srgbClr val="FF0000"/>
                </a:solidFill>
              </a:rPr>
              <a:t> </a:t>
            </a:r>
            <a:r>
              <a:rPr lang="en-US" b="1" dirty="0" err="1" smtClean="0">
                <a:solidFill>
                  <a:srgbClr val="FF0000"/>
                </a:solidFill>
              </a:rPr>
              <a:t>trị</a:t>
            </a:r>
            <a:r>
              <a:rPr lang="en-US" b="1" dirty="0" smtClean="0">
                <a:solidFill>
                  <a:srgbClr val="FF0000"/>
                </a:solidFill>
              </a:rPr>
              <a:t> </a:t>
            </a:r>
            <a:r>
              <a:rPr lang="en-US" b="1" dirty="0" err="1" smtClean="0">
                <a:solidFill>
                  <a:srgbClr val="FF0000"/>
                </a:solidFill>
              </a:rPr>
              <a:t>trả</a:t>
            </a:r>
            <a:r>
              <a:rPr lang="en-US" b="1" dirty="0" smtClean="0">
                <a:solidFill>
                  <a:srgbClr val="FF0000"/>
                </a:solidFill>
              </a:rPr>
              <a:t> </a:t>
            </a:r>
            <a:r>
              <a:rPr lang="en-US" b="1" dirty="0" err="1" smtClean="0">
                <a:solidFill>
                  <a:srgbClr val="FF0000"/>
                </a:solidFill>
              </a:rPr>
              <a:t>về</a:t>
            </a:r>
            <a:r>
              <a:rPr lang="en-US" b="1" dirty="0" smtClean="0">
                <a:solidFill>
                  <a:srgbClr val="FF0000"/>
                </a:solidFill>
              </a:rPr>
              <a:t> = </a:t>
            </a:r>
            <a:r>
              <a:rPr lang="en-US" b="1" dirty="0" err="1" smtClean="0">
                <a:solidFill>
                  <a:srgbClr val="FF0000"/>
                </a:solidFill>
              </a:rPr>
              <a:t>eval</a:t>
            </a:r>
            <a:r>
              <a:rPr lang="en-US" b="1" dirty="0" smtClean="0">
                <a:solidFill>
                  <a:srgbClr val="FF0000"/>
                </a:solidFill>
              </a:rPr>
              <a:t>(“&lt;</a:t>
            </a:r>
            <a:r>
              <a:rPr lang="en-US" b="1" dirty="0" err="1" smtClean="0">
                <a:solidFill>
                  <a:srgbClr val="FF0000"/>
                </a:solidFill>
              </a:rPr>
              <a:t>biểu</a:t>
            </a:r>
            <a:r>
              <a:rPr lang="en-US" b="1" dirty="0" smtClean="0">
                <a:solidFill>
                  <a:srgbClr val="FF0000"/>
                </a:solidFill>
              </a:rPr>
              <a:t> </a:t>
            </a:r>
            <a:r>
              <a:rPr lang="en-US" b="1" dirty="0" err="1" smtClean="0">
                <a:solidFill>
                  <a:srgbClr val="FF0000"/>
                </a:solidFill>
              </a:rPr>
              <a:t>thức</a:t>
            </a:r>
            <a:r>
              <a:rPr lang="en-US" b="1" dirty="0" smtClean="0">
                <a:solidFill>
                  <a:srgbClr val="FF0000"/>
                </a:solidFill>
              </a:rPr>
              <a:t>&gt;”)</a:t>
            </a:r>
            <a:endParaRPr lang="en-US" b="1" dirty="0">
              <a:solidFill>
                <a:srgbClr val="FF0000"/>
              </a:solidFill>
            </a:endParaRPr>
          </a:p>
        </p:txBody>
      </p:sp>
      <p:sp>
        <p:nvSpPr>
          <p:cNvPr id="17" name="Rectangle 16"/>
          <p:cNvSpPr/>
          <p:nvPr/>
        </p:nvSpPr>
        <p:spPr>
          <a:xfrm>
            <a:off x="563525" y="5003081"/>
            <a:ext cx="7899991" cy="97644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763710" y="5154502"/>
            <a:ext cx="7347097" cy="646331"/>
          </a:xfrm>
          <a:prstGeom prst="rect">
            <a:avLst/>
          </a:prstGeom>
          <a:noFill/>
        </p:spPr>
        <p:txBody>
          <a:bodyPr wrap="square" rtlCol="0">
            <a:spAutoFit/>
          </a:bodyPr>
          <a:lstStyle/>
          <a:p>
            <a:r>
              <a:rPr lang="en-US" dirty="0" smtClean="0">
                <a:solidFill>
                  <a:schemeClr val="bg1"/>
                </a:solidFill>
              </a:rPr>
              <a:t>x  =  </a:t>
            </a:r>
            <a:r>
              <a:rPr lang="en-US" dirty="0" err="1" smtClean="0">
                <a:solidFill>
                  <a:schemeClr val="bg1"/>
                </a:solidFill>
              </a:rPr>
              <a:t>eval</a:t>
            </a:r>
            <a:r>
              <a:rPr lang="en-US" dirty="0" smtClean="0">
                <a:solidFill>
                  <a:schemeClr val="bg1"/>
                </a:solidFill>
              </a:rPr>
              <a:t>(input(“</a:t>
            </a:r>
            <a:r>
              <a:rPr lang="en-US" dirty="0" err="1" smtClean="0">
                <a:solidFill>
                  <a:schemeClr val="accent2">
                    <a:lumMod val="75000"/>
                  </a:schemeClr>
                </a:solidFill>
              </a:rPr>
              <a:t>Nhập</a:t>
            </a:r>
            <a:r>
              <a:rPr lang="en-US" dirty="0" smtClean="0">
                <a:solidFill>
                  <a:schemeClr val="accent2">
                    <a:lumMod val="75000"/>
                  </a:schemeClr>
                </a:solidFill>
              </a:rPr>
              <a:t> </a:t>
            </a:r>
            <a:r>
              <a:rPr lang="en-US" dirty="0" err="1" smtClean="0">
                <a:solidFill>
                  <a:schemeClr val="accent2">
                    <a:lumMod val="75000"/>
                  </a:schemeClr>
                </a:solidFill>
              </a:rPr>
              <a:t>vào</a:t>
            </a:r>
            <a:r>
              <a:rPr lang="en-US" dirty="0" smtClean="0">
                <a:solidFill>
                  <a:schemeClr val="accent2">
                    <a:lumMod val="75000"/>
                  </a:schemeClr>
                </a:solidFill>
              </a:rPr>
              <a:t> </a:t>
            </a:r>
            <a:r>
              <a:rPr lang="en-US" dirty="0" err="1" smtClean="0">
                <a:solidFill>
                  <a:schemeClr val="accent2">
                    <a:lumMod val="75000"/>
                  </a:schemeClr>
                </a:solidFill>
              </a:rPr>
              <a:t>biểu</a:t>
            </a:r>
            <a:r>
              <a:rPr lang="en-US" dirty="0" smtClean="0">
                <a:solidFill>
                  <a:schemeClr val="accent2">
                    <a:lumMod val="75000"/>
                  </a:schemeClr>
                </a:solidFill>
              </a:rPr>
              <a:t> </a:t>
            </a:r>
            <a:r>
              <a:rPr lang="en-US" dirty="0" err="1" smtClean="0">
                <a:solidFill>
                  <a:schemeClr val="accent2">
                    <a:lumMod val="75000"/>
                  </a:schemeClr>
                </a:solidFill>
              </a:rPr>
              <a:t>thức</a:t>
            </a:r>
            <a:r>
              <a:rPr lang="en-US" dirty="0" smtClean="0">
                <a:solidFill>
                  <a:schemeClr val="accent2">
                    <a:lumMod val="75000"/>
                  </a:schemeClr>
                </a:solidFill>
              </a:rPr>
              <a:t> </a:t>
            </a:r>
            <a:r>
              <a:rPr lang="en-US" dirty="0" err="1" smtClean="0">
                <a:solidFill>
                  <a:schemeClr val="accent2">
                    <a:lumMod val="75000"/>
                  </a:schemeClr>
                </a:solidFill>
              </a:rPr>
              <a:t>toán</a:t>
            </a:r>
            <a:r>
              <a:rPr lang="en-US" dirty="0" smtClean="0">
                <a:solidFill>
                  <a:schemeClr val="accent2">
                    <a:lumMod val="75000"/>
                  </a:schemeClr>
                </a:solidFill>
              </a:rPr>
              <a:t> </a:t>
            </a:r>
            <a:r>
              <a:rPr lang="en-US" dirty="0" err="1" smtClean="0">
                <a:solidFill>
                  <a:schemeClr val="accent2">
                    <a:lumMod val="75000"/>
                  </a:schemeClr>
                </a:solidFill>
              </a:rPr>
              <a:t>học</a:t>
            </a:r>
            <a:r>
              <a:rPr lang="en-US" dirty="0" smtClean="0">
                <a:solidFill>
                  <a:schemeClr val="bg1"/>
                </a:solidFill>
              </a:rPr>
              <a:t>: ”))</a:t>
            </a:r>
          </a:p>
          <a:p>
            <a:r>
              <a:rPr lang="en-US" dirty="0" smtClean="0">
                <a:solidFill>
                  <a:schemeClr val="bg1"/>
                </a:solidFill>
              </a:rPr>
              <a:t>print</a:t>
            </a:r>
            <a:r>
              <a:rPr lang="en-US" dirty="0" smtClean="0">
                <a:solidFill>
                  <a:srgbClr val="FFC500"/>
                </a:solidFill>
              </a:rPr>
              <a:t>(</a:t>
            </a:r>
            <a:r>
              <a:rPr lang="en-US" dirty="0" smtClean="0">
                <a:solidFill>
                  <a:schemeClr val="bg1"/>
                </a:solidFill>
              </a:rPr>
              <a:t>“</a:t>
            </a:r>
            <a:r>
              <a:rPr lang="en-US" dirty="0" err="1" smtClean="0">
                <a:solidFill>
                  <a:schemeClr val="bg1"/>
                </a:solidFill>
              </a:rPr>
              <a:t>Giá</a:t>
            </a:r>
            <a:r>
              <a:rPr lang="en-US" dirty="0" smtClean="0">
                <a:solidFill>
                  <a:schemeClr val="bg1"/>
                </a:solidFill>
              </a:rPr>
              <a:t> </a:t>
            </a:r>
            <a:r>
              <a:rPr lang="en-US" dirty="0" err="1" smtClean="0">
                <a:solidFill>
                  <a:schemeClr val="bg1"/>
                </a:solidFill>
              </a:rPr>
              <a:t>trị</a:t>
            </a:r>
            <a:r>
              <a:rPr lang="en-US" dirty="0" smtClean="0">
                <a:solidFill>
                  <a:schemeClr val="bg1"/>
                </a:solidFill>
              </a:rPr>
              <a:t> </a:t>
            </a:r>
            <a:r>
              <a:rPr lang="en-US" dirty="0" err="1" smtClean="0">
                <a:solidFill>
                  <a:schemeClr val="bg1"/>
                </a:solidFill>
              </a:rPr>
              <a:t>của</a:t>
            </a:r>
            <a:r>
              <a:rPr lang="en-US" dirty="0" smtClean="0">
                <a:solidFill>
                  <a:schemeClr val="bg1"/>
                </a:solidFill>
              </a:rPr>
              <a:t> </a:t>
            </a:r>
            <a:r>
              <a:rPr lang="en-US" dirty="0" err="1" smtClean="0">
                <a:solidFill>
                  <a:schemeClr val="bg1"/>
                </a:solidFill>
              </a:rPr>
              <a:t>biểu</a:t>
            </a:r>
            <a:r>
              <a:rPr lang="en-US" dirty="0" smtClean="0">
                <a:solidFill>
                  <a:schemeClr val="bg1"/>
                </a:solidFill>
              </a:rPr>
              <a:t> </a:t>
            </a:r>
            <a:r>
              <a:rPr lang="en-US" dirty="0" err="1" smtClean="0">
                <a:solidFill>
                  <a:schemeClr val="bg1"/>
                </a:solidFill>
              </a:rPr>
              <a:t>thức</a:t>
            </a:r>
            <a:r>
              <a:rPr lang="en-US" dirty="0" smtClean="0">
                <a:solidFill>
                  <a:schemeClr val="bg1"/>
                </a:solidFill>
              </a:rPr>
              <a:t> x </a:t>
            </a:r>
            <a:r>
              <a:rPr lang="en-US" dirty="0" err="1" smtClean="0">
                <a:solidFill>
                  <a:schemeClr val="bg1"/>
                </a:solidFill>
              </a:rPr>
              <a:t>là</a:t>
            </a:r>
            <a:r>
              <a:rPr lang="en-US" dirty="0" smtClean="0">
                <a:solidFill>
                  <a:schemeClr val="bg1"/>
                </a:solidFill>
              </a:rPr>
              <a:t>”, x</a:t>
            </a:r>
            <a:r>
              <a:rPr lang="en-US" dirty="0" smtClean="0">
                <a:solidFill>
                  <a:srgbClr val="FFC500"/>
                </a:solidFill>
              </a:rPr>
              <a:t>)</a:t>
            </a:r>
            <a:endParaRPr lang="en-US" dirty="0">
              <a:solidFill>
                <a:schemeClr val="accent6">
                  <a:lumMod val="75000"/>
                </a:schemeClr>
              </a:solidFill>
            </a:endParaRPr>
          </a:p>
        </p:txBody>
      </p:sp>
      <p:sp>
        <p:nvSpPr>
          <p:cNvPr id="27" name="TextBox 26"/>
          <p:cNvSpPr txBox="1"/>
          <p:nvPr/>
        </p:nvSpPr>
        <p:spPr>
          <a:xfrm>
            <a:off x="423468" y="2099432"/>
            <a:ext cx="8040048" cy="646331"/>
          </a:xfrm>
          <a:prstGeom prst="rect">
            <a:avLst/>
          </a:prstGeom>
          <a:noFill/>
        </p:spPr>
        <p:txBody>
          <a:bodyPr wrap="square" rtlCol="0">
            <a:spAutoFit/>
          </a:bodyPr>
          <a:lstStyle/>
          <a:p>
            <a:r>
              <a:rPr lang="en-US" dirty="0" err="1" smtClean="0"/>
              <a:t>Để</a:t>
            </a:r>
            <a:r>
              <a:rPr lang="en-US" dirty="0" smtClean="0"/>
              <a:t> </a:t>
            </a:r>
            <a:r>
              <a:rPr lang="en-US" dirty="0" err="1" smtClean="0"/>
              <a:t>có</a:t>
            </a:r>
            <a:r>
              <a:rPr lang="en-US" dirty="0" smtClean="0"/>
              <a:t> </a:t>
            </a:r>
            <a:r>
              <a:rPr lang="en-US" dirty="0" err="1" smtClean="0"/>
              <a:t>được</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mình</a:t>
            </a:r>
            <a:r>
              <a:rPr lang="en-US" dirty="0" smtClean="0"/>
              <a:t> </a:t>
            </a:r>
            <a:r>
              <a:rPr lang="en-US" dirty="0" err="1" smtClean="0"/>
              <a:t>muốn</a:t>
            </a:r>
            <a:r>
              <a:rPr lang="en-US" dirty="0" smtClean="0"/>
              <a:t>, </a:t>
            </a:r>
            <a:r>
              <a:rPr lang="en-US" dirty="0" err="1" smtClean="0"/>
              <a:t>chúng</a:t>
            </a:r>
            <a:r>
              <a:rPr lang="en-US" dirty="0" smtClean="0"/>
              <a:t> ta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các</a:t>
            </a:r>
            <a:r>
              <a:rPr lang="en-US" dirty="0" smtClean="0"/>
              <a:t> </a:t>
            </a:r>
            <a:r>
              <a:rPr lang="en-US" dirty="0" err="1" smtClean="0"/>
              <a:t>hàm</a:t>
            </a:r>
            <a:r>
              <a:rPr lang="en-US" dirty="0" smtClean="0"/>
              <a:t> </a:t>
            </a:r>
            <a:r>
              <a:rPr lang="en-US" dirty="0" err="1" smtClean="0"/>
              <a:t>int</a:t>
            </a:r>
            <a:r>
              <a:rPr lang="en-US" dirty="0" smtClean="0"/>
              <a:t>(), float(), </a:t>
            </a:r>
            <a:r>
              <a:rPr lang="en-US" dirty="0" err="1" smtClean="0"/>
              <a:t>str</a:t>
            </a:r>
            <a:r>
              <a:rPr lang="en-US" dirty="0" smtClean="0"/>
              <a:t>() </a:t>
            </a:r>
            <a:r>
              <a:rPr lang="en-US" dirty="0" err="1" smtClean="0"/>
              <a:t>để</a:t>
            </a:r>
            <a:r>
              <a:rPr lang="en-US" dirty="0" smtClean="0"/>
              <a:t> </a:t>
            </a:r>
            <a:r>
              <a:rPr lang="en-US" dirty="0" err="1" smtClean="0"/>
              <a:t>chuyển</a:t>
            </a:r>
            <a:r>
              <a:rPr lang="en-US" dirty="0" smtClean="0"/>
              <a:t> </a:t>
            </a:r>
            <a:r>
              <a:rPr lang="en-US" dirty="0" err="1" smtClean="0"/>
              <a:t>đổi</a:t>
            </a:r>
            <a:r>
              <a:rPr lang="en-US" dirty="0" smtClean="0"/>
              <a:t> </a:t>
            </a:r>
            <a:r>
              <a:rPr lang="en-US" dirty="0" err="1" smtClean="0"/>
              <a:t>kiểu</a:t>
            </a:r>
            <a:r>
              <a:rPr lang="en-US" dirty="0" smtClean="0"/>
              <a:t> </a:t>
            </a:r>
            <a:r>
              <a:rPr lang="en-US" dirty="0" err="1" smtClean="0"/>
              <a:t>dữ</a:t>
            </a:r>
            <a:r>
              <a:rPr lang="en-US" dirty="0" smtClean="0"/>
              <a:t> </a:t>
            </a:r>
            <a:r>
              <a:rPr lang="en-US" dirty="0" err="1" smtClean="0"/>
              <a:t>liệu</a:t>
            </a:r>
            <a:r>
              <a:rPr lang="en-US" dirty="0" smtClean="0"/>
              <a:t>:</a:t>
            </a:r>
            <a:endParaRPr lang="en-US" b="1" dirty="0"/>
          </a:p>
        </p:txBody>
      </p:sp>
      <p:sp>
        <p:nvSpPr>
          <p:cNvPr id="19" name="TextBox 18"/>
          <p:cNvSpPr txBox="1"/>
          <p:nvPr/>
        </p:nvSpPr>
        <p:spPr>
          <a:xfrm>
            <a:off x="520997" y="4496068"/>
            <a:ext cx="7398051" cy="369332"/>
          </a:xfrm>
          <a:prstGeom prst="rect">
            <a:avLst/>
          </a:prstGeom>
          <a:noFill/>
        </p:spPr>
        <p:txBody>
          <a:bodyPr wrap="square" rtlCol="0">
            <a:spAutoFit/>
          </a:bodyPr>
          <a:lstStyle/>
          <a:p>
            <a:r>
              <a:rPr lang="en-US" b="1" dirty="0" err="1" smtClean="0"/>
              <a:t>Tính</a:t>
            </a:r>
            <a:r>
              <a:rPr lang="en-US" b="1" dirty="0" smtClean="0"/>
              <a:t> </a:t>
            </a:r>
            <a:r>
              <a:rPr lang="en-US" b="1" dirty="0" err="1" smtClean="0"/>
              <a:t>toán</a:t>
            </a:r>
            <a:r>
              <a:rPr lang="en-US" b="1" dirty="0" smtClean="0"/>
              <a:t> </a:t>
            </a:r>
            <a:r>
              <a:rPr lang="en-US" b="1" dirty="0" err="1" smtClean="0"/>
              <a:t>giá</a:t>
            </a:r>
            <a:r>
              <a:rPr lang="en-US" b="1" dirty="0" smtClean="0"/>
              <a:t> </a:t>
            </a:r>
            <a:r>
              <a:rPr lang="en-US" b="1" dirty="0" err="1" smtClean="0"/>
              <a:t>trị</a:t>
            </a:r>
            <a:r>
              <a:rPr lang="en-US" b="1" dirty="0" smtClean="0"/>
              <a:t> </a:t>
            </a:r>
            <a:r>
              <a:rPr lang="en-US" b="1" dirty="0" err="1" smtClean="0"/>
              <a:t>từ</a:t>
            </a:r>
            <a:r>
              <a:rPr lang="en-US" b="1" dirty="0" smtClean="0"/>
              <a:t> </a:t>
            </a:r>
            <a:r>
              <a:rPr lang="en-US" b="1" dirty="0" err="1" smtClean="0"/>
              <a:t>biểu</a:t>
            </a:r>
            <a:r>
              <a:rPr lang="en-US" b="1" dirty="0" smtClean="0"/>
              <a:t> </a:t>
            </a:r>
            <a:r>
              <a:rPr lang="en-US" b="1" dirty="0" err="1" smtClean="0"/>
              <a:t>thức</a:t>
            </a:r>
            <a:r>
              <a:rPr lang="en-US" b="1" dirty="0" smtClean="0"/>
              <a:t> </a:t>
            </a:r>
            <a:r>
              <a:rPr lang="en-US" b="1" dirty="0" err="1" smtClean="0"/>
              <a:t>nhập</a:t>
            </a:r>
            <a:r>
              <a:rPr lang="en-US" b="1" dirty="0" smtClean="0"/>
              <a:t> </a:t>
            </a:r>
            <a:r>
              <a:rPr lang="en-US" b="1" dirty="0" err="1" smtClean="0"/>
              <a:t>vào</a:t>
            </a:r>
            <a:r>
              <a:rPr lang="en-US" b="1" dirty="0" smtClean="0"/>
              <a:t> </a:t>
            </a:r>
            <a:r>
              <a:rPr lang="en-US" b="1" dirty="0" err="1" smtClean="0"/>
              <a:t>bằng</a:t>
            </a:r>
            <a:r>
              <a:rPr lang="en-US" b="1" dirty="0" smtClean="0"/>
              <a:t> input()</a:t>
            </a:r>
            <a:endParaRPr lang="en-US" b="1" dirty="0">
              <a:solidFill>
                <a:srgbClr val="FF0000"/>
              </a:solidFill>
            </a:endParaRPr>
          </a:p>
        </p:txBody>
      </p:sp>
    </p:spTree>
    <p:extLst>
      <p:ext uri="{BB962C8B-B14F-4D97-AF65-F5344CB8AC3E}">
        <p14:creationId xmlns:p14="http://schemas.microsoft.com/office/powerpoint/2010/main" val="34640109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Text Placeholder 2"/>
          <p:cNvSpPr>
            <a:spLocks noGrp="1"/>
          </p:cNvSpPr>
          <p:nvPr>
            <p:ph type="body" sz="quarter" idx="13"/>
          </p:nvPr>
        </p:nvSpPr>
        <p:spPr/>
        <p:txBody>
          <a:bodyPr/>
          <a:lstStyle/>
          <a:p>
            <a:r>
              <a:rPr lang="en-US" dirty="0" smtClean="0"/>
              <a:t>3.2 </a:t>
            </a:r>
            <a:r>
              <a:rPr lang="en-US" dirty="0" err="1" smtClean="0"/>
              <a:t>Toán</a:t>
            </a:r>
            <a:r>
              <a:rPr lang="en-US" dirty="0" smtClean="0"/>
              <a:t> </a:t>
            </a:r>
            <a:r>
              <a:rPr lang="en-US" dirty="0" err="1" smtClean="0"/>
              <a:t>tử</a:t>
            </a:r>
            <a:r>
              <a:rPr lang="en-US" dirty="0" smtClean="0"/>
              <a:t> Logic </a:t>
            </a:r>
            <a:r>
              <a:rPr lang="en-US" dirty="0" err="1" smtClean="0"/>
              <a:t>trong</a:t>
            </a:r>
            <a:r>
              <a:rPr lang="en-US" dirty="0" smtClean="0"/>
              <a:t> Python</a:t>
            </a:r>
            <a:endParaRPr lang="en-US" dirty="0"/>
          </a:p>
        </p:txBody>
      </p:sp>
      <p:pic>
        <p:nvPicPr>
          <p:cNvPr id="4" name="Picture 2" descr="https://www.python.org/static/apple-touch-icon-precompos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81" y="1580670"/>
            <a:ext cx="450480" cy="45048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41993" y="1621244"/>
            <a:ext cx="7068814" cy="369332"/>
          </a:xfrm>
          <a:prstGeom prst="rect">
            <a:avLst/>
          </a:prstGeom>
          <a:noFill/>
        </p:spPr>
        <p:txBody>
          <a:bodyPr wrap="square" rtlCol="0">
            <a:spAutoFit/>
          </a:bodyPr>
          <a:lstStyle/>
          <a:p>
            <a:r>
              <a:rPr lang="en-US" b="1" dirty="0" err="1" smtClean="0"/>
              <a:t>Dữ</a:t>
            </a:r>
            <a:r>
              <a:rPr lang="en-US" b="1" dirty="0" smtClean="0"/>
              <a:t> </a:t>
            </a:r>
            <a:r>
              <a:rPr lang="en-US" b="1" dirty="0" err="1" smtClean="0"/>
              <a:t>liệu</a:t>
            </a:r>
            <a:r>
              <a:rPr lang="en-US" b="1" dirty="0" smtClean="0"/>
              <a:t> </a:t>
            </a:r>
            <a:r>
              <a:rPr lang="en-US" b="1" dirty="0" smtClean="0">
                <a:solidFill>
                  <a:srgbClr val="FF0000"/>
                </a:solidFill>
              </a:rPr>
              <a:t>Logic</a:t>
            </a:r>
            <a:r>
              <a:rPr lang="en-US" b="1" dirty="0" smtClean="0"/>
              <a:t> </a:t>
            </a:r>
            <a:r>
              <a:rPr lang="en-US" b="1" dirty="0" err="1" smtClean="0"/>
              <a:t>là</a:t>
            </a:r>
            <a:r>
              <a:rPr lang="en-US" b="1" dirty="0" smtClean="0"/>
              <a:t> </a:t>
            </a:r>
            <a:r>
              <a:rPr lang="en-US" b="1" dirty="0" err="1" smtClean="0"/>
              <a:t>gì</a:t>
            </a:r>
            <a:r>
              <a:rPr lang="en-US" b="1" dirty="0" smtClean="0"/>
              <a:t> ?</a:t>
            </a:r>
            <a:endParaRPr lang="en-US" b="1" dirty="0">
              <a:solidFill>
                <a:srgbClr val="FF0000"/>
              </a:solidFill>
            </a:endParaRPr>
          </a:p>
        </p:txBody>
      </p:sp>
      <p:sp>
        <p:nvSpPr>
          <p:cNvPr id="6" name="TextBox 5"/>
          <p:cNvSpPr txBox="1"/>
          <p:nvPr/>
        </p:nvSpPr>
        <p:spPr>
          <a:xfrm>
            <a:off x="423467" y="2099432"/>
            <a:ext cx="8333421" cy="646331"/>
          </a:xfrm>
          <a:prstGeom prst="rect">
            <a:avLst/>
          </a:prstGeom>
          <a:noFill/>
        </p:spPr>
        <p:txBody>
          <a:bodyPr wrap="square" rtlCol="0">
            <a:spAutoFit/>
          </a:bodyPr>
          <a:lstStyle/>
          <a:p>
            <a:r>
              <a:rPr lang="en-US" dirty="0" err="1" smtClean="0"/>
              <a:t>Dữ</a:t>
            </a:r>
            <a:r>
              <a:rPr lang="en-US" dirty="0" smtClean="0"/>
              <a:t> </a:t>
            </a:r>
            <a:r>
              <a:rPr lang="en-US" dirty="0" err="1" smtClean="0"/>
              <a:t>liệu</a:t>
            </a:r>
            <a:r>
              <a:rPr lang="en-US" dirty="0" smtClean="0"/>
              <a:t> logic (bool) </a:t>
            </a:r>
            <a:r>
              <a:rPr lang="en-US" dirty="0" err="1" smtClean="0"/>
              <a:t>là</a:t>
            </a:r>
            <a:r>
              <a:rPr lang="en-US" dirty="0" smtClean="0"/>
              <a:t> </a:t>
            </a:r>
            <a:r>
              <a:rPr lang="en-US" dirty="0" err="1" smtClean="0"/>
              <a:t>loại</a:t>
            </a:r>
            <a:r>
              <a:rPr lang="en-US" dirty="0" smtClean="0"/>
              <a:t> </a:t>
            </a:r>
            <a:r>
              <a:rPr lang="en-US" dirty="0" err="1" smtClean="0"/>
              <a:t>dữ</a:t>
            </a:r>
            <a:r>
              <a:rPr lang="en-US" dirty="0" smtClean="0"/>
              <a:t> </a:t>
            </a:r>
            <a:r>
              <a:rPr lang="en-US" dirty="0" err="1" smtClean="0"/>
              <a:t>liệu</a:t>
            </a:r>
            <a:r>
              <a:rPr lang="en-US" dirty="0" smtClean="0"/>
              <a:t> </a:t>
            </a:r>
            <a:r>
              <a:rPr lang="en-US" dirty="0" err="1" smtClean="0"/>
              <a:t>chỉ</a:t>
            </a:r>
            <a:r>
              <a:rPr lang="en-US" dirty="0" smtClean="0"/>
              <a:t> </a:t>
            </a:r>
            <a:r>
              <a:rPr lang="en-US" dirty="0" err="1" smtClean="0"/>
              <a:t>có</a:t>
            </a:r>
            <a:r>
              <a:rPr lang="en-US" dirty="0" smtClean="0"/>
              <a:t> 2 </a:t>
            </a:r>
            <a:r>
              <a:rPr lang="en-US" dirty="0" err="1" smtClean="0"/>
              <a:t>giá</a:t>
            </a:r>
            <a:r>
              <a:rPr lang="en-US" dirty="0" smtClean="0"/>
              <a:t> </a:t>
            </a:r>
            <a:r>
              <a:rPr lang="en-US" dirty="0" err="1" smtClean="0"/>
              <a:t>trị</a:t>
            </a:r>
            <a:r>
              <a:rPr lang="en-US" dirty="0" smtClean="0"/>
              <a:t> </a:t>
            </a:r>
            <a:r>
              <a:rPr lang="en-US" dirty="0" err="1" smtClean="0"/>
              <a:t>Đúng</a:t>
            </a:r>
            <a:r>
              <a:rPr lang="en-US" dirty="0" smtClean="0"/>
              <a:t> (True) </a:t>
            </a:r>
            <a:r>
              <a:rPr lang="en-US" dirty="0" err="1" smtClean="0"/>
              <a:t>và</a:t>
            </a:r>
            <a:r>
              <a:rPr lang="en-US" dirty="0" smtClean="0"/>
              <a:t> Sai (False).</a:t>
            </a:r>
          </a:p>
          <a:p>
            <a:r>
              <a:rPr lang="en-US" dirty="0" err="1" smtClean="0"/>
              <a:t>Dữ</a:t>
            </a:r>
            <a:r>
              <a:rPr lang="en-US" dirty="0" smtClean="0"/>
              <a:t> </a:t>
            </a:r>
            <a:r>
              <a:rPr lang="en-US" dirty="0" err="1" smtClean="0"/>
              <a:t>liệu</a:t>
            </a:r>
            <a:r>
              <a:rPr lang="en-US" dirty="0" smtClean="0"/>
              <a:t> </a:t>
            </a:r>
            <a:r>
              <a:rPr lang="en-US" dirty="0"/>
              <a:t>logic</a:t>
            </a:r>
            <a:r>
              <a:rPr lang="en-US" dirty="0" smtClean="0"/>
              <a:t> </a:t>
            </a:r>
            <a:r>
              <a:rPr lang="en-US" dirty="0" err="1" smtClean="0"/>
              <a:t>được</a:t>
            </a:r>
            <a:r>
              <a:rPr lang="en-US" dirty="0" smtClean="0"/>
              <a:t> </a:t>
            </a:r>
            <a:r>
              <a:rPr lang="en-US" dirty="0" err="1" smtClean="0"/>
              <a:t>dùng</a:t>
            </a:r>
            <a:r>
              <a:rPr lang="en-US" dirty="0" smtClean="0"/>
              <a:t> </a:t>
            </a:r>
            <a:r>
              <a:rPr lang="en-US" dirty="0" err="1" smtClean="0"/>
              <a:t>khi</a:t>
            </a:r>
            <a:r>
              <a:rPr lang="en-US" dirty="0" smtClean="0"/>
              <a:t> </a:t>
            </a:r>
            <a:r>
              <a:rPr lang="en-US" dirty="0" err="1" smtClean="0"/>
              <a:t>mô</a:t>
            </a:r>
            <a:r>
              <a:rPr lang="en-US" dirty="0" smtClean="0"/>
              <a:t> </a:t>
            </a:r>
            <a:r>
              <a:rPr lang="en-US" dirty="0" err="1" smtClean="0"/>
              <a:t>tả</a:t>
            </a:r>
            <a:r>
              <a:rPr lang="en-US" dirty="0" smtClean="0"/>
              <a:t> </a:t>
            </a:r>
            <a:r>
              <a:rPr lang="en-US" dirty="0" err="1" smtClean="0"/>
              <a:t>các</a:t>
            </a:r>
            <a:r>
              <a:rPr lang="en-US" dirty="0" smtClean="0"/>
              <a:t> </a:t>
            </a:r>
            <a:r>
              <a:rPr lang="en-US" dirty="0" err="1" smtClean="0"/>
              <a:t>điều</a:t>
            </a:r>
            <a:r>
              <a:rPr lang="en-US" dirty="0" smtClean="0"/>
              <a:t> </a:t>
            </a:r>
            <a:r>
              <a:rPr lang="en-US" dirty="0" err="1" smtClean="0"/>
              <a:t>kiện</a:t>
            </a:r>
            <a:r>
              <a:rPr lang="en-US" dirty="0" smtClean="0"/>
              <a:t> </a:t>
            </a:r>
            <a:r>
              <a:rPr lang="en-US" dirty="0" err="1" smtClean="0"/>
              <a:t>hoặc</a:t>
            </a:r>
            <a:r>
              <a:rPr lang="en-US" dirty="0" smtClean="0"/>
              <a:t> </a:t>
            </a:r>
            <a:r>
              <a:rPr lang="en-US" dirty="0" err="1" smtClean="0"/>
              <a:t>phép</a:t>
            </a:r>
            <a:r>
              <a:rPr lang="en-US" dirty="0" smtClean="0"/>
              <a:t> so </a:t>
            </a:r>
            <a:r>
              <a:rPr lang="en-US" dirty="0" err="1" smtClean="0"/>
              <a:t>sánh</a:t>
            </a:r>
            <a:r>
              <a:rPr lang="en-US" dirty="0" smtClean="0"/>
              <a:t> </a:t>
            </a:r>
            <a:r>
              <a:rPr lang="en-US" dirty="0" err="1" smtClean="0"/>
              <a:t>số</a:t>
            </a:r>
            <a:r>
              <a:rPr lang="en-US" dirty="0" smtClean="0"/>
              <a:t> </a:t>
            </a:r>
            <a:r>
              <a:rPr lang="en-US" dirty="0" err="1" smtClean="0"/>
              <a:t>hoặc</a:t>
            </a:r>
            <a:r>
              <a:rPr lang="en-US" dirty="0" smtClean="0"/>
              <a:t> </a:t>
            </a:r>
            <a:r>
              <a:rPr lang="en-US" dirty="0" err="1" smtClean="0"/>
              <a:t>chữ</a:t>
            </a:r>
            <a:endParaRPr lang="en-US" dirty="0"/>
          </a:p>
        </p:txBody>
      </p:sp>
      <p:sp>
        <p:nvSpPr>
          <p:cNvPr id="7" name="TextBox 6"/>
          <p:cNvSpPr txBox="1"/>
          <p:nvPr/>
        </p:nvSpPr>
        <p:spPr>
          <a:xfrm>
            <a:off x="423467" y="2864977"/>
            <a:ext cx="8333421" cy="369332"/>
          </a:xfrm>
          <a:prstGeom prst="rect">
            <a:avLst/>
          </a:prstGeom>
          <a:noFill/>
        </p:spPr>
        <p:txBody>
          <a:bodyPr wrap="square" rtlCol="0">
            <a:spAutoFit/>
          </a:bodyPr>
          <a:lstStyle/>
          <a:p>
            <a:r>
              <a:rPr lang="en-US" dirty="0" err="1" smtClean="0"/>
              <a:t>Hàm</a:t>
            </a:r>
            <a:r>
              <a:rPr lang="en-US" dirty="0" smtClean="0"/>
              <a:t> </a:t>
            </a:r>
            <a:r>
              <a:rPr lang="en-US" b="1" dirty="0" smtClean="0"/>
              <a:t>bool() </a:t>
            </a:r>
            <a:r>
              <a:rPr lang="en-US" dirty="0" err="1" smtClean="0"/>
              <a:t>sẽ</a:t>
            </a:r>
            <a:r>
              <a:rPr lang="en-US" dirty="0" smtClean="0"/>
              <a:t> </a:t>
            </a:r>
            <a:r>
              <a:rPr lang="en-US" dirty="0" err="1" smtClean="0"/>
              <a:t>kiểm</a:t>
            </a:r>
            <a:r>
              <a:rPr lang="en-US" dirty="0" smtClean="0"/>
              <a:t> </a:t>
            </a:r>
            <a:r>
              <a:rPr lang="en-US" dirty="0" err="1" smtClean="0"/>
              <a:t>tra</a:t>
            </a:r>
            <a:r>
              <a:rPr lang="en-US" dirty="0" smtClean="0"/>
              <a:t> </a:t>
            </a:r>
            <a:r>
              <a:rPr lang="en-US" dirty="0" err="1" smtClean="0"/>
              <a:t>xem</a:t>
            </a:r>
            <a:r>
              <a:rPr lang="en-US" dirty="0" smtClean="0"/>
              <a:t> </a:t>
            </a:r>
            <a:r>
              <a:rPr lang="en-US" dirty="0" err="1" smtClean="0"/>
              <a:t>giá</a:t>
            </a:r>
            <a:r>
              <a:rPr lang="en-US" dirty="0" smtClean="0"/>
              <a:t> </a:t>
            </a:r>
            <a:r>
              <a:rPr lang="en-US" dirty="0" err="1" smtClean="0"/>
              <a:t>trị</a:t>
            </a:r>
            <a:r>
              <a:rPr lang="en-US" dirty="0" smtClean="0"/>
              <a:t> </a:t>
            </a:r>
            <a:r>
              <a:rPr lang="en-US" dirty="0" err="1" smtClean="0"/>
              <a:t>của</a:t>
            </a:r>
            <a:r>
              <a:rPr lang="en-US" dirty="0" smtClean="0"/>
              <a:t> </a:t>
            </a:r>
            <a:r>
              <a:rPr lang="en-US" dirty="0" err="1" smtClean="0"/>
              <a:t>đối</a:t>
            </a:r>
            <a:r>
              <a:rPr lang="en-US" dirty="0" smtClean="0"/>
              <a:t> </a:t>
            </a:r>
            <a:r>
              <a:rPr lang="en-US" dirty="0" err="1" smtClean="0"/>
              <a:t>số</a:t>
            </a:r>
            <a:r>
              <a:rPr lang="en-US" dirty="0" smtClean="0"/>
              <a:t> </a:t>
            </a:r>
            <a:r>
              <a:rPr lang="en-US" dirty="0" err="1" smtClean="0"/>
              <a:t>truyền</a:t>
            </a:r>
            <a:r>
              <a:rPr lang="en-US" dirty="0" smtClean="0"/>
              <a:t> </a:t>
            </a:r>
            <a:r>
              <a:rPr lang="en-US" dirty="0" err="1" smtClean="0"/>
              <a:t>vào</a:t>
            </a:r>
            <a:r>
              <a:rPr lang="en-US" dirty="0" smtClean="0"/>
              <a:t> </a:t>
            </a:r>
            <a:r>
              <a:rPr lang="en-US" dirty="0" err="1" smtClean="0"/>
              <a:t>là</a:t>
            </a:r>
            <a:r>
              <a:rPr lang="en-US" dirty="0" smtClean="0"/>
              <a:t> True hay False</a:t>
            </a:r>
            <a:endParaRPr lang="en-US" dirty="0"/>
          </a:p>
        </p:txBody>
      </p:sp>
      <p:sp>
        <p:nvSpPr>
          <p:cNvPr id="8" name="Rectangle 7"/>
          <p:cNvSpPr/>
          <p:nvPr/>
        </p:nvSpPr>
        <p:spPr>
          <a:xfrm>
            <a:off x="563525" y="3344403"/>
            <a:ext cx="7899991" cy="1091178"/>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763710" y="3495823"/>
            <a:ext cx="7347097" cy="646331"/>
          </a:xfrm>
          <a:prstGeom prst="rect">
            <a:avLst/>
          </a:prstGeom>
          <a:noFill/>
        </p:spPr>
        <p:txBody>
          <a:bodyPr wrap="square" rtlCol="0">
            <a:spAutoFit/>
          </a:bodyPr>
          <a:lstStyle/>
          <a:p>
            <a:r>
              <a:rPr lang="en-US" dirty="0" smtClean="0">
                <a:solidFill>
                  <a:schemeClr val="bg1"/>
                </a:solidFill>
              </a:rPr>
              <a:t>print</a:t>
            </a:r>
            <a:r>
              <a:rPr lang="en-US" dirty="0" smtClean="0">
                <a:solidFill>
                  <a:srgbClr val="FFC500"/>
                </a:solidFill>
              </a:rPr>
              <a:t>(</a:t>
            </a:r>
            <a:r>
              <a:rPr lang="en-US" dirty="0" smtClean="0">
                <a:solidFill>
                  <a:schemeClr val="bg1"/>
                </a:solidFill>
              </a:rPr>
              <a:t>3 &gt; 2</a:t>
            </a:r>
            <a:r>
              <a:rPr lang="en-US" dirty="0" smtClean="0">
                <a:solidFill>
                  <a:srgbClr val="FFC500"/>
                </a:solidFill>
              </a:rPr>
              <a:t>) </a:t>
            </a:r>
          </a:p>
          <a:p>
            <a:r>
              <a:rPr lang="en-US" dirty="0" smtClean="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a:t>
            </a:r>
            <a:r>
              <a:rPr lang="en-US" dirty="0" err="1">
                <a:solidFill>
                  <a:schemeClr val="accent6">
                    <a:lumMod val="75000"/>
                  </a:schemeClr>
                </a:solidFill>
              </a:rPr>
              <a:t>cho</a:t>
            </a:r>
            <a:r>
              <a:rPr lang="en-US" dirty="0">
                <a:solidFill>
                  <a:schemeClr val="accent6">
                    <a:lumMod val="75000"/>
                  </a:schemeClr>
                </a:solidFill>
              </a:rPr>
              <a:t>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 </a:t>
            </a:r>
            <a:r>
              <a:rPr lang="en-US" dirty="0" smtClean="0">
                <a:solidFill>
                  <a:schemeClr val="accent6">
                    <a:lumMod val="75000"/>
                  </a:schemeClr>
                </a:solidFill>
              </a:rPr>
              <a:t>True</a:t>
            </a:r>
          </a:p>
        </p:txBody>
      </p:sp>
      <p:sp>
        <p:nvSpPr>
          <p:cNvPr id="10" name="Rectangle 9"/>
          <p:cNvSpPr/>
          <p:nvPr/>
        </p:nvSpPr>
        <p:spPr>
          <a:xfrm>
            <a:off x="563525" y="4790430"/>
            <a:ext cx="7899991" cy="97241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63710" y="4941851"/>
            <a:ext cx="7347097" cy="923330"/>
          </a:xfrm>
          <a:prstGeom prst="rect">
            <a:avLst/>
          </a:prstGeom>
          <a:noFill/>
        </p:spPr>
        <p:txBody>
          <a:bodyPr wrap="square" rtlCol="0">
            <a:spAutoFit/>
          </a:bodyPr>
          <a:lstStyle/>
          <a:p>
            <a:r>
              <a:rPr lang="en-US" dirty="0" smtClean="0">
                <a:solidFill>
                  <a:schemeClr val="bg1"/>
                </a:solidFill>
              </a:rPr>
              <a:t>x = 2 &gt; 3</a:t>
            </a:r>
          </a:p>
          <a:p>
            <a:r>
              <a:rPr lang="en-US" dirty="0" smtClean="0">
                <a:solidFill>
                  <a:schemeClr val="bg1"/>
                </a:solidFill>
              </a:rPr>
              <a:t>print</a:t>
            </a:r>
            <a:r>
              <a:rPr lang="en-US" dirty="0" smtClean="0">
                <a:solidFill>
                  <a:srgbClr val="FFC500"/>
                </a:solidFill>
              </a:rPr>
              <a:t>(</a:t>
            </a:r>
            <a:r>
              <a:rPr lang="en-US" dirty="0" smtClean="0">
                <a:solidFill>
                  <a:schemeClr val="bg1"/>
                </a:solidFill>
              </a:rPr>
              <a:t>bool</a:t>
            </a:r>
            <a:r>
              <a:rPr lang="en-US" dirty="0" smtClean="0">
                <a:solidFill>
                  <a:srgbClr val="FF66CC"/>
                </a:solidFill>
              </a:rPr>
              <a:t>(</a:t>
            </a:r>
            <a:r>
              <a:rPr lang="en-US" dirty="0" smtClean="0">
                <a:solidFill>
                  <a:schemeClr val="bg1"/>
                </a:solidFill>
              </a:rPr>
              <a:t>x</a:t>
            </a:r>
            <a:r>
              <a:rPr lang="en-US" dirty="0" smtClean="0">
                <a:solidFill>
                  <a:srgbClr val="FF66CC"/>
                </a:solidFill>
              </a:rPr>
              <a:t>)</a:t>
            </a:r>
            <a:r>
              <a:rPr lang="en-US" dirty="0" smtClean="0">
                <a:solidFill>
                  <a:srgbClr val="FFC500"/>
                </a:solidFill>
              </a:rPr>
              <a:t>) </a:t>
            </a:r>
            <a:r>
              <a:rPr lang="en-US" dirty="0">
                <a:solidFill>
                  <a:schemeClr val="accent6">
                    <a:lumMod val="75000"/>
                  </a:schemeClr>
                </a:solidFill>
              </a:rPr>
              <a:t># </a:t>
            </a:r>
            <a:r>
              <a:rPr lang="en-US" dirty="0" err="1">
                <a:solidFill>
                  <a:schemeClr val="accent6">
                    <a:lumMod val="75000"/>
                  </a:schemeClr>
                </a:solidFill>
              </a:rPr>
              <a:t>kết</a:t>
            </a:r>
            <a:r>
              <a:rPr lang="en-US" dirty="0">
                <a:solidFill>
                  <a:schemeClr val="accent6">
                    <a:lumMod val="75000"/>
                  </a:schemeClr>
                </a:solidFill>
              </a:rPr>
              <a:t> </a:t>
            </a:r>
            <a:r>
              <a:rPr lang="en-US" dirty="0" err="1">
                <a:solidFill>
                  <a:schemeClr val="accent6">
                    <a:lumMod val="75000"/>
                  </a:schemeClr>
                </a:solidFill>
              </a:rPr>
              <a:t>quả</a:t>
            </a:r>
            <a:r>
              <a:rPr lang="en-US" dirty="0">
                <a:solidFill>
                  <a:schemeClr val="accent6">
                    <a:lumMod val="75000"/>
                  </a:schemeClr>
                </a:solidFill>
              </a:rPr>
              <a:t> </a:t>
            </a:r>
            <a:r>
              <a:rPr lang="en-US" dirty="0" err="1">
                <a:solidFill>
                  <a:schemeClr val="accent6">
                    <a:lumMod val="75000"/>
                  </a:schemeClr>
                </a:solidFill>
              </a:rPr>
              <a:t>cho</a:t>
            </a:r>
            <a:r>
              <a:rPr lang="en-US" dirty="0">
                <a:solidFill>
                  <a:schemeClr val="accent6">
                    <a:lumMod val="75000"/>
                  </a:schemeClr>
                </a:solidFill>
              </a:rPr>
              <a:t> </a:t>
            </a:r>
            <a:r>
              <a:rPr lang="en-US" dirty="0" err="1">
                <a:solidFill>
                  <a:schemeClr val="accent6">
                    <a:lumMod val="75000"/>
                  </a:schemeClr>
                </a:solidFill>
              </a:rPr>
              <a:t>ra</a:t>
            </a:r>
            <a:r>
              <a:rPr lang="en-US" dirty="0">
                <a:solidFill>
                  <a:schemeClr val="accent6">
                    <a:lumMod val="75000"/>
                  </a:schemeClr>
                </a:solidFill>
              </a:rPr>
              <a:t> </a:t>
            </a:r>
            <a:r>
              <a:rPr lang="en-US" dirty="0" err="1">
                <a:solidFill>
                  <a:schemeClr val="accent6">
                    <a:lumMod val="75000"/>
                  </a:schemeClr>
                </a:solidFill>
              </a:rPr>
              <a:t>một</a:t>
            </a:r>
            <a:r>
              <a:rPr lang="en-US" dirty="0">
                <a:solidFill>
                  <a:schemeClr val="accent6">
                    <a:lumMod val="75000"/>
                  </a:schemeClr>
                </a:solidFill>
              </a:rPr>
              <a:t> </a:t>
            </a:r>
            <a:r>
              <a:rPr lang="en-US" dirty="0" err="1">
                <a:solidFill>
                  <a:schemeClr val="accent6">
                    <a:lumMod val="75000"/>
                  </a:schemeClr>
                </a:solidFill>
              </a:rPr>
              <a:t>số</a:t>
            </a:r>
            <a:r>
              <a:rPr lang="en-US" dirty="0">
                <a:solidFill>
                  <a:schemeClr val="accent6">
                    <a:lumMod val="75000"/>
                  </a:schemeClr>
                </a:solidFill>
              </a:rPr>
              <a:t> : </a:t>
            </a:r>
            <a:r>
              <a:rPr lang="en-US" dirty="0" smtClean="0">
                <a:solidFill>
                  <a:schemeClr val="accent6">
                    <a:lumMod val="75000"/>
                  </a:schemeClr>
                </a:solidFill>
              </a:rPr>
              <a:t>False</a:t>
            </a:r>
            <a:endParaRPr lang="en-US" dirty="0">
              <a:solidFill>
                <a:schemeClr val="accent6">
                  <a:lumMod val="75000"/>
                </a:schemeClr>
              </a:solidFill>
            </a:endParaRPr>
          </a:p>
          <a:p>
            <a:endParaRPr lang="en-US" dirty="0" smtClean="0">
              <a:solidFill>
                <a:srgbClr val="FFC500"/>
              </a:solidFill>
            </a:endParaRPr>
          </a:p>
        </p:txBody>
      </p:sp>
    </p:spTree>
    <p:extLst>
      <p:ext uri="{BB962C8B-B14F-4D97-AF65-F5344CB8AC3E}">
        <p14:creationId xmlns:p14="http://schemas.microsoft.com/office/powerpoint/2010/main" val="39104582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1198</TotalTime>
  <Words>2572</Words>
  <Application>Microsoft Office PowerPoint</Application>
  <PresentationFormat>On-screen Show (4:3)</PresentationFormat>
  <Paragraphs>345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510</cp:revision>
  <dcterms:created xsi:type="dcterms:W3CDTF">2023-04-21T02:43:36Z</dcterms:created>
  <dcterms:modified xsi:type="dcterms:W3CDTF">2023-07-14T02:26:53Z</dcterms:modified>
</cp:coreProperties>
</file>