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8" r:id="rId3"/>
    <p:sldId id="298" r:id="rId4"/>
    <p:sldId id="331" r:id="rId5"/>
    <p:sldId id="332" r:id="rId6"/>
    <p:sldId id="333" r:id="rId7"/>
    <p:sldId id="330" r:id="rId8"/>
    <p:sldId id="334" r:id="rId9"/>
    <p:sldId id="335" r:id="rId10"/>
    <p:sldId id="336" r:id="rId11"/>
    <p:sldId id="337" r:id="rId12"/>
    <p:sldId id="338" r:id="rId13"/>
    <p:sldId id="339" r:id="rId14"/>
    <p:sldId id="340" r:id="rId15"/>
    <p:sldId id="343" r:id="rId16"/>
    <p:sldId id="344" r:id="rId17"/>
    <p:sldId id="345" r:id="rId18"/>
    <p:sldId id="346" r:id="rId19"/>
    <p:sldId id="347" r:id="rId20"/>
    <p:sldId id="348" r:id="rId21"/>
    <p:sldId id="341" r:id="rId22"/>
    <p:sldId id="342" r:id="rId23"/>
    <p:sldId id="26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a:srgbClr val="FFC500"/>
    <a:srgbClr val="FECC36"/>
    <a:srgbClr val="3A75A6"/>
    <a:srgbClr val="64C0A7"/>
    <a:srgbClr val="67C7DF"/>
    <a:srgbClr val="5EB130"/>
    <a:srgbClr val="346E9E"/>
    <a:srgbClr val="60B659"/>
    <a:srgbClr val="3772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85" autoAdjust="0"/>
    <p:restoredTop sz="94280" autoAdjust="0"/>
  </p:normalViewPr>
  <p:slideViewPr>
    <p:cSldViewPr snapToGrid="0">
      <p:cViewPr varScale="1">
        <p:scale>
          <a:sx n="112" d="100"/>
          <a:sy n="112" d="100"/>
        </p:scale>
        <p:origin x="15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11/10/2023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6"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2"/>
            <a:ext cx="9144000" cy="669849"/>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7919049" y="6648451"/>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6" y="-1"/>
            <a:ext cx="2619375" cy="361950"/>
          </a:xfrm>
          <a:prstGeom prst="rect">
            <a:avLst/>
          </a:prstGeom>
        </p:spPr>
      </p:pic>
      <p:sp>
        <p:nvSpPr>
          <p:cNvPr id="12" name="TextBox 11"/>
          <p:cNvSpPr txBox="1"/>
          <p:nvPr userDrawn="1"/>
        </p:nvSpPr>
        <p:spPr>
          <a:xfrm>
            <a:off x="2862565" y="134871"/>
            <a:ext cx="3662060" cy="400110"/>
          </a:xfrm>
          <a:prstGeom prst="rect">
            <a:avLst/>
          </a:prstGeom>
          <a:noFill/>
        </p:spPr>
        <p:txBody>
          <a:bodyPr wrap="square" rtlCol="0">
            <a:spAutoFit/>
          </a:bodyPr>
          <a:lstStyle/>
          <a:p>
            <a:r>
              <a:rPr lang="en-US" sz="2000" b="0" dirty="0" smtClean="0">
                <a:solidFill>
                  <a:schemeClr val="bg1"/>
                </a:solidFill>
                <a:latin typeface="+mj-lt"/>
                <a:ea typeface="Roboto" pitchFamily="2" charset="0"/>
                <a:cs typeface="Arial" panose="020B0604020202020204" pitchFamily="34" charset="0"/>
              </a:rPr>
              <a:t>Học</a:t>
            </a:r>
            <a:r>
              <a:rPr lang="en-US" sz="2000" b="0" baseline="0" dirty="0" smtClean="0">
                <a:solidFill>
                  <a:schemeClr val="bg1"/>
                </a:solidFill>
                <a:latin typeface="+mj-lt"/>
                <a:ea typeface="Roboto" pitchFamily="2" charset="0"/>
                <a:cs typeface="Arial" panose="020B0604020202020204" pitchFamily="34" charset="0"/>
              </a:rPr>
              <a:t> l</a:t>
            </a:r>
            <a:r>
              <a:rPr lang="en-US" sz="2000" b="0" dirty="0" smtClean="0">
                <a:solidFill>
                  <a:schemeClr val="bg1"/>
                </a:solidFill>
                <a:latin typeface="+mj-lt"/>
                <a:ea typeface="Roboto" pitchFamily="2" charset="0"/>
                <a:cs typeface="Arial" panose="020B0604020202020204" pitchFamily="34" charset="0"/>
              </a:rPr>
              <a:t>ập</a:t>
            </a:r>
            <a:r>
              <a:rPr lang="en-US" sz="2000" b="0" baseline="0" dirty="0" smtClean="0">
                <a:solidFill>
                  <a:schemeClr val="bg1"/>
                </a:solidFill>
                <a:latin typeface="+mj-lt"/>
                <a:ea typeface="Roboto" pitchFamily="2" charset="0"/>
                <a:cs typeface="Arial" panose="020B0604020202020204" pitchFamily="34" charset="0"/>
              </a:rPr>
              <a:t> </a:t>
            </a:r>
            <a:r>
              <a:rPr lang="en-US" sz="2000" b="0" baseline="0" dirty="0" err="1" smtClean="0">
                <a:solidFill>
                  <a:schemeClr val="bg1"/>
                </a:solidFill>
                <a:latin typeface="+mj-lt"/>
                <a:ea typeface="Roboto" pitchFamily="2" charset="0"/>
                <a:cs typeface="Arial" panose="020B0604020202020204" pitchFamily="34" charset="0"/>
              </a:rPr>
              <a:t>trình</a:t>
            </a:r>
            <a:r>
              <a:rPr lang="en-US" sz="2000" b="0" baseline="0" dirty="0" smtClean="0">
                <a:solidFill>
                  <a:schemeClr val="bg1"/>
                </a:solidFill>
                <a:latin typeface="+mj-lt"/>
                <a:ea typeface="Roboto" pitchFamily="2" charset="0"/>
                <a:cs typeface="Arial" panose="020B0604020202020204" pitchFamily="34" charset="0"/>
              </a:rPr>
              <a:t> Python </a:t>
            </a:r>
            <a:r>
              <a:rPr lang="en-US" sz="2000" b="0" baseline="0" dirty="0" err="1" smtClean="0">
                <a:solidFill>
                  <a:schemeClr val="bg1"/>
                </a:solidFill>
                <a:latin typeface="+mj-lt"/>
                <a:ea typeface="Roboto" pitchFamily="2" charset="0"/>
                <a:cs typeface="Arial" panose="020B0604020202020204" pitchFamily="34" charset="0"/>
              </a:rPr>
              <a:t>Cơ</a:t>
            </a:r>
            <a:r>
              <a:rPr lang="en-US" sz="2000" b="0" baseline="0" dirty="0" smtClean="0">
                <a:solidFill>
                  <a:schemeClr val="bg1"/>
                </a:solidFill>
                <a:latin typeface="+mj-lt"/>
                <a:ea typeface="Roboto" pitchFamily="2" charset="0"/>
                <a:cs typeface="Arial" panose="020B0604020202020204" pitchFamily="34" charset="0"/>
              </a:rPr>
              <a:t> </a:t>
            </a:r>
            <a:r>
              <a:rPr lang="en-US" sz="2000" b="0" baseline="0" dirty="0" err="1" smtClean="0">
                <a:solidFill>
                  <a:schemeClr val="bg1"/>
                </a:solidFill>
                <a:latin typeface="+mj-lt"/>
                <a:ea typeface="Roboto" pitchFamily="2" charset="0"/>
                <a:cs typeface="Arial" panose="020B0604020202020204" pitchFamily="34" charset="0"/>
              </a:rPr>
              <a:t>Bản</a:t>
            </a:r>
            <a:endParaRPr lang="en-US" sz="2000" b="0" dirty="0">
              <a:solidFill>
                <a:schemeClr val="bg1"/>
              </a:solidFill>
              <a:latin typeface="+mj-lt"/>
              <a:ea typeface="Roboto" pitchFamily="2" charset="0"/>
              <a:cs typeface="Arial" panose="020B0604020202020204" pitchFamily="34" charset="0"/>
            </a:endParaRPr>
          </a:p>
        </p:txBody>
      </p:sp>
      <p:pic>
        <p:nvPicPr>
          <p:cNvPr id="1026" name="Picture 2" descr="https://aptech-danang.edu.vn/Content/ace/images/banner-sm.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4739"/>
            <a:ext cx="2727799" cy="665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0294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2"/>
            <a:ext cx="9144000" cy="669849"/>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7919049" y="6648451"/>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6" y="-1"/>
            <a:ext cx="2619375" cy="361950"/>
          </a:xfrm>
          <a:prstGeom prst="rect">
            <a:avLst/>
          </a:prstGeom>
        </p:spPr>
      </p:pic>
      <p:sp>
        <p:nvSpPr>
          <p:cNvPr id="12" name="TextBox 11"/>
          <p:cNvSpPr txBox="1"/>
          <p:nvPr userDrawn="1"/>
        </p:nvSpPr>
        <p:spPr>
          <a:xfrm>
            <a:off x="5094829" y="134871"/>
            <a:ext cx="3662060" cy="400110"/>
          </a:xfrm>
          <a:prstGeom prst="rect">
            <a:avLst/>
          </a:prstGeom>
          <a:noFill/>
        </p:spPr>
        <p:txBody>
          <a:bodyPr wrap="square" rtlCol="0">
            <a:spAutoFit/>
          </a:bodyPr>
          <a:lstStyle/>
          <a:p>
            <a:r>
              <a:rPr lang="en-US" sz="2000" b="1" dirty="0" smtClean="0">
                <a:solidFill>
                  <a:schemeClr val="bg1"/>
                </a:solidFill>
                <a:latin typeface="+mj-lt"/>
                <a:ea typeface="Roboto" pitchFamily="2" charset="0"/>
                <a:cs typeface="Arial" panose="020B0604020202020204" pitchFamily="34" charset="0"/>
              </a:rPr>
              <a:t>Học</a:t>
            </a:r>
            <a:r>
              <a:rPr lang="en-US" sz="2000" b="1" baseline="0" dirty="0" smtClean="0">
                <a:solidFill>
                  <a:schemeClr val="bg1"/>
                </a:solidFill>
                <a:latin typeface="+mj-lt"/>
                <a:ea typeface="Roboto" pitchFamily="2" charset="0"/>
                <a:cs typeface="Arial" panose="020B0604020202020204" pitchFamily="34" charset="0"/>
              </a:rPr>
              <a:t> l</a:t>
            </a:r>
            <a:r>
              <a:rPr lang="en-US" sz="2000" b="1" dirty="0" smtClean="0">
                <a:solidFill>
                  <a:schemeClr val="bg1"/>
                </a:solidFill>
                <a:latin typeface="+mj-lt"/>
                <a:ea typeface="Roboto" pitchFamily="2" charset="0"/>
                <a:cs typeface="Arial" panose="020B0604020202020204" pitchFamily="34" charset="0"/>
              </a:rPr>
              <a:t>ập</a:t>
            </a:r>
            <a:r>
              <a:rPr lang="en-US" sz="2000" b="1" baseline="0" dirty="0" smtClean="0">
                <a:solidFill>
                  <a:schemeClr val="bg1"/>
                </a:solidFill>
                <a:latin typeface="+mj-lt"/>
                <a:ea typeface="Roboto" pitchFamily="2" charset="0"/>
                <a:cs typeface="Arial" panose="020B0604020202020204" pitchFamily="34" charset="0"/>
              </a:rPr>
              <a:t> </a:t>
            </a:r>
            <a:r>
              <a:rPr lang="en-US" sz="2000" b="1" baseline="0" dirty="0" err="1" smtClean="0">
                <a:solidFill>
                  <a:schemeClr val="bg1"/>
                </a:solidFill>
                <a:latin typeface="+mj-lt"/>
                <a:ea typeface="Roboto" pitchFamily="2" charset="0"/>
                <a:cs typeface="Arial" panose="020B0604020202020204" pitchFamily="34" charset="0"/>
              </a:rPr>
              <a:t>trình</a:t>
            </a:r>
            <a:r>
              <a:rPr lang="en-US" sz="2000" b="1" baseline="0" dirty="0" smtClean="0">
                <a:solidFill>
                  <a:schemeClr val="bg1"/>
                </a:solidFill>
                <a:latin typeface="+mj-lt"/>
                <a:ea typeface="Roboto" pitchFamily="2" charset="0"/>
                <a:cs typeface="Arial" panose="020B0604020202020204" pitchFamily="34" charset="0"/>
              </a:rPr>
              <a:t> Python </a:t>
            </a:r>
            <a:r>
              <a:rPr lang="en-US" sz="2000" b="1" baseline="0" dirty="0" err="1" smtClean="0">
                <a:solidFill>
                  <a:schemeClr val="bg1"/>
                </a:solidFill>
                <a:latin typeface="+mj-lt"/>
                <a:ea typeface="Roboto" pitchFamily="2" charset="0"/>
                <a:cs typeface="Arial" panose="020B0604020202020204" pitchFamily="34" charset="0"/>
              </a:rPr>
              <a:t>Cơ</a:t>
            </a:r>
            <a:r>
              <a:rPr lang="en-US" sz="2000" b="1" baseline="0" dirty="0" smtClean="0">
                <a:solidFill>
                  <a:schemeClr val="bg1"/>
                </a:solidFill>
                <a:latin typeface="+mj-lt"/>
                <a:ea typeface="Roboto" pitchFamily="2" charset="0"/>
                <a:cs typeface="Arial" panose="020B0604020202020204" pitchFamily="34" charset="0"/>
              </a:rPr>
              <a:t> </a:t>
            </a:r>
            <a:r>
              <a:rPr lang="en-US" sz="2000" b="1" baseline="0" dirty="0" err="1" smtClean="0">
                <a:solidFill>
                  <a:schemeClr val="bg1"/>
                </a:solidFill>
                <a:latin typeface="+mj-lt"/>
                <a:ea typeface="Roboto" pitchFamily="2" charset="0"/>
                <a:cs typeface="Arial" panose="020B0604020202020204" pitchFamily="34" charset="0"/>
              </a:rPr>
              <a:t>Bản</a:t>
            </a:r>
            <a:endParaRPr lang="en-US" sz="2000" b="1" dirty="0">
              <a:solidFill>
                <a:schemeClr val="bg1"/>
              </a:solidFill>
              <a:latin typeface="+mj-lt"/>
              <a:ea typeface="Roboto" pitchFamily="2" charset="0"/>
              <a:cs typeface="Arial" panose="020B0604020202020204" pitchFamily="34" charset="0"/>
            </a:endParaRPr>
          </a:p>
        </p:txBody>
      </p:sp>
      <p:pic>
        <p:nvPicPr>
          <p:cNvPr id="1026" name="Picture 2" descr="https://aptech-danang.edu.vn/Content/ace/images/banner-sm.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4739"/>
            <a:ext cx="2727799" cy="66511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301925" y="1290010"/>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3" hasCustomPrompt="1"/>
          </p:nvPr>
        </p:nvSpPr>
        <p:spPr>
          <a:xfrm>
            <a:off x="301925" y="851289"/>
            <a:ext cx="8454964" cy="424732"/>
          </a:xfrm>
          <a:noFill/>
        </p:spPr>
        <p:txBody>
          <a:bodyPr wrap="square" rtlCol="0">
            <a:spAutoFit/>
          </a:bodyPr>
          <a:lstStyle>
            <a:lvl1pPr marL="0" indent="0">
              <a:buNone/>
              <a:defRPr lang="en-US" sz="2400" b="1" dirty="0" smtClean="0">
                <a:solidFill>
                  <a:srgbClr val="64C7E9"/>
                </a:solidFill>
                <a:ea typeface="Roboto" pitchFamily="2" charset="0"/>
              </a:defRPr>
            </a:lvl1pPr>
          </a:lstStyle>
          <a:p>
            <a:pPr marL="0" lvl="0"/>
            <a:r>
              <a:rPr lang="en-US" dirty="0" smtClean="0"/>
              <a:t>Tittle</a:t>
            </a:r>
          </a:p>
        </p:txBody>
      </p:sp>
      <p:sp>
        <p:nvSpPr>
          <p:cNvPr id="4" name="Freeform 3"/>
          <p:cNvSpPr/>
          <p:nvPr userDrawn="1"/>
        </p:nvSpPr>
        <p:spPr>
          <a:xfrm>
            <a:off x="2666172" y="1"/>
            <a:ext cx="321577" cy="669850"/>
          </a:xfrm>
          <a:custGeom>
            <a:avLst/>
            <a:gdLst>
              <a:gd name="connsiteX0" fmla="*/ 0 w 510363"/>
              <a:gd name="connsiteY0" fmla="*/ 0 h 669851"/>
              <a:gd name="connsiteX1" fmla="*/ 510363 w 510363"/>
              <a:gd name="connsiteY1" fmla="*/ 0 h 669851"/>
              <a:gd name="connsiteX2" fmla="*/ 318977 w 510363"/>
              <a:gd name="connsiteY2" fmla="*/ 669851 h 669851"/>
              <a:gd name="connsiteX3" fmla="*/ 0 w 510363"/>
              <a:gd name="connsiteY3" fmla="*/ 669851 h 669851"/>
              <a:gd name="connsiteX4" fmla="*/ 0 w 510363"/>
              <a:gd name="connsiteY4" fmla="*/ 0 h 669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363" h="669851">
                <a:moveTo>
                  <a:pt x="0" y="0"/>
                </a:moveTo>
                <a:lnTo>
                  <a:pt x="510363" y="0"/>
                </a:lnTo>
                <a:lnTo>
                  <a:pt x="318977" y="669851"/>
                </a:lnTo>
                <a:lnTo>
                  <a:pt x="0" y="669851"/>
                </a:lnTo>
                <a:lnTo>
                  <a:pt x="0" y="0"/>
                </a:lnTo>
                <a:close/>
              </a:path>
            </a:pathLst>
          </a:custGeom>
          <a:solidFill>
            <a:srgbClr val="FF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25624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4" r:id="rId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82502"/>
            <a:ext cx="9144000" cy="1924493"/>
          </a:xfrm>
          <a:prstGeom prst="rect">
            <a:avLst/>
          </a:prstGeom>
          <a:solidFill>
            <a:srgbClr val="FF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032185" y="3058568"/>
            <a:ext cx="3079630" cy="646331"/>
          </a:xfrm>
          <a:prstGeom prst="rect">
            <a:avLst/>
          </a:prstGeom>
          <a:noFill/>
        </p:spPr>
        <p:txBody>
          <a:bodyPr wrap="square" rtlCol="0">
            <a:spAutoFit/>
          </a:bodyPr>
          <a:lstStyle/>
          <a:p>
            <a:pPr algn="ctr"/>
            <a:r>
              <a:rPr lang="en-US" sz="3600" b="1" dirty="0">
                <a:solidFill>
                  <a:schemeClr val="bg1"/>
                </a:solidFill>
              </a:rPr>
              <a:t>BÀI </a:t>
            </a:r>
            <a:r>
              <a:rPr lang="en-US" sz="3600" b="1" dirty="0">
                <a:solidFill>
                  <a:schemeClr val="bg1"/>
                </a:solidFill>
              </a:rPr>
              <a:t>7</a:t>
            </a:r>
            <a:endParaRPr lang="en-US" sz="3600" b="1" dirty="0">
              <a:solidFill>
                <a:schemeClr val="bg1"/>
              </a:solidFill>
            </a:endParaRPr>
          </a:p>
        </p:txBody>
      </p:sp>
      <p:sp>
        <p:nvSpPr>
          <p:cNvPr id="7" name="TextBox 6"/>
          <p:cNvSpPr txBox="1"/>
          <p:nvPr/>
        </p:nvSpPr>
        <p:spPr>
          <a:xfrm>
            <a:off x="1137019" y="3838896"/>
            <a:ext cx="6869962" cy="1323439"/>
          </a:xfrm>
          <a:prstGeom prst="rect">
            <a:avLst/>
          </a:prstGeom>
          <a:noFill/>
        </p:spPr>
        <p:txBody>
          <a:bodyPr wrap="square" rtlCol="0">
            <a:spAutoFit/>
          </a:bodyPr>
          <a:lstStyle/>
          <a:p>
            <a:pPr algn="ctr"/>
            <a:r>
              <a:rPr lang="en-US" sz="4000" b="1" dirty="0" smtClean="0">
                <a:solidFill>
                  <a:schemeClr val="bg1"/>
                </a:solidFill>
                <a:ea typeface="Roboto" pitchFamily="2" charset="0"/>
              </a:rPr>
              <a:t>String in </a:t>
            </a:r>
            <a:r>
              <a:rPr lang="en-US" sz="4000" b="1" dirty="0" smtClean="0">
                <a:solidFill>
                  <a:schemeClr val="bg1"/>
                </a:solidFill>
                <a:ea typeface="Roboto" pitchFamily="2" charset="0"/>
              </a:rPr>
              <a:t>Python</a:t>
            </a:r>
          </a:p>
          <a:p>
            <a:pPr algn="ctr"/>
            <a:r>
              <a:rPr lang="en-US" sz="4000" b="1" dirty="0" err="1" smtClean="0">
                <a:solidFill>
                  <a:schemeClr val="bg1"/>
                </a:solidFill>
                <a:ea typeface="Roboto" pitchFamily="2" charset="0"/>
              </a:rPr>
              <a:t>Kiểu</a:t>
            </a:r>
            <a:r>
              <a:rPr lang="en-US" sz="4000" b="1" dirty="0" smtClean="0">
                <a:solidFill>
                  <a:schemeClr val="bg1"/>
                </a:solidFill>
                <a:ea typeface="Roboto" pitchFamily="2" charset="0"/>
              </a:rPr>
              <a:t> </a:t>
            </a:r>
            <a:r>
              <a:rPr lang="en-US" sz="4000" b="1" dirty="0" err="1" smtClean="0">
                <a:solidFill>
                  <a:schemeClr val="bg1"/>
                </a:solidFill>
                <a:ea typeface="Roboto" pitchFamily="2" charset="0"/>
              </a:rPr>
              <a:t>Chuỗi</a:t>
            </a:r>
            <a:r>
              <a:rPr lang="en-US" sz="4000" b="1" dirty="0" smtClean="0">
                <a:solidFill>
                  <a:schemeClr val="bg1"/>
                </a:solidFill>
                <a:ea typeface="Roboto" pitchFamily="2" charset="0"/>
              </a:rPr>
              <a:t> </a:t>
            </a:r>
            <a:r>
              <a:rPr lang="en-US" sz="4000" b="1" dirty="0" err="1" smtClean="0">
                <a:solidFill>
                  <a:schemeClr val="bg1"/>
                </a:solidFill>
                <a:ea typeface="Roboto" pitchFamily="2" charset="0"/>
              </a:rPr>
              <a:t>trong</a:t>
            </a:r>
            <a:r>
              <a:rPr lang="en-US" sz="4000" b="1" dirty="0" smtClean="0">
                <a:solidFill>
                  <a:schemeClr val="bg1"/>
                </a:solidFill>
                <a:ea typeface="Roboto" pitchFamily="2" charset="0"/>
              </a:rPr>
              <a:t> Python</a:t>
            </a:r>
            <a:endParaRPr lang="en-US" sz="4000" b="1" dirty="0">
              <a:solidFill>
                <a:schemeClr val="bg1"/>
              </a:solidFill>
              <a:ea typeface="Roboto" pitchFamily="2" charset="0"/>
            </a:endParaRPr>
          </a:p>
        </p:txBody>
      </p:sp>
      <p:pic>
        <p:nvPicPr>
          <p:cNvPr id="2050" name="Picture 2" descr="https://aptech-danang.edu.vn/Content/ace/images/banner-s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978" y="1263702"/>
            <a:ext cx="4766044" cy="1162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4682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10</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7.2 </a:t>
            </a:r>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xử</a:t>
            </a:r>
            <a:r>
              <a:rPr lang="en-US" dirty="0" smtClean="0"/>
              <a:t> </a:t>
            </a:r>
            <a:r>
              <a:rPr lang="en-US" dirty="0" err="1" smtClean="0"/>
              <a:t>lí</a:t>
            </a:r>
            <a:r>
              <a:rPr lang="en-US" dirty="0" smtClean="0"/>
              <a:t> </a:t>
            </a:r>
            <a:r>
              <a:rPr lang="en-US" dirty="0" err="1"/>
              <a:t>C</a:t>
            </a:r>
            <a:r>
              <a:rPr lang="en-US" dirty="0" err="1" smtClean="0"/>
              <a:t>huỗi</a:t>
            </a:r>
            <a:endParaRPr lang="en-US" dirty="0"/>
          </a:p>
        </p:txBody>
      </p:sp>
      <p:sp>
        <p:nvSpPr>
          <p:cNvPr id="29" name="Rectangle 28"/>
          <p:cNvSpPr/>
          <p:nvPr/>
        </p:nvSpPr>
        <p:spPr>
          <a:xfrm>
            <a:off x="699793" y="2589546"/>
            <a:ext cx="7774356" cy="81583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2640746"/>
            <a:ext cx="7402216" cy="646331"/>
          </a:xfrm>
          <a:prstGeom prst="rect">
            <a:avLst/>
          </a:prstGeom>
          <a:noFill/>
        </p:spPr>
        <p:txBody>
          <a:bodyPr wrap="square" rtlCol="0">
            <a:spAutoFit/>
          </a:bodyPr>
          <a:lstStyle/>
          <a:p>
            <a:r>
              <a:rPr lang="en-US" dirty="0" smtClean="0">
                <a:solidFill>
                  <a:schemeClr val="bg1"/>
                </a:solidFill>
              </a:rPr>
              <a:t>a = </a:t>
            </a:r>
            <a:r>
              <a:rPr lang="en-US" dirty="0" smtClean="0">
                <a:solidFill>
                  <a:schemeClr val="accent2">
                    <a:lumMod val="75000"/>
                  </a:schemeClr>
                </a:solidFill>
              </a:rPr>
              <a:t>"Hello, World!"</a:t>
            </a:r>
            <a:r>
              <a:rPr lang="en-US" dirty="0" smtClean="0">
                <a:solidFill>
                  <a:schemeClr val="bg1"/>
                </a:solidFill>
              </a:rPr>
              <a:t/>
            </a:r>
            <a:br>
              <a:rPr lang="en-US" dirty="0" smtClean="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a.split</a:t>
            </a:r>
            <a:r>
              <a:rPr lang="en-US" dirty="0" smtClean="0">
                <a:solidFill>
                  <a:srgbClr val="FF66CC"/>
                </a:solidFill>
              </a:rPr>
              <a:t>(</a:t>
            </a:r>
            <a:r>
              <a:rPr lang="en-US" dirty="0" smtClean="0">
                <a:solidFill>
                  <a:schemeClr val="accent2">
                    <a:lumMod val="75000"/>
                  </a:schemeClr>
                </a:solidFill>
              </a:rPr>
              <a:t>","</a:t>
            </a:r>
            <a:r>
              <a:rPr lang="en-US" dirty="0" smtClean="0">
                <a:solidFill>
                  <a:srgbClr val="FF66CC"/>
                </a:solidFill>
              </a:rPr>
              <a:t>)</a:t>
            </a:r>
            <a:r>
              <a:rPr lang="en-US" dirty="0" smtClean="0">
                <a:solidFill>
                  <a:schemeClr val="accent4">
                    <a:lumMod val="60000"/>
                    <a:lumOff val="40000"/>
                  </a:schemeClr>
                </a:solidFill>
              </a:rPr>
              <a:t>) #returns list:  ['Hello', ' World!']</a:t>
            </a:r>
            <a:endParaRPr lang="en-US" sz="1600" dirty="0">
              <a:solidFill>
                <a:schemeClr val="accent4">
                  <a:lumMod val="60000"/>
                  <a:lumOff val="40000"/>
                </a:schemeClr>
              </a:solidFill>
            </a:endParaRPr>
          </a:p>
        </p:txBody>
      </p:sp>
      <p:sp>
        <p:nvSpPr>
          <p:cNvPr id="14" name="TextBox 13"/>
          <p:cNvSpPr txBox="1"/>
          <p:nvPr/>
        </p:nvSpPr>
        <p:spPr>
          <a:xfrm>
            <a:off x="774221" y="2098011"/>
            <a:ext cx="7834152" cy="369332"/>
          </a:xfrm>
          <a:prstGeom prst="rect">
            <a:avLst/>
          </a:prstGeom>
          <a:noFill/>
        </p:spPr>
        <p:txBody>
          <a:bodyPr wrap="square" rtlCol="0">
            <a:spAutoFit/>
          </a:bodyPr>
          <a:lstStyle/>
          <a:p>
            <a:r>
              <a:rPr lang="en-US" dirty="0" err="1" smtClean="0"/>
              <a:t>Tách</a:t>
            </a:r>
            <a:r>
              <a:rPr lang="en-US" dirty="0" smtClean="0"/>
              <a:t> </a:t>
            </a:r>
            <a:r>
              <a:rPr lang="en-US" dirty="0" err="1" smtClean="0"/>
              <a:t>chuỗi</a:t>
            </a:r>
            <a:r>
              <a:rPr lang="en-US" dirty="0" smtClean="0"/>
              <a:t> </a:t>
            </a:r>
            <a:r>
              <a:rPr lang="en-US" dirty="0" err="1" smtClean="0"/>
              <a:t>với</a:t>
            </a:r>
            <a:r>
              <a:rPr lang="en-US" dirty="0" smtClean="0"/>
              <a:t> </a:t>
            </a:r>
            <a:r>
              <a:rPr lang="en-US" b="1" dirty="0">
                <a:solidFill>
                  <a:srgbClr val="FF0000"/>
                </a:solidFill>
              </a:rPr>
              <a:t>split</a:t>
            </a:r>
            <a:r>
              <a:rPr lang="en-US" b="1" dirty="0" smtClean="0">
                <a:solidFill>
                  <a:srgbClr val="FF0000"/>
                </a:solidFill>
              </a:rPr>
              <a:t>()</a:t>
            </a:r>
            <a:r>
              <a:rPr lang="en-US" b="1" dirty="0" smtClean="0"/>
              <a:t> </a:t>
            </a:r>
            <a:r>
              <a:rPr lang="en-US" dirty="0" err="1" smtClean="0"/>
              <a:t>dựa</a:t>
            </a:r>
            <a:r>
              <a:rPr lang="en-US" dirty="0" smtClean="0"/>
              <a:t> </a:t>
            </a:r>
            <a:r>
              <a:rPr lang="en-US" dirty="0" err="1" smtClean="0"/>
              <a:t>vào</a:t>
            </a:r>
            <a:r>
              <a:rPr lang="en-US" dirty="0" smtClean="0"/>
              <a:t> </a:t>
            </a:r>
            <a:r>
              <a:rPr lang="en-US" dirty="0" err="1" smtClean="0"/>
              <a:t>một</a:t>
            </a:r>
            <a:r>
              <a:rPr lang="en-US" dirty="0" smtClean="0"/>
              <a:t> </a:t>
            </a:r>
            <a:r>
              <a:rPr lang="en-US" dirty="0" err="1" smtClean="0"/>
              <a:t>kí</a:t>
            </a:r>
            <a:r>
              <a:rPr lang="en-US" dirty="0" smtClean="0"/>
              <a:t> </a:t>
            </a:r>
            <a:r>
              <a:rPr lang="en-US" dirty="0" err="1" smtClean="0"/>
              <a:t>tự</a:t>
            </a:r>
            <a:r>
              <a:rPr lang="en-US" dirty="0" smtClean="0"/>
              <a:t> </a:t>
            </a:r>
            <a:r>
              <a:rPr lang="en-US" dirty="0" err="1" smtClean="0"/>
              <a:t>nằm</a:t>
            </a:r>
            <a:r>
              <a:rPr lang="en-US" dirty="0" smtClean="0"/>
              <a:t> </a:t>
            </a:r>
            <a:r>
              <a:rPr lang="en-US" dirty="0" err="1" smtClean="0"/>
              <a:t>giữa</a:t>
            </a:r>
            <a:r>
              <a:rPr lang="en-US" dirty="0" smtClean="0"/>
              <a:t> </a:t>
            </a:r>
            <a:r>
              <a:rPr lang="en-US" dirty="0" err="1" smtClean="0"/>
              <a:t>chuỗi</a:t>
            </a:r>
            <a:endParaRPr lang="en-US" b="1" dirty="0"/>
          </a:p>
        </p:txBody>
      </p:sp>
      <p:sp>
        <p:nvSpPr>
          <p:cNvPr id="21" name="Rectangle 20"/>
          <p:cNvSpPr/>
          <p:nvPr/>
        </p:nvSpPr>
        <p:spPr>
          <a:xfrm>
            <a:off x="699793" y="3906854"/>
            <a:ext cx="7774356" cy="88123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TextBox 21"/>
          <p:cNvSpPr txBox="1"/>
          <p:nvPr/>
        </p:nvSpPr>
        <p:spPr>
          <a:xfrm>
            <a:off x="880547" y="4030146"/>
            <a:ext cx="7402216" cy="646331"/>
          </a:xfrm>
          <a:prstGeom prst="rect">
            <a:avLst/>
          </a:prstGeom>
          <a:noFill/>
        </p:spPr>
        <p:txBody>
          <a:bodyPr wrap="square" rtlCol="0">
            <a:spAutoFit/>
          </a:bodyPr>
          <a:lstStyle/>
          <a:p>
            <a:r>
              <a:rPr lang="en-US" dirty="0">
                <a:solidFill>
                  <a:schemeClr val="bg1"/>
                </a:solidFill>
              </a:rPr>
              <a:t>a = </a:t>
            </a:r>
            <a:r>
              <a:rPr lang="en-US" dirty="0">
                <a:solidFill>
                  <a:schemeClr val="accent2">
                    <a:lumMod val="75000"/>
                  </a:schemeClr>
                </a:solidFill>
              </a:rPr>
              <a:t>" Hello, World! "</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a.strip</a:t>
            </a:r>
            <a:r>
              <a:rPr lang="en-US" dirty="0" smtClean="0">
                <a:solidFill>
                  <a:srgbClr val="FF66CC"/>
                </a:solidFill>
              </a:rPr>
              <a:t>()</a:t>
            </a:r>
            <a:r>
              <a:rPr lang="en-US" dirty="0" smtClean="0">
                <a:solidFill>
                  <a:schemeClr val="accent4">
                    <a:lumMod val="60000"/>
                    <a:lumOff val="40000"/>
                  </a:schemeClr>
                </a:solidFill>
              </a:rPr>
              <a:t>) </a:t>
            </a:r>
            <a:r>
              <a:rPr lang="en-US" dirty="0">
                <a:solidFill>
                  <a:schemeClr val="bg1"/>
                </a:solidFill>
              </a:rPr>
              <a:t> </a:t>
            </a:r>
            <a:r>
              <a:rPr lang="en-US" dirty="0">
                <a:solidFill>
                  <a:schemeClr val="accent4">
                    <a:lumMod val="60000"/>
                    <a:lumOff val="40000"/>
                  </a:schemeClr>
                </a:solidFill>
              </a:rPr>
              <a:t># returns "Hello, World!"</a:t>
            </a:r>
          </a:p>
        </p:txBody>
      </p:sp>
      <p:sp>
        <p:nvSpPr>
          <p:cNvPr id="13" name="TextBox 12"/>
          <p:cNvSpPr txBox="1"/>
          <p:nvPr/>
        </p:nvSpPr>
        <p:spPr>
          <a:xfrm>
            <a:off x="774221" y="3458387"/>
            <a:ext cx="7834152" cy="369332"/>
          </a:xfrm>
          <a:prstGeom prst="rect">
            <a:avLst/>
          </a:prstGeom>
          <a:noFill/>
        </p:spPr>
        <p:txBody>
          <a:bodyPr wrap="square" rtlCol="0">
            <a:spAutoFit/>
          </a:bodyPr>
          <a:lstStyle/>
          <a:p>
            <a:r>
              <a:rPr lang="en-US" dirty="0" err="1" smtClean="0"/>
              <a:t>Xóa</a:t>
            </a:r>
            <a:r>
              <a:rPr lang="en-US" dirty="0" smtClean="0"/>
              <a:t> </a:t>
            </a:r>
            <a:r>
              <a:rPr lang="en-US" dirty="0" err="1" smtClean="0"/>
              <a:t>khoảng</a:t>
            </a:r>
            <a:r>
              <a:rPr lang="en-US" dirty="0" smtClean="0"/>
              <a:t> </a:t>
            </a:r>
            <a:r>
              <a:rPr lang="en-US" dirty="0" err="1" smtClean="0"/>
              <a:t>trắng</a:t>
            </a:r>
            <a:r>
              <a:rPr lang="en-US" dirty="0" smtClean="0"/>
              <a:t> 2 </a:t>
            </a:r>
            <a:r>
              <a:rPr lang="en-US" dirty="0" err="1" smtClean="0"/>
              <a:t>đầu</a:t>
            </a:r>
            <a:r>
              <a:rPr lang="en-US" dirty="0" smtClean="0"/>
              <a:t> </a:t>
            </a:r>
            <a:r>
              <a:rPr lang="en-US" dirty="0" err="1" smtClean="0"/>
              <a:t>chuỗi</a:t>
            </a:r>
            <a:r>
              <a:rPr lang="en-US" dirty="0" smtClean="0"/>
              <a:t> </a:t>
            </a:r>
            <a:r>
              <a:rPr lang="en-US" dirty="0" err="1" smtClean="0"/>
              <a:t>với</a:t>
            </a:r>
            <a:r>
              <a:rPr lang="en-US" dirty="0" smtClean="0"/>
              <a:t> </a:t>
            </a:r>
            <a:r>
              <a:rPr lang="en-US" b="1" dirty="0" smtClean="0">
                <a:solidFill>
                  <a:srgbClr val="FF0000"/>
                </a:solidFill>
              </a:rPr>
              <a:t>strip()</a:t>
            </a:r>
            <a:endParaRPr lang="en-US" b="1" dirty="0">
              <a:solidFill>
                <a:srgbClr val="FF0000"/>
              </a:solidFill>
            </a:endParaRPr>
          </a:p>
        </p:txBody>
      </p:sp>
      <p:sp>
        <p:nvSpPr>
          <p:cNvPr id="18" name="Flowchart: Decision 17"/>
          <p:cNvSpPr/>
          <p:nvPr/>
        </p:nvSpPr>
        <p:spPr>
          <a:xfrm>
            <a:off x="625365" y="3536213"/>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74221" y="4893185"/>
            <a:ext cx="7834152" cy="369332"/>
          </a:xfrm>
          <a:prstGeom prst="rect">
            <a:avLst/>
          </a:prstGeom>
          <a:noFill/>
        </p:spPr>
        <p:txBody>
          <a:bodyPr wrap="square" rtlCol="0">
            <a:spAutoFit/>
          </a:bodyPr>
          <a:lstStyle/>
          <a:p>
            <a:r>
              <a:rPr lang="en-US" dirty="0" err="1" smtClean="0"/>
              <a:t>Thay</a:t>
            </a:r>
            <a:r>
              <a:rPr lang="en-US" dirty="0" smtClean="0"/>
              <a:t> </a:t>
            </a:r>
            <a:r>
              <a:rPr lang="en-US" dirty="0" err="1" smtClean="0"/>
              <a:t>thế</a:t>
            </a:r>
            <a:r>
              <a:rPr lang="en-US" dirty="0" smtClean="0"/>
              <a:t> </a:t>
            </a:r>
            <a:r>
              <a:rPr lang="en-US" dirty="0" err="1" smtClean="0"/>
              <a:t>kí</a:t>
            </a:r>
            <a:r>
              <a:rPr lang="en-US" dirty="0" smtClean="0"/>
              <a:t> </a:t>
            </a:r>
            <a:r>
              <a:rPr lang="en-US" dirty="0" err="1" smtClean="0"/>
              <a:t>tự</a:t>
            </a:r>
            <a:r>
              <a:rPr lang="en-US" dirty="0" smtClean="0"/>
              <a:t> </a:t>
            </a:r>
            <a:r>
              <a:rPr lang="en-US" dirty="0" err="1" smtClean="0"/>
              <a:t>trong</a:t>
            </a:r>
            <a:r>
              <a:rPr lang="en-US" dirty="0" smtClean="0"/>
              <a:t> </a:t>
            </a:r>
            <a:r>
              <a:rPr lang="en-US" dirty="0" err="1" smtClean="0"/>
              <a:t>chuỗi</a:t>
            </a:r>
            <a:r>
              <a:rPr lang="en-US" dirty="0" smtClean="0"/>
              <a:t> </a:t>
            </a:r>
            <a:r>
              <a:rPr lang="en-US" dirty="0" err="1" smtClean="0"/>
              <a:t>với</a:t>
            </a:r>
            <a:r>
              <a:rPr lang="en-US" dirty="0" smtClean="0"/>
              <a:t> </a:t>
            </a:r>
            <a:r>
              <a:rPr lang="en-US" b="1" dirty="0" smtClean="0">
                <a:solidFill>
                  <a:srgbClr val="FF0000"/>
                </a:solidFill>
              </a:rPr>
              <a:t>replace()</a:t>
            </a:r>
            <a:endParaRPr lang="en-US" b="1" dirty="0">
              <a:solidFill>
                <a:srgbClr val="FF0000"/>
              </a:solidFill>
            </a:endParaRPr>
          </a:p>
        </p:txBody>
      </p:sp>
      <p:sp>
        <p:nvSpPr>
          <p:cNvPr id="20" name="Flowchart: Decision 19"/>
          <p:cNvSpPr/>
          <p:nvPr/>
        </p:nvSpPr>
        <p:spPr>
          <a:xfrm>
            <a:off x="625365" y="4971011"/>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99793" y="5365904"/>
            <a:ext cx="7774356" cy="106999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880547" y="5527066"/>
            <a:ext cx="7402216" cy="646331"/>
          </a:xfrm>
          <a:prstGeom prst="rect">
            <a:avLst/>
          </a:prstGeom>
          <a:noFill/>
        </p:spPr>
        <p:txBody>
          <a:bodyPr wrap="square" rtlCol="0">
            <a:spAutoFit/>
          </a:bodyPr>
          <a:lstStyle/>
          <a:p>
            <a:r>
              <a:rPr lang="en-US" dirty="0">
                <a:solidFill>
                  <a:schemeClr val="bg1"/>
                </a:solidFill>
              </a:rPr>
              <a:t>txt = "Welcome to my world"</a:t>
            </a:r>
          </a:p>
          <a:p>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txt.replace</a:t>
            </a:r>
            <a:r>
              <a:rPr lang="en-US" dirty="0" smtClean="0">
                <a:solidFill>
                  <a:srgbClr val="FF66CC"/>
                </a:solidFill>
              </a:rPr>
              <a:t>(</a:t>
            </a:r>
            <a:r>
              <a:rPr lang="en-US" dirty="0" smtClean="0">
                <a:solidFill>
                  <a:schemeClr val="accent2">
                    <a:lumMod val="75000"/>
                  </a:schemeClr>
                </a:solidFill>
              </a:rPr>
              <a:t>“world"</a:t>
            </a:r>
            <a:r>
              <a:rPr lang="en-US" dirty="0" smtClean="0">
                <a:solidFill>
                  <a:schemeClr val="bg1"/>
                </a:solidFill>
              </a:rPr>
              <a:t>,</a:t>
            </a:r>
            <a:r>
              <a:rPr lang="en-US" dirty="0">
                <a:solidFill>
                  <a:schemeClr val="accent2">
                    <a:lumMod val="75000"/>
                  </a:schemeClr>
                </a:solidFill>
              </a:rPr>
              <a:t> </a:t>
            </a:r>
            <a:r>
              <a:rPr lang="en-US" dirty="0" smtClean="0">
                <a:solidFill>
                  <a:schemeClr val="accent2">
                    <a:lumMod val="75000"/>
                  </a:schemeClr>
                </a:solidFill>
              </a:rPr>
              <a:t>“home"</a:t>
            </a:r>
            <a:r>
              <a:rPr lang="en-US" dirty="0" smtClean="0">
                <a:solidFill>
                  <a:srgbClr val="FF66CC"/>
                </a:solidFill>
              </a:rPr>
              <a:t>)</a:t>
            </a:r>
            <a:r>
              <a:rPr lang="en-US" dirty="0" smtClean="0">
                <a:solidFill>
                  <a:schemeClr val="accent4">
                    <a:lumMod val="60000"/>
                    <a:lumOff val="40000"/>
                  </a:schemeClr>
                </a:solidFill>
              </a:rPr>
              <a:t>) </a:t>
            </a:r>
            <a:r>
              <a:rPr lang="en-US" dirty="0">
                <a:solidFill>
                  <a:schemeClr val="accent4">
                    <a:lumMod val="60000"/>
                    <a:lumOff val="40000"/>
                  </a:schemeClr>
                </a:solidFill>
              </a:rPr>
              <a:t>#output: </a:t>
            </a:r>
            <a:r>
              <a:rPr lang="en-US" dirty="0">
                <a:solidFill>
                  <a:schemeClr val="bg1"/>
                </a:solidFill>
              </a:rPr>
              <a:t>Welcome To My </a:t>
            </a:r>
            <a:r>
              <a:rPr lang="en-US" dirty="0" smtClean="0">
                <a:solidFill>
                  <a:schemeClr val="bg1"/>
                </a:solidFill>
              </a:rPr>
              <a:t>home</a:t>
            </a:r>
            <a:endParaRPr lang="en-US" dirty="0">
              <a:solidFill>
                <a:schemeClr val="bg1"/>
              </a:solidFill>
            </a:endParaRPr>
          </a:p>
        </p:txBody>
      </p:sp>
      <p:sp>
        <p:nvSpPr>
          <p:cNvPr id="25" name="Flowchart: Decision 24"/>
          <p:cNvSpPr/>
          <p:nvPr/>
        </p:nvSpPr>
        <p:spPr>
          <a:xfrm>
            <a:off x="625365" y="220720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Biến</a:t>
            </a:r>
            <a:r>
              <a:rPr lang="en-US" b="1" dirty="0" smtClean="0"/>
              <a:t> </a:t>
            </a:r>
            <a:r>
              <a:rPr lang="en-US" b="1" dirty="0" err="1" smtClean="0"/>
              <a:t>đổi</a:t>
            </a:r>
            <a:r>
              <a:rPr lang="en-US" b="1" dirty="0" smtClean="0"/>
              <a:t> </a:t>
            </a:r>
            <a:r>
              <a:rPr lang="en-US" b="1" dirty="0" err="1" smtClean="0"/>
              <a:t>chuỗi</a:t>
            </a:r>
            <a:endParaRPr lang="en-US" b="1" dirty="0">
              <a:solidFill>
                <a:srgbClr val="FF0000"/>
              </a:solidFill>
            </a:endParaRPr>
          </a:p>
        </p:txBody>
      </p:sp>
    </p:spTree>
    <p:extLst>
      <p:ext uri="{BB962C8B-B14F-4D97-AF65-F5344CB8AC3E}">
        <p14:creationId xmlns:p14="http://schemas.microsoft.com/office/powerpoint/2010/main" val="2805046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11</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7.3 </a:t>
            </a:r>
            <a:r>
              <a:rPr lang="en-US" dirty="0" err="1" smtClean="0"/>
              <a:t>Định</a:t>
            </a:r>
            <a:r>
              <a:rPr lang="en-US" dirty="0" smtClean="0"/>
              <a:t> </a:t>
            </a:r>
            <a:r>
              <a:rPr lang="en-US" dirty="0" err="1" smtClean="0"/>
              <a:t>dạng</a:t>
            </a:r>
            <a:r>
              <a:rPr lang="en-US" dirty="0" smtClean="0"/>
              <a:t> </a:t>
            </a:r>
            <a:r>
              <a:rPr lang="en-US" dirty="0" err="1"/>
              <a:t>C</a:t>
            </a:r>
            <a:r>
              <a:rPr lang="en-US" dirty="0" err="1" smtClean="0"/>
              <a:t>huỗi</a:t>
            </a:r>
            <a:endParaRPr lang="en-US" dirty="0"/>
          </a:p>
        </p:txBody>
      </p:sp>
      <p:sp>
        <p:nvSpPr>
          <p:cNvPr id="29" name="Rectangle 28"/>
          <p:cNvSpPr/>
          <p:nvPr/>
        </p:nvSpPr>
        <p:spPr>
          <a:xfrm>
            <a:off x="699793" y="2847729"/>
            <a:ext cx="7774356" cy="14168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2898929"/>
            <a:ext cx="7402216" cy="1200329"/>
          </a:xfrm>
          <a:prstGeom prst="rect">
            <a:avLst/>
          </a:prstGeom>
          <a:noFill/>
        </p:spPr>
        <p:txBody>
          <a:bodyPr wrap="square" rtlCol="0">
            <a:spAutoFit/>
          </a:bodyPr>
          <a:lstStyle/>
          <a:p>
            <a:r>
              <a:rPr lang="en-US" dirty="0">
                <a:solidFill>
                  <a:schemeClr val="bg1"/>
                </a:solidFill>
              </a:rPr>
              <a:t>age = </a:t>
            </a:r>
            <a:r>
              <a:rPr lang="en-US" dirty="0">
                <a:solidFill>
                  <a:schemeClr val="accent6">
                    <a:lumMod val="60000"/>
                    <a:lumOff val="40000"/>
                  </a:schemeClr>
                </a:solidFill>
              </a:rPr>
              <a:t>36</a:t>
            </a:r>
            <a:r>
              <a:rPr lang="en-US" dirty="0">
                <a:solidFill>
                  <a:schemeClr val="bg1"/>
                </a:solidFill>
              </a:rPr>
              <a:t/>
            </a:r>
            <a:br>
              <a:rPr lang="en-US" dirty="0">
                <a:solidFill>
                  <a:schemeClr val="bg1"/>
                </a:solidFill>
              </a:rPr>
            </a:br>
            <a:r>
              <a:rPr lang="en-US" dirty="0">
                <a:solidFill>
                  <a:schemeClr val="bg1"/>
                </a:solidFill>
              </a:rPr>
              <a:t>txt = </a:t>
            </a:r>
            <a:r>
              <a:rPr lang="en-US" dirty="0" smtClean="0">
                <a:solidFill>
                  <a:schemeClr val="accent2">
                    <a:lumMod val="75000"/>
                  </a:schemeClr>
                </a:solidFill>
              </a:rPr>
              <a:t>“</a:t>
            </a:r>
            <a:r>
              <a:rPr lang="en-US" dirty="0" err="1" smtClean="0">
                <a:solidFill>
                  <a:schemeClr val="accent2">
                    <a:lumMod val="75000"/>
                  </a:schemeClr>
                </a:solidFill>
              </a:rPr>
              <a:t>Tôi</a:t>
            </a:r>
            <a:r>
              <a:rPr lang="en-US" dirty="0" smtClean="0">
                <a:solidFill>
                  <a:schemeClr val="accent2">
                    <a:lumMod val="75000"/>
                  </a:schemeClr>
                </a:solidFill>
              </a:rPr>
              <a:t> </a:t>
            </a:r>
            <a:r>
              <a:rPr lang="en-US" dirty="0" err="1" smtClean="0">
                <a:solidFill>
                  <a:schemeClr val="accent2">
                    <a:lumMod val="75000"/>
                  </a:schemeClr>
                </a:solidFill>
              </a:rPr>
              <a:t>là</a:t>
            </a:r>
            <a:r>
              <a:rPr lang="en-US" dirty="0" smtClean="0">
                <a:solidFill>
                  <a:schemeClr val="accent2">
                    <a:lumMod val="75000"/>
                  </a:schemeClr>
                </a:solidFill>
              </a:rPr>
              <a:t>  </a:t>
            </a:r>
            <a:r>
              <a:rPr lang="en-US" dirty="0">
                <a:solidFill>
                  <a:schemeClr val="accent2">
                    <a:lumMod val="75000"/>
                  </a:schemeClr>
                </a:solidFill>
              </a:rPr>
              <a:t>John, </a:t>
            </a:r>
            <a:r>
              <a:rPr lang="en-US" dirty="0" err="1" smtClean="0">
                <a:solidFill>
                  <a:schemeClr val="accent2">
                    <a:lumMod val="75000"/>
                  </a:schemeClr>
                </a:solidFill>
              </a:rPr>
              <a:t>Tôi</a:t>
            </a:r>
            <a:r>
              <a:rPr lang="en-US" dirty="0" smtClean="0">
                <a:solidFill>
                  <a:schemeClr val="accent2">
                    <a:lumMod val="75000"/>
                  </a:schemeClr>
                </a:solidFill>
              </a:rPr>
              <a:t> {} </a:t>
            </a:r>
            <a:r>
              <a:rPr lang="en-US" dirty="0" err="1" smtClean="0">
                <a:solidFill>
                  <a:schemeClr val="accent2">
                    <a:lumMod val="75000"/>
                  </a:schemeClr>
                </a:solidFill>
              </a:rPr>
              <a:t>tuổi</a:t>
            </a:r>
            <a:r>
              <a:rPr lang="en-US" dirty="0" smtClean="0">
                <a:solidFill>
                  <a:schemeClr val="accent2">
                    <a:lumMod val="75000"/>
                  </a:schemeClr>
                </a:solidFill>
              </a:rPr>
              <a:t>"</a:t>
            </a:r>
            <a:r>
              <a:rPr lang="en-US" dirty="0">
                <a:solidFill>
                  <a:schemeClr val="bg1"/>
                </a:solidFill>
              </a:rPr>
              <a:t/>
            </a:r>
            <a:br>
              <a:rPr lang="en-US" dirty="0">
                <a:solidFill>
                  <a:schemeClr val="bg1"/>
                </a:solidFill>
              </a:rPr>
            </a:br>
            <a:r>
              <a:rPr lang="en-US" dirty="0">
                <a:solidFill>
                  <a:schemeClr val="bg1"/>
                </a:solidFill>
              </a:rPr>
              <a:t>print</a:t>
            </a:r>
            <a:r>
              <a:rPr lang="en-US" dirty="0">
                <a:solidFill>
                  <a:schemeClr val="accent4">
                    <a:lumMod val="60000"/>
                    <a:lumOff val="40000"/>
                  </a:schemeClr>
                </a:solidFill>
              </a:rPr>
              <a:t>(</a:t>
            </a:r>
            <a:r>
              <a:rPr lang="en-US" dirty="0" err="1">
                <a:solidFill>
                  <a:schemeClr val="bg1"/>
                </a:solidFill>
              </a:rPr>
              <a:t>txt.format</a:t>
            </a:r>
            <a:r>
              <a:rPr lang="en-US" dirty="0">
                <a:solidFill>
                  <a:srgbClr val="FF66CC"/>
                </a:solidFill>
              </a:rPr>
              <a:t>(</a:t>
            </a:r>
            <a:r>
              <a:rPr lang="en-US" dirty="0">
                <a:solidFill>
                  <a:schemeClr val="bg1"/>
                </a:solidFill>
              </a:rPr>
              <a:t>age</a:t>
            </a:r>
            <a:r>
              <a:rPr lang="en-US" dirty="0" smtClean="0">
                <a:solidFill>
                  <a:srgbClr val="FF66CC"/>
                </a:solidFill>
              </a:rPr>
              <a:t>)</a:t>
            </a:r>
            <a:r>
              <a:rPr lang="en-US" dirty="0" smtClean="0">
                <a:solidFill>
                  <a:schemeClr val="accent4">
                    <a:lumMod val="60000"/>
                    <a:lumOff val="40000"/>
                  </a:schemeClr>
                </a:solidFill>
              </a:rPr>
              <a:t>)</a:t>
            </a:r>
          </a:p>
          <a:p>
            <a:r>
              <a:rPr lang="en-US" sz="1600" dirty="0" smtClean="0">
                <a:solidFill>
                  <a:schemeClr val="accent4">
                    <a:lumMod val="60000"/>
                    <a:lumOff val="40000"/>
                  </a:schemeClr>
                </a:solidFill>
              </a:rPr>
              <a:t>#</a:t>
            </a:r>
            <a:r>
              <a:rPr lang="en-US" sz="1600" dirty="0" err="1" smtClean="0">
                <a:solidFill>
                  <a:schemeClr val="accent4">
                    <a:lumMod val="60000"/>
                    <a:lumOff val="40000"/>
                  </a:schemeClr>
                </a:solidFill>
              </a:rPr>
              <a:t>Kết</a:t>
            </a:r>
            <a:r>
              <a:rPr lang="en-US" sz="1600" dirty="0" smtClean="0">
                <a:solidFill>
                  <a:schemeClr val="accent4">
                    <a:lumMod val="60000"/>
                    <a:lumOff val="40000"/>
                  </a:schemeClr>
                </a:solidFill>
              </a:rPr>
              <a:t> </a:t>
            </a:r>
            <a:r>
              <a:rPr lang="en-US" sz="1600" dirty="0" err="1" smtClean="0">
                <a:solidFill>
                  <a:schemeClr val="accent4">
                    <a:lumMod val="60000"/>
                    <a:lumOff val="40000"/>
                  </a:schemeClr>
                </a:solidFill>
              </a:rPr>
              <a:t>quả</a:t>
            </a:r>
            <a:r>
              <a:rPr lang="en-US" sz="1600" dirty="0" smtClean="0">
                <a:solidFill>
                  <a:schemeClr val="accent4">
                    <a:lumMod val="60000"/>
                    <a:lumOff val="40000"/>
                  </a:schemeClr>
                </a:solidFill>
              </a:rPr>
              <a:t> in </a:t>
            </a:r>
            <a:r>
              <a:rPr lang="en-US" sz="1600" dirty="0" err="1" smtClean="0">
                <a:solidFill>
                  <a:schemeClr val="accent4">
                    <a:lumMod val="60000"/>
                    <a:lumOff val="40000"/>
                  </a:schemeClr>
                </a:solidFill>
              </a:rPr>
              <a:t>ra</a:t>
            </a:r>
            <a:r>
              <a:rPr lang="en-US" sz="1600" dirty="0" smtClean="0">
                <a:solidFill>
                  <a:schemeClr val="accent4">
                    <a:lumMod val="60000"/>
                    <a:lumOff val="40000"/>
                  </a:schemeClr>
                </a:solidFill>
              </a:rPr>
              <a:t>: </a:t>
            </a:r>
            <a:r>
              <a:rPr lang="en-US" dirty="0" err="1" smtClean="0">
                <a:solidFill>
                  <a:schemeClr val="accent4">
                    <a:lumMod val="60000"/>
                    <a:lumOff val="40000"/>
                  </a:schemeClr>
                </a:solidFill>
              </a:rPr>
              <a:t>Tôi</a:t>
            </a:r>
            <a:r>
              <a:rPr lang="en-US" dirty="0" smtClean="0">
                <a:solidFill>
                  <a:schemeClr val="accent4">
                    <a:lumMod val="60000"/>
                    <a:lumOff val="40000"/>
                  </a:schemeClr>
                </a:solidFill>
              </a:rPr>
              <a:t> </a:t>
            </a:r>
            <a:r>
              <a:rPr lang="en-US" dirty="0" err="1" smtClean="0">
                <a:solidFill>
                  <a:schemeClr val="accent4">
                    <a:lumMod val="60000"/>
                    <a:lumOff val="40000"/>
                  </a:schemeClr>
                </a:solidFill>
              </a:rPr>
              <a:t>là</a:t>
            </a:r>
            <a:r>
              <a:rPr lang="en-US" dirty="0" smtClean="0">
                <a:solidFill>
                  <a:schemeClr val="accent4">
                    <a:lumMod val="60000"/>
                    <a:lumOff val="40000"/>
                  </a:schemeClr>
                </a:solidFill>
              </a:rPr>
              <a:t>  John, </a:t>
            </a:r>
            <a:r>
              <a:rPr lang="en-US" dirty="0" err="1" smtClean="0">
                <a:solidFill>
                  <a:schemeClr val="accent4">
                    <a:lumMod val="60000"/>
                    <a:lumOff val="40000"/>
                  </a:schemeClr>
                </a:solidFill>
              </a:rPr>
              <a:t>Tôi</a:t>
            </a:r>
            <a:r>
              <a:rPr lang="en-US" dirty="0" smtClean="0">
                <a:solidFill>
                  <a:schemeClr val="accent4">
                    <a:lumMod val="60000"/>
                    <a:lumOff val="40000"/>
                  </a:schemeClr>
                </a:solidFill>
              </a:rPr>
              <a:t> 36 </a:t>
            </a:r>
            <a:r>
              <a:rPr lang="en-US" dirty="0" err="1" smtClean="0">
                <a:solidFill>
                  <a:schemeClr val="accent4">
                    <a:lumMod val="60000"/>
                    <a:lumOff val="40000"/>
                  </a:schemeClr>
                </a:solidFill>
              </a:rPr>
              <a:t>tuổi</a:t>
            </a:r>
            <a:endParaRPr lang="en-US" sz="1600" dirty="0">
              <a:solidFill>
                <a:schemeClr val="accent4">
                  <a:lumMod val="60000"/>
                  <a:lumOff val="40000"/>
                </a:schemeClr>
              </a:solidFill>
            </a:endParaRPr>
          </a:p>
        </p:txBody>
      </p:sp>
      <p:sp>
        <p:nvSpPr>
          <p:cNvPr id="14" name="TextBox 13"/>
          <p:cNvSpPr txBox="1"/>
          <p:nvPr/>
        </p:nvSpPr>
        <p:spPr>
          <a:xfrm>
            <a:off x="774221" y="2098011"/>
            <a:ext cx="7834152" cy="646331"/>
          </a:xfrm>
          <a:prstGeom prst="rect">
            <a:avLst/>
          </a:prstGeom>
          <a:noFill/>
        </p:spPr>
        <p:txBody>
          <a:bodyPr wrap="square" rtlCol="0">
            <a:spAutoFit/>
          </a:bodyPr>
          <a:lstStyle/>
          <a:p>
            <a:r>
              <a:rPr lang="en-US" dirty="0" err="1" smtClean="0"/>
              <a:t>Trong</a:t>
            </a:r>
            <a:r>
              <a:rPr lang="en-US" dirty="0" smtClean="0"/>
              <a:t> python, </a:t>
            </a:r>
            <a:r>
              <a:rPr lang="en-US" dirty="0" err="1" smtClean="0"/>
              <a:t>không</a:t>
            </a:r>
            <a:r>
              <a:rPr lang="en-US" dirty="0" smtClean="0"/>
              <a:t> </a:t>
            </a:r>
            <a:r>
              <a:rPr lang="en-US" dirty="0" err="1" smtClean="0"/>
              <a:t>thể</a:t>
            </a:r>
            <a:r>
              <a:rPr lang="en-US" dirty="0" smtClean="0"/>
              <a:t> </a:t>
            </a:r>
            <a:r>
              <a:rPr lang="en-US" dirty="0" err="1" smtClean="0"/>
              <a:t>nối</a:t>
            </a:r>
            <a:r>
              <a:rPr lang="en-US" dirty="0" smtClean="0"/>
              <a:t> </a:t>
            </a:r>
            <a:r>
              <a:rPr lang="en-US" dirty="0" err="1" smtClean="0"/>
              <a:t>chuỗi</a:t>
            </a:r>
            <a:r>
              <a:rPr lang="en-US" dirty="0" smtClean="0"/>
              <a:t> </a:t>
            </a:r>
            <a:r>
              <a:rPr lang="en-US" dirty="0" err="1" smtClean="0"/>
              <a:t>với</a:t>
            </a:r>
            <a:r>
              <a:rPr lang="en-US" dirty="0" smtClean="0"/>
              <a:t> </a:t>
            </a:r>
            <a:r>
              <a:rPr lang="en-US" dirty="0" err="1" smtClean="0"/>
              <a:t>số</a:t>
            </a:r>
            <a:r>
              <a:rPr lang="en-US" dirty="0" smtClean="0"/>
              <a:t> </a:t>
            </a:r>
            <a:r>
              <a:rPr lang="en-US" dirty="0" err="1" smtClean="0"/>
              <a:t>với</a:t>
            </a:r>
            <a:r>
              <a:rPr lang="en-US" dirty="0" smtClean="0"/>
              <a:t> </a:t>
            </a:r>
            <a:r>
              <a:rPr lang="en-US" dirty="0" err="1" smtClean="0"/>
              <a:t>toán</a:t>
            </a:r>
            <a:r>
              <a:rPr lang="en-US" dirty="0" smtClean="0"/>
              <a:t> </a:t>
            </a:r>
            <a:r>
              <a:rPr lang="en-US" dirty="0" err="1" smtClean="0"/>
              <a:t>tử</a:t>
            </a:r>
            <a:r>
              <a:rPr lang="en-US" dirty="0" smtClean="0"/>
              <a:t> + </a:t>
            </a:r>
            <a:r>
              <a:rPr lang="en-US" dirty="0" err="1" smtClean="0"/>
              <a:t>cộng</a:t>
            </a:r>
            <a:r>
              <a:rPr lang="en-US" dirty="0" smtClean="0"/>
              <a:t>, </a:t>
            </a:r>
            <a:r>
              <a:rPr lang="en-US" dirty="0" err="1" smtClean="0"/>
              <a:t>nhưng</a:t>
            </a:r>
            <a:r>
              <a:rPr lang="en-US" dirty="0" smtClean="0"/>
              <a:t> </a:t>
            </a:r>
            <a:r>
              <a:rPr lang="en-US" dirty="0" err="1" smtClean="0"/>
              <a:t>chúng</a:t>
            </a:r>
            <a:r>
              <a:rPr lang="en-US" dirty="0" smtClean="0"/>
              <a:t> ta </a:t>
            </a:r>
            <a:r>
              <a:rPr lang="en-US" dirty="0" err="1" smtClean="0"/>
              <a:t>có</a:t>
            </a:r>
            <a:r>
              <a:rPr lang="en-US" dirty="0" smtClean="0"/>
              <a:t> </a:t>
            </a:r>
            <a:r>
              <a:rPr lang="en-US" dirty="0" err="1" smtClean="0"/>
              <a:t>thể</a:t>
            </a:r>
            <a:r>
              <a:rPr lang="en-US" dirty="0" smtClean="0"/>
              <a:t> </a:t>
            </a:r>
            <a:r>
              <a:rPr lang="en-US" dirty="0" err="1" smtClean="0"/>
              <a:t>làm</a:t>
            </a:r>
            <a:r>
              <a:rPr lang="en-US" dirty="0" smtClean="0"/>
              <a:t> </a:t>
            </a:r>
            <a:r>
              <a:rPr lang="en-US" dirty="0" err="1" smtClean="0"/>
              <a:t>điều</a:t>
            </a:r>
            <a:r>
              <a:rPr lang="en-US" dirty="0" smtClean="0"/>
              <a:t> </a:t>
            </a:r>
            <a:r>
              <a:rPr lang="en-US" dirty="0" err="1" smtClean="0"/>
              <a:t>đó</a:t>
            </a:r>
            <a:r>
              <a:rPr lang="en-US" dirty="0" smtClean="0"/>
              <a:t> </a:t>
            </a:r>
            <a:r>
              <a:rPr lang="en-US" dirty="0" err="1" smtClean="0"/>
              <a:t>với</a:t>
            </a:r>
            <a:r>
              <a:rPr lang="en-US" dirty="0" smtClean="0"/>
              <a:t> </a:t>
            </a:r>
            <a:r>
              <a:rPr lang="en-US" dirty="0" err="1" smtClean="0"/>
              <a:t>hàm</a:t>
            </a:r>
            <a:r>
              <a:rPr lang="en-US" dirty="0" smtClean="0"/>
              <a:t> </a:t>
            </a:r>
            <a:r>
              <a:rPr lang="en-US" b="1" dirty="0" smtClean="0">
                <a:solidFill>
                  <a:srgbClr val="FF0000"/>
                </a:solidFill>
              </a:rPr>
              <a:t>format()</a:t>
            </a:r>
            <a:endParaRPr lang="en-US" b="1" dirty="0">
              <a:solidFill>
                <a:srgbClr val="FF0000"/>
              </a:solidFill>
            </a:endParaRPr>
          </a:p>
        </p:txBody>
      </p:sp>
      <p:sp>
        <p:nvSpPr>
          <p:cNvPr id="25" name="Flowchart: Decision 24"/>
          <p:cNvSpPr/>
          <p:nvPr/>
        </p:nvSpPr>
        <p:spPr>
          <a:xfrm>
            <a:off x="625365" y="220720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Định</a:t>
            </a:r>
            <a:r>
              <a:rPr lang="en-US" b="1" dirty="0" smtClean="0"/>
              <a:t> </a:t>
            </a:r>
            <a:r>
              <a:rPr lang="en-US" b="1" dirty="0" err="1" smtClean="0"/>
              <a:t>dạng</a:t>
            </a:r>
            <a:r>
              <a:rPr lang="en-US" b="1" dirty="0" smtClean="0"/>
              <a:t> (</a:t>
            </a:r>
            <a:r>
              <a:rPr lang="en-US" b="1" dirty="0" err="1" smtClean="0"/>
              <a:t>đóng</a:t>
            </a:r>
            <a:r>
              <a:rPr lang="en-US" b="1" dirty="0" smtClean="0"/>
              <a:t> </a:t>
            </a:r>
            <a:r>
              <a:rPr lang="en-US" b="1" dirty="0" err="1" smtClean="0"/>
              <a:t>khuôn</a:t>
            </a:r>
            <a:r>
              <a:rPr lang="en-US" b="1" smtClean="0"/>
              <a:t>) </a:t>
            </a:r>
            <a:r>
              <a:rPr lang="en-US" b="1" dirty="0" err="1" smtClean="0"/>
              <a:t>chuỗi</a:t>
            </a:r>
            <a:endParaRPr lang="en-US" b="1" dirty="0">
              <a:solidFill>
                <a:srgbClr val="FF0000"/>
              </a:solidFill>
            </a:endParaRPr>
          </a:p>
        </p:txBody>
      </p:sp>
      <p:sp>
        <p:nvSpPr>
          <p:cNvPr id="28" name="TextBox 27"/>
          <p:cNvSpPr txBox="1"/>
          <p:nvPr/>
        </p:nvSpPr>
        <p:spPr>
          <a:xfrm>
            <a:off x="612331" y="4411839"/>
            <a:ext cx="7834152" cy="646331"/>
          </a:xfrm>
          <a:prstGeom prst="rect">
            <a:avLst/>
          </a:prstGeom>
          <a:noFill/>
        </p:spPr>
        <p:txBody>
          <a:bodyPr wrap="square" rtlCol="0">
            <a:spAutoFit/>
          </a:bodyPr>
          <a:lstStyle/>
          <a:p>
            <a:r>
              <a:rPr lang="en-US" dirty="0" err="1" smtClean="0"/>
              <a:t>Trong</a:t>
            </a:r>
            <a:r>
              <a:rPr lang="en-US" dirty="0" smtClean="0"/>
              <a:t> </a:t>
            </a:r>
            <a:r>
              <a:rPr lang="en-US" dirty="0" err="1" smtClean="0"/>
              <a:t>ví</a:t>
            </a:r>
            <a:r>
              <a:rPr lang="en-US" dirty="0" smtClean="0"/>
              <a:t> </a:t>
            </a:r>
            <a:r>
              <a:rPr lang="en-US" dirty="0" err="1" smtClean="0"/>
              <a:t>dụ</a:t>
            </a:r>
            <a:r>
              <a:rPr lang="en-US" dirty="0" smtClean="0"/>
              <a:t> </a:t>
            </a:r>
            <a:r>
              <a:rPr lang="en-US" dirty="0" err="1" smtClean="0"/>
              <a:t>trên</a:t>
            </a:r>
            <a:r>
              <a:rPr lang="en-US" dirty="0" smtClean="0"/>
              <a:t> </a:t>
            </a:r>
            <a:r>
              <a:rPr lang="en-US" dirty="0" err="1" smtClean="0"/>
              <a:t>kí</a:t>
            </a:r>
            <a:r>
              <a:rPr lang="en-US" dirty="0" smtClean="0"/>
              <a:t> </a:t>
            </a:r>
            <a:r>
              <a:rPr lang="en-US" dirty="0" err="1" smtClean="0"/>
              <a:t>tự</a:t>
            </a:r>
            <a:r>
              <a:rPr lang="en-US" dirty="0" smtClean="0"/>
              <a:t> </a:t>
            </a:r>
            <a:r>
              <a:rPr lang="en-US" dirty="0" smtClean="0">
                <a:solidFill>
                  <a:srgbClr val="FF0000"/>
                </a:solidFill>
              </a:rPr>
              <a:t>{} </a:t>
            </a:r>
            <a:r>
              <a:rPr lang="en-US" dirty="0" err="1" smtClean="0"/>
              <a:t>đóng</a:t>
            </a:r>
            <a:r>
              <a:rPr lang="en-US" dirty="0" smtClean="0"/>
              <a:t> </a:t>
            </a:r>
            <a:r>
              <a:rPr lang="en-US" dirty="0" err="1" smtClean="0"/>
              <a:t>vai</a:t>
            </a:r>
            <a:r>
              <a:rPr lang="en-US" dirty="0" smtClean="0"/>
              <a:t> </a:t>
            </a:r>
            <a:r>
              <a:rPr lang="en-US" dirty="0" err="1" smtClean="0"/>
              <a:t>trò</a:t>
            </a:r>
            <a:r>
              <a:rPr lang="en-US" dirty="0" smtClean="0"/>
              <a:t> </a:t>
            </a:r>
            <a:r>
              <a:rPr lang="en-US" dirty="0" err="1" smtClean="0"/>
              <a:t>giữ</a:t>
            </a:r>
            <a:r>
              <a:rPr lang="en-US" dirty="0" smtClean="0"/>
              <a:t> </a:t>
            </a:r>
            <a:r>
              <a:rPr lang="en-US" dirty="0" err="1" smtClean="0"/>
              <a:t>chỗ</a:t>
            </a:r>
            <a:r>
              <a:rPr lang="en-US" dirty="0" smtClean="0"/>
              <a:t> </a:t>
            </a:r>
            <a:r>
              <a:rPr lang="en-US" dirty="0" err="1" smtClean="0"/>
              <a:t>cho</a:t>
            </a:r>
            <a:r>
              <a:rPr lang="en-US" dirty="0" smtClean="0"/>
              <a:t> </a:t>
            </a:r>
            <a:r>
              <a:rPr lang="en-US" dirty="0" err="1" smtClean="0"/>
              <a:t>biến</a:t>
            </a:r>
            <a:r>
              <a:rPr lang="en-US" dirty="0" smtClean="0"/>
              <a:t> age, </a:t>
            </a:r>
            <a:r>
              <a:rPr lang="en-US" dirty="0" err="1" smtClean="0"/>
              <a:t>và</a:t>
            </a:r>
            <a:r>
              <a:rPr lang="en-US" dirty="0" smtClean="0"/>
              <a:t> age </a:t>
            </a:r>
            <a:r>
              <a:rPr lang="en-US" dirty="0" err="1" smtClean="0"/>
              <a:t>sẽ</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ra</a:t>
            </a:r>
            <a:r>
              <a:rPr lang="en-US" dirty="0" smtClean="0"/>
              <a:t> </a:t>
            </a:r>
            <a:r>
              <a:rPr lang="en-US" dirty="0" err="1" smtClean="0"/>
              <a:t>thay</a:t>
            </a:r>
            <a:r>
              <a:rPr lang="en-US" dirty="0" smtClean="0"/>
              <a:t> </a:t>
            </a:r>
            <a:r>
              <a:rPr lang="en-US" dirty="0" err="1" smtClean="0"/>
              <a:t>cho</a:t>
            </a:r>
            <a:r>
              <a:rPr lang="en-US" dirty="0" smtClean="0"/>
              <a:t> </a:t>
            </a:r>
            <a:r>
              <a:rPr lang="en-US" dirty="0" smtClean="0">
                <a:solidFill>
                  <a:srgbClr val="FF0000"/>
                </a:solidFill>
              </a:rPr>
              <a:t>{}. </a:t>
            </a:r>
            <a:r>
              <a:rPr lang="en-US" dirty="0" err="1" smtClean="0"/>
              <a:t>Các</a:t>
            </a:r>
            <a:r>
              <a:rPr lang="en-US" dirty="0" smtClean="0"/>
              <a:t> </a:t>
            </a:r>
            <a:r>
              <a:rPr lang="en-US" dirty="0" err="1" smtClean="0"/>
              <a:t>vị</a:t>
            </a:r>
            <a:r>
              <a:rPr lang="en-US" dirty="0" smtClean="0"/>
              <a:t> </a:t>
            </a:r>
            <a:r>
              <a:rPr lang="en-US" dirty="0" err="1" smtClean="0"/>
              <a:t>trí</a:t>
            </a:r>
            <a:r>
              <a:rPr lang="en-US" dirty="0" smtClean="0"/>
              <a:t> {} </a:t>
            </a:r>
            <a:r>
              <a:rPr lang="en-US" dirty="0" err="1" smtClean="0"/>
              <a:t>này</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a:t>
            </a:r>
            <a:r>
              <a:rPr lang="en-US" b="1" dirty="0" err="1" smtClean="0"/>
              <a:t>trường</a:t>
            </a:r>
            <a:r>
              <a:rPr lang="en-US" dirty="0" smtClean="0"/>
              <a:t> (hay </a:t>
            </a:r>
            <a:r>
              <a:rPr lang="en-US" dirty="0" err="1" smtClean="0"/>
              <a:t>là</a:t>
            </a:r>
            <a:r>
              <a:rPr lang="en-US" dirty="0" smtClean="0"/>
              <a:t> field)</a:t>
            </a:r>
            <a:endParaRPr lang="en-US" b="1" dirty="0"/>
          </a:p>
        </p:txBody>
      </p:sp>
    </p:spTree>
    <p:extLst>
      <p:ext uri="{BB962C8B-B14F-4D97-AF65-F5344CB8AC3E}">
        <p14:creationId xmlns:p14="http://schemas.microsoft.com/office/powerpoint/2010/main" val="14793287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12</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7.3 </a:t>
            </a:r>
            <a:r>
              <a:rPr lang="en-US" dirty="0" err="1"/>
              <a:t>Định</a:t>
            </a:r>
            <a:r>
              <a:rPr lang="en-US" dirty="0"/>
              <a:t> </a:t>
            </a:r>
            <a:r>
              <a:rPr lang="en-US" dirty="0" err="1"/>
              <a:t>dạng</a:t>
            </a:r>
            <a:r>
              <a:rPr lang="en-US" dirty="0"/>
              <a:t> </a:t>
            </a:r>
            <a:r>
              <a:rPr lang="en-US" dirty="0" err="1"/>
              <a:t>Chuỗi</a:t>
            </a:r>
            <a:endParaRPr lang="en-US" dirty="0"/>
          </a:p>
        </p:txBody>
      </p:sp>
      <p:sp>
        <p:nvSpPr>
          <p:cNvPr id="29" name="Rectangle 28"/>
          <p:cNvSpPr/>
          <p:nvPr/>
        </p:nvSpPr>
        <p:spPr>
          <a:xfrm>
            <a:off x="699793" y="2748770"/>
            <a:ext cx="7774356" cy="184360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2898929"/>
            <a:ext cx="7402216" cy="1477328"/>
          </a:xfrm>
          <a:prstGeom prst="rect">
            <a:avLst/>
          </a:prstGeom>
          <a:noFill/>
        </p:spPr>
        <p:txBody>
          <a:bodyPr wrap="square" rtlCol="0">
            <a:spAutoFit/>
          </a:bodyPr>
          <a:lstStyle/>
          <a:p>
            <a:r>
              <a:rPr lang="en-US" dirty="0">
                <a:solidFill>
                  <a:schemeClr val="bg1"/>
                </a:solidFill>
              </a:rPr>
              <a:t>age = </a:t>
            </a:r>
            <a:r>
              <a:rPr lang="en-US" dirty="0" smtClean="0">
                <a:solidFill>
                  <a:schemeClr val="accent6">
                    <a:lumMod val="60000"/>
                    <a:lumOff val="40000"/>
                  </a:schemeClr>
                </a:solidFill>
              </a:rPr>
              <a:t>36</a:t>
            </a:r>
          </a:p>
          <a:p>
            <a:r>
              <a:rPr lang="en-US" dirty="0">
                <a:solidFill>
                  <a:schemeClr val="bg1"/>
                </a:solidFill>
              </a:rPr>
              <a:t>n</a:t>
            </a:r>
            <a:r>
              <a:rPr lang="en-US" dirty="0" smtClean="0">
                <a:solidFill>
                  <a:schemeClr val="bg1"/>
                </a:solidFill>
              </a:rPr>
              <a:t>ame = </a:t>
            </a:r>
            <a:r>
              <a:rPr lang="en-US" dirty="0" smtClean="0">
                <a:solidFill>
                  <a:schemeClr val="accent2">
                    <a:lumMod val="75000"/>
                  </a:schemeClr>
                </a:solidFill>
              </a:rPr>
              <a:t>‘</a:t>
            </a:r>
            <a:r>
              <a:rPr lang="en-US" dirty="0" err="1" smtClean="0">
                <a:solidFill>
                  <a:schemeClr val="accent2">
                    <a:lumMod val="75000"/>
                  </a:schemeClr>
                </a:solidFill>
              </a:rPr>
              <a:t>Jonh</a:t>
            </a:r>
            <a:r>
              <a:rPr lang="en-US" dirty="0" smtClean="0">
                <a:solidFill>
                  <a:schemeClr val="accent2">
                    <a:lumMod val="75000"/>
                  </a:schemeClr>
                </a:solidFill>
              </a:rPr>
              <a:t>’</a:t>
            </a:r>
            <a:r>
              <a:rPr lang="en-US" dirty="0">
                <a:solidFill>
                  <a:schemeClr val="bg1"/>
                </a:solidFill>
              </a:rPr>
              <a:t/>
            </a:r>
            <a:br>
              <a:rPr lang="en-US" dirty="0">
                <a:solidFill>
                  <a:schemeClr val="bg1"/>
                </a:solidFill>
              </a:rPr>
            </a:br>
            <a:r>
              <a:rPr lang="en-US" dirty="0">
                <a:solidFill>
                  <a:schemeClr val="bg1"/>
                </a:solidFill>
              </a:rPr>
              <a:t>txt = </a:t>
            </a:r>
            <a:r>
              <a:rPr lang="en-US" dirty="0" smtClean="0">
                <a:solidFill>
                  <a:schemeClr val="accent2">
                    <a:lumMod val="75000"/>
                  </a:schemeClr>
                </a:solidFill>
              </a:rPr>
              <a:t>“</a:t>
            </a:r>
            <a:r>
              <a:rPr lang="en-US" dirty="0" err="1" smtClean="0">
                <a:solidFill>
                  <a:schemeClr val="accent2">
                    <a:lumMod val="75000"/>
                  </a:schemeClr>
                </a:solidFill>
              </a:rPr>
              <a:t>Tôi</a:t>
            </a:r>
            <a:r>
              <a:rPr lang="en-US" dirty="0" smtClean="0">
                <a:solidFill>
                  <a:schemeClr val="accent2">
                    <a:lumMod val="75000"/>
                  </a:schemeClr>
                </a:solidFill>
              </a:rPr>
              <a:t> </a:t>
            </a:r>
            <a:r>
              <a:rPr lang="en-US" dirty="0" err="1" smtClean="0">
                <a:solidFill>
                  <a:schemeClr val="accent2">
                    <a:lumMod val="75000"/>
                  </a:schemeClr>
                </a:solidFill>
              </a:rPr>
              <a:t>là</a:t>
            </a:r>
            <a:r>
              <a:rPr lang="en-US" dirty="0" smtClean="0">
                <a:solidFill>
                  <a:schemeClr val="accent2">
                    <a:lumMod val="75000"/>
                  </a:schemeClr>
                </a:solidFill>
              </a:rPr>
              <a:t>  {}, </a:t>
            </a:r>
            <a:r>
              <a:rPr lang="en-US" dirty="0" err="1" smtClean="0">
                <a:solidFill>
                  <a:schemeClr val="accent2">
                    <a:lumMod val="75000"/>
                  </a:schemeClr>
                </a:solidFill>
              </a:rPr>
              <a:t>Tôi</a:t>
            </a:r>
            <a:r>
              <a:rPr lang="en-US" dirty="0" smtClean="0">
                <a:solidFill>
                  <a:schemeClr val="accent2">
                    <a:lumMod val="75000"/>
                  </a:schemeClr>
                </a:solidFill>
              </a:rPr>
              <a:t> {} </a:t>
            </a:r>
            <a:r>
              <a:rPr lang="en-US" dirty="0" err="1" smtClean="0">
                <a:solidFill>
                  <a:schemeClr val="accent2">
                    <a:lumMod val="75000"/>
                  </a:schemeClr>
                </a:solidFill>
              </a:rPr>
              <a:t>tuổi</a:t>
            </a:r>
            <a:r>
              <a:rPr lang="en-US" dirty="0" smtClean="0">
                <a:solidFill>
                  <a:schemeClr val="accent2">
                    <a:lumMod val="75000"/>
                  </a:schemeClr>
                </a:solidFill>
              </a:rPr>
              <a:t>"</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txt.format</a:t>
            </a:r>
            <a:r>
              <a:rPr lang="en-US" dirty="0" smtClean="0">
                <a:solidFill>
                  <a:srgbClr val="FF66CC"/>
                </a:solidFill>
              </a:rPr>
              <a:t>(</a:t>
            </a:r>
            <a:r>
              <a:rPr lang="en-US" dirty="0" smtClean="0">
                <a:solidFill>
                  <a:schemeClr val="bg1"/>
                </a:solidFill>
              </a:rPr>
              <a:t>name, age</a:t>
            </a:r>
            <a:r>
              <a:rPr lang="en-US" dirty="0" smtClean="0">
                <a:solidFill>
                  <a:srgbClr val="FF66CC"/>
                </a:solidFill>
              </a:rPr>
              <a:t>)</a:t>
            </a:r>
            <a:r>
              <a:rPr lang="en-US" dirty="0" smtClean="0">
                <a:solidFill>
                  <a:schemeClr val="accent4">
                    <a:lumMod val="60000"/>
                    <a:lumOff val="40000"/>
                  </a:schemeClr>
                </a:solidFill>
              </a:rPr>
              <a:t>)</a:t>
            </a:r>
          </a:p>
          <a:p>
            <a:r>
              <a:rPr lang="en-US" sz="1600" dirty="0" smtClean="0">
                <a:solidFill>
                  <a:schemeClr val="accent4">
                    <a:lumMod val="60000"/>
                    <a:lumOff val="40000"/>
                  </a:schemeClr>
                </a:solidFill>
              </a:rPr>
              <a:t>#</a:t>
            </a:r>
            <a:r>
              <a:rPr lang="en-US" sz="1600" dirty="0" err="1" smtClean="0">
                <a:solidFill>
                  <a:schemeClr val="accent4">
                    <a:lumMod val="60000"/>
                    <a:lumOff val="40000"/>
                  </a:schemeClr>
                </a:solidFill>
              </a:rPr>
              <a:t>Kết</a:t>
            </a:r>
            <a:r>
              <a:rPr lang="en-US" sz="1600" dirty="0" smtClean="0">
                <a:solidFill>
                  <a:schemeClr val="accent4">
                    <a:lumMod val="60000"/>
                    <a:lumOff val="40000"/>
                  </a:schemeClr>
                </a:solidFill>
              </a:rPr>
              <a:t> </a:t>
            </a:r>
            <a:r>
              <a:rPr lang="en-US" sz="1600" dirty="0" err="1" smtClean="0">
                <a:solidFill>
                  <a:schemeClr val="accent4">
                    <a:lumMod val="60000"/>
                    <a:lumOff val="40000"/>
                  </a:schemeClr>
                </a:solidFill>
              </a:rPr>
              <a:t>quả</a:t>
            </a:r>
            <a:r>
              <a:rPr lang="en-US" sz="1600" dirty="0" smtClean="0">
                <a:solidFill>
                  <a:schemeClr val="accent4">
                    <a:lumMod val="60000"/>
                    <a:lumOff val="40000"/>
                  </a:schemeClr>
                </a:solidFill>
              </a:rPr>
              <a:t> in </a:t>
            </a:r>
            <a:r>
              <a:rPr lang="en-US" sz="1600" dirty="0" err="1" smtClean="0">
                <a:solidFill>
                  <a:schemeClr val="accent4">
                    <a:lumMod val="60000"/>
                    <a:lumOff val="40000"/>
                  </a:schemeClr>
                </a:solidFill>
              </a:rPr>
              <a:t>ra</a:t>
            </a:r>
            <a:r>
              <a:rPr lang="en-US" sz="1600" dirty="0" smtClean="0">
                <a:solidFill>
                  <a:schemeClr val="accent4">
                    <a:lumMod val="60000"/>
                    <a:lumOff val="40000"/>
                  </a:schemeClr>
                </a:solidFill>
              </a:rPr>
              <a:t>: </a:t>
            </a:r>
            <a:r>
              <a:rPr lang="en-US" dirty="0" err="1" smtClean="0">
                <a:solidFill>
                  <a:schemeClr val="accent4">
                    <a:lumMod val="60000"/>
                    <a:lumOff val="40000"/>
                  </a:schemeClr>
                </a:solidFill>
              </a:rPr>
              <a:t>Tôi</a:t>
            </a:r>
            <a:r>
              <a:rPr lang="en-US" dirty="0" smtClean="0">
                <a:solidFill>
                  <a:schemeClr val="accent4">
                    <a:lumMod val="60000"/>
                    <a:lumOff val="40000"/>
                  </a:schemeClr>
                </a:solidFill>
              </a:rPr>
              <a:t> </a:t>
            </a:r>
            <a:r>
              <a:rPr lang="en-US" dirty="0" err="1" smtClean="0">
                <a:solidFill>
                  <a:schemeClr val="accent4">
                    <a:lumMod val="60000"/>
                    <a:lumOff val="40000"/>
                  </a:schemeClr>
                </a:solidFill>
              </a:rPr>
              <a:t>là</a:t>
            </a:r>
            <a:r>
              <a:rPr lang="en-US" dirty="0" smtClean="0">
                <a:solidFill>
                  <a:schemeClr val="accent4">
                    <a:lumMod val="60000"/>
                    <a:lumOff val="40000"/>
                  </a:schemeClr>
                </a:solidFill>
              </a:rPr>
              <a:t>  John, </a:t>
            </a:r>
            <a:r>
              <a:rPr lang="en-US" dirty="0" err="1" smtClean="0">
                <a:solidFill>
                  <a:schemeClr val="accent4">
                    <a:lumMod val="60000"/>
                    <a:lumOff val="40000"/>
                  </a:schemeClr>
                </a:solidFill>
              </a:rPr>
              <a:t>Tôi</a:t>
            </a:r>
            <a:r>
              <a:rPr lang="en-US" dirty="0" smtClean="0">
                <a:solidFill>
                  <a:schemeClr val="accent4">
                    <a:lumMod val="60000"/>
                    <a:lumOff val="40000"/>
                  </a:schemeClr>
                </a:solidFill>
              </a:rPr>
              <a:t> 36 </a:t>
            </a:r>
            <a:r>
              <a:rPr lang="en-US" dirty="0" err="1" smtClean="0">
                <a:solidFill>
                  <a:schemeClr val="accent4">
                    <a:lumMod val="60000"/>
                    <a:lumOff val="40000"/>
                  </a:schemeClr>
                </a:solidFill>
              </a:rPr>
              <a:t>tuổi</a:t>
            </a:r>
            <a:endParaRPr lang="en-US" sz="1600" dirty="0">
              <a:solidFill>
                <a:schemeClr val="accent4">
                  <a:lumMod val="60000"/>
                  <a:lumOff val="40000"/>
                </a:schemeClr>
              </a:solidFill>
            </a:endParaRPr>
          </a:p>
        </p:txBody>
      </p:sp>
      <p:sp>
        <p:nvSpPr>
          <p:cNvPr id="14" name="TextBox 13"/>
          <p:cNvSpPr txBox="1"/>
          <p:nvPr/>
        </p:nvSpPr>
        <p:spPr>
          <a:xfrm>
            <a:off x="774221" y="2098011"/>
            <a:ext cx="7834152" cy="369332"/>
          </a:xfrm>
          <a:prstGeom prst="rect">
            <a:avLst/>
          </a:prstGeom>
          <a:noFill/>
        </p:spPr>
        <p:txBody>
          <a:bodyPr wrap="square" rtlCol="0">
            <a:spAutoFit/>
          </a:bodyPr>
          <a:lstStyle/>
          <a:p>
            <a:r>
              <a:rPr lang="en-US" dirty="0" err="1" smtClean="0"/>
              <a:t>Thay</a:t>
            </a:r>
            <a:r>
              <a:rPr lang="en-US" dirty="0" smtClean="0"/>
              <a:t> </a:t>
            </a:r>
            <a:r>
              <a:rPr lang="en-US" dirty="0" err="1" smtClean="0"/>
              <a:t>thế</a:t>
            </a:r>
            <a:r>
              <a:rPr lang="en-US" dirty="0" smtClean="0"/>
              <a:t> </a:t>
            </a:r>
            <a:r>
              <a:rPr lang="en-US" dirty="0" err="1" smtClean="0"/>
              <a:t>đơn</a:t>
            </a:r>
            <a:r>
              <a:rPr lang="en-US" dirty="0" smtClean="0"/>
              <a:t> </a:t>
            </a:r>
            <a:r>
              <a:rPr lang="en-US" dirty="0" err="1" smtClean="0"/>
              <a:t>giản</a:t>
            </a:r>
            <a:r>
              <a:rPr lang="en-US" dirty="0" smtClean="0"/>
              <a:t> </a:t>
            </a:r>
            <a:r>
              <a:rPr lang="en-US" dirty="0" err="1" smtClean="0"/>
              <a:t>không</a:t>
            </a:r>
            <a:r>
              <a:rPr lang="en-US" dirty="0" smtClean="0"/>
              <a:t> </a:t>
            </a:r>
            <a:r>
              <a:rPr lang="en-US" dirty="0" err="1" smtClean="0"/>
              <a:t>chỉ</a:t>
            </a:r>
            <a:r>
              <a:rPr lang="en-US" dirty="0" smtClean="0"/>
              <a:t> </a:t>
            </a:r>
            <a:r>
              <a:rPr lang="en-US" dirty="0" err="1" smtClean="0"/>
              <a:t>số</a:t>
            </a:r>
            <a:endParaRPr lang="en-US" b="1" dirty="0">
              <a:solidFill>
                <a:srgbClr val="FF0000"/>
              </a:solidFill>
            </a:endParaRPr>
          </a:p>
        </p:txBody>
      </p:sp>
      <p:sp>
        <p:nvSpPr>
          <p:cNvPr id="25" name="Flowchart: Decision 24"/>
          <p:cNvSpPr/>
          <p:nvPr/>
        </p:nvSpPr>
        <p:spPr>
          <a:xfrm>
            <a:off x="625365" y="220720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Định</a:t>
            </a:r>
            <a:r>
              <a:rPr lang="en-US" b="1" dirty="0" smtClean="0"/>
              <a:t> </a:t>
            </a:r>
            <a:r>
              <a:rPr lang="en-US" b="1" dirty="0" err="1" smtClean="0"/>
              <a:t>dạng</a:t>
            </a:r>
            <a:r>
              <a:rPr lang="en-US" b="1" dirty="0" smtClean="0"/>
              <a:t> (</a:t>
            </a:r>
            <a:r>
              <a:rPr lang="en-US" b="1" dirty="0" err="1" smtClean="0"/>
              <a:t>đóng</a:t>
            </a:r>
            <a:r>
              <a:rPr lang="en-US" b="1" dirty="0" smtClean="0"/>
              <a:t> </a:t>
            </a:r>
            <a:r>
              <a:rPr lang="en-US" b="1" dirty="0" err="1" smtClean="0"/>
              <a:t>khuôn</a:t>
            </a:r>
            <a:r>
              <a:rPr lang="en-US" b="1" smtClean="0"/>
              <a:t>) </a:t>
            </a:r>
            <a:r>
              <a:rPr lang="en-US" b="1" dirty="0" err="1" smtClean="0"/>
              <a:t>chuỗi</a:t>
            </a:r>
            <a:endParaRPr lang="en-US" b="1" dirty="0">
              <a:solidFill>
                <a:srgbClr val="FF0000"/>
              </a:solidFill>
            </a:endParaRPr>
          </a:p>
        </p:txBody>
      </p:sp>
      <p:sp>
        <p:nvSpPr>
          <p:cNvPr id="28" name="TextBox 27"/>
          <p:cNvSpPr txBox="1"/>
          <p:nvPr/>
        </p:nvSpPr>
        <p:spPr>
          <a:xfrm>
            <a:off x="625365" y="4739613"/>
            <a:ext cx="7834152" cy="1200329"/>
          </a:xfrm>
          <a:prstGeom prst="rect">
            <a:avLst/>
          </a:prstGeom>
          <a:noFill/>
        </p:spPr>
        <p:txBody>
          <a:bodyPr wrap="square" rtlCol="0">
            <a:spAutoFit/>
          </a:bodyPr>
          <a:lstStyle/>
          <a:p>
            <a:r>
              <a:rPr lang="en-US" dirty="0" smtClean="0"/>
              <a:t>- </a:t>
            </a:r>
            <a:r>
              <a:rPr lang="en-US" dirty="0" err="1" smtClean="0"/>
              <a:t>Khi</a:t>
            </a:r>
            <a:r>
              <a:rPr lang="en-US" dirty="0" smtClean="0"/>
              <a:t> </a:t>
            </a:r>
            <a:r>
              <a:rPr lang="en-US" dirty="0" err="1" smtClean="0"/>
              <a:t>đó</a:t>
            </a:r>
            <a:r>
              <a:rPr lang="en-US" dirty="0" smtClean="0"/>
              <a:t> </a:t>
            </a:r>
            <a:r>
              <a:rPr lang="en-US" dirty="0" err="1" smtClean="0"/>
              <a:t>biến</a:t>
            </a:r>
            <a:r>
              <a:rPr lang="en-US" dirty="0" smtClean="0"/>
              <a:t> </a:t>
            </a:r>
            <a:r>
              <a:rPr lang="en-US" b="1" dirty="0" smtClean="0"/>
              <a:t>name</a:t>
            </a:r>
            <a:r>
              <a:rPr lang="en-US" dirty="0" smtClean="0"/>
              <a:t> </a:t>
            </a:r>
            <a:r>
              <a:rPr lang="en-US" dirty="0" err="1" smtClean="0"/>
              <a:t>sẽ</a:t>
            </a:r>
            <a:r>
              <a:rPr lang="en-US" dirty="0" smtClean="0"/>
              <a:t> </a:t>
            </a:r>
            <a:r>
              <a:rPr lang="en-US" dirty="0" err="1" smtClean="0"/>
              <a:t>thay</a:t>
            </a:r>
            <a:r>
              <a:rPr lang="en-US" dirty="0" smtClean="0"/>
              <a:t> </a:t>
            </a:r>
            <a:r>
              <a:rPr lang="en-US" dirty="0" err="1" smtClean="0"/>
              <a:t>thế</a:t>
            </a:r>
            <a:r>
              <a:rPr lang="en-US" dirty="0" smtClean="0"/>
              <a:t> </a:t>
            </a:r>
            <a:r>
              <a:rPr lang="en-US" dirty="0" err="1" smtClean="0"/>
              <a:t>vào</a:t>
            </a:r>
            <a:r>
              <a:rPr lang="en-US" dirty="0" smtClean="0"/>
              <a:t> </a:t>
            </a:r>
            <a:r>
              <a:rPr lang="en-US" dirty="0" err="1" smtClean="0"/>
              <a:t>kí</a:t>
            </a:r>
            <a:r>
              <a:rPr lang="en-US" dirty="0" smtClean="0"/>
              <a:t> </a:t>
            </a:r>
            <a:r>
              <a:rPr lang="en-US" dirty="0" err="1" smtClean="0"/>
              <a:t>tự</a:t>
            </a:r>
            <a:r>
              <a:rPr lang="en-US" dirty="0" smtClean="0"/>
              <a:t> </a:t>
            </a:r>
            <a:r>
              <a:rPr lang="en-US" b="1" dirty="0" smtClean="0"/>
              <a:t>{}</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trong</a:t>
            </a:r>
            <a:r>
              <a:rPr lang="en-US" dirty="0" smtClean="0"/>
              <a:t> </a:t>
            </a:r>
            <a:r>
              <a:rPr lang="en-US" dirty="0" err="1" smtClean="0"/>
              <a:t>chuỗi</a:t>
            </a:r>
            <a:r>
              <a:rPr lang="en-US" dirty="0" smtClean="0"/>
              <a:t> txt</a:t>
            </a:r>
          </a:p>
          <a:p>
            <a:r>
              <a:rPr lang="en-US" dirty="0" smtClean="0"/>
              <a:t>- </a:t>
            </a:r>
            <a:r>
              <a:rPr lang="en-US" dirty="0" err="1" smtClean="0"/>
              <a:t>Và</a:t>
            </a:r>
            <a:r>
              <a:rPr lang="en-US" dirty="0" smtClean="0"/>
              <a:t> </a:t>
            </a:r>
            <a:r>
              <a:rPr lang="en-US" dirty="0" err="1" smtClean="0"/>
              <a:t>biến</a:t>
            </a:r>
            <a:r>
              <a:rPr lang="en-US" dirty="0" smtClean="0"/>
              <a:t> </a:t>
            </a:r>
            <a:r>
              <a:rPr lang="en-US" b="1" dirty="0" smtClean="0"/>
              <a:t>age</a:t>
            </a:r>
            <a:r>
              <a:rPr lang="en-US" dirty="0" smtClean="0"/>
              <a:t> </a:t>
            </a:r>
            <a:r>
              <a:rPr lang="en-US" dirty="0" err="1" smtClean="0"/>
              <a:t>sẽ</a:t>
            </a:r>
            <a:r>
              <a:rPr lang="en-US" dirty="0" smtClean="0"/>
              <a:t> </a:t>
            </a:r>
            <a:r>
              <a:rPr lang="en-US" dirty="0" err="1" smtClean="0"/>
              <a:t>thay</a:t>
            </a:r>
            <a:r>
              <a:rPr lang="en-US" dirty="0" smtClean="0"/>
              <a:t> </a:t>
            </a:r>
            <a:r>
              <a:rPr lang="en-US" dirty="0" err="1" smtClean="0"/>
              <a:t>thế</a:t>
            </a:r>
            <a:r>
              <a:rPr lang="en-US" dirty="0" smtClean="0"/>
              <a:t> </a:t>
            </a:r>
            <a:r>
              <a:rPr lang="en-US" dirty="0" err="1" smtClean="0"/>
              <a:t>vào</a:t>
            </a:r>
            <a:r>
              <a:rPr lang="en-US" dirty="0" smtClean="0"/>
              <a:t> </a:t>
            </a:r>
            <a:r>
              <a:rPr lang="en-US" dirty="0" err="1" smtClean="0"/>
              <a:t>vị</a:t>
            </a:r>
            <a:r>
              <a:rPr lang="en-US" dirty="0" smtClean="0"/>
              <a:t> </a:t>
            </a:r>
            <a:r>
              <a:rPr lang="en-US" dirty="0" err="1" smtClean="0"/>
              <a:t>trí</a:t>
            </a:r>
            <a:r>
              <a:rPr lang="en-US" dirty="0" smtClean="0"/>
              <a:t> </a:t>
            </a:r>
            <a:r>
              <a:rPr lang="en-US" b="1" dirty="0" smtClean="0"/>
              <a:t>{}</a:t>
            </a:r>
            <a:r>
              <a:rPr lang="en-US" dirty="0" smtClean="0"/>
              <a:t> </a:t>
            </a:r>
            <a:r>
              <a:rPr lang="en-US" dirty="0" err="1" smtClean="0"/>
              <a:t>thứ</a:t>
            </a:r>
            <a:r>
              <a:rPr lang="en-US" dirty="0" smtClean="0"/>
              <a:t> 2 </a:t>
            </a:r>
            <a:r>
              <a:rPr lang="en-US" dirty="0" err="1" smtClean="0"/>
              <a:t>trong</a:t>
            </a:r>
            <a:r>
              <a:rPr lang="en-US" dirty="0" smtClean="0"/>
              <a:t> </a:t>
            </a:r>
            <a:r>
              <a:rPr lang="en-US" dirty="0" err="1" smtClean="0"/>
              <a:t>chuỗi</a:t>
            </a:r>
            <a:r>
              <a:rPr lang="en-US" dirty="0" smtClean="0"/>
              <a:t> txt</a:t>
            </a:r>
          </a:p>
          <a:p>
            <a:r>
              <a:rPr lang="en-US" dirty="0" smtClean="0"/>
              <a:t>- </a:t>
            </a:r>
            <a:r>
              <a:rPr lang="en-US" dirty="0" err="1" smtClean="0"/>
              <a:t>Nếu</a:t>
            </a:r>
            <a:r>
              <a:rPr lang="en-US" dirty="0" smtClean="0"/>
              <a:t> </a:t>
            </a:r>
            <a:r>
              <a:rPr lang="en-US" dirty="0" err="1" smtClean="0"/>
              <a:t>có</a:t>
            </a:r>
            <a:r>
              <a:rPr lang="en-US" dirty="0" smtClean="0"/>
              <a:t> </a:t>
            </a:r>
            <a:r>
              <a:rPr lang="en-US" dirty="0" err="1" smtClean="0"/>
              <a:t>một</a:t>
            </a:r>
            <a:r>
              <a:rPr lang="en-US" dirty="0" smtClean="0"/>
              <a:t> </a:t>
            </a:r>
            <a:r>
              <a:rPr lang="en-US" dirty="0" err="1" smtClean="0"/>
              <a:t>biến</a:t>
            </a:r>
            <a:r>
              <a:rPr lang="en-US" dirty="0" smtClean="0"/>
              <a:t> </a:t>
            </a:r>
            <a:r>
              <a:rPr lang="en-US" dirty="0" err="1" smtClean="0"/>
              <a:t>khác</a:t>
            </a:r>
            <a:r>
              <a:rPr lang="en-US" dirty="0" smtClean="0"/>
              <a:t> </a:t>
            </a:r>
            <a:r>
              <a:rPr lang="en-US" dirty="0" err="1" smtClean="0"/>
              <a:t>thì</a:t>
            </a:r>
            <a:r>
              <a:rPr lang="en-US" dirty="0" smtClean="0"/>
              <a:t> </a:t>
            </a:r>
            <a:r>
              <a:rPr lang="en-US" dirty="0" err="1" smtClean="0"/>
              <a:t>biến</a:t>
            </a:r>
            <a:r>
              <a:rPr lang="en-US" dirty="0" smtClean="0"/>
              <a:t> </a:t>
            </a:r>
            <a:r>
              <a:rPr lang="en-US" dirty="0" err="1" smtClean="0"/>
              <a:t>và</a:t>
            </a:r>
            <a:r>
              <a:rPr lang="en-US" dirty="0" smtClean="0"/>
              <a:t> {} </a:t>
            </a:r>
            <a:r>
              <a:rPr lang="en-US" dirty="0" err="1" smtClean="0"/>
              <a:t>được</a:t>
            </a:r>
            <a:r>
              <a:rPr lang="en-US" dirty="0" smtClean="0"/>
              <a:t> </a:t>
            </a:r>
            <a:r>
              <a:rPr lang="en-US" dirty="0" err="1" smtClean="0"/>
              <a:t>tham</a:t>
            </a:r>
            <a:r>
              <a:rPr lang="en-US" dirty="0" smtClean="0"/>
              <a:t> </a:t>
            </a:r>
            <a:r>
              <a:rPr lang="en-US" dirty="0" err="1" smtClean="0"/>
              <a:t>chiếu</a:t>
            </a:r>
            <a:r>
              <a:rPr lang="en-US" dirty="0" smtClean="0"/>
              <a:t> </a:t>
            </a:r>
            <a:r>
              <a:rPr lang="en-US" dirty="0" err="1" smtClean="0"/>
              <a:t>một</a:t>
            </a:r>
            <a:r>
              <a:rPr lang="en-US" dirty="0" smtClean="0"/>
              <a:t> </a:t>
            </a:r>
            <a:r>
              <a:rPr lang="en-US" dirty="0" err="1" smtClean="0"/>
              <a:t>cách</a:t>
            </a:r>
            <a:r>
              <a:rPr lang="en-US" dirty="0" smtClean="0"/>
              <a:t> </a:t>
            </a:r>
            <a:r>
              <a:rPr lang="en-US" dirty="0" err="1" smtClean="0"/>
              <a:t>tuần</a:t>
            </a:r>
            <a:r>
              <a:rPr lang="en-US" dirty="0" smtClean="0"/>
              <a:t> </a:t>
            </a:r>
            <a:r>
              <a:rPr lang="en-US" dirty="0" err="1" smtClean="0"/>
              <a:t>tự</a:t>
            </a:r>
            <a:r>
              <a:rPr lang="en-US" dirty="0" smtClean="0"/>
              <a:t> </a:t>
            </a:r>
            <a:r>
              <a:rPr lang="en-US" dirty="0" err="1" smtClean="0"/>
              <a:t>như</a:t>
            </a:r>
            <a:r>
              <a:rPr lang="en-US" dirty="0" smtClean="0"/>
              <a:t> </a:t>
            </a:r>
            <a:r>
              <a:rPr lang="en-US" dirty="0" err="1" smtClean="0"/>
              <a:t>vậy</a:t>
            </a:r>
            <a:r>
              <a:rPr lang="en-US" dirty="0" smtClean="0"/>
              <a:t> </a:t>
            </a:r>
            <a:r>
              <a:rPr lang="en-US" dirty="0" err="1" smtClean="0"/>
              <a:t>khi</a:t>
            </a:r>
            <a:r>
              <a:rPr lang="en-US" dirty="0" smtClean="0"/>
              <a:t> </a:t>
            </a:r>
            <a:r>
              <a:rPr lang="en-US" dirty="0" err="1" smtClean="0"/>
              <a:t>bạn</a:t>
            </a:r>
            <a:r>
              <a:rPr lang="en-US" dirty="0" smtClean="0"/>
              <a:t> </a:t>
            </a:r>
            <a:r>
              <a:rPr lang="en-US" dirty="0" err="1" smtClean="0"/>
              <a:t>thêm</a:t>
            </a:r>
            <a:r>
              <a:rPr lang="en-US" dirty="0" smtClean="0"/>
              <a:t> </a:t>
            </a:r>
            <a:r>
              <a:rPr lang="en-US" dirty="0" err="1" smtClean="0"/>
              <a:t>vào</a:t>
            </a:r>
            <a:r>
              <a:rPr lang="en-US" dirty="0" smtClean="0"/>
              <a:t> </a:t>
            </a:r>
            <a:r>
              <a:rPr lang="en-US" dirty="0" err="1" smtClean="0"/>
              <a:t>hàm</a:t>
            </a:r>
            <a:r>
              <a:rPr lang="en-US" dirty="0" smtClean="0"/>
              <a:t> </a:t>
            </a:r>
            <a:r>
              <a:rPr lang="en-US" b="1" dirty="0" smtClean="0"/>
              <a:t>format()</a:t>
            </a:r>
            <a:endParaRPr lang="en-US" b="1" dirty="0"/>
          </a:p>
        </p:txBody>
      </p:sp>
    </p:spTree>
    <p:extLst>
      <p:ext uri="{BB962C8B-B14F-4D97-AF65-F5344CB8AC3E}">
        <p14:creationId xmlns:p14="http://schemas.microsoft.com/office/powerpoint/2010/main" val="19506269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13</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7.3 </a:t>
            </a:r>
            <a:r>
              <a:rPr lang="en-US" dirty="0" err="1"/>
              <a:t>Định</a:t>
            </a:r>
            <a:r>
              <a:rPr lang="en-US" dirty="0"/>
              <a:t> </a:t>
            </a:r>
            <a:r>
              <a:rPr lang="en-US" dirty="0" err="1"/>
              <a:t>dạng</a:t>
            </a:r>
            <a:r>
              <a:rPr lang="en-US" dirty="0"/>
              <a:t> </a:t>
            </a:r>
            <a:r>
              <a:rPr lang="en-US" dirty="0" err="1"/>
              <a:t>Chuỗi</a:t>
            </a:r>
            <a:endParaRPr lang="en-US" dirty="0"/>
          </a:p>
        </p:txBody>
      </p:sp>
      <p:sp>
        <p:nvSpPr>
          <p:cNvPr id="29" name="Rectangle 28"/>
          <p:cNvSpPr/>
          <p:nvPr/>
        </p:nvSpPr>
        <p:spPr>
          <a:xfrm>
            <a:off x="699793" y="2748770"/>
            <a:ext cx="7774356" cy="184360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2898929"/>
            <a:ext cx="7402216" cy="1477328"/>
          </a:xfrm>
          <a:prstGeom prst="rect">
            <a:avLst/>
          </a:prstGeom>
          <a:noFill/>
        </p:spPr>
        <p:txBody>
          <a:bodyPr wrap="square" rtlCol="0">
            <a:spAutoFit/>
          </a:bodyPr>
          <a:lstStyle/>
          <a:p>
            <a:r>
              <a:rPr lang="en-US" dirty="0">
                <a:solidFill>
                  <a:schemeClr val="bg1"/>
                </a:solidFill>
              </a:rPr>
              <a:t>age = </a:t>
            </a:r>
            <a:r>
              <a:rPr lang="en-US" dirty="0" smtClean="0">
                <a:solidFill>
                  <a:schemeClr val="accent6">
                    <a:lumMod val="60000"/>
                    <a:lumOff val="40000"/>
                  </a:schemeClr>
                </a:solidFill>
              </a:rPr>
              <a:t>36</a:t>
            </a:r>
          </a:p>
          <a:p>
            <a:r>
              <a:rPr lang="en-US" dirty="0">
                <a:solidFill>
                  <a:schemeClr val="bg1"/>
                </a:solidFill>
              </a:rPr>
              <a:t>n</a:t>
            </a:r>
            <a:r>
              <a:rPr lang="en-US" dirty="0" smtClean="0">
                <a:solidFill>
                  <a:schemeClr val="bg1"/>
                </a:solidFill>
              </a:rPr>
              <a:t>ame = </a:t>
            </a:r>
            <a:r>
              <a:rPr lang="en-US" dirty="0" smtClean="0">
                <a:solidFill>
                  <a:schemeClr val="accent2">
                    <a:lumMod val="75000"/>
                  </a:schemeClr>
                </a:solidFill>
              </a:rPr>
              <a:t>‘</a:t>
            </a:r>
            <a:r>
              <a:rPr lang="en-US" dirty="0" err="1" smtClean="0">
                <a:solidFill>
                  <a:schemeClr val="accent2">
                    <a:lumMod val="75000"/>
                  </a:schemeClr>
                </a:solidFill>
              </a:rPr>
              <a:t>Jonh</a:t>
            </a:r>
            <a:r>
              <a:rPr lang="en-US" dirty="0" smtClean="0">
                <a:solidFill>
                  <a:schemeClr val="accent2">
                    <a:lumMod val="75000"/>
                  </a:schemeClr>
                </a:solidFill>
              </a:rPr>
              <a:t>’</a:t>
            </a:r>
            <a:r>
              <a:rPr lang="en-US" dirty="0">
                <a:solidFill>
                  <a:schemeClr val="bg1"/>
                </a:solidFill>
              </a:rPr>
              <a:t/>
            </a:r>
            <a:br>
              <a:rPr lang="en-US" dirty="0">
                <a:solidFill>
                  <a:schemeClr val="bg1"/>
                </a:solidFill>
              </a:rPr>
            </a:br>
            <a:r>
              <a:rPr lang="en-US" dirty="0">
                <a:solidFill>
                  <a:schemeClr val="bg1"/>
                </a:solidFill>
              </a:rPr>
              <a:t>txt = </a:t>
            </a:r>
            <a:r>
              <a:rPr lang="en-US" dirty="0" smtClean="0">
                <a:solidFill>
                  <a:schemeClr val="accent2">
                    <a:lumMod val="75000"/>
                  </a:schemeClr>
                </a:solidFill>
              </a:rPr>
              <a:t>“</a:t>
            </a:r>
            <a:r>
              <a:rPr lang="en-US" dirty="0" err="1" smtClean="0">
                <a:solidFill>
                  <a:schemeClr val="accent2">
                    <a:lumMod val="75000"/>
                  </a:schemeClr>
                </a:solidFill>
              </a:rPr>
              <a:t>Tôi</a:t>
            </a:r>
            <a:r>
              <a:rPr lang="en-US" dirty="0" smtClean="0">
                <a:solidFill>
                  <a:schemeClr val="accent2">
                    <a:lumMod val="75000"/>
                  </a:schemeClr>
                </a:solidFill>
              </a:rPr>
              <a:t> </a:t>
            </a:r>
            <a:r>
              <a:rPr lang="en-US" dirty="0" err="1" smtClean="0">
                <a:solidFill>
                  <a:schemeClr val="accent2">
                    <a:lumMod val="75000"/>
                  </a:schemeClr>
                </a:solidFill>
              </a:rPr>
              <a:t>là</a:t>
            </a:r>
            <a:r>
              <a:rPr lang="en-US" dirty="0" smtClean="0">
                <a:solidFill>
                  <a:schemeClr val="accent2">
                    <a:lumMod val="75000"/>
                  </a:schemeClr>
                </a:solidFill>
              </a:rPr>
              <a:t>  {}, </a:t>
            </a:r>
            <a:r>
              <a:rPr lang="en-US" dirty="0" err="1" smtClean="0">
                <a:solidFill>
                  <a:schemeClr val="accent2">
                    <a:lumMod val="75000"/>
                  </a:schemeClr>
                </a:solidFill>
              </a:rPr>
              <a:t>Tôi</a:t>
            </a:r>
            <a:r>
              <a:rPr lang="en-US" dirty="0" smtClean="0">
                <a:solidFill>
                  <a:schemeClr val="accent2">
                    <a:lumMod val="75000"/>
                  </a:schemeClr>
                </a:solidFill>
              </a:rPr>
              <a:t> {} </a:t>
            </a:r>
            <a:r>
              <a:rPr lang="en-US" dirty="0" err="1" smtClean="0">
                <a:solidFill>
                  <a:schemeClr val="accent2">
                    <a:lumMod val="75000"/>
                  </a:schemeClr>
                </a:solidFill>
              </a:rPr>
              <a:t>tuổi</a:t>
            </a:r>
            <a:r>
              <a:rPr lang="en-US" dirty="0" smtClean="0">
                <a:solidFill>
                  <a:schemeClr val="accent2">
                    <a:lumMod val="75000"/>
                  </a:schemeClr>
                </a:solidFill>
              </a:rPr>
              <a:t>"</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txt.format</a:t>
            </a:r>
            <a:r>
              <a:rPr lang="en-US" dirty="0" smtClean="0">
                <a:solidFill>
                  <a:srgbClr val="FF66CC"/>
                </a:solidFill>
              </a:rPr>
              <a:t>(</a:t>
            </a:r>
            <a:r>
              <a:rPr lang="en-US" dirty="0" smtClean="0">
                <a:solidFill>
                  <a:schemeClr val="bg1"/>
                </a:solidFill>
              </a:rPr>
              <a:t>name, age</a:t>
            </a:r>
            <a:r>
              <a:rPr lang="en-US" dirty="0" smtClean="0">
                <a:solidFill>
                  <a:srgbClr val="FF66CC"/>
                </a:solidFill>
              </a:rPr>
              <a:t>)</a:t>
            </a:r>
            <a:r>
              <a:rPr lang="en-US" dirty="0" smtClean="0">
                <a:solidFill>
                  <a:schemeClr val="accent4">
                    <a:lumMod val="60000"/>
                    <a:lumOff val="40000"/>
                  </a:schemeClr>
                </a:solidFill>
              </a:rPr>
              <a:t>)</a:t>
            </a:r>
          </a:p>
          <a:p>
            <a:r>
              <a:rPr lang="en-US" sz="1600" dirty="0" smtClean="0">
                <a:solidFill>
                  <a:schemeClr val="accent4">
                    <a:lumMod val="60000"/>
                    <a:lumOff val="40000"/>
                  </a:schemeClr>
                </a:solidFill>
              </a:rPr>
              <a:t>#</a:t>
            </a:r>
            <a:r>
              <a:rPr lang="en-US" sz="1600" dirty="0" err="1" smtClean="0">
                <a:solidFill>
                  <a:schemeClr val="accent4">
                    <a:lumMod val="60000"/>
                    <a:lumOff val="40000"/>
                  </a:schemeClr>
                </a:solidFill>
              </a:rPr>
              <a:t>Kết</a:t>
            </a:r>
            <a:r>
              <a:rPr lang="en-US" sz="1600" dirty="0" smtClean="0">
                <a:solidFill>
                  <a:schemeClr val="accent4">
                    <a:lumMod val="60000"/>
                    <a:lumOff val="40000"/>
                  </a:schemeClr>
                </a:solidFill>
              </a:rPr>
              <a:t> </a:t>
            </a:r>
            <a:r>
              <a:rPr lang="en-US" sz="1600" dirty="0" err="1" smtClean="0">
                <a:solidFill>
                  <a:schemeClr val="accent4">
                    <a:lumMod val="60000"/>
                    <a:lumOff val="40000"/>
                  </a:schemeClr>
                </a:solidFill>
              </a:rPr>
              <a:t>quả</a:t>
            </a:r>
            <a:r>
              <a:rPr lang="en-US" sz="1600" dirty="0" smtClean="0">
                <a:solidFill>
                  <a:schemeClr val="accent4">
                    <a:lumMod val="60000"/>
                    <a:lumOff val="40000"/>
                  </a:schemeClr>
                </a:solidFill>
              </a:rPr>
              <a:t> in </a:t>
            </a:r>
            <a:r>
              <a:rPr lang="en-US" sz="1600" dirty="0" err="1" smtClean="0">
                <a:solidFill>
                  <a:schemeClr val="accent4">
                    <a:lumMod val="60000"/>
                    <a:lumOff val="40000"/>
                  </a:schemeClr>
                </a:solidFill>
              </a:rPr>
              <a:t>ra</a:t>
            </a:r>
            <a:r>
              <a:rPr lang="en-US" sz="1600" dirty="0" smtClean="0">
                <a:solidFill>
                  <a:schemeClr val="accent4">
                    <a:lumMod val="60000"/>
                    <a:lumOff val="40000"/>
                  </a:schemeClr>
                </a:solidFill>
              </a:rPr>
              <a:t>: </a:t>
            </a:r>
            <a:r>
              <a:rPr lang="en-US" dirty="0" err="1" smtClean="0">
                <a:solidFill>
                  <a:schemeClr val="accent4">
                    <a:lumMod val="60000"/>
                    <a:lumOff val="40000"/>
                  </a:schemeClr>
                </a:solidFill>
              </a:rPr>
              <a:t>Tôi</a:t>
            </a:r>
            <a:r>
              <a:rPr lang="en-US" dirty="0" smtClean="0">
                <a:solidFill>
                  <a:schemeClr val="accent4">
                    <a:lumMod val="60000"/>
                    <a:lumOff val="40000"/>
                  </a:schemeClr>
                </a:solidFill>
              </a:rPr>
              <a:t> </a:t>
            </a:r>
            <a:r>
              <a:rPr lang="en-US" dirty="0" err="1" smtClean="0">
                <a:solidFill>
                  <a:schemeClr val="accent4">
                    <a:lumMod val="60000"/>
                    <a:lumOff val="40000"/>
                  </a:schemeClr>
                </a:solidFill>
              </a:rPr>
              <a:t>là</a:t>
            </a:r>
            <a:r>
              <a:rPr lang="en-US" dirty="0" smtClean="0">
                <a:solidFill>
                  <a:schemeClr val="accent4">
                    <a:lumMod val="60000"/>
                    <a:lumOff val="40000"/>
                  </a:schemeClr>
                </a:solidFill>
              </a:rPr>
              <a:t>  John, </a:t>
            </a:r>
            <a:r>
              <a:rPr lang="en-US" dirty="0" err="1" smtClean="0">
                <a:solidFill>
                  <a:schemeClr val="accent4">
                    <a:lumMod val="60000"/>
                    <a:lumOff val="40000"/>
                  </a:schemeClr>
                </a:solidFill>
              </a:rPr>
              <a:t>Tôi</a:t>
            </a:r>
            <a:r>
              <a:rPr lang="en-US" dirty="0" smtClean="0">
                <a:solidFill>
                  <a:schemeClr val="accent4">
                    <a:lumMod val="60000"/>
                    <a:lumOff val="40000"/>
                  </a:schemeClr>
                </a:solidFill>
              </a:rPr>
              <a:t> 36 </a:t>
            </a:r>
            <a:r>
              <a:rPr lang="en-US" dirty="0" err="1" smtClean="0">
                <a:solidFill>
                  <a:schemeClr val="accent4">
                    <a:lumMod val="60000"/>
                    <a:lumOff val="40000"/>
                  </a:schemeClr>
                </a:solidFill>
              </a:rPr>
              <a:t>tuổi</a:t>
            </a:r>
            <a:endParaRPr lang="en-US" sz="1600" dirty="0">
              <a:solidFill>
                <a:schemeClr val="accent4">
                  <a:lumMod val="60000"/>
                  <a:lumOff val="40000"/>
                </a:schemeClr>
              </a:solidFill>
            </a:endParaRPr>
          </a:p>
        </p:txBody>
      </p:sp>
      <p:sp>
        <p:nvSpPr>
          <p:cNvPr id="14" name="TextBox 13"/>
          <p:cNvSpPr txBox="1"/>
          <p:nvPr/>
        </p:nvSpPr>
        <p:spPr>
          <a:xfrm>
            <a:off x="774221" y="2098011"/>
            <a:ext cx="7834152" cy="369332"/>
          </a:xfrm>
          <a:prstGeom prst="rect">
            <a:avLst/>
          </a:prstGeom>
          <a:noFill/>
        </p:spPr>
        <p:txBody>
          <a:bodyPr wrap="square" rtlCol="0">
            <a:spAutoFit/>
          </a:bodyPr>
          <a:lstStyle/>
          <a:p>
            <a:r>
              <a:rPr lang="en-US" b="1" dirty="0" err="1" smtClean="0"/>
              <a:t>Thay</a:t>
            </a:r>
            <a:r>
              <a:rPr lang="en-US" b="1" dirty="0" smtClean="0"/>
              <a:t> </a:t>
            </a:r>
            <a:r>
              <a:rPr lang="en-US" b="1" dirty="0" err="1" smtClean="0"/>
              <a:t>thế</a:t>
            </a:r>
            <a:r>
              <a:rPr lang="en-US" b="1" dirty="0" smtClean="0"/>
              <a:t> </a:t>
            </a:r>
            <a:r>
              <a:rPr lang="en-US" b="1" dirty="0" err="1" smtClean="0"/>
              <a:t>đơn</a:t>
            </a:r>
            <a:r>
              <a:rPr lang="en-US" b="1" dirty="0" smtClean="0"/>
              <a:t> </a:t>
            </a:r>
            <a:r>
              <a:rPr lang="en-US" b="1" dirty="0" err="1" smtClean="0"/>
              <a:t>giản</a:t>
            </a:r>
            <a:r>
              <a:rPr lang="en-US" b="1" dirty="0" smtClean="0"/>
              <a:t> </a:t>
            </a:r>
            <a:r>
              <a:rPr lang="en-US" b="1" dirty="0" err="1" smtClean="0"/>
              <a:t>không</a:t>
            </a:r>
            <a:r>
              <a:rPr lang="en-US" b="1" dirty="0" smtClean="0"/>
              <a:t> </a:t>
            </a:r>
            <a:r>
              <a:rPr lang="en-US" b="1" dirty="0" err="1" smtClean="0"/>
              <a:t>chỉ</a:t>
            </a:r>
            <a:r>
              <a:rPr lang="en-US" b="1" dirty="0" smtClean="0"/>
              <a:t> </a:t>
            </a:r>
            <a:r>
              <a:rPr lang="en-US" b="1" dirty="0" err="1" smtClean="0"/>
              <a:t>số</a:t>
            </a:r>
            <a:endParaRPr lang="en-US" b="1" dirty="0">
              <a:solidFill>
                <a:srgbClr val="FF0000"/>
              </a:solidFill>
            </a:endParaRPr>
          </a:p>
        </p:txBody>
      </p:sp>
      <p:sp>
        <p:nvSpPr>
          <p:cNvPr id="25" name="Flowchart: Decision 24"/>
          <p:cNvSpPr/>
          <p:nvPr/>
        </p:nvSpPr>
        <p:spPr>
          <a:xfrm>
            <a:off x="625365" y="220720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Định</a:t>
            </a:r>
            <a:r>
              <a:rPr lang="en-US" b="1" dirty="0" smtClean="0"/>
              <a:t> </a:t>
            </a:r>
            <a:r>
              <a:rPr lang="en-US" b="1" dirty="0" err="1" smtClean="0"/>
              <a:t>dạng</a:t>
            </a:r>
            <a:r>
              <a:rPr lang="en-US" b="1" dirty="0" smtClean="0"/>
              <a:t> (</a:t>
            </a:r>
            <a:r>
              <a:rPr lang="en-US" b="1" dirty="0" err="1" smtClean="0"/>
              <a:t>đóng</a:t>
            </a:r>
            <a:r>
              <a:rPr lang="en-US" b="1" dirty="0" smtClean="0"/>
              <a:t> </a:t>
            </a:r>
            <a:r>
              <a:rPr lang="en-US" b="1" dirty="0" err="1" smtClean="0"/>
              <a:t>khuôn</a:t>
            </a:r>
            <a:r>
              <a:rPr lang="en-US" b="1" smtClean="0"/>
              <a:t>) </a:t>
            </a:r>
            <a:r>
              <a:rPr lang="en-US" b="1" dirty="0" err="1" smtClean="0"/>
              <a:t>chuỗi</a:t>
            </a:r>
            <a:endParaRPr lang="en-US" b="1" dirty="0">
              <a:solidFill>
                <a:srgbClr val="FF0000"/>
              </a:solidFill>
            </a:endParaRPr>
          </a:p>
        </p:txBody>
      </p:sp>
      <p:sp>
        <p:nvSpPr>
          <p:cNvPr id="28" name="TextBox 27"/>
          <p:cNvSpPr txBox="1"/>
          <p:nvPr/>
        </p:nvSpPr>
        <p:spPr>
          <a:xfrm>
            <a:off x="625365" y="4739613"/>
            <a:ext cx="7834152" cy="1200329"/>
          </a:xfrm>
          <a:prstGeom prst="rect">
            <a:avLst/>
          </a:prstGeom>
          <a:noFill/>
        </p:spPr>
        <p:txBody>
          <a:bodyPr wrap="square" rtlCol="0">
            <a:spAutoFit/>
          </a:bodyPr>
          <a:lstStyle/>
          <a:p>
            <a:r>
              <a:rPr lang="en-US" dirty="0" smtClean="0"/>
              <a:t>- </a:t>
            </a:r>
            <a:r>
              <a:rPr lang="en-US" dirty="0" err="1" smtClean="0"/>
              <a:t>Khi</a:t>
            </a:r>
            <a:r>
              <a:rPr lang="en-US" dirty="0" smtClean="0"/>
              <a:t> </a:t>
            </a:r>
            <a:r>
              <a:rPr lang="en-US" dirty="0" err="1" smtClean="0"/>
              <a:t>đó</a:t>
            </a:r>
            <a:r>
              <a:rPr lang="en-US" dirty="0" smtClean="0"/>
              <a:t> </a:t>
            </a:r>
            <a:r>
              <a:rPr lang="en-US" dirty="0" err="1" smtClean="0"/>
              <a:t>biến</a:t>
            </a:r>
            <a:r>
              <a:rPr lang="en-US" dirty="0" smtClean="0"/>
              <a:t> </a:t>
            </a:r>
            <a:r>
              <a:rPr lang="en-US" b="1" dirty="0" smtClean="0"/>
              <a:t>name</a:t>
            </a:r>
            <a:r>
              <a:rPr lang="en-US" dirty="0" smtClean="0"/>
              <a:t> </a:t>
            </a:r>
            <a:r>
              <a:rPr lang="en-US" dirty="0" err="1" smtClean="0"/>
              <a:t>sẽ</a:t>
            </a:r>
            <a:r>
              <a:rPr lang="en-US" dirty="0" smtClean="0"/>
              <a:t> </a:t>
            </a:r>
            <a:r>
              <a:rPr lang="en-US" dirty="0" err="1" smtClean="0"/>
              <a:t>thay</a:t>
            </a:r>
            <a:r>
              <a:rPr lang="en-US" dirty="0" smtClean="0"/>
              <a:t> </a:t>
            </a:r>
            <a:r>
              <a:rPr lang="en-US" dirty="0" err="1" smtClean="0"/>
              <a:t>thế</a:t>
            </a:r>
            <a:r>
              <a:rPr lang="en-US" dirty="0" smtClean="0"/>
              <a:t> </a:t>
            </a:r>
            <a:r>
              <a:rPr lang="en-US" dirty="0" err="1" smtClean="0"/>
              <a:t>vào</a:t>
            </a:r>
            <a:r>
              <a:rPr lang="en-US" dirty="0" smtClean="0"/>
              <a:t> </a:t>
            </a:r>
            <a:r>
              <a:rPr lang="en-US" dirty="0" err="1" smtClean="0"/>
              <a:t>kí</a:t>
            </a:r>
            <a:r>
              <a:rPr lang="en-US" dirty="0" smtClean="0"/>
              <a:t> </a:t>
            </a:r>
            <a:r>
              <a:rPr lang="en-US" dirty="0" err="1" smtClean="0"/>
              <a:t>tự</a:t>
            </a:r>
            <a:r>
              <a:rPr lang="en-US" dirty="0" smtClean="0"/>
              <a:t> </a:t>
            </a:r>
            <a:r>
              <a:rPr lang="en-US" b="1" dirty="0" smtClean="0"/>
              <a:t>{}</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trong</a:t>
            </a:r>
            <a:r>
              <a:rPr lang="en-US" dirty="0" smtClean="0"/>
              <a:t> </a:t>
            </a:r>
            <a:r>
              <a:rPr lang="en-US" dirty="0" err="1" smtClean="0"/>
              <a:t>chuỗi</a:t>
            </a:r>
            <a:r>
              <a:rPr lang="en-US" dirty="0" smtClean="0"/>
              <a:t> txt</a:t>
            </a:r>
          </a:p>
          <a:p>
            <a:r>
              <a:rPr lang="en-US" dirty="0" smtClean="0"/>
              <a:t>- </a:t>
            </a:r>
            <a:r>
              <a:rPr lang="en-US" dirty="0" err="1" smtClean="0"/>
              <a:t>Và</a:t>
            </a:r>
            <a:r>
              <a:rPr lang="en-US" dirty="0" smtClean="0"/>
              <a:t> </a:t>
            </a:r>
            <a:r>
              <a:rPr lang="en-US" dirty="0" err="1" smtClean="0"/>
              <a:t>biến</a:t>
            </a:r>
            <a:r>
              <a:rPr lang="en-US" dirty="0" smtClean="0"/>
              <a:t> </a:t>
            </a:r>
            <a:r>
              <a:rPr lang="en-US" b="1" dirty="0" smtClean="0"/>
              <a:t>age</a:t>
            </a:r>
            <a:r>
              <a:rPr lang="en-US" dirty="0" smtClean="0"/>
              <a:t> </a:t>
            </a:r>
            <a:r>
              <a:rPr lang="en-US" dirty="0" err="1" smtClean="0"/>
              <a:t>sẽ</a:t>
            </a:r>
            <a:r>
              <a:rPr lang="en-US" dirty="0" smtClean="0"/>
              <a:t> </a:t>
            </a:r>
            <a:r>
              <a:rPr lang="en-US" dirty="0" err="1" smtClean="0"/>
              <a:t>thay</a:t>
            </a:r>
            <a:r>
              <a:rPr lang="en-US" dirty="0" smtClean="0"/>
              <a:t> </a:t>
            </a:r>
            <a:r>
              <a:rPr lang="en-US" dirty="0" err="1" smtClean="0"/>
              <a:t>thế</a:t>
            </a:r>
            <a:r>
              <a:rPr lang="en-US" dirty="0" smtClean="0"/>
              <a:t> </a:t>
            </a:r>
            <a:r>
              <a:rPr lang="en-US" dirty="0" err="1" smtClean="0"/>
              <a:t>vào</a:t>
            </a:r>
            <a:r>
              <a:rPr lang="en-US" dirty="0" smtClean="0"/>
              <a:t> </a:t>
            </a:r>
            <a:r>
              <a:rPr lang="en-US" dirty="0" err="1" smtClean="0"/>
              <a:t>vị</a:t>
            </a:r>
            <a:r>
              <a:rPr lang="en-US" dirty="0" smtClean="0"/>
              <a:t> </a:t>
            </a:r>
            <a:r>
              <a:rPr lang="en-US" dirty="0" err="1" smtClean="0"/>
              <a:t>trí</a:t>
            </a:r>
            <a:r>
              <a:rPr lang="en-US" dirty="0" smtClean="0"/>
              <a:t> </a:t>
            </a:r>
            <a:r>
              <a:rPr lang="en-US" b="1" dirty="0" smtClean="0"/>
              <a:t>{}</a:t>
            </a:r>
            <a:r>
              <a:rPr lang="en-US" dirty="0" smtClean="0"/>
              <a:t> </a:t>
            </a:r>
            <a:r>
              <a:rPr lang="en-US" dirty="0" err="1" smtClean="0"/>
              <a:t>thứ</a:t>
            </a:r>
            <a:r>
              <a:rPr lang="en-US" dirty="0" smtClean="0"/>
              <a:t> 2 </a:t>
            </a:r>
            <a:r>
              <a:rPr lang="en-US" dirty="0" err="1" smtClean="0"/>
              <a:t>trong</a:t>
            </a:r>
            <a:r>
              <a:rPr lang="en-US" dirty="0" smtClean="0"/>
              <a:t> </a:t>
            </a:r>
            <a:r>
              <a:rPr lang="en-US" dirty="0" err="1" smtClean="0"/>
              <a:t>chuỗi</a:t>
            </a:r>
            <a:r>
              <a:rPr lang="en-US" dirty="0" smtClean="0"/>
              <a:t> txt</a:t>
            </a:r>
          </a:p>
          <a:p>
            <a:r>
              <a:rPr lang="en-US" dirty="0" smtClean="0"/>
              <a:t>- </a:t>
            </a:r>
            <a:r>
              <a:rPr lang="en-US" dirty="0" err="1" smtClean="0"/>
              <a:t>Nếu</a:t>
            </a:r>
            <a:r>
              <a:rPr lang="en-US" dirty="0" smtClean="0"/>
              <a:t> </a:t>
            </a:r>
            <a:r>
              <a:rPr lang="en-US" dirty="0" err="1" smtClean="0"/>
              <a:t>có</a:t>
            </a:r>
            <a:r>
              <a:rPr lang="en-US" dirty="0" smtClean="0"/>
              <a:t> </a:t>
            </a:r>
            <a:r>
              <a:rPr lang="en-US" dirty="0" err="1" smtClean="0"/>
              <a:t>một</a:t>
            </a:r>
            <a:r>
              <a:rPr lang="en-US" dirty="0" smtClean="0"/>
              <a:t> </a:t>
            </a:r>
            <a:r>
              <a:rPr lang="en-US" dirty="0" err="1" smtClean="0"/>
              <a:t>biến</a:t>
            </a:r>
            <a:r>
              <a:rPr lang="en-US" dirty="0" smtClean="0"/>
              <a:t> </a:t>
            </a:r>
            <a:r>
              <a:rPr lang="en-US" dirty="0" err="1" smtClean="0"/>
              <a:t>khác</a:t>
            </a:r>
            <a:r>
              <a:rPr lang="en-US" dirty="0" smtClean="0"/>
              <a:t> </a:t>
            </a:r>
            <a:r>
              <a:rPr lang="en-US" dirty="0" err="1" smtClean="0"/>
              <a:t>thì</a:t>
            </a:r>
            <a:r>
              <a:rPr lang="en-US" dirty="0" smtClean="0"/>
              <a:t> </a:t>
            </a:r>
            <a:r>
              <a:rPr lang="en-US" dirty="0" err="1" smtClean="0"/>
              <a:t>biến</a:t>
            </a:r>
            <a:r>
              <a:rPr lang="en-US" dirty="0" smtClean="0"/>
              <a:t> </a:t>
            </a:r>
            <a:r>
              <a:rPr lang="en-US" dirty="0" err="1" smtClean="0"/>
              <a:t>và</a:t>
            </a:r>
            <a:r>
              <a:rPr lang="en-US" dirty="0" smtClean="0"/>
              <a:t> {} </a:t>
            </a:r>
            <a:r>
              <a:rPr lang="en-US" dirty="0" err="1" smtClean="0"/>
              <a:t>được</a:t>
            </a:r>
            <a:r>
              <a:rPr lang="en-US" dirty="0" smtClean="0"/>
              <a:t> </a:t>
            </a:r>
            <a:r>
              <a:rPr lang="en-US" dirty="0" err="1" smtClean="0"/>
              <a:t>tham</a:t>
            </a:r>
            <a:r>
              <a:rPr lang="en-US" dirty="0" smtClean="0"/>
              <a:t> </a:t>
            </a:r>
            <a:r>
              <a:rPr lang="en-US" dirty="0" err="1" smtClean="0"/>
              <a:t>chiếu</a:t>
            </a:r>
            <a:r>
              <a:rPr lang="en-US" dirty="0" smtClean="0"/>
              <a:t> </a:t>
            </a:r>
            <a:r>
              <a:rPr lang="en-US" dirty="0" err="1" smtClean="0"/>
              <a:t>một</a:t>
            </a:r>
            <a:r>
              <a:rPr lang="en-US" dirty="0" smtClean="0"/>
              <a:t> </a:t>
            </a:r>
            <a:r>
              <a:rPr lang="en-US" dirty="0" err="1" smtClean="0"/>
              <a:t>cách</a:t>
            </a:r>
            <a:r>
              <a:rPr lang="en-US" dirty="0" smtClean="0"/>
              <a:t> </a:t>
            </a:r>
            <a:r>
              <a:rPr lang="en-US" dirty="0" err="1" smtClean="0"/>
              <a:t>tuần</a:t>
            </a:r>
            <a:r>
              <a:rPr lang="en-US" dirty="0" smtClean="0"/>
              <a:t> </a:t>
            </a:r>
            <a:r>
              <a:rPr lang="en-US" dirty="0" err="1" smtClean="0"/>
              <a:t>tự</a:t>
            </a:r>
            <a:r>
              <a:rPr lang="en-US" dirty="0" smtClean="0"/>
              <a:t> </a:t>
            </a:r>
            <a:r>
              <a:rPr lang="en-US" dirty="0" err="1" smtClean="0"/>
              <a:t>như</a:t>
            </a:r>
            <a:r>
              <a:rPr lang="en-US" dirty="0" smtClean="0"/>
              <a:t> </a:t>
            </a:r>
            <a:r>
              <a:rPr lang="en-US" dirty="0" err="1" smtClean="0"/>
              <a:t>vậy</a:t>
            </a:r>
            <a:r>
              <a:rPr lang="en-US" dirty="0" smtClean="0"/>
              <a:t> </a:t>
            </a:r>
            <a:r>
              <a:rPr lang="en-US" dirty="0" err="1" smtClean="0"/>
              <a:t>khi</a:t>
            </a:r>
            <a:r>
              <a:rPr lang="en-US" dirty="0" smtClean="0"/>
              <a:t> </a:t>
            </a:r>
            <a:r>
              <a:rPr lang="en-US" dirty="0" err="1" smtClean="0"/>
              <a:t>bạn</a:t>
            </a:r>
            <a:r>
              <a:rPr lang="en-US" dirty="0" smtClean="0"/>
              <a:t> </a:t>
            </a:r>
            <a:r>
              <a:rPr lang="en-US" dirty="0" err="1" smtClean="0"/>
              <a:t>thêm</a:t>
            </a:r>
            <a:r>
              <a:rPr lang="en-US" dirty="0" smtClean="0"/>
              <a:t> </a:t>
            </a:r>
            <a:r>
              <a:rPr lang="en-US" dirty="0" err="1" smtClean="0"/>
              <a:t>vào</a:t>
            </a:r>
            <a:r>
              <a:rPr lang="en-US" dirty="0" smtClean="0"/>
              <a:t> </a:t>
            </a:r>
            <a:r>
              <a:rPr lang="en-US" dirty="0" err="1" smtClean="0"/>
              <a:t>hàm</a:t>
            </a:r>
            <a:r>
              <a:rPr lang="en-US" dirty="0" smtClean="0"/>
              <a:t> </a:t>
            </a:r>
            <a:r>
              <a:rPr lang="en-US" b="1" dirty="0" smtClean="0"/>
              <a:t>format()</a:t>
            </a:r>
            <a:endParaRPr lang="en-US" b="1" dirty="0"/>
          </a:p>
        </p:txBody>
      </p:sp>
      <p:sp>
        <p:nvSpPr>
          <p:cNvPr id="11" name="TextBox 10"/>
          <p:cNvSpPr txBox="1"/>
          <p:nvPr/>
        </p:nvSpPr>
        <p:spPr>
          <a:xfrm>
            <a:off x="604100" y="5989447"/>
            <a:ext cx="7834152" cy="369332"/>
          </a:xfrm>
          <a:prstGeom prst="rect">
            <a:avLst/>
          </a:prstGeom>
          <a:noFill/>
        </p:spPr>
        <p:txBody>
          <a:bodyPr wrap="square" rtlCol="0">
            <a:spAutoFit/>
          </a:bodyPr>
          <a:lstStyle/>
          <a:p>
            <a:r>
              <a:rPr lang="en-US" i="1" dirty="0" err="1" smtClean="0">
                <a:solidFill>
                  <a:schemeClr val="accent2">
                    <a:lumMod val="75000"/>
                  </a:schemeClr>
                </a:solidFill>
              </a:rPr>
              <a:t>Lưu</a:t>
            </a:r>
            <a:r>
              <a:rPr lang="en-US" i="1" dirty="0" smtClean="0">
                <a:solidFill>
                  <a:schemeClr val="accent2">
                    <a:lumMod val="75000"/>
                  </a:schemeClr>
                </a:solidFill>
              </a:rPr>
              <a:t> ý: </a:t>
            </a:r>
            <a:r>
              <a:rPr lang="en-US" i="1" dirty="0" err="1" smtClean="0">
                <a:solidFill>
                  <a:schemeClr val="accent2">
                    <a:lumMod val="75000"/>
                  </a:schemeClr>
                </a:solidFill>
              </a:rPr>
              <a:t>bạn</a:t>
            </a:r>
            <a:r>
              <a:rPr lang="en-US" i="1" dirty="0" smtClean="0">
                <a:solidFill>
                  <a:schemeClr val="accent2">
                    <a:lumMod val="75000"/>
                  </a:schemeClr>
                </a:solidFill>
              </a:rPr>
              <a:t> </a:t>
            </a:r>
            <a:r>
              <a:rPr lang="en-US" i="1" dirty="0" err="1" smtClean="0">
                <a:solidFill>
                  <a:schemeClr val="accent2">
                    <a:lumMod val="75000"/>
                  </a:schemeClr>
                </a:solidFill>
              </a:rPr>
              <a:t>có</a:t>
            </a:r>
            <a:r>
              <a:rPr lang="en-US" i="1" dirty="0" smtClean="0">
                <a:solidFill>
                  <a:schemeClr val="accent2">
                    <a:lumMod val="75000"/>
                  </a:schemeClr>
                </a:solidFill>
              </a:rPr>
              <a:t> </a:t>
            </a:r>
            <a:r>
              <a:rPr lang="en-US" i="1" dirty="0" err="1" smtClean="0">
                <a:solidFill>
                  <a:schemeClr val="accent2">
                    <a:lumMod val="75000"/>
                  </a:schemeClr>
                </a:solidFill>
              </a:rPr>
              <a:t>thể</a:t>
            </a:r>
            <a:r>
              <a:rPr lang="en-US" i="1" dirty="0" smtClean="0">
                <a:solidFill>
                  <a:schemeClr val="accent2">
                    <a:lumMod val="75000"/>
                  </a:schemeClr>
                </a:solidFill>
              </a:rPr>
              <a:t> </a:t>
            </a:r>
            <a:r>
              <a:rPr lang="en-US" i="1" dirty="0" err="1" smtClean="0">
                <a:solidFill>
                  <a:schemeClr val="accent2">
                    <a:lumMod val="75000"/>
                  </a:schemeClr>
                </a:solidFill>
              </a:rPr>
              <a:t>đưa</a:t>
            </a:r>
            <a:r>
              <a:rPr lang="en-US" i="1" dirty="0" smtClean="0">
                <a:solidFill>
                  <a:schemeClr val="accent2">
                    <a:lumMod val="75000"/>
                  </a:schemeClr>
                </a:solidFill>
              </a:rPr>
              <a:t> </a:t>
            </a:r>
            <a:r>
              <a:rPr lang="en-US" i="1" dirty="0" err="1" smtClean="0">
                <a:solidFill>
                  <a:schemeClr val="accent2">
                    <a:lumMod val="75000"/>
                  </a:schemeClr>
                </a:solidFill>
              </a:rPr>
              <a:t>nhiều</a:t>
            </a:r>
            <a:r>
              <a:rPr lang="en-US" i="1" dirty="0" smtClean="0">
                <a:solidFill>
                  <a:schemeClr val="accent2">
                    <a:lumMod val="75000"/>
                  </a:schemeClr>
                </a:solidFill>
              </a:rPr>
              <a:t> </a:t>
            </a:r>
            <a:r>
              <a:rPr lang="en-US" i="1" dirty="0" err="1" smtClean="0">
                <a:solidFill>
                  <a:schemeClr val="accent2">
                    <a:lumMod val="75000"/>
                  </a:schemeClr>
                </a:solidFill>
              </a:rPr>
              <a:t>tham</a:t>
            </a:r>
            <a:r>
              <a:rPr lang="en-US" i="1" dirty="0" smtClean="0">
                <a:solidFill>
                  <a:schemeClr val="accent2">
                    <a:lumMod val="75000"/>
                  </a:schemeClr>
                </a:solidFill>
              </a:rPr>
              <a:t> </a:t>
            </a:r>
            <a:r>
              <a:rPr lang="en-US" i="1" dirty="0" err="1" smtClean="0">
                <a:solidFill>
                  <a:schemeClr val="accent2">
                    <a:lumMod val="75000"/>
                  </a:schemeClr>
                </a:solidFill>
              </a:rPr>
              <a:t>số</a:t>
            </a:r>
            <a:r>
              <a:rPr lang="en-US" i="1" dirty="0" smtClean="0">
                <a:solidFill>
                  <a:schemeClr val="accent2">
                    <a:lumMod val="75000"/>
                  </a:schemeClr>
                </a:solidFill>
              </a:rPr>
              <a:t> </a:t>
            </a:r>
            <a:r>
              <a:rPr lang="en-US" i="1" dirty="0" err="1" smtClean="0">
                <a:solidFill>
                  <a:schemeClr val="accent2">
                    <a:lumMod val="75000"/>
                  </a:schemeClr>
                </a:solidFill>
              </a:rPr>
              <a:t>biến</a:t>
            </a:r>
            <a:r>
              <a:rPr lang="en-US" i="1" dirty="0" smtClean="0">
                <a:solidFill>
                  <a:schemeClr val="accent2">
                    <a:lumMod val="75000"/>
                  </a:schemeClr>
                </a:solidFill>
              </a:rPr>
              <a:t> </a:t>
            </a:r>
            <a:r>
              <a:rPr lang="en-US" i="1" dirty="0" err="1" smtClean="0">
                <a:solidFill>
                  <a:schemeClr val="accent2">
                    <a:lumMod val="75000"/>
                  </a:schemeClr>
                </a:solidFill>
              </a:rPr>
              <a:t>hơn</a:t>
            </a:r>
            <a:r>
              <a:rPr lang="en-US" i="1" dirty="0" smtClean="0">
                <a:solidFill>
                  <a:schemeClr val="accent2">
                    <a:lumMod val="75000"/>
                  </a:schemeClr>
                </a:solidFill>
              </a:rPr>
              <a:t> </a:t>
            </a:r>
            <a:r>
              <a:rPr lang="en-US" i="1" dirty="0" err="1" smtClean="0">
                <a:solidFill>
                  <a:schemeClr val="accent2">
                    <a:lumMod val="75000"/>
                  </a:schemeClr>
                </a:solidFill>
              </a:rPr>
              <a:t>số</a:t>
            </a:r>
            <a:r>
              <a:rPr lang="en-US" i="1" dirty="0" smtClean="0">
                <a:solidFill>
                  <a:schemeClr val="accent2">
                    <a:lumMod val="75000"/>
                  </a:schemeClr>
                </a:solidFill>
              </a:rPr>
              <a:t> </a:t>
            </a:r>
            <a:r>
              <a:rPr lang="en-US" i="1" dirty="0" err="1" smtClean="0">
                <a:solidFill>
                  <a:schemeClr val="accent2">
                    <a:lumMod val="75000"/>
                  </a:schemeClr>
                </a:solidFill>
              </a:rPr>
              <a:t>lượng</a:t>
            </a:r>
            <a:r>
              <a:rPr lang="en-US" i="1" dirty="0" smtClean="0">
                <a:solidFill>
                  <a:schemeClr val="accent2">
                    <a:lumMod val="75000"/>
                  </a:schemeClr>
                </a:solidFill>
              </a:rPr>
              <a:t> {} </a:t>
            </a:r>
            <a:r>
              <a:rPr lang="en-US" i="1" dirty="0" err="1" smtClean="0">
                <a:solidFill>
                  <a:schemeClr val="accent2">
                    <a:lumMod val="75000"/>
                  </a:schemeClr>
                </a:solidFill>
              </a:rPr>
              <a:t>cần</a:t>
            </a:r>
            <a:r>
              <a:rPr lang="en-US" i="1" dirty="0" smtClean="0">
                <a:solidFill>
                  <a:schemeClr val="accent2">
                    <a:lumMod val="75000"/>
                  </a:schemeClr>
                </a:solidFill>
              </a:rPr>
              <a:t> </a:t>
            </a:r>
            <a:r>
              <a:rPr lang="en-US" i="1" dirty="0" err="1" smtClean="0">
                <a:solidFill>
                  <a:schemeClr val="accent2">
                    <a:lumMod val="75000"/>
                  </a:schemeClr>
                </a:solidFill>
              </a:rPr>
              <a:t>thay</a:t>
            </a:r>
            <a:r>
              <a:rPr lang="en-US" i="1" dirty="0" smtClean="0">
                <a:solidFill>
                  <a:schemeClr val="accent2">
                    <a:lumMod val="75000"/>
                  </a:schemeClr>
                </a:solidFill>
              </a:rPr>
              <a:t> </a:t>
            </a:r>
            <a:r>
              <a:rPr lang="en-US" i="1" dirty="0" err="1" smtClean="0">
                <a:solidFill>
                  <a:schemeClr val="accent2">
                    <a:lumMod val="75000"/>
                  </a:schemeClr>
                </a:solidFill>
              </a:rPr>
              <a:t>thế</a:t>
            </a:r>
            <a:endParaRPr lang="en-US" b="1" i="1" dirty="0">
              <a:solidFill>
                <a:schemeClr val="accent2">
                  <a:lumMod val="75000"/>
                </a:schemeClr>
              </a:solidFill>
            </a:endParaRPr>
          </a:p>
        </p:txBody>
      </p:sp>
    </p:spTree>
    <p:extLst>
      <p:ext uri="{BB962C8B-B14F-4D97-AF65-F5344CB8AC3E}">
        <p14:creationId xmlns:p14="http://schemas.microsoft.com/office/powerpoint/2010/main" val="823568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14</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7.3 </a:t>
            </a:r>
            <a:r>
              <a:rPr lang="en-US" dirty="0" err="1"/>
              <a:t>Định</a:t>
            </a:r>
            <a:r>
              <a:rPr lang="en-US" dirty="0"/>
              <a:t> </a:t>
            </a:r>
            <a:r>
              <a:rPr lang="en-US" dirty="0" err="1"/>
              <a:t>dạng</a:t>
            </a:r>
            <a:r>
              <a:rPr lang="en-US" dirty="0"/>
              <a:t> </a:t>
            </a:r>
            <a:r>
              <a:rPr lang="en-US" dirty="0" err="1"/>
              <a:t>Chuỗi</a:t>
            </a:r>
            <a:endParaRPr lang="en-US" dirty="0"/>
          </a:p>
        </p:txBody>
      </p:sp>
      <p:sp>
        <p:nvSpPr>
          <p:cNvPr id="29" name="Rectangle 28"/>
          <p:cNvSpPr/>
          <p:nvPr/>
        </p:nvSpPr>
        <p:spPr>
          <a:xfrm>
            <a:off x="699793" y="2590402"/>
            <a:ext cx="7774356" cy="184360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2740561"/>
            <a:ext cx="7402216" cy="1477328"/>
          </a:xfrm>
          <a:prstGeom prst="rect">
            <a:avLst/>
          </a:prstGeom>
          <a:noFill/>
        </p:spPr>
        <p:txBody>
          <a:bodyPr wrap="square" rtlCol="0">
            <a:spAutoFit/>
          </a:bodyPr>
          <a:lstStyle/>
          <a:p>
            <a:r>
              <a:rPr lang="en-US" dirty="0">
                <a:solidFill>
                  <a:schemeClr val="bg1"/>
                </a:solidFill>
              </a:rPr>
              <a:t>quantity</a:t>
            </a:r>
            <a:r>
              <a:rPr lang="en-US" dirty="0"/>
              <a:t> </a:t>
            </a:r>
            <a:r>
              <a:rPr lang="en-US" dirty="0" smtClean="0">
                <a:solidFill>
                  <a:schemeClr val="bg1"/>
                </a:solidFill>
              </a:rPr>
              <a:t> </a:t>
            </a:r>
            <a:r>
              <a:rPr lang="en-US" dirty="0">
                <a:solidFill>
                  <a:schemeClr val="bg1"/>
                </a:solidFill>
              </a:rPr>
              <a:t>= </a:t>
            </a:r>
            <a:r>
              <a:rPr lang="en-US" dirty="0" smtClean="0">
                <a:solidFill>
                  <a:schemeClr val="accent6">
                    <a:lumMod val="60000"/>
                    <a:lumOff val="40000"/>
                  </a:schemeClr>
                </a:solidFill>
              </a:rPr>
              <a:t>2</a:t>
            </a:r>
          </a:p>
          <a:p>
            <a:r>
              <a:rPr lang="en-US" dirty="0">
                <a:solidFill>
                  <a:schemeClr val="bg1"/>
                </a:solidFill>
              </a:rPr>
              <a:t>price</a:t>
            </a:r>
            <a:r>
              <a:rPr lang="en-US" dirty="0"/>
              <a:t> </a:t>
            </a:r>
            <a:r>
              <a:rPr lang="en-US" dirty="0" smtClean="0">
                <a:solidFill>
                  <a:schemeClr val="bg1"/>
                </a:solidFill>
              </a:rPr>
              <a:t> = </a:t>
            </a:r>
            <a:r>
              <a:rPr lang="en-US" dirty="0" smtClean="0">
                <a:solidFill>
                  <a:schemeClr val="accent6">
                    <a:lumMod val="60000"/>
                    <a:lumOff val="40000"/>
                  </a:schemeClr>
                </a:solidFill>
              </a:rPr>
              <a:t>47.95</a:t>
            </a:r>
            <a:endParaRPr lang="en-US" dirty="0" smtClean="0">
              <a:solidFill>
                <a:schemeClr val="accent6">
                  <a:lumMod val="60000"/>
                  <a:lumOff val="40000"/>
                </a:schemeClr>
              </a:solidFill>
            </a:endParaRPr>
          </a:p>
          <a:p>
            <a:r>
              <a:rPr lang="en-US" dirty="0" smtClean="0">
                <a:solidFill>
                  <a:schemeClr val="bg1"/>
                </a:solidFill>
              </a:rPr>
              <a:t>txt </a:t>
            </a:r>
            <a:r>
              <a:rPr lang="en-US" dirty="0">
                <a:solidFill>
                  <a:schemeClr val="bg1"/>
                </a:solidFill>
              </a:rPr>
              <a:t>= </a:t>
            </a:r>
            <a:r>
              <a:rPr lang="en-US" dirty="0" smtClean="0">
                <a:solidFill>
                  <a:schemeClr val="accent2">
                    <a:lumMod val="75000"/>
                  </a:schemeClr>
                </a:solidFill>
              </a:rPr>
              <a:t>“</a:t>
            </a:r>
            <a:r>
              <a:rPr lang="en-US" dirty="0" err="1" smtClean="0">
                <a:solidFill>
                  <a:schemeClr val="accent2">
                    <a:lumMod val="75000"/>
                  </a:schemeClr>
                </a:solidFill>
              </a:rPr>
              <a:t>Mua</a:t>
            </a:r>
            <a:r>
              <a:rPr lang="en-US" dirty="0" smtClean="0">
                <a:solidFill>
                  <a:schemeClr val="accent2">
                    <a:lumMod val="75000"/>
                  </a:schemeClr>
                </a:solidFill>
              </a:rPr>
              <a:t> {0} </a:t>
            </a:r>
            <a:r>
              <a:rPr lang="en-US" dirty="0" err="1" smtClean="0">
                <a:solidFill>
                  <a:schemeClr val="accent2">
                    <a:lumMod val="75000"/>
                  </a:schemeClr>
                </a:solidFill>
              </a:rPr>
              <a:t>cái</a:t>
            </a:r>
            <a:r>
              <a:rPr lang="en-US" dirty="0" smtClean="0">
                <a:solidFill>
                  <a:schemeClr val="accent2">
                    <a:lumMod val="75000"/>
                  </a:schemeClr>
                </a:solidFill>
              </a:rPr>
              <a:t> </a:t>
            </a:r>
            <a:r>
              <a:rPr lang="en-US" dirty="0" err="1" smtClean="0">
                <a:solidFill>
                  <a:schemeClr val="accent2">
                    <a:lumMod val="75000"/>
                  </a:schemeClr>
                </a:solidFill>
              </a:rPr>
              <a:t>bánh</a:t>
            </a:r>
            <a:r>
              <a:rPr lang="en-US" dirty="0" smtClean="0">
                <a:solidFill>
                  <a:schemeClr val="accent2">
                    <a:lumMod val="75000"/>
                  </a:schemeClr>
                </a:solidFill>
              </a:rPr>
              <a:t> </a:t>
            </a:r>
            <a:r>
              <a:rPr lang="en-US" dirty="0" err="1" smtClean="0">
                <a:solidFill>
                  <a:schemeClr val="accent2">
                    <a:lumMod val="75000"/>
                  </a:schemeClr>
                </a:solidFill>
              </a:rPr>
              <a:t>hết</a:t>
            </a:r>
            <a:r>
              <a:rPr lang="en-US" dirty="0" smtClean="0">
                <a:solidFill>
                  <a:schemeClr val="accent2">
                    <a:lumMod val="75000"/>
                  </a:schemeClr>
                </a:solidFill>
              </a:rPr>
              <a:t> {1} </a:t>
            </a:r>
            <a:r>
              <a:rPr lang="en-US" dirty="0" err="1" smtClean="0">
                <a:solidFill>
                  <a:schemeClr val="accent2">
                    <a:lumMod val="75000"/>
                  </a:schemeClr>
                </a:solidFill>
              </a:rPr>
              <a:t>đô</a:t>
            </a:r>
            <a:r>
              <a:rPr lang="en-US" dirty="0" smtClean="0">
                <a:solidFill>
                  <a:schemeClr val="accent2">
                    <a:lumMod val="75000"/>
                  </a:schemeClr>
                </a:solidFill>
              </a:rPr>
              <a:t> la. </a:t>
            </a:r>
            <a:r>
              <a:rPr lang="en-US" dirty="0" err="1" smtClean="0">
                <a:solidFill>
                  <a:schemeClr val="accent2">
                    <a:lumMod val="75000"/>
                  </a:schemeClr>
                </a:solidFill>
              </a:rPr>
              <a:t>Em</a:t>
            </a:r>
            <a:r>
              <a:rPr lang="en-US" dirty="0" smtClean="0">
                <a:solidFill>
                  <a:schemeClr val="accent2">
                    <a:lumMod val="75000"/>
                  </a:schemeClr>
                </a:solidFill>
              </a:rPr>
              <a:t> </a:t>
            </a:r>
            <a:r>
              <a:rPr lang="en-US" dirty="0" err="1" smtClean="0">
                <a:solidFill>
                  <a:schemeClr val="accent2">
                    <a:lumMod val="75000"/>
                  </a:schemeClr>
                </a:solidFill>
              </a:rPr>
              <a:t>tôi</a:t>
            </a:r>
            <a:r>
              <a:rPr lang="en-US" dirty="0" smtClean="0">
                <a:solidFill>
                  <a:schemeClr val="accent2">
                    <a:lumMod val="75000"/>
                  </a:schemeClr>
                </a:solidFill>
              </a:rPr>
              <a:t> </a:t>
            </a:r>
            <a:r>
              <a:rPr lang="en-US" dirty="0" err="1" smtClean="0">
                <a:solidFill>
                  <a:schemeClr val="accent2">
                    <a:lumMod val="75000"/>
                  </a:schemeClr>
                </a:solidFill>
              </a:rPr>
              <a:t>ăn</a:t>
            </a:r>
            <a:r>
              <a:rPr lang="en-US" dirty="0" smtClean="0">
                <a:solidFill>
                  <a:schemeClr val="accent2">
                    <a:lumMod val="75000"/>
                  </a:schemeClr>
                </a:solidFill>
              </a:rPr>
              <a:t> </a:t>
            </a:r>
            <a:r>
              <a:rPr lang="en-US" dirty="0" err="1" smtClean="0">
                <a:solidFill>
                  <a:schemeClr val="accent2">
                    <a:lumMod val="75000"/>
                  </a:schemeClr>
                </a:solidFill>
              </a:rPr>
              <a:t>hết</a:t>
            </a:r>
            <a:r>
              <a:rPr lang="en-US" dirty="0" smtClean="0">
                <a:solidFill>
                  <a:schemeClr val="accent2">
                    <a:lumMod val="75000"/>
                  </a:schemeClr>
                </a:solidFill>
              </a:rPr>
              <a:t> {0} </a:t>
            </a:r>
            <a:r>
              <a:rPr lang="en-US" dirty="0" err="1" smtClean="0">
                <a:solidFill>
                  <a:schemeClr val="accent2">
                    <a:lumMod val="75000"/>
                  </a:schemeClr>
                </a:solidFill>
              </a:rPr>
              <a:t>cái</a:t>
            </a:r>
            <a:r>
              <a:rPr lang="en-US" dirty="0" smtClean="0">
                <a:solidFill>
                  <a:schemeClr val="accent2">
                    <a:lumMod val="75000"/>
                  </a:schemeClr>
                </a:solidFill>
              </a:rPr>
              <a:t> </a:t>
            </a:r>
            <a:r>
              <a:rPr lang="en-US" dirty="0" err="1" smtClean="0">
                <a:solidFill>
                  <a:schemeClr val="accent2">
                    <a:lumMod val="75000"/>
                  </a:schemeClr>
                </a:solidFill>
              </a:rPr>
              <a:t>bánh</a:t>
            </a:r>
            <a:r>
              <a:rPr lang="en-US" dirty="0" smtClean="0">
                <a:solidFill>
                  <a:schemeClr val="accent2">
                    <a:lumMod val="75000"/>
                  </a:schemeClr>
                </a:solidFill>
              </a:rPr>
              <a:t>"</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txt.format</a:t>
            </a:r>
            <a:r>
              <a:rPr lang="en-US" dirty="0" smtClean="0">
                <a:solidFill>
                  <a:srgbClr val="FF66CC"/>
                </a:solidFill>
              </a:rPr>
              <a:t>(</a:t>
            </a:r>
            <a:r>
              <a:rPr lang="en-US" dirty="0">
                <a:solidFill>
                  <a:schemeClr val="bg1"/>
                </a:solidFill>
              </a:rPr>
              <a:t>quantity</a:t>
            </a:r>
            <a:r>
              <a:rPr lang="en-US" dirty="0" smtClean="0">
                <a:solidFill>
                  <a:schemeClr val="bg1"/>
                </a:solidFill>
              </a:rPr>
              <a:t>, </a:t>
            </a:r>
            <a:r>
              <a:rPr lang="en-US" dirty="0">
                <a:solidFill>
                  <a:schemeClr val="bg1"/>
                </a:solidFill>
              </a:rPr>
              <a:t>price</a:t>
            </a:r>
            <a:r>
              <a:rPr lang="en-US" dirty="0" smtClean="0">
                <a:solidFill>
                  <a:srgbClr val="FF66CC"/>
                </a:solidFill>
              </a:rPr>
              <a:t>)</a:t>
            </a:r>
            <a:r>
              <a:rPr lang="en-US" dirty="0" smtClean="0">
                <a:solidFill>
                  <a:schemeClr val="accent4">
                    <a:lumMod val="60000"/>
                    <a:lumOff val="40000"/>
                  </a:schemeClr>
                </a:solidFill>
              </a:rPr>
              <a:t>)</a:t>
            </a:r>
          </a:p>
          <a:p>
            <a:r>
              <a:rPr lang="en-US" sz="1600" dirty="0" smtClean="0">
                <a:solidFill>
                  <a:schemeClr val="accent4">
                    <a:lumMod val="60000"/>
                    <a:lumOff val="40000"/>
                  </a:schemeClr>
                </a:solidFill>
              </a:rPr>
              <a:t>#</a:t>
            </a:r>
            <a:r>
              <a:rPr lang="en-US" sz="1600" dirty="0" err="1" smtClean="0">
                <a:solidFill>
                  <a:schemeClr val="accent4">
                    <a:lumMod val="60000"/>
                    <a:lumOff val="40000"/>
                  </a:schemeClr>
                </a:solidFill>
              </a:rPr>
              <a:t>Kết</a:t>
            </a:r>
            <a:r>
              <a:rPr lang="en-US" sz="1600" dirty="0" smtClean="0">
                <a:solidFill>
                  <a:schemeClr val="accent4">
                    <a:lumMod val="60000"/>
                    <a:lumOff val="40000"/>
                  </a:schemeClr>
                </a:solidFill>
              </a:rPr>
              <a:t> </a:t>
            </a:r>
            <a:r>
              <a:rPr lang="en-US" sz="1600" dirty="0" err="1" smtClean="0">
                <a:solidFill>
                  <a:schemeClr val="accent4">
                    <a:lumMod val="60000"/>
                    <a:lumOff val="40000"/>
                  </a:schemeClr>
                </a:solidFill>
              </a:rPr>
              <a:t>quả</a:t>
            </a:r>
            <a:r>
              <a:rPr lang="en-US" sz="1600" dirty="0" smtClean="0">
                <a:solidFill>
                  <a:schemeClr val="accent4">
                    <a:lumMod val="60000"/>
                    <a:lumOff val="40000"/>
                  </a:schemeClr>
                </a:solidFill>
              </a:rPr>
              <a:t> in </a:t>
            </a:r>
            <a:r>
              <a:rPr lang="en-US" sz="1600" dirty="0" err="1" smtClean="0">
                <a:solidFill>
                  <a:schemeClr val="accent4">
                    <a:lumMod val="60000"/>
                    <a:lumOff val="40000"/>
                  </a:schemeClr>
                </a:solidFill>
              </a:rPr>
              <a:t>ra</a:t>
            </a:r>
            <a:r>
              <a:rPr lang="en-US" sz="1600" dirty="0" smtClean="0">
                <a:solidFill>
                  <a:schemeClr val="accent4">
                    <a:lumMod val="60000"/>
                    <a:lumOff val="40000"/>
                  </a:schemeClr>
                </a:solidFill>
              </a:rPr>
              <a:t>: </a:t>
            </a:r>
            <a:r>
              <a:rPr lang="en-US" dirty="0" err="1" smtClean="0">
                <a:solidFill>
                  <a:schemeClr val="accent4">
                    <a:lumMod val="60000"/>
                    <a:lumOff val="40000"/>
                  </a:schemeClr>
                </a:solidFill>
              </a:rPr>
              <a:t>Mua</a:t>
            </a:r>
            <a:r>
              <a:rPr lang="en-US" dirty="0" smtClean="0">
                <a:solidFill>
                  <a:schemeClr val="accent4">
                    <a:lumMod val="60000"/>
                    <a:lumOff val="40000"/>
                  </a:schemeClr>
                </a:solidFill>
              </a:rPr>
              <a:t> 2 </a:t>
            </a:r>
            <a:r>
              <a:rPr lang="en-US" dirty="0" err="1" smtClean="0">
                <a:solidFill>
                  <a:schemeClr val="accent4">
                    <a:lumMod val="60000"/>
                    <a:lumOff val="40000"/>
                  </a:schemeClr>
                </a:solidFill>
              </a:rPr>
              <a:t>cái</a:t>
            </a:r>
            <a:r>
              <a:rPr lang="en-US" dirty="0" smtClean="0">
                <a:solidFill>
                  <a:schemeClr val="accent4">
                    <a:lumMod val="60000"/>
                    <a:lumOff val="40000"/>
                  </a:schemeClr>
                </a:solidFill>
              </a:rPr>
              <a:t> </a:t>
            </a:r>
            <a:r>
              <a:rPr lang="en-US" dirty="0" err="1" smtClean="0">
                <a:solidFill>
                  <a:schemeClr val="accent4">
                    <a:lumMod val="60000"/>
                    <a:lumOff val="40000"/>
                  </a:schemeClr>
                </a:solidFill>
              </a:rPr>
              <a:t>bánh</a:t>
            </a:r>
            <a:r>
              <a:rPr lang="en-US" dirty="0" smtClean="0">
                <a:solidFill>
                  <a:schemeClr val="accent4">
                    <a:lumMod val="60000"/>
                    <a:lumOff val="40000"/>
                  </a:schemeClr>
                </a:solidFill>
              </a:rPr>
              <a:t> </a:t>
            </a:r>
            <a:r>
              <a:rPr lang="en-US" dirty="0" err="1" smtClean="0">
                <a:solidFill>
                  <a:schemeClr val="accent4">
                    <a:lumMod val="60000"/>
                    <a:lumOff val="40000"/>
                  </a:schemeClr>
                </a:solidFill>
              </a:rPr>
              <a:t>hết</a:t>
            </a:r>
            <a:r>
              <a:rPr lang="en-US" dirty="0" smtClean="0">
                <a:solidFill>
                  <a:schemeClr val="accent4">
                    <a:lumMod val="60000"/>
                    <a:lumOff val="40000"/>
                  </a:schemeClr>
                </a:solidFill>
              </a:rPr>
              <a:t> </a:t>
            </a:r>
            <a:r>
              <a:rPr lang="en-US" dirty="0" smtClean="0">
                <a:solidFill>
                  <a:schemeClr val="accent4">
                    <a:lumMod val="60000"/>
                    <a:lumOff val="40000"/>
                  </a:schemeClr>
                </a:solidFill>
              </a:rPr>
              <a:t>47.95 </a:t>
            </a:r>
            <a:r>
              <a:rPr lang="en-US" dirty="0" err="1" smtClean="0">
                <a:solidFill>
                  <a:schemeClr val="accent4">
                    <a:lumMod val="60000"/>
                    <a:lumOff val="40000"/>
                  </a:schemeClr>
                </a:solidFill>
              </a:rPr>
              <a:t>đô</a:t>
            </a:r>
            <a:r>
              <a:rPr lang="en-US" dirty="0" smtClean="0">
                <a:solidFill>
                  <a:schemeClr val="accent4">
                    <a:lumMod val="60000"/>
                    <a:lumOff val="40000"/>
                  </a:schemeClr>
                </a:solidFill>
              </a:rPr>
              <a:t> la. </a:t>
            </a:r>
            <a:r>
              <a:rPr lang="en-US" dirty="0" err="1" smtClean="0">
                <a:solidFill>
                  <a:schemeClr val="accent4">
                    <a:lumMod val="60000"/>
                    <a:lumOff val="40000"/>
                  </a:schemeClr>
                </a:solidFill>
              </a:rPr>
              <a:t>Em</a:t>
            </a:r>
            <a:r>
              <a:rPr lang="en-US" dirty="0" smtClean="0">
                <a:solidFill>
                  <a:schemeClr val="accent4">
                    <a:lumMod val="60000"/>
                    <a:lumOff val="40000"/>
                  </a:schemeClr>
                </a:solidFill>
              </a:rPr>
              <a:t> </a:t>
            </a:r>
            <a:r>
              <a:rPr lang="en-US" dirty="0" err="1" smtClean="0">
                <a:solidFill>
                  <a:schemeClr val="accent4">
                    <a:lumMod val="60000"/>
                    <a:lumOff val="40000"/>
                  </a:schemeClr>
                </a:solidFill>
              </a:rPr>
              <a:t>tôi</a:t>
            </a:r>
            <a:r>
              <a:rPr lang="en-US" dirty="0" smtClean="0">
                <a:solidFill>
                  <a:schemeClr val="accent4">
                    <a:lumMod val="60000"/>
                    <a:lumOff val="40000"/>
                  </a:schemeClr>
                </a:solidFill>
              </a:rPr>
              <a:t> </a:t>
            </a:r>
            <a:r>
              <a:rPr lang="en-US" dirty="0" err="1" smtClean="0">
                <a:solidFill>
                  <a:schemeClr val="accent4">
                    <a:lumMod val="60000"/>
                    <a:lumOff val="40000"/>
                  </a:schemeClr>
                </a:solidFill>
              </a:rPr>
              <a:t>ăn</a:t>
            </a:r>
            <a:r>
              <a:rPr lang="en-US" dirty="0" smtClean="0">
                <a:solidFill>
                  <a:schemeClr val="accent4">
                    <a:lumMod val="60000"/>
                    <a:lumOff val="40000"/>
                  </a:schemeClr>
                </a:solidFill>
              </a:rPr>
              <a:t> </a:t>
            </a:r>
            <a:r>
              <a:rPr lang="en-US" dirty="0" err="1" smtClean="0">
                <a:solidFill>
                  <a:schemeClr val="accent4">
                    <a:lumMod val="60000"/>
                    <a:lumOff val="40000"/>
                  </a:schemeClr>
                </a:solidFill>
              </a:rPr>
              <a:t>hết</a:t>
            </a:r>
            <a:r>
              <a:rPr lang="en-US" dirty="0" smtClean="0">
                <a:solidFill>
                  <a:schemeClr val="accent4">
                    <a:lumMod val="60000"/>
                    <a:lumOff val="40000"/>
                  </a:schemeClr>
                </a:solidFill>
              </a:rPr>
              <a:t> 2 </a:t>
            </a:r>
            <a:r>
              <a:rPr lang="en-US" dirty="0" err="1" smtClean="0">
                <a:solidFill>
                  <a:schemeClr val="accent4">
                    <a:lumMod val="60000"/>
                    <a:lumOff val="40000"/>
                  </a:schemeClr>
                </a:solidFill>
              </a:rPr>
              <a:t>cái</a:t>
            </a:r>
            <a:r>
              <a:rPr lang="en-US" dirty="0" smtClean="0">
                <a:solidFill>
                  <a:schemeClr val="accent4">
                    <a:lumMod val="60000"/>
                    <a:lumOff val="40000"/>
                  </a:schemeClr>
                </a:solidFill>
              </a:rPr>
              <a:t> </a:t>
            </a:r>
            <a:r>
              <a:rPr lang="en-US" dirty="0" err="1" smtClean="0">
                <a:solidFill>
                  <a:schemeClr val="accent4">
                    <a:lumMod val="60000"/>
                    <a:lumOff val="40000"/>
                  </a:schemeClr>
                </a:solidFill>
              </a:rPr>
              <a:t>bánh</a:t>
            </a:r>
            <a:endParaRPr lang="en-US" sz="1600" dirty="0">
              <a:solidFill>
                <a:schemeClr val="accent4">
                  <a:lumMod val="60000"/>
                  <a:lumOff val="40000"/>
                </a:schemeClr>
              </a:solidFill>
            </a:endParaRPr>
          </a:p>
        </p:txBody>
      </p:sp>
      <p:sp>
        <p:nvSpPr>
          <p:cNvPr id="14" name="TextBox 13"/>
          <p:cNvSpPr txBox="1"/>
          <p:nvPr/>
        </p:nvSpPr>
        <p:spPr>
          <a:xfrm>
            <a:off x="774221" y="2098011"/>
            <a:ext cx="7834152" cy="369332"/>
          </a:xfrm>
          <a:prstGeom prst="rect">
            <a:avLst/>
          </a:prstGeom>
          <a:noFill/>
        </p:spPr>
        <p:txBody>
          <a:bodyPr wrap="square" rtlCol="0">
            <a:spAutoFit/>
          </a:bodyPr>
          <a:lstStyle/>
          <a:p>
            <a:r>
              <a:rPr lang="en-US" b="1" dirty="0" err="1" smtClean="0"/>
              <a:t>Thay</a:t>
            </a:r>
            <a:r>
              <a:rPr lang="en-US" b="1" dirty="0" smtClean="0"/>
              <a:t> </a:t>
            </a:r>
            <a:r>
              <a:rPr lang="en-US" b="1" dirty="0" err="1" smtClean="0"/>
              <a:t>thế</a:t>
            </a:r>
            <a:r>
              <a:rPr lang="en-US" b="1" dirty="0" smtClean="0"/>
              <a:t>  </a:t>
            </a:r>
            <a:r>
              <a:rPr lang="en-US" b="1" dirty="0" err="1" smtClean="0"/>
              <a:t>có</a:t>
            </a:r>
            <a:r>
              <a:rPr lang="en-US" b="1" dirty="0" smtClean="0"/>
              <a:t> </a:t>
            </a:r>
            <a:r>
              <a:rPr lang="en-US" b="1" dirty="0" err="1" smtClean="0"/>
              <a:t>chỉ</a:t>
            </a:r>
            <a:r>
              <a:rPr lang="en-US" b="1" dirty="0" smtClean="0"/>
              <a:t> </a:t>
            </a:r>
            <a:r>
              <a:rPr lang="en-US" b="1" dirty="0" err="1" smtClean="0"/>
              <a:t>số</a:t>
            </a:r>
            <a:endParaRPr lang="en-US" b="1" dirty="0">
              <a:solidFill>
                <a:srgbClr val="FF0000"/>
              </a:solidFill>
            </a:endParaRPr>
          </a:p>
        </p:txBody>
      </p:sp>
      <p:sp>
        <p:nvSpPr>
          <p:cNvPr id="25" name="Flowchart: Decision 24"/>
          <p:cNvSpPr/>
          <p:nvPr/>
        </p:nvSpPr>
        <p:spPr>
          <a:xfrm>
            <a:off x="625365" y="220720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Định</a:t>
            </a:r>
            <a:r>
              <a:rPr lang="en-US" b="1" dirty="0" smtClean="0"/>
              <a:t> </a:t>
            </a:r>
            <a:r>
              <a:rPr lang="en-US" b="1" dirty="0" err="1" smtClean="0"/>
              <a:t>dạng</a:t>
            </a:r>
            <a:r>
              <a:rPr lang="en-US" b="1" dirty="0" smtClean="0"/>
              <a:t> (</a:t>
            </a:r>
            <a:r>
              <a:rPr lang="en-US" b="1" dirty="0" err="1" smtClean="0"/>
              <a:t>đóng</a:t>
            </a:r>
            <a:r>
              <a:rPr lang="en-US" b="1" dirty="0" smtClean="0"/>
              <a:t> </a:t>
            </a:r>
            <a:r>
              <a:rPr lang="en-US" b="1" dirty="0" err="1" smtClean="0"/>
              <a:t>khuôn</a:t>
            </a:r>
            <a:r>
              <a:rPr lang="en-US" b="1" smtClean="0"/>
              <a:t>) </a:t>
            </a:r>
            <a:r>
              <a:rPr lang="en-US" b="1" dirty="0" err="1" smtClean="0"/>
              <a:t>chuỗi</a:t>
            </a:r>
            <a:endParaRPr lang="en-US" b="1" dirty="0">
              <a:solidFill>
                <a:srgbClr val="FF0000"/>
              </a:solidFill>
            </a:endParaRPr>
          </a:p>
        </p:txBody>
      </p:sp>
      <p:sp>
        <p:nvSpPr>
          <p:cNvPr id="28" name="TextBox 27"/>
          <p:cNvSpPr txBox="1"/>
          <p:nvPr/>
        </p:nvSpPr>
        <p:spPr>
          <a:xfrm>
            <a:off x="625365" y="4569947"/>
            <a:ext cx="7834152" cy="1200329"/>
          </a:xfrm>
          <a:prstGeom prst="rect">
            <a:avLst/>
          </a:prstGeom>
          <a:noFill/>
        </p:spPr>
        <p:txBody>
          <a:bodyPr wrap="square" rtlCol="0">
            <a:spAutoFit/>
          </a:bodyPr>
          <a:lstStyle/>
          <a:p>
            <a:r>
              <a:rPr lang="en-US" dirty="0" err="1" smtClean="0"/>
              <a:t>Với</a:t>
            </a:r>
            <a:r>
              <a:rPr lang="en-US" dirty="0" smtClean="0"/>
              <a:t> </a:t>
            </a:r>
            <a:r>
              <a:rPr lang="en-US" dirty="0" err="1" smtClean="0"/>
              <a:t>cách</a:t>
            </a:r>
            <a:r>
              <a:rPr lang="en-US" dirty="0" smtClean="0"/>
              <a:t> </a:t>
            </a:r>
            <a:r>
              <a:rPr lang="en-US" dirty="0" err="1" smtClean="0"/>
              <a:t>dùng</a:t>
            </a:r>
            <a:r>
              <a:rPr lang="en-US" dirty="0" smtClean="0"/>
              <a:t> </a:t>
            </a:r>
            <a:r>
              <a:rPr lang="en-US" dirty="0" err="1" smtClean="0"/>
              <a:t>chỉ</a:t>
            </a:r>
            <a:r>
              <a:rPr lang="en-US" dirty="0" smtClean="0"/>
              <a:t> </a:t>
            </a:r>
            <a:r>
              <a:rPr lang="en-US" dirty="0" err="1" smtClean="0"/>
              <a:t>số</a:t>
            </a:r>
            <a:r>
              <a:rPr lang="en-US" dirty="0" smtClean="0"/>
              <a:t> </a:t>
            </a:r>
            <a:r>
              <a:rPr lang="en-US" dirty="0" err="1" smtClean="0"/>
              <a:t>này</a:t>
            </a:r>
            <a:r>
              <a:rPr lang="en-US" dirty="0" smtClean="0"/>
              <a:t> </a:t>
            </a:r>
            <a:r>
              <a:rPr lang="en-US" dirty="0" err="1" smtClean="0"/>
              <a:t>thì</a:t>
            </a:r>
            <a:r>
              <a:rPr lang="en-US" dirty="0" smtClean="0"/>
              <a:t> </a:t>
            </a:r>
            <a:r>
              <a:rPr lang="en-US" dirty="0" err="1" smtClean="0"/>
              <a:t>nhìn</a:t>
            </a:r>
            <a:r>
              <a:rPr lang="en-US" dirty="0" smtClean="0"/>
              <a:t> </a:t>
            </a:r>
            <a:r>
              <a:rPr lang="en-US" dirty="0" err="1" smtClean="0"/>
              <a:t>vào</a:t>
            </a:r>
            <a:r>
              <a:rPr lang="en-US" dirty="0" smtClean="0"/>
              <a:t> </a:t>
            </a:r>
            <a:r>
              <a:rPr lang="en-US" dirty="0" err="1" smtClean="0"/>
              <a:t>dễ</a:t>
            </a:r>
            <a:r>
              <a:rPr lang="en-US" dirty="0" smtClean="0"/>
              <a:t> </a:t>
            </a:r>
            <a:r>
              <a:rPr lang="en-US" dirty="0" err="1" smtClean="0"/>
              <a:t>hiểu</a:t>
            </a:r>
            <a:r>
              <a:rPr lang="en-US" dirty="0" smtClean="0"/>
              <a:t> </a:t>
            </a:r>
            <a:r>
              <a:rPr lang="en-US" dirty="0" err="1" smtClean="0"/>
              <a:t>hơn</a:t>
            </a:r>
            <a:r>
              <a:rPr lang="en-US" dirty="0" smtClean="0"/>
              <a:t>:</a:t>
            </a:r>
          </a:p>
          <a:p>
            <a:r>
              <a:rPr lang="en-US" b="1" dirty="0" smtClean="0"/>
              <a:t>- </a:t>
            </a:r>
            <a:r>
              <a:rPr lang="en-US" b="1" dirty="0" err="1" smtClean="0"/>
              <a:t>quanlity</a:t>
            </a:r>
            <a:r>
              <a:rPr lang="en-US" b="1" dirty="0" smtClean="0"/>
              <a:t>: </a:t>
            </a:r>
            <a:r>
              <a:rPr lang="en-US" dirty="0" err="1" smtClean="0"/>
              <a:t>sẽ</a:t>
            </a:r>
            <a:r>
              <a:rPr lang="en-US" dirty="0" smtClean="0"/>
              <a:t> </a:t>
            </a:r>
            <a:r>
              <a:rPr lang="en-US" dirty="0" err="1" smtClean="0"/>
              <a:t>tương</a:t>
            </a:r>
            <a:r>
              <a:rPr lang="en-US" dirty="0" smtClean="0"/>
              <a:t> </a:t>
            </a:r>
            <a:r>
              <a:rPr lang="en-US" dirty="0" err="1" smtClean="0"/>
              <a:t>ứng</a:t>
            </a:r>
            <a:r>
              <a:rPr lang="en-US" dirty="0" smtClean="0"/>
              <a:t> </a:t>
            </a:r>
            <a:r>
              <a:rPr lang="en-US" dirty="0" err="1" smtClean="0"/>
              <a:t>với</a:t>
            </a:r>
            <a:r>
              <a:rPr lang="en-US" dirty="0" smtClean="0"/>
              <a:t> field </a:t>
            </a:r>
            <a:r>
              <a:rPr lang="en-US" dirty="0" err="1" smtClean="0"/>
              <a:t>số</a:t>
            </a:r>
            <a:r>
              <a:rPr lang="en-US" dirty="0" smtClean="0"/>
              <a:t> {0}</a:t>
            </a:r>
          </a:p>
          <a:p>
            <a:r>
              <a:rPr lang="en-US" b="1" dirty="0" smtClean="0"/>
              <a:t>- price: </a:t>
            </a:r>
            <a:r>
              <a:rPr lang="en-US" dirty="0" err="1"/>
              <a:t>sẽ</a:t>
            </a:r>
            <a:r>
              <a:rPr lang="en-US" dirty="0"/>
              <a:t> </a:t>
            </a:r>
            <a:r>
              <a:rPr lang="en-US" dirty="0" err="1"/>
              <a:t>tương</a:t>
            </a:r>
            <a:r>
              <a:rPr lang="en-US" dirty="0"/>
              <a:t> </a:t>
            </a:r>
            <a:r>
              <a:rPr lang="en-US" dirty="0" err="1"/>
              <a:t>ứng</a:t>
            </a:r>
            <a:r>
              <a:rPr lang="en-US" dirty="0"/>
              <a:t> </a:t>
            </a:r>
            <a:r>
              <a:rPr lang="en-US" dirty="0" err="1"/>
              <a:t>với</a:t>
            </a:r>
            <a:r>
              <a:rPr lang="en-US" dirty="0"/>
              <a:t> field </a:t>
            </a:r>
            <a:r>
              <a:rPr lang="en-US" dirty="0" err="1"/>
              <a:t>số</a:t>
            </a:r>
            <a:r>
              <a:rPr lang="en-US" dirty="0"/>
              <a:t> </a:t>
            </a:r>
            <a:r>
              <a:rPr lang="en-US" dirty="0" smtClean="0"/>
              <a:t>{1}</a:t>
            </a:r>
          </a:p>
          <a:p>
            <a:r>
              <a:rPr lang="en-US" dirty="0" err="1" smtClean="0"/>
              <a:t>Và</a:t>
            </a:r>
            <a:r>
              <a:rPr lang="en-US" dirty="0" smtClean="0"/>
              <a:t> </a:t>
            </a:r>
            <a:r>
              <a:rPr lang="en-US" dirty="0" err="1" smtClean="0"/>
              <a:t>mình</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đặt</a:t>
            </a:r>
            <a:r>
              <a:rPr lang="en-US" dirty="0" smtClean="0"/>
              <a:t> </a:t>
            </a:r>
            <a:r>
              <a:rPr lang="en-US" dirty="0" err="1" smtClean="0"/>
              <a:t>các</a:t>
            </a:r>
            <a:r>
              <a:rPr lang="en-US" dirty="0" smtClean="0"/>
              <a:t> field </a:t>
            </a:r>
            <a:r>
              <a:rPr lang="en-US" dirty="0" err="1" smtClean="0"/>
              <a:t>bất</a:t>
            </a:r>
            <a:r>
              <a:rPr lang="en-US" dirty="0" smtClean="0"/>
              <a:t> </a:t>
            </a:r>
            <a:r>
              <a:rPr lang="en-US" dirty="0" err="1" smtClean="0"/>
              <a:t>ký</a:t>
            </a:r>
            <a:r>
              <a:rPr lang="en-US" dirty="0" smtClean="0"/>
              <a:t> ở </a:t>
            </a:r>
            <a:r>
              <a:rPr lang="en-US" dirty="0" err="1" smtClean="0"/>
              <a:t>đâu</a:t>
            </a:r>
            <a:r>
              <a:rPr lang="en-US" dirty="0" smtClean="0"/>
              <a:t> </a:t>
            </a:r>
            <a:r>
              <a:rPr lang="en-US" dirty="0" err="1" smtClean="0"/>
              <a:t>chỉ</a:t>
            </a:r>
            <a:r>
              <a:rPr lang="en-US" dirty="0" smtClean="0"/>
              <a:t> </a:t>
            </a:r>
            <a:r>
              <a:rPr lang="en-US" dirty="0" err="1" smtClean="0"/>
              <a:t>cần</a:t>
            </a:r>
            <a:r>
              <a:rPr lang="en-US" dirty="0" smtClean="0"/>
              <a:t> </a:t>
            </a:r>
            <a:r>
              <a:rPr lang="en-US" dirty="0" err="1" smtClean="0"/>
              <a:t>ghi</a:t>
            </a:r>
            <a:r>
              <a:rPr lang="en-US" dirty="0" smtClean="0"/>
              <a:t> </a:t>
            </a:r>
            <a:r>
              <a:rPr lang="en-US" dirty="0" err="1" smtClean="0"/>
              <a:t>số</a:t>
            </a:r>
            <a:r>
              <a:rPr lang="en-US" dirty="0" smtClean="0"/>
              <a:t> </a:t>
            </a:r>
            <a:r>
              <a:rPr lang="en-US" dirty="0" err="1" smtClean="0"/>
              <a:t>vào</a:t>
            </a:r>
            <a:r>
              <a:rPr lang="en-US" dirty="0" smtClean="0"/>
              <a:t> </a:t>
            </a:r>
            <a:r>
              <a:rPr lang="en-US" dirty="0" err="1" smtClean="0"/>
              <a:t>là</a:t>
            </a:r>
            <a:r>
              <a:rPr lang="en-US" dirty="0" smtClean="0"/>
              <a:t> </a:t>
            </a:r>
            <a:r>
              <a:rPr lang="en-US" dirty="0" err="1" smtClean="0"/>
              <a:t>được</a:t>
            </a:r>
            <a:r>
              <a:rPr lang="en-US" dirty="0" smtClean="0"/>
              <a:t>.</a:t>
            </a:r>
            <a:endParaRPr lang="en-US" dirty="0"/>
          </a:p>
        </p:txBody>
      </p:sp>
      <p:sp>
        <p:nvSpPr>
          <p:cNvPr id="12" name="TextBox 11"/>
          <p:cNvSpPr txBox="1"/>
          <p:nvPr/>
        </p:nvSpPr>
        <p:spPr>
          <a:xfrm>
            <a:off x="604100" y="5886198"/>
            <a:ext cx="7834152" cy="646331"/>
          </a:xfrm>
          <a:prstGeom prst="rect">
            <a:avLst/>
          </a:prstGeom>
          <a:noFill/>
        </p:spPr>
        <p:txBody>
          <a:bodyPr wrap="square" rtlCol="0">
            <a:spAutoFit/>
          </a:bodyPr>
          <a:lstStyle/>
          <a:p>
            <a:r>
              <a:rPr lang="en-US" i="1" dirty="0" err="1" smtClean="0">
                <a:solidFill>
                  <a:schemeClr val="accent2">
                    <a:lumMod val="75000"/>
                  </a:schemeClr>
                </a:solidFill>
              </a:rPr>
              <a:t>Lưu</a:t>
            </a:r>
            <a:r>
              <a:rPr lang="en-US" i="1" dirty="0" smtClean="0">
                <a:solidFill>
                  <a:schemeClr val="accent2">
                    <a:lumMod val="75000"/>
                  </a:schemeClr>
                </a:solidFill>
              </a:rPr>
              <a:t> ý: </a:t>
            </a:r>
            <a:r>
              <a:rPr lang="en-US" i="1" dirty="0" err="1" smtClean="0">
                <a:solidFill>
                  <a:schemeClr val="accent2">
                    <a:lumMod val="75000"/>
                  </a:schemeClr>
                </a:solidFill>
              </a:rPr>
              <a:t>nếu</a:t>
            </a:r>
            <a:r>
              <a:rPr lang="en-US" i="1" dirty="0" smtClean="0">
                <a:solidFill>
                  <a:schemeClr val="accent2">
                    <a:lumMod val="75000"/>
                  </a:schemeClr>
                </a:solidFill>
              </a:rPr>
              <a:t> </a:t>
            </a:r>
            <a:r>
              <a:rPr lang="en-US" i="1" dirty="0" err="1" smtClean="0">
                <a:solidFill>
                  <a:schemeClr val="accent2">
                    <a:lumMod val="75000"/>
                  </a:schemeClr>
                </a:solidFill>
              </a:rPr>
              <a:t>đã</a:t>
            </a:r>
            <a:r>
              <a:rPr lang="en-US" i="1" dirty="0" smtClean="0">
                <a:solidFill>
                  <a:schemeClr val="accent2">
                    <a:lumMod val="75000"/>
                  </a:schemeClr>
                </a:solidFill>
              </a:rPr>
              <a:t> </a:t>
            </a:r>
            <a:r>
              <a:rPr lang="en-US" i="1" dirty="0" err="1" smtClean="0">
                <a:solidFill>
                  <a:schemeClr val="accent2">
                    <a:lumMod val="75000"/>
                  </a:schemeClr>
                </a:solidFill>
              </a:rPr>
              <a:t>đánh</a:t>
            </a:r>
            <a:r>
              <a:rPr lang="en-US" i="1" dirty="0" smtClean="0">
                <a:solidFill>
                  <a:schemeClr val="accent2">
                    <a:lumMod val="75000"/>
                  </a:schemeClr>
                </a:solidFill>
              </a:rPr>
              <a:t> </a:t>
            </a:r>
            <a:r>
              <a:rPr lang="en-US" i="1" dirty="0" err="1" smtClean="0">
                <a:solidFill>
                  <a:schemeClr val="accent2">
                    <a:lumMod val="75000"/>
                  </a:schemeClr>
                </a:solidFill>
              </a:rPr>
              <a:t>số</a:t>
            </a:r>
            <a:r>
              <a:rPr lang="en-US" i="1" dirty="0" smtClean="0">
                <a:solidFill>
                  <a:schemeClr val="accent2">
                    <a:lumMod val="75000"/>
                  </a:schemeClr>
                </a:solidFill>
              </a:rPr>
              <a:t> </a:t>
            </a:r>
            <a:r>
              <a:rPr lang="en-US" i="1" dirty="0" err="1" smtClean="0">
                <a:solidFill>
                  <a:schemeClr val="accent2">
                    <a:lumMod val="75000"/>
                  </a:schemeClr>
                </a:solidFill>
              </a:rPr>
              <a:t>thì</a:t>
            </a:r>
            <a:r>
              <a:rPr lang="en-US" i="1" dirty="0" smtClean="0">
                <a:solidFill>
                  <a:schemeClr val="accent2">
                    <a:lumMod val="75000"/>
                  </a:schemeClr>
                </a:solidFill>
              </a:rPr>
              <a:t> </a:t>
            </a:r>
            <a:r>
              <a:rPr lang="en-US" i="1" dirty="0" err="1" smtClean="0">
                <a:solidFill>
                  <a:schemeClr val="accent2">
                    <a:lumMod val="75000"/>
                  </a:schemeClr>
                </a:solidFill>
              </a:rPr>
              <a:t>tất</a:t>
            </a:r>
            <a:r>
              <a:rPr lang="en-US" i="1" dirty="0" smtClean="0">
                <a:solidFill>
                  <a:schemeClr val="accent2">
                    <a:lumMod val="75000"/>
                  </a:schemeClr>
                </a:solidFill>
              </a:rPr>
              <a:t> </a:t>
            </a:r>
            <a:r>
              <a:rPr lang="en-US" i="1" dirty="0" err="1" smtClean="0">
                <a:solidFill>
                  <a:schemeClr val="accent2">
                    <a:lumMod val="75000"/>
                  </a:schemeClr>
                </a:solidFill>
              </a:rPr>
              <a:t>cả</a:t>
            </a:r>
            <a:r>
              <a:rPr lang="en-US" i="1" dirty="0" smtClean="0">
                <a:solidFill>
                  <a:schemeClr val="accent2">
                    <a:lumMod val="75000"/>
                  </a:schemeClr>
                </a:solidFill>
              </a:rPr>
              <a:t> </a:t>
            </a:r>
            <a:r>
              <a:rPr lang="en-US" i="1" dirty="0" err="1" smtClean="0">
                <a:solidFill>
                  <a:schemeClr val="accent2">
                    <a:lumMod val="75000"/>
                  </a:schemeClr>
                </a:solidFill>
              </a:rPr>
              <a:t>các</a:t>
            </a:r>
            <a:r>
              <a:rPr lang="en-US" i="1" dirty="0" smtClean="0">
                <a:solidFill>
                  <a:schemeClr val="accent2">
                    <a:lumMod val="75000"/>
                  </a:schemeClr>
                </a:solidFill>
              </a:rPr>
              <a:t> field </a:t>
            </a:r>
            <a:r>
              <a:rPr lang="en-US" i="1" dirty="0" err="1" smtClean="0">
                <a:solidFill>
                  <a:schemeClr val="accent2">
                    <a:lumMod val="75000"/>
                  </a:schemeClr>
                </a:solidFill>
              </a:rPr>
              <a:t>đều</a:t>
            </a:r>
            <a:r>
              <a:rPr lang="en-US" i="1" dirty="0" smtClean="0">
                <a:solidFill>
                  <a:schemeClr val="accent2">
                    <a:lumMod val="75000"/>
                  </a:schemeClr>
                </a:solidFill>
              </a:rPr>
              <a:t> </a:t>
            </a:r>
            <a:r>
              <a:rPr lang="en-US" i="1" dirty="0" err="1" smtClean="0">
                <a:solidFill>
                  <a:schemeClr val="accent2">
                    <a:lumMod val="75000"/>
                  </a:schemeClr>
                </a:solidFill>
              </a:rPr>
              <a:t>đánh</a:t>
            </a:r>
            <a:r>
              <a:rPr lang="en-US" i="1" dirty="0" smtClean="0">
                <a:solidFill>
                  <a:schemeClr val="accent2">
                    <a:lumMod val="75000"/>
                  </a:schemeClr>
                </a:solidFill>
              </a:rPr>
              <a:t> </a:t>
            </a:r>
            <a:r>
              <a:rPr lang="en-US" i="1" dirty="0" err="1" smtClean="0">
                <a:solidFill>
                  <a:schemeClr val="accent2">
                    <a:lumMod val="75000"/>
                  </a:schemeClr>
                </a:solidFill>
              </a:rPr>
              <a:t>số</a:t>
            </a:r>
            <a:r>
              <a:rPr lang="en-US" i="1" dirty="0" smtClean="0">
                <a:solidFill>
                  <a:schemeClr val="accent2">
                    <a:lumMod val="75000"/>
                  </a:schemeClr>
                </a:solidFill>
              </a:rPr>
              <a:t>, </a:t>
            </a:r>
            <a:r>
              <a:rPr lang="en-US" i="1" dirty="0" err="1" smtClean="0">
                <a:solidFill>
                  <a:schemeClr val="accent2">
                    <a:lumMod val="75000"/>
                  </a:schemeClr>
                </a:solidFill>
              </a:rPr>
              <a:t>chứ</a:t>
            </a:r>
            <a:r>
              <a:rPr lang="en-US" i="1" dirty="0" smtClean="0">
                <a:solidFill>
                  <a:schemeClr val="accent2">
                    <a:lumMod val="75000"/>
                  </a:schemeClr>
                </a:solidFill>
              </a:rPr>
              <a:t> </a:t>
            </a:r>
            <a:r>
              <a:rPr lang="en-US" i="1" dirty="0" err="1" smtClean="0">
                <a:solidFill>
                  <a:schemeClr val="accent2">
                    <a:lumMod val="75000"/>
                  </a:schemeClr>
                </a:solidFill>
              </a:rPr>
              <a:t>không</a:t>
            </a:r>
            <a:r>
              <a:rPr lang="en-US" i="1" dirty="0" smtClean="0">
                <a:solidFill>
                  <a:schemeClr val="accent2">
                    <a:lumMod val="75000"/>
                  </a:schemeClr>
                </a:solidFill>
              </a:rPr>
              <a:t> </a:t>
            </a:r>
            <a:r>
              <a:rPr lang="en-US" i="1" dirty="0" err="1" smtClean="0">
                <a:solidFill>
                  <a:schemeClr val="accent2">
                    <a:lumMod val="75000"/>
                  </a:schemeClr>
                </a:solidFill>
              </a:rPr>
              <a:t>được</a:t>
            </a:r>
            <a:r>
              <a:rPr lang="en-US" i="1" dirty="0" smtClean="0">
                <a:solidFill>
                  <a:schemeClr val="accent2">
                    <a:lumMod val="75000"/>
                  </a:schemeClr>
                </a:solidFill>
              </a:rPr>
              <a:t> </a:t>
            </a:r>
            <a:r>
              <a:rPr lang="en-US" i="1" dirty="0" err="1" smtClean="0">
                <a:solidFill>
                  <a:schemeClr val="accent2">
                    <a:lumMod val="75000"/>
                  </a:schemeClr>
                </a:solidFill>
              </a:rPr>
              <a:t>cái</a:t>
            </a:r>
            <a:r>
              <a:rPr lang="en-US" i="1" dirty="0" smtClean="0">
                <a:solidFill>
                  <a:schemeClr val="accent2">
                    <a:lumMod val="75000"/>
                  </a:schemeClr>
                </a:solidFill>
              </a:rPr>
              <a:t> </a:t>
            </a:r>
            <a:r>
              <a:rPr lang="en-US" i="1" dirty="0" err="1" smtClean="0">
                <a:solidFill>
                  <a:schemeClr val="accent2">
                    <a:lumMod val="75000"/>
                  </a:schemeClr>
                </a:solidFill>
              </a:rPr>
              <a:t>thì</a:t>
            </a:r>
            <a:r>
              <a:rPr lang="en-US" i="1" dirty="0" smtClean="0">
                <a:solidFill>
                  <a:schemeClr val="accent2">
                    <a:lumMod val="75000"/>
                  </a:schemeClr>
                </a:solidFill>
              </a:rPr>
              <a:t> {}, </a:t>
            </a:r>
            <a:r>
              <a:rPr lang="en-US" i="1" dirty="0" err="1" smtClean="0">
                <a:solidFill>
                  <a:schemeClr val="accent2">
                    <a:lumMod val="75000"/>
                  </a:schemeClr>
                </a:solidFill>
              </a:rPr>
              <a:t>cái</a:t>
            </a:r>
            <a:r>
              <a:rPr lang="en-US" i="1" dirty="0" smtClean="0">
                <a:solidFill>
                  <a:schemeClr val="accent2">
                    <a:lumMod val="75000"/>
                  </a:schemeClr>
                </a:solidFill>
              </a:rPr>
              <a:t> </a:t>
            </a:r>
            <a:r>
              <a:rPr lang="en-US" i="1" dirty="0" err="1" smtClean="0">
                <a:solidFill>
                  <a:schemeClr val="accent2">
                    <a:lumMod val="75000"/>
                  </a:schemeClr>
                </a:solidFill>
              </a:rPr>
              <a:t>thì</a:t>
            </a:r>
            <a:r>
              <a:rPr lang="en-US" i="1" dirty="0" smtClean="0">
                <a:solidFill>
                  <a:schemeClr val="accent2">
                    <a:lumMod val="75000"/>
                  </a:schemeClr>
                </a:solidFill>
              </a:rPr>
              <a:t> {0}. Python </a:t>
            </a:r>
            <a:r>
              <a:rPr lang="en-US" i="1" dirty="0" err="1" smtClean="0">
                <a:solidFill>
                  <a:schemeClr val="accent2">
                    <a:lumMod val="75000"/>
                  </a:schemeClr>
                </a:solidFill>
              </a:rPr>
              <a:t>sẽ</a:t>
            </a:r>
            <a:r>
              <a:rPr lang="en-US" i="1" dirty="0" smtClean="0">
                <a:solidFill>
                  <a:schemeClr val="accent2">
                    <a:lumMod val="75000"/>
                  </a:schemeClr>
                </a:solidFill>
              </a:rPr>
              <a:t> </a:t>
            </a:r>
            <a:r>
              <a:rPr lang="en-US" i="1" dirty="0" err="1" smtClean="0">
                <a:solidFill>
                  <a:schemeClr val="accent2">
                    <a:lumMod val="75000"/>
                  </a:schemeClr>
                </a:solidFill>
              </a:rPr>
              <a:t>không</a:t>
            </a:r>
            <a:r>
              <a:rPr lang="en-US" i="1" dirty="0" smtClean="0">
                <a:solidFill>
                  <a:schemeClr val="accent2">
                    <a:lumMod val="75000"/>
                  </a:schemeClr>
                </a:solidFill>
              </a:rPr>
              <a:t> </a:t>
            </a:r>
            <a:r>
              <a:rPr lang="en-US" i="1" dirty="0" err="1" smtClean="0">
                <a:solidFill>
                  <a:schemeClr val="accent2">
                    <a:lumMod val="75000"/>
                  </a:schemeClr>
                </a:solidFill>
              </a:rPr>
              <a:t>xử</a:t>
            </a:r>
            <a:r>
              <a:rPr lang="en-US" i="1" dirty="0" smtClean="0">
                <a:solidFill>
                  <a:schemeClr val="accent2">
                    <a:lumMod val="75000"/>
                  </a:schemeClr>
                </a:solidFill>
              </a:rPr>
              <a:t> </a:t>
            </a:r>
            <a:r>
              <a:rPr lang="en-US" i="1" dirty="0" err="1" smtClean="0">
                <a:solidFill>
                  <a:schemeClr val="accent2">
                    <a:lumMod val="75000"/>
                  </a:schemeClr>
                </a:solidFill>
              </a:rPr>
              <a:t>lý</a:t>
            </a:r>
            <a:r>
              <a:rPr lang="en-US" i="1" dirty="0" smtClean="0">
                <a:solidFill>
                  <a:schemeClr val="accent2">
                    <a:lumMod val="75000"/>
                  </a:schemeClr>
                </a:solidFill>
              </a:rPr>
              <a:t> </a:t>
            </a:r>
            <a:r>
              <a:rPr lang="en-US" i="1" dirty="0" err="1" smtClean="0">
                <a:solidFill>
                  <a:schemeClr val="accent2">
                    <a:lumMod val="75000"/>
                  </a:schemeClr>
                </a:solidFill>
              </a:rPr>
              <a:t>đúng</a:t>
            </a:r>
            <a:r>
              <a:rPr lang="en-US" i="1" dirty="0" smtClean="0">
                <a:solidFill>
                  <a:schemeClr val="accent2">
                    <a:lumMod val="75000"/>
                  </a:schemeClr>
                </a:solidFill>
              </a:rPr>
              <a:t>.</a:t>
            </a:r>
            <a:endParaRPr lang="en-US" b="1" i="1" dirty="0">
              <a:solidFill>
                <a:schemeClr val="accent2">
                  <a:lumMod val="75000"/>
                </a:schemeClr>
              </a:solidFill>
            </a:endParaRPr>
          </a:p>
        </p:txBody>
      </p:sp>
    </p:spTree>
    <p:extLst>
      <p:ext uri="{BB962C8B-B14F-4D97-AF65-F5344CB8AC3E}">
        <p14:creationId xmlns:p14="http://schemas.microsoft.com/office/powerpoint/2010/main" val="19614203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15</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7.3 </a:t>
            </a:r>
            <a:r>
              <a:rPr lang="en-US" dirty="0" err="1"/>
              <a:t>Định</a:t>
            </a:r>
            <a:r>
              <a:rPr lang="en-US" dirty="0"/>
              <a:t> </a:t>
            </a:r>
            <a:r>
              <a:rPr lang="en-US" dirty="0" err="1"/>
              <a:t>dạng</a:t>
            </a:r>
            <a:r>
              <a:rPr lang="en-US" dirty="0"/>
              <a:t> </a:t>
            </a:r>
            <a:r>
              <a:rPr lang="en-US" dirty="0" err="1"/>
              <a:t>Chuỗi</a:t>
            </a:r>
            <a:endParaRPr lang="en-US" dirty="0"/>
          </a:p>
        </p:txBody>
      </p:sp>
      <p:sp>
        <p:nvSpPr>
          <p:cNvPr id="29" name="Rectangle 28"/>
          <p:cNvSpPr/>
          <p:nvPr/>
        </p:nvSpPr>
        <p:spPr>
          <a:xfrm>
            <a:off x="699793" y="2590402"/>
            <a:ext cx="7774356" cy="184360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2740561"/>
            <a:ext cx="7402216" cy="1477328"/>
          </a:xfrm>
          <a:prstGeom prst="rect">
            <a:avLst/>
          </a:prstGeom>
          <a:noFill/>
        </p:spPr>
        <p:txBody>
          <a:bodyPr wrap="square" rtlCol="0">
            <a:spAutoFit/>
          </a:bodyPr>
          <a:lstStyle/>
          <a:p>
            <a:r>
              <a:rPr lang="en-US" dirty="0">
                <a:solidFill>
                  <a:schemeClr val="bg1"/>
                </a:solidFill>
              </a:rPr>
              <a:t>quantity</a:t>
            </a:r>
            <a:r>
              <a:rPr lang="en-US" dirty="0"/>
              <a:t> </a:t>
            </a:r>
            <a:r>
              <a:rPr lang="en-US" dirty="0" smtClean="0">
                <a:solidFill>
                  <a:schemeClr val="bg1"/>
                </a:solidFill>
              </a:rPr>
              <a:t> </a:t>
            </a:r>
            <a:r>
              <a:rPr lang="en-US" dirty="0">
                <a:solidFill>
                  <a:schemeClr val="bg1"/>
                </a:solidFill>
              </a:rPr>
              <a:t>= </a:t>
            </a:r>
            <a:r>
              <a:rPr lang="en-US" dirty="0" smtClean="0">
                <a:solidFill>
                  <a:schemeClr val="accent6">
                    <a:lumMod val="60000"/>
                    <a:lumOff val="40000"/>
                  </a:schemeClr>
                </a:solidFill>
              </a:rPr>
              <a:t>2</a:t>
            </a:r>
          </a:p>
          <a:p>
            <a:r>
              <a:rPr lang="en-US" dirty="0">
                <a:solidFill>
                  <a:schemeClr val="bg1"/>
                </a:solidFill>
              </a:rPr>
              <a:t>price</a:t>
            </a:r>
            <a:r>
              <a:rPr lang="en-US" dirty="0"/>
              <a:t> </a:t>
            </a:r>
            <a:r>
              <a:rPr lang="en-US" dirty="0" smtClean="0">
                <a:solidFill>
                  <a:schemeClr val="bg1"/>
                </a:solidFill>
              </a:rPr>
              <a:t> = </a:t>
            </a:r>
            <a:r>
              <a:rPr lang="en-US" dirty="0" smtClean="0">
                <a:solidFill>
                  <a:schemeClr val="accent6">
                    <a:lumMod val="60000"/>
                    <a:lumOff val="40000"/>
                  </a:schemeClr>
                </a:solidFill>
              </a:rPr>
              <a:t>47.95</a:t>
            </a:r>
            <a:endParaRPr lang="en-US" dirty="0" smtClean="0">
              <a:solidFill>
                <a:schemeClr val="accent6">
                  <a:lumMod val="60000"/>
                  <a:lumOff val="40000"/>
                </a:schemeClr>
              </a:solidFill>
            </a:endParaRPr>
          </a:p>
          <a:p>
            <a:r>
              <a:rPr lang="en-US" dirty="0" smtClean="0">
                <a:solidFill>
                  <a:schemeClr val="bg1"/>
                </a:solidFill>
              </a:rPr>
              <a:t>txt </a:t>
            </a:r>
            <a:r>
              <a:rPr lang="en-US" dirty="0">
                <a:solidFill>
                  <a:schemeClr val="bg1"/>
                </a:solidFill>
              </a:rPr>
              <a:t>= </a:t>
            </a:r>
            <a:r>
              <a:rPr lang="en-US" dirty="0" smtClean="0">
                <a:solidFill>
                  <a:schemeClr val="accent2">
                    <a:lumMod val="75000"/>
                  </a:schemeClr>
                </a:solidFill>
              </a:rPr>
              <a:t>“</a:t>
            </a:r>
            <a:r>
              <a:rPr lang="en-US" dirty="0" err="1" smtClean="0">
                <a:solidFill>
                  <a:schemeClr val="accent2">
                    <a:lumMod val="75000"/>
                  </a:schemeClr>
                </a:solidFill>
              </a:rPr>
              <a:t>Mua</a:t>
            </a:r>
            <a:r>
              <a:rPr lang="en-US" dirty="0" smtClean="0">
                <a:solidFill>
                  <a:schemeClr val="accent2">
                    <a:lumMod val="75000"/>
                  </a:schemeClr>
                </a:solidFill>
              </a:rPr>
              <a:t> {0} </a:t>
            </a:r>
            <a:r>
              <a:rPr lang="en-US" dirty="0" err="1" smtClean="0">
                <a:solidFill>
                  <a:schemeClr val="accent2">
                    <a:lumMod val="75000"/>
                  </a:schemeClr>
                </a:solidFill>
              </a:rPr>
              <a:t>cái</a:t>
            </a:r>
            <a:r>
              <a:rPr lang="en-US" dirty="0" smtClean="0">
                <a:solidFill>
                  <a:schemeClr val="accent2">
                    <a:lumMod val="75000"/>
                  </a:schemeClr>
                </a:solidFill>
              </a:rPr>
              <a:t> </a:t>
            </a:r>
            <a:r>
              <a:rPr lang="en-US" dirty="0" err="1" smtClean="0">
                <a:solidFill>
                  <a:schemeClr val="accent2">
                    <a:lumMod val="75000"/>
                  </a:schemeClr>
                </a:solidFill>
              </a:rPr>
              <a:t>bánh</a:t>
            </a:r>
            <a:r>
              <a:rPr lang="en-US" dirty="0" smtClean="0">
                <a:solidFill>
                  <a:schemeClr val="accent2">
                    <a:lumMod val="75000"/>
                  </a:schemeClr>
                </a:solidFill>
              </a:rPr>
              <a:t> </a:t>
            </a:r>
            <a:r>
              <a:rPr lang="en-US" dirty="0" err="1" smtClean="0">
                <a:solidFill>
                  <a:schemeClr val="accent2">
                    <a:lumMod val="75000"/>
                  </a:schemeClr>
                </a:solidFill>
              </a:rPr>
              <a:t>hết</a:t>
            </a:r>
            <a:r>
              <a:rPr lang="en-US" dirty="0" smtClean="0">
                <a:solidFill>
                  <a:schemeClr val="accent2">
                    <a:lumMod val="75000"/>
                  </a:schemeClr>
                </a:solidFill>
              </a:rPr>
              <a:t> {1} </a:t>
            </a:r>
            <a:r>
              <a:rPr lang="en-US" dirty="0" err="1" smtClean="0">
                <a:solidFill>
                  <a:schemeClr val="accent2">
                    <a:lumMod val="75000"/>
                  </a:schemeClr>
                </a:solidFill>
              </a:rPr>
              <a:t>đô</a:t>
            </a:r>
            <a:r>
              <a:rPr lang="en-US" dirty="0" smtClean="0">
                <a:solidFill>
                  <a:schemeClr val="accent2">
                    <a:lumMod val="75000"/>
                  </a:schemeClr>
                </a:solidFill>
              </a:rPr>
              <a:t> la. </a:t>
            </a:r>
            <a:r>
              <a:rPr lang="en-US" dirty="0" err="1" smtClean="0">
                <a:solidFill>
                  <a:schemeClr val="accent2">
                    <a:lumMod val="75000"/>
                  </a:schemeClr>
                </a:solidFill>
              </a:rPr>
              <a:t>Em</a:t>
            </a:r>
            <a:r>
              <a:rPr lang="en-US" dirty="0" smtClean="0">
                <a:solidFill>
                  <a:schemeClr val="accent2">
                    <a:lumMod val="75000"/>
                  </a:schemeClr>
                </a:solidFill>
              </a:rPr>
              <a:t> </a:t>
            </a:r>
            <a:r>
              <a:rPr lang="en-US" dirty="0" err="1" smtClean="0">
                <a:solidFill>
                  <a:schemeClr val="accent2">
                    <a:lumMod val="75000"/>
                  </a:schemeClr>
                </a:solidFill>
              </a:rPr>
              <a:t>tôi</a:t>
            </a:r>
            <a:r>
              <a:rPr lang="en-US" dirty="0" smtClean="0">
                <a:solidFill>
                  <a:schemeClr val="accent2">
                    <a:lumMod val="75000"/>
                  </a:schemeClr>
                </a:solidFill>
              </a:rPr>
              <a:t> </a:t>
            </a:r>
            <a:r>
              <a:rPr lang="en-US" dirty="0" err="1" smtClean="0">
                <a:solidFill>
                  <a:schemeClr val="accent2">
                    <a:lumMod val="75000"/>
                  </a:schemeClr>
                </a:solidFill>
              </a:rPr>
              <a:t>ăn</a:t>
            </a:r>
            <a:r>
              <a:rPr lang="en-US" dirty="0" smtClean="0">
                <a:solidFill>
                  <a:schemeClr val="accent2">
                    <a:lumMod val="75000"/>
                  </a:schemeClr>
                </a:solidFill>
              </a:rPr>
              <a:t> </a:t>
            </a:r>
            <a:r>
              <a:rPr lang="en-US" dirty="0" err="1" smtClean="0">
                <a:solidFill>
                  <a:schemeClr val="accent2">
                    <a:lumMod val="75000"/>
                  </a:schemeClr>
                </a:solidFill>
              </a:rPr>
              <a:t>hết</a:t>
            </a:r>
            <a:r>
              <a:rPr lang="en-US" dirty="0" smtClean="0">
                <a:solidFill>
                  <a:schemeClr val="accent2">
                    <a:lumMod val="75000"/>
                  </a:schemeClr>
                </a:solidFill>
              </a:rPr>
              <a:t> {0} </a:t>
            </a:r>
            <a:r>
              <a:rPr lang="en-US" dirty="0" err="1" smtClean="0">
                <a:solidFill>
                  <a:schemeClr val="accent2">
                    <a:lumMod val="75000"/>
                  </a:schemeClr>
                </a:solidFill>
              </a:rPr>
              <a:t>cái</a:t>
            </a:r>
            <a:r>
              <a:rPr lang="en-US" dirty="0" smtClean="0">
                <a:solidFill>
                  <a:schemeClr val="accent2">
                    <a:lumMod val="75000"/>
                  </a:schemeClr>
                </a:solidFill>
              </a:rPr>
              <a:t> </a:t>
            </a:r>
            <a:r>
              <a:rPr lang="en-US" dirty="0" err="1" smtClean="0">
                <a:solidFill>
                  <a:schemeClr val="accent2">
                    <a:lumMod val="75000"/>
                  </a:schemeClr>
                </a:solidFill>
              </a:rPr>
              <a:t>bánh</a:t>
            </a:r>
            <a:r>
              <a:rPr lang="en-US" dirty="0" smtClean="0">
                <a:solidFill>
                  <a:schemeClr val="accent2">
                    <a:lumMod val="75000"/>
                  </a:schemeClr>
                </a:solidFill>
              </a:rPr>
              <a:t>"</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txt.format</a:t>
            </a:r>
            <a:r>
              <a:rPr lang="en-US" dirty="0" smtClean="0">
                <a:solidFill>
                  <a:srgbClr val="FF66CC"/>
                </a:solidFill>
              </a:rPr>
              <a:t>(</a:t>
            </a:r>
            <a:r>
              <a:rPr lang="en-US" dirty="0">
                <a:solidFill>
                  <a:schemeClr val="bg1"/>
                </a:solidFill>
              </a:rPr>
              <a:t>quantity</a:t>
            </a:r>
            <a:r>
              <a:rPr lang="en-US" dirty="0" smtClean="0">
                <a:solidFill>
                  <a:schemeClr val="bg1"/>
                </a:solidFill>
              </a:rPr>
              <a:t>, </a:t>
            </a:r>
            <a:r>
              <a:rPr lang="en-US" dirty="0">
                <a:solidFill>
                  <a:schemeClr val="bg1"/>
                </a:solidFill>
              </a:rPr>
              <a:t>price</a:t>
            </a:r>
            <a:r>
              <a:rPr lang="en-US" dirty="0" smtClean="0">
                <a:solidFill>
                  <a:srgbClr val="FF66CC"/>
                </a:solidFill>
              </a:rPr>
              <a:t>)</a:t>
            </a:r>
            <a:r>
              <a:rPr lang="en-US" dirty="0" smtClean="0">
                <a:solidFill>
                  <a:schemeClr val="accent4">
                    <a:lumMod val="60000"/>
                    <a:lumOff val="40000"/>
                  </a:schemeClr>
                </a:solidFill>
              </a:rPr>
              <a:t>)</a:t>
            </a:r>
          </a:p>
          <a:p>
            <a:r>
              <a:rPr lang="en-US" sz="1600" dirty="0" smtClean="0">
                <a:solidFill>
                  <a:schemeClr val="accent4">
                    <a:lumMod val="60000"/>
                    <a:lumOff val="40000"/>
                  </a:schemeClr>
                </a:solidFill>
              </a:rPr>
              <a:t>#</a:t>
            </a:r>
            <a:r>
              <a:rPr lang="en-US" sz="1600" dirty="0" err="1" smtClean="0">
                <a:solidFill>
                  <a:schemeClr val="accent4">
                    <a:lumMod val="60000"/>
                    <a:lumOff val="40000"/>
                  </a:schemeClr>
                </a:solidFill>
              </a:rPr>
              <a:t>Kết</a:t>
            </a:r>
            <a:r>
              <a:rPr lang="en-US" sz="1600" dirty="0" smtClean="0">
                <a:solidFill>
                  <a:schemeClr val="accent4">
                    <a:lumMod val="60000"/>
                    <a:lumOff val="40000"/>
                  </a:schemeClr>
                </a:solidFill>
              </a:rPr>
              <a:t> </a:t>
            </a:r>
            <a:r>
              <a:rPr lang="en-US" sz="1600" dirty="0" err="1" smtClean="0">
                <a:solidFill>
                  <a:schemeClr val="accent4">
                    <a:lumMod val="60000"/>
                    <a:lumOff val="40000"/>
                  </a:schemeClr>
                </a:solidFill>
              </a:rPr>
              <a:t>quả</a:t>
            </a:r>
            <a:r>
              <a:rPr lang="en-US" sz="1600" dirty="0" smtClean="0">
                <a:solidFill>
                  <a:schemeClr val="accent4">
                    <a:lumMod val="60000"/>
                    <a:lumOff val="40000"/>
                  </a:schemeClr>
                </a:solidFill>
              </a:rPr>
              <a:t> in </a:t>
            </a:r>
            <a:r>
              <a:rPr lang="en-US" sz="1600" dirty="0" err="1" smtClean="0">
                <a:solidFill>
                  <a:schemeClr val="accent4">
                    <a:lumMod val="60000"/>
                    <a:lumOff val="40000"/>
                  </a:schemeClr>
                </a:solidFill>
              </a:rPr>
              <a:t>ra</a:t>
            </a:r>
            <a:r>
              <a:rPr lang="en-US" sz="1600" dirty="0" smtClean="0">
                <a:solidFill>
                  <a:schemeClr val="accent4">
                    <a:lumMod val="60000"/>
                    <a:lumOff val="40000"/>
                  </a:schemeClr>
                </a:solidFill>
              </a:rPr>
              <a:t>: </a:t>
            </a:r>
            <a:r>
              <a:rPr lang="en-US" dirty="0" err="1" smtClean="0">
                <a:solidFill>
                  <a:schemeClr val="accent4">
                    <a:lumMod val="60000"/>
                    <a:lumOff val="40000"/>
                  </a:schemeClr>
                </a:solidFill>
              </a:rPr>
              <a:t>Mua</a:t>
            </a:r>
            <a:r>
              <a:rPr lang="en-US" dirty="0" smtClean="0">
                <a:solidFill>
                  <a:schemeClr val="accent4">
                    <a:lumMod val="60000"/>
                    <a:lumOff val="40000"/>
                  </a:schemeClr>
                </a:solidFill>
              </a:rPr>
              <a:t> 2 </a:t>
            </a:r>
            <a:r>
              <a:rPr lang="en-US" dirty="0" err="1" smtClean="0">
                <a:solidFill>
                  <a:schemeClr val="accent4">
                    <a:lumMod val="60000"/>
                    <a:lumOff val="40000"/>
                  </a:schemeClr>
                </a:solidFill>
              </a:rPr>
              <a:t>cái</a:t>
            </a:r>
            <a:r>
              <a:rPr lang="en-US" dirty="0" smtClean="0">
                <a:solidFill>
                  <a:schemeClr val="accent4">
                    <a:lumMod val="60000"/>
                    <a:lumOff val="40000"/>
                  </a:schemeClr>
                </a:solidFill>
              </a:rPr>
              <a:t> </a:t>
            </a:r>
            <a:r>
              <a:rPr lang="en-US" dirty="0" err="1" smtClean="0">
                <a:solidFill>
                  <a:schemeClr val="accent4">
                    <a:lumMod val="60000"/>
                    <a:lumOff val="40000"/>
                  </a:schemeClr>
                </a:solidFill>
              </a:rPr>
              <a:t>bánh</a:t>
            </a:r>
            <a:r>
              <a:rPr lang="en-US" dirty="0" smtClean="0">
                <a:solidFill>
                  <a:schemeClr val="accent4">
                    <a:lumMod val="60000"/>
                    <a:lumOff val="40000"/>
                  </a:schemeClr>
                </a:solidFill>
              </a:rPr>
              <a:t> </a:t>
            </a:r>
            <a:r>
              <a:rPr lang="en-US" dirty="0" err="1" smtClean="0">
                <a:solidFill>
                  <a:schemeClr val="accent4">
                    <a:lumMod val="60000"/>
                    <a:lumOff val="40000"/>
                  </a:schemeClr>
                </a:solidFill>
              </a:rPr>
              <a:t>hết</a:t>
            </a:r>
            <a:r>
              <a:rPr lang="en-US" dirty="0" smtClean="0">
                <a:solidFill>
                  <a:schemeClr val="accent4">
                    <a:lumMod val="60000"/>
                    <a:lumOff val="40000"/>
                  </a:schemeClr>
                </a:solidFill>
              </a:rPr>
              <a:t> </a:t>
            </a:r>
            <a:r>
              <a:rPr lang="en-US" dirty="0" smtClean="0">
                <a:solidFill>
                  <a:schemeClr val="accent4">
                    <a:lumMod val="60000"/>
                    <a:lumOff val="40000"/>
                  </a:schemeClr>
                </a:solidFill>
              </a:rPr>
              <a:t>47.95 </a:t>
            </a:r>
            <a:r>
              <a:rPr lang="en-US" dirty="0" err="1" smtClean="0">
                <a:solidFill>
                  <a:schemeClr val="accent4">
                    <a:lumMod val="60000"/>
                    <a:lumOff val="40000"/>
                  </a:schemeClr>
                </a:solidFill>
              </a:rPr>
              <a:t>đô</a:t>
            </a:r>
            <a:r>
              <a:rPr lang="en-US" dirty="0" smtClean="0">
                <a:solidFill>
                  <a:schemeClr val="accent4">
                    <a:lumMod val="60000"/>
                    <a:lumOff val="40000"/>
                  </a:schemeClr>
                </a:solidFill>
              </a:rPr>
              <a:t> la. </a:t>
            </a:r>
            <a:r>
              <a:rPr lang="en-US" dirty="0" err="1" smtClean="0">
                <a:solidFill>
                  <a:schemeClr val="accent4">
                    <a:lumMod val="60000"/>
                    <a:lumOff val="40000"/>
                  </a:schemeClr>
                </a:solidFill>
              </a:rPr>
              <a:t>Em</a:t>
            </a:r>
            <a:r>
              <a:rPr lang="en-US" dirty="0" smtClean="0">
                <a:solidFill>
                  <a:schemeClr val="accent4">
                    <a:lumMod val="60000"/>
                    <a:lumOff val="40000"/>
                  </a:schemeClr>
                </a:solidFill>
              </a:rPr>
              <a:t> </a:t>
            </a:r>
            <a:r>
              <a:rPr lang="en-US" dirty="0" err="1" smtClean="0">
                <a:solidFill>
                  <a:schemeClr val="accent4">
                    <a:lumMod val="60000"/>
                    <a:lumOff val="40000"/>
                  </a:schemeClr>
                </a:solidFill>
              </a:rPr>
              <a:t>tôi</a:t>
            </a:r>
            <a:r>
              <a:rPr lang="en-US" dirty="0" smtClean="0">
                <a:solidFill>
                  <a:schemeClr val="accent4">
                    <a:lumMod val="60000"/>
                    <a:lumOff val="40000"/>
                  </a:schemeClr>
                </a:solidFill>
              </a:rPr>
              <a:t> </a:t>
            </a:r>
            <a:r>
              <a:rPr lang="en-US" dirty="0" err="1" smtClean="0">
                <a:solidFill>
                  <a:schemeClr val="accent4">
                    <a:lumMod val="60000"/>
                    <a:lumOff val="40000"/>
                  </a:schemeClr>
                </a:solidFill>
              </a:rPr>
              <a:t>ăn</a:t>
            </a:r>
            <a:r>
              <a:rPr lang="en-US" dirty="0" smtClean="0">
                <a:solidFill>
                  <a:schemeClr val="accent4">
                    <a:lumMod val="60000"/>
                    <a:lumOff val="40000"/>
                  </a:schemeClr>
                </a:solidFill>
              </a:rPr>
              <a:t> </a:t>
            </a:r>
            <a:r>
              <a:rPr lang="en-US" dirty="0" err="1" smtClean="0">
                <a:solidFill>
                  <a:schemeClr val="accent4">
                    <a:lumMod val="60000"/>
                    <a:lumOff val="40000"/>
                  </a:schemeClr>
                </a:solidFill>
              </a:rPr>
              <a:t>hết</a:t>
            </a:r>
            <a:r>
              <a:rPr lang="en-US" dirty="0" smtClean="0">
                <a:solidFill>
                  <a:schemeClr val="accent4">
                    <a:lumMod val="60000"/>
                    <a:lumOff val="40000"/>
                  </a:schemeClr>
                </a:solidFill>
              </a:rPr>
              <a:t> 2 </a:t>
            </a:r>
            <a:r>
              <a:rPr lang="en-US" dirty="0" err="1" smtClean="0">
                <a:solidFill>
                  <a:schemeClr val="accent4">
                    <a:lumMod val="60000"/>
                    <a:lumOff val="40000"/>
                  </a:schemeClr>
                </a:solidFill>
              </a:rPr>
              <a:t>cái</a:t>
            </a:r>
            <a:r>
              <a:rPr lang="en-US" dirty="0" smtClean="0">
                <a:solidFill>
                  <a:schemeClr val="accent4">
                    <a:lumMod val="60000"/>
                    <a:lumOff val="40000"/>
                  </a:schemeClr>
                </a:solidFill>
              </a:rPr>
              <a:t> </a:t>
            </a:r>
            <a:r>
              <a:rPr lang="en-US" dirty="0" err="1" smtClean="0">
                <a:solidFill>
                  <a:schemeClr val="accent4">
                    <a:lumMod val="60000"/>
                    <a:lumOff val="40000"/>
                  </a:schemeClr>
                </a:solidFill>
              </a:rPr>
              <a:t>bánh</a:t>
            </a:r>
            <a:endParaRPr lang="en-US" sz="1600" dirty="0">
              <a:solidFill>
                <a:schemeClr val="accent4">
                  <a:lumMod val="60000"/>
                  <a:lumOff val="40000"/>
                </a:schemeClr>
              </a:solidFill>
            </a:endParaRPr>
          </a:p>
        </p:txBody>
      </p:sp>
      <p:sp>
        <p:nvSpPr>
          <p:cNvPr id="14" name="TextBox 13"/>
          <p:cNvSpPr txBox="1"/>
          <p:nvPr/>
        </p:nvSpPr>
        <p:spPr>
          <a:xfrm>
            <a:off x="774221" y="2098011"/>
            <a:ext cx="7834152" cy="369332"/>
          </a:xfrm>
          <a:prstGeom prst="rect">
            <a:avLst/>
          </a:prstGeom>
          <a:noFill/>
        </p:spPr>
        <p:txBody>
          <a:bodyPr wrap="square" rtlCol="0">
            <a:spAutoFit/>
          </a:bodyPr>
          <a:lstStyle/>
          <a:p>
            <a:r>
              <a:rPr lang="en-US" b="1" dirty="0" err="1" smtClean="0"/>
              <a:t>Chỉ</a:t>
            </a:r>
            <a:r>
              <a:rPr lang="en-US" b="1" dirty="0" smtClean="0"/>
              <a:t> </a:t>
            </a:r>
            <a:r>
              <a:rPr lang="en-US" b="1" dirty="0" err="1" smtClean="0"/>
              <a:t>lệnh</a:t>
            </a:r>
            <a:r>
              <a:rPr lang="en-US" b="1" dirty="0" smtClean="0"/>
              <a:t> </a:t>
            </a:r>
            <a:r>
              <a:rPr lang="en-US" b="1" dirty="0" err="1" smtClean="0"/>
              <a:t>thiết</a:t>
            </a:r>
            <a:r>
              <a:rPr lang="en-US" b="1" dirty="0" smtClean="0"/>
              <a:t> </a:t>
            </a:r>
            <a:r>
              <a:rPr lang="en-US" b="1" dirty="0" err="1" smtClean="0"/>
              <a:t>lập</a:t>
            </a:r>
            <a:r>
              <a:rPr lang="en-US" b="1" dirty="0" smtClean="0"/>
              <a:t> </a:t>
            </a:r>
            <a:r>
              <a:rPr lang="en-US" b="1" dirty="0" err="1" smtClean="0"/>
              <a:t>chiều</a:t>
            </a:r>
            <a:r>
              <a:rPr lang="en-US" b="1" dirty="0" smtClean="0"/>
              <a:t> </a:t>
            </a:r>
            <a:r>
              <a:rPr lang="en-US" b="1" dirty="0" err="1" smtClean="0"/>
              <a:t>rộng</a:t>
            </a:r>
            <a:r>
              <a:rPr lang="en-US" b="1" dirty="0" smtClean="0"/>
              <a:t> Width</a:t>
            </a:r>
            <a:endParaRPr lang="en-US" b="1" dirty="0">
              <a:solidFill>
                <a:srgbClr val="FF0000"/>
              </a:solidFill>
            </a:endParaRPr>
          </a:p>
        </p:txBody>
      </p:sp>
      <p:sp>
        <p:nvSpPr>
          <p:cNvPr id="25" name="Flowchart: Decision 24"/>
          <p:cNvSpPr/>
          <p:nvPr/>
        </p:nvSpPr>
        <p:spPr>
          <a:xfrm>
            <a:off x="625365" y="220720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Chỉ</a:t>
            </a:r>
            <a:r>
              <a:rPr lang="en-US" b="1" dirty="0" smtClean="0"/>
              <a:t> </a:t>
            </a:r>
            <a:r>
              <a:rPr lang="en-US" b="1" dirty="0" err="1" smtClean="0"/>
              <a:t>lệnh</a:t>
            </a:r>
            <a:r>
              <a:rPr lang="en-US" b="1" dirty="0" smtClean="0"/>
              <a:t> </a:t>
            </a:r>
            <a:r>
              <a:rPr lang="en-US" b="1" dirty="0" err="1" smtClean="0"/>
              <a:t>trong</a:t>
            </a:r>
            <a:r>
              <a:rPr lang="en-US" b="1" dirty="0" smtClean="0"/>
              <a:t> field</a:t>
            </a:r>
            <a:endParaRPr lang="en-US" b="1" dirty="0">
              <a:solidFill>
                <a:srgbClr val="FF0000"/>
              </a:solidFill>
            </a:endParaRPr>
          </a:p>
        </p:txBody>
      </p:sp>
    </p:spTree>
    <p:extLst>
      <p:ext uri="{BB962C8B-B14F-4D97-AF65-F5344CB8AC3E}">
        <p14:creationId xmlns:p14="http://schemas.microsoft.com/office/powerpoint/2010/main" val="40689956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16</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7.3 </a:t>
            </a:r>
            <a:r>
              <a:rPr lang="en-US" dirty="0" err="1"/>
              <a:t>Định</a:t>
            </a:r>
            <a:r>
              <a:rPr lang="en-US" dirty="0"/>
              <a:t> </a:t>
            </a:r>
            <a:r>
              <a:rPr lang="en-US" dirty="0" err="1"/>
              <a:t>dạng</a:t>
            </a:r>
            <a:r>
              <a:rPr lang="en-US" dirty="0"/>
              <a:t> </a:t>
            </a:r>
            <a:r>
              <a:rPr lang="en-US" dirty="0" err="1"/>
              <a:t>Chuỗi</a:t>
            </a:r>
            <a:endParaRPr lang="en-US" dirty="0"/>
          </a:p>
        </p:txBody>
      </p:sp>
      <p:sp>
        <p:nvSpPr>
          <p:cNvPr id="29" name="Rectangle 28"/>
          <p:cNvSpPr/>
          <p:nvPr/>
        </p:nvSpPr>
        <p:spPr>
          <a:xfrm>
            <a:off x="699793" y="2590402"/>
            <a:ext cx="7774356" cy="184360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2740561"/>
            <a:ext cx="7402216" cy="1477328"/>
          </a:xfrm>
          <a:prstGeom prst="rect">
            <a:avLst/>
          </a:prstGeom>
          <a:noFill/>
        </p:spPr>
        <p:txBody>
          <a:bodyPr wrap="square" rtlCol="0">
            <a:spAutoFit/>
          </a:bodyPr>
          <a:lstStyle/>
          <a:p>
            <a:r>
              <a:rPr lang="en-US" dirty="0">
                <a:solidFill>
                  <a:schemeClr val="bg1"/>
                </a:solidFill>
              </a:rPr>
              <a:t>quantity</a:t>
            </a:r>
            <a:r>
              <a:rPr lang="en-US" dirty="0"/>
              <a:t> </a:t>
            </a:r>
            <a:r>
              <a:rPr lang="en-US" dirty="0" smtClean="0">
                <a:solidFill>
                  <a:schemeClr val="bg1"/>
                </a:solidFill>
              </a:rPr>
              <a:t> </a:t>
            </a:r>
            <a:r>
              <a:rPr lang="en-US" dirty="0">
                <a:solidFill>
                  <a:schemeClr val="bg1"/>
                </a:solidFill>
              </a:rPr>
              <a:t>= </a:t>
            </a:r>
            <a:r>
              <a:rPr lang="en-US" dirty="0" smtClean="0">
                <a:solidFill>
                  <a:schemeClr val="accent6">
                    <a:lumMod val="60000"/>
                    <a:lumOff val="40000"/>
                  </a:schemeClr>
                </a:solidFill>
              </a:rPr>
              <a:t>2</a:t>
            </a:r>
          </a:p>
          <a:p>
            <a:r>
              <a:rPr lang="en-US" dirty="0">
                <a:solidFill>
                  <a:schemeClr val="bg1"/>
                </a:solidFill>
              </a:rPr>
              <a:t>price</a:t>
            </a:r>
            <a:r>
              <a:rPr lang="en-US" dirty="0"/>
              <a:t> </a:t>
            </a:r>
            <a:r>
              <a:rPr lang="en-US" dirty="0" smtClean="0">
                <a:solidFill>
                  <a:schemeClr val="bg1"/>
                </a:solidFill>
              </a:rPr>
              <a:t> = </a:t>
            </a:r>
            <a:r>
              <a:rPr lang="en-US" dirty="0" smtClean="0">
                <a:solidFill>
                  <a:schemeClr val="accent6">
                    <a:lumMod val="60000"/>
                    <a:lumOff val="40000"/>
                  </a:schemeClr>
                </a:solidFill>
              </a:rPr>
              <a:t>47.95</a:t>
            </a:r>
            <a:endParaRPr lang="en-US" dirty="0" smtClean="0">
              <a:solidFill>
                <a:schemeClr val="accent6">
                  <a:lumMod val="60000"/>
                  <a:lumOff val="40000"/>
                </a:schemeClr>
              </a:solidFill>
            </a:endParaRPr>
          </a:p>
          <a:p>
            <a:r>
              <a:rPr lang="en-US" dirty="0" smtClean="0">
                <a:solidFill>
                  <a:schemeClr val="bg1"/>
                </a:solidFill>
              </a:rPr>
              <a:t>txt </a:t>
            </a:r>
            <a:r>
              <a:rPr lang="en-US" dirty="0">
                <a:solidFill>
                  <a:schemeClr val="bg1"/>
                </a:solidFill>
              </a:rPr>
              <a:t>= </a:t>
            </a:r>
            <a:r>
              <a:rPr lang="en-US" dirty="0" smtClean="0">
                <a:solidFill>
                  <a:schemeClr val="accent2">
                    <a:lumMod val="75000"/>
                  </a:schemeClr>
                </a:solidFill>
              </a:rPr>
              <a:t>“</a:t>
            </a:r>
            <a:r>
              <a:rPr lang="en-US" dirty="0" err="1" smtClean="0">
                <a:solidFill>
                  <a:schemeClr val="accent2">
                    <a:lumMod val="75000"/>
                  </a:schemeClr>
                </a:solidFill>
              </a:rPr>
              <a:t>Mua</a:t>
            </a:r>
            <a:r>
              <a:rPr lang="en-US" dirty="0" smtClean="0">
                <a:solidFill>
                  <a:schemeClr val="accent2">
                    <a:lumMod val="75000"/>
                  </a:schemeClr>
                </a:solidFill>
              </a:rPr>
              <a:t> {0} </a:t>
            </a:r>
            <a:r>
              <a:rPr lang="en-US" dirty="0" err="1" smtClean="0">
                <a:solidFill>
                  <a:schemeClr val="accent2">
                    <a:lumMod val="75000"/>
                  </a:schemeClr>
                </a:solidFill>
              </a:rPr>
              <a:t>cái</a:t>
            </a:r>
            <a:r>
              <a:rPr lang="en-US" dirty="0" smtClean="0">
                <a:solidFill>
                  <a:schemeClr val="accent2">
                    <a:lumMod val="75000"/>
                  </a:schemeClr>
                </a:solidFill>
              </a:rPr>
              <a:t> </a:t>
            </a:r>
            <a:r>
              <a:rPr lang="en-US" dirty="0" err="1" smtClean="0">
                <a:solidFill>
                  <a:schemeClr val="accent2">
                    <a:lumMod val="75000"/>
                  </a:schemeClr>
                </a:solidFill>
              </a:rPr>
              <a:t>bánh</a:t>
            </a:r>
            <a:r>
              <a:rPr lang="en-US" dirty="0" smtClean="0">
                <a:solidFill>
                  <a:schemeClr val="accent2">
                    <a:lumMod val="75000"/>
                  </a:schemeClr>
                </a:solidFill>
              </a:rPr>
              <a:t> </a:t>
            </a:r>
            <a:r>
              <a:rPr lang="en-US" dirty="0" err="1" smtClean="0">
                <a:solidFill>
                  <a:schemeClr val="accent2">
                    <a:lumMod val="75000"/>
                  </a:schemeClr>
                </a:solidFill>
              </a:rPr>
              <a:t>hết</a:t>
            </a:r>
            <a:r>
              <a:rPr lang="en-US" dirty="0" smtClean="0">
                <a:solidFill>
                  <a:schemeClr val="accent2">
                    <a:lumMod val="75000"/>
                  </a:schemeClr>
                </a:solidFill>
              </a:rPr>
              <a:t> {1} </a:t>
            </a:r>
            <a:r>
              <a:rPr lang="en-US" dirty="0" err="1" smtClean="0">
                <a:solidFill>
                  <a:schemeClr val="accent2">
                    <a:lumMod val="75000"/>
                  </a:schemeClr>
                </a:solidFill>
              </a:rPr>
              <a:t>đô</a:t>
            </a:r>
            <a:r>
              <a:rPr lang="en-US" dirty="0" smtClean="0">
                <a:solidFill>
                  <a:schemeClr val="accent2">
                    <a:lumMod val="75000"/>
                  </a:schemeClr>
                </a:solidFill>
              </a:rPr>
              <a:t> la. </a:t>
            </a:r>
            <a:r>
              <a:rPr lang="en-US" dirty="0" err="1" smtClean="0">
                <a:solidFill>
                  <a:schemeClr val="accent2">
                    <a:lumMod val="75000"/>
                  </a:schemeClr>
                </a:solidFill>
              </a:rPr>
              <a:t>Em</a:t>
            </a:r>
            <a:r>
              <a:rPr lang="en-US" dirty="0" smtClean="0">
                <a:solidFill>
                  <a:schemeClr val="accent2">
                    <a:lumMod val="75000"/>
                  </a:schemeClr>
                </a:solidFill>
              </a:rPr>
              <a:t> </a:t>
            </a:r>
            <a:r>
              <a:rPr lang="en-US" dirty="0" err="1" smtClean="0">
                <a:solidFill>
                  <a:schemeClr val="accent2">
                    <a:lumMod val="75000"/>
                  </a:schemeClr>
                </a:solidFill>
              </a:rPr>
              <a:t>tôi</a:t>
            </a:r>
            <a:r>
              <a:rPr lang="en-US" dirty="0" smtClean="0">
                <a:solidFill>
                  <a:schemeClr val="accent2">
                    <a:lumMod val="75000"/>
                  </a:schemeClr>
                </a:solidFill>
              </a:rPr>
              <a:t> </a:t>
            </a:r>
            <a:r>
              <a:rPr lang="en-US" dirty="0" err="1" smtClean="0">
                <a:solidFill>
                  <a:schemeClr val="accent2">
                    <a:lumMod val="75000"/>
                  </a:schemeClr>
                </a:solidFill>
              </a:rPr>
              <a:t>ăn</a:t>
            </a:r>
            <a:r>
              <a:rPr lang="en-US" dirty="0" smtClean="0">
                <a:solidFill>
                  <a:schemeClr val="accent2">
                    <a:lumMod val="75000"/>
                  </a:schemeClr>
                </a:solidFill>
              </a:rPr>
              <a:t> </a:t>
            </a:r>
            <a:r>
              <a:rPr lang="en-US" dirty="0" err="1" smtClean="0">
                <a:solidFill>
                  <a:schemeClr val="accent2">
                    <a:lumMod val="75000"/>
                  </a:schemeClr>
                </a:solidFill>
              </a:rPr>
              <a:t>hết</a:t>
            </a:r>
            <a:r>
              <a:rPr lang="en-US" dirty="0" smtClean="0">
                <a:solidFill>
                  <a:schemeClr val="accent2">
                    <a:lumMod val="75000"/>
                  </a:schemeClr>
                </a:solidFill>
              </a:rPr>
              <a:t> {0} </a:t>
            </a:r>
            <a:r>
              <a:rPr lang="en-US" dirty="0" err="1" smtClean="0">
                <a:solidFill>
                  <a:schemeClr val="accent2">
                    <a:lumMod val="75000"/>
                  </a:schemeClr>
                </a:solidFill>
              </a:rPr>
              <a:t>cái</a:t>
            </a:r>
            <a:r>
              <a:rPr lang="en-US" dirty="0" smtClean="0">
                <a:solidFill>
                  <a:schemeClr val="accent2">
                    <a:lumMod val="75000"/>
                  </a:schemeClr>
                </a:solidFill>
              </a:rPr>
              <a:t> </a:t>
            </a:r>
            <a:r>
              <a:rPr lang="en-US" dirty="0" err="1" smtClean="0">
                <a:solidFill>
                  <a:schemeClr val="accent2">
                    <a:lumMod val="75000"/>
                  </a:schemeClr>
                </a:solidFill>
              </a:rPr>
              <a:t>bánh</a:t>
            </a:r>
            <a:r>
              <a:rPr lang="en-US" dirty="0" smtClean="0">
                <a:solidFill>
                  <a:schemeClr val="accent2">
                    <a:lumMod val="75000"/>
                  </a:schemeClr>
                </a:solidFill>
              </a:rPr>
              <a:t>"</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txt.format</a:t>
            </a:r>
            <a:r>
              <a:rPr lang="en-US" dirty="0" smtClean="0">
                <a:solidFill>
                  <a:srgbClr val="FF66CC"/>
                </a:solidFill>
              </a:rPr>
              <a:t>(</a:t>
            </a:r>
            <a:r>
              <a:rPr lang="en-US" dirty="0">
                <a:solidFill>
                  <a:schemeClr val="bg1"/>
                </a:solidFill>
              </a:rPr>
              <a:t>quantity</a:t>
            </a:r>
            <a:r>
              <a:rPr lang="en-US" dirty="0" smtClean="0">
                <a:solidFill>
                  <a:schemeClr val="bg1"/>
                </a:solidFill>
              </a:rPr>
              <a:t>, </a:t>
            </a:r>
            <a:r>
              <a:rPr lang="en-US" dirty="0">
                <a:solidFill>
                  <a:schemeClr val="bg1"/>
                </a:solidFill>
              </a:rPr>
              <a:t>price</a:t>
            </a:r>
            <a:r>
              <a:rPr lang="en-US" dirty="0" smtClean="0">
                <a:solidFill>
                  <a:srgbClr val="FF66CC"/>
                </a:solidFill>
              </a:rPr>
              <a:t>)</a:t>
            </a:r>
            <a:r>
              <a:rPr lang="en-US" dirty="0" smtClean="0">
                <a:solidFill>
                  <a:schemeClr val="accent4">
                    <a:lumMod val="60000"/>
                    <a:lumOff val="40000"/>
                  </a:schemeClr>
                </a:solidFill>
              </a:rPr>
              <a:t>)</a:t>
            </a:r>
          </a:p>
          <a:p>
            <a:r>
              <a:rPr lang="en-US" sz="1600" dirty="0" smtClean="0">
                <a:solidFill>
                  <a:schemeClr val="accent4">
                    <a:lumMod val="60000"/>
                    <a:lumOff val="40000"/>
                  </a:schemeClr>
                </a:solidFill>
              </a:rPr>
              <a:t>#</a:t>
            </a:r>
            <a:r>
              <a:rPr lang="en-US" sz="1600" dirty="0" err="1" smtClean="0">
                <a:solidFill>
                  <a:schemeClr val="accent4">
                    <a:lumMod val="60000"/>
                    <a:lumOff val="40000"/>
                  </a:schemeClr>
                </a:solidFill>
              </a:rPr>
              <a:t>Kết</a:t>
            </a:r>
            <a:r>
              <a:rPr lang="en-US" sz="1600" dirty="0" smtClean="0">
                <a:solidFill>
                  <a:schemeClr val="accent4">
                    <a:lumMod val="60000"/>
                    <a:lumOff val="40000"/>
                  </a:schemeClr>
                </a:solidFill>
              </a:rPr>
              <a:t> </a:t>
            </a:r>
            <a:r>
              <a:rPr lang="en-US" sz="1600" dirty="0" err="1" smtClean="0">
                <a:solidFill>
                  <a:schemeClr val="accent4">
                    <a:lumMod val="60000"/>
                    <a:lumOff val="40000"/>
                  </a:schemeClr>
                </a:solidFill>
              </a:rPr>
              <a:t>quả</a:t>
            </a:r>
            <a:r>
              <a:rPr lang="en-US" sz="1600" dirty="0" smtClean="0">
                <a:solidFill>
                  <a:schemeClr val="accent4">
                    <a:lumMod val="60000"/>
                    <a:lumOff val="40000"/>
                  </a:schemeClr>
                </a:solidFill>
              </a:rPr>
              <a:t> in </a:t>
            </a:r>
            <a:r>
              <a:rPr lang="en-US" sz="1600" dirty="0" err="1" smtClean="0">
                <a:solidFill>
                  <a:schemeClr val="accent4">
                    <a:lumMod val="60000"/>
                    <a:lumOff val="40000"/>
                  </a:schemeClr>
                </a:solidFill>
              </a:rPr>
              <a:t>ra</a:t>
            </a:r>
            <a:r>
              <a:rPr lang="en-US" sz="1600" dirty="0" smtClean="0">
                <a:solidFill>
                  <a:schemeClr val="accent4">
                    <a:lumMod val="60000"/>
                    <a:lumOff val="40000"/>
                  </a:schemeClr>
                </a:solidFill>
              </a:rPr>
              <a:t>: </a:t>
            </a:r>
            <a:r>
              <a:rPr lang="en-US" dirty="0" err="1" smtClean="0">
                <a:solidFill>
                  <a:schemeClr val="accent4">
                    <a:lumMod val="60000"/>
                    <a:lumOff val="40000"/>
                  </a:schemeClr>
                </a:solidFill>
              </a:rPr>
              <a:t>Mua</a:t>
            </a:r>
            <a:r>
              <a:rPr lang="en-US" dirty="0" smtClean="0">
                <a:solidFill>
                  <a:schemeClr val="accent4">
                    <a:lumMod val="60000"/>
                    <a:lumOff val="40000"/>
                  </a:schemeClr>
                </a:solidFill>
              </a:rPr>
              <a:t> 2 </a:t>
            </a:r>
            <a:r>
              <a:rPr lang="en-US" dirty="0" err="1" smtClean="0">
                <a:solidFill>
                  <a:schemeClr val="accent4">
                    <a:lumMod val="60000"/>
                    <a:lumOff val="40000"/>
                  </a:schemeClr>
                </a:solidFill>
              </a:rPr>
              <a:t>cái</a:t>
            </a:r>
            <a:r>
              <a:rPr lang="en-US" dirty="0" smtClean="0">
                <a:solidFill>
                  <a:schemeClr val="accent4">
                    <a:lumMod val="60000"/>
                    <a:lumOff val="40000"/>
                  </a:schemeClr>
                </a:solidFill>
              </a:rPr>
              <a:t> </a:t>
            </a:r>
            <a:r>
              <a:rPr lang="en-US" dirty="0" err="1" smtClean="0">
                <a:solidFill>
                  <a:schemeClr val="accent4">
                    <a:lumMod val="60000"/>
                    <a:lumOff val="40000"/>
                  </a:schemeClr>
                </a:solidFill>
              </a:rPr>
              <a:t>bánh</a:t>
            </a:r>
            <a:r>
              <a:rPr lang="en-US" dirty="0" smtClean="0">
                <a:solidFill>
                  <a:schemeClr val="accent4">
                    <a:lumMod val="60000"/>
                    <a:lumOff val="40000"/>
                  </a:schemeClr>
                </a:solidFill>
              </a:rPr>
              <a:t> </a:t>
            </a:r>
            <a:r>
              <a:rPr lang="en-US" dirty="0" err="1" smtClean="0">
                <a:solidFill>
                  <a:schemeClr val="accent4">
                    <a:lumMod val="60000"/>
                    <a:lumOff val="40000"/>
                  </a:schemeClr>
                </a:solidFill>
              </a:rPr>
              <a:t>hết</a:t>
            </a:r>
            <a:r>
              <a:rPr lang="en-US" dirty="0" smtClean="0">
                <a:solidFill>
                  <a:schemeClr val="accent4">
                    <a:lumMod val="60000"/>
                    <a:lumOff val="40000"/>
                  </a:schemeClr>
                </a:solidFill>
              </a:rPr>
              <a:t> </a:t>
            </a:r>
            <a:r>
              <a:rPr lang="en-US" dirty="0" smtClean="0">
                <a:solidFill>
                  <a:schemeClr val="accent4">
                    <a:lumMod val="60000"/>
                    <a:lumOff val="40000"/>
                  </a:schemeClr>
                </a:solidFill>
              </a:rPr>
              <a:t>47.95 </a:t>
            </a:r>
            <a:r>
              <a:rPr lang="en-US" dirty="0" err="1" smtClean="0">
                <a:solidFill>
                  <a:schemeClr val="accent4">
                    <a:lumMod val="60000"/>
                    <a:lumOff val="40000"/>
                  </a:schemeClr>
                </a:solidFill>
              </a:rPr>
              <a:t>đô</a:t>
            </a:r>
            <a:r>
              <a:rPr lang="en-US" dirty="0" smtClean="0">
                <a:solidFill>
                  <a:schemeClr val="accent4">
                    <a:lumMod val="60000"/>
                    <a:lumOff val="40000"/>
                  </a:schemeClr>
                </a:solidFill>
              </a:rPr>
              <a:t> la. </a:t>
            </a:r>
            <a:r>
              <a:rPr lang="en-US" dirty="0" err="1" smtClean="0">
                <a:solidFill>
                  <a:schemeClr val="accent4">
                    <a:lumMod val="60000"/>
                    <a:lumOff val="40000"/>
                  </a:schemeClr>
                </a:solidFill>
              </a:rPr>
              <a:t>Em</a:t>
            </a:r>
            <a:r>
              <a:rPr lang="en-US" dirty="0" smtClean="0">
                <a:solidFill>
                  <a:schemeClr val="accent4">
                    <a:lumMod val="60000"/>
                    <a:lumOff val="40000"/>
                  </a:schemeClr>
                </a:solidFill>
              </a:rPr>
              <a:t> </a:t>
            </a:r>
            <a:r>
              <a:rPr lang="en-US" dirty="0" err="1" smtClean="0">
                <a:solidFill>
                  <a:schemeClr val="accent4">
                    <a:lumMod val="60000"/>
                    <a:lumOff val="40000"/>
                  </a:schemeClr>
                </a:solidFill>
              </a:rPr>
              <a:t>tôi</a:t>
            </a:r>
            <a:r>
              <a:rPr lang="en-US" dirty="0" smtClean="0">
                <a:solidFill>
                  <a:schemeClr val="accent4">
                    <a:lumMod val="60000"/>
                    <a:lumOff val="40000"/>
                  </a:schemeClr>
                </a:solidFill>
              </a:rPr>
              <a:t> </a:t>
            </a:r>
            <a:r>
              <a:rPr lang="en-US" dirty="0" err="1" smtClean="0">
                <a:solidFill>
                  <a:schemeClr val="accent4">
                    <a:lumMod val="60000"/>
                    <a:lumOff val="40000"/>
                  </a:schemeClr>
                </a:solidFill>
              </a:rPr>
              <a:t>ăn</a:t>
            </a:r>
            <a:r>
              <a:rPr lang="en-US" dirty="0" smtClean="0">
                <a:solidFill>
                  <a:schemeClr val="accent4">
                    <a:lumMod val="60000"/>
                    <a:lumOff val="40000"/>
                  </a:schemeClr>
                </a:solidFill>
              </a:rPr>
              <a:t> </a:t>
            </a:r>
            <a:r>
              <a:rPr lang="en-US" dirty="0" err="1" smtClean="0">
                <a:solidFill>
                  <a:schemeClr val="accent4">
                    <a:lumMod val="60000"/>
                    <a:lumOff val="40000"/>
                  </a:schemeClr>
                </a:solidFill>
              </a:rPr>
              <a:t>hết</a:t>
            </a:r>
            <a:r>
              <a:rPr lang="en-US" dirty="0" smtClean="0">
                <a:solidFill>
                  <a:schemeClr val="accent4">
                    <a:lumMod val="60000"/>
                    <a:lumOff val="40000"/>
                  </a:schemeClr>
                </a:solidFill>
              </a:rPr>
              <a:t> 2 </a:t>
            </a:r>
            <a:r>
              <a:rPr lang="en-US" dirty="0" err="1" smtClean="0">
                <a:solidFill>
                  <a:schemeClr val="accent4">
                    <a:lumMod val="60000"/>
                    <a:lumOff val="40000"/>
                  </a:schemeClr>
                </a:solidFill>
              </a:rPr>
              <a:t>cái</a:t>
            </a:r>
            <a:r>
              <a:rPr lang="en-US" dirty="0" smtClean="0">
                <a:solidFill>
                  <a:schemeClr val="accent4">
                    <a:lumMod val="60000"/>
                    <a:lumOff val="40000"/>
                  </a:schemeClr>
                </a:solidFill>
              </a:rPr>
              <a:t> </a:t>
            </a:r>
            <a:r>
              <a:rPr lang="en-US" dirty="0" err="1" smtClean="0">
                <a:solidFill>
                  <a:schemeClr val="accent4">
                    <a:lumMod val="60000"/>
                    <a:lumOff val="40000"/>
                  </a:schemeClr>
                </a:solidFill>
              </a:rPr>
              <a:t>bánh</a:t>
            </a:r>
            <a:endParaRPr lang="en-US" sz="1600" dirty="0">
              <a:solidFill>
                <a:schemeClr val="accent4">
                  <a:lumMod val="60000"/>
                  <a:lumOff val="40000"/>
                </a:schemeClr>
              </a:solidFill>
            </a:endParaRPr>
          </a:p>
        </p:txBody>
      </p:sp>
      <p:sp>
        <p:nvSpPr>
          <p:cNvPr id="14" name="TextBox 13"/>
          <p:cNvSpPr txBox="1"/>
          <p:nvPr/>
        </p:nvSpPr>
        <p:spPr>
          <a:xfrm>
            <a:off x="774221" y="2098011"/>
            <a:ext cx="7834152" cy="369332"/>
          </a:xfrm>
          <a:prstGeom prst="rect">
            <a:avLst/>
          </a:prstGeom>
          <a:noFill/>
        </p:spPr>
        <p:txBody>
          <a:bodyPr wrap="square" rtlCol="0">
            <a:spAutoFit/>
          </a:bodyPr>
          <a:lstStyle/>
          <a:p>
            <a:r>
              <a:rPr lang="en-US" b="1" dirty="0" err="1" smtClean="0"/>
              <a:t>Chỉ</a:t>
            </a:r>
            <a:r>
              <a:rPr lang="en-US" b="1" dirty="0" smtClean="0"/>
              <a:t> </a:t>
            </a:r>
            <a:r>
              <a:rPr lang="en-US" b="1" dirty="0" err="1" smtClean="0"/>
              <a:t>lệnh</a:t>
            </a:r>
            <a:r>
              <a:rPr lang="en-US" b="1" dirty="0" smtClean="0"/>
              <a:t> </a:t>
            </a:r>
            <a:r>
              <a:rPr lang="en-US" b="1" dirty="0" err="1" smtClean="0"/>
              <a:t>thiết</a:t>
            </a:r>
            <a:r>
              <a:rPr lang="en-US" b="1" dirty="0" smtClean="0"/>
              <a:t> </a:t>
            </a:r>
            <a:r>
              <a:rPr lang="en-US" b="1" dirty="0" err="1" smtClean="0"/>
              <a:t>lập</a:t>
            </a:r>
            <a:r>
              <a:rPr lang="en-US" b="1" dirty="0" smtClean="0"/>
              <a:t> </a:t>
            </a:r>
            <a:r>
              <a:rPr lang="en-US" b="1" dirty="0" err="1" smtClean="0"/>
              <a:t>canh</a:t>
            </a:r>
            <a:r>
              <a:rPr lang="en-US" b="1" dirty="0" smtClean="0"/>
              <a:t> </a:t>
            </a:r>
            <a:r>
              <a:rPr lang="en-US" b="1" dirty="0" err="1" smtClean="0"/>
              <a:t>thẳng</a:t>
            </a:r>
            <a:r>
              <a:rPr lang="en-US" b="1" dirty="0" smtClean="0"/>
              <a:t> </a:t>
            </a:r>
            <a:r>
              <a:rPr lang="en-US" b="1" dirty="0" err="1" smtClean="0"/>
              <a:t>hàng</a:t>
            </a:r>
            <a:endParaRPr lang="en-US" b="1" dirty="0">
              <a:solidFill>
                <a:srgbClr val="FF0000"/>
              </a:solidFill>
            </a:endParaRPr>
          </a:p>
        </p:txBody>
      </p:sp>
      <p:sp>
        <p:nvSpPr>
          <p:cNvPr id="25" name="Flowchart: Decision 24"/>
          <p:cNvSpPr/>
          <p:nvPr/>
        </p:nvSpPr>
        <p:spPr>
          <a:xfrm>
            <a:off x="625365" y="220720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Chỉ</a:t>
            </a:r>
            <a:r>
              <a:rPr lang="en-US" b="1" dirty="0" smtClean="0"/>
              <a:t> </a:t>
            </a:r>
            <a:r>
              <a:rPr lang="en-US" b="1" dirty="0" err="1" smtClean="0"/>
              <a:t>lệnh</a:t>
            </a:r>
            <a:r>
              <a:rPr lang="en-US" b="1" dirty="0" smtClean="0"/>
              <a:t> </a:t>
            </a:r>
            <a:r>
              <a:rPr lang="en-US" b="1" dirty="0" err="1" smtClean="0"/>
              <a:t>trong</a:t>
            </a:r>
            <a:r>
              <a:rPr lang="en-US" b="1" dirty="0" smtClean="0"/>
              <a:t> field</a:t>
            </a:r>
            <a:endParaRPr lang="en-US" b="1" dirty="0">
              <a:solidFill>
                <a:srgbClr val="FF0000"/>
              </a:solidFill>
            </a:endParaRPr>
          </a:p>
        </p:txBody>
      </p:sp>
    </p:spTree>
    <p:extLst>
      <p:ext uri="{BB962C8B-B14F-4D97-AF65-F5344CB8AC3E}">
        <p14:creationId xmlns:p14="http://schemas.microsoft.com/office/powerpoint/2010/main" val="14207268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17</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7.3 </a:t>
            </a:r>
            <a:r>
              <a:rPr lang="en-US" dirty="0" err="1"/>
              <a:t>Định</a:t>
            </a:r>
            <a:r>
              <a:rPr lang="en-US" dirty="0"/>
              <a:t> </a:t>
            </a:r>
            <a:r>
              <a:rPr lang="en-US" dirty="0" err="1"/>
              <a:t>dạng</a:t>
            </a:r>
            <a:r>
              <a:rPr lang="en-US" dirty="0"/>
              <a:t> </a:t>
            </a:r>
            <a:r>
              <a:rPr lang="en-US" dirty="0" err="1"/>
              <a:t>Chuỗi</a:t>
            </a:r>
            <a:endParaRPr lang="en-US" dirty="0"/>
          </a:p>
        </p:txBody>
      </p:sp>
      <p:sp>
        <p:nvSpPr>
          <p:cNvPr id="29" name="Rectangle 28"/>
          <p:cNvSpPr/>
          <p:nvPr/>
        </p:nvSpPr>
        <p:spPr>
          <a:xfrm>
            <a:off x="699793" y="2590402"/>
            <a:ext cx="7774356" cy="184360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2740561"/>
            <a:ext cx="7402216" cy="1477328"/>
          </a:xfrm>
          <a:prstGeom prst="rect">
            <a:avLst/>
          </a:prstGeom>
          <a:noFill/>
        </p:spPr>
        <p:txBody>
          <a:bodyPr wrap="square" rtlCol="0">
            <a:spAutoFit/>
          </a:bodyPr>
          <a:lstStyle/>
          <a:p>
            <a:r>
              <a:rPr lang="en-US" dirty="0">
                <a:solidFill>
                  <a:schemeClr val="bg1"/>
                </a:solidFill>
              </a:rPr>
              <a:t>quantity</a:t>
            </a:r>
            <a:r>
              <a:rPr lang="en-US" dirty="0"/>
              <a:t> </a:t>
            </a:r>
            <a:r>
              <a:rPr lang="en-US" dirty="0" smtClean="0">
                <a:solidFill>
                  <a:schemeClr val="bg1"/>
                </a:solidFill>
              </a:rPr>
              <a:t> </a:t>
            </a:r>
            <a:r>
              <a:rPr lang="en-US" dirty="0">
                <a:solidFill>
                  <a:schemeClr val="bg1"/>
                </a:solidFill>
              </a:rPr>
              <a:t>= </a:t>
            </a:r>
            <a:r>
              <a:rPr lang="en-US" dirty="0" smtClean="0">
                <a:solidFill>
                  <a:schemeClr val="accent6">
                    <a:lumMod val="60000"/>
                    <a:lumOff val="40000"/>
                  </a:schemeClr>
                </a:solidFill>
              </a:rPr>
              <a:t>2</a:t>
            </a:r>
          </a:p>
          <a:p>
            <a:r>
              <a:rPr lang="en-US" dirty="0">
                <a:solidFill>
                  <a:schemeClr val="bg1"/>
                </a:solidFill>
              </a:rPr>
              <a:t>price</a:t>
            </a:r>
            <a:r>
              <a:rPr lang="en-US" dirty="0"/>
              <a:t> </a:t>
            </a:r>
            <a:r>
              <a:rPr lang="en-US" dirty="0" smtClean="0">
                <a:solidFill>
                  <a:schemeClr val="bg1"/>
                </a:solidFill>
              </a:rPr>
              <a:t> = </a:t>
            </a:r>
            <a:r>
              <a:rPr lang="en-US" dirty="0" smtClean="0">
                <a:solidFill>
                  <a:schemeClr val="accent6">
                    <a:lumMod val="60000"/>
                    <a:lumOff val="40000"/>
                  </a:schemeClr>
                </a:solidFill>
              </a:rPr>
              <a:t>47.95</a:t>
            </a:r>
            <a:endParaRPr lang="en-US" dirty="0" smtClean="0">
              <a:solidFill>
                <a:schemeClr val="accent6">
                  <a:lumMod val="60000"/>
                  <a:lumOff val="40000"/>
                </a:schemeClr>
              </a:solidFill>
            </a:endParaRPr>
          </a:p>
          <a:p>
            <a:r>
              <a:rPr lang="en-US" dirty="0" smtClean="0">
                <a:solidFill>
                  <a:schemeClr val="bg1"/>
                </a:solidFill>
              </a:rPr>
              <a:t>txt </a:t>
            </a:r>
            <a:r>
              <a:rPr lang="en-US" dirty="0">
                <a:solidFill>
                  <a:schemeClr val="bg1"/>
                </a:solidFill>
              </a:rPr>
              <a:t>= </a:t>
            </a:r>
            <a:r>
              <a:rPr lang="en-US" dirty="0" smtClean="0">
                <a:solidFill>
                  <a:schemeClr val="accent2">
                    <a:lumMod val="75000"/>
                  </a:schemeClr>
                </a:solidFill>
              </a:rPr>
              <a:t>“</a:t>
            </a:r>
            <a:r>
              <a:rPr lang="en-US" dirty="0" err="1" smtClean="0">
                <a:solidFill>
                  <a:schemeClr val="accent2">
                    <a:lumMod val="75000"/>
                  </a:schemeClr>
                </a:solidFill>
              </a:rPr>
              <a:t>Mua</a:t>
            </a:r>
            <a:r>
              <a:rPr lang="en-US" dirty="0" smtClean="0">
                <a:solidFill>
                  <a:schemeClr val="accent2">
                    <a:lumMod val="75000"/>
                  </a:schemeClr>
                </a:solidFill>
              </a:rPr>
              <a:t> {0} </a:t>
            </a:r>
            <a:r>
              <a:rPr lang="en-US" dirty="0" err="1" smtClean="0">
                <a:solidFill>
                  <a:schemeClr val="accent2">
                    <a:lumMod val="75000"/>
                  </a:schemeClr>
                </a:solidFill>
              </a:rPr>
              <a:t>cái</a:t>
            </a:r>
            <a:r>
              <a:rPr lang="en-US" dirty="0" smtClean="0">
                <a:solidFill>
                  <a:schemeClr val="accent2">
                    <a:lumMod val="75000"/>
                  </a:schemeClr>
                </a:solidFill>
              </a:rPr>
              <a:t> </a:t>
            </a:r>
            <a:r>
              <a:rPr lang="en-US" dirty="0" err="1" smtClean="0">
                <a:solidFill>
                  <a:schemeClr val="accent2">
                    <a:lumMod val="75000"/>
                  </a:schemeClr>
                </a:solidFill>
              </a:rPr>
              <a:t>bánh</a:t>
            </a:r>
            <a:r>
              <a:rPr lang="en-US" dirty="0" smtClean="0">
                <a:solidFill>
                  <a:schemeClr val="accent2">
                    <a:lumMod val="75000"/>
                  </a:schemeClr>
                </a:solidFill>
              </a:rPr>
              <a:t> </a:t>
            </a:r>
            <a:r>
              <a:rPr lang="en-US" dirty="0" err="1" smtClean="0">
                <a:solidFill>
                  <a:schemeClr val="accent2">
                    <a:lumMod val="75000"/>
                  </a:schemeClr>
                </a:solidFill>
              </a:rPr>
              <a:t>hết</a:t>
            </a:r>
            <a:r>
              <a:rPr lang="en-US" dirty="0" smtClean="0">
                <a:solidFill>
                  <a:schemeClr val="accent2">
                    <a:lumMod val="75000"/>
                  </a:schemeClr>
                </a:solidFill>
              </a:rPr>
              <a:t> {1} </a:t>
            </a:r>
            <a:r>
              <a:rPr lang="en-US" dirty="0" err="1" smtClean="0">
                <a:solidFill>
                  <a:schemeClr val="accent2">
                    <a:lumMod val="75000"/>
                  </a:schemeClr>
                </a:solidFill>
              </a:rPr>
              <a:t>đô</a:t>
            </a:r>
            <a:r>
              <a:rPr lang="en-US" dirty="0" smtClean="0">
                <a:solidFill>
                  <a:schemeClr val="accent2">
                    <a:lumMod val="75000"/>
                  </a:schemeClr>
                </a:solidFill>
              </a:rPr>
              <a:t> la. </a:t>
            </a:r>
            <a:r>
              <a:rPr lang="en-US" dirty="0" err="1" smtClean="0">
                <a:solidFill>
                  <a:schemeClr val="accent2">
                    <a:lumMod val="75000"/>
                  </a:schemeClr>
                </a:solidFill>
              </a:rPr>
              <a:t>Em</a:t>
            </a:r>
            <a:r>
              <a:rPr lang="en-US" dirty="0" smtClean="0">
                <a:solidFill>
                  <a:schemeClr val="accent2">
                    <a:lumMod val="75000"/>
                  </a:schemeClr>
                </a:solidFill>
              </a:rPr>
              <a:t> </a:t>
            </a:r>
            <a:r>
              <a:rPr lang="en-US" dirty="0" err="1" smtClean="0">
                <a:solidFill>
                  <a:schemeClr val="accent2">
                    <a:lumMod val="75000"/>
                  </a:schemeClr>
                </a:solidFill>
              </a:rPr>
              <a:t>tôi</a:t>
            </a:r>
            <a:r>
              <a:rPr lang="en-US" dirty="0" smtClean="0">
                <a:solidFill>
                  <a:schemeClr val="accent2">
                    <a:lumMod val="75000"/>
                  </a:schemeClr>
                </a:solidFill>
              </a:rPr>
              <a:t> </a:t>
            </a:r>
            <a:r>
              <a:rPr lang="en-US" dirty="0" err="1" smtClean="0">
                <a:solidFill>
                  <a:schemeClr val="accent2">
                    <a:lumMod val="75000"/>
                  </a:schemeClr>
                </a:solidFill>
              </a:rPr>
              <a:t>ăn</a:t>
            </a:r>
            <a:r>
              <a:rPr lang="en-US" dirty="0" smtClean="0">
                <a:solidFill>
                  <a:schemeClr val="accent2">
                    <a:lumMod val="75000"/>
                  </a:schemeClr>
                </a:solidFill>
              </a:rPr>
              <a:t> </a:t>
            </a:r>
            <a:r>
              <a:rPr lang="en-US" dirty="0" err="1" smtClean="0">
                <a:solidFill>
                  <a:schemeClr val="accent2">
                    <a:lumMod val="75000"/>
                  </a:schemeClr>
                </a:solidFill>
              </a:rPr>
              <a:t>hết</a:t>
            </a:r>
            <a:r>
              <a:rPr lang="en-US" dirty="0" smtClean="0">
                <a:solidFill>
                  <a:schemeClr val="accent2">
                    <a:lumMod val="75000"/>
                  </a:schemeClr>
                </a:solidFill>
              </a:rPr>
              <a:t> {0} </a:t>
            </a:r>
            <a:r>
              <a:rPr lang="en-US" dirty="0" err="1" smtClean="0">
                <a:solidFill>
                  <a:schemeClr val="accent2">
                    <a:lumMod val="75000"/>
                  </a:schemeClr>
                </a:solidFill>
              </a:rPr>
              <a:t>cái</a:t>
            </a:r>
            <a:r>
              <a:rPr lang="en-US" dirty="0" smtClean="0">
                <a:solidFill>
                  <a:schemeClr val="accent2">
                    <a:lumMod val="75000"/>
                  </a:schemeClr>
                </a:solidFill>
              </a:rPr>
              <a:t> </a:t>
            </a:r>
            <a:r>
              <a:rPr lang="en-US" dirty="0" err="1" smtClean="0">
                <a:solidFill>
                  <a:schemeClr val="accent2">
                    <a:lumMod val="75000"/>
                  </a:schemeClr>
                </a:solidFill>
              </a:rPr>
              <a:t>bánh</a:t>
            </a:r>
            <a:r>
              <a:rPr lang="en-US" dirty="0" smtClean="0">
                <a:solidFill>
                  <a:schemeClr val="accent2">
                    <a:lumMod val="75000"/>
                  </a:schemeClr>
                </a:solidFill>
              </a:rPr>
              <a:t>"</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txt.format</a:t>
            </a:r>
            <a:r>
              <a:rPr lang="en-US" dirty="0" smtClean="0">
                <a:solidFill>
                  <a:srgbClr val="FF66CC"/>
                </a:solidFill>
              </a:rPr>
              <a:t>(</a:t>
            </a:r>
            <a:r>
              <a:rPr lang="en-US" dirty="0">
                <a:solidFill>
                  <a:schemeClr val="bg1"/>
                </a:solidFill>
              </a:rPr>
              <a:t>quantity</a:t>
            </a:r>
            <a:r>
              <a:rPr lang="en-US" dirty="0" smtClean="0">
                <a:solidFill>
                  <a:schemeClr val="bg1"/>
                </a:solidFill>
              </a:rPr>
              <a:t>, </a:t>
            </a:r>
            <a:r>
              <a:rPr lang="en-US" dirty="0">
                <a:solidFill>
                  <a:schemeClr val="bg1"/>
                </a:solidFill>
              </a:rPr>
              <a:t>price</a:t>
            </a:r>
            <a:r>
              <a:rPr lang="en-US" dirty="0" smtClean="0">
                <a:solidFill>
                  <a:srgbClr val="FF66CC"/>
                </a:solidFill>
              </a:rPr>
              <a:t>)</a:t>
            </a:r>
            <a:r>
              <a:rPr lang="en-US" dirty="0" smtClean="0">
                <a:solidFill>
                  <a:schemeClr val="accent4">
                    <a:lumMod val="60000"/>
                    <a:lumOff val="40000"/>
                  </a:schemeClr>
                </a:solidFill>
              </a:rPr>
              <a:t>)</a:t>
            </a:r>
          </a:p>
          <a:p>
            <a:r>
              <a:rPr lang="en-US" sz="1600" dirty="0" smtClean="0">
                <a:solidFill>
                  <a:schemeClr val="accent4">
                    <a:lumMod val="60000"/>
                    <a:lumOff val="40000"/>
                  </a:schemeClr>
                </a:solidFill>
              </a:rPr>
              <a:t>#</a:t>
            </a:r>
            <a:r>
              <a:rPr lang="en-US" sz="1600" dirty="0" err="1" smtClean="0">
                <a:solidFill>
                  <a:schemeClr val="accent4">
                    <a:lumMod val="60000"/>
                    <a:lumOff val="40000"/>
                  </a:schemeClr>
                </a:solidFill>
              </a:rPr>
              <a:t>Kết</a:t>
            </a:r>
            <a:r>
              <a:rPr lang="en-US" sz="1600" dirty="0" smtClean="0">
                <a:solidFill>
                  <a:schemeClr val="accent4">
                    <a:lumMod val="60000"/>
                    <a:lumOff val="40000"/>
                  </a:schemeClr>
                </a:solidFill>
              </a:rPr>
              <a:t> </a:t>
            </a:r>
            <a:r>
              <a:rPr lang="en-US" sz="1600" dirty="0" err="1" smtClean="0">
                <a:solidFill>
                  <a:schemeClr val="accent4">
                    <a:lumMod val="60000"/>
                    <a:lumOff val="40000"/>
                  </a:schemeClr>
                </a:solidFill>
              </a:rPr>
              <a:t>quả</a:t>
            </a:r>
            <a:r>
              <a:rPr lang="en-US" sz="1600" dirty="0" smtClean="0">
                <a:solidFill>
                  <a:schemeClr val="accent4">
                    <a:lumMod val="60000"/>
                    <a:lumOff val="40000"/>
                  </a:schemeClr>
                </a:solidFill>
              </a:rPr>
              <a:t> in </a:t>
            </a:r>
            <a:r>
              <a:rPr lang="en-US" sz="1600" dirty="0" err="1" smtClean="0">
                <a:solidFill>
                  <a:schemeClr val="accent4">
                    <a:lumMod val="60000"/>
                    <a:lumOff val="40000"/>
                  </a:schemeClr>
                </a:solidFill>
              </a:rPr>
              <a:t>ra</a:t>
            </a:r>
            <a:r>
              <a:rPr lang="en-US" sz="1600" dirty="0" smtClean="0">
                <a:solidFill>
                  <a:schemeClr val="accent4">
                    <a:lumMod val="60000"/>
                    <a:lumOff val="40000"/>
                  </a:schemeClr>
                </a:solidFill>
              </a:rPr>
              <a:t>: </a:t>
            </a:r>
            <a:r>
              <a:rPr lang="en-US" dirty="0" err="1" smtClean="0">
                <a:solidFill>
                  <a:schemeClr val="accent4">
                    <a:lumMod val="60000"/>
                    <a:lumOff val="40000"/>
                  </a:schemeClr>
                </a:solidFill>
              </a:rPr>
              <a:t>Mua</a:t>
            </a:r>
            <a:r>
              <a:rPr lang="en-US" dirty="0" smtClean="0">
                <a:solidFill>
                  <a:schemeClr val="accent4">
                    <a:lumMod val="60000"/>
                    <a:lumOff val="40000"/>
                  </a:schemeClr>
                </a:solidFill>
              </a:rPr>
              <a:t> 2 </a:t>
            </a:r>
            <a:r>
              <a:rPr lang="en-US" dirty="0" err="1" smtClean="0">
                <a:solidFill>
                  <a:schemeClr val="accent4">
                    <a:lumMod val="60000"/>
                    <a:lumOff val="40000"/>
                  </a:schemeClr>
                </a:solidFill>
              </a:rPr>
              <a:t>cái</a:t>
            </a:r>
            <a:r>
              <a:rPr lang="en-US" dirty="0" smtClean="0">
                <a:solidFill>
                  <a:schemeClr val="accent4">
                    <a:lumMod val="60000"/>
                    <a:lumOff val="40000"/>
                  </a:schemeClr>
                </a:solidFill>
              </a:rPr>
              <a:t> </a:t>
            </a:r>
            <a:r>
              <a:rPr lang="en-US" dirty="0" err="1" smtClean="0">
                <a:solidFill>
                  <a:schemeClr val="accent4">
                    <a:lumMod val="60000"/>
                    <a:lumOff val="40000"/>
                  </a:schemeClr>
                </a:solidFill>
              </a:rPr>
              <a:t>bánh</a:t>
            </a:r>
            <a:r>
              <a:rPr lang="en-US" dirty="0" smtClean="0">
                <a:solidFill>
                  <a:schemeClr val="accent4">
                    <a:lumMod val="60000"/>
                    <a:lumOff val="40000"/>
                  </a:schemeClr>
                </a:solidFill>
              </a:rPr>
              <a:t> </a:t>
            </a:r>
            <a:r>
              <a:rPr lang="en-US" dirty="0" err="1" smtClean="0">
                <a:solidFill>
                  <a:schemeClr val="accent4">
                    <a:lumMod val="60000"/>
                    <a:lumOff val="40000"/>
                  </a:schemeClr>
                </a:solidFill>
              </a:rPr>
              <a:t>hết</a:t>
            </a:r>
            <a:r>
              <a:rPr lang="en-US" dirty="0" smtClean="0">
                <a:solidFill>
                  <a:schemeClr val="accent4">
                    <a:lumMod val="60000"/>
                    <a:lumOff val="40000"/>
                  </a:schemeClr>
                </a:solidFill>
              </a:rPr>
              <a:t> </a:t>
            </a:r>
            <a:r>
              <a:rPr lang="en-US" dirty="0" smtClean="0">
                <a:solidFill>
                  <a:schemeClr val="accent4">
                    <a:lumMod val="60000"/>
                    <a:lumOff val="40000"/>
                  </a:schemeClr>
                </a:solidFill>
              </a:rPr>
              <a:t>47.95 </a:t>
            </a:r>
            <a:r>
              <a:rPr lang="en-US" dirty="0" err="1" smtClean="0">
                <a:solidFill>
                  <a:schemeClr val="accent4">
                    <a:lumMod val="60000"/>
                    <a:lumOff val="40000"/>
                  </a:schemeClr>
                </a:solidFill>
              </a:rPr>
              <a:t>đô</a:t>
            </a:r>
            <a:r>
              <a:rPr lang="en-US" dirty="0" smtClean="0">
                <a:solidFill>
                  <a:schemeClr val="accent4">
                    <a:lumMod val="60000"/>
                    <a:lumOff val="40000"/>
                  </a:schemeClr>
                </a:solidFill>
              </a:rPr>
              <a:t> la. </a:t>
            </a:r>
            <a:r>
              <a:rPr lang="en-US" dirty="0" err="1" smtClean="0">
                <a:solidFill>
                  <a:schemeClr val="accent4">
                    <a:lumMod val="60000"/>
                    <a:lumOff val="40000"/>
                  </a:schemeClr>
                </a:solidFill>
              </a:rPr>
              <a:t>Em</a:t>
            </a:r>
            <a:r>
              <a:rPr lang="en-US" dirty="0" smtClean="0">
                <a:solidFill>
                  <a:schemeClr val="accent4">
                    <a:lumMod val="60000"/>
                    <a:lumOff val="40000"/>
                  </a:schemeClr>
                </a:solidFill>
              </a:rPr>
              <a:t> </a:t>
            </a:r>
            <a:r>
              <a:rPr lang="en-US" dirty="0" err="1" smtClean="0">
                <a:solidFill>
                  <a:schemeClr val="accent4">
                    <a:lumMod val="60000"/>
                    <a:lumOff val="40000"/>
                  </a:schemeClr>
                </a:solidFill>
              </a:rPr>
              <a:t>tôi</a:t>
            </a:r>
            <a:r>
              <a:rPr lang="en-US" dirty="0" smtClean="0">
                <a:solidFill>
                  <a:schemeClr val="accent4">
                    <a:lumMod val="60000"/>
                    <a:lumOff val="40000"/>
                  </a:schemeClr>
                </a:solidFill>
              </a:rPr>
              <a:t> </a:t>
            </a:r>
            <a:r>
              <a:rPr lang="en-US" dirty="0" err="1" smtClean="0">
                <a:solidFill>
                  <a:schemeClr val="accent4">
                    <a:lumMod val="60000"/>
                    <a:lumOff val="40000"/>
                  </a:schemeClr>
                </a:solidFill>
              </a:rPr>
              <a:t>ăn</a:t>
            </a:r>
            <a:r>
              <a:rPr lang="en-US" dirty="0" smtClean="0">
                <a:solidFill>
                  <a:schemeClr val="accent4">
                    <a:lumMod val="60000"/>
                    <a:lumOff val="40000"/>
                  </a:schemeClr>
                </a:solidFill>
              </a:rPr>
              <a:t> </a:t>
            </a:r>
            <a:r>
              <a:rPr lang="en-US" dirty="0" err="1" smtClean="0">
                <a:solidFill>
                  <a:schemeClr val="accent4">
                    <a:lumMod val="60000"/>
                    <a:lumOff val="40000"/>
                  </a:schemeClr>
                </a:solidFill>
              </a:rPr>
              <a:t>hết</a:t>
            </a:r>
            <a:r>
              <a:rPr lang="en-US" dirty="0" smtClean="0">
                <a:solidFill>
                  <a:schemeClr val="accent4">
                    <a:lumMod val="60000"/>
                    <a:lumOff val="40000"/>
                  </a:schemeClr>
                </a:solidFill>
              </a:rPr>
              <a:t> 2 </a:t>
            </a:r>
            <a:r>
              <a:rPr lang="en-US" dirty="0" err="1" smtClean="0">
                <a:solidFill>
                  <a:schemeClr val="accent4">
                    <a:lumMod val="60000"/>
                    <a:lumOff val="40000"/>
                  </a:schemeClr>
                </a:solidFill>
              </a:rPr>
              <a:t>cái</a:t>
            </a:r>
            <a:r>
              <a:rPr lang="en-US" dirty="0" smtClean="0">
                <a:solidFill>
                  <a:schemeClr val="accent4">
                    <a:lumMod val="60000"/>
                    <a:lumOff val="40000"/>
                  </a:schemeClr>
                </a:solidFill>
              </a:rPr>
              <a:t> </a:t>
            </a:r>
            <a:r>
              <a:rPr lang="en-US" dirty="0" err="1" smtClean="0">
                <a:solidFill>
                  <a:schemeClr val="accent4">
                    <a:lumMod val="60000"/>
                    <a:lumOff val="40000"/>
                  </a:schemeClr>
                </a:solidFill>
              </a:rPr>
              <a:t>bánh</a:t>
            </a:r>
            <a:endParaRPr lang="en-US" sz="1600" dirty="0">
              <a:solidFill>
                <a:schemeClr val="accent4">
                  <a:lumMod val="60000"/>
                  <a:lumOff val="40000"/>
                </a:schemeClr>
              </a:solidFill>
            </a:endParaRPr>
          </a:p>
        </p:txBody>
      </p:sp>
      <p:sp>
        <p:nvSpPr>
          <p:cNvPr id="14" name="TextBox 13"/>
          <p:cNvSpPr txBox="1"/>
          <p:nvPr/>
        </p:nvSpPr>
        <p:spPr>
          <a:xfrm>
            <a:off x="774221" y="2098011"/>
            <a:ext cx="7834152" cy="369332"/>
          </a:xfrm>
          <a:prstGeom prst="rect">
            <a:avLst/>
          </a:prstGeom>
          <a:noFill/>
        </p:spPr>
        <p:txBody>
          <a:bodyPr wrap="square" rtlCol="0">
            <a:spAutoFit/>
          </a:bodyPr>
          <a:lstStyle/>
          <a:p>
            <a:r>
              <a:rPr lang="en-US" b="1" dirty="0" err="1" smtClean="0"/>
              <a:t>Chỉ</a:t>
            </a:r>
            <a:r>
              <a:rPr lang="en-US" b="1" dirty="0" smtClean="0"/>
              <a:t> </a:t>
            </a:r>
            <a:r>
              <a:rPr lang="en-US" b="1" dirty="0" err="1" smtClean="0"/>
              <a:t>lệnh</a:t>
            </a:r>
            <a:r>
              <a:rPr lang="en-US" b="1" dirty="0" smtClean="0"/>
              <a:t> </a:t>
            </a:r>
            <a:r>
              <a:rPr lang="en-US" b="1" dirty="0" err="1" smtClean="0"/>
              <a:t>chèn</a:t>
            </a:r>
            <a:r>
              <a:rPr lang="en-US" b="1" dirty="0" smtClean="0"/>
              <a:t> </a:t>
            </a:r>
            <a:r>
              <a:rPr lang="en-US" b="1" dirty="0" err="1" smtClean="0"/>
              <a:t>kí</a:t>
            </a:r>
            <a:r>
              <a:rPr lang="en-US" b="1" dirty="0" smtClean="0"/>
              <a:t> </a:t>
            </a:r>
            <a:r>
              <a:rPr lang="en-US" b="1" dirty="0" err="1" smtClean="0"/>
              <a:t>tự</a:t>
            </a:r>
            <a:r>
              <a:rPr lang="en-US" b="1" dirty="0" smtClean="0"/>
              <a:t> </a:t>
            </a:r>
            <a:r>
              <a:rPr lang="en-US" b="1" dirty="0" err="1" smtClean="0"/>
              <a:t>vào</a:t>
            </a:r>
            <a:r>
              <a:rPr lang="en-US" b="1" dirty="0" smtClean="0"/>
              <a:t> </a:t>
            </a:r>
            <a:r>
              <a:rPr lang="en-US" b="1" dirty="0" err="1" smtClean="0"/>
              <a:t>khoảng</a:t>
            </a:r>
            <a:r>
              <a:rPr lang="en-US" b="1" dirty="0" smtClean="0"/>
              <a:t> </a:t>
            </a:r>
            <a:r>
              <a:rPr lang="en-US" b="1" dirty="0" err="1" smtClean="0"/>
              <a:t>trống</a:t>
            </a:r>
            <a:endParaRPr lang="en-US" b="1" dirty="0">
              <a:solidFill>
                <a:srgbClr val="FF0000"/>
              </a:solidFill>
            </a:endParaRPr>
          </a:p>
        </p:txBody>
      </p:sp>
      <p:sp>
        <p:nvSpPr>
          <p:cNvPr id="25" name="Flowchart: Decision 24"/>
          <p:cNvSpPr/>
          <p:nvPr/>
        </p:nvSpPr>
        <p:spPr>
          <a:xfrm>
            <a:off x="625365" y="220720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Chỉ</a:t>
            </a:r>
            <a:r>
              <a:rPr lang="en-US" b="1" dirty="0" smtClean="0"/>
              <a:t> </a:t>
            </a:r>
            <a:r>
              <a:rPr lang="en-US" b="1" dirty="0" err="1" smtClean="0"/>
              <a:t>lệnh</a:t>
            </a:r>
            <a:r>
              <a:rPr lang="en-US" b="1" dirty="0" smtClean="0"/>
              <a:t> </a:t>
            </a:r>
            <a:r>
              <a:rPr lang="en-US" b="1" dirty="0" err="1" smtClean="0"/>
              <a:t>trong</a:t>
            </a:r>
            <a:r>
              <a:rPr lang="en-US" b="1" dirty="0" smtClean="0"/>
              <a:t> field</a:t>
            </a:r>
            <a:endParaRPr lang="en-US" b="1" dirty="0">
              <a:solidFill>
                <a:srgbClr val="FF0000"/>
              </a:solidFill>
            </a:endParaRPr>
          </a:p>
        </p:txBody>
      </p:sp>
    </p:spTree>
    <p:extLst>
      <p:ext uri="{BB962C8B-B14F-4D97-AF65-F5344CB8AC3E}">
        <p14:creationId xmlns:p14="http://schemas.microsoft.com/office/powerpoint/2010/main" val="21163008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18</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7.3 </a:t>
            </a:r>
            <a:r>
              <a:rPr lang="en-US" dirty="0" err="1"/>
              <a:t>Định</a:t>
            </a:r>
            <a:r>
              <a:rPr lang="en-US" dirty="0"/>
              <a:t> </a:t>
            </a:r>
            <a:r>
              <a:rPr lang="en-US" dirty="0" err="1"/>
              <a:t>dạng</a:t>
            </a:r>
            <a:r>
              <a:rPr lang="en-US" dirty="0"/>
              <a:t> </a:t>
            </a:r>
            <a:r>
              <a:rPr lang="en-US" dirty="0" err="1"/>
              <a:t>Chuỗi</a:t>
            </a:r>
            <a:endParaRPr lang="en-US" dirty="0"/>
          </a:p>
        </p:txBody>
      </p:sp>
      <p:sp>
        <p:nvSpPr>
          <p:cNvPr id="29" name="Rectangle 28"/>
          <p:cNvSpPr/>
          <p:nvPr/>
        </p:nvSpPr>
        <p:spPr>
          <a:xfrm>
            <a:off x="699793" y="2590402"/>
            <a:ext cx="7774356" cy="184360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2740561"/>
            <a:ext cx="7402216" cy="1477328"/>
          </a:xfrm>
          <a:prstGeom prst="rect">
            <a:avLst/>
          </a:prstGeom>
          <a:noFill/>
        </p:spPr>
        <p:txBody>
          <a:bodyPr wrap="square" rtlCol="0">
            <a:spAutoFit/>
          </a:bodyPr>
          <a:lstStyle/>
          <a:p>
            <a:r>
              <a:rPr lang="en-US" dirty="0">
                <a:solidFill>
                  <a:schemeClr val="bg1"/>
                </a:solidFill>
              </a:rPr>
              <a:t>quantity</a:t>
            </a:r>
            <a:r>
              <a:rPr lang="en-US" dirty="0"/>
              <a:t> </a:t>
            </a:r>
            <a:r>
              <a:rPr lang="en-US" dirty="0" smtClean="0">
                <a:solidFill>
                  <a:schemeClr val="bg1"/>
                </a:solidFill>
              </a:rPr>
              <a:t> </a:t>
            </a:r>
            <a:r>
              <a:rPr lang="en-US" dirty="0">
                <a:solidFill>
                  <a:schemeClr val="bg1"/>
                </a:solidFill>
              </a:rPr>
              <a:t>= </a:t>
            </a:r>
            <a:r>
              <a:rPr lang="en-US" dirty="0" smtClean="0">
                <a:solidFill>
                  <a:schemeClr val="accent6">
                    <a:lumMod val="60000"/>
                    <a:lumOff val="40000"/>
                  </a:schemeClr>
                </a:solidFill>
              </a:rPr>
              <a:t>2</a:t>
            </a:r>
          </a:p>
          <a:p>
            <a:r>
              <a:rPr lang="en-US" dirty="0">
                <a:solidFill>
                  <a:schemeClr val="bg1"/>
                </a:solidFill>
              </a:rPr>
              <a:t>price</a:t>
            </a:r>
            <a:r>
              <a:rPr lang="en-US" dirty="0"/>
              <a:t> </a:t>
            </a:r>
            <a:r>
              <a:rPr lang="en-US" dirty="0" smtClean="0">
                <a:solidFill>
                  <a:schemeClr val="bg1"/>
                </a:solidFill>
              </a:rPr>
              <a:t> = </a:t>
            </a:r>
            <a:r>
              <a:rPr lang="en-US" dirty="0" smtClean="0">
                <a:solidFill>
                  <a:schemeClr val="accent6">
                    <a:lumMod val="60000"/>
                    <a:lumOff val="40000"/>
                  </a:schemeClr>
                </a:solidFill>
              </a:rPr>
              <a:t>47.95</a:t>
            </a:r>
            <a:endParaRPr lang="en-US" dirty="0" smtClean="0">
              <a:solidFill>
                <a:schemeClr val="accent6">
                  <a:lumMod val="60000"/>
                  <a:lumOff val="40000"/>
                </a:schemeClr>
              </a:solidFill>
            </a:endParaRPr>
          </a:p>
          <a:p>
            <a:r>
              <a:rPr lang="en-US" dirty="0" smtClean="0">
                <a:solidFill>
                  <a:schemeClr val="bg1"/>
                </a:solidFill>
              </a:rPr>
              <a:t>txt </a:t>
            </a:r>
            <a:r>
              <a:rPr lang="en-US" dirty="0">
                <a:solidFill>
                  <a:schemeClr val="bg1"/>
                </a:solidFill>
              </a:rPr>
              <a:t>= </a:t>
            </a:r>
            <a:r>
              <a:rPr lang="en-US" dirty="0" smtClean="0">
                <a:solidFill>
                  <a:schemeClr val="accent2">
                    <a:lumMod val="75000"/>
                  </a:schemeClr>
                </a:solidFill>
              </a:rPr>
              <a:t>“</a:t>
            </a:r>
            <a:r>
              <a:rPr lang="en-US" dirty="0" err="1" smtClean="0">
                <a:solidFill>
                  <a:schemeClr val="accent2">
                    <a:lumMod val="75000"/>
                  </a:schemeClr>
                </a:solidFill>
              </a:rPr>
              <a:t>Mua</a:t>
            </a:r>
            <a:r>
              <a:rPr lang="en-US" dirty="0" smtClean="0">
                <a:solidFill>
                  <a:schemeClr val="accent2">
                    <a:lumMod val="75000"/>
                  </a:schemeClr>
                </a:solidFill>
              </a:rPr>
              <a:t> {0} </a:t>
            </a:r>
            <a:r>
              <a:rPr lang="en-US" dirty="0" err="1" smtClean="0">
                <a:solidFill>
                  <a:schemeClr val="accent2">
                    <a:lumMod val="75000"/>
                  </a:schemeClr>
                </a:solidFill>
              </a:rPr>
              <a:t>cái</a:t>
            </a:r>
            <a:r>
              <a:rPr lang="en-US" dirty="0" smtClean="0">
                <a:solidFill>
                  <a:schemeClr val="accent2">
                    <a:lumMod val="75000"/>
                  </a:schemeClr>
                </a:solidFill>
              </a:rPr>
              <a:t> </a:t>
            </a:r>
            <a:r>
              <a:rPr lang="en-US" dirty="0" err="1" smtClean="0">
                <a:solidFill>
                  <a:schemeClr val="accent2">
                    <a:lumMod val="75000"/>
                  </a:schemeClr>
                </a:solidFill>
              </a:rPr>
              <a:t>bánh</a:t>
            </a:r>
            <a:r>
              <a:rPr lang="en-US" dirty="0" smtClean="0">
                <a:solidFill>
                  <a:schemeClr val="accent2">
                    <a:lumMod val="75000"/>
                  </a:schemeClr>
                </a:solidFill>
              </a:rPr>
              <a:t> </a:t>
            </a:r>
            <a:r>
              <a:rPr lang="en-US" dirty="0" err="1" smtClean="0">
                <a:solidFill>
                  <a:schemeClr val="accent2">
                    <a:lumMod val="75000"/>
                  </a:schemeClr>
                </a:solidFill>
              </a:rPr>
              <a:t>hết</a:t>
            </a:r>
            <a:r>
              <a:rPr lang="en-US" dirty="0" smtClean="0">
                <a:solidFill>
                  <a:schemeClr val="accent2">
                    <a:lumMod val="75000"/>
                  </a:schemeClr>
                </a:solidFill>
              </a:rPr>
              <a:t> {1} </a:t>
            </a:r>
            <a:r>
              <a:rPr lang="en-US" dirty="0" err="1" smtClean="0">
                <a:solidFill>
                  <a:schemeClr val="accent2">
                    <a:lumMod val="75000"/>
                  </a:schemeClr>
                </a:solidFill>
              </a:rPr>
              <a:t>đô</a:t>
            </a:r>
            <a:r>
              <a:rPr lang="en-US" dirty="0" smtClean="0">
                <a:solidFill>
                  <a:schemeClr val="accent2">
                    <a:lumMod val="75000"/>
                  </a:schemeClr>
                </a:solidFill>
              </a:rPr>
              <a:t> la. </a:t>
            </a:r>
            <a:r>
              <a:rPr lang="en-US" dirty="0" err="1" smtClean="0">
                <a:solidFill>
                  <a:schemeClr val="accent2">
                    <a:lumMod val="75000"/>
                  </a:schemeClr>
                </a:solidFill>
              </a:rPr>
              <a:t>Em</a:t>
            </a:r>
            <a:r>
              <a:rPr lang="en-US" dirty="0" smtClean="0">
                <a:solidFill>
                  <a:schemeClr val="accent2">
                    <a:lumMod val="75000"/>
                  </a:schemeClr>
                </a:solidFill>
              </a:rPr>
              <a:t> </a:t>
            </a:r>
            <a:r>
              <a:rPr lang="en-US" dirty="0" err="1" smtClean="0">
                <a:solidFill>
                  <a:schemeClr val="accent2">
                    <a:lumMod val="75000"/>
                  </a:schemeClr>
                </a:solidFill>
              </a:rPr>
              <a:t>tôi</a:t>
            </a:r>
            <a:r>
              <a:rPr lang="en-US" dirty="0" smtClean="0">
                <a:solidFill>
                  <a:schemeClr val="accent2">
                    <a:lumMod val="75000"/>
                  </a:schemeClr>
                </a:solidFill>
              </a:rPr>
              <a:t> </a:t>
            </a:r>
            <a:r>
              <a:rPr lang="en-US" dirty="0" err="1" smtClean="0">
                <a:solidFill>
                  <a:schemeClr val="accent2">
                    <a:lumMod val="75000"/>
                  </a:schemeClr>
                </a:solidFill>
              </a:rPr>
              <a:t>ăn</a:t>
            </a:r>
            <a:r>
              <a:rPr lang="en-US" dirty="0" smtClean="0">
                <a:solidFill>
                  <a:schemeClr val="accent2">
                    <a:lumMod val="75000"/>
                  </a:schemeClr>
                </a:solidFill>
              </a:rPr>
              <a:t> </a:t>
            </a:r>
            <a:r>
              <a:rPr lang="en-US" dirty="0" err="1" smtClean="0">
                <a:solidFill>
                  <a:schemeClr val="accent2">
                    <a:lumMod val="75000"/>
                  </a:schemeClr>
                </a:solidFill>
              </a:rPr>
              <a:t>hết</a:t>
            </a:r>
            <a:r>
              <a:rPr lang="en-US" dirty="0" smtClean="0">
                <a:solidFill>
                  <a:schemeClr val="accent2">
                    <a:lumMod val="75000"/>
                  </a:schemeClr>
                </a:solidFill>
              </a:rPr>
              <a:t> {0} </a:t>
            </a:r>
            <a:r>
              <a:rPr lang="en-US" dirty="0" err="1" smtClean="0">
                <a:solidFill>
                  <a:schemeClr val="accent2">
                    <a:lumMod val="75000"/>
                  </a:schemeClr>
                </a:solidFill>
              </a:rPr>
              <a:t>cái</a:t>
            </a:r>
            <a:r>
              <a:rPr lang="en-US" dirty="0" smtClean="0">
                <a:solidFill>
                  <a:schemeClr val="accent2">
                    <a:lumMod val="75000"/>
                  </a:schemeClr>
                </a:solidFill>
              </a:rPr>
              <a:t> </a:t>
            </a:r>
            <a:r>
              <a:rPr lang="en-US" dirty="0" err="1" smtClean="0">
                <a:solidFill>
                  <a:schemeClr val="accent2">
                    <a:lumMod val="75000"/>
                  </a:schemeClr>
                </a:solidFill>
              </a:rPr>
              <a:t>bánh</a:t>
            </a:r>
            <a:r>
              <a:rPr lang="en-US" dirty="0" smtClean="0">
                <a:solidFill>
                  <a:schemeClr val="accent2">
                    <a:lumMod val="75000"/>
                  </a:schemeClr>
                </a:solidFill>
              </a:rPr>
              <a:t>"</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txt.format</a:t>
            </a:r>
            <a:r>
              <a:rPr lang="en-US" dirty="0" smtClean="0">
                <a:solidFill>
                  <a:srgbClr val="FF66CC"/>
                </a:solidFill>
              </a:rPr>
              <a:t>(</a:t>
            </a:r>
            <a:r>
              <a:rPr lang="en-US" dirty="0">
                <a:solidFill>
                  <a:schemeClr val="bg1"/>
                </a:solidFill>
              </a:rPr>
              <a:t>quantity</a:t>
            </a:r>
            <a:r>
              <a:rPr lang="en-US" dirty="0" smtClean="0">
                <a:solidFill>
                  <a:schemeClr val="bg1"/>
                </a:solidFill>
              </a:rPr>
              <a:t>, </a:t>
            </a:r>
            <a:r>
              <a:rPr lang="en-US" dirty="0">
                <a:solidFill>
                  <a:schemeClr val="bg1"/>
                </a:solidFill>
              </a:rPr>
              <a:t>price</a:t>
            </a:r>
            <a:r>
              <a:rPr lang="en-US" dirty="0" smtClean="0">
                <a:solidFill>
                  <a:srgbClr val="FF66CC"/>
                </a:solidFill>
              </a:rPr>
              <a:t>)</a:t>
            </a:r>
            <a:r>
              <a:rPr lang="en-US" dirty="0" smtClean="0">
                <a:solidFill>
                  <a:schemeClr val="accent4">
                    <a:lumMod val="60000"/>
                    <a:lumOff val="40000"/>
                  </a:schemeClr>
                </a:solidFill>
              </a:rPr>
              <a:t>)</a:t>
            </a:r>
          </a:p>
          <a:p>
            <a:r>
              <a:rPr lang="en-US" sz="1600" dirty="0" smtClean="0">
                <a:solidFill>
                  <a:schemeClr val="accent4">
                    <a:lumMod val="60000"/>
                    <a:lumOff val="40000"/>
                  </a:schemeClr>
                </a:solidFill>
              </a:rPr>
              <a:t>#</a:t>
            </a:r>
            <a:r>
              <a:rPr lang="en-US" sz="1600" dirty="0" err="1" smtClean="0">
                <a:solidFill>
                  <a:schemeClr val="accent4">
                    <a:lumMod val="60000"/>
                    <a:lumOff val="40000"/>
                  </a:schemeClr>
                </a:solidFill>
              </a:rPr>
              <a:t>Kết</a:t>
            </a:r>
            <a:r>
              <a:rPr lang="en-US" sz="1600" dirty="0" smtClean="0">
                <a:solidFill>
                  <a:schemeClr val="accent4">
                    <a:lumMod val="60000"/>
                    <a:lumOff val="40000"/>
                  </a:schemeClr>
                </a:solidFill>
              </a:rPr>
              <a:t> </a:t>
            </a:r>
            <a:r>
              <a:rPr lang="en-US" sz="1600" dirty="0" err="1" smtClean="0">
                <a:solidFill>
                  <a:schemeClr val="accent4">
                    <a:lumMod val="60000"/>
                    <a:lumOff val="40000"/>
                  </a:schemeClr>
                </a:solidFill>
              </a:rPr>
              <a:t>quả</a:t>
            </a:r>
            <a:r>
              <a:rPr lang="en-US" sz="1600" dirty="0" smtClean="0">
                <a:solidFill>
                  <a:schemeClr val="accent4">
                    <a:lumMod val="60000"/>
                    <a:lumOff val="40000"/>
                  </a:schemeClr>
                </a:solidFill>
              </a:rPr>
              <a:t> in </a:t>
            </a:r>
            <a:r>
              <a:rPr lang="en-US" sz="1600" dirty="0" err="1" smtClean="0">
                <a:solidFill>
                  <a:schemeClr val="accent4">
                    <a:lumMod val="60000"/>
                    <a:lumOff val="40000"/>
                  </a:schemeClr>
                </a:solidFill>
              </a:rPr>
              <a:t>ra</a:t>
            </a:r>
            <a:r>
              <a:rPr lang="en-US" sz="1600" dirty="0" smtClean="0">
                <a:solidFill>
                  <a:schemeClr val="accent4">
                    <a:lumMod val="60000"/>
                    <a:lumOff val="40000"/>
                  </a:schemeClr>
                </a:solidFill>
              </a:rPr>
              <a:t>: </a:t>
            </a:r>
            <a:r>
              <a:rPr lang="en-US" dirty="0" err="1" smtClean="0">
                <a:solidFill>
                  <a:schemeClr val="accent4">
                    <a:lumMod val="60000"/>
                    <a:lumOff val="40000"/>
                  </a:schemeClr>
                </a:solidFill>
              </a:rPr>
              <a:t>Mua</a:t>
            </a:r>
            <a:r>
              <a:rPr lang="en-US" dirty="0" smtClean="0">
                <a:solidFill>
                  <a:schemeClr val="accent4">
                    <a:lumMod val="60000"/>
                    <a:lumOff val="40000"/>
                  </a:schemeClr>
                </a:solidFill>
              </a:rPr>
              <a:t> 2 </a:t>
            </a:r>
            <a:r>
              <a:rPr lang="en-US" dirty="0" err="1" smtClean="0">
                <a:solidFill>
                  <a:schemeClr val="accent4">
                    <a:lumMod val="60000"/>
                    <a:lumOff val="40000"/>
                  </a:schemeClr>
                </a:solidFill>
              </a:rPr>
              <a:t>cái</a:t>
            </a:r>
            <a:r>
              <a:rPr lang="en-US" dirty="0" smtClean="0">
                <a:solidFill>
                  <a:schemeClr val="accent4">
                    <a:lumMod val="60000"/>
                    <a:lumOff val="40000"/>
                  </a:schemeClr>
                </a:solidFill>
              </a:rPr>
              <a:t> </a:t>
            </a:r>
            <a:r>
              <a:rPr lang="en-US" dirty="0" err="1" smtClean="0">
                <a:solidFill>
                  <a:schemeClr val="accent4">
                    <a:lumMod val="60000"/>
                    <a:lumOff val="40000"/>
                  </a:schemeClr>
                </a:solidFill>
              </a:rPr>
              <a:t>bánh</a:t>
            </a:r>
            <a:r>
              <a:rPr lang="en-US" dirty="0" smtClean="0">
                <a:solidFill>
                  <a:schemeClr val="accent4">
                    <a:lumMod val="60000"/>
                    <a:lumOff val="40000"/>
                  </a:schemeClr>
                </a:solidFill>
              </a:rPr>
              <a:t> </a:t>
            </a:r>
            <a:r>
              <a:rPr lang="en-US" dirty="0" err="1" smtClean="0">
                <a:solidFill>
                  <a:schemeClr val="accent4">
                    <a:lumMod val="60000"/>
                    <a:lumOff val="40000"/>
                  </a:schemeClr>
                </a:solidFill>
              </a:rPr>
              <a:t>hết</a:t>
            </a:r>
            <a:r>
              <a:rPr lang="en-US" dirty="0" smtClean="0">
                <a:solidFill>
                  <a:schemeClr val="accent4">
                    <a:lumMod val="60000"/>
                    <a:lumOff val="40000"/>
                  </a:schemeClr>
                </a:solidFill>
              </a:rPr>
              <a:t> </a:t>
            </a:r>
            <a:r>
              <a:rPr lang="en-US" dirty="0" smtClean="0">
                <a:solidFill>
                  <a:schemeClr val="accent4">
                    <a:lumMod val="60000"/>
                    <a:lumOff val="40000"/>
                  </a:schemeClr>
                </a:solidFill>
              </a:rPr>
              <a:t>47.95 </a:t>
            </a:r>
            <a:r>
              <a:rPr lang="en-US" dirty="0" err="1" smtClean="0">
                <a:solidFill>
                  <a:schemeClr val="accent4">
                    <a:lumMod val="60000"/>
                    <a:lumOff val="40000"/>
                  </a:schemeClr>
                </a:solidFill>
              </a:rPr>
              <a:t>đô</a:t>
            </a:r>
            <a:r>
              <a:rPr lang="en-US" dirty="0" smtClean="0">
                <a:solidFill>
                  <a:schemeClr val="accent4">
                    <a:lumMod val="60000"/>
                    <a:lumOff val="40000"/>
                  </a:schemeClr>
                </a:solidFill>
              </a:rPr>
              <a:t> la. </a:t>
            </a:r>
            <a:r>
              <a:rPr lang="en-US" dirty="0" err="1" smtClean="0">
                <a:solidFill>
                  <a:schemeClr val="accent4">
                    <a:lumMod val="60000"/>
                    <a:lumOff val="40000"/>
                  </a:schemeClr>
                </a:solidFill>
              </a:rPr>
              <a:t>Em</a:t>
            </a:r>
            <a:r>
              <a:rPr lang="en-US" dirty="0" smtClean="0">
                <a:solidFill>
                  <a:schemeClr val="accent4">
                    <a:lumMod val="60000"/>
                    <a:lumOff val="40000"/>
                  </a:schemeClr>
                </a:solidFill>
              </a:rPr>
              <a:t> </a:t>
            </a:r>
            <a:r>
              <a:rPr lang="en-US" dirty="0" err="1" smtClean="0">
                <a:solidFill>
                  <a:schemeClr val="accent4">
                    <a:lumMod val="60000"/>
                    <a:lumOff val="40000"/>
                  </a:schemeClr>
                </a:solidFill>
              </a:rPr>
              <a:t>tôi</a:t>
            </a:r>
            <a:r>
              <a:rPr lang="en-US" dirty="0" smtClean="0">
                <a:solidFill>
                  <a:schemeClr val="accent4">
                    <a:lumMod val="60000"/>
                    <a:lumOff val="40000"/>
                  </a:schemeClr>
                </a:solidFill>
              </a:rPr>
              <a:t> </a:t>
            </a:r>
            <a:r>
              <a:rPr lang="en-US" dirty="0" err="1" smtClean="0">
                <a:solidFill>
                  <a:schemeClr val="accent4">
                    <a:lumMod val="60000"/>
                    <a:lumOff val="40000"/>
                  </a:schemeClr>
                </a:solidFill>
              </a:rPr>
              <a:t>ăn</a:t>
            </a:r>
            <a:r>
              <a:rPr lang="en-US" dirty="0" smtClean="0">
                <a:solidFill>
                  <a:schemeClr val="accent4">
                    <a:lumMod val="60000"/>
                    <a:lumOff val="40000"/>
                  </a:schemeClr>
                </a:solidFill>
              </a:rPr>
              <a:t> </a:t>
            </a:r>
            <a:r>
              <a:rPr lang="en-US" dirty="0" err="1" smtClean="0">
                <a:solidFill>
                  <a:schemeClr val="accent4">
                    <a:lumMod val="60000"/>
                    <a:lumOff val="40000"/>
                  </a:schemeClr>
                </a:solidFill>
              </a:rPr>
              <a:t>hết</a:t>
            </a:r>
            <a:r>
              <a:rPr lang="en-US" dirty="0" smtClean="0">
                <a:solidFill>
                  <a:schemeClr val="accent4">
                    <a:lumMod val="60000"/>
                    <a:lumOff val="40000"/>
                  </a:schemeClr>
                </a:solidFill>
              </a:rPr>
              <a:t> 2 </a:t>
            </a:r>
            <a:r>
              <a:rPr lang="en-US" dirty="0" err="1" smtClean="0">
                <a:solidFill>
                  <a:schemeClr val="accent4">
                    <a:lumMod val="60000"/>
                    <a:lumOff val="40000"/>
                  </a:schemeClr>
                </a:solidFill>
              </a:rPr>
              <a:t>cái</a:t>
            </a:r>
            <a:r>
              <a:rPr lang="en-US" dirty="0" smtClean="0">
                <a:solidFill>
                  <a:schemeClr val="accent4">
                    <a:lumMod val="60000"/>
                    <a:lumOff val="40000"/>
                  </a:schemeClr>
                </a:solidFill>
              </a:rPr>
              <a:t> </a:t>
            </a:r>
            <a:r>
              <a:rPr lang="en-US" dirty="0" err="1" smtClean="0">
                <a:solidFill>
                  <a:schemeClr val="accent4">
                    <a:lumMod val="60000"/>
                    <a:lumOff val="40000"/>
                  </a:schemeClr>
                </a:solidFill>
              </a:rPr>
              <a:t>bánh</a:t>
            </a:r>
            <a:endParaRPr lang="en-US" sz="1600" dirty="0">
              <a:solidFill>
                <a:schemeClr val="accent4">
                  <a:lumMod val="60000"/>
                  <a:lumOff val="40000"/>
                </a:schemeClr>
              </a:solidFill>
            </a:endParaRPr>
          </a:p>
        </p:txBody>
      </p:sp>
      <p:sp>
        <p:nvSpPr>
          <p:cNvPr id="14" name="TextBox 13"/>
          <p:cNvSpPr txBox="1"/>
          <p:nvPr/>
        </p:nvSpPr>
        <p:spPr>
          <a:xfrm>
            <a:off x="774221" y="2098011"/>
            <a:ext cx="7834152" cy="369332"/>
          </a:xfrm>
          <a:prstGeom prst="rect">
            <a:avLst/>
          </a:prstGeom>
          <a:noFill/>
        </p:spPr>
        <p:txBody>
          <a:bodyPr wrap="square" rtlCol="0">
            <a:spAutoFit/>
          </a:bodyPr>
          <a:lstStyle/>
          <a:p>
            <a:r>
              <a:rPr lang="en-US" b="1" dirty="0" err="1" smtClean="0"/>
              <a:t>Chỉ</a:t>
            </a:r>
            <a:r>
              <a:rPr lang="en-US" b="1" dirty="0" smtClean="0"/>
              <a:t> </a:t>
            </a:r>
            <a:r>
              <a:rPr lang="en-US" b="1" dirty="0" err="1" smtClean="0"/>
              <a:t>lệnh</a:t>
            </a:r>
            <a:r>
              <a:rPr lang="en-US" b="1" dirty="0" smtClean="0"/>
              <a:t> </a:t>
            </a:r>
            <a:r>
              <a:rPr lang="en-US" b="1" dirty="0" err="1" smtClean="0"/>
              <a:t>thể</a:t>
            </a:r>
            <a:r>
              <a:rPr lang="en-US" b="1" dirty="0" smtClean="0"/>
              <a:t> </a:t>
            </a:r>
            <a:r>
              <a:rPr lang="en-US" b="1" dirty="0" err="1" smtClean="0"/>
              <a:t>hiện</a:t>
            </a:r>
            <a:r>
              <a:rPr lang="en-US" b="1" dirty="0" smtClean="0"/>
              <a:t> </a:t>
            </a:r>
            <a:r>
              <a:rPr lang="en-US" b="1" dirty="0" err="1" smtClean="0"/>
              <a:t>số</a:t>
            </a:r>
            <a:r>
              <a:rPr lang="en-US" b="1" dirty="0" smtClean="0"/>
              <a:t> </a:t>
            </a:r>
            <a:r>
              <a:rPr lang="en-US" b="1" dirty="0" err="1" smtClean="0"/>
              <a:t>gần</a:t>
            </a:r>
            <a:r>
              <a:rPr lang="en-US" b="1" dirty="0" smtClean="0"/>
              <a:t> </a:t>
            </a:r>
            <a:r>
              <a:rPr lang="en-US" b="1" dirty="0" err="1" smtClean="0"/>
              <a:t>đúng</a:t>
            </a:r>
            <a:endParaRPr lang="en-US" b="1" dirty="0">
              <a:solidFill>
                <a:srgbClr val="FF0000"/>
              </a:solidFill>
            </a:endParaRPr>
          </a:p>
        </p:txBody>
      </p:sp>
      <p:sp>
        <p:nvSpPr>
          <p:cNvPr id="25" name="Flowchart: Decision 24"/>
          <p:cNvSpPr/>
          <p:nvPr/>
        </p:nvSpPr>
        <p:spPr>
          <a:xfrm>
            <a:off x="625365" y="220720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Chỉ</a:t>
            </a:r>
            <a:r>
              <a:rPr lang="en-US" b="1" dirty="0" smtClean="0"/>
              <a:t> </a:t>
            </a:r>
            <a:r>
              <a:rPr lang="en-US" b="1" dirty="0" err="1" smtClean="0"/>
              <a:t>lệnh</a:t>
            </a:r>
            <a:r>
              <a:rPr lang="en-US" b="1" dirty="0" smtClean="0"/>
              <a:t> </a:t>
            </a:r>
            <a:r>
              <a:rPr lang="en-US" b="1" dirty="0" err="1" smtClean="0"/>
              <a:t>trong</a:t>
            </a:r>
            <a:r>
              <a:rPr lang="en-US" b="1" dirty="0" smtClean="0"/>
              <a:t> field</a:t>
            </a:r>
            <a:endParaRPr lang="en-US" b="1" dirty="0">
              <a:solidFill>
                <a:srgbClr val="FF0000"/>
              </a:solidFill>
            </a:endParaRPr>
          </a:p>
        </p:txBody>
      </p:sp>
    </p:spTree>
    <p:extLst>
      <p:ext uri="{BB962C8B-B14F-4D97-AF65-F5344CB8AC3E}">
        <p14:creationId xmlns:p14="http://schemas.microsoft.com/office/powerpoint/2010/main" val="32930089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19</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7.3 </a:t>
            </a:r>
            <a:r>
              <a:rPr lang="en-US" dirty="0" err="1"/>
              <a:t>Định</a:t>
            </a:r>
            <a:r>
              <a:rPr lang="en-US" dirty="0"/>
              <a:t> </a:t>
            </a:r>
            <a:r>
              <a:rPr lang="en-US" dirty="0" err="1"/>
              <a:t>dạng</a:t>
            </a:r>
            <a:r>
              <a:rPr lang="en-US" dirty="0"/>
              <a:t> </a:t>
            </a:r>
            <a:r>
              <a:rPr lang="en-US" dirty="0" err="1"/>
              <a:t>Chuỗi</a:t>
            </a:r>
            <a:endParaRPr lang="en-US" dirty="0"/>
          </a:p>
        </p:txBody>
      </p:sp>
      <p:sp>
        <p:nvSpPr>
          <p:cNvPr id="29" name="Rectangle 28"/>
          <p:cNvSpPr/>
          <p:nvPr/>
        </p:nvSpPr>
        <p:spPr>
          <a:xfrm>
            <a:off x="699793" y="2590402"/>
            <a:ext cx="7774356" cy="184360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2740561"/>
            <a:ext cx="7402216" cy="1477328"/>
          </a:xfrm>
          <a:prstGeom prst="rect">
            <a:avLst/>
          </a:prstGeom>
          <a:noFill/>
        </p:spPr>
        <p:txBody>
          <a:bodyPr wrap="square" rtlCol="0">
            <a:spAutoFit/>
          </a:bodyPr>
          <a:lstStyle/>
          <a:p>
            <a:r>
              <a:rPr lang="en-US" dirty="0">
                <a:solidFill>
                  <a:schemeClr val="bg1"/>
                </a:solidFill>
              </a:rPr>
              <a:t>quantity</a:t>
            </a:r>
            <a:r>
              <a:rPr lang="en-US" dirty="0"/>
              <a:t> </a:t>
            </a:r>
            <a:r>
              <a:rPr lang="en-US" dirty="0" smtClean="0">
                <a:solidFill>
                  <a:schemeClr val="bg1"/>
                </a:solidFill>
              </a:rPr>
              <a:t> </a:t>
            </a:r>
            <a:r>
              <a:rPr lang="en-US" dirty="0">
                <a:solidFill>
                  <a:schemeClr val="bg1"/>
                </a:solidFill>
              </a:rPr>
              <a:t>= </a:t>
            </a:r>
            <a:r>
              <a:rPr lang="en-US" dirty="0" smtClean="0">
                <a:solidFill>
                  <a:schemeClr val="accent6">
                    <a:lumMod val="60000"/>
                    <a:lumOff val="40000"/>
                  </a:schemeClr>
                </a:solidFill>
              </a:rPr>
              <a:t>2</a:t>
            </a:r>
          </a:p>
          <a:p>
            <a:r>
              <a:rPr lang="en-US" dirty="0">
                <a:solidFill>
                  <a:schemeClr val="bg1"/>
                </a:solidFill>
              </a:rPr>
              <a:t>price</a:t>
            </a:r>
            <a:r>
              <a:rPr lang="en-US" dirty="0"/>
              <a:t> </a:t>
            </a:r>
            <a:r>
              <a:rPr lang="en-US" dirty="0" smtClean="0">
                <a:solidFill>
                  <a:schemeClr val="bg1"/>
                </a:solidFill>
              </a:rPr>
              <a:t> = </a:t>
            </a:r>
            <a:r>
              <a:rPr lang="en-US" dirty="0" smtClean="0">
                <a:solidFill>
                  <a:schemeClr val="accent6">
                    <a:lumMod val="60000"/>
                    <a:lumOff val="40000"/>
                  </a:schemeClr>
                </a:solidFill>
              </a:rPr>
              <a:t>47.95</a:t>
            </a:r>
            <a:endParaRPr lang="en-US" dirty="0" smtClean="0">
              <a:solidFill>
                <a:schemeClr val="accent6">
                  <a:lumMod val="60000"/>
                  <a:lumOff val="40000"/>
                </a:schemeClr>
              </a:solidFill>
            </a:endParaRPr>
          </a:p>
          <a:p>
            <a:r>
              <a:rPr lang="en-US" dirty="0" smtClean="0">
                <a:solidFill>
                  <a:schemeClr val="bg1"/>
                </a:solidFill>
              </a:rPr>
              <a:t>txt </a:t>
            </a:r>
            <a:r>
              <a:rPr lang="en-US" dirty="0">
                <a:solidFill>
                  <a:schemeClr val="bg1"/>
                </a:solidFill>
              </a:rPr>
              <a:t>= </a:t>
            </a:r>
            <a:r>
              <a:rPr lang="en-US" dirty="0" smtClean="0">
                <a:solidFill>
                  <a:schemeClr val="accent2">
                    <a:lumMod val="75000"/>
                  </a:schemeClr>
                </a:solidFill>
              </a:rPr>
              <a:t>“</a:t>
            </a:r>
            <a:r>
              <a:rPr lang="en-US" dirty="0" err="1" smtClean="0">
                <a:solidFill>
                  <a:schemeClr val="accent2">
                    <a:lumMod val="75000"/>
                  </a:schemeClr>
                </a:solidFill>
              </a:rPr>
              <a:t>Mua</a:t>
            </a:r>
            <a:r>
              <a:rPr lang="en-US" dirty="0" smtClean="0">
                <a:solidFill>
                  <a:schemeClr val="accent2">
                    <a:lumMod val="75000"/>
                  </a:schemeClr>
                </a:solidFill>
              </a:rPr>
              <a:t> {0} </a:t>
            </a:r>
            <a:r>
              <a:rPr lang="en-US" dirty="0" err="1" smtClean="0">
                <a:solidFill>
                  <a:schemeClr val="accent2">
                    <a:lumMod val="75000"/>
                  </a:schemeClr>
                </a:solidFill>
              </a:rPr>
              <a:t>cái</a:t>
            </a:r>
            <a:r>
              <a:rPr lang="en-US" dirty="0" smtClean="0">
                <a:solidFill>
                  <a:schemeClr val="accent2">
                    <a:lumMod val="75000"/>
                  </a:schemeClr>
                </a:solidFill>
              </a:rPr>
              <a:t> </a:t>
            </a:r>
            <a:r>
              <a:rPr lang="en-US" dirty="0" err="1" smtClean="0">
                <a:solidFill>
                  <a:schemeClr val="accent2">
                    <a:lumMod val="75000"/>
                  </a:schemeClr>
                </a:solidFill>
              </a:rPr>
              <a:t>bánh</a:t>
            </a:r>
            <a:r>
              <a:rPr lang="en-US" dirty="0" smtClean="0">
                <a:solidFill>
                  <a:schemeClr val="accent2">
                    <a:lumMod val="75000"/>
                  </a:schemeClr>
                </a:solidFill>
              </a:rPr>
              <a:t> </a:t>
            </a:r>
            <a:r>
              <a:rPr lang="en-US" dirty="0" err="1" smtClean="0">
                <a:solidFill>
                  <a:schemeClr val="accent2">
                    <a:lumMod val="75000"/>
                  </a:schemeClr>
                </a:solidFill>
              </a:rPr>
              <a:t>hết</a:t>
            </a:r>
            <a:r>
              <a:rPr lang="en-US" dirty="0" smtClean="0">
                <a:solidFill>
                  <a:schemeClr val="accent2">
                    <a:lumMod val="75000"/>
                  </a:schemeClr>
                </a:solidFill>
              </a:rPr>
              <a:t> {1} </a:t>
            </a:r>
            <a:r>
              <a:rPr lang="en-US" dirty="0" err="1" smtClean="0">
                <a:solidFill>
                  <a:schemeClr val="accent2">
                    <a:lumMod val="75000"/>
                  </a:schemeClr>
                </a:solidFill>
              </a:rPr>
              <a:t>đô</a:t>
            </a:r>
            <a:r>
              <a:rPr lang="en-US" dirty="0" smtClean="0">
                <a:solidFill>
                  <a:schemeClr val="accent2">
                    <a:lumMod val="75000"/>
                  </a:schemeClr>
                </a:solidFill>
              </a:rPr>
              <a:t> la. </a:t>
            </a:r>
            <a:r>
              <a:rPr lang="en-US" dirty="0" err="1" smtClean="0">
                <a:solidFill>
                  <a:schemeClr val="accent2">
                    <a:lumMod val="75000"/>
                  </a:schemeClr>
                </a:solidFill>
              </a:rPr>
              <a:t>Em</a:t>
            </a:r>
            <a:r>
              <a:rPr lang="en-US" dirty="0" smtClean="0">
                <a:solidFill>
                  <a:schemeClr val="accent2">
                    <a:lumMod val="75000"/>
                  </a:schemeClr>
                </a:solidFill>
              </a:rPr>
              <a:t> </a:t>
            </a:r>
            <a:r>
              <a:rPr lang="en-US" dirty="0" err="1" smtClean="0">
                <a:solidFill>
                  <a:schemeClr val="accent2">
                    <a:lumMod val="75000"/>
                  </a:schemeClr>
                </a:solidFill>
              </a:rPr>
              <a:t>tôi</a:t>
            </a:r>
            <a:r>
              <a:rPr lang="en-US" dirty="0" smtClean="0">
                <a:solidFill>
                  <a:schemeClr val="accent2">
                    <a:lumMod val="75000"/>
                  </a:schemeClr>
                </a:solidFill>
              </a:rPr>
              <a:t> </a:t>
            </a:r>
            <a:r>
              <a:rPr lang="en-US" dirty="0" err="1" smtClean="0">
                <a:solidFill>
                  <a:schemeClr val="accent2">
                    <a:lumMod val="75000"/>
                  </a:schemeClr>
                </a:solidFill>
              </a:rPr>
              <a:t>ăn</a:t>
            </a:r>
            <a:r>
              <a:rPr lang="en-US" dirty="0" smtClean="0">
                <a:solidFill>
                  <a:schemeClr val="accent2">
                    <a:lumMod val="75000"/>
                  </a:schemeClr>
                </a:solidFill>
              </a:rPr>
              <a:t> </a:t>
            </a:r>
            <a:r>
              <a:rPr lang="en-US" dirty="0" err="1" smtClean="0">
                <a:solidFill>
                  <a:schemeClr val="accent2">
                    <a:lumMod val="75000"/>
                  </a:schemeClr>
                </a:solidFill>
              </a:rPr>
              <a:t>hết</a:t>
            </a:r>
            <a:r>
              <a:rPr lang="en-US" dirty="0" smtClean="0">
                <a:solidFill>
                  <a:schemeClr val="accent2">
                    <a:lumMod val="75000"/>
                  </a:schemeClr>
                </a:solidFill>
              </a:rPr>
              <a:t> {0} </a:t>
            </a:r>
            <a:r>
              <a:rPr lang="en-US" dirty="0" err="1" smtClean="0">
                <a:solidFill>
                  <a:schemeClr val="accent2">
                    <a:lumMod val="75000"/>
                  </a:schemeClr>
                </a:solidFill>
              </a:rPr>
              <a:t>cái</a:t>
            </a:r>
            <a:r>
              <a:rPr lang="en-US" dirty="0" smtClean="0">
                <a:solidFill>
                  <a:schemeClr val="accent2">
                    <a:lumMod val="75000"/>
                  </a:schemeClr>
                </a:solidFill>
              </a:rPr>
              <a:t> </a:t>
            </a:r>
            <a:r>
              <a:rPr lang="en-US" dirty="0" err="1" smtClean="0">
                <a:solidFill>
                  <a:schemeClr val="accent2">
                    <a:lumMod val="75000"/>
                  </a:schemeClr>
                </a:solidFill>
              </a:rPr>
              <a:t>bánh</a:t>
            </a:r>
            <a:r>
              <a:rPr lang="en-US" dirty="0" smtClean="0">
                <a:solidFill>
                  <a:schemeClr val="accent2">
                    <a:lumMod val="75000"/>
                  </a:schemeClr>
                </a:solidFill>
              </a:rPr>
              <a:t>"</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txt.format</a:t>
            </a:r>
            <a:r>
              <a:rPr lang="en-US" dirty="0" smtClean="0">
                <a:solidFill>
                  <a:srgbClr val="FF66CC"/>
                </a:solidFill>
              </a:rPr>
              <a:t>(</a:t>
            </a:r>
            <a:r>
              <a:rPr lang="en-US" dirty="0">
                <a:solidFill>
                  <a:schemeClr val="bg1"/>
                </a:solidFill>
              </a:rPr>
              <a:t>quantity</a:t>
            </a:r>
            <a:r>
              <a:rPr lang="en-US" dirty="0" smtClean="0">
                <a:solidFill>
                  <a:schemeClr val="bg1"/>
                </a:solidFill>
              </a:rPr>
              <a:t>, </a:t>
            </a:r>
            <a:r>
              <a:rPr lang="en-US" dirty="0">
                <a:solidFill>
                  <a:schemeClr val="bg1"/>
                </a:solidFill>
              </a:rPr>
              <a:t>price</a:t>
            </a:r>
            <a:r>
              <a:rPr lang="en-US" dirty="0" smtClean="0">
                <a:solidFill>
                  <a:srgbClr val="FF66CC"/>
                </a:solidFill>
              </a:rPr>
              <a:t>)</a:t>
            </a:r>
            <a:r>
              <a:rPr lang="en-US" dirty="0" smtClean="0">
                <a:solidFill>
                  <a:schemeClr val="accent4">
                    <a:lumMod val="60000"/>
                    <a:lumOff val="40000"/>
                  </a:schemeClr>
                </a:solidFill>
              </a:rPr>
              <a:t>)</a:t>
            </a:r>
          </a:p>
          <a:p>
            <a:r>
              <a:rPr lang="en-US" sz="1600" dirty="0" smtClean="0">
                <a:solidFill>
                  <a:schemeClr val="accent4">
                    <a:lumMod val="60000"/>
                    <a:lumOff val="40000"/>
                  </a:schemeClr>
                </a:solidFill>
              </a:rPr>
              <a:t>#</a:t>
            </a:r>
            <a:r>
              <a:rPr lang="en-US" sz="1600" dirty="0" err="1" smtClean="0">
                <a:solidFill>
                  <a:schemeClr val="accent4">
                    <a:lumMod val="60000"/>
                    <a:lumOff val="40000"/>
                  </a:schemeClr>
                </a:solidFill>
              </a:rPr>
              <a:t>Kết</a:t>
            </a:r>
            <a:r>
              <a:rPr lang="en-US" sz="1600" dirty="0" smtClean="0">
                <a:solidFill>
                  <a:schemeClr val="accent4">
                    <a:lumMod val="60000"/>
                    <a:lumOff val="40000"/>
                  </a:schemeClr>
                </a:solidFill>
              </a:rPr>
              <a:t> </a:t>
            </a:r>
            <a:r>
              <a:rPr lang="en-US" sz="1600" dirty="0" err="1" smtClean="0">
                <a:solidFill>
                  <a:schemeClr val="accent4">
                    <a:lumMod val="60000"/>
                    <a:lumOff val="40000"/>
                  </a:schemeClr>
                </a:solidFill>
              </a:rPr>
              <a:t>quả</a:t>
            </a:r>
            <a:r>
              <a:rPr lang="en-US" sz="1600" dirty="0" smtClean="0">
                <a:solidFill>
                  <a:schemeClr val="accent4">
                    <a:lumMod val="60000"/>
                    <a:lumOff val="40000"/>
                  </a:schemeClr>
                </a:solidFill>
              </a:rPr>
              <a:t> in </a:t>
            </a:r>
            <a:r>
              <a:rPr lang="en-US" sz="1600" dirty="0" err="1" smtClean="0">
                <a:solidFill>
                  <a:schemeClr val="accent4">
                    <a:lumMod val="60000"/>
                    <a:lumOff val="40000"/>
                  </a:schemeClr>
                </a:solidFill>
              </a:rPr>
              <a:t>ra</a:t>
            </a:r>
            <a:r>
              <a:rPr lang="en-US" sz="1600" dirty="0" smtClean="0">
                <a:solidFill>
                  <a:schemeClr val="accent4">
                    <a:lumMod val="60000"/>
                    <a:lumOff val="40000"/>
                  </a:schemeClr>
                </a:solidFill>
              </a:rPr>
              <a:t>: </a:t>
            </a:r>
            <a:r>
              <a:rPr lang="en-US" dirty="0" err="1" smtClean="0">
                <a:solidFill>
                  <a:schemeClr val="accent4">
                    <a:lumMod val="60000"/>
                    <a:lumOff val="40000"/>
                  </a:schemeClr>
                </a:solidFill>
              </a:rPr>
              <a:t>Mua</a:t>
            </a:r>
            <a:r>
              <a:rPr lang="en-US" dirty="0" smtClean="0">
                <a:solidFill>
                  <a:schemeClr val="accent4">
                    <a:lumMod val="60000"/>
                    <a:lumOff val="40000"/>
                  </a:schemeClr>
                </a:solidFill>
              </a:rPr>
              <a:t> 2 </a:t>
            </a:r>
            <a:r>
              <a:rPr lang="en-US" dirty="0" err="1" smtClean="0">
                <a:solidFill>
                  <a:schemeClr val="accent4">
                    <a:lumMod val="60000"/>
                    <a:lumOff val="40000"/>
                  </a:schemeClr>
                </a:solidFill>
              </a:rPr>
              <a:t>cái</a:t>
            </a:r>
            <a:r>
              <a:rPr lang="en-US" dirty="0" smtClean="0">
                <a:solidFill>
                  <a:schemeClr val="accent4">
                    <a:lumMod val="60000"/>
                    <a:lumOff val="40000"/>
                  </a:schemeClr>
                </a:solidFill>
              </a:rPr>
              <a:t> </a:t>
            </a:r>
            <a:r>
              <a:rPr lang="en-US" dirty="0" err="1" smtClean="0">
                <a:solidFill>
                  <a:schemeClr val="accent4">
                    <a:lumMod val="60000"/>
                    <a:lumOff val="40000"/>
                  </a:schemeClr>
                </a:solidFill>
              </a:rPr>
              <a:t>bánh</a:t>
            </a:r>
            <a:r>
              <a:rPr lang="en-US" dirty="0" smtClean="0">
                <a:solidFill>
                  <a:schemeClr val="accent4">
                    <a:lumMod val="60000"/>
                    <a:lumOff val="40000"/>
                  </a:schemeClr>
                </a:solidFill>
              </a:rPr>
              <a:t> </a:t>
            </a:r>
            <a:r>
              <a:rPr lang="en-US" dirty="0" err="1" smtClean="0">
                <a:solidFill>
                  <a:schemeClr val="accent4">
                    <a:lumMod val="60000"/>
                    <a:lumOff val="40000"/>
                  </a:schemeClr>
                </a:solidFill>
              </a:rPr>
              <a:t>hết</a:t>
            </a:r>
            <a:r>
              <a:rPr lang="en-US" dirty="0" smtClean="0">
                <a:solidFill>
                  <a:schemeClr val="accent4">
                    <a:lumMod val="60000"/>
                    <a:lumOff val="40000"/>
                  </a:schemeClr>
                </a:solidFill>
              </a:rPr>
              <a:t> </a:t>
            </a:r>
            <a:r>
              <a:rPr lang="en-US" dirty="0" smtClean="0">
                <a:solidFill>
                  <a:schemeClr val="accent4">
                    <a:lumMod val="60000"/>
                    <a:lumOff val="40000"/>
                  </a:schemeClr>
                </a:solidFill>
              </a:rPr>
              <a:t>47.95 </a:t>
            </a:r>
            <a:r>
              <a:rPr lang="en-US" dirty="0" err="1" smtClean="0">
                <a:solidFill>
                  <a:schemeClr val="accent4">
                    <a:lumMod val="60000"/>
                    <a:lumOff val="40000"/>
                  </a:schemeClr>
                </a:solidFill>
              </a:rPr>
              <a:t>đô</a:t>
            </a:r>
            <a:r>
              <a:rPr lang="en-US" dirty="0" smtClean="0">
                <a:solidFill>
                  <a:schemeClr val="accent4">
                    <a:lumMod val="60000"/>
                    <a:lumOff val="40000"/>
                  </a:schemeClr>
                </a:solidFill>
              </a:rPr>
              <a:t> la. </a:t>
            </a:r>
            <a:r>
              <a:rPr lang="en-US" dirty="0" err="1" smtClean="0">
                <a:solidFill>
                  <a:schemeClr val="accent4">
                    <a:lumMod val="60000"/>
                    <a:lumOff val="40000"/>
                  </a:schemeClr>
                </a:solidFill>
              </a:rPr>
              <a:t>Em</a:t>
            </a:r>
            <a:r>
              <a:rPr lang="en-US" dirty="0" smtClean="0">
                <a:solidFill>
                  <a:schemeClr val="accent4">
                    <a:lumMod val="60000"/>
                    <a:lumOff val="40000"/>
                  </a:schemeClr>
                </a:solidFill>
              </a:rPr>
              <a:t> </a:t>
            </a:r>
            <a:r>
              <a:rPr lang="en-US" dirty="0" err="1" smtClean="0">
                <a:solidFill>
                  <a:schemeClr val="accent4">
                    <a:lumMod val="60000"/>
                    <a:lumOff val="40000"/>
                  </a:schemeClr>
                </a:solidFill>
              </a:rPr>
              <a:t>tôi</a:t>
            </a:r>
            <a:r>
              <a:rPr lang="en-US" dirty="0" smtClean="0">
                <a:solidFill>
                  <a:schemeClr val="accent4">
                    <a:lumMod val="60000"/>
                    <a:lumOff val="40000"/>
                  </a:schemeClr>
                </a:solidFill>
              </a:rPr>
              <a:t> </a:t>
            </a:r>
            <a:r>
              <a:rPr lang="en-US" dirty="0" err="1" smtClean="0">
                <a:solidFill>
                  <a:schemeClr val="accent4">
                    <a:lumMod val="60000"/>
                    <a:lumOff val="40000"/>
                  </a:schemeClr>
                </a:solidFill>
              </a:rPr>
              <a:t>ăn</a:t>
            </a:r>
            <a:r>
              <a:rPr lang="en-US" dirty="0" smtClean="0">
                <a:solidFill>
                  <a:schemeClr val="accent4">
                    <a:lumMod val="60000"/>
                    <a:lumOff val="40000"/>
                  </a:schemeClr>
                </a:solidFill>
              </a:rPr>
              <a:t> </a:t>
            </a:r>
            <a:r>
              <a:rPr lang="en-US" dirty="0" err="1" smtClean="0">
                <a:solidFill>
                  <a:schemeClr val="accent4">
                    <a:lumMod val="60000"/>
                    <a:lumOff val="40000"/>
                  </a:schemeClr>
                </a:solidFill>
              </a:rPr>
              <a:t>hết</a:t>
            </a:r>
            <a:r>
              <a:rPr lang="en-US" dirty="0" smtClean="0">
                <a:solidFill>
                  <a:schemeClr val="accent4">
                    <a:lumMod val="60000"/>
                    <a:lumOff val="40000"/>
                  </a:schemeClr>
                </a:solidFill>
              </a:rPr>
              <a:t> 2 </a:t>
            </a:r>
            <a:r>
              <a:rPr lang="en-US" dirty="0" err="1" smtClean="0">
                <a:solidFill>
                  <a:schemeClr val="accent4">
                    <a:lumMod val="60000"/>
                    <a:lumOff val="40000"/>
                  </a:schemeClr>
                </a:solidFill>
              </a:rPr>
              <a:t>cái</a:t>
            </a:r>
            <a:r>
              <a:rPr lang="en-US" dirty="0" smtClean="0">
                <a:solidFill>
                  <a:schemeClr val="accent4">
                    <a:lumMod val="60000"/>
                    <a:lumOff val="40000"/>
                  </a:schemeClr>
                </a:solidFill>
              </a:rPr>
              <a:t> </a:t>
            </a:r>
            <a:r>
              <a:rPr lang="en-US" dirty="0" err="1" smtClean="0">
                <a:solidFill>
                  <a:schemeClr val="accent4">
                    <a:lumMod val="60000"/>
                    <a:lumOff val="40000"/>
                  </a:schemeClr>
                </a:solidFill>
              </a:rPr>
              <a:t>bánh</a:t>
            </a:r>
            <a:endParaRPr lang="en-US" sz="1600" dirty="0">
              <a:solidFill>
                <a:schemeClr val="accent4">
                  <a:lumMod val="60000"/>
                  <a:lumOff val="40000"/>
                </a:schemeClr>
              </a:solidFill>
            </a:endParaRPr>
          </a:p>
        </p:txBody>
      </p:sp>
      <p:sp>
        <p:nvSpPr>
          <p:cNvPr id="14" name="TextBox 13"/>
          <p:cNvSpPr txBox="1"/>
          <p:nvPr/>
        </p:nvSpPr>
        <p:spPr>
          <a:xfrm>
            <a:off x="774221" y="2098011"/>
            <a:ext cx="7834152" cy="369332"/>
          </a:xfrm>
          <a:prstGeom prst="rect">
            <a:avLst/>
          </a:prstGeom>
          <a:noFill/>
        </p:spPr>
        <p:txBody>
          <a:bodyPr wrap="square" rtlCol="0">
            <a:spAutoFit/>
          </a:bodyPr>
          <a:lstStyle/>
          <a:p>
            <a:r>
              <a:rPr lang="en-US" b="1" dirty="0" err="1" smtClean="0"/>
              <a:t>Chỉ</a:t>
            </a:r>
            <a:r>
              <a:rPr lang="en-US" b="1" dirty="0" smtClean="0"/>
              <a:t> </a:t>
            </a:r>
            <a:r>
              <a:rPr lang="en-US" b="1" dirty="0" err="1" smtClean="0"/>
              <a:t>lệnh</a:t>
            </a:r>
            <a:r>
              <a:rPr lang="en-US" b="1" dirty="0" smtClean="0"/>
              <a:t> # (hash)</a:t>
            </a:r>
            <a:endParaRPr lang="en-US" b="1" dirty="0">
              <a:solidFill>
                <a:srgbClr val="FF0000"/>
              </a:solidFill>
            </a:endParaRPr>
          </a:p>
        </p:txBody>
      </p:sp>
      <p:sp>
        <p:nvSpPr>
          <p:cNvPr id="25" name="Flowchart: Decision 24"/>
          <p:cNvSpPr/>
          <p:nvPr/>
        </p:nvSpPr>
        <p:spPr>
          <a:xfrm>
            <a:off x="625365" y="220720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Chỉ</a:t>
            </a:r>
            <a:r>
              <a:rPr lang="en-US" b="1" dirty="0" smtClean="0"/>
              <a:t> </a:t>
            </a:r>
            <a:r>
              <a:rPr lang="en-US" b="1" dirty="0" err="1" smtClean="0"/>
              <a:t>lệnh</a:t>
            </a:r>
            <a:r>
              <a:rPr lang="en-US" b="1" dirty="0" smtClean="0"/>
              <a:t> </a:t>
            </a:r>
            <a:r>
              <a:rPr lang="en-US" b="1" dirty="0" err="1" smtClean="0"/>
              <a:t>trong</a:t>
            </a:r>
            <a:r>
              <a:rPr lang="en-US" b="1" dirty="0" smtClean="0"/>
              <a:t> field</a:t>
            </a:r>
            <a:endParaRPr lang="en-US" b="1" dirty="0">
              <a:solidFill>
                <a:srgbClr val="FF0000"/>
              </a:solidFill>
            </a:endParaRPr>
          </a:p>
        </p:txBody>
      </p:sp>
    </p:spTree>
    <p:extLst>
      <p:ext uri="{BB962C8B-B14F-4D97-AF65-F5344CB8AC3E}">
        <p14:creationId xmlns:p14="http://schemas.microsoft.com/office/powerpoint/2010/main" val="2529273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3" name="Text Placeholder 2"/>
          <p:cNvSpPr>
            <a:spLocks noGrp="1"/>
          </p:cNvSpPr>
          <p:nvPr>
            <p:ph type="body" sz="quarter" idx="13"/>
          </p:nvPr>
        </p:nvSpPr>
        <p:spPr>
          <a:xfrm>
            <a:off x="301926" y="797441"/>
            <a:ext cx="8454964" cy="424732"/>
          </a:xfrm>
        </p:spPr>
        <p:txBody>
          <a:bodyPr/>
          <a:lstStyle/>
          <a:p>
            <a:r>
              <a:rPr lang="en-US" dirty="0" err="1" smtClean="0"/>
              <a:t>Tóm</a:t>
            </a:r>
            <a:r>
              <a:rPr lang="en-US" dirty="0" smtClean="0"/>
              <a:t> </a:t>
            </a:r>
            <a:r>
              <a:rPr lang="en-US" dirty="0" err="1" smtClean="0"/>
              <a:t>Tắt</a:t>
            </a:r>
            <a:r>
              <a:rPr lang="en-US" dirty="0" smtClean="0"/>
              <a:t> </a:t>
            </a:r>
            <a:r>
              <a:rPr lang="en-US" dirty="0" err="1" smtClean="0"/>
              <a:t>Nội</a:t>
            </a:r>
            <a:r>
              <a:rPr lang="en-US" dirty="0" smtClean="0"/>
              <a:t> Dung</a:t>
            </a:r>
            <a:endParaRPr lang="en-US" dirty="0"/>
          </a:p>
        </p:txBody>
      </p:sp>
      <p:sp>
        <p:nvSpPr>
          <p:cNvPr id="4" name="Oval 3"/>
          <p:cNvSpPr/>
          <p:nvPr/>
        </p:nvSpPr>
        <p:spPr>
          <a:xfrm>
            <a:off x="602143" y="2356514"/>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6" name="TextBox 5"/>
          <p:cNvSpPr txBox="1"/>
          <p:nvPr/>
        </p:nvSpPr>
        <p:spPr>
          <a:xfrm>
            <a:off x="1201478" y="2373866"/>
            <a:ext cx="6485861" cy="369332"/>
          </a:xfrm>
          <a:prstGeom prst="rect">
            <a:avLst/>
          </a:prstGeom>
          <a:noFill/>
        </p:spPr>
        <p:txBody>
          <a:bodyPr wrap="square" rtlCol="0">
            <a:spAutoFit/>
          </a:bodyPr>
          <a:lstStyle/>
          <a:p>
            <a:r>
              <a:rPr lang="en-US" dirty="0" err="1"/>
              <a:t>Tổng</a:t>
            </a:r>
            <a:r>
              <a:rPr lang="en-US" dirty="0"/>
              <a:t> </a:t>
            </a:r>
            <a:r>
              <a:rPr lang="en-US" dirty="0" err="1"/>
              <a:t>quan</a:t>
            </a:r>
            <a:r>
              <a:rPr lang="en-US" dirty="0"/>
              <a:t> </a:t>
            </a:r>
            <a:r>
              <a:rPr lang="en-US" dirty="0" err="1"/>
              <a:t>về</a:t>
            </a:r>
            <a:r>
              <a:rPr lang="en-US" dirty="0"/>
              <a:t> </a:t>
            </a:r>
            <a:r>
              <a:rPr lang="en-US" dirty="0" err="1"/>
              <a:t>Chuỗi</a:t>
            </a:r>
            <a:r>
              <a:rPr lang="en-US" dirty="0"/>
              <a:t> (</a:t>
            </a:r>
            <a:r>
              <a:rPr lang="en-US" dirty="0" smtClean="0"/>
              <a:t>String)</a:t>
            </a:r>
            <a:endParaRPr lang="en-US" dirty="0"/>
          </a:p>
        </p:txBody>
      </p:sp>
      <p:sp>
        <p:nvSpPr>
          <p:cNvPr id="7" name="Oval 6"/>
          <p:cNvSpPr/>
          <p:nvPr/>
        </p:nvSpPr>
        <p:spPr>
          <a:xfrm>
            <a:off x="602143" y="3100793"/>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11" name="Oval 10"/>
          <p:cNvSpPr/>
          <p:nvPr/>
        </p:nvSpPr>
        <p:spPr>
          <a:xfrm>
            <a:off x="602143" y="3823807"/>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12" name="TextBox 11"/>
          <p:cNvSpPr txBox="1"/>
          <p:nvPr/>
        </p:nvSpPr>
        <p:spPr>
          <a:xfrm>
            <a:off x="1201479" y="3171309"/>
            <a:ext cx="5178056" cy="369332"/>
          </a:xfrm>
          <a:prstGeom prst="rect">
            <a:avLst/>
          </a:prstGeom>
          <a:noFill/>
        </p:spPr>
        <p:txBody>
          <a:bodyPr wrap="square" rtlCol="0">
            <a:spAutoFit/>
          </a:bodyPr>
          <a:lstStyle/>
          <a:p>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xử</a:t>
            </a:r>
            <a:r>
              <a:rPr lang="en-US" dirty="0" smtClean="0"/>
              <a:t> </a:t>
            </a:r>
            <a:r>
              <a:rPr lang="en-US" dirty="0" err="1" smtClean="0"/>
              <a:t>lý</a:t>
            </a:r>
            <a:r>
              <a:rPr lang="en-US" dirty="0" smtClean="0"/>
              <a:t> </a:t>
            </a:r>
            <a:r>
              <a:rPr lang="en-US" dirty="0" err="1" smtClean="0"/>
              <a:t>với</a:t>
            </a:r>
            <a:r>
              <a:rPr lang="en-US" dirty="0" smtClean="0"/>
              <a:t> </a:t>
            </a:r>
            <a:r>
              <a:rPr lang="en-US" dirty="0" err="1" smtClean="0"/>
              <a:t>Chuỗi</a:t>
            </a:r>
            <a:endParaRPr lang="en-US" dirty="0"/>
          </a:p>
        </p:txBody>
      </p:sp>
      <p:sp>
        <p:nvSpPr>
          <p:cNvPr id="15" name="Oval 14"/>
          <p:cNvSpPr/>
          <p:nvPr/>
        </p:nvSpPr>
        <p:spPr>
          <a:xfrm>
            <a:off x="602143" y="4589351"/>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
        <p:nvSpPr>
          <p:cNvPr id="16" name="TextBox 15"/>
          <p:cNvSpPr txBox="1"/>
          <p:nvPr/>
        </p:nvSpPr>
        <p:spPr>
          <a:xfrm>
            <a:off x="1201479" y="4589351"/>
            <a:ext cx="5178056" cy="369332"/>
          </a:xfrm>
          <a:prstGeom prst="rect">
            <a:avLst/>
          </a:prstGeom>
          <a:noFill/>
        </p:spPr>
        <p:txBody>
          <a:bodyPr wrap="square" rtlCol="0">
            <a:spAutoFit/>
          </a:bodyPr>
          <a:lstStyle/>
          <a:p>
            <a:r>
              <a:rPr lang="en-US" dirty="0" err="1" smtClean="0"/>
              <a:t>Dãy</a:t>
            </a:r>
            <a:r>
              <a:rPr lang="en-US" dirty="0" smtClean="0"/>
              <a:t> </a:t>
            </a:r>
            <a:r>
              <a:rPr lang="en-US" dirty="0" err="1" smtClean="0"/>
              <a:t>thoát</a:t>
            </a:r>
            <a:r>
              <a:rPr lang="en-US" dirty="0" smtClean="0"/>
              <a:t> Escape </a:t>
            </a:r>
            <a:r>
              <a:rPr lang="en-US" dirty="0" err="1" smtClean="0"/>
              <a:t>trong</a:t>
            </a:r>
            <a:r>
              <a:rPr lang="en-US" dirty="0" smtClean="0"/>
              <a:t> Python</a:t>
            </a:r>
            <a:endParaRPr lang="en-US" dirty="0"/>
          </a:p>
        </p:txBody>
      </p:sp>
      <p:sp>
        <p:nvSpPr>
          <p:cNvPr id="14" name="TextBox 13"/>
          <p:cNvSpPr txBox="1"/>
          <p:nvPr/>
        </p:nvSpPr>
        <p:spPr>
          <a:xfrm>
            <a:off x="516657" y="1526604"/>
            <a:ext cx="8240233" cy="369332"/>
          </a:xfrm>
          <a:prstGeom prst="rect">
            <a:avLst/>
          </a:prstGeom>
          <a:noFill/>
        </p:spPr>
        <p:txBody>
          <a:bodyPr wrap="square" rtlCol="0">
            <a:spAutoFit/>
          </a:bodyPr>
          <a:lstStyle/>
          <a:p>
            <a:r>
              <a:rPr lang="en-US" dirty="0" err="1" smtClean="0"/>
              <a:t>Trong</a:t>
            </a:r>
            <a:r>
              <a:rPr lang="en-US" dirty="0" smtClean="0"/>
              <a:t> </a:t>
            </a:r>
            <a:r>
              <a:rPr lang="en-US" dirty="0" err="1" smtClean="0"/>
              <a:t>bài</a:t>
            </a:r>
            <a:r>
              <a:rPr lang="en-US" dirty="0" smtClean="0"/>
              <a:t> </a:t>
            </a:r>
            <a:r>
              <a:rPr lang="en-US" dirty="0" err="1" smtClean="0"/>
              <a:t>học</a:t>
            </a:r>
            <a:r>
              <a:rPr lang="en-US" dirty="0" smtClean="0"/>
              <a:t> </a:t>
            </a:r>
            <a:r>
              <a:rPr lang="en-US" dirty="0" err="1" smtClean="0"/>
              <a:t>này</a:t>
            </a:r>
            <a:r>
              <a:rPr lang="en-US" dirty="0" smtClean="0"/>
              <a:t> </a:t>
            </a:r>
            <a:r>
              <a:rPr lang="en-US" dirty="0" err="1" smtClean="0"/>
              <a:t>chúng</a:t>
            </a:r>
            <a:r>
              <a:rPr lang="en-US" dirty="0" smtClean="0"/>
              <a:t> ta </a:t>
            </a:r>
            <a:r>
              <a:rPr lang="en-US" dirty="0" err="1" smtClean="0"/>
              <a:t>sẽ</a:t>
            </a:r>
            <a:r>
              <a:rPr lang="en-US" dirty="0" smtClean="0"/>
              <a:t> </a:t>
            </a:r>
            <a:r>
              <a:rPr lang="en-US" dirty="0" err="1" smtClean="0"/>
              <a:t>đi</a:t>
            </a:r>
            <a:r>
              <a:rPr lang="en-US" dirty="0" smtClean="0"/>
              <a:t> </a:t>
            </a:r>
            <a:r>
              <a:rPr lang="en-US" dirty="0" err="1" smtClean="0"/>
              <a:t>tìm</a:t>
            </a:r>
            <a:r>
              <a:rPr lang="en-US" dirty="0" smtClean="0"/>
              <a:t> </a:t>
            </a:r>
            <a:r>
              <a:rPr lang="en-US" dirty="0" err="1" smtClean="0"/>
              <a:t>hiều</a:t>
            </a:r>
            <a:r>
              <a:rPr lang="en-US" dirty="0" smtClean="0"/>
              <a:t> </a:t>
            </a:r>
            <a:r>
              <a:rPr lang="en-US" dirty="0" err="1" smtClean="0"/>
              <a:t>lần</a:t>
            </a:r>
            <a:r>
              <a:rPr lang="en-US" dirty="0" smtClean="0"/>
              <a:t> </a:t>
            </a:r>
            <a:r>
              <a:rPr lang="en-US" dirty="0" err="1" smtClean="0"/>
              <a:t>lượt</a:t>
            </a:r>
            <a:r>
              <a:rPr lang="en-US" dirty="0" smtClean="0"/>
              <a:t> </a:t>
            </a:r>
            <a:r>
              <a:rPr lang="en-US" dirty="0" err="1" smtClean="0"/>
              <a:t>các</a:t>
            </a:r>
            <a:r>
              <a:rPr lang="en-US" dirty="0" smtClean="0"/>
              <a:t> </a:t>
            </a:r>
            <a:r>
              <a:rPr lang="en-US" dirty="0" err="1" smtClean="0"/>
              <a:t>nội</a:t>
            </a:r>
            <a:r>
              <a:rPr lang="en-US" dirty="0" smtClean="0"/>
              <a:t> dung</a:t>
            </a:r>
            <a:endParaRPr lang="en-US" dirty="0"/>
          </a:p>
        </p:txBody>
      </p:sp>
      <p:sp>
        <p:nvSpPr>
          <p:cNvPr id="13" name="TextBox 12"/>
          <p:cNvSpPr txBox="1"/>
          <p:nvPr/>
        </p:nvSpPr>
        <p:spPr>
          <a:xfrm>
            <a:off x="1201479" y="3851793"/>
            <a:ext cx="5178056" cy="369332"/>
          </a:xfrm>
          <a:prstGeom prst="rect">
            <a:avLst/>
          </a:prstGeom>
          <a:noFill/>
        </p:spPr>
        <p:txBody>
          <a:bodyPr wrap="square" rtlCol="0">
            <a:spAutoFit/>
          </a:bodyPr>
          <a:lstStyle/>
          <a:p>
            <a:r>
              <a:rPr lang="en-US" dirty="0" err="1" smtClean="0"/>
              <a:t>Định</a:t>
            </a:r>
            <a:r>
              <a:rPr lang="en-US" dirty="0" smtClean="0"/>
              <a:t> </a:t>
            </a:r>
            <a:r>
              <a:rPr lang="en-US" dirty="0" err="1" smtClean="0"/>
              <a:t>dạng</a:t>
            </a:r>
            <a:r>
              <a:rPr lang="en-US" dirty="0" smtClean="0"/>
              <a:t> </a:t>
            </a:r>
            <a:r>
              <a:rPr lang="en-US" dirty="0" err="1" smtClean="0"/>
              <a:t>chuỗi</a:t>
            </a:r>
            <a:r>
              <a:rPr lang="en-US" dirty="0" smtClean="0"/>
              <a:t> </a:t>
            </a:r>
            <a:r>
              <a:rPr lang="en-US" dirty="0" err="1" smtClean="0"/>
              <a:t>với</a:t>
            </a:r>
            <a:r>
              <a:rPr lang="en-US" dirty="0" smtClean="0"/>
              <a:t> </a:t>
            </a:r>
            <a:r>
              <a:rPr lang="en-US" dirty="0" err="1" smtClean="0"/>
              <a:t>khuôn</a:t>
            </a:r>
            <a:endParaRPr lang="en-US" dirty="0"/>
          </a:p>
        </p:txBody>
      </p:sp>
    </p:spTree>
    <p:extLst>
      <p:ext uri="{BB962C8B-B14F-4D97-AF65-F5344CB8AC3E}">
        <p14:creationId xmlns:p14="http://schemas.microsoft.com/office/powerpoint/2010/main" val="19358138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20</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7.3 </a:t>
            </a:r>
            <a:r>
              <a:rPr lang="en-US" dirty="0" err="1"/>
              <a:t>Định</a:t>
            </a:r>
            <a:r>
              <a:rPr lang="en-US" dirty="0"/>
              <a:t> </a:t>
            </a:r>
            <a:r>
              <a:rPr lang="en-US" dirty="0" err="1"/>
              <a:t>dạng</a:t>
            </a:r>
            <a:r>
              <a:rPr lang="en-US" dirty="0"/>
              <a:t> </a:t>
            </a:r>
            <a:r>
              <a:rPr lang="en-US" dirty="0" err="1"/>
              <a:t>Chuỗi</a:t>
            </a:r>
            <a:endParaRPr lang="en-US" dirty="0"/>
          </a:p>
        </p:txBody>
      </p:sp>
      <p:sp>
        <p:nvSpPr>
          <p:cNvPr id="29" name="Rectangle 28"/>
          <p:cNvSpPr/>
          <p:nvPr/>
        </p:nvSpPr>
        <p:spPr>
          <a:xfrm>
            <a:off x="699793" y="2590402"/>
            <a:ext cx="7774356" cy="184360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2740561"/>
            <a:ext cx="7402216" cy="1477328"/>
          </a:xfrm>
          <a:prstGeom prst="rect">
            <a:avLst/>
          </a:prstGeom>
          <a:noFill/>
        </p:spPr>
        <p:txBody>
          <a:bodyPr wrap="square" rtlCol="0">
            <a:spAutoFit/>
          </a:bodyPr>
          <a:lstStyle/>
          <a:p>
            <a:r>
              <a:rPr lang="en-US" dirty="0">
                <a:solidFill>
                  <a:schemeClr val="bg1"/>
                </a:solidFill>
              </a:rPr>
              <a:t>quantity</a:t>
            </a:r>
            <a:r>
              <a:rPr lang="en-US" dirty="0"/>
              <a:t> </a:t>
            </a:r>
            <a:r>
              <a:rPr lang="en-US" dirty="0" smtClean="0">
                <a:solidFill>
                  <a:schemeClr val="bg1"/>
                </a:solidFill>
              </a:rPr>
              <a:t> </a:t>
            </a:r>
            <a:r>
              <a:rPr lang="en-US" dirty="0">
                <a:solidFill>
                  <a:schemeClr val="bg1"/>
                </a:solidFill>
              </a:rPr>
              <a:t>= </a:t>
            </a:r>
            <a:r>
              <a:rPr lang="en-US" dirty="0" smtClean="0">
                <a:solidFill>
                  <a:schemeClr val="accent6">
                    <a:lumMod val="60000"/>
                    <a:lumOff val="40000"/>
                  </a:schemeClr>
                </a:solidFill>
              </a:rPr>
              <a:t>2</a:t>
            </a:r>
          </a:p>
          <a:p>
            <a:r>
              <a:rPr lang="en-US" dirty="0">
                <a:solidFill>
                  <a:schemeClr val="bg1"/>
                </a:solidFill>
              </a:rPr>
              <a:t>price</a:t>
            </a:r>
            <a:r>
              <a:rPr lang="en-US" dirty="0"/>
              <a:t> </a:t>
            </a:r>
            <a:r>
              <a:rPr lang="en-US" dirty="0" smtClean="0">
                <a:solidFill>
                  <a:schemeClr val="bg1"/>
                </a:solidFill>
              </a:rPr>
              <a:t> = </a:t>
            </a:r>
            <a:r>
              <a:rPr lang="en-US" dirty="0" smtClean="0">
                <a:solidFill>
                  <a:schemeClr val="accent6">
                    <a:lumMod val="60000"/>
                    <a:lumOff val="40000"/>
                  </a:schemeClr>
                </a:solidFill>
              </a:rPr>
              <a:t>47.95</a:t>
            </a:r>
            <a:endParaRPr lang="en-US" dirty="0" smtClean="0">
              <a:solidFill>
                <a:schemeClr val="accent6">
                  <a:lumMod val="60000"/>
                  <a:lumOff val="40000"/>
                </a:schemeClr>
              </a:solidFill>
            </a:endParaRPr>
          </a:p>
          <a:p>
            <a:r>
              <a:rPr lang="en-US" dirty="0" smtClean="0">
                <a:solidFill>
                  <a:schemeClr val="bg1"/>
                </a:solidFill>
              </a:rPr>
              <a:t>txt </a:t>
            </a:r>
            <a:r>
              <a:rPr lang="en-US" dirty="0">
                <a:solidFill>
                  <a:schemeClr val="bg1"/>
                </a:solidFill>
              </a:rPr>
              <a:t>= </a:t>
            </a:r>
            <a:r>
              <a:rPr lang="en-US" dirty="0" smtClean="0">
                <a:solidFill>
                  <a:schemeClr val="accent2">
                    <a:lumMod val="75000"/>
                  </a:schemeClr>
                </a:solidFill>
              </a:rPr>
              <a:t>“</a:t>
            </a:r>
            <a:r>
              <a:rPr lang="en-US" dirty="0" err="1" smtClean="0">
                <a:solidFill>
                  <a:schemeClr val="accent2">
                    <a:lumMod val="75000"/>
                  </a:schemeClr>
                </a:solidFill>
              </a:rPr>
              <a:t>Mua</a:t>
            </a:r>
            <a:r>
              <a:rPr lang="en-US" dirty="0" smtClean="0">
                <a:solidFill>
                  <a:schemeClr val="accent2">
                    <a:lumMod val="75000"/>
                  </a:schemeClr>
                </a:solidFill>
              </a:rPr>
              <a:t> {0} </a:t>
            </a:r>
            <a:r>
              <a:rPr lang="en-US" dirty="0" err="1" smtClean="0">
                <a:solidFill>
                  <a:schemeClr val="accent2">
                    <a:lumMod val="75000"/>
                  </a:schemeClr>
                </a:solidFill>
              </a:rPr>
              <a:t>cái</a:t>
            </a:r>
            <a:r>
              <a:rPr lang="en-US" dirty="0" smtClean="0">
                <a:solidFill>
                  <a:schemeClr val="accent2">
                    <a:lumMod val="75000"/>
                  </a:schemeClr>
                </a:solidFill>
              </a:rPr>
              <a:t> </a:t>
            </a:r>
            <a:r>
              <a:rPr lang="en-US" dirty="0" err="1" smtClean="0">
                <a:solidFill>
                  <a:schemeClr val="accent2">
                    <a:lumMod val="75000"/>
                  </a:schemeClr>
                </a:solidFill>
              </a:rPr>
              <a:t>bánh</a:t>
            </a:r>
            <a:r>
              <a:rPr lang="en-US" dirty="0" smtClean="0">
                <a:solidFill>
                  <a:schemeClr val="accent2">
                    <a:lumMod val="75000"/>
                  </a:schemeClr>
                </a:solidFill>
              </a:rPr>
              <a:t> </a:t>
            </a:r>
            <a:r>
              <a:rPr lang="en-US" dirty="0" err="1" smtClean="0">
                <a:solidFill>
                  <a:schemeClr val="accent2">
                    <a:lumMod val="75000"/>
                  </a:schemeClr>
                </a:solidFill>
              </a:rPr>
              <a:t>hết</a:t>
            </a:r>
            <a:r>
              <a:rPr lang="en-US" dirty="0" smtClean="0">
                <a:solidFill>
                  <a:schemeClr val="accent2">
                    <a:lumMod val="75000"/>
                  </a:schemeClr>
                </a:solidFill>
              </a:rPr>
              <a:t> {1} </a:t>
            </a:r>
            <a:r>
              <a:rPr lang="en-US" dirty="0" err="1" smtClean="0">
                <a:solidFill>
                  <a:schemeClr val="accent2">
                    <a:lumMod val="75000"/>
                  </a:schemeClr>
                </a:solidFill>
              </a:rPr>
              <a:t>đô</a:t>
            </a:r>
            <a:r>
              <a:rPr lang="en-US" dirty="0" smtClean="0">
                <a:solidFill>
                  <a:schemeClr val="accent2">
                    <a:lumMod val="75000"/>
                  </a:schemeClr>
                </a:solidFill>
              </a:rPr>
              <a:t> la. </a:t>
            </a:r>
            <a:r>
              <a:rPr lang="en-US" dirty="0" err="1" smtClean="0">
                <a:solidFill>
                  <a:schemeClr val="accent2">
                    <a:lumMod val="75000"/>
                  </a:schemeClr>
                </a:solidFill>
              </a:rPr>
              <a:t>Em</a:t>
            </a:r>
            <a:r>
              <a:rPr lang="en-US" dirty="0" smtClean="0">
                <a:solidFill>
                  <a:schemeClr val="accent2">
                    <a:lumMod val="75000"/>
                  </a:schemeClr>
                </a:solidFill>
              </a:rPr>
              <a:t> </a:t>
            </a:r>
            <a:r>
              <a:rPr lang="en-US" dirty="0" err="1" smtClean="0">
                <a:solidFill>
                  <a:schemeClr val="accent2">
                    <a:lumMod val="75000"/>
                  </a:schemeClr>
                </a:solidFill>
              </a:rPr>
              <a:t>tôi</a:t>
            </a:r>
            <a:r>
              <a:rPr lang="en-US" dirty="0" smtClean="0">
                <a:solidFill>
                  <a:schemeClr val="accent2">
                    <a:lumMod val="75000"/>
                  </a:schemeClr>
                </a:solidFill>
              </a:rPr>
              <a:t> </a:t>
            </a:r>
            <a:r>
              <a:rPr lang="en-US" dirty="0" err="1" smtClean="0">
                <a:solidFill>
                  <a:schemeClr val="accent2">
                    <a:lumMod val="75000"/>
                  </a:schemeClr>
                </a:solidFill>
              </a:rPr>
              <a:t>ăn</a:t>
            </a:r>
            <a:r>
              <a:rPr lang="en-US" dirty="0" smtClean="0">
                <a:solidFill>
                  <a:schemeClr val="accent2">
                    <a:lumMod val="75000"/>
                  </a:schemeClr>
                </a:solidFill>
              </a:rPr>
              <a:t> </a:t>
            </a:r>
            <a:r>
              <a:rPr lang="en-US" dirty="0" err="1" smtClean="0">
                <a:solidFill>
                  <a:schemeClr val="accent2">
                    <a:lumMod val="75000"/>
                  </a:schemeClr>
                </a:solidFill>
              </a:rPr>
              <a:t>hết</a:t>
            </a:r>
            <a:r>
              <a:rPr lang="en-US" dirty="0" smtClean="0">
                <a:solidFill>
                  <a:schemeClr val="accent2">
                    <a:lumMod val="75000"/>
                  </a:schemeClr>
                </a:solidFill>
              </a:rPr>
              <a:t> {0} </a:t>
            </a:r>
            <a:r>
              <a:rPr lang="en-US" dirty="0" err="1" smtClean="0">
                <a:solidFill>
                  <a:schemeClr val="accent2">
                    <a:lumMod val="75000"/>
                  </a:schemeClr>
                </a:solidFill>
              </a:rPr>
              <a:t>cái</a:t>
            </a:r>
            <a:r>
              <a:rPr lang="en-US" dirty="0" smtClean="0">
                <a:solidFill>
                  <a:schemeClr val="accent2">
                    <a:lumMod val="75000"/>
                  </a:schemeClr>
                </a:solidFill>
              </a:rPr>
              <a:t> </a:t>
            </a:r>
            <a:r>
              <a:rPr lang="en-US" dirty="0" err="1" smtClean="0">
                <a:solidFill>
                  <a:schemeClr val="accent2">
                    <a:lumMod val="75000"/>
                  </a:schemeClr>
                </a:solidFill>
              </a:rPr>
              <a:t>bánh</a:t>
            </a:r>
            <a:r>
              <a:rPr lang="en-US" dirty="0" smtClean="0">
                <a:solidFill>
                  <a:schemeClr val="accent2">
                    <a:lumMod val="75000"/>
                  </a:schemeClr>
                </a:solidFill>
              </a:rPr>
              <a:t>"</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txt.format</a:t>
            </a:r>
            <a:r>
              <a:rPr lang="en-US" dirty="0" smtClean="0">
                <a:solidFill>
                  <a:srgbClr val="FF66CC"/>
                </a:solidFill>
              </a:rPr>
              <a:t>(</a:t>
            </a:r>
            <a:r>
              <a:rPr lang="en-US" dirty="0">
                <a:solidFill>
                  <a:schemeClr val="bg1"/>
                </a:solidFill>
              </a:rPr>
              <a:t>quantity</a:t>
            </a:r>
            <a:r>
              <a:rPr lang="en-US" dirty="0" smtClean="0">
                <a:solidFill>
                  <a:schemeClr val="bg1"/>
                </a:solidFill>
              </a:rPr>
              <a:t>, </a:t>
            </a:r>
            <a:r>
              <a:rPr lang="en-US" dirty="0">
                <a:solidFill>
                  <a:schemeClr val="bg1"/>
                </a:solidFill>
              </a:rPr>
              <a:t>price</a:t>
            </a:r>
            <a:r>
              <a:rPr lang="en-US" dirty="0" smtClean="0">
                <a:solidFill>
                  <a:srgbClr val="FF66CC"/>
                </a:solidFill>
              </a:rPr>
              <a:t>)</a:t>
            </a:r>
            <a:r>
              <a:rPr lang="en-US" dirty="0" smtClean="0">
                <a:solidFill>
                  <a:schemeClr val="accent4">
                    <a:lumMod val="60000"/>
                    <a:lumOff val="40000"/>
                  </a:schemeClr>
                </a:solidFill>
              </a:rPr>
              <a:t>)</a:t>
            </a:r>
          </a:p>
          <a:p>
            <a:r>
              <a:rPr lang="en-US" sz="1600" dirty="0" smtClean="0">
                <a:solidFill>
                  <a:schemeClr val="accent4">
                    <a:lumMod val="60000"/>
                    <a:lumOff val="40000"/>
                  </a:schemeClr>
                </a:solidFill>
              </a:rPr>
              <a:t>#</a:t>
            </a:r>
            <a:r>
              <a:rPr lang="en-US" sz="1600" dirty="0" err="1" smtClean="0">
                <a:solidFill>
                  <a:schemeClr val="accent4">
                    <a:lumMod val="60000"/>
                    <a:lumOff val="40000"/>
                  </a:schemeClr>
                </a:solidFill>
              </a:rPr>
              <a:t>Kết</a:t>
            </a:r>
            <a:r>
              <a:rPr lang="en-US" sz="1600" dirty="0" smtClean="0">
                <a:solidFill>
                  <a:schemeClr val="accent4">
                    <a:lumMod val="60000"/>
                    <a:lumOff val="40000"/>
                  </a:schemeClr>
                </a:solidFill>
              </a:rPr>
              <a:t> </a:t>
            </a:r>
            <a:r>
              <a:rPr lang="en-US" sz="1600" dirty="0" err="1" smtClean="0">
                <a:solidFill>
                  <a:schemeClr val="accent4">
                    <a:lumMod val="60000"/>
                    <a:lumOff val="40000"/>
                  </a:schemeClr>
                </a:solidFill>
              </a:rPr>
              <a:t>quả</a:t>
            </a:r>
            <a:r>
              <a:rPr lang="en-US" sz="1600" dirty="0" smtClean="0">
                <a:solidFill>
                  <a:schemeClr val="accent4">
                    <a:lumMod val="60000"/>
                    <a:lumOff val="40000"/>
                  </a:schemeClr>
                </a:solidFill>
              </a:rPr>
              <a:t> in </a:t>
            </a:r>
            <a:r>
              <a:rPr lang="en-US" sz="1600" dirty="0" err="1" smtClean="0">
                <a:solidFill>
                  <a:schemeClr val="accent4">
                    <a:lumMod val="60000"/>
                    <a:lumOff val="40000"/>
                  </a:schemeClr>
                </a:solidFill>
              </a:rPr>
              <a:t>ra</a:t>
            </a:r>
            <a:r>
              <a:rPr lang="en-US" sz="1600" dirty="0" smtClean="0">
                <a:solidFill>
                  <a:schemeClr val="accent4">
                    <a:lumMod val="60000"/>
                    <a:lumOff val="40000"/>
                  </a:schemeClr>
                </a:solidFill>
              </a:rPr>
              <a:t>: </a:t>
            </a:r>
            <a:r>
              <a:rPr lang="en-US" dirty="0" err="1" smtClean="0">
                <a:solidFill>
                  <a:schemeClr val="accent4">
                    <a:lumMod val="60000"/>
                    <a:lumOff val="40000"/>
                  </a:schemeClr>
                </a:solidFill>
              </a:rPr>
              <a:t>Mua</a:t>
            </a:r>
            <a:r>
              <a:rPr lang="en-US" dirty="0" smtClean="0">
                <a:solidFill>
                  <a:schemeClr val="accent4">
                    <a:lumMod val="60000"/>
                    <a:lumOff val="40000"/>
                  </a:schemeClr>
                </a:solidFill>
              </a:rPr>
              <a:t> 2 </a:t>
            </a:r>
            <a:r>
              <a:rPr lang="en-US" dirty="0" err="1" smtClean="0">
                <a:solidFill>
                  <a:schemeClr val="accent4">
                    <a:lumMod val="60000"/>
                    <a:lumOff val="40000"/>
                  </a:schemeClr>
                </a:solidFill>
              </a:rPr>
              <a:t>cái</a:t>
            </a:r>
            <a:r>
              <a:rPr lang="en-US" dirty="0" smtClean="0">
                <a:solidFill>
                  <a:schemeClr val="accent4">
                    <a:lumMod val="60000"/>
                    <a:lumOff val="40000"/>
                  </a:schemeClr>
                </a:solidFill>
              </a:rPr>
              <a:t> </a:t>
            </a:r>
            <a:r>
              <a:rPr lang="en-US" dirty="0" err="1" smtClean="0">
                <a:solidFill>
                  <a:schemeClr val="accent4">
                    <a:lumMod val="60000"/>
                    <a:lumOff val="40000"/>
                  </a:schemeClr>
                </a:solidFill>
              </a:rPr>
              <a:t>bánh</a:t>
            </a:r>
            <a:r>
              <a:rPr lang="en-US" dirty="0" smtClean="0">
                <a:solidFill>
                  <a:schemeClr val="accent4">
                    <a:lumMod val="60000"/>
                    <a:lumOff val="40000"/>
                  </a:schemeClr>
                </a:solidFill>
              </a:rPr>
              <a:t> </a:t>
            </a:r>
            <a:r>
              <a:rPr lang="en-US" dirty="0" err="1" smtClean="0">
                <a:solidFill>
                  <a:schemeClr val="accent4">
                    <a:lumMod val="60000"/>
                    <a:lumOff val="40000"/>
                  </a:schemeClr>
                </a:solidFill>
              </a:rPr>
              <a:t>hết</a:t>
            </a:r>
            <a:r>
              <a:rPr lang="en-US" dirty="0" smtClean="0">
                <a:solidFill>
                  <a:schemeClr val="accent4">
                    <a:lumMod val="60000"/>
                    <a:lumOff val="40000"/>
                  </a:schemeClr>
                </a:solidFill>
              </a:rPr>
              <a:t> </a:t>
            </a:r>
            <a:r>
              <a:rPr lang="en-US" dirty="0" smtClean="0">
                <a:solidFill>
                  <a:schemeClr val="accent4">
                    <a:lumMod val="60000"/>
                    <a:lumOff val="40000"/>
                  </a:schemeClr>
                </a:solidFill>
              </a:rPr>
              <a:t>47.95 </a:t>
            </a:r>
            <a:r>
              <a:rPr lang="en-US" dirty="0" err="1" smtClean="0">
                <a:solidFill>
                  <a:schemeClr val="accent4">
                    <a:lumMod val="60000"/>
                    <a:lumOff val="40000"/>
                  </a:schemeClr>
                </a:solidFill>
              </a:rPr>
              <a:t>đô</a:t>
            </a:r>
            <a:r>
              <a:rPr lang="en-US" dirty="0" smtClean="0">
                <a:solidFill>
                  <a:schemeClr val="accent4">
                    <a:lumMod val="60000"/>
                    <a:lumOff val="40000"/>
                  </a:schemeClr>
                </a:solidFill>
              </a:rPr>
              <a:t> la. </a:t>
            </a:r>
            <a:r>
              <a:rPr lang="en-US" dirty="0" err="1" smtClean="0">
                <a:solidFill>
                  <a:schemeClr val="accent4">
                    <a:lumMod val="60000"/>
                    <a:lumOff val="40000"/>
                  </a:schemeClr>
                </a:solidFill>
              </a:rPr>
              <a:t>Em</a:t>
            </a:r>
            <a:r>
              <a:rPr lang="en-US" dirty="0" smtClean="0">
                <a:solidFill>
                  <a:schemeClr val="accent4">
                    <a:lumMod val="60000"/>
                    <a:lumOff val="40000"/>
                  </a:schemeClr>
                </a:solidFill>
              </a:rPr>
              <a:t> </a:t>
            </a:r>
            <a:r>
              <a:rPr lang="en-US" dirty="0" err="1" smtClean="0">
                <a:solidFill>
                  <a:schemeClr val="accent4">
                    <a:lumMod val="60000"/>
                    <a:lumOff val="40000"/>
                  </a:schemeClr>
                </a:solidFill>
              </a:rPr>
              <a:t>tôi</a:t>
            </a:r>
            <a:r>
              <a:rPr lang="en-US" dirty="0" smtClean="0">
                <a:solidFill>
                  <a:schemeClr val="accent4">
                    <a:lumMod val="60000"/>
                    <a:lumOff val="40000"/>
                  </a:schemeClr>
                </a:solidFill>
              </a:rPr>
              <a:t> </a:t>
            </a:r>
            <a:r>
              <a:rPr lang="en-US" dirty="0" err="1" smtClean="0">
                <a:solidFill>
                  <a:schemeClr val="accent4">
                    <a:lumMod val="60000"/>
                    <a:lumOff val="40000"/>
                  </a:schemeClr>
                </a:solidFill>
              </a:rPr>
              <a:t>ăn</a:t>
            </a:r>
            <a:r>
              <a:rPr lang="en-US" dirty="0" smtClean="0">
                <a:solidFill>
                  <a:schemeClr val="accent4">
                    <a:lumMod val="60000"/>
                    <a:lumOff val="40000"/>
                  </a:schemeClr>
                </a:solidFill>
              </a:rPr>
              <a:t> </a:t>
            </a:r>
            <a:r>
              <a:rPr lang="en-US" dirty="0" err="1" smtClean="0">
                <a:solidFill>
                  <a:schemeClr val="accent4">
                    <a:lumMod val="60000"/>
                    <a:lumOff val="40000"/>
                  </a:schemeClr>
                </a:solidFill>
              </a:rPr>
              <a:t>hết</a:t>
            </a:r>
            <a:r>
              <a:rPr lang="en-US" dirty="0" smtClean="0">
                <a:solidFill>
                  <a:schemeClr val="accent4">
                    <a:lumMod val="60000"/>
                    <a:lumOff val="40000"/>
                  </a:schemeClr>
                </a:solidFill>
              </a:rPr>
              <a:t> 2 </a:t>
            </a:r>
            <a:r>
              <a:rPr lang="en-US" dirty="0" err="1" smtClean="0">
                <a:solidFill>
                  <a:schemeClr val="accent4">
                    <a:lumMod val="60000"/>
                    <a:lumOff val="40000"/>
                  </a:schemeClr>
                </a:solidFill>
              </a:rPr>
              <a:t>cái</a:t>
            </a:r>
            <a:r>
              <a:rPr lang="en-US" dirty="0" smtClean="0">
                <a:solidFill>
                  <a:schemeClr val="accent4">
                    <a:lumMod val="60000"/>
                    <a:lumOff val="40000"/>
                  </a:schemeClr>
                </a:solidFill>
              </a:rPr>
              <a:t> </a:t>
            </a:r>
            <a:r>
              <a:rPr lang="en-US" dirty="0" err="1" smtClean="0">
                <a:solidFill>
                  <a:schemeClr val="accent4">
                    <a:lumMod val="60000"/>
                    <a:lumOff val="40000"/>
                  </a:schemeClr>
                </a:solidFill>
              </a:rPr>
              <a:t>bánh</a:t>
            </a:r>
            <a:endParaRPr lang="en-US" sz="1600" dirty="0">
              <a:solidFill>
                <a:schemeClr val="accent4">
                  <a:lumMod val="60000"/>
                  <a:lumOff val="40000"/>
                </a:schemeClr>
              </a:solidFill>
            </a:endParaRPr>
          </a:p>
        </p:txBody>
      </p:sp>
      <p:sp>
        <p:nvSpPr>
          <p:cNvPr id="14" name="TextBox 13"/>
          <p:cNvSpPr txBox="1"/>
          <p:nvPr/>
        </p:nvSpPr>
        <p:spPr>
          <a:xfrm>
            <a:off x="774221" y="2098011"/>
            <a:ext cx="7834152" cy="369332"/>
          </a:xfrm>
          <a:prstGeom prst="rect">
            <a:avLst/>
          </a:prstGeom>
          <a:noFill/>
        </p:spPr>
        <p:txBody>
          <a:bodyPr wrap="square" rtlCol="0">
            <a:spAutoFit/>
          </a:bodyPr>
          <a:lstStyle/>
          <a:p>
            <a:r>
              <a:rPr lang="en-US" b="1" dirty="0" err="1" smtClean="0"/>
              <a:t>Chỉ</a:t>
            </a:r>
            <a:r>
              <a:rPr lang="en-US" b="1" dirty="0" smtClean="0"/>
              <a:t> </a:t>
            </a:r>
            <a:r>
              <a:rPr lang="en-US" b="1" dirty="0" err="1" smtClean="0"/>
              <a:t>lệnh</a:t>
            </a:r>
            <a:r>
              <a:rPr lang="en-US" b="1" dirty="0" smtClean="0"/>
              <a:t> </a:t>
            </a:r>
            <a:r>
              <a:rPr lang="en-US" b="1" dirty="0" err="1" smtClean="0"/>
              <a:t>kiểu</a:t>
            </a:r>
            <a:r>
              <a:rPr lang="en-US" b="1" smtClean="0"/>
              <a:t> (type)</a:t>
            </a:r>
            <a:endParaRPr lang="en-US" b="1" dirty="0">
              <a:solidFill>
                <a:srgbClr val="FF0000"/>
              </a:solidFill>
            </a:endParaRPr>
          </a:p>
        </p:txBody>
      </p:sp>
      <p:sp>
        <p:nvSpPr>
          <p:cNvPr id="25" name="Flowchart: Decision 24"/>
          <p:cNvSpPr/>
          <p:nvPr/>
        </p:nvSpPr>
        <p:spPr>
          <a:xfrm>
            <a:off x="625365" y="220720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Chỉ</a:t>
            </a:r>
            <a:r>
              <a:rPr lang="en-US" b="1" dirty="0" smtClean="0"/>
              <a:t> </a:t>
            </a:r>
            <a:r>
              <a:rPr lang="en-US" b="1" dirty="0" err="1" smtClean="0"/>
              <a:t>lệnh</a:t>
            </a:r>
            <a:r>
              <a:rPr lang="en-US" b="1" dirty="0" smtClean="0"/>
              <a:t> </a:t>
            </a:r>
            <a:r>
              <a:rPr lang="en-US" b="1" dirty="0" err="1" smtClean="0"/>
              <a:t>trong</a:t>
            </a:r>
            <a:r>
              <a:rPr lang="en-US" b="1" dirty="0" smtClean="0"/>
              <a:t> field</a:t>
            </a:r>
            <a:endParaRPr lang="en-US" b="1" dirty="0">
              <a:solidFill>
                <a:srgbClr val="FF0000"/>
              </a:solidFill>
            </a:endParaRPr>
          </a:p>
        </p:txBody>
      </p:sp>
    </p:spTree>
    <p:extLst>
      <p:ext uri="{BB962C8B-B14F-4D97-AF65-F5344CB8AC3E}">
        <p14:creationId xmlns:p14="http://schemas.microsoft.com/office/powerpoint/2010/main" val="13951887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21</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7.4 </a:t>
            </a:r>
            <a:r>
              <a:rPr lang="en-US" dirty="0"/>
              <a:t>Escape </a:t>
            </a:r>
            <a:r>
              <a:rPr lang="en-US" dirty="0" smtClean="0"/>
              <a:t>Character</a:t>
            </a:r>
            <a:endParaRPr lang="en-US" dirty="0">
              <a:solidFill>
                <a:srgbClr val="FF0000"/>
              </a:solidFill>
            </a:endParaRPr>
          </a:p>
        </p:txBody>
      </p:sp>
      <p:sp>
        <p:nvSpPr>
          <p:cNvPr id="14" name="TextBox 13"/>
          <p:cNvSpPr txBox="1"/>
          <p:nvPr/>
        </p:nvSpPr>
        <p:spPr>
          <a:xfrm>
            <a:off x="774221" y="2098011"/>
            <a:ext cx="7834152" cy="2862322"/>
          </a:xfrm>
          <a:prstGeom prst="rect">
            <a:avLst/>
          </a:prstGeom>
          <a:noFill/>
        </p:spPr>
        <p:txBody>
          <a:bodyPr wrap="square" rtlCol="0">
            <a:spAutoFit/>
          </a:bodyPr>
          <a:lstStyle/>
          <a:p>
            <a:r>
              <a:rPr lang="vi-VN" dirty="0"/>
              <a:t>Trong Python, ký tự escape (escape character) là một ký tự đặc biệt được sử dụng để thể hiện các ký tự không thể hiện hoặc có ý nghĩa đặc biệt trong chuỗi. Khi bạn sử dụng ký tự escape, nó cho phép bạn đưa vào chuỗi những ký tự đặc biệt như dấu nháy kép, dấu nháy đơn, dấu gạch chéo ngược, và các ký tự khác mà không bị xem là kết thúc của chuỗi hoặc gây ra sự hiểu lầm về cú pháp.</a:t>
            </a:r>
          </a:p>
          <a:p>
            <a:endParaRPr lang="vi-VN" dirty="0"/>
          </a:p>
          <a:p>
            <a:r>
              <a:rPr lang="vi-VN" dirty="0"/>
              <a:t>Ký tự escape được ký hiệu bằng một dấu gạch chéo ngược ("") theo sau là ký tự đại diện cho ý nghĩa cụ thể. Dưới đây là một số ví dụ về ký tự escape phổ biến trong Python:</a:t>
            </a:r>
            <a:endParaRPr lang="en-US" dirty="0">
              <a:solidFill>
                <a:srgbClr val="FF0000"/>
              </a:solidFill>
            </a:endParaRPr>
          </a:p>
        </p:txBody>
      </p:sp>
      <p:sp>
        <p:nvSpPr>
          <p:cNvPr id="25" name="Flowchart: Decision 24"/>
          <p:cNvSpPr/>
          <p:nvPr/>
        </p:nvSpPr>
        <p:spPr>
          <a:xfrm>
            <a:off x="625365" y="220720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Giới</a:t>
            </a:r>
            <a:r>
              <a:rPr lang="en-US" b="1" dirty="0" smtClean="0"/>
              <a:t> </a:t>
            </a:r>
            <a:r>
              <a:rPr lang="en-US" b="1" dirty="0" err="1" smtClean="0"/>
              <a:t>thiệu</a:t>
            </a:r>
            <a:r>
              <a:rPr lang="en-US" b="1" dirty="0" smtClean="0"/>
              <a:t> </a:t>
            </a:r>
            <a:r>
              <a:rPr lang="en-US" b="1" dirty="0" err="1" smtClean="0"/>
              <a:t>về</a:t>
            </a:r>
            <a:r>
              <a:rPr lang="en-US" b="1" dirty="0" smtClean="0"/>
              <a:t> </a:t>
            </a:r>
            <a:r>
              <a:rPr lang="en-US" b="1" dirty="0" err="1" smtClean="0"/>
              <a:t>khái</a:t>
            </a:r>
            <a:r>
              <a:rPr lang="en-US" b="1" dirty="0" smtClean="0"/>
              <a:t> </a:t>
            </a:r>
            <a:r>
              <a:rPr lang="en-US" b="1" dirty="0" err="1" smtClean="0"/>
              <a:t>niệm</a:t>
            </a:r>
            <a:r>
              <a:rPr lang="en-US" b="1" dirty="0" smtClean="0"/>
              <a:t> Escape</a:t>
            </a:r>
            <a:endParaRPr lang="en-US" b="1" dirty="0">
              <a:solidFill>
                <a:srgbClr val="FF0000"/>
              </a:solidFill>
            </a:endParaRPr>
          </a:p>
        </p:txBody>
      </p:sp>
      <p:sp>
        <p:nvSpPr>
          <p:cNvPr id="13" name="TextBox 12"/>
          <p:cNvSpPr txBox="1"/>
          <p:nvPr/>
        </p:nvSpPr>
        <p:spPr>
          <a:xfrm>
            <a:off x="774221" y="5128290"/>
            <a:ext cx="7834152" cy="1200329"/>
          </a:xfrm>
          <a:prstGeom prst="rect">
            <a:avLst/>
          </a:prstGeom>
          <a:noFill/>
        </p:spPr>
        <p:txBody>
          <a:bodyPr wrap="square" rtlCol="0">
            <a:spAutoFit/>
          </a:bodyPr>
          <a:lstStyle/>
          <a:p>
            <a:r>
              <a:rPr lang="en-US" dirty="0"/>
              <a:t>\n: </a:t>
            </a:r>
            <a:r>
              <a:rPr lang="en-US" dirty="0" err="1"/>
              <a:t>Ký</a:t>
            </a:r>
            <a:r>
              <a:rPr lang="en-US" dirty="0"/>
              <a:t> </a:t>
            </a:r>
            <a:r>
              <a:rPr lang="en-US" dirty="0" err="1"/>
              <a:t>tự</a:t>
            </a:r>
            <a:r>
              <a:rPr lang="en-US" dirty="0"/>
              <a:t> </a:t>
            </a:r>
            <a:r>
              <a:rPr lang="en-US" dirty="0" err="1"/>
              <a:t>xuống</a:t>
            </a:r>
            <a:r>
              <a:rPr lang="en-US" dirty="0"/>
              <a:t> </a:t>
            </a:r>
            <a:r>
              <a:rPr lang="en-US" dirty="0" err="1"/>
              <a:t>dòng</a:t>
            </a:r>
            <a:r>
              <a:rPr lang="en-US" dirty="0"/>
              <a:t> (newline</a:t>
            </a:r>
            <a:r>
              <a:rPr lang="en-US" dirty="0" smtClean="0"/>
              <a:t>)</a:t>
            </a:r>
          </a:p>
          <a:p>
            <a:r>
              <a:rPr lang="en-US" dirty="0"/>
              <a:t>\t: </a:t>
            </a:r>
            <a:r>
              <a:rPr lang="en-US" dirty="0" err="1"/>
              <a:t>Ký</a:t>
            </a:r>
            <a:r>
              <a:rPr lang="en-US" dirty="0"/>
              <a:t> </a:t>
            </a:r>
            <a:r>
              <a:rPr lang="en-US" dirty="0" err="1"/>
              <a:t>tự</a:t>
            </a:r>
            <a:r>
              <a:rPr lang="en-US" dirty="0"/>
              <a:t> tab </a:t>
            </a:r>
            <a:r>
              <a:rPr lang="en-US" dirty="0" err="1"/>
              <a:t>ngang</a:t>
            </a:r>
            <a:r>
              <a:rPr lang="en-US" dirty="0"/>
              <a:t> (tab</a:t>
            </a:r>
            <a:r>
              <a:rPr lang="en-US" dirty="0" smtClean="0"/>
              <a:t>)</a:t>
            </a:r>
          </a:p>
          <a:p>
            <a:r>
              <a:rPr lang="en-US" dirty="0"/>
              <a:t>": </a:t>
            </a:r>
            <a:r>
              <a:rPr lang="en-US" dirty="0" err="1"/>
              <a:t>Dấu</a:t>
            </a:r>
            <a:r>
              <a:rPr lang="en-US" dirty="0"/>
              <a:t> </a:t>
            </a:r>
            <a:r>
              <a:rPr lang="en-US" dirty="0" err="1"/>
              <a:t>nháy</a:t>
            </a:r>
            <a:r>
              <a:rPr lang="en-US" dirty="0"/>
              <a:t> </a:t>
            </a:r>
            <a:r>
              <a:rPr lang="en-US" dirty="0" err="1" smtClean="0"/>
              <a:t>kép</a:t>
            </a:r>
            <a:endParaRPr lang="en-US" dirty="0" smtClean="0"/>
          </a:p>
          <a:p>
            <a:r>
              <a:rPr lang="vi-VN" dirty="0"/>
              <a:t>': Dấu nháy </a:t>
            </a:r>
            <a:r>
              <a:rPr lang="vi-VN" dirty="0" smtClean="0"/>
              <a:t>đơn</a:t>
            </a:r>
            <a:endParaRPr lang="en-US" dirty="0">
              <a:solidFill>
                <a:srgbClr val="FF0000"/>
              </a:solidFill>
            </a:endParaRPr>
          </a:p>
        </p:txBody>
      </p:sp>
    </p:spTree>
    <p:extLst>
      <p:ext uri="{BB962C8B-B14F-4D97-AF65-F5344CB8AC3E}">
        <p14:creationId xmlns:p14="http://schemas.microsoft.com/office/powerpoint/2010/main" val="39377708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22</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7.4 </a:t>
            </a:r>
            <a:r>
              <a:rPr lang="en-US" dirty="0"/>
              <a:t>Escape Character</a:t>
            </a:r>
            <a:endParaRPr lang="en-US" dirty="0">
              <a:solidFill>
                <a:srgbClr val="FF0000"/>
              </a:solidFill>
            </a:endParaRP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Ví</a:t>
            </a:r>
            <a:r>
              <a:rPr lang="en-US" b="1" dirty="0" smtClean="0"/>
              <a:t> </a:t>
            </a:r>
            <a:r>
              <a:rPr lang="en-US" b="1" dirty="0" err="1" smtClean="0"/>
              <a:t>dụ</a:t>
            </a:r>
            <a:r>
              <a:rPr lang="en-US" b="1" dirty="0" smtClean="0"/>
              <a:t> </a:t>
            </a:r>
            <a:r>
              <a:rPr lang="en-US" b="1" dirty="0" err="1" smtClean="0"/>
              <a:t>về</a:t>
            </a:r>
            <a:r>
              <a:rPr lang="en-US" b="1" dirty="0" smtClean="0"/>
              <a:t> </a:t>
            </a:r>
            <a:r>
              <a:rPr lang="en-US" b="1" dirty="0" err="1" smtClean="0"/>
              <a:t>cách</a:t>
            </a:r>
            <a:r>
              <a:rPr lang="en-US" b="1" dirty="0" smtClean="0"/>
              <a:t> </a:t>
            </a:r>
            <a:r>
              <a:rPr lang="en-US" b="1" dirty="0" err="1" smtClean="0"/>
              <a:t>sử</a:t>
            </a:r>
            <a:r>
              <a:rPr lang="en-US" b="1" dirty="0" smtClean="0"/>
              <a:t> </a:t>
            </a:r>
            <a:r>
              <a:rPr lang="en-US" b="1" dirty="0" err="1" smtClean="0"/>
              <a:t>dụng</a:t>
            </a:r>
            <a:r>
              <a:rPr lang="en-US" b="1" dirty="0" smtClean="0"/>
              <a:t> Escape</a:t>
            </a:r>
            <a:endParaRPr lang="en-US" b="1" dirty="0">
              <a:solidFill>
                <a:srgbClr val="FF0000"/>
              </a:solidFill>
            </a:endParaRPr>
          </a:p>
        </p:txBody>
      </p:sp>
      <p:sp>
        <p:nvSpPr>
          <p:cNvPr id="9" name="Rectangle 8"/>
          <p:cNvSpPr/>
          <p:nvPr/>
        </p:nvSpPr>
        <p:spPr>
          <a:xfrm>
            <a:off x="699793" y="2522669"/>
            <a:ext cx="8057096" cy="322954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880546" y="2672828"/>
            <a:ext cx="7721193" cy="2800767"/>
          </a:xfrm>
          <a:prstGeom prst="rect">
            <a:avLst/>
          </a:prstGeom>
          <a:noFill/>
        </p:spPr>
        <p:txBody>
          <a:bodyPr wrap="square" rtlCol="0">
            <a:spAutoFit/>
          </a:bodyPr>
          <a:lstStyle/>
          <a:p>
            <a:r>
              <a:rPr lang="vi-VN" dirty="0" smtClean="0">
                <a:solidFill>
                  <a:schemeClr val="bg1"/>
                </a:solidFill>
              </a:rPr>
              <a:t>print</a:t>
            </a:r>
            <a:r>
              <a:rPr lang="vi-VN" dirty="0">
                <a:solidFill>
                  <a:schemeClr val="bg1"/>
                </a:solidFill>
              </a:rPr>
              <a:t>("Dòng 1\nDòng 2") </a:t>
            </a:r>
            <a:endParaRPr lang="en-US" dirty="0" smtClean="0">
              <a:solidFill>
                <a:schemeClr val="bg1"/>
              </a:solidFill>
            </a:endParaRPr>
          </a:p>
          <a:p>
            <a:r>
              <a:rPr lang="vi-VN" sz="1600" dirty="0" smtClean="0">
                <a:solidFill>
                  <a:schemeClr val="accent6">
                    <a:lumMod val="75000"/>
                  </a:schemeClr>
                </a:solidFill>
              </a:rPr>
              <a:t># </a:t>
            </a:r>
            <a:r>
              <a:rPr lang="vi-VN" sz="1600" dirty="0">
                <a:solidFill>
                  <a:schemeClr val="accent6">
                    <a:lumMod val="75000"/>
                  </a:schemeClr>
                </a:solidFill>
              </a:rPr>
              <a:t>In ra hai dòng cách nhau bởi dấu xuống dòng (\n) </a:t>
            </a:r>
            <a:endParaRPr lang="en-US" sz="1600" dirty="0" smtClean="0">
              <a:solidFill>
                <a:schemeClr val="accent6">
                  <a:lumMod val="75000"/>
                </a:schemeClr>
              </a:solidFill>
            </a:endParaRPr>
          </a:p>
          <a:p>
            <a:r>
              <a:rPr lang="vi-VN" dirty="0" smtClean="0">
                <a:solidFill>
                  <a:schemeClr val="bg1"/>
                </a:solidFill>
              </a:rPr>
              <a:t>print</a:t>
            </a:r>
            <a:r>
              <a:rPr lang="vi-VN" dirty="0">
                <a:solidFill>
                  <a:schemeClr val="bg1"/>
                </a:solidFill>
              </a:rPr>
              <a:t>("Tab:\t\tKý tự tiếp theo sau tab") </a:t>
            </a:r>
            <a:endParaRPr lang="en-US" dirty="0" smtClean="0">
              <a:solidFill>
                <a:schemeClr val="bg1"/>
              </a:solidFill>
            </a:endParaRPr>
          </a:p>
          <a:p>
            <a:r>
              <a:rPr lang="vi-VN" sz="1600" dirty="0" smtClean="0">
                <a:solidFill>
                  <a:schemeClr val="accent6">
                    <a:lumMod val="75000"/>
                  </a:schemeClr>
                </a:solidFill>
              </a:rPr>
              <a:t># </a:t>
            </a:r>
            <a:r>
              <a:rPr lang="vi-VN" sz="1600" dirty="0">
                <a:solidFill>
                  <a:schemeClr val="accent6">
                    <a:lumMod val="75000"/>
                  </a:schemeClr>
                </a:solidFill>
              </a:rPr>
              <a:t>In ra ký tự tab (\t) để tạo khoảng cách</a:t>
            </a:r>
            <a:r>
              <a:rPr lang="vi-VN" dirty="0">
                <a:solidFill>
                  <a:schemeClr val="bg1"/>
                </a:solidFill>
              </a:rPr>
              <a:t> </a:t>
            </a:r>
            <a:endParaRPr lang="en-US" dirty="0" smtClean="0">
              <a:solidFill>
                <a:schemeClr val="bg1"/>
              </a:solidFill>
            </a:endParaRPr>
          </a:p>
          <a:p>
            <a:r>
              <a:rPr lang="vi-VN" dirty="0" smtClean="0">
                <a:solidFill>
                  <a:schemeClr val="bg1"/>
                </a:solidFill>
              </a:rPr>
              <a:t>print</a:t>
            </a:r>
            <a:r>
              <a:rPr lang="vi-VN" dirty="0">
                <a:solidFill>
                  <a:schemeClr val="bg1"/>
                </a:solidFill>
              </a:rPr>
              <a:t>("Dấu nháy kép: \"Ví dụ</a:t>
            </a:r>
            <a:r>
              <a:rPr lang="vi-VN" dirty="0" smtClean="0">
                <a:solidFill>
                  <a:schemeClr val="bg1"/>
                </a:solidFill>
              </a:rPr>
              <a:t>\"</a:t>
            </a:r>
            <a:r>
              <a:rPr lang="en-US" dirty="0" smtClean="0">
                <a:solidFill>
                  <a:schemeClr val="bg1"/>
                </a:solidFill>
              </a:rPr>
              <a:t>  </a:t>
            </a:r>
            <a:r>
              <a:rPr lang="vi-VN" dirty="0" smtClean="0">
                <a:solidFill>
                  <a:schemeClr val="bg1"/>
                </a:solidFill>
              </a:rPr>
              <a:t>") </a:t>
            </a:r>
            <a:endParaRPr lang="en-US" dirty="0" smtClean="0">
              <a:solidFill>
                <a:schemeClr val="bg1"/>
              </a:solidFill>
            </a:endParaRPr>
          </a:p>
          <a:p>
            <a:r>
              <a:rPr lang="vi-VN" dirty="0" smtClean="0">
                <a:solidFill>
                  <a:schemeClr val="accent6">
                    <a:lumMod val="75000"/>
                  </a:schemeClr>
                </a:solidFill>
              </a:rPr>
              <a:t># </a:t>
            </a:r>
            <a:r>
              <a:rPr lang="vi-VN" dirty="0">
                <a:solidFill>
                  <a:schemeClr val="accent6">
                    <a:lumMod val="75000"/>
                  </a:schemeClr>
                </a:solidFill>
              </a:rPr>
              <a:t>In ra dấu nháy kép (") trong chuỗi </a:t>
            </a:r>
            <a:endParaRPr lang="en-US" dirty="0" smtClean="0">
              <a:solidFill>
                <a:schemeClr val="accent6">
                  <a:lumMod val="75000"/>
                </a:schemeClr>
              </a:solidFill>
            </a:endParaRPr>
          </a:p>
          <a:p>
            <a:r>
              <a:rPr lang="vi-VN" dirty="0" smtClean="0">
                <a:solidFill>
                  <a:schemeClr val="bg1"/>
                </a:solidFill>
              </a:rPr>
              <a:t>print</a:t>
            </a:r>
            <a:r>
              <a:rPr lang="vi-VN" dirty="0">
                <a:solidFill>
                  <a:schemeClr val="bg1"/>
                </a:solidFill>
              </a:rPr>
              <a:t>('Dấu nháy đơn: </a:t>
            </a:r>
            <a:r>
              <a:rPr lang="en-US" dirty="0" smtClean="0">
                <a:solidFill>
                  <a:schemeClr val="bg1"/>
                </a:solidFill>
              </a:rPr>
              <a:t>I</a:t>
            </a:r>
            <a:r>
              <a:rPr lang="vi-VN" dirty="0" smtClean="0">
                <a:solidFill>
                  <a:schemeClr val="bg1"/>
                </a:solidFill>
              </a:rPr>
              <a:t>\</a:t>
            </a:r>
            <a:r>
              <a:rPr lang="vi-VN" dirty="0">
                <a:solidFill>
                  <a:schemeClr val="bg1"/>
                </a:solidFill>
              </a:rPr>
              <a:t>'</a:t>
            </a:r>
            <a:r>
              <a:rPr lang="en-US" dirty="0" smtClean="0">
                <a:solidFill>
                  <a:schemeClr val="bg1"/>
                </a:solidFill>
              </a:rPr>
              <a:t>m a student </a:t>
            </a:r>
            <a:r>
              <a:rPr lang="vi-VN" dirty="0" smtClean="0">
                <a:solidFill>
                  <a:schemeClr val="bg1"/>
                </a:solidFill>
              </a:rPr>
              <a:t>') </a:t>
            </a:r>
            <a:endParaRPr lang="en-US" dirty="0" smtClean="0">
              <a:solidFill>
                <a:schemeClr val="bg1"/>
              </a:solidFill>
            </a:endParaRPr>
          </a:p>
          <a:p>
            <a:r>
              <a:rPr lang="vi-VN" dirty="0" smtClean="0">
                <a:solidFill>
                  <a:schemeClr val="accent6">
                    <a:lumMod val="75000"/>
                  </a:schemeClr>
                </a:solidFill>
              </a:rPr>
              <a:t># </a:t>
            </a:r>
            <a:r>
              <a:rPr lang="vi-VN" dirty="0">
                <a:solidFill>
                  <a:schemeClr val="accent6">
                    <a:lumMod val="75000"/>
                  </a:schemeClr>
                </a:solidFill>
              </a:rPr>
              <a:t>In ra dấu nháy đơn (') trong chuỗi </a:t>
            </a:r>
            <a:endParaRPr lang="en-US" dirty="0" smtClean="0">
              <a:solidFill>
                <a:schemeClr val="accent6">
                  <a:lumMod val="75000"/>
                </a:schemeClr>
              </a:solidFill>
            </a:endParaRPr>
          </a:p>
          <a:p>
            <a:r>
              <a:rPr lang="vi-VN" dirty="0" smtClean="0">
                <a:solidFill>
                  <a:schemeClr val="bg1"/>
                </a:solidFill>
              </a:rPr>
              <a:t>print</a:t>
            </a:r>
            <a:r>
              <a:rPr lang="vi-VN" dirty="0">
                <a:solidFill>
                  <a:schemeClr val="bg1"/>
                </a:solidFill>
              </a:rPr>
              <a:t>("Dấu gạch chéo ngược: \\") </a:t>
            </a:r>
            <a:endParaRPr lang="en-US" dirty="0" smtClean="0">
              <a:solidFill>
                <a:schemeClr val="bg1"/>
              </a:solidFill>
            </a:endParaRPr>
          </a:p>
          <a:p>
            <a:r>
              <a:rPr lang="vi-VN" sz="1600" dirty="0" smtClean="0">
                <a:solidFill>
                  <a:schemeClr val="accent6">
                    <a:lumMod val="75000"/>
                  </a:schemeClr>
                </a:solidFill>
              </a:rPr>
              <a:t># </a:t>
            </a:r>
            <a:r>
              <a:rPr lang="vi-VN" sz="1600" dirty="0">
                <a:solidFill>
                  <a:schemeClr val="accent6">
                    <a:lumMod val="75000"/>
                  </a:schemeClr>
                </a:solidFill>
              </a:rPr>
              <a:t>In ra dấu gạch chéo ngược (\) trong chuỗi</a:t>
            </a:r>
            <a:endParaRPr lang="en-US" sz="1600" dirty="0">
              <a:solidFill>
                <a:schemeClr val="accent6">
                  <a:lumMod val="75000"/>
                </a:schemeClr>
              </a:solidFill>
            </a:endParaRPr>
          </a:p>
        </p:txBody>
      </p:sp>
      <p:sp>
        <p:nvSpPr>
          <p:cNvPr id="4" name="TextBox 3"/>
          <p:cNvSpPr txBox="1"/>
          <p:nvPr/>
        </p:nvSpPr>
        <p:spPr>
          <a:xfrm>
            <a:off x="699793" y="2064117"/>
            <a:ext cx="7582970" cy="369332"/>
          </a:xfrm>
          <a:prstGeom prst="rect">
            <a:avLst/>
          </a:prstGeom>
          <a:noFill/>
        </p:spPr>
        <p:txBody>
          <a:bodyPr wrap="square" rtlCol="0">
            <a:spAutoFit/>
          </a:bodyPr>
          <a:lstStyle/>
          <a:p>
            <a:r>
              <a:rPr lang="vi-VN" dirty="0"/>
              <a:t>Sử dụng ký tự escape để in ra các ký tự đặc biệt trong </a:t>
            </a:r>
            <a:r>
              <a:rPr lang="vi-VN" dirty="0" smtClean="0"/>
              <a:t>chuỗi</a:t>
            </a:r>
            <a:endParaRPr lang="en-US" dirty="0"/>
          </a:p>
        </p:txBody>
      </p:sp>
      <p:sp>
        <p:nvSpPr>
          <p:cNvPr id="12" name="TextBox 11"/>
          <p:cNvSpPr txBox="1"/>
          <p:nvPr/>
        </p:nvSpPr>
        <p:spPr>
          <a:xfrm>
            <a:off x="621026" y="5841434"/>
            <a:ext cx="8135863" cy="646331"/>
          </a:xfrm>
          <a:prstGeom prst="rect">
            <a:avLst/>
          </a:prstGeom>
          <a:noFill/>
        </p:spPr>
        <p:txBody>
          <a:bodyPr wrap="square" rtlCol="0">
            <a:spAutoFit/>
          </a:bodyPr>
          <a:lstStyle/>
          <a:p>
            <a:r>
              <a:rPr lang="en-US" dirty="0" err="1" smtClean="0"/>
              <a:t>Tham</a:t>
            </a:r>
            <a:r>
              <a:rPr lang="en-US" dirty="0" smtClean="0"/>
              <a:t> </a:t>
            </a:r>
            <a:r>
              <a:rPr lang="en-US" dirty="0" err="1" smtClean="0"/>
              <a:t>khảo</a:t>
            </a:r>
            <a:r>
              <a:rPr lang="en-US" dirty="0" smtClean="0"/>
              <a:t> link </a:t>
            </a:r>
            <a:r>
              <a:rPr lang="en-US" dirty="0" err="1" smtClean="0"/>
              <a:t>sau</a:t>
            </a:r>
            <a:r>
              <a:rPr lang="en-US" dirty="0" smtClean="0"/>
              <a:t> </a:t>
            </a:r>
            <a:r>
              <a:rPr lang="en-US" dirty="0" err="1" smtClean="0"/>
              <a:t>để</a:t>
            </a:r>
            <a:r>
              <a:rPr lang="en-US" dirty="0" smtClean="0"/>
              <a:t> </a:t>
            </a:r>
            <a:r>
              <a:rPr lang="en-US" dirty="0" err="1" smtClean="0"/>
              <a:t>tìm</a:t>
            </a:r>
            <a:r>
              <a:rPr lang="en-US" dirty="0" smtClean="0"/>
              <a:t> </a:t>
            </a:r>
            <a:r>
              <a:rPr lang="en-US" dirty="0" err="1" smtClean="0"/>
              <a:t>hiểu</a:t>
            </a:r>
            <a:r>
              <a:rPr lang="en-US" dirty="0" smtClean="0"/>
              <a:t> </a:t>
            </a:r>
            <a:r>
              <a:rPr lang="en-US" dirty="0" err="1" smtClean="0"/>
              <a:t>tất</a:t>
            </a:r>
            <a:r>
              <a:rPr lang="en-US" dirty="0" smtClean="0"/>
              <a:t> </a:t>
            </a:r>
            <a:r>
              <a:rPr lang="en-US" dirty="0" err="1" smtClean="0"/>
              <a:t>cả</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xử</a:t>
            </a:r>
            <a:r>
              <a:rPr lang="en-US" dirty="0" smtClean="0"/>
              <a:t> </a:t>
            </a:r>
            <a:r>
              <a:rPr lang="en-US" dirty="0" err="1" smtClean="0"/>
              <a:t>lý</a:t>
            </a:r>
            <a:r>
              <a:rPr lang="en-US" dirty="0" smtClean="0"/>
              <a:t> </a:t>
            </a:r>
            <a:r>
              <a:rPr lang="en-US" dirty="0" err="1" smtClean="0"/>
              <a:t>chuỗi</a:t>
            </a:r>
            <a:r>
              <a:rPr lang="en-US" dirty="0" smtClean="0"/>
              <a:t>:  https</a:t>
            </a:r>
            <a:r>
              <a:rPr lang="en-US" dirty="0"/>
              <a:t>://www.w3schools.com/python/python_strings_methods.asp</a:t>
            </a:r>
          </a:p>
        </p:txBody>
      </p:sp>
    </p:spTree>
    <p:extLst>
      <p:ext uri="{BB962C8B-B14F-4D97-AF65-F5344CB8AC3E}">
        <p14:creationId xmlns:p14="http://schemas.microsoft.com/office/powerpoint/2010/main" val="30358998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1571538" y="986929"/>
            <a:ext cx="3840434" cy="4247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err="1" smtClean="0">
                <a:solidFill>
                  <a:schemeClr val="bg1"/>
                </a:solidFill>
              </a:rPr>
              <a:t>Tổng</a:t>
            </a:r>
            <a:r>
              <a:rPr lang="en-US" b="1" dirty="0" smtClean="0">
                <a:solidFill>
                  <a:schemeClr val="bg1"/>
                </a:solidFill>
              </a:rPr>
              <a:t> </a:t>
            </a:r>
            <a:r>
              <a:rPr lang="en-US" b="1" dirty="0" err="1" smtClean="0">
                <a:solidFill>
                  <a:schemeClr val="bg1"/>
                </a:solidFill>
              </a:rPr>
              <a:t>kết</a:t>
            </a:r>
            <a:r>
              <a:rPr lang="en-US" b="1" dirty="0" smtClean="0">
                <a:solidFill>
                  <a:schemeClr val="bg1"/>
                </a:solidFill>
              </a:rPr>
              <a:t> </a:t>
            </a:r>
            <a:r>
              <a:rPr lang="en-US" b="1" dirty="0" err="1" smtClean="0">
                <a:solidFill>
                  <a:schemeClr val="bg1"/>
                </a:solidFill>
              </a:rPr>
              <a:t>lại</a:t>
            </a:r>
            <a:r>
              <a:rPr lang="en-US" b="1" dirty="0" smtClean="0">
                <a:solidFill>
                  <a:schemeClr val="bg1"/>
                </a:solidFill>
              </a:rPr>
              <a:t> </a:t>
            </a:r>
            <a:r>
              <a:rPr lang="en-US" b="1" dirty="0" err="1" smtClean="0">
                <a:solidFill>
                  <a:schemeClr val="bg1"/>
                </a:solidFill>
              </a:rPr>
              <a:t>bài</a:t>
            </a:r>
            <a:endParaRPr lang="en-US" b="1" dirty="0">
              <a:solidFill>
                <a:schemeClr val="bg1"/>
              </a:solidFill>
            </a:endParaRPr>
          </a:p>
        </p:txBody>
      </p:sp>
      <p:sp>
        <p:nvSpPr>
          <p:cNvPr id="5" name="Oval 4"/>
          <p:cNvSpPr/>
          <p:nvPr/>
        </p:nvSpPr>
        <p:spPr>
          <a:xfrm>
            <a:off x="1731027" y="1822655"/>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60B659"/>
                </a:solidFill>
              </a:rPr>
              <a:t>1</a:t>
            </a:r>
            <a:endParaRPr lang="en-US" b="1" dirty="0">
              <a:solidFill>
                <a:srgbClr val="60B659"/>
              </a:solidFill>
            </a:endParaRPr>
          </a:p>
        </p:txBody>
      </p:sp>
      <p:sp>
        <p:nvSpPr>
          <p:cNvPr id="6" name="Oval 5"/>
          <p:cNvSpPr/>
          <p:nvPr/>
        </p:nvSpPr>
        <p:spPr>
          <a:xfrm>
            <a:off x="1731027" y="2659759"/>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2</a:t>
            </a:r>
          </a:p>
        </p:txBody>
      </p:sp>
      <p:sp>
        <p:nvSpPr>
          <p:cNvPr id="7" name="Oval 6"/>
          <p:cNvSpPr/>
          <p:nvPr/>
        </p:nvSpPr>
        <p:spPr>
          <a:xfrm>
            <a:off x="1731027" y="3455142"/>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3</a:t>
            </a:r>
          </a:p>
        </p:txBody>
      </p:sp>
      <p:sp>
        <p:nvSpPr>
          <p:cNvPr id="8" name="Oval 7"/>
          <p:cNvSpPr/>
          <p:nvPr/>
        </p:nvSpPr>
        <p:spPr>
          <a:xfrm>
            <a:off x="1731027" y="4274161"/>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4</a:t>
            </a:r>
          </a:p>
        </p:txBody>
      </p:sp>
      <p:cxnSp>
        <p:nvCxnSpPr>
          <p:cNvPr id="16" name="Straight Connector 15"/>
          <p:cNvCxnSpPr/>
          <p:nvPr/>
        </p:nvCxnSpPr>
        <p:spPr>
          <a:xfrm>
            <a:off x="1731027" y="1528857"/>
            <a:ext cx="61476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275366" y="1893171"/>
            <a:ext cx="6485861" cy="369332"/>
          </a:xfrm>
          <a:prstGeom prst="rect">
            <a:avLst/>
          </a:prstGeom>
          <a:noFill/>
        </p:spPr>
        <p:txBody>
          <a:bodyPr wrap="square" rtlCol="0">
            <a:spAutoFit/>
          </a:bodyPr>
          <a:lstStyle/>
          <a:p>
            <a:r>
              <a:rPr lang="en-US" dirty="0" err="1" smtClean="0">
                <a:solidFill>
                  <a:schemeClr val="bg1"/>
                </a:solidFill>
              </a:rPr>
              <a:t>Hiểu</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thế</a:t>
            </a:r>
            <a:r>
              <a:rPr lang="en-US" dirty="0" smtClean="0">
                <a:solidFill>
                  <a:schemeClr val="bg1"/>
                </a:solidFill>
              </a:rPr>
              <a:t> </a:t>
            </a:r>
            <a:r>
              <a:rPr lang="en-US" dirty="0" err="1" smtClean="0">
                <a:solidFill>
                  <a:schemeClr val="bg1"/>
                </a:solidFill>
              </a:rPr>
              <a:t>nào</a:t>
            </a:r>
            <a:r>
              <a:rPr lang="en-US" dirty="0" smtClean="0">
                <a:solidFill>
                  <a:schemeClr val="bg1"/>
                </a:solidFill>
              </a:rPr>
              <a:t> </a:t>
            </a:r>
            <a:r>
              <a:rPr lang="en-US" dirty="0" err="1" smtClean="0">
                <a:solidFill>
                  <a:schemeClr val="bg1"/>
                </a:solidFill>
              </a:rPr>
              <a:t>gọi</a:t>
            </a:r>
            <a:r>
              <a:rPr lang="en-US" dirty="0" smtClean="0">
                <a:solidFill>
                  <a:schemeClr val="bg1"/>
                </a:solidFill>
              </a:rPr>
              <a:t> </a:t>
            </a:r>
            <a:r>
              <a:rPr lang="en-US" dirty="0" err="1" smtClean="0">
                <a:solidFill>
                  <a:schemeClr val="bg1"/>
                </a:solidFill>
              </a:rPr>
              <a:t>là</a:t>
            </a:r>
            <a:r>
              <a:rPr lang="en-US" dirty="0" smtClean="0">
                <a:solidFill>
                  <a:schemeClr val="bg1"/>
                </a:solidFill>
              </a:rPr>
              <a:t> </a:t>
            </a:r>
            <a:r>
              <a:rPr lang="en-US" dirty="0" err="1" smtClean="0">
                <a:solidFill>
                  <a:schemeClr val="bg1"/>
                </a:solidFill>
              </a:rPr>
              <a:t>dữ</a:t>
            </a:r>
            <a:r>
              <a:rPr lang="en-US" dirty="0" smtClean="0">
                <a:solidFill>
                  <a:schemeClr val="bg1"/>
                </a:solidFill>
              </a:rPr>
              <a:t> </a:t>
            </a:r>
            <a:r>
              <a:rPr lang="en-US" dirty="0" err="1" smtClean="0">
                <a:solidFill>
                  <a:schemeClr val="bg1"/>
                </a:solidFill>
              </a:rPr>
              <a:t>liệu</a:t>
            </a:r>
            <a:r>
              <a:rPr lang="en-US" dirty="0" smtClean="0">
                <a:solidFill>
                  <a:schemeClr val="bg1"/>
                </a:solidFill>
              </a:rPr>
              <a:t> </a:t>
            </a:r>
            <a:r>
              <a:rPr lang="en-US" dirty="0" err="1" smtClean="0">
                <a:solidFill>
                  <a:schemeClr val="bg1"/>
                </a:solidFill>
              </a:rPr>
              <a:t>kiểu</a:t>
            </a:r>
            <a:r>
              <a:rPr lang="en-US" dirty="0" smtClean="0">
                <a:solidFill>
                  <a:schemeClr val="bg1"/>
                </a:solidFill>
              </a:rPr>
              <a:t> </a:t>
            </a:r>
            <a:r>
              <a:rPr lang="en-US" dirty="0" err="1">
                <a:solidFill>
                  <a:schemeClr val="bg1"/>
                </a:solidFill>
              </a:rPr>
              <a:t>Chuỗi</a:t>
            </a:r>
            <a:r>
              <a:rPr lang="en-US" dirty="0">
                <a:solidFill>
                  <a:schemeClr val="bg1"/>
                </a:solidFill>
              </a:rPr>
              <a:t> (</a:t>
            </a:r>
            <a:r>
              <a:rPr lang="en-US" dirty="0" smtClean="0">
                <a:solidFill>
                  <a:schemeClr val="bg1"/>
                </a:solidFill>
              </a:rPr>
              <a:t>String)</a:t>
            </a:r>
            <a:endParaRPr lang="en-US" dirty="0">
              <a:solidFill>
                <a:schemeClr val="bg1"/>
              </a:solidFill>
            </a:endParaRPr>
          </a:p>
        </p:txBody>
      </p:sp>
      <p:sp>
        <p:nvSpPr>
          <p:cNvPr id="18" name="TextBox 17"/>
          <p:cNvSpPr txBox="1"/>
          <p:nvPr/>
        </p:nvSpPr>
        <p:spPr>
          <a:xfrm>
            <a:off x="2275367" y="2764247"/>
            <a:ext cx="5178056" cy="369332"/>
          </a:xfrm>
          <a:prstGeom prst="rect">
            <a:avLst/>
          </a:prstGeom>
          <a:noFill/>
        </p:spPr>
        <p:txBody>
          <a:bodyPr wrap="square" rtlCol="0">
            <a:spAutoFit/>
          </a:bodyPr>
          <a:lstStyle/>
          <a:p>
            <a:r>
              <a:rPr lang="en-US" dirty="0" err="1" smtClean="0">
                <a:solidFill>
                  <a:schemeClr val="bg1"/>
                </a:solidFill>
              </a:rPr>
              <a:t>Nắm</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các</a:t>
            </a:r>
            <a:r>
              <a:rPr lang="en-US" dirty="0" smtClean="0">
                <a:solidFill>
                  <a:schemeClr val="bg1"/>
                </a:solidFill>
              </a:rPr>
              <a:t> </a:t>
            </a:r>
            <a:r>
              <a:rPr lang="en-US" dirty="0" err="1" smtClean="0">
                <a:solidFill>
                  <a:schemeClr val="bg1"/>
                </a:solidFill>
              </a:rPr>
              <a:t>phương</a:t>
            </a:r>
            <a:r>
              <a:rPr lang="en-US" dirty="0" smtClean="0">
                <a:solidFill>
                  <a:schemeClr val="bg1"/>
                </a:solidFill>
              </a:rPr>
              <a:t> </a:t>
            </a:r>
            <a:r>
              <a:rPr lang="en-US" dirty="0" err="1" smtClean="0">
                <a:solidFill>
                  <a:schemeClr val="bg1"/>
                </a:solidFill>
              </a:rPr>
              <a:t>thức</a:t>
            </a:r>
            <a:r>
              <a:rPr lang="en-US" dirty="0" smtClean="0">
                <a:solidFill>
                  <a:schemeClr val="bg1"/>
                </a:solidFill>
              </a:rPr>
              <a:t> </a:t>
            </a:r>
            <a:r>
              <a:rPr lang="en-US" dirty="0" err="1" smtClean="0">
                <a:solidFill>
                  <a:schemeClr val="bg1"/>
                </a:solidFill>
              </a:rPr>
              <a:t>xử</a:t>
            </a:r>
            <a:r>
              <a:rPr lang="en-US" dirty="0" smtClean="0">
                <a:solidFill>
                  <a:schemeClr val="bg1"/>
                </a:solidFill>
              </a:rPr>
              <a:t> </a:t>
            </a:r>
            <a:r>
              <a:rPr lang="en-US" dirty="0" err="1" smtClean="0">
                <a:solidFill>
                  <a:schemeClr val="bg1"/>
                </a:solidFill>
              </a:rPr>
              <a:t>lý</a:t>
            </a:r>
            <a:r>
              <a:rPr lang="en-US" dirty="0" smtClean="0">
                <a:solidFill>
                  <a:schemeClr val="bg1"/>
                </a:solidFill>
              </a:rPr>
              <a:t> </a:t>
            </a:r>
            <a:r>
              <a:rPr lang="en-US" dirty="0" err="1" smtClean="0">
                <a:solidFill>
                  <a:schemeClr val="bg1"/>
                </a:solidFill>
              </a:rPr>
              <a:t>với</a:t>
            </a:r>
            <a:r>
              <a:rPr lang="en-US" dirty="0" smtClean="0">
                <a:solidFill>
                  <a:schemeClr val="bg1"/>
                </a:solidFill>
              </a:rPr>
              <a:t> </a:t>
            </a:r>
            <a:r>
              <a:rPr lang="en-US" dirty="0" err="1" smtClean="0">
                <a:solidFill>
                  <a:schemeClr val="bg1"/>
                </a:solidFill>
              </a:rPr>
              <a:t>Chuỗi</a:t>
            </a:r>
            <a:endParaRPr lang="en-US" dirty="0">
              <a:solidFill>
                <a:schemeClr val="bg1"/>
              </a:solidFill>
            </a:endParaRPr>
          </a:p>
        </p:txBody>
      </p:sp>
      <p:sp>
        <p:nvSpPr>
          <p:cNvPr id="19" name="TextBox 18"/>
          <p:cNvSpPr txBox="1"/>
          <p:nvPr/>
        </p:nvSpPr>
        <p:spPr>
          <a:xfrm>
            <a:off x="2275367" y="4274161"/>
            <a:ext cx="5178056" cy="646331"/>
          </a:xfrm>
          <a:prstGeom prst="rect">
            <a:avLst/>
          </a:prstGeom>
          <a:noFill/>
        </p:spPr>
        <p:txBody>
          <a:bodyPr wrap="square" rtlCol="0">
            <a:spAutoFit/>
          </a:bodyPr>
          <a:lstStyle/>
          <a:p>
            <a:r>
              <a:rPr lang="en-US" dirty="0" err="1" smtClean="0">
                <a:solidFill>
                  <a:schemeClr val="bg1"/>
                </a:solidFill>
              </a:rPr>
              <a:t>Hiểu</a:t>
            </a:r>
            <a:r>
              <a:rPr lang="en-US" dirty="0" smtClean="0">
                <a:solidFill>
                  <a:schemeClr val="bg1"/>
                </a:solidFill>
              </a:rPr>
              <a:t> </a:t>
            </a:r>
            <a:r>
              <a:rPr lang="en-US" dirty="0" err="1" smtClean="0">
                <a:solidFill>
                  <a:schemeClr val="bg1"/>
                </a:solidFill>
              </a:rPr>
              <a:t>thế</a:t>
            </a:r>
            <a:r>
              <a:rPr lang="en-US" dirty="0" smtClean="0">
                <a:solidFill>
                  <a:schemeClr val="bg1"/>
                </a:solidFill>
              </a:rPr>
              <a:t> </a:t>
            </a:r>
            <a:r>
              <a:rPr lang="en-US" dirty="0" err="1" smtClean="0">
                <a:solidFill>
                  <a:schemeClr val="bg1"/>
                </a:solidFill>
              </a:rPr>
              <a:t>nào</a:t>
            </a:r>
            <a:r>
              <a:rPr lang="en-US" dirty="0" smtClean="0">
                <a:solidFill>
                  <a:schemeClr val="bg1"/>
                </a:solidFill>
              </a:rPr>
              <a:t> </a:t>
            </a:r>
            <a:r>
              <a:rPr lang="en-US" dirty="0" err="1" smtClean="0">
                <a:solidFill>
                  <a:schemeClr val="bg1"/>
                </a:solidFill>
              </a:rPr>
              <a:t>là</a:t>
            </a:r>
            <a:r>
              <a:rPr lang="en-US" dirty="0" smtClean="0">
                <a:solidFill>
                  <a:schemeClr val="bg1"/>
                </a:solidFill>
              </a:rPr>
              <a:t> </a:t>
            </a:r>
            <a:r>
              <a:rPr lang="en-US" dirty="0" err="1" smtClean="0">
                <a:solidFill>
                  <a:schemeClr val="bg1"/>
                </a:solidFill>
              </a:rPr>
              <a:t>dãy</a:t>
            </a:r>
            <a:r>
              <a:rPr lang="en-US" dirty="0" smtClean="0">
                <a:solidFill>
                  <a:schemeClr val="bg1"/>
                </a:solidFill>
              </a:rPr>
              <a:t> </a:t>
            </a:r>
            <a:r>
              <a:rPr lang="en-US" dirty="0" err="1" smtClean="0">
                <a:solidFill>
                  <a:schemeClr val="bg1"/>
                </a:solidFill>
              </a:rPr>
              <a:t>thoát</a:t>
            </a:r>
            <a:r>
              <a:rPr lang="en-US" dirty="0" smtClean="0">
                <a:solidFill>
                  <a:schemeClr val="bg1"/>
                </a:solidFill>
              </a:rPr>
              <a:t> Escape </a:t>
            </a:r>
            <a:r>
              <a:rPr lang="en-US" dirty="0" err="1" smtClean="0">
                <a:solidFill>
                  <a:schemeClr val="bg1"/>
                </a:solidFill>
              </a:rPr>
              <a:t>trong</a:t>
            </a:r>
            <a:r>
              <a:rPr lang="en-US" dirty="0" smtClean="0">
                <a:solidFill>
                  <a:schemeClr val="bg1"/>
                </a:solidFill>
              </a:rPr>
              <a:t> Python </a:t>
            </a:r>
            <a:r>
              <a:rPr lang="en-US" dirty="0" err="1" smtClean="0">
                <a:solidFill>
                  <a:schemeClr val="bg1"/>
                </a:solidFill>
              </a:rPr>
              <a:t>và</a:t>
            </a:r>
            <a:r>
              <a:rPr lang="en-US" dirty="0" smtClean="0">
                <a:solidFill>
                  <a:schemeClr val="bg1"/>
                </a:solidFill>
              </a:rPr>
              <a:t> </a:t>
            </a:r>
            <a:r>
              <a:rPr lang="en-US" dirty="0" err="1" smtClean="0">
                <a:solidFill>
                  <a:schemeClr val="bg1"/>
                </a:solidFill>
              </a:rPr>
              <a:t>cách</a:t>
            </a:r>
            <a:r>
              <a:rPr lang="en-US" dirty="0" smtClean="0">
                <a:solidFill>
                  <a:schemeClr val="bg1"/>
                </a:solidFill>
              </a:rPr>
              <a:t> </a:t>
            </a:r>
            <a:r>
              <a:rPr lang="en-US" dirty="0" err="1" smtClean="0">
                <a:solidFill>
                  <a:schemeClr val="bg1"/>
                </a:solidFill>
              </a:rPr>
              <a:t>sử</a:t>
            </a:r>
            <a:r>
              <a:rPr lang="en-US" dirty="0" smtClean="0">
                <a:solidFill>
                  <a:schemeClr val="bg1"/>
                </a:solidFill>
              </a:rPr>
              <a:t> </a:t>
            </a:r>
            <a:r>
              <a:rPr lang="en-US" dirty="0" err="1" smtClean="0">
                <a:solidFill>
                  <a:schemeClr val="bg1"/>
                </a:solidFill>
              </a:rPr>
              <a:t>dụng</a:t>
            </a:r>
            <a:endParaRPr lang="en-US" dirty="0">
              <a:solidFill>
                <a:schemeClr val="bg1"/>
              </a:solidFill>
            </a:endParaRPr>
          </a:p>
        </p:txBody>
      </p:sp>
      <p:sp>
        <p:nvSpPr>
          <p:cNvPr id="20" name="TextBox 19"/>
          <p:cNvSpPr txBox="1"/>
          <p:nvPr/>
        </p:nvSpPr>
        <p:spPr>
          <a:xfrm>
            <a:off x="2275367" y="3490400"/>
            <a:ext cx="5178056" cy="369332"/>
          </a:xfrm>
          <a:prstGeom prst="rect">
            <a:avLst/>
          </a:prstGeom>
          <a:noFill/>
        </p:spPr>
        <p:txBody>
          <a:bodyPr wrap="square" rtlCol="0">
            <a:spAutoFit/>
          </a:bodyPr>
          <a:lstStyle/>
          <a:p>
            <a:r>
              <a:rPr lang="en-US" dirty="0" err="1" smtClean="0">
                <a:solidFill>
                  <a:schemeClr val="bg1"/>
                </a:solidFill>
              </a:rPr>
              <a:t>Biết</a:t>
            </a:r>
            <a:r>
              <a:rPr lang="en-US" dirty="0" smtClean="0">
                <a:solidFill>
                  <a:schemeClr val="bg1"/>
                </a:solidFill>
              </a:rPr>
              <a:t> </a:t>
            </a:r>
            <a:r>
              <a:rPr lang="en-US" dirty="0" err="1" smtClean="0">
                <a:solidFill>
                  <a:schemeClr val="bg1"/>
                </a:solidFill>
              </a:rPr>
              <a:t>cách</a:t>
            </a:r>
            <a:r>
              <a:rPr lang="en-US" dirty="0" smtClean="0">
                <a:solidFill>
                  <a:schemeClr val="bg1"/>
                </a:solidFill>
              </a:rPr>
              <a:t> </a:t>
            </a:r>
            <a:r>
              <a:rPr lang="en-US" dirty="0" err="1">
                <a:solidFill>
                  <a:schemeClr val="bg1"/>
                </a:solidFill>
              </a:rPr>
              <a:t>đ</a:t>
            </a:r>
            <a:r>
              <a:rPr lang="en-US" dirty="0" err="1" smtClean="0">
                <a:solidFill>
                  <a:schemeClr val="bg1"/>
                </a:solidFill>
              </a:rPr>
              <a:t>ịnh</a:t>
            </a:r>
            <a:r>
              <a:rPr lang="en-US" dirty="0" smtClean="0">
                <a:solidFill>
                  <a:schemeClr val="bg1"/>
                </a:solidFill>
              </a:rPr>
              <a:t> </a:t>
            </a:r>
            <a:r>
              <a:rPr lang="en-US" dirty="0" err="1" smtClean="0">
                <a:solidFill>
                  <a:schemeClr val="bg1"/>
                </a:solidFill>
              </a:rPr>
              <a:t>dạng</a:t>
            </a:r>
            <a:r>
              <a:rPr lang="en-US" dirty="0" smtClean="0">
                <a:solidFill>
                  <a:schemeClr val="bg1"/>
                </a:solidFill>
              </a:rPr>
              <a:t> </a:t>
            </a:r>
            <a:r>
              <a:rPr lang="en-US" dirty="0" err="1" smtClean="0">
                <a:solidFill>
                  <a:schemeClr val="bg1"/>
                </a:solidFill>
              </a:rPr>
              <a:t>chuỗi</a:t>
            </a:r>
            <a:r>
              <a:rPr lang="en-US" dirty="0" smtClean="0">
                <a:solidFill>
                  <a:schemeClr val="bg1"/>
                </a:solidFill>
              </a:rPr>
              <a:t> </a:t>
            </a:r>
            <a:r>
              <a:rPr lang="en-US" dirty="0" err="1" smtClean="0">
                <a:solidFill>
                  <a:schemeClr val="bg1"/>
                </a:solidFill>
              </a:rPr>
              <a:t>với</a:t>
            </a:r>
            <a:r>
              <a:rPr lang="en-US" dirty="0" smtClean="0">
                <a:solidFill>
                  <a:schemeClr val="bg1"/>
                </a:solidFill>
              </a:rPr>
              <a:t> </a:t>
            </a:r>
            <a:r>
              <a:rPr lang="en-US" dirty="0" err="1" smtClean="0">
                <a:solidFill>
                  <a:schemeClr val="bg1"/>
                </a:solidFill>
              </a:rPr>
              <a:t>khuôn</a:t>
            </a:r>
            <a:r>
              <a:rPr lang="en-US" dirty="0" smtClean="0">
                <a:solidFill>
                  <a:schemeClr val="bg1"/>
                </a:solidFill>
              </a:rPr>
              <a:t> format()</a:t>
            </a:r>
            <a:endParaRPr lang="en-US" dirty="0">
              <a:solidFill>
                <a:schemeClr val="bg1"/>
              </a:solidFill>
            </a:endParaRPr>
          </a:p>
        </p:txBody>
      </p:sp>
    </p:spTree>
    <p:extLst>
      <p:ext uri="{BB962C8B-B14F-4D97-AF65-F5344CB8AC3E}">
        <p14:creationId xmlns:p14="http://schemas.microsoft.com/office/powerpoint/2010/main" val="2671992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7.1 </a:t>
            </a:r>
            <a:r>
              <a:rPr lang="en-US" dirty="0" err="1"/>
              <a:t>Tổng</a:t>
            </a:r>
            <a:r>
              <a:rPr lang="en-US" dirty="0"/>
              <a:t> </a:t>
            </a:r>
            <a:r>
              <a:rPr lang="en-US" dirty="0" err="1"/>
              <a:t>quan</a:t>
            </a:r>
            <a:r>
              <a:rPr lang="en-US" dirty="0"/>
              <a:t> </a:t>
            </a:r>
            <a:r>
              <a:rPr lang="en-US" dirty="0" err="1"/>
              <a:t>về</a:t>
            </a:r>
            <a:r>
              <a:rPr lang="en-US" dirty="0"/>
              <a:t> </a:t>
            </a:r>
            <a:r>
              <a:rPr lang="en-US" dirty="0" err="1" smtClean="0"/>
              <a:t>Chuỗi</a:t>
            </a:r>
            <a:r>
              <a:rPr lang="en-US" dirty="0" smtClean="0"/>
              <a:t> (String )</a:t>
            </a:r>
            <a:endParaRPr lang="en-US" dirty="0"/>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Giới</a:t>
            </a:r>
            <a:r>
              <a:rPr lang="en-US" b="1" dirty="0" smtClean="0"/>
              <a:t> </a:t>
            </a:r>
            <a:r>
              <a:rPr lang="en-US" b="1" dirty="0" err="1" smtClean="0"/>
              <a:t>thiệu</a:t>
            </a:r>
            <a:r>
              <a:rPr lang="en-US" b="1" dirty="0" smtClean="0"/>
              <a:t> </a:t>
            </a:r>
            <a:r>
              <a:rPr lang="en-US" b="1" dirty="0" err="1" smtClean="0"/>
              <a:t>về</a:t>
            </a:r>
            <a:r>
              <a:rPr lang="en-US" b="1" dirty="0" smtClean="0"/>
              <a:t> </a:t>
            </a:r>
            <a:r>
              <a:rPr lang="en-US" b="1" dirty="0" err="1" smtClean="0"/>
              <a:t>Kiểu</a:t>
            </a:r>
            <a:r>
              <a:rPr lang="en-US" b="1" dirty="0" smtClean="0"/>
              <a:t> </a:t>
            </a:r>
            <a:r>
              <a:rPr lang="en-US" b="1" dirty="0" err="1" smtClean="0"/>
              <a:t>dữ</a:t>
            </a:r>
            <a:r>
              <a:rPr lang="en-US" b="1" dirty="0" smtClean="0"/>
              <a:t> </a:t>
            </a:r>
            <a:r>
              <a:rPr lang="en-US" b="1" dirty="0" err="1" smtClean="0"/>
              <a:t>liệu</a:t>
            </a:r>
            <a:r>
              <a:rPr lang="en-US" b="1" dirty="0" smtClean="0"/>
              <a:t> String</a:t>
            </a:r>
            <a:endParaRPr lang="en-US" b="1" dirty="0">
              <a:solidFill>
                <a:srgbClr val="FF0000"/>
              </a:solidFill>
            </a:endParaRPr>
          </a:p>
        </p:txBody>
      </p:sp>
      <p:sp>
        <p:nvSpPr>
          <p:cNvPr id="8" name="TextBox 7"/>
          <p:cNvSpPr txBox="1"/>
          <p:nvPr/>
        </p:nvSpPr>
        <p:spPr>
          <a:xfrm>
            <a:off x="925034" y="1903017"/>
            <a:ext cx="7831856" cy="646331"/>
          </a:xfrm>
          <a:prstGeom prst="rect">
            <a:avLst/>
          </a:prstGeom>
          <a:noFill/>
        </p:spPr>
        <p:txBody>
          <a:bodyPr wrap="square" rtlCol="0">
            <a:spAutoFit/>
          </a:bodyPr>
          <a:lstStyle/>
          <a:p>
            <a:r>
              <a:rPr lang="vi-VN" dirty="0"/>
              <a:t>Trong Python, kiểu dữ liệu chuỗi (string) là một dạng dữ liệu dùng để lưu trữ văn bản, chữ số, ký tự, hoặc bất kỳ dãy các ký tự nào</a:t>
            </a:r>
            <a:endParaRPr lang="en-US" dirty="0"/>
          </a:p>
        </p:txBody>
      </p:sp>
      <p:sp>
        <p:nvSpPr>
          <p:cNvPr id="14" name="TextBox 13"/>
          <p:cNvSpPr txBox="1"/>
          <p:nvPr/>
        </p:nvSpPr>
        <p:spPr>
          <a:xfrm>
            <a:off x="925033" y="2708821"/>
            <a:ext cx="7697972" cy="923330"/>
          </a:xfrm>
          <a:prstGeom prst="rect">
            <a:avLst/>
          </a:prstGeom>
          <a:noFill/>
        </p:spPr>
        <p:txBody>
          <a:bodyPr wrap="square" rtlCol="0">
            <a:spAutoFit/>
          </a:bodyPr>
          <a:lstStyle/>
          <a:p>
            <a:r>
              <a:rPr lang="vi-VN" dirty="0"/>
              <a:t>Chuỗi trong Python được biểu diễn bằng các ký tự nằm trong cặp dấu nháy đơn ('...') hoặc nháy kép ("..."). Python hỗ trợ các thao tác và phương thức mạnh mẽ để làm việc với kiểu dữ liệu chuỗi</a:t>
            </a:r>
            <a:endParaRPr lang="en-US" dirty="0"/>
          </a:p>
        </p:txBody>
      </p:sp>
      <p:sp>
        <p:nvSpPr>
          <p:cNvPr id="15" name="Flowchart: Decision 14"/>
          <p:cNvSpPr/>
          <p:nvPr/>
        </p:nvSpPr>
        <p:spPr>
          <a:xfrm>
            <a:off x="710426" y="1998538"/>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Decision 16"/>
          <p:cNvSpPr/>
          <p:nvPr/>
        </p:nvSpPr>
        <p:spPr>
          <a:xfrm>
            <a:off x="710426" y="2817240"/>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99793" y="3842487"/>
            <a:ext cx="7774356" cy="265400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880547" y="3965780"/>
            <a:ext cx="7402216" cy="2308324"/>
          </a:xfrm>
          <a:prstGeom prst="rect">
            <a:avLst/>
          </a:prstGeom>
          <a:noFill/>
        </p:spPr>
        <p:txBody>
          <a:bodyPr wrap="square" rtlCol="0">
            <a:spAutoFit/>
          </a:bodyPr>
          <a:lstStyle/>
          <a:p>
            <a:r>
              <a:rPr lang="vi-VN" dirty="0">
                <a:solidFill>
                  <a:schemeClr val="accent6">
                    <a:lumMod val="75000"/>
                  </a:schemeClr>
                </a:solidFill>
              </a:rPr>
              <a:t># Khai báo chuỗi bằng cặp dấu nháy đơn</a:t>
            </a:r>
            <a:endParaRPr lang="en-US" dirty="0" smtClean="0">
              <a:solidFill>
                <a:schemeClr val="accent6">
                  <a:lumMod val="75000"/>
                </a:schemeClr>
              </a:solidFill>
            </a:endParaRPr>
          </a:p>
          <a:p>
            <a:r>
              <a:rPr lang="en-US" dirty="0" smtClean="0">
                <a:solidFill>
                  <a:schemeClr val="bg1"/>
                </a:solidFill>
              </a:rPr>
              <a:t>string1 </a:t>
            </a:r>
            <a:r>
              <a:rPr lang="en-US" dirty="0">
                <a:solidFill>
                  <a:schemeClr val="bg1"/>
                </a:solidFill>
              </a:rPr>
              <a:t>= </a:t>
            </a:r>
            <a:r>
              <a:rPr lang="en-US" dirty="0">
                <a:solidFill>
                  <a:schemeClr val="accent2">
                    <a:lumMod val="75000"/>
                  </a:schemeClr>
                </a:solidFill>
              </a:rPr>
              <a:t>'Hello, World</a:t>
            </a:r>
            <a:r>
              <a:rPr lang="en-US" dirty="0" smtClean="0">
                <a:solidFill>
                  <a:schemeClr val="accent2">
                    <a:lumMod val="75000"/>
                  </a:schemeClr>
                </a:solidFill>
              </a:rPr>
              <a:t>!'</a:t>
            </a:r>
          </a:p>
          <a:p>
            <a:r>
              <a:rPr lang="en-US" dirty="0">
                <a:solidFill>
                  <a:schemeClr val="accent6">
                    <a:lumMod val="75000"/>
                  </a:schemeClr>
                </a:solidFill>
              </a:rPr>
              <a:t># </a:t>
            </a:r>
            <a:r>
              <a:rPr lang="en-US" dirty="0" err="1">
                <a:solidFill>
                  <a:schemeClr val="accent6">
                    <a:lumMod val="75000"/>
                  </a:schemeClr>
                </a:solidFill>
              </a:rPr>
              <a:t>Khai</a:t>
            </a:r>
            <a:r>
              <a:rPr lang="en-US" dirty="0">
                <a:solidFill>
                  <a:schemeClr val="accent6">
                    <a:lumMod val="75000"/>
                  </a:schemeClr>
                </a:solidFill>
              </a:rPr>
              <a:t> </a:t>
            </a:r>
            <a:r>
              <a:rPr lang="en-US" dirty="0" err="1">
                <a:solidFill>
                  <a:schemeClr val="accent6">
                    <a:lumMod val="75000"/>
                  </a:schemeClr>
                </a:solidFill>
              </a:rPr>
              <a:t>báo</a:t>
            </a:r>
            <a:r>
              <a:rPr lang="en-US" dirty="0">
                <a:solidFill>
                  <a:schemeClr val="accent6">
                    <a:lumMod val="75000"/>
                  </a:schemeClr>
                </a:solidFill>
              </a:rPr>
              <a:t> </a:t>
            </a:r>
            <a:r>
              <a:rPr lang="en-US" dirty="0" err="1">
                <a:solidFill>
                  <a:schemeClr val="accent6">
                    <a:lumMod val="75000"/>
                  </a:schemeClr>
                </a:solidFill>
              </a:rPr>
              <a:t>chuỗi</a:t>
            </a:r>
            <a:r>
              <a:rPr lang="en-US" dirty="0">
                <a:solidFill>
                  <a:schemeClr val="accent6">
                    <a:lumMod val="75000"/>
                  </a:schemeClr>
                </a:solidFill>
              </a:rPr>
              <a:t> </a:t>
            </a:r>
            <a:r>
              <a:rPr lang="en-US" dirty="0" err="1">
                <a:solidFill>
                  <a:schemeClr val="accent6">
                    <a:lumMod val="75000"/>
                  </a:schemeClr>
                </a:solidFill>
              </a:rPr>
              <a:t>bằng</a:t>
            </a:r>
            <a:r>
              <a:rPr lang="en-US" dirty="0">
                <a:solidFill>
                  <a:schemeClr val="accent6">
                    <a:lumMod val="75000"/>
                  </a:schemeClr>
                </a:solidFill>
              </a:rPr>
              <a:t> </a:t>
            </a:r>
            <a:r>
              <a:rPr lang="en-US" dirty="0" err="1">
                <a:solidFill>
                  <a:schemeClr val="accent6">
                    <a:lumMod val="75000"/>
                  </a:schemeClr>
                </a:solidFill>
              </a:rPr>
              <a:t>cặp</a:t>
            </a:r>
            <a:r>
              <a:rPr lang="en-US" dirty="0">
                <a:solidFill>
                  <a:schemeClr val="accent6">
                    <a:lumMod val="75000"/>
                  </a:schemeClr>
                </a:solidFill>
              </a:rPr>
              <a:t> </a:t>
            </a:r>
            <a:r>
              <a:rPr lang="en-US" dirty="0" err="1">
                <a:solidFill>
                  <a:schemeClr val="accent6">
                    <a:lumMod val="75000"/>
                  </a:schemeClr>
                </a:solidFill>
              </a:rPr>
              <a:t>dấu</a:t>
            </a:r>
            <a:r>
              <a:rPr lang="en-US" dirty="0">
                <a:solidFill>
                  <a:schemeClr val="accent6">
                    <a:lumMod val="75000"/>
                  </a:schemeClr>
                </a:solidFill>
              </a:rPr>
              <a:t> </a:t>
            </a:r>
            <a:r>
              <a:rPr lang="en-US" dirty="0" err="1">
                <a:solidFill>
                  <a:schemeClr val="accent6">
                    <a:lumMod val="75000"/>
                  </a:schemeClr>
                </a:solidFill>
              </a:rPr>
              <a:t>nháy</a:t>
            </a:r>
            <a:r>
              <a:rPr lang="en-US" dirty="0">
                <a:solidFill>
                  <a:schemeClr val="accent6">
                    <a:lumMod val="75000"/>
                  </a:schemeClr>
                </a:solidFill>
              </a:rPr>
              <a:t> </a:t>
            </a:r>
            <a:r>
              <a:rPr lang="en-US" dirty="0" err="1">
                <a:solidFill>
                  <a:schemeClr val="accent6">
                    <a:lumMod val="75000"/>
                  </a:schemeClr>
                </a:solidFill>
              </a:rPr>
              <a:t>kép</a:t>
            </a:r>
            <a:endParaRPr lang="en-US" dirty="0" smtClean="0">
              <a:solidFill>
                <a:schemeClr val="accent6">
                  <a:lumMod val="75000"/>
                </a:schemeClr>
              </a:solidFill>
            </a:endParaRPr>
          </a:p>
          <a:p>
            <a:r>
              <a:rPr lang="en-US" dirty="0" smtClean="0">
                <a:solidFill>
                  <a:schemeClr val="bg1"/>
                </a:solidFill>
              </a:rPr>
              <a:t>string2 </a:t>
            </a:r>
            <a:r>
              <a:rPr lang="en-US" dirty="0">
                <a:solidFill>
                  <a:schemeClr val="bg1"/>
                </a:solidFill>
              </a:rPr>
              <a:t>= </a:t>
            </a:r>
            <a:r>
              <a:rPr lang="en-US" dirty="0">
                <a:solidFill>
                  <a:schemeClr val="accent2">
                    <a:lumMod val="75000"/>
                  </a:schemeClr>
                </a:solidFill>
              </a:rPr>
              <a:t>"Python is </a:t>
            </a:r>
            <a:r>
              <a:rPr lang="en-US" dirty="0" smtClean="0">
                <a:solidFill>
                  <a:schemeClr val="accent2">
                    <a:lumMod val="75000"/>
                  </a:schemeClr>
                </a:solidFill>
              </a:rPr>
              <a:t>awesome"</a:t>
            </a:r>
          </a:p>
          <a:p>
            <a:r>
              <a:rPr lang="en-US" dirty="0">
                <a:solidFill>
                  <a:schemeClr val="accent6">
                    <a:lumMod val="75000"/>
                  </a:schemeClr>
                </a:solidFill>
              </a:rPr>
              <a:t># </a:t>
            </a:r>
            <a:r>
              <a:rPr lang="en-US" dirty="0" err="1">
                <a:solidFill>
                  <a:schemeClr val="accent6">
                    <a:lumMod val="75000"/>
                  </a:schemeClr>
                </a:solidFill>
              </a:rPr>
              <a:t>Chuỗi</a:t>
            </a:r>
            <a:r>
              <a:rPr lang="en-US" dirty="0">
                <a:solidFill>
                  <a:schemeClr val="accent6">
                    <a:lumMod val="75000"/>
                  </a:schemeClr>
                </a:solidFill>
              </a:rPr>
              <a:t> </a:t>
            </a:r>
            <a:r>
              <a:rPr lang="en-US" dirty="0" err="1">
                <a:solidFill>
                  <a:schemeClr val="accent6">
                    <a:lumMod val="75000"/>
                  </a:schemeClr>
                </a:solidFill>
              </a:rPr>
              <a:t>có</a:t>
            </a:r>
            <a:r>
              <a:rPr lang="en-US" dirty="0">
                <a:solidFill>
                  <a:schemeClr val="accent6">
                    <a:lumMod val="75000"/>
                  </a:schemeClr>
                </a:solidFill>
              </a:rPr>
              <a:t> </a:t>
            </a:r>
            <a:r>
              <a:rPr lang="en-US" dirty="0" err="1">
                <a:solidFill>
                  <a:schemeClr val="accent6">
                    <a:lumMod val="75000"/>
                  </a:schemeClr>
                </a:solidFill>
              </a:rPr>
              <a:t>thể</a:t>
            </a:r>
            <a:r>
              <a:rPr lang="en-US" dirty="0">
                <a:solidFill>
                  <a:schemeClr val="accent6">
                    <a:lumMod val="75000"/>
                  </a:schemeClr>
                </a:solidFill>
              </a:rPr>
              <a:t> </a:t>
            </a:r>
            <a:r>
              <a:rPr lang="en-US" dirty="0" err="1">
                <a:solidFill>
                  <a:schemeClr val="accent6">
                    <a:lumMod val="75000"/>
                  </a:schemeClr>
                </a:solidFill>
              </a:rPr>
              <a:t>chứa</a:t>
            </a:r>
            <a:r>
              <a:rPr lang="en-US" dirty="0">
                <a:solidFill>
                  <a:schemeClr val="accent6">
                    <a:lumMod val="75000"/>
                  </a:schemeClr>
                </a:solidFill>
              </a:rPr>
              <a:t> </a:t>
            </a:r>
            <a:r>
              <a:rPr lang="en-US" dirty="0" err="1">
                <a:solidFill>
                  <a:schemeClr val="accent6">
                    <a:lumMod val="75000"/>
                  </a:schemeClr>
                </a:solidFill>
              </a:rPr>
              <a:t>các</a:t>
            </a:r>
            <a:r>
              <a:rPr lang="en-US" dirty="0">
                <a:solidFill>
                  <a:schemeClr val="accent6">
                    <a:lumMod val="75000"/>
                  </a:schemeClr>
                </a:solidFill>
              </a:rPr>
              <a:t> </a:t>
            </a:r>
            <a:r>
              <a:rPr lang="en-US" dirty="0" err="1">
                <a:solidFill>
                  <a:schemeClr val="accent6">
                    <a:lumMod val="75000"/>
                  </a:schemeClr>
                </a:solidFill>
              </a:rPr>
              <a:t>ký</a:t>
            </a:r>
            <a:r>
              <a:rPr lang="en-US" dirty="0">
                <a:solidFill>
                  <a:schemeClr val="accent6">
                    <a:lumMod val="75000"/>
                  </a:schemeClr>
                </a:solidFill>
              </a:rPr>
              <a:t> </a:t>
            </a:r>
            <a:r>
              <a:rPr lang="en-US" dirty="0" err="1">
                <a:solidFill>
                  <a:schemeClr val="accent6">
                    <a:lumMod val="75000"/>
                  </a:schemeClr>
                </a:solidFill>
              </a:rPr>
              <a:t>tự</a:t>
            </a:r>
            <a:r>
              <a:rPr lang="en-US" dirty="0">
                <a:solidFill>
                  <a:schemeClr val="accent6">
                    <a:lumMod val="75000"/>
                  </a:schemeClr>
                </a:solidFill>
              </a:rPr>
              <a:t> </a:t>
            </a:r>
            <a:r>
              <a:rPr lang="en-US" dirty="0" err="1">
                <a:solidFill>
                  <a:schemeClr val="accent6">
                    <a:lumMod val="75000"/>
                  </a:schemeClr>
                </a:solidFill>
              </a:rPr>
              <a:t>đặc</a:t>
            </a:r>
            <a:r>
              <a:rPr lang="en-US" dirty="0">
                <a:solidFill>
                  <a:schemeClr val="accent6">
                    <a:lumMod val="75000"/>
                  </a:schemeClr>
                </a:solidFill>
              </a:rPr>
              <a:t> </a:t>
            </a:r>
            <a:r>
              <a:rPr lang="en-US" dirty="0" err="1">
                <a:solidFill>
                  <a:schemeClr val="accent6">
                    <a:lumMod val="75000"/>
                  </a:schemeClr>
                </a:solidFill>
              </a:rPr>
              <a:t>biệt</a:t>
            </a:r>
            <a:endParaRPr lang="en-US" dirty="0" smtClean="0">
              <a:solidFill>
                <a:schemeClr val="accent6">
                  <a:lumMod val="75000"/>
                </a:schemeClr>
              </a:solidFill>
            </a:endParaRPr>
          </a:p>
          <a:p>
            <a:r>
              <a:rPr lang="en-US" dirty="0" smtClean="0">
                <a:solidFill>
                  <a:schemeClr val="bg1"/>
                </a:solidFill>
              </a:rPr>
              <a:t>string3 </a:t>
            </a:r>
            <a:r>
              <a:rPr lang="en-US" dirty="0">
                <a:solidFill>
                  <a:schemeClr val="bg1"/>
                </a:solidFill>
              </a:rPr>
              <a:t>= </a:t>
            </a:r>
            <a:r>
              <a:rPr lang="en-US" dirty="0">
                <a:solidFill>
                  <a:schemeClr val="accent2">
                    <a:lumMod val="75000"/>
                  </a:schemeClr>
                </a:solidFill>
              </a:rPr>
              <a:t>'</a:t>
            </a:r>
            <a:r>
              <a:rPr lang="en-US" dirty="0" err="1">
                <a:solidFill>
                  <a:schemeClr val="accent2">
                    <a:lumMod val="75000"/>
                  </a:schemeClr>
                </a:solidFill>
              </a:rPr>
              <a:t>Các</a:t>
            </a:r>
            <a:r>
              <a:rPr lang="en-US" dirty="0">
                <a:solidFill>
                  <a:schemeClr val="accent2">
                    <a:lumMod val="75000"/>
                  </a:schemeClr>
                </a:solidFill>
              </a:rPr>
              <a:t> </a:t>
            </a:r>
            <a:r>
              <a:rPr lang="en-US" dirty="0" err="1">
                <a:solidFill>
                  <a:schemeClr val="accent2">
                    <a:lumMod val="75000"/>
                  </a:schemeClr>
                </a:solidFill>
              </a:rPr>
              <a:t>ký</a:t>
            </a:r>
            <a:r>
              <a:rPr lang="en-US" dirty="0">
                <a:solidFill>
                  <a:schemeClr val="accent2">
                    <a:lumMod val="75000"/>
                  </a:schemeClr>
                </a:solidFill>
              </a:rPr>
              <a:t> </a:t>
            </a:r>
            <a:r>
              <a:rPr lang="en-US" dirty="0" err="1">
                <a:solidFill>
                  <a:schemeClr val="accent2">
                    <a:lumMod val="75000"/>
                  </a:schemeClr>
                </a:solidFill>
              </a:rPr>
              <a:t>tự</a:t>
            </a:r>
            <a:r>
              <a:rPr lang="en-US" dirty="0">
                <a:solidFill>
                  <a:schemeClr val="accent2">
                    <a:lumMod val="75000"/>
                  </a:schemeClr>
                </a:solidFill>
              </a:rPr>
              <a:t> </a:t>
            </a:r>
            <a:r>
              <a:rPr lang="en-US" dirty="0" err="1">
                <a:solidFill>
                  <a:schemeClr val="accent2">
                    <a:lumMod val="75000"/>
                  </a:schemeClr>
                </a:solidFill>
              </a:rPr>
              <a:t>đặc</a:t>
            </a:r>
            <a:r>
              <a:rPr lang="en-US" dirty="0">
                <a:solidFill>
                  <a:schemeClr val="accent2">
                    <a:lumMod val="75000"/>
                  </a:schemeClr>
                </a:solidFill>
              </a:rPr>
              <a:t> </a:t>
            </a:r>
            <a:r>
              <a:rPr lang="en-US" dirty="0" err="1">
                <a:solidFill>
                  <a:schemeClr val="accent2">
                    <a:lumMod val="75000"/>
                  </a:schemeClr>
                </a:solidFill>
              </a:rPr>
              <a:t>biệt</a:t>
            </a:r>
            <a:r>
              <a:rPr lang="en-US" dirty="0">
                <a:solidFill>
                  <a:schemeClr val="accent2">
                    <a:lumMod val="75000"/>
                  </a:schemeClr>
                </a:solidFill>
              </a:rPr>
              <a:t>: </a:t>
            </a:r>
            <a:r>
              <a:rPr lang="en-US" dirty="0" smtClean="0">
                <a:solidFill>
                  <a:schemeClr val="accent2">
                    <a:lumMod val="75000"/>
                  </a:schemeClr>
                </a:solidFill>
              </a:rPr>
              <a:t>!@#$%^&amp;*()'</a:t>
            </a:r>
          </a:p>
          <a:p>
            <a:r>
              <a:rPr lang="en-US" dirty="0">
                <a:solidFill>
                  <a:schemeClr val="accent6">
                    <a:lumMod val="75000"/>
                  </a:schemeClr>
                </a:solidFill>
              </a:rPr>
              <a:t># </a:t>
            </a:r>
            <a:r>
              <a:rPr lang="en-US" dirty="0" err="1">
                <a:solidFill>
                  <a:schemeClr val="accent6">
                    <a:lumMod val="75000"/>
                  </a:schemeClr>
                </a:solidFill>
              </a:rPr>
              <a:t>Chuỗi</a:t>
            </a:r>
            <a:r>
              <a:rPr lang="en-US" dirty="0">
                <a:solidFill>
                  <a:schemeClr val="accent6">
                    <a:lumMod val="75000"/>
                  </a:schemeClr>
                </a:solidFill>
              </a:rPr>
              <a:t> </a:t>
            </a:r>
            <a:r>
              <a:rPr lang="en-US" dirty="0" err="1">
                <a:solidFill>
                  <a:schemeClr val="accent6">
                    <a:lumMod val="75000"/>
                  </a:schemeClr>
                </a:solidFill>
              </a:rPr>
              <a:t>có</a:t>
            </a:r>
            <a:r>
              <a:rPr lang="en-US" dirty="0">
                <a:solidFill>
                  <a:schemeClr val="accent6">
                    <a:lumMod val="75000"/>
                  </a:schemeClr>
                </a:solidFill>
              </a:rPr>
              <a:t> </a:t>
            </a:r>
            <a:r>
              <a:rPr lang="en-US" dirty="0" err="1">
                <a:solidFill>
                  <a:schemeClr val="accent6">
                    <a:lumMod val="75000"/>
                  </a:schemeClr>
                </a:solidFill>
              </a:rPr>
              <a:t>thể</a:t>
            </a:r>
            <a:r>
              <a:rPr lang="en-US" dirty="0">
                <a:solidFill>
                  <a:schemeClr val="accent6">
                    <a:lumMod val="75000"/>
                  </a:schemeClr>
                </a:solidFill>
              </a:rPr>
              <a:t> </a:t>
            </a:r>
            <a:r>
              <a:rPr lang="en-US" dirty="0" err="1">
                <a:solidFill>
                  <a:schemeClr val="accent6">
                    <a:lumMod val="75000"/>
                  </a:schemeClr>
                </a:solidFill>
              </a:rPr>
              <a:t>chứa</a:t>
            </a:r>
            <a:r>
              <a:rPr lang="en-US" dirty="0">
                <a:solidFill>
                  <a:schemeClr val="accent6">
                    <a:lumMod val="75000"/>
                  </a:schemeClr>
                </a:solidFill>
              </a:rPr>
              <a:t> </a:t>
            </a:r>
            <a:r>
              <a:rPr lang="en-US" dirty="0" err="1">
                <a:solidFill>
                  <a:schemeClr val="accent6">
                    <a:lumMod val="75000"/>
                  </a:schemeClr>
                </a:solidFill>
              </a:rPr>
              <a:t>các</a:t>
            </a:r>
            <a:r>
              <a:rPr lang="en-US" dirty="0">
                <a:solidFill>
                  <a:schemeClr val="accent6">
                    <a:lumMod val="75000"/>
                  </a:schemeClr>
                </a:solidFill>
              </a:rPr>
              <a:t> </a:t>
            </a:r>
            <a:r>
              <a:rPr lang="en-US" dirty="0" err="1">
                <a:solidFill>
                  <a:schemeClr val="accent6">
                    <a:lumMod val="75000"/>
                  </a:schemeClr>
                </a:solidFill>
              </a:rPr>
              <a:t>số</a:t>
            </a:r>
            <a:r>
              <a:rPr lang="en-US" dirty="0">
                <a:solidFill>
                  <a:schemeClr val="accent6">
                    <a:lumMod val="75000"/>
                  </a:schemeClr>
                </a:solidFill>
              </a:rPr>
              <a:t> </a:t>
            </a:r>
            <a:r>
              <a:rPr lang="en-US" dirty="0" err="1">
                <a:solidFill>
                  <a:schemeClr val="accent6">
                    <a:lumMod val="75000"/>
                  </a:schemeClr>
                </a:solidFill>
              </a:rPr>
              <a:t>và</a:t>
            </a:r>
            <a:r>
              <a:rPr lang="en-US" dirty="0">
                <a:solidFill>
                  <a:schemeClr val="accent6">
                    <a:lumMod val="75000"/>
                  </a:schemeClr>
                </a:solidFill>
              </a:rPr>
              <a:t> </a:t>
            </a:r>
            <a:r>
              <a:rPr lang="en-US" dirty="0" err="1">
                <a:solidFill>
                  <a:schemeClr val="accent6">
                    <a:lumMod val="75000"/>
                  </a:schemeClr>
                </a:solidFill>
              </a:rPr>
              <a:t>chữ</a:t>
            </a:r>
            <a:r>
              <a:rPr lang="en-US" dirty="0">
                <a:solidFill>
                  <a:schemeClr val="accent6">
                    <a:lumMod val="75000"/>
                  </a:schemeClr>
                </a:solidFill>
              </a:rPr>
              <a:t> </a:t>
            </a:r>
            <a:r>
              <a:rPr lang="en-US" dirty="0" err="1">
                <a:solidFill>
                  <a:schemeClr val="accent6">
                    <a:lumMod val="75000"/>
                  </a:schemeClr>
                </a:solidFill>
              </a:rPr>
              <a:t>số</a:t>
            </a:r>
            <a:endParaRPr lang="en-US" dirty="0" smtClean="0">
              <a:solidFill>
                <a:schemeClr val="accent6">
                  <a:lumMod val="75000"/>
                </a:schemeClr>
              </a:solidFill>
            </a:endParaRPr>
          </a:p>
          <a:p>
            <a:r>
              <a:rPr lang="en-US" dirty="0" smtClean="0">
                <a:solidFill>
                  <a:schemeClr val="bg1"/>
                </a:solidFill>
              </a:rPr>
              <a:t>string4 </a:t>
            </a:r>
            <a:r>
              <a:rPr lang="en-US" dirty="0">
                <a:solidFill>
                  <a:schemeClr val="bg1"/>
                </a:solidFill>
              </a:rPr>
              <a:t>= </a:t>
            </a:r>
            <a:r>
              <a:rPr lang="en-US" dirty="0">
                <a:solidFill>
                  <a:schemeClr val="accent2">
                    <a:lumMod val="75000"/>
                  </a:schemeClr>
                </a:solidFill>
              </a:rPr>
              <a:t>'12345'</a:t>
            </a:r>
            <a:endParaRPr lang="en-US" sz="1600" dirty="0">
              <a:solidFill>
                <a:schemeClr val="accent2">
                  <a:lumMod val="75000"/>
                </a:schemeClr>
              </a:solidFill>
            </a:endParaRPr>
          </a:p>
        </p:txBody>
      </p:sp>
    </p:spTree>
    <p:extLst>
      <p:ext uri="{BB962C8B-B14F-4D97-AF65-F5344CB8AC3E}">
        <p14:creationId xmlns:p14="http://schemas.microsoft.com/office/powerpoint/2010/main" val="3168920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7.1 </a:t>
            </a:r>
            <a:r>
              <a:rPr lang="en-US" dirty="0" err="1"/>
              <a:t>Tổng</a:t>
            </a:r>
            <a:r>
              <a:rPr lang="en-US" dirty="0"/>
              <a:t> </a:t>
            </a:r>
            <a:r>
              <a:rPr lang="en-US" dirty="0" err="1"/>
              <a:t>quan</a:t>
            </a:r>
            <a:r>
              <a:rPr lang="en-US" dirty="0"/>
              <a:t> </a:t>
            </a:r>
            <a:r>
              <a:rPr lang="en-US" dirty="0" err="1"/>
              <a:t>về</a:t>
            </a:r>
            <a:r>
              <a:rPr lang="en-US" dirty="0"/>
              <a:t> </a:t>
            </a:r>
            <a:r>
              <a:rPr lang="en-US" dirty="0" err="1" smtClean="0"/>
              <a:t>Chuỗi</a:t>
            </a:r>
            <a:r>
              <a:rPr lang="en-US" dirty="0" smtClean="0"/>
              <a:t> (String )</a:t>
            </a:r>
            <a:endParaRPr lang="en-US" dirty="0"/>
          </a:p>
        </p:txBody>
      </p:sp>
      <p:sp>
        <p:nvSpPr>
          <p:cNvPr id="8" name="TextBox 7"/>
          <p:cNvSpPr txBox="1"/>
          <p:nvPr/>
        </p:nvSpPr>
        <p:spPr>
          <a:xfrm>
            <a:off x="925034" y="1484818"/>
            <a:ext cx="7831856" cy="369332"/>
          </a:xfrm>
          <a:prstGeom prst="rect">
            <a:avLst/>
          </a:prstGeom>
          <a:noFill/>
        </p:spPr>
        <p:txBody>
          <a:bodyPr wrap="square" rtlCol="0">
            <a:spAutoFit/>
          </a:bodyPr>
          <a:lstStyle/>
          <a:p>
            <a:r>
              <a:rPr lang="en-US" dirty="0" err="1" smtClean="0"/>
              <a:t>Chuỗi</a:t>
            </a:r>
            <a:r>
              <a:rPr lang="en-US" dirty="0" smtClean="0"/>
              <a:t> </a:t>
            </a:r>
            <a:r>
              <a:rPr lang="en-US" dirty="0" err="1" smtClean="0"/>
              <a:t>nhiều</a:t>
            </a:r>
            <a:r>
              <a:rPr lang="en-US" dirty="0" smtClean="0"/>
              <a:t> </a:t>
            </a:r>
            <a:r>
              <a:rPr lang="en-US" dirty="0" err="1" smtClean="0"/>
              <a:t>dòng</a:t>
            </a:r>
            <a:r>
              <a:rPr lang="en-US" dirty="0" smtClean="0"/>
              <a:t> </a:t>
            </a:r>
            <a:r>
              <a:rPr lang="en-US" dirty="0" err="1" smtClean="0"/>
              <a:t>với</a:t>
            </a:r>
            <a:r>
              <a:rPr lang="en-US" dirty="0" smtClean="0"/>
              <a:t> 3 </a:t>
            </a:r>
            <a:r>
              <a:rPr lang="en-US" dirty="0" err="1" smtClean="0"/>
              <a:t>kí</a:t>
            </a:r>
            <a:r>
              <a:rPr lang="en-US" dirty="0" smtClean="0"/>
              <a:t> </a:t>
            </a:r>
            <a:r>
              <a:rPr lang="en-US" dirty="0" err="1" smtClean="0"/>
              <a:t>tự</a:t>
            </a:r>
            <a:r>
              <a:rPr lang="en-US" dirty="0" smtClean="0"/>
              <a:t> </a:t>
            </a:r>
            <a:r>
              <a:rPr lang="en-US" dirty="0" err="1" smtClean="0"/>
              <a:t>nháy</a:t>
            </a:r>
            <a:r>
              <a:rPr lang="en-US" dirty="0" smtClean="0"/>
              <a:t> </a:t>
            </a:r>
            <a:r>
              <a:rPr lang="en-US" dirty="0" err="1" smtClean="0"/>
              <a:t>kép</a:t>
            </a:r>
            <a:r>
              <a:rPr lang="en-US" dirty="0" smtClean="0"/>
              <a:t> </a:t>
            </a:r>
            <a:r>
              <a:rPr lang="en-US" dirty="0">
                <a:solidFill>
                  <a:schemeClr val="accent2">
                    <a:lumMod val="75000"/>
                  </a:schemeClr>
                </a:solidFill>
              </a:rPr>
              <a:t>"""</a:t>
            </a:r>
            <a:endParaRPr lang="en-US" dirty="0"/>
          </a:p>
        </p:txBody>
      </p:sp>
      <p:sp>
        <p:nvSpPr>
          <p:cNvPr id="15" name="Flowchart: Decision 14"/>
          <p:cNvSpPr/>
          <p:nvPr/>
        </p:nvSpPr>
        <p:spPr>
          <a:xfrm>
            <a:off x="710426" y="1580339"/>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99793" y="2062946"/>
            <a:ext cx="7774356" cy="182857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880547" y="2186239"/>
            <a:ext cx="7402216" cy="1477328"/>
          </a:xfrm>
          <a:prstGeom prst="rect">
            <a:avLst/>
          </a:prstGeom>
          <a:noFill/>
        </p:spPr>
        <p:txBody>
          <a:bodyPr wrap="square" rtlCol="0">
            <a:spAutoFit/>
          </a:bodyPr>
          <a:lstStyle/>
          <a:p>
            <a:r>
              <a:rPr lang="en-US" dirty="0">
                <a:solidFill>
                  <a:schemeClr val="bg1"/>
                </a:solidFill>
              </a:rPr>
              <a:t>a = </a:t>
            </a:r>
            <a:r>
              <a:rPr lang="en-US" dirty="0">
                <a:solidFill>
                  <a:schemeClr val="accent2">
                    <a:lumMod val="75000"/>
                  </a:schemeClr>
                </a:solidFill>
              </a:rPr>
              <a:t>"""Lorem ipsum dolor sit </a:t>
            </a:r>
            <a:r>
              <a:rPr lang="en-US" dirty="0" err="1">
                <a:solidFill>
                  <a:schemeClr val="accent2">
                    <a:lumMod val="75000"/>
                  </a:schemeClr>
                </a:solidFill>
              </a:rPr>
              <a:t>amet</a:t>
            </a:r>
            <a:r>
              <a:rPr lang="en-US" dirty="0">
                <a:solidFill>
                  <a:schemeClr val="accent2">
                    <a:lumMod val="75000"/>
                  </a:schemeClr>
                </a:solidFill>
              </a:rPr>
              <a:t>,</a:t>
            </a:r>
            <a:br>
              <a:rPr lang="en-US" dirty="0">
                <a:solidFill>
                  <a:schemeClr val="accent2">
                    <a:lumMod val="75000"/>
                  </a:schemeClr>
                </a:solidFill>
              </a:rPr>
            </a:br>
            <a:r>
              <a:rPr lang="en-US" dirty="0" err="1">
                <a:solidFill>
                  <a:schemeClr val="accent2">
                    <a:lumMod val="75000"/>
                  </a:schemeClr>
                </a:solidFill>
              </a:rPr>
              <a:t>consectetur</a:t>
            </a:r>
            <a:r>
              <a:rPr lang="en-US" dirty="0">
                <a:solidFill>
                  <a:schemeClr val="accent2">
                    <a:lumMod val="75000"/>
                  </a:schemeClr>
                </a:solidFill>
              </a:rPr>
              <a:t> </a:t>
            </a:r>
            <a:r>
              <a:rPr lang="en-US" dirty="0" err="1">
                <a:solidFill>
                  <a:schemeClr val="accent2">
                    <a:lumMod val="75000"/>
                  </a:schemeClr>
                </a:solidFill>
              </a:rPr>
              <a:t>adipiscing</a:t>
            </a:r>
            <a:r>
              <a:rPr lang="en-US" dirty="0">
                <a:solidFill>
                  <a:schemeClr val="accent2">
                    <a:lumMod val="75000"/>
                  </a:schemeClr>
                </a:solidFill>
              </a:rPr>
              <a:t> </a:t>
            </a:r>
            <a:r>
              <a:rPr lang="en-US" dirty="0" err="1">
                <a:solidFill>
                  <a:schemeClr val="accent2">
                    <a:lumMod val="75000"/>
                  </a:schemeClr>
                </a:solidFill>
              </a:rPr>
              <a:t>elit</a:t>
            </a:r>
            <a:r>
              <a:rPr lang="en-US" dirty="0">
                <a:solidFill>
                  <a:schemeClr val="accent2">
                    <a:lumMod val="75000"/>
                  </a:schemeClr>
                </a:solidFill>
              </a:rPr>
              <a:t>,</a:t>
            </a:r>
            <a:br>
              <a:rPr lang="en-US" dirty="0">
                <a:solidFill>
                  <a:schemeClr val="accent2">
                    <a:lumMod val="75000"/>
                  </a:schemeClr>
                </a:solidFill>
              </a:rPr>
            </a:br>
            <a:r>
              <a:rPr lang="en-US" dirty="0" err="1">
                <a:solidFill>
                  <a:schemeClr val="accent2">
                    <a:lumMod val="75000"/>
                  </a:schemeClr>
                </a:solidFill>
              </a:rPr>
              <a:t>sed</a:t>
            </a:r>
            <a:r>
              <a:rPr lang="en-US" dirty="0">
                <a:solidFill>
                  <a:schemeClr val="accent2">
                    <a:lumMod val="75000"/>
                  </a:schemeClr>
                </a:solidFill>
              </a:rPr>
              <a:t> do </a:t>
            </a:r>
            <a:r>
              <a:rPr lang="en-US" dirty="0" err="1">
                <a:solidFill>
                  <a:schemeClr val="accent2">
                    <a:lumMod val="75000"/>
                  </a:schemeClr>
                </a:solidFill>
              </a:rPr>
              <a:t>eiusmod</a:t>
            </a:r>
            <a:r>
              <a:rPr lang="en-US" dirty="0">
                <a:solidFill>
                  <a:schemeClr val="accent2">
                    <a:lumMod val="75000"/>
                  </a:schemeClr>
                </a:solidFill>
              </a:rPr>
              <a:t> </a:t>
            </a:r>
            <a:r>
              <a:rPr lang="en-US" dirty="0" err="1">
                <a:solidFill>
                  <a:schemeClr val="accent2">
                    <a:lumMod val="75000"/>
                  </a:schemeClr>
                </a:solidFill>
              </a:rPr>
              <a:t>tempor</a:t>
            </a:r>
            <a:r>
              <a:rPr lang="en-US" dirty="0">
                <a:solidFill>
                  <a:schemeClr val="accent2">
                    <a:lumMod val="75000"/>
                  </a:schemeClr>
                </a:solidFill>
              </a:rPr>
              <a:t> </a:t>
            </a:r>
            <a:r>
              <a:rPr lang="en-US" dirty="0" err="1">
                <a:solidFill>
                  <a:schemeClr val="accent2">
                    <a:lumMod val="75000"/>
                  </a:schemeClr>
                </a:solidFill>
              </a:rPr>
              <a:t>incididunt</a:t>
            </a:r>
            <a:r>
              <a:rPr lang="en-US" dirty="0">
                <a:solidFill>
                  <a:schemeClr val="accent2">
                    <a:lumMod val="75000"/>
                  </a:schemeClr>
                </a:solidFill>
              </a:rPr>
              <a:t/>
            </a:r>
            <a:br>
              <a:rPr lang="en-US" dirty="0">
                <a:solidFill>
                  <a:schemeClr val="accent2">
                    <a:lumMod val="75000"/>
                  </a:schemeClr>
                </a:solidFill>
              </a:rPr>
            </a:br>
            <a:r>
              <a:rPr lang="en-US" dirty="0" err="1">
                <a:solidFill>
                  <a:schemeClr val="accent2">
                    <a:lumMod val="75000"/>
                  </a:schemeClr>
                </a:solidFill>
              </a:rPr>
              <a:t>ut</a:t>
            </a:r>
            <a:r>
              <a:rPr lang="en-US" dirty="0">
                <a:solidFill>
                  <a:schemeClr val="accent2">
                    <a:lumMod val="75000"/>
                  </a:schemeClr>
                </a:solidFill>
              </a:rPr>
              <a:t> </a:t>
            </a:r>
            <a:r>
              <a:rPr lang="en-US" dirty="0" err="1">
                <a:solidFill>
                  <a:schemeClr val="accent2">
                    <a:lumMod val="75000"/>
                  </a:schemeClr>
                </a:solidFill>
              </a:rPr>
              <a:t>labore</a:t>
            </a:r>
            <a:r>
              <a:rPr lang="en-US" dirty="0">
                <a:solidFill>
                  <a:schemeClr val="accent2">
                    <a:lumMod val="75000"/>
                  </a:schemeClr>
                </a:solidFill>
              </a:rPr>
              <a:t> et </a:t>
            </a:r>
            <a:r>
              <a:rPr lang="en-US" dirty="0" err="1">
                <a:solidFill>
                  <a:schemeClr val="accent2">
                    <a:lumMod val="75000"/>
                  </a:schemeClr>
                </a:solidFill>
              </a:rPr>
              <a:t>dolore</a:t>
            </a:r>
            <a:r>
              <a:rPr lang="en-US" dirty="0">
                <a:solidFill>
                  <a:schemeClr val="accent2">
                    <a:lumMod val="75000"/>
                  </a:schemeClr>
                </a:solidFill>
              </a:rPr>
              <a:t> magna </a:t>
            </a:r>
            <a:r>
              <a:rPr lang="en-US" dirty="0" err="1">
                <a:solidFill>
                  <a:schemeClr val="accent2">
                    <a:lumMod val="75000"/>
                  </a:schemeClr>
                </a:solidFill>
              </a:rPr>
              <a:t>aliqua</a:t>
            </a:r>
            <a:r>
              <a:rPr lang="en-US" dirty="0">
                <a:solidFill>
                  <a:schemeClr val="accent2">
                    <a:lumMod val="75000"/>
                  </a:schemeClr>
                </a:solidFill>
              </a:rPr>
              <a:t>."""</a:t>
            </a:r>
            <a:r>
              <a:rPr lang="en-US" dirty="0">
                <a:solidFill>
                  <a:schemeClr val="bg1"/>
                </a:solidFill>
              </a:rPr>
              <a:t/>
            </a:r>
            <a:br>
              <a:rPr lang="en-US" dirty="0">
                <a:solidFill>
                  <a:schemeClr val="bg1"/>
                </a:solidFill>
              </a:rPr>
            </a:br>
            <a:r>
              <a:rPr lang="en-US" dirty="0">
                <a:solidFill>
                  <a:schemeClr val="bg1"/>
                </a:solidFill>
              </a:rPr>
              <a:t>print</a:t>
            </a:r>
            <a:r>
              <a:rPr lang="en-US" dirty="0">
                <a:solidFill>
                  <a:schemeClr val="accent4">
                    <a:lumMod val="60000"/>
                    <a:lumOff val="40000"/>
                  </a:schemeClr>
                </a:solidFill>
              </a:rPr>
              <a:t>(</a:t>
            </a:r>
            <a:r>
              <a:rPr lang="en-US" dirty="0">
                <a:solidFill>
                  <a:schemeClr val="bg1"/>
                </a:solidFill>
              </a:rPr>
              <a:t>a</a:t>
            </a:r>
            <a:r>
              <a:rPr lang="en-US" dirty="0">
                <a:solidFill>
                  <a:schemeClr val="accent4">
                    <a:lumMod val="60000"/>
                    <a:lumOff val="40000"/>
                  </a:schemeClr>
                </a:solidFill>
              </a:rPr>
              <a:t>)</a:t>
            </a:r>
            <a:endParaRPr lang="en-US" sz="1600" dirty="0">
              <a:solidFill>
                <a:schemeClr val="accent4">
                  <a:lumMod val="60000"/>
                  <a:lumOff val="40000"/>
                </a:schemeClr>
              </a:solidFill>
            </a:endParaRPr>
          </a:p>
        </p:txBody>
      </p:sp>
      <p:sp>
        <p:nvSpPr>
          <p:cNvPr id="12" name="TextBox 11"/>
          <p:cNvSpPr txBox="1"/>
          <p:nvPr/>
        </p:nvSpPr>
        <p:spPr>
          <a:xfrm>
            <a:off x="925034" y="4036632"/>
            <a:ext cx="7831856" cy="369332"/>
          </a:xfrm>
          <a:prstGeom prst="rect">
            <a:avLst/>
          </a:prstGeom>
          <a:noFill/>
        </p:spPr>
        <p:txBody>
          <a:bodyPr wrap="square" rtlCol="0">
            <a:spAutoFit/>
          </a:bodyPr>
          <a:lstStyle/>
          <a:p>
            <a:r>
              <a:rPr lang="en-US" dirty="0" err="1" smtClean="0"/>
              <a:t>Hoặc</a:t>
            </a:r>
            <a:r>
              <a:rPr lang="en-US" dirty="0" smtClean="0"/>
              <a:t> </a:t>
            </a:r>
            <a:r>
              <a:rPr lang="en-US" dirty="0" err="1" smtClean="0"/>
              <a:t>Chuỗi</a:t>
            </a:r>
            <a:r>
              <a:rPr lang="en-US" dirty="0" smtClean="0"/>
              <a:t> </a:t>
            </a:r>
            <a:r>
              <a:rPr lang="en-US" dirty="0" err="1" smtClean="0"/>
              <a:t>nhiều</a:t>
            </a:r>
            <a:r>
              <a:rPr lang="en-US" dirty="0" smtClean="0"/>
              <a:t> </a:t>
            </a:r>
            <a:r>
              <a:rPr lang="en-US" dirty="0" err="1" smtClean="0"/>
              <a:t>dòng</a:t>
            </a:r>
            <a:r>
              <a:rPr lang="en-US" dirty="0" smtClean="0"/>
              <a:t> </a:t>
            </a:r>
            <a:r>
              <a:rPr lang="en-US" dirty="0" err="1" smtClean="0"/>
              <a:t>với</a:t>
            </a:r>
            <a:r>
              <a:rPr lang="en-US" dirty="0" smtClean="0"/>
              <a:t> 3 </a:t>
            </a:r>
            <a:r>
              <a:rPr lang="en-US" dirty="0" err="1" smtClean="0"/>
              <a:t>kí</a:t>
            </a:r>
            <a:r>
              <a:rPr lang="en-US" dirty="0" smtClean="0"/>
              <a:t> </a:t>
            </a:r>
            <a:r>
              <a:rPr lang="en-US" dirty="0" err="1" smtClean="0"/>
              <a:t>tự</a:t>
            </a:r>
            <a:r>
              <a:rPr lang="en-US" dirty="0" smtClean="0"/>
              <a:t> </a:t>
            </a:r>
            <a:r>
              <a:rPr lang="en-US" dirty="0" err="1" smtClean="0"/>
              <a:t>nháy</a:t>
            </a:r>
            <a:r>
              <a:rPr lang="en-US" dirty="0" smtClean="0"/>
              <a:t> </a:t>
            </a:r>
            <a:r>
              <a:rPr lang="en-US" dirty="0" err="1" smtClean="0"/>
              <a:t>đơn</a:t>
            </a:r>
            <a:r>
              <a:rPr lang="en-US" dirty="0" smtClean="0"/>
              <a:t> </a:t>
            </a:r>
            <a:r>
              <a:rPr lang="en-US" dirty="0">
                <a:solidFill>
                  <a:schemeClr val="accent2">
                    <a:lumMod val="75000"/>
                  </a:schemeClr>
                </a:solidFill>
              </a:rPr>
              <a:t>'''</a:t>
            </a:r>
            <a:endParaRPr lang="en-US" dirty="0"/>
          </a:p>
        </p:txBody>
      </p:sp>
      <p:sp>
        <p:nvSpPr>
          <p:cNvPr id="13" name="Flowchart: Decision 12"/>
          <p:cNvSpPr/>
          <p:nvPr/>
        </p:nvSpPr>
        <p:spPr>
          <a:xfrm>
            <a:off x="710426" y="4132153"/>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99793" y="4540332"/>
            <a:ext cx="7774356" cy="182857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880547" y="4663625"/>
            <a:ext cx="7402216" cy="1477328"/>
          </a:xfrm>
          <a:prstGeom prst="rect">
            <a:avLst/>
          </a:prstGeom>
          <a:noFill/>
        </p:spPr>
        <p:txBody>
          <a:bodyPr wrap="square" rtlCol="0">
            <a:spAutoFit/>
          </a:bodyPr>
          <a:lstStyle/>
          <a:p>
            <a:r>
              <a:rPr lang="en-US" dirty="0">
                <a:solidFill>
                  <a:schemeClr val="bg1"/>
                </a:solidFill>
              </a:rPr>
              <a:t>a = </a:t>
            </a:r>
            <a:r>
              <a:rPr lang="en-US" dirty="0">
                <a:solidFill>
                  <a:schemeClr val="accent2">
                    <a:lumMod val="75000"/>
                  </a:schemeClr>
                </a:solidFill>
              </a:rPr>
              <a:t> '''Lorem ipsum dolor sit </a:t>
            </a:r>
            <a:r>
              <a:rPr lang="en-US" dirty="0" err="1">
                <a:solidFill>
                  <a:schemeClr val="accent2">
                    <a:lumMod val="75000"/>
                  </a:schemeClr>
                </a:solidFill>
              </a:rPr>
              <a:t>amet</a:t>
            </a:r>
            <a:r>
              <a:rPr lang="en-US" dirty="0">
                <a:solidFill>
                  <a:schemeClr val="accent2">
                    <a:lumMod val="75000"/>
                  </a:schemeClr>
                </a:solidFill>
              </a:rPr>
              <a:t>,</a:t>
            </a:r>
            <a:br>
              <a:rPr lang="en-US" dirty="0">
                <a:solidFill>
                  <a:schemeClr val="accent2">
                    <a:lumMod val="75000"/>
                  </a:schemeClr>
                </a:solidFill>
              </a:rPr>
            </a:br>
            <a:r>
              <a:rPr lang="en-US" dirty="0" err="1">
                <a:solidFill>
                  <a:schemeClr val="accent2">
                    <a:lumMod val="75000"/>
                  </a:schemeClr>
                </a:solidFill>
              </a:rPr>
              <a:t>consectetur</a:t>
            </a:r>
            <a:r>
              <a:rPr lang="en-US" dirty="0">
                <a:solidFill>
                  <a:schemeClr val="accent2">
                    <a:lumMod val="75000"/>
                  </a:schemeClr>
                </a:solidFill>
              </a:rPr>
              <a:t> </a:t>
            </a:r>
            <a:r>
              <a:rPr lang="en-US" dirty="0" err="1">
                <a:solidFill>
                  <a:schemeClr val="accent2">
                    <a:lumMod val="75000"/>
                  </a:schemeClr>
                </a:solidFill>
              </a:rPr>
              <a:t>adipiscing</a:t>
            </a:r>
            <a:r>
              <a:rPr lang="en-US" dirty="0">
                <a:solidFill>
                  <a:schemeClr val="accent2">
                    <a:lumMod val="75000"/>
                  </a:schemeClr>
                </a:solidFill>
              </a:rPr>
              <a:t> </a:t>
            </a:r>
            <a:r>
              <a:rPr lang="en-US" dirty="0" err="1">
                <a:solidFill>
                  <a:schemeClr val="accent2">
                    <a:lumMod val="75000"/>
                  </a:schemeClr>
                </a:solidFill>
              </a:rPr>
              <a:t>elit</a:t>
            </a:r>
            <a:r>
              <a:rPr lang="en-US" dirty="0">
                <a:solidFill>
                  <a:schemeClr val="accent2">
                    <a:lumMod val="75000"/>
                  </a:schemeClr>
                </a:solidFill>
              </a:rPr>
              <a:t>,</a:t>
            </a:r>
            <a:br>
              <a:rPr lang="en-US" dirty="0">
                <a:solidFill>
                  <a:schemeClr val="accent2">
                    <a:lumMod val="75000"/>
                  </a:schemeClr>
                </a:solidFill>
              </a:rPr>
            </a:br>
            <a:r>
              <a:rPr lang="en-US" dirty="0" err="1">
                <a:solidFill>
                  <a:schemeClr val="accent2">
                    <a:lumMod val="75000"/>
                  </a:schemeClr>
                </a:solidFill>
              </a:rPr>
              <a:t>sed</a:t>
            </a:r>
            <a:r>
              <a:rPr lang="en-US" dirty="0">
                <a:solidFill>
                  <a:schemeClr val="accent2">
                    <a:lumMod val="75000"/>
                  </a:schemeClr>
                </a:solidFill>
              </a:rPr>
              <a:t> do </a:t>
            </a:r>
            <a:r>
              <a:rPr lang="en-US" dirty="0" err="1">
                <a:solidFill>
                  <a:schemeClr val="accent2">
                    <a:lumMod val="75000"/>
                  </a:schemeClr>
                </a:solidFill>
              </a:rPr>
              <a:t>eiusmod</a:t>
            </a:r>
            <a:r>
              <a:rPr lang="en-US" dirty="0">
                <a:solidFill>
                  <a:schemeClr val="accent2">
                    <a:lumMod val="75000"/>
                  </a:schemeClr>
                </a:solidFill>
              </a:rPr>
              <a:t> </a:t>
            </a:r>
            <a:r>
              <a:rPr lang="en-US" dirty="0" err="1">
                <a:solidFill>
                  <a:schemeClr val="accent2">
                    <a:lumMod val="75000"/>
                  </a:schemeClr>
                </a:solidFill>
              </a:rPr>
              <a:t>tempor</a:t>
            </a:r>
            <a:r>
              <a:rPr lang="en-US" dirty="0">
                <a:solidFill>
                  <a:schemeClr val="accent2">
                    <a:lumMod val="75000"/>
                  </a:schemeClr>
                </a:solidFill>
              </a:rPr>
              <a:t> </a:t>
            </a:r>
            <a:r>
              <a:rPr lang="en-US" dirty="0" err="1">
                <a:solidFill>
                  <a:schemeClr val="accent2">
                    <a:lumMod val="75000"/>
                  </a:schemeClr>
                </a:solidFill>
              </a:rPr>
              <a:t>incididunt</a:t>
            </a:r>
            <a:r>
              <a:rPr lang="en-US" dirty="0">
                <a:solidFill>
                  <a:schemeClr val="accent2">
                    <a:lumMod val="75000"/>
                  </a:schemeClr>
                </a:solidFill>
              </a:rPr>
              <a:t/>
            </a:r>
            <a:br>
              <a:rPr lang="en-US" dirty="0">
                <a:solidFill>
                  <a:schemeClr val="accent2">
                    <a:lumMod val="75000"/>
                  </a:schemeClr>
                </a:solidFill>
              </a:rPr>
            </a:br>
            <a:r>
              <a:rPr lang="en-US" dirty="0" err="1">
                <a:solidFill>
                  <a:schemeClr val="accent2">
                    <a:lumMod val="75000"/>
                  </a:schemeClr>
                </a:solidFill>
              </a:rPr>
              <a:t>ut</a:t>
            </a:r>
            <a:r>
              <a:rPr lang="en-US" dirty="0">
                <a:solidFill>
                  <a:schemeClr val="accent2">
                    <a:lumMod val="75000"/>
                  </a:schemeClr>
                </a:solidFill>
              </a:rPr>
              <a:t> </a:t>
            </a:r>
            <a:r>
              <a:rPr lang="en-US" dirty="0" err="1">
                <a:solidFill>
                  <a:schemeClr val="accent2">
                    <a:lumMod val="75000"/>
                  </a:schemeClr>
                </a:solidFill>
              </a:rPr>
              <a:t>labore</a:t>
            </a:r>
            <a:r>
              <a:rPr lang="en-US" dirty="0">
                <a:solidFill>
                  <a:schemeClr val="accent2">
                    <a:lumMod val="75000"/>
                  </a:schemeClr>
                </a:solidFill>
              </a:rPr>
              <a:t> et </a:t>
            </a:r>
            <a:r>
              <a:rPr lang="en-US" dirty="0" err="1">
                <a:solidFill>
                  <a:schemeClr val="accent2">
                    <a:lumMod val="75000"/>
                  </a:schemeClr>
                </a:solidFill>
              </a:rPr>
              <a:t>dolore</a:t>
            </a:r>
            <a:r>
              <a:rPr lang="en-US" dirty="0">
                <a:solidFill>
                  <a:schemeClr val="accent2">
                    <a:lumMod val="75000"/>
                  </a:schemeClr>
                </a:solidFill>
              </a:rPr>
              <a:t> magna </a:t>
            </a:r>
            <a:r>
              <a:rPr lang="en-US" dirty="0" err="1">
                <a:solidFill>
                  <a:schemeClr val="accent2">
                    <a:lumMod val="75000"/>
                  </a:schemeClr>
                </a:solidFill>
              </a:rPr>
              <a:t>aliqua</a:t>
            </a:r>
            <a:r>
              <a:rPr lang="en-US" dirty="0">
                <a:solidFill>
                  <a:schemeClr val="accent2">
                    <a:lumMod val="75000"/>
                  </a:schemeClr>
                </a:solidFill>
              </a:rPr>
              <a:t>.'''</a:t>
            </a:r>
            <a:r>
              <a:rPr lang="en-US" dirty="0">
                <a:solidFill>
                  <a:schemeClr val="bg1"/>
                </a:solidFill>
              </a:rPr>
              <a:t/>
            </a:r>
            <a:br>
              <a:rPr lang="en-US" dirty="0">
                <a:solidFill>
                  <a:schemeClr val="bg1"/>
                </a:solidFill>
              </a:rPr>
            </a:br>
            <a:r>
              <a:rPr lang="en-US" dirty="0">
                <a:solidFill>
                  <a:schemeClr val="bg1"/>
                </a:solidFill>
              </a:rPr>
              <a:t>print</a:t>
            </a:r>
            <a:r>
              <a:rPr lang="en-US" dirty="0">
                <a:solidFill>
                  <a:schemeClr val="accent4">
                    <a:lumMod val="60000"/>
                    <a:lumOff val="40000"/>
                  </a:schemeClr>
                </a:solidFill>
              </a:rPr>
              <a:t>(</a:t>
            </a:r>
            <a:r>
              <a:rPr lang="en-US" dirty="0">
                <a:solidFill>
                  <a:schemeClr val="bg1"/>
                </a:solidFill>
              </a:rPr>
              <a:t>a</a:t>
            </a:r>
            <a:r>
              <a:rPr lang="en-US" dirty="0">
                <a:solidFill>
                  <a:schemeClr val="accent4">
                    <a:lumMod val="60000"/>
                    <a:lumOff val="40000"/>
                  </a:schemeClr>
                </a:solidFill>
              </a:rPr>
              <a:t>)</a:t>
            </a:r>
            <a:endParaRPr lang="en-US" sz="1600" dirty="0">
              <a:solidFill>
                <a:schemeClr val="accent4">
                  <a:lumMod val="60000"/>
                  <a:lumOff val="40000"/>
                </a:schemeClr>
              </a:solidFill>
            </a:endParaRPr>
          </a:p>
        </p:txBody>
      </p:sp>
    </p:spTree>
    <p:extLst>
      <p:ext uri="{BB962C8B-B14F-4D97-AF65-F5344CB8AC3E}">
        <p14:creationId xmlns:p14="http://schemas.microsoft.com/office/powerpoint/2010/main" val="3740357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7.1 </a:t>
            </a:r>
            <a:r>
              <a:rPr lang="en-US" dirty="0" err="1"/>
              <a:t>Tổng</a:t>
            </a:r>
            <a:r>
              <a:rPr lang="en-US" dirty="0"/>
              <a:t> </a:t>
            </a:r>
            <a:r>
              <a:rPr lang="en-US" dirty="0" err="1"/>
              <a:t>quan</a:t>
            </a:r>
            <a:r>
              <a:rPr lang="en-US" dirty="0"/>
              <a:t> </a:t>
            </a:r>
            <a:r>
              <a:rPr lang="en-US" dirty="0" err="1"/>
              <a:t>về</a:t>
            </a:r>
            <a:r>
              <a:rPr lang="en-US" dirty="0"/>
              <a:t> </a:t>
            </a:r>
            <a:r>
              <a:rPr lang="en-US" dirty="0" err="1" smtClean="0"/>
              <a:t>Chuỗi</a:t>
            </a:r>
            <a:r>
              <a:rPr lang="en-US" dirty="0" smtClean="0"/>
              <a:t> (String )</a:t>
            </a:r>
            <a:endParaRPr lang="en-US" dirty="0"/>
          </a:p>
        </p:txBody>
      </p:sp>
      <p:sp>
        <p:nvSpPr>
          <p:cNvPr id="8" name="TextBox 7"/>
          <p:cNvSpPr txBox="1"/>
          <p:nvPr/>
        </p:nvSpPr>
        <p:spPr>
          <a:xfrm>
            <a:off x="925034" y="1484818"/>
            <a:ext cx="7831856" cy="646331"/>
          </a:xfrm>
          <a:prstGeom prst="rect">
            <a:avLst/>
          </a:prstGeom>
          <a:noFill/>
        </p:spPr>
        <p:txBody>
          <a:bodyPr wrap="square" rtlCol="0">
            <a:spAutoFit/>
          </a:bodyPr>
          <a:lstStyle/>
          <a:p>
            <a:r>
              <a:rPr lang="en-US" dirty="0" err="1" smtClean="0"/>
              <a:t>Trong</a:t>
            </a:r>
            <a:r>
              <a:rPr lang="en-US" dirty="0" smtClean="0"/>
              <a:t> Python String </a:t>
            </a:r>
            <a:r>
              <a:rPr lang="en-US" dirty="0" err="1" smtClean="0"/>
              <a:t>cũng</a:t>
            </a:r>
            <a:r>
              <a:rPr lang="en-US" dirty="0" smtClean="0"/>
              <a:t> </a:t>
            </a:r>
            <a:r>
              <a:rPr lang="en-US" dirty="0" err="1" smtClean="0"/>
              <a:t>được</a:t>
            </a:r>
            <a:r>
              <a:rPr lang="en-US" dirty="0" smtClean="0"/>
              <a:t> </a:t>
            </a:r>
            <a:r>
              <a:rPr lang="en-US" dirty="0" err="1" smtClean="0"/>
              <a:t>coi</a:t>
            </a:r>
            <a:r>
              <a:rPr lang="en-US" dirty="0" smtClean="0"/>
              <a:t> </a:t>
            </a:r>
            <a:r>
              <a:rPr lang="en-US" dirty="0" err="1" smtClean="0"/>
              <a:t>là</a:t>
            </a:r>
            <a:r>
              <a:rPr lang="en-US" dirty="0" smtClean="0"/>
              <a:t> </a:t>
            </a:r>
            <a:r>
              <a:rPr lang="en-US" dirty="0" err="1" smtClean="0"/>
              <a:t>một</a:t>
            </a:r>
            <a:r>
              <a:rPr lang="en-US" dirty="0" smtClean="0"/>
              <a:t> </a:t>
            </a:r>
            <a:r>
              <a:rPr lang="en-US" dirty="0" err="1" smtClean="0"/>
              <a:t>Mảng</a:t>
            </a:r>
            <a:r>
              <a:rPr lang="en-US" dirty="0" smtClean="0"/>
              <a:t> (Array) </a:t>
            </a:r>
            <a:r>
              <a:rPr lang="en-US" dirty="0" err="1" smtClean="0"/>
              <a:t>tập</a:t>
            </a:r>
            <a:r>
              <a:rPr lang="en-US" dirty="0" smtClean="0"/>
              <a:t> </a:t>
            </a:r>
            <a:r>
              <a:rPr lang="en-US" dirty="0" err="1" smtClean="0"/>
              <a:t>hợp</a:t>
            </a:r>
            <a:r>
              <a:rPr lang="en-US" dirty="0" smtClean="0"/>
              <a:t> </a:t>
            </a:r>
            <a:r>
              <a:rPr lang="en-US" dirty="0" err="1" smtClean="0"/>
              <a:t>của</a:t>
            </a:r>
            <a:r>
              <a:rPr lang="en-US" dirty="0" smtClean="0"/>
              <a:t> </a:t>
            </a:r>
            <a:r>
              <a:rPr lang="en-US" dirty="0" err="1" smtClean="0"/>
              <a:t>nhiều</a:t>
            </a:r>
            <a:r>
              <a:rPr lang="en-US" dirty="0" smtClean="0"/>
              <a:t> </a:t>
            </a:r>
            <a:r>
              <a:rPr lang="en-US" dirty="0" err="1" smtClean="0"/>
              <a:t>kí</a:t>
            </a:r>
            <a:r>
              <a:rPr lang="en-US" dirty="0" smtClean="0"/>
              <a:t> </a:t>
            </a:r>
            <a:r>
              <a:rPr lang="en-US" dirty="0" err="1" smtClean="0"/>
              <a:t>tự</a:t>
            </a:r>
            <a:r>
              <a:rPr lang="en-US" dirty="0" smtClean="0"/>
              <a:t>, </a:t>
            </a:r>
            <a:r>
              <a:rPr lang="en-US" dirty="0" err="1" smtClean="0"/>
              <a:t>vị</a:t>
            </a:r>
            <a:r>
              <a:rPr lang="en-US" dirty="0" smtClean="0"/>
              <a:t> </a:t>
            </a:r>
            <a:r>
              <a:rPr lang="en-US" dirty="0" err="1" smtClean="0"/>
              <a:t>trí</a:t>
            </a:r>
            <a:r>
              <a:rPr lang="en-US" dirty="0" smtClean="0"/>
              <a:t> </a:t>
            </a:r>
            <a:r>
              <a:rPr lang="en-US" dirty="0" err="1" smtClean="0"/>
              <a:t>sắp</a:t>
            </a:r>
            <a:r>
              <a:rPr lang="en-US" dirty="0" smtClean="0"/>
              <a:t> </a:t>
            </a:r>
            <a:r>
              <a:rPr lang="en-US" dirty="0" err="1" smtClean="0"/>
              <a:t>xếp</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là</a:t>
            </a:r>
            <a:r>
              <a:rPr lang="en-US" dirty="0" smtClean="0"/>
              <a:t> </a:t>
            </a:r>
            <a:r>
              <a:rPr lang="en-US" dirty="0" err="1" smtClean="0"/>
              <a:t>số</a:t>
            </a:r>
            <a:r>
              <a:rPr lang="en-US" dirty="0" smtClean="0"/>
              <a:t> 0</a:t>
            </a:r>
            <a:endParaRPr lang="en-US" dirty="0"/>
          </a:p>
        </p:txBody>
      </p:sp>
      <p:sp>
        <p:nvSpPr>
          <p:cNvPr id="15" name="Flowchart: Decision 14"/>
          <p:cNvSpPr/>
          <p:nvPr/>
        </p:nvSpPr>
        <p:spPr>
          <a:xfrm>
            <a:off x="710426" y="1580339"/>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99793" y="2254442"/>
            <a:ext cx="7774356" cy="92706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880547" y="2369208"/>
            <a:ext cx="7402216" cy="646331"/>
          </a:xfrm>
          <a:prstGeom prst="rect">
            <a:avLst/>
          </a:prstGeom>
          <a:noFill/>
        </p:spPr>
        <p:txBody>
          <a:bodyPr wrap="square" rtlCol="0">
            <a:spAutoFit/>
          </a:bodyPr>
          <a:lstStyle/>
          <a:p>
            <a:r>
              <a:rPr lang="en-US" dirty="0">
                <a:solidFill>
                  <a:schemeClr val="bg1"/>
                </a:solidFill>
              </a:rPr>
              <a:t>a = </a:t>
            </a:r>
            <a:r>
              <a:rPr lang="en-US" dirty="0">
                <a:solidFill>
                  <a:schemeClr val="accent2">
                    <a:lumMod val="75000"/>
                  </a:schemeClr>
                </a:solidFill>
              </a:rPr>
              <a:t>"Hello, World!"</a:t>
            </a:r>
            <a:r>
              <a:rPr lang="en-US" dirty="0">
                <a:solidFill>
                  <a:schemeClr val="bg1"/>
                </a:solidFill>
              </a:rPr>
              <a:t/>
            </a:r>
            <a:br>
              <a:rPr lang="en-US" dirty="0">
                <a:solidFill>
                  <a:schemeClr val="bg1"/>
                </a:solidFill>
              </a:rPr>
            </a:br>
            <a:r>
              <a:rPr lang="en-US" dirty="0">
                <a:solidFill>
                  <a:schemeClr val="bg1"/>
                </a:solidFill>
              </a:rPr>
              <a:t>print</a:t>
            </a:r>
            <a:r>
              <a:rPr lang="en-US" dirty="0">
                <a:solidFill>
                  <a:schemeClr val="accent4">
                    <a:lumMod val="60000"/>
                    <a:lumOff val="40000"/>
                  </a:schemeClr>
                </a:solidFill>
              </a:rPr>
              <a:t>(</a:t>
            </a:r>
            <a:r>
              <a:rPr lang="en-US" dirty="0">
                <a:solidFill>
                  <a:schemeClr val="bg1"/>
                </a:solidFill>
              </a:rPr>
              <a:t>a</a:t>
            </a:r>
            <a:r>
              <a:rPr lang="en-US" dirty="0">
                <a:solidFill>
                  <a:srgbClr val="FF66CC"/>
                </a:solidFill>
              </a:rPr>
              <a:t>[</a:t>
            </a:r>
            <a:r>
              <a:rPr lang="en-US" dirty="0">
                <a:solidFill>
                  <a:schemeClr val="accent6">
                    <a:lumMod val="60000"/>
                    <a:lumOff val="40000"/>
                  </a:schemeClr>
                </a:solidFill>
              </a:rPr>
              <a:t>1</a:t>
            </a:r>
            <a:r>
              <a:rPr lang="en-US" dirty="0" smtClean="0">
                <a:solidFill>
                  <a:srgbClr val="FF66CC"/>
                </a:solidFill>
              </a:rPr>
              <a:t>]</a:t>
            </a:r>
            <a:r>
              <a:rPr lang="en-US" dirty="0" smtClean="0">
                <a:solidFill>
                  <a:schemeClr val="accent4">
                    <a:lumMod val="60000"/>
                    <a:lumOff val="40000"/>
                  </a:schemeClr>
                </a:solidFill>
              </a:rPr>
              <a:t>) #output: e</a:t>
            </a:r>
            <a:endParaRPr lang="en-US" sz="1600" dirty="0">
              <a:solidFill>
                <a:schemeClr val="accent4">
                  <a:lumMod val="60000"/>
                  <a:lumOff val="40000"/>
                </a:schemeClr>
              </a:solidFill>
            </a:endParaRPr>
          </a:p>
        </p:txBody>
      </p:sp>
      <p:sp>
        <p:nvSpPr>
          <p:cNvPr id="12" name="TextBox 11"/>
          <p:cNvSpPr txBox="1"/>
          <p:nvPr/>
        </p:nvSpPr>
        <p:spPr>
          <a:xfrm>
            <a:off x="925034" y="3295088"/>
            <a:ext cx="7831856" cy="369332"/>
          </a:xfrm>
          <a:prstGeom prst="rect">
            <a:avLst/>
          </a:prstGeom>
          <a:noFill/>
        </p:spPr>
        <p:txBody>
          <a:bodyPr wrap="square" rtlCol="0">
            <a:spAutoFit/>
          </a:bodyPr>
          <a:lstStyle/>
          <a:p>
            <a:r>
              <a:rPr lang="en-US" dirty="0" err="1" smtClean="0"/>
              <a:t>Vì</a:t>
            </a:r>
            <a:r>
              <a:rPr lang="en-US" dirty="0" smtClean="0"/>
              <a:t> </a:t>
            </a:r>
            <a:r>
              <a:rPr lang="en-US" dirty="0" err="1" smtClean="0"/>
              <a:t>là</a:t>
            </a:r>
            <a:r>
              <a:rPr lang="en-US" dirty="0" smtClean="0"/>
              <a:t> </a:t>
            </a:r>
            <a:r>
              <a:rPr lang="en-US" dirty="0" err="1" smtClean="0"/>
              <a:t>mảng</a:t>
            </a:r>
            <a:r>
              <a:rPr lang="en-US" dirty="0" smtClean="0"/>
              <a:t> </a:t>
            </a:r>
            <a:r>
              <a:rPr lang="en-US" dirty="0" err="1" smtClean="0"/>
              <a:t>nên</a:t>
            </a:r>
            <a:r>
              <a:rPr lang="en-US" dirty="0" smtClean="0"/>
              <a: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lặp</a:t>
            </a:r>
            <a:r>
              <a:rPr lang="en-US" dirty="0" smtClean="0"/>
              <a:t> </a:t>
            </a:r>
            <a:r>
              <a:rPr lang="en-US" dirty="0" err="1" smtClean="0"/>
              <a:t>với</a:t>
            </a:r>
            <a:r>
              <a:rPr lang="en-US" dirty="0" smtClean="0"/>
              <a:t> </a:t>
            </a:r>
            <a:r>
              <a:rPr lang="en-US" dirty="0" err="1" smtClean="0"/>
              <a:t>vòng</a:t>
            </a:r>
            <a:r>
              <a:rPr lang="en-US" dirty="0" smtClean="0"/>
              <a:t> </a:t>
            </a:r>
            <a:r>
              <a:rPr lang="en-US" dirty="0" err="1" smtClean="0"/>
              <a:t>lặp</a:t>
            </a:r>
            <a:r>
              <a:rPr lang="en-US" dirty="0" smtClean="0"/>
              <a:t> </a:t>
            </a:r>
            <a:r>
              <a:rPr lang="en-US" b="1" dirty="0" smtClean="0"/>
              <a:t>for</a:t>
            </a:r>
            <a:endParaRPr lang="en-US" b="1" dirty="0"/>
          </a:p>
        </p:txBody>
      </p:sp>
      <p:sp>
        <p:nvSpPr>
          <p:cNvPr id="13" name="Flowchart: Decision 12"/>
          <p:cNvSpPr/>
          <p:nvPr/>
        </p:nvSpPr>
        <p:spPr>
          <a:xfrm>
            <a:off x="710426" y="3390609"/>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99793" y="3820205"/>
            <a:ext cx="7774356" cy="91428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880547" y="3943498"/>
            <a:ext cx="7402216" cy="646331"/>
          </a:xfrm>
          <a:prstGeom prst="rect">
            <a:avLst/>
          </a:prstGeom>
          <a:noFill/>
        </p:spPr>
        <p:txBody>
          <a:bodyPr wrap="square" rtlCol="0">
            <a:spAutoFit/>
          </a:bodyPr>
          <a:lstStyle/>
          <a:p>
            <a:r>
              <a:rPr lang="en-US" dirty="0">
                <a:solidFill>
                  <a:srgbClr val="00B0F0"/>
                </a:solidFill>
              </a:rPr>
              <a:t>for</a:t>
            </a:r>
            <a:r>
              <a:rPr lang="en-US" dirty="0">
                <a:solidFill>
                  <a:schemeClr val="bg1"/>
                </a:solidFill>
              </a:rPr>
              <a:t> x </a:t>
            </a:r>
            <a:r>
              <a:rPr lang="en-US" dirty="0">
                <a:solidFill>
                  <a:srgbClr val="00B0F0"/>
                </a:solidFill>
              </a:rPr>
              <a:t>in</a:t>
            </a:r>
            <a:r>
              <a:rPr lang="en-US" dirty="0">
                <a:solidFill>
                  <a:schemeClr val="bg1"/>
                </a:solidFill>
              </a:rPr>
              <a:t> </a:t>
            </a:r>
            <a:r>
              <a:rPr lang="en-US" dirty="0">
                <a:solidFill>
                  <a:schemeClr val="accent2">
                    <a:lumMod val="75000"/>
                  </a:schemeClr>
                </a:solidFill>
              </a:rPr>
              <a:t>"banana"</a:t>
            </a:r>
            <a:r>
              <a:rPr lang="en-US" dirty="0">
                <a:solidFill>
                  <a:schemeClr val="bg1"/>
                </a:solidFill>
              </a:rPr>
              <a:t>:</a:t>
            </a:r>
            <a:br>
              <a:rPr lang="en-US" dirty="0">
                <a:solidFill>
                  <a:schemeClr val="bg1"/>
                </a:solidFill>
              </a:rPr>
            </a:br>
            <a:r>
              <a:rPr lang="en-US" dirty="0">
                <a:solidFill>
                  <a:schemeClr val="bg1"/>
                </a:solidFill>
              </a:rPr>
              <a:t>  print</a:t>
            </a:r>
            <a:r>
              <a:rPr lang="en-US" dirty="0">
                <a:solidFill>
                  <a:schemeClr val="accent4">
                    <a:lumMod val="60000"/>
                    <a:lumOff val="40000"/>
                  </a:schemeClr>
                </a:solidFill>
              </a:rPr>
              <a:t>(</a:t>
            </a:r>
            <a:r>
              <a:rPr lang="en-US" dirty="0">
                <a:solidFill>
                  <a:schemeClr val="bg1"/>
                </a:solidFill>
              </a:rPr>
              <a:t>x</a:t>
            </a:r>
            <a:r>
              <a:rPr lang="en-US" dirty="0">
                <a:solidFill>
                  <a:schemeClr val="accent4">
                    <a:lumMod val="60000"/>
                    <a:lumOff val="40000"/>
                  </a:schemeClr>
                </a:solidFill>
              </a:rPr>
              <a:t>)</a:t>
            </a:r>
            <a:endParaRPr lang="en-US" sz="1600" dirty="0">
              <a:solidFill>
                <a:schemeClr val="accent4">
                  <a:lumMod val="60000"/>
                  <a:lumOff val="40000"/>
                </a:schemeClr>
              </a:solidFill>
            </a:endParaRPr>
          </a:p>
        </p:txBody>
      </p:sp>
      <p:sp>
        <p:nvSpPr>
          <p:cNvPr id="14" name="TextBox 13"/>
          <p:cNvSpPr txBox="1"/>
          <p:nvPr/>
        </p:nvSpPr>
        <p:spPr>
          <a:xfrm>
            <a:off x="925034" y="4921869"/>
            <a:ext cx="7831856" cy="369332"/>
          </a:xfrm>
          <a:prstGeom prst="rect">
            <a:avLst/>
          </a:prstGeom>
          <a:noFill/>
        </p:spPr>
        <p:txBody>
          <a:bodyPr wrap="square" rtlCol="0">
            <a:spAutoFit/>
          </a:bodyPr>
          <a:lstStyle/>
          <a:p>
            <a:r>
              <a:rPr lang="en-US" dirty="0" err="1" smtClean="0"/>
              <a:t>Dùng</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len</a:t>
            </a:r>
            <a:r>
              <a:rPr lang="en-US" dirty="0" smtClean="0"/>
              <a:t>() </a:t>
            </a:r>
            <a:r>
              <a:rPr lang="en-US" dirty="0" err="1" smtClean="0"/>
              <a:t>để</a:t>
            </a:r>
            <a:r>
              <a:rPr lang="en-US" dirty="0" smtClean="0"/>
              <a:t> </a:t>
            </a:r>
            <a:r>
              <a:rPr lang="en-US" dirty="0" err="1" smtClean="0"/>
              <a:t>kiểm</a:t>
            </a:r>
            <a:r>
              <a:rPr lang="en-US" dirty="0" smtClean="0"/>
              <a:t> </a:t>
            </a:r>
            <a:r>
              <a:rPr lang="en-US" dirty="0" err="1" smtClean="0"/>
              <a:t>tra</a:t>
            </a:r>
            <a:r>
              <a:rPr lang="en-US" dirty="0" smtClean="0"/>
              <a:t> </a:t>
            </a:r>
            <a:r>
              <a:rPr lang="en-US" dirty="0" err="1" smtClean="0"/>
              <a:t>độ</a:t>
            </a:r>
            <a:r>
              <a:rPr lang="en-US" dirty="0" smtClean="0"/>
              <a:t> </a:t>
            </a:r>
            <a:r>
              <a:rPr lang="en-US" dirty="0" err="1" smtClean="0"/>
              <a:t>dài</a:t>
            </a:r>
            <a:r>
              <a:rPr lang="en-US" dirty="0" smtClean="0"/>
              <a:t> </a:t>
            </a:r>
            <a:r>
              <a:rPr lang="en-US" dirty="0" err="1" smtClean="0"/>
              <a:t>của</a:t>
            </a:r>
            <a:r>
              <a:rPr lang="en-US" dirty="0" smtClean="0"/>
              <a:t> </a:t>
            </a:r>
            <a:r>
              <a:rPr lang="en-US" dirty="0" err="1" smtClean="0"/>
              <a:t>chuỗi</a:t>
            </a:r>
            <a:r>
              <a:rPr lang="en-US" dirty="0" smtClean="0"/>
              <a:t> </a:t>
            </a:r>
            <a:r>
              <a:rPr lang="en-US" dirty="0" err="1" smtClean="0"/>
              <a:t>có</a:t>
            </a:r>
            <a:r>
              <a:rPr lang="en-US" dirty="0" smtClean="0"/>
              <a:t> </a:t>
            </a:r>
            <a:r>
              <a:rPr lang="en-US" dirty="0" err="1" smtClean="0"/>
              <a:t>bao</a:t>
            </a:r>
            <a:r>
              <a:rPr lang="en-US" dirty="0" smtClean="0"/>
              <a:t> </a:t>
            </a:r>
            <a:r>
              <a:rPr lang="en-US" dirty="0" err="1" smtClean="0"/>
              <a:t>nhiêu</a:t>
            </a:r>
            <a:r>
              <a:rPr lang="en-US" dirty="0" smtClean="0"/>
              <a:t> </a:t>
            </a:r>
            <a:r>
              <a:rPr lang="en-US" dirty="0" err="1" smtClean="0"/>
              <a:t>kí</a:t>
            </a:r>
            <a:r>
              <a:rPr lang="en-US" dirty="0" smtClean="0"/>
              <a:t> </a:t>
            </a:r>
            <a:r>
              <a:rPr lang="en-US" dirty="0" err="1" smtClean="0"/>
              <a:t>tự</a:t>
            </a:r>
            <a:endParaRPr lang="en-US" b="1" dirty="0"/>
          </a:p>
        </p:txBody>
      </p:sp>
      <p:sp>
        <p:nvSpPr>
          <p:cNvPr id="17" name="Flowchart: Decision 16"/>
          <p:cNvSpPr/>
          <p:nvPr/>
        </p:nvSpPr>
        <p:spPr>
          <a:xfrm>
            <a:off x="710426" y="5017390"/>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99793" y="5433576"/>
            <a:ext cx="7774356" cy="92706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880547" y="5548342"/>
            <a:ext cx="7402216" cy="646331"/>
          </a:xfrm>
          <a:prstGeom prst="rect">
            <a:avLst/>
          </a:prstGeom>
          <a:noFill/>
        </p:spPr>
        <p:txBody>
          <a:bodyPr wrap="square" rtlCol="0">
            <a:spAutoFit/>
          </a:bodyPr>
          <a:lstStyle/>
          <a:p>
            <a:r>
              <a:rPr lang="en-US" dirty="0">
                <a:solidFill>
                  <a:schemeClr val="bg1"/>
                </a:solidFill>
              </a:rPr>
              <a:t>a = </a:t>
            </a:r>
            <a:r>
              <a:rPr lang="en-US" dirty="0">
                <a:solidFill>
                  <a:schemeClr val="accent2">
                    <a:lumMod val="75000"/>
                  </a:schemeClr>
                </a:solidFill>
              </a:rPr>
              <a:t>"Hello, World!"</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len</a:t>
            </a:r>
            <a:r>
              <a:rPr lang="en-US" dirty="0" smtClean="0">
                <a:solidFill>
                  <a:srgbClr val="FF66CC"/>
                </a:solidFill>
              </a:rPr>
              <a:t>(</a:t>
            </a:r>
            <a:r>
              <a:rPr lang="en-US" dirty="0" smtClean="0">
                <a:solidFill>
                  <a:schemeClr val="bg1"/>
                </a:solidFill>
              </a:rPr>
              <a:t>a</a:t>
            </a:r>
            <a:r>
              <a:rPr lang="en-US" dirty="0" smtClean="0">
                <a:solidFill>
                  <a:srgbClr val="FF66CC"/>
                </a:solidFill>
              </a:rPr>
              <a:t>)</a:t>
            </a:r>
            <a:r>
              <a:rPr lang="en-US" dirty="0" smtClean="0">
                <a:solidFill>
                  <a:schemeClr val="accent4">
                    <a:lumMod val="60000"/>
                    <a:lumOff val="40000"/>
                  </a:schemeClr>
                </a:solidFill>
              </a:rPr>
              <a:t>) #output: 13</a:t>
            </a:r>
            <a:endParaRPr lang="en-US" sz="1600" dirty="0">
              <a:solidFill>
                <a:schemeClr val="accent4">
                  <a:lumMod val="60000"/>
                  <a:lumOff val="40000"/>
                </a:schemeClr>
              </a:solidFill>
            </a:endParaRPr>
          </a:p>
        </p:txBody>
      </p:sp>
    </p:spTree>
    <p:extLst>
      <p:ext uri="{BB962C8B-B14F-4D97-AF65-F5344CB8AC3E}">
        <p14:creationId xmlns:p14="http://schemas.microsoft.com/office/powerpoint/2010/main" val="30678930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7.1 </a:t>
            </a:r>
            <a:r>
              <a:rPr lang="en-US" dirty="0" err="1"/>
              <a:t>Tổng</a:t>
            </a:r>
            <a:r>
              <a:rPr lang="en-US" dirty="0"/>
              <a:t> </a:t>
            </a:r>
            <a:r>
              <a:rPr lang="en-US" dirty="0" err="1"/>
              <a:t>quan</a:t>
            </a:r>
            <a:r>
              <a:rPr lang="en-US" dirty="0"/>
              <a:t> </a:t>
            </a:r>
            <a:r>
              <a:rPr lang="en-US" dirty="0" err="1"/>
              <a:t>về</a:t>
            </a:r>
            <a:r>
              <a:rPr lang="en-US" dirty="0"/>
              <a:t> </a:t>
            </a:r>
            <a:r>
              <a:rPr lang="en-US" dirty="0" err="1" smtClean="0"/>
              <a:t>Chuỗi</a:t>
            </a:r>
            <a:r>
              <a:rPr lang="en-US" dirty="0" smtClean="0"/>
              <a:t> (String )</a:t>
            </a:r>
            <a:endParaRPr lang="en-US" dirty="0"/>
          </a:p>
        </p:txBody>
      </p:sp>
      <p:sp>
        <p:nvSpPr>
          <p:cNvPr id="8" name="TextBox 7"/>
          <p:cNvSpPr txBox="1"/>
          <p:nvPr/>
        </p:nvSpPr>
        <p:spPr>
          <a:xfrm>
            <a:off x="925034" y="1484818"/>
            <a:ext cx="7831856" cy="369332"/>
          </a:xfrm>
          <a:prstGeom prst="rect">
            <a:avLst/>
          </a:prstGeom>
          <a:noFill/>
        </p:spPr>
        <p:txBody>
          <a:bodyPr wrap="square" rtlCol="0">
            <a:spAutoFit/>
          </a:bodyPr>
          <a:lstStyle/>
          <a:p>
            <a:r>
              <a:rPr lang="en-US" dirty="0" err="1" smtClean="0"/>
              <a:t>Kiểm</a:t>
            </a:r>
            <a:r>
              <a:rPr lang="en-US" dirty="0" smtClean="0"/>
              <a:t> </a:t>
            </a:r>
            <a:r>
              <a:rPr lang="en-US" dirty="0" err="1" smtClean="0"/>
              <a:t>tra</a:t>
            </a:r>
            <a:r>
              <a:rPr lang="en-US" dirty="0" smtClean="0"/>
              <a:t> </a:t>
            </a:r>
            <a:r>
              <a:rPr lang="en-US" dirty="0" err="1" smtClean="0"/>
              <a:t>sự</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của</a:t>
            </a:r>
            <a:r>
              <a:rPr lang="en-US" dirty="0" smtClean="0"/>
              <a:t> </a:t>
            </a:r>
            <a:r>
              <a:rPr lang="en-US" dirty="0" err="1" smtClean="0"/>
              <a:t>một</a:t>
            </a:r>
            <a:r>
              <a:rPr lang="en-US" dirty="0" smtClean="0"/>
              <a:t> </a:t>
            </a:r>
            <a:r>
              <a:rPr lang="en-US" dirty="0" err="1" smtClean="0"/>
              <a:t>kí</a:t>
            </a:r>
            <a:r>
              <a:rPr lang="en-US" dirty="0" smtClean="0"/>
              <a:t> </a:t>
            </a:r>
            <a:r>
              <a:rPr lang="en-US" dirty="0" err="1" smtClean="0"/>
              <a:t>tự</a:t>
            </a:r>
            <a:r>
              <a:rPr lang="en-US" dirty="0" smtClean="0"/>
              <a:t> </a:t>
            </a:r>
            <a:r>
              <a:rPr lang="en-US" dirty="0" err="1" smtClean="0"/>
              <a:t>trong</a:t>
            </a:r>
            <a:r>
              <a:rPr lang="en-US" dirty="0" smtClean="0"/>
              <a:t> </a:t>
            </a:r>
            <a:r>
              <a:rPr lang="en-US" dirty="0" err="1" smtClean="0"/>
              <a:t>chuỗi</a:t>
            </a:r>
            <a:r>
              <a:rPr lang="en-US" dirty="0" smtClean="0"/>
              <a:t> </a:t>
            </a:r>
            <a:r>
              <a:rPr lang="en-US" dirty="0" err="1" smtClean="0"/>
              <a:t>với</a:t>
            </a:r>
            <a:r>
              <a:rPr lang="en-US" dirty="0" smtClean="0"/>
              <a:t> </a:t>
            </a:r>
            <a:r>
              <a:rPr lang="en-US" dirty="0" err="1" smtClean="0"/>
              <a:t>từ</a:t>
            </a:r>
            <a:r>
              <a:rPr lang="en-US" dirty="0" smtClean="0"/>
              <a:t> </a:t>
            </a:r>
            <a:r>
              <a:rPr lang="en-US" dirty="0" err="1" smtClean="0"/>
              <a:t>khóa</a:t>
            </a:r>
            <a:r>
              <a:rPr lang="en-US" dirty="0" smtClean="0"/>
              <a:t> </a:t>
            </a:r>
            <a:r>
              <a:rPr lang="en-US" b="1" dirty="0" smtClean="0">
                <a:solidFill>
                  <a:srgbClr val="FF0000"/>
                </a:solidFill>
              </a:rPr>
              <a:t>in</a:t>
            </a:r>
            <a:endParaRPr lang="en-US" b="1" dirty="0">
              <a:solidFill>
                <a:srgbClr val="FF0000"/>
              </a:solidFill>
            </a:endParaRPr>
          </a:p>
        </p:txBody>
      </p:sp>
      <p:sp>
        <p:nvSpPr>
          <p:cNvPr id="15" name="Flowchart: Decision 14"/>
          <p:cNvSpPr/>
          <p:nvPr/>
        </p:nvSpPr>
        <p:spPr>
          <a:xfrm>
            <a:off x="710426" y="1580339"/>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99793" y="2038271"/>
            <a:ext cx="7774356" cy="183909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880547" y="2153036"/>
            <a:ext cx="7402216" cy="1446550"/>
          </a:xfrm>
          <a:prstGeom prst="rect">
            <a:avLst/>
          </a:prstGeom>
          <a:noFill/>
        </p:spPr>
        <p:txBody>
          <a:bodyPr wrap="square" rtlCol="0">
            <a:spAutoFit/>
          </a:bodyPr>
          <a:lstStyle/>
          <a:p>
            <a:r>
              <a:rPr lang="en-US" dirty="0">
                <a:solidFill>
                  <a:schemeClr val="bg1"/>
                </a:solidFill>
              </a:rPr>
              <a:t>txt = </a:t>
            </a:r>
            <a:r>
              <a:rPr lang="en-US" dirty="0">
                <a:solidFill>
                  <a:schemeClr val="accent2">
                    <a:lumMod val="75000"/>
                  </a:schemeClr>
                </a:solidFill>
              </a:rPr>
              <a:t>"The best things in life are free!"</a:t>
            </a:r>
            <a:r>
              <a:rPr lang="en-US" dirty="0">
                <a:solidFill>
                  <a:schemeClr val="bg1"/>
                </a:solidFill>
              </a:rPr>
              <a:t/>
            </a:r>
            <a:br>
              <a:rPr lang="en-US" dirty="0">
                <a:solidFill>
                  <a:schemeClr val="bg1"/>
                </a:solidFill>
              </a:rPr>
            </a:br>
            <a:r>
              <a:rPr lang="en-US" dirty="0">
                <a:solidFill>
                  <a:schemeClr val="bg1"/>
                </a:solidFill>
              </a:rPr>
              <a:t>print</a:t>
            </a:r>
            <a:r>
              <a:rPr lang="en-US" dirty="0">
                <a:solidFill>
                  <a:schemeClr val="accent4">
                    <a:lumMod val="60000"/>
                    <a:lumOff val="40000"/>
                  </a:schemeClr>
                </a:solidFill>
              </a:rPr>
              <a:t>(</a:t>
            </a:r>
            <a:r>
              <a:rPr lang="en-US" dirty="0">
                <a:solidFill>
                  <a:schemeClr val="accent2">
                    <a:lumMod val="75000"/>
                  </a:schemeClr>
                </a:solidFill>
              </a:rPr>
              <a:t>"free"</a:t>
            </a:r>
            <a:r>
              <a:rPr lang="en-US" dirty="0">
                <a:solidFill>
                  <a:schemeClr val="bg1"/>
                </a:solidFill>
              </a:rPr>
              <a:t> </a:t>
            </a:r>
            <a:r>
              <a:rPr lang="en-US" dirty="0">
                <a:solidFill>
                  <a:srgbClr val="00B0F0"/>
                </a:solidFill>
              </a:rPr>
              <a:t>in</a:t>
            </a:r>
            <a:r>
              <a:rPr lang="en-US" dirty="0">
                <a:solidFill>
                  <a:schemeClr val="bg1"/>
                </a:solidFill>
              </a:rPr>
              <a:t> txt</a:t>
            </a:r>
            <a:r>
              <a:rPr lang="en-US" dirty="0" smtClean="0">
                <a:solidFill>
                  <a:schemeClr val="accent4">
                    <a:lumMod val="60000"/>
                    <a:lumOff val="40000"/>
                  </a:schemeClr>
                </a:solidFill>
              </a:rPr>
              <a:t>)</a:t>
            </a:r>
          </a:p>
          <a:p>
            <a:endParaRPr lang="en-US" sz="1600" dirty="0">
              <a:solidFill>
                <a:schemeClr val="accent4">
                  <a:lumMod val="60000"/>
                  <a:lumOff val="40000"/>
                </a:schemeClr>
              </a:solidFill>
            </a:endParaRPr>
          </a:p>
          <a:p>
            <a:r>
              <a:rPr lang="en-US" dirty="0">
                <a:solidFill>
                  <a:srgbClr val="00B0F0"/>
                </a:solidFill>
              </a:rPr>
              <a:t>if</a:t>
            </a:r>
            <a:r>
              <a:rPr lang="en-US" dirty="0">
                <a:solidFill>
                  <a:schemeClr val="bg1"/>
                </a:solidFill>
              </a:rPr>
              <a:t> </a:t>
            </a:r>
            <a:r>
              <a:rPr lang="en-US" dirty="0">
                <a:solidFill>
                  <a:schemeClr val="accent2">
                    <a:lumMod val="75000"/>
                  </a:schemeClr>
                </a:solidFill>
              </a:rPr>
              <a:t>"free"</a:t>
            </a:r>
            <a:r>
              <a:rPr lang="en-US" dirty="0">
                <a:solidFill>
                  <a:schemeClr val="bg1"/>
                </a:solidFill>
              </a:rPr>
              <a:t> </a:t>
            </a:r>
            <a:r>
              <a:rPr lang="en-US" dirty="0">
                <a:solidFill>
                  <a:srgbClr val="00B0F0"/>
                </a:solidFill>
              </a:rPr>
              <a:t>in</a:t>
            </a:r>
            <a:r>
              <a:rPr lang="en-US" dirty="0">
                <a:solidFill>
                  <a:schemeClr val="bg1"/>
                </a:solidFill>
              </a:rPr>
              <a:t> txt:</a:t>
            </a:r>
            <a:r>
              <a:rPr lang="en-US" sz="1600" dirty="0">
                <a:solidFill>
                  <a:schemeClr val="bg1"/>
                </a:solidFill>
              </a:rPr>
              <a:t/>
            </a:r>
            <a:br>
              <a:rPr lang="en-US" sz="1600" dirty="0">
                <a:solidFill>
                  <a:schemeClr val="bg1"/>
                </a:solidFill>
              </a:rPr>
            </a:br>
            <a:r>
              <a:rPr lang="en-US" dirty="0">
                <a:solidFill>
                  <a:schemeClr val="bg1"/>
                </a:solidFill>
              </a:rPr>
              <a:t>  print</a:t>
            </a:r>
            <a:r>
              <a:rPr lang="en-US" dirty="0" smtClean="0">
                <a:solidFill>
                  <a:schemeClr val="accent4">
                    <a:lumMod val="60000"/>
                    <a:lumOff val="40000"/>
                  </a:schemeClr>
                </a:solidFill>
              </a:rPr>
              <a:t>(</a:t>
            </a:r>
            <a:r>
              <a:rPr lang="en-US" dirty="0" smtClean="0">
                <a:solidFill>
                  <a:schemeClr val="accent2">
                    <a:lumMod val="75000"/>
                  </a:schemeClr>
                </a:solidFill>
              </a:rPr>
              <a:t>“</a:t>
            </a:r>
            <a:r>
              <a:rPr lang="en-US" dirty="0" err="1" smtClean="0">
                <a:solidFill>
                  <a:schemeClr val="accent2">
                    <a:lumMod val="75000"/>
                  </a:schemeClr>
                </a:solidFill>
              </a:rPr>
              <a:t>Có</a:t>
            </a:r>
            <a:r>
              <a:rPr lang="en-US" dirty="0" smtClean="0">
                <a:solidFill>
                  <a:schemeClr val="accent2">
                    <a:lumMod val="75000"/>
                  </a:schemeClr>
                </a:solidFill>
              </a:rPr>
              <a:t> </a:t>
            </a:r>
            <a:r>
              <a:rPr lang="en-US" dirty="0" err="1" smtClean="0">
                <a:solidFill>
                  <a:schemeClr val="accent2">
                    <a:lumMod val="75000"/>
                  </a:schemeClr>
                </a:solidFill>
              </a:rPr>
              <a:t>tồn</a:t>
            </a:r>
            <a:r>
              <a:rPr lang="en-US" dirty="0" smtClean="0">
                <a:solidFill>
                  <a:schemeClr val="accent2">
                    <a:lumMod val="75000"/>
                  </a:schemeClr>
                </a:solidFill>
              </a:rPr>
              <a:t> </a:t>
            </a:r>
            <a:r>
              <a:rPr lang="en-US" dirty="0" err="1" smtClean="0">
                <a:solidFill>
                  <a:schemeClr val="accent2">
                    <a:lumMod val="75000"/>
                  </a:schemeClr>
                </a:solidFill>
              </a:rPr>
              <a:t>tại</a:t>
            </a:r>
            <a:r>
              <a:rPr lang="en-US" dirty="0" smtClean="0">
                <a:solidFill>
                  <a:schemeClr val="accent2">
                    <a:lumMod val="75000"/>
                  </a:schemeClr>
                </a:solidFill>
              </a:rPr>
              <a:t>"</a:t>
            </a:r>
            <a:r>
              <a:rPr lang="en-US" dirty="0" smtClean="0">
                <a:solidFill>
                  <a:schemeClr val="accent4">
                    <a:lumMod val="60000"/>
                    <a:lumOff val="40000"/>
                  </a:schemeClr>
                </a:solidFill>
              </a:rPr>
              <a:t>)</a:t>
            </a:r>
            <a:endParaRPr lang="en-US" sz="1600" dirty="0">
              <a:solidFill>
                <a:schemeClr val="accent4">
                  <a:lumMod val="60000"/>
                  <a:lumOff val="40000"/>
                </a:schemeClr>
              </a:solidFill>
            </a:endParaRPr>
          </a:p>
        </p:txBody>
      </p:sp>
      <p:sp>
        <p:nvSpPr>
          <p:cNvPr id="14" name="TextBox 13"/>
          <p:cNvSpPr txBox="1"/>
          <p:nvPr/>
        </p:nvSpPr>
        <p:spPr>
          <a:xfrm>
            <a:off x="925034" y="3992128"/>
            <a:ext cx="7831856" cy="369332"/>
          </a:xfrm>
          <a:prstGeom prst="rect">
            <a:avLst/>
          </a:prstGeom>
          <a:noFill/>
        </p:spPr>
        <p:txBody>
          <a:bodyPr wrap="square" rtlCol="0">
            <a:spAutoFit/>
          </a:bodyPr>
          <a:lstStyle/>
          <a:p>
            <a:r>
              <a:rPr lang="en-US" dirty="0" err="1" smtClean="0"/>
              <a:t>Hoặc</a:t>
            </a:r>
            <a:r>
              <a:rPr lang="en-US" dirty="0" smtClean="0"/>
              <a:t> </a:t>
            </a:r>
            <a:r>
              <a:rPr lang="en-US" dirty="0" err="1" smtClean="0"/>
              <a:t>kết</a:t>
            </a:r>
            <a:r>
              <a:rPr lang="en-US" dirty="0" smtClean="0"/>
              <a:t> </a:t>
            </a:r>
            <a:r>
              <a:rPr lang="en-US" dirty="0" err="1" smtClean="0"/>
              <a:t>hợp</a:t>
            </a:r>
            <a:r>
              <a:rPr lang="en-US" dirty="0" smtClean="0"/>
              <a:t> </a:t>
            </a:r>
            <a:r>
              <a:rPr lang="en-US" dirty="0" err="1" smtClean="0"/>
              <a:t>với</a:t>
            </a:r>
            <a:r>
              <a:rPr lang="en-US" dirty="0" smtClean="0"/>
              <a:t> </a:t>
            </a:r>
            <a:r>
              <a:rPr lang="en-US" b="1" dirty="0" smtClean="0"/>
              <a:t>not </a:t>
            </a:r>
            <a:r>
              <a:rPr lang="en-US" dirty="0" err="1" smtClean="0"/>
              <a:t>để</a:t>
            </a:r>
            <a:r>
              <a:rPr lang="en-US" dirty="0" smtClean="0"/>
              <a:t> </a:t>
            </a:r>
            <a:r>
              <a:rPr lang="en-US" dirty="0" err="1" smtClean="0"/>
              <a:t>kiểm</a:t>
            </a:r>
            <a:r>
              <a:rPr lang="en-US" dirty="0" smtClean="0"/>
              <a:t> </a:t>
            </a:r>
            <a:r>
              <a:rPr lang="en-US" dirty="0" err="1" smtClean="0"/>
              <a:t>tra</a:t>
            </a:r>
            <a:r>
              <a:rPr lang="en-US" dirty="0" smtClean="0"/>
              <a:t> </a:t>
            </a:r>
            <a:r>
              <a:rPr lang="en-US" dirty="0" err="1" smtClean="0"/>
              <a:t>không</a:t>
            </a:r>
            <a:r>
              <a:rPr lang="en-US" dirty="0" smtClean="0"/>
              <a:t> </a:t>
            </a:r>
            <a:r>
              <a:rPr lang="en-US" dirty="0" err="1" smtClean="0"/>
              <a:t>tồn</a:t>
            </a:r>
            <a:r>
              <a:rPr lang="en-US" dirty="0" smtClean="0"/>
              <a:t> </a:t>
            </a:r>
            <a:r>
              <a:rPr lang="en-US" dirty="0" err="1" smtClean="0"/>
              <a:t>tại</a:t>
            </a:r>
            <a:endParaRPr lang="en-US" b="1" dirty="0"/>
          </a:p>
        </p:txBody>
      </p:sp>
      <p:sp>
        <p:nvSpPr>
          <p:cNvPr id="17" name="Flowchart: Decision 16"/>
          <p:cNvSpPr/>
          <p:nvPr/>
        </p:nvSpPr>
        <p:spPr>
          <a:xfrm>
            <a:off x="710426" y="4087649"/>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99793" y="4577892"/>
            <a:ext cx="7774356" cy="92706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880547" y="4692658"/>
            <a:ext cx="7402216" cy="646331"/>
          </a:xfrm>
          <a:prstGeom prst="rect">
            <a:avLst/>
          </a:prstGeom>
          <a:noFill/>
        </p:spPr>
        <p:txBody>
          <a:bodyPr wrap="square" rtlCol="0">
            <a:spAutoFit/>
          </a:bodyPr>
          <a:lstStyle/>
          <a:p>
            <a:r>
              <a:rPr lang="en-US" dirty="0">
                <a:solidFill>
                  <a:srgbClr val="00B0F0"/>
                </a:solidFill>
              </a:rPr>
              <a:t>if</a:t>
            </a:r>
            <a:r>
              <a:rPr lang="en-US" dirty="0">
                <a:solidFill>
                  <a:schemeClr val="bg1"/>
                </a:solidFill>
              </a:rPr>
              <a:t> </a:t>
            </a:r>
            <a:r>
              <a:rPr lang="en-US" dirty="0" smtClean="0">
                <a:solidFill>
                  <a:schemeClr val="accent2">
                    <a:lumMod val="75000"/>
                  </a:schemeClr>
                </a:solidFill>
              </a:rPr>
              <a:t>“fresh“ not</a:t>
            </a:r>
            <a:r>
              <a:rPr lang="en-US" dirty="0">
                <a:solidFill>
                  <a:schemeClr val="bg1"/>
                </a:solidFill>
              </a:rPr>
              <a:t> </a:t>
            </a:r>
            <a:r>
              <a:rPr lang="en-US" dirty="0">
                <a:solidFill>
                  <a:srgbClr val="00B0F0"/>
                </a:solidFill>
              </a:rPr>
              <a:t>in</a:t>
            </a:r>
            <a:r>
              <a:rPr lang="en-US" dirty="0">
                <a:solidFill>
                  <a:schemeClr val="bg1"/>
                </a:solidFill>
              </a:rPr>
              <a:t> txt:</a:t>
            </a:r>
            <a:r>
              <a:rPr lang="en-US" sz="1600" dirty="0">
                <a:solidFill>
                  <a:schemeClr val="bg1"/>
                </a:solidFill>
              </a:rPr>
              <a:t/>
            </a:r>
            <a:br>
              <a:rPr lang="en-US" sz="1600" dirty="0">
                <a:solidFill>
                  <a:schemeClr val="bg1"/>
                </a:solidFill>
              </a:rPr>
            </a:br>
            <a:r>
              <a:rPr lang="en-US" dirty="0">
                <a:solidFill>
                  <a:schemeClr val="bg1"/>
                </a:solidFill>
              </a:rPr>
              <a:t>  </a:t>
            </a:r>
            <a:r>
              <a:rPr lang="en-US" dirty="0" smtClean="0">
                <a:solidFill>
                  <a:schemeClr val="bg1"/>
                </a:solidFill>
              </a:rPr>
              <a:t>  print</a:t>
            </a:r>
            <a:r>
              <a:rPr lang="en-US" dirty="0" smtClean="0">
                <a:solidFill>
                  <a:schemeClr val="accent4">
                    <a:lumMod val="60000"/>
                    <a:lumOff val="40000"/>
                  </a:schemeClr>
                </a:solidFill>
              </a:rPr>
              <a:t>(</a:t>
            </a:r>
            <a:r>
              <a:rPr lang="en-US" dirty="0" smtClean="0">
                <a:solidFill>
                  <a:schemeClr val="accent2">
                    <a:lumMod val="75000"/>
                  </a:schemeClr>
                </a:solidFill>
              </a:rPr>
              <a:t>“</a:t>
            </a:r>
            <a:r>
              <a:rPr lang="en-US" dirty="0" err="1" smtClean="0">
                <a:solidFill>
                  <a:schemeClr val="accent2">
                    <a:lumMod val="75000"/>
                  </a:schemeClr>
                </a:solidFill>
              </a:rPr>
              <a:t>Đúng</a:t>
            </a:r>
            <a:r>
              <a:rPr lang="en-US" dirty="0" smtClean="0">
                <a:solidFill>
                  <a:schemeClr val="accent2">
                    <a:lumMod val="75000"/>
                  </a:schemeClr>
                </a:solidFill>
              </a:rPr>
              <a:t>, </a:t>
            </a:r>
            <a:r>
              <a:rPr lang="en-US" dirty="0">
                <a:solidFill>
                  <a:schemeClr val="accent2">
                    <a:lumMod val="75000"/>
                  </a:schemeClr>
                </a:solidFill>
              </a:rPr>
              <a:t>fresh </a:t>
            </a:r>
            <a:r>
              <a:rPr lang="en-US" dirty="0" err="1" smtClean="0">
                <a:solidFill>
                  <a:schemeClr val="accent2">
                    <a:lumMod val="75000"/>
                  </a:schemeClr>
                </a:solidFill>
              </a:rPr>
              <a:t>không</a:t>
            </a:r>
            <a:r>
              <a:rPr lang="en-US" dirty="0" smtClean="0">
                <a:solidFill>
                  <a:schemeClr val="accent2">
                    <a:lumMod val="75000"/>
                  </a:schemeClr>
                </a:solidFill>
              </a:rPr>
              <a:t> </a:t>
            </a:r>
            <a:r>
              <a:rPr lang="en-US" dirty="0" err="1" smtClean="0">
                <a:solidFill>
                  <a:schemeClr val="accent2">
                    <a:lumMod val="75000"/>
                  </a:schemeClr>
                </a:solidFill>
              </a:rPr>
              <a:t>tồn</a:t>
            </a:r>
            <a:r>
              <a:rPr lang="en-US" dirty="0" smtClean="0">
                <a:solidFill>
                  <a:schemeClr val="accent2">
                    <a:lumMod val="75000"/>
                  </a:schemeClr>
                </a:solidFill>
              </a:rPr>
              <a:t> </a:t>
            </a:r>
            <a:r>
              <a:rPr lang="en-US" dirty="0" err="1" smtClean="0">
                <a:solidFill>
                  <a:schemeClr val="accent2">
                    <a:lumMod val="75000"/>
                  </a:schemeClr>
                </a:solidFill>
              </a:rPr>
              <a:t>tại</a:t>
            </a:r>
            <a:r>
              <a:rPr lang="en-US" dirty="0" smtClean="0">
                <a:solidFill>
                  <a:schemeClr val="accent2">
                    <a:lumMod val="75000"/>
                  </a:schemeClr>
                </a:solidFill>
              </a:rPr>
              <a:t> </a:t>
            </a:r>
            <a:r>
              <a:rPr lang="en-US" dirty="0" err="1" smtClean="0">
                <a:solidFill>
                  <a:schemeClr val="accent2">
                    <a:lumMod val="75000"/>
                  </a:schemeClr>
                </a:solidFill>
              </a:rPr>
              <a:t>trong</a:t>
            </a:r>
            <a:r>
              <a:rPr lang="en-US" dirty="0" smtClean="0">
                <a:solidFill>
                  <a:schemeClr val="accent2">
                    <a:lumMod val="75000"/>
                  </a:schemeClr>
                </a:solidFill>
              </a:rPr>
              <a:t> </a:t>
            </a:r>
            <a:r>
              <a:rPr lang="en-US" dirty="0" err="1" smtClean="0">
                <a:solidFill>
                  <a:schemeClr val="accent2">
                    <a:lumMod val="75000"/>
                  </a:schemeClr>
                </a:solidFill>
              </a:rPr>
              <a:t>chuỗi</a:t>
            </a:r>
            <a:r>
              <a:rPr lang="en-US" dirty="0" smtClean="0">
                <a:solidFill>
                  <a:schemeClr val="accent2">
                    <a:lumMod val="75000"/>
                  </a:schemeClr>
                </a:solidFill>
              </a:rPr>
              <a:t>"</a:t>
            </a:r>
            <a:r>
              <a:rPr lang="en-US" dirty="0" smtClean="0">
                <a:solidFill>
                  <a:schemeClr val="accent4">
                    <a:lumMod val="60000"/>
                    <a:lumOff val="40000"/>
                  </a:schemeClr>
                </a:solidFill>
              </a:rPr>
              <a:t>)</a:t>
            </a:r>
            <a:endParaRPr lang="en-US" sz="1600" dirty="0">
              <a:solidFill>
                <a:schemeClr val="accent4">
                  <a:lumMod val="60000"/>
                  <a:lumOff val="40000"/>
                </a:schemeClr>
              </a:solidFill>
            </a:endParaRPr>
          </a:p>
        </p:txBody>
      </p:sp>
    </p:spTree>
    <p:extLst>
      <p:ext uri="{BB962C8B-B14F-4D97-AF65-F5344CB8AC3E}">
        <p14:creationId xmlns:p14="http://schemas.microsoft.com/office/powerpoint/2010/main" val="11611058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7.2 </a:t>
            </a:r>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xử</a:t>
            </a:r>
            <a:r>
              <a:rPr lang="en-US" dirty="0" smtClean="0"/>
              <a:t> </a:t>
            </a:r>
            <a:r>
              <a:rPr lang="en-US" dirty="0" err="1" smtClean="0"/>
              <a:t>lí</a:t>
            </a:r>
            <a:r>
              <a:rPr lang="en-US" dirty="0" smtClean="0"/>
              <a:t> </a:t>
            </a:r>
            <a:r>
              <a:rPr lang="en-US" dirty="0" err="1"/>
              <a:t>C</a:t>
            </a:r>
            <a:r>
              <a:rPr lang="en-US" dirty="0" err="1" smtClean="0"/>
              <a:t>huỗi</a:t>
            </a:r>
            <a:endParaRPr lang="en-US" dirty="0"/>
          </a:p>
        </p:txBody>
      </p:sp>
      <p:pic>
        <p:nvPicPr>
          <p:cNvPr id="1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1041993" y="1557449"/>
            <a:ext cx="6432695" cy="369332"/>
          </a:xfrm>
          <a:prstGeom prst="rect">
            <a:avLst/>
          </a:prstGeom>
          <a:noFill/>
        </p:spPr>
        <p:txBody>
          <a:bodyPr wrap="square" rtlCol="0">
            <a:spAutoFit/>
          </a:bodyPr>
          <a:lstStyle/>
          <a:p>
            <a:r>
              <a:rPr lang="en-US" b="1" dirty="0" err="1" smtClean="0"/>
              <a:t>Cắt</a:t>
            </a:r>
            <a:r>
              <a:rPr lang="en-US" b="1" dirty="0" smtClean="0"/>
              <a:t> </a:t>
            </a:r>
            <a:r>
              <a:rPr lang="en-US" b="1" dirty="0" err="1" smtClean="0"/>
              <a:t>chuỗi</a:t>
            </a:r>
            <a:endParaRPr lang="en-US" b="1" dirty="0">
              <a:solidFill>
                <a:srgbClr val="FF0000"/>
              </a:solidFill>
            </a:endParaRPr>
          </a:p>
        </p:txBody>
      </p:sp>
      <p:sp>
        <p:nvSpPr>
          <p:cNvPr id="29" name="Rectangle 28"/>
          <p:cNvSpPr/>
          <p:nvPr/>
        </p:nvSpPr>
        <p:spPr>
          <a:xfrm>
            <a:off x="699793" y="3674545"/>
            <a:ext cx="7774356" cy="93517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3797838"/>
            <a:ext cx="7402216" cy="646331"/>
          </a:xfrm>
          <a:prstGeom prst="rect">
            <a:avLst/>
          </a:prstGeom>
          <a:noFill/>
        </p:spPr>
        <p:txBody>
          <a:bodyPr wrap="square" rtlCol="0">
            <a:spAutoFit/>
          </a:bodyPr>
          <a:lstStyle/>
          <a:p>
            <a:r>
              <a:rPr lang="en-US" dirty="0">
                <a:solidFill>
                  <a:schemeClr val="bg1"/>
                </a:solidFill>
              </a:rPr>
              <a:t>b = </a:t>
            </a:r>
            <a:r>
              <a:rPr lang="en-US" dirty="0">
                <a:solidFill>
                  <a:schemeClr val="accent2">
                    <a:lumMod val="75000"/>
                  </a:schemeClr>
                </a:solidFill>
              </a:rPr>
              <a:t>"Hello, World!"</a:t>
            </a:r>
            <a:r>
              <a:rPr lang="en-US" dirty="0">
                <a:solidFill>
                  <a:schemeClr val="bg1"/>
                </a:solidFill>
              </a:rPr>
              <a:t/>
            </a:r>
            <a:br>
              <a:rPr lang="en-US" dirty="0">
                <a:solidFill>
                  <a:schemeClr val="bg1"/>
                </a:solidFill>
              </a:rPr>
            </a:br>
            <a:r>
              <a:rPr lang="en-US" dirty="0">
                <a:solidFill>
                  <a:schemeClr val="bg1"/>
                </a:solidFill>
              </a:rPr>
              <a:t>print</a:t>
            </a:r>
            <a:r>
              <a:rPr lang="en-US" dirty="0">
                <a:solidFill>
                  <a:schemeClr val="accent4">
                    <a:lumMod val="60000"/>
                    <a:lumOff val="40000"/>
                  </a:schemeClr>
                </a:solidFill>
              </a:rPr>
              <a:t>(</a:t>
            </a:r>
            <a:r>
              <a:rPr lang="en-US" dirty="0">
                <a:solidFill>
                  <a:schemeClr val="bg1"/>
                </a:solidFill>
              </a:rPr>
              <a:t>b</a:t>
            </a:r>
            <a:r>
              <a:rPr lang="en-US" dirty="0">
                <a:solidFill>
                  <a:srgbClr val="FF66CC"/>
                </a:solidFill>
              </a:rPr>
              <a:t>[</a:t>
            </a:r>
            <a:r>
              <a:rPr lang="en-US" dirty="0">
                <a:solidFill>
                  <a:schemeClr val="accent6">
                    <a:lumMod val="60000"/>
                    <a:lumOff val="40000"/>
                  </a:schemeClr>
                </a:solidFill>
              </a:rPr>
              <a:t>2</a:t>
            </a:r>
            <a:r>
              <a:rPr lang="en-US" dirty="0">
                <a:solidFill>
                  <a:schemeClr val="bg1"/>
                </a:solidFill>
              </a:rPr>
              <a:t>:</a:t>
            </a:r>
            <a:r>
              <a:rPr lang="en-US" dirty="0">
                <a:solidFill>
                  <a:schemeClr val="accent6">
                    <a:lumMod val="60000"/>
                    <a:lumOff val="40000"/>
                  </a:schemeClr>
                </a:solidFill>
              </a:rPr>
              <a:t>5</a:t>
            </a:r>
            <a:r>
              <a:rPr lang="en-US" dirty="0" smtClean="0">
                <a:solidFill>
                  <a:srgbClr val="FF66CC"/>
                </a:solidFill>
              </a:rPr>
              <a:t>]</a:t>
            </a:r>
            <a:r>
              <a:rPr lang="en-US" dirty="0" smtClean="0">
                <a:solidFill>
                  <a:schemeClr val="accent4">
                    <a:lumMod val="60000"/>
                    <a:lumOff val="40000"/>
                  </a:schemeClr>
                </a:solidFill>
              </a:rPr>
              <a:t>) #output: </a:t>
            </a:r>
            <a:r>
              <a:rPr lang="en-US" dirty="0" err="1">
                <a:solidFill>
                  <a:schemeClr val="bg1"/>
                </a:solidFill>
              </a:rPr>
              <a:t>llo</a:t>
            </a:r>
            <a:endParaRPr lang="en-US" sz="1600" dirty="0">
              <a:solidFill>
                <a:schemeClr val="bg1"/>
              </a:solidFill>
            </a:endParaRPr>
          </a:p>
        </p:txBody>
      </p:sp>
      <p:sp>
        <p:nvSpPr>
          <p:cNvPr id="19" name="TextBox 18"/>
          <p:cNvSpPr txBox="1"/>
          <p:nvPr/>
        </p:nvSpPr>
        <p:spPr>
          <a:xfrm>
            <a:off x="639997" y="2015148"/>
            <a:ext cx="7697972" cy="369332"/>
          </a:xfrm>
          <a:prstGeom prst="rect">
            <a:avLst/>
          </a:prstGeom>
          <a:noFill/>
        </p:spPr>
        <p:txBody>
          <a:bodyPr wrap="square" rtlCol="0">
            <a:spAutoFit/>
          </a:bodyPr>
          <a:lstStyle/>
          <a:p>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tách</a:t>
            </a:r>
            <a:r>
              <a:rPr lang="en-US" dirty="0" smtClean="0"/>
              <a:t> </a:t>
            </a:r>
            <a:r>
              <a:rPr lang="en-US" dirty="0" err="1" smtClean="0"/>
              <a:t>chuỗi</a:t>
            </a:r>
            <a:r>
              <a:rPr lang="en-US" dirty="0" smtClean="0"/>
              <a:t> </a:t>
            </a:r>
            <a:r>
              <a:rPr lang="en-US" dirty="0" err="1" smtClean="0"/>
              <a:t>dự</a:t>
            </a:r>
            <a:r>
              <a:rPr lang="en-US" dirty="0" smtClean="0"/>
              <a:t> </a:t>
            </a:r>
            <a:r>
              <a:rPr lang="en-US" dirty="0" err="1" smtClean="0"/>
              <a:t>vào</a:t>
            </a:r>
            <a:r>
              <a:rPr lang="en-US" dirty="0" smtClean="0"/>
              <a:t> </a:t>
            </a:r>
            <a:r>
              <a:rPr lang="en-US" dirty="0" err="1" smtClean="0"/>
              <a:t>vị</a:t>
            </a:r>
            <a:r>
              <a:rPr lang="en-US" dirty="0" smtClean="0"/>
              <a:t> </a:t>
            </a:r>
            <a:r>
              <a:rPr lang="en-US" dirty="0" err="1" smtClean="0"/>
              <a:t>trí</a:t>
            </a:r>
            <a:r>
              <a:rPr lang="en-US" dirty="0" smtClean="0"/>
              <a:t> index </a:t>
            </a:r>
            <a:r>
              <a:rPr lang="en-US" dirty="0" err="1" smtClean="0"/>
              <a:t>của</a:t>
            </a:r>
            <a:r>
              <a:rPr lang="en-US" dirty="0" smtClean="0"/>
              <a:t> </a:t>
            </a:r>
            <a:r>
              <a:rPr lang="en-US" dirty="0" err="1" smtClean="0"/>
              <a:t>nó</a:t>
            </a:r>
            <a:r>
              <a:rPr lang="en-US" dirty="0" smtClean="0"/>
              <a:t> </a:t>
            </a:r>
            <a:r>
              <a:rPr lang="en-US" dirty="0" err="1" smtClean="0"/>
              <a:t>trong</a:t>
            </a:r>
            <a:r>
              <a:rPr lang="en-US" dirty="0" smtClean="0"/>
              <a:t> </a:t>
            </a:r>
            <a:r>
              <a:rPr lang="en-US" dirty="0" err="1" smtClean="0"/>
              <a:t>chuỗi</a:t>
            </a:r>
            <a:endParaRPr lang="en-US" b="1" dirty="0"/>
          </a:p>
        </p:txBody>
      </p:sp>
      <p:sp>
        <p:nvSpPr>
          <p:cNvPr id="13" name="TextBox 12"/>
          <p:cNvSpPr txBox="1"/>
          <p:nvPr/>
        </p:nvSpPr>
        <p:spPr>
          <a:xfrm>
            <a:off x="639997" y="2482980"/>
            <a:ext cx="7697972" cy="954107"/>
          </a:xfrm>
          <a:prstGeom prst="rect">
            <a:avLst/>
          </a:prstGeom>
          <a:noFill/>
        </p:spPr>
        <p:txBody>
          <a:bodyPr wrap="square" rtlCol="0">
            <a:spAutoFit/>
          </a:bodyPr>
          <a:lstStyle/>
          <a:p>
            <a:r>
              <a:rPr lang="en-US" dirty="0" err="1" smtClean="0"/>
              <a:t>Cú</a:t>
            </a:r>
            <a:r>
              <a:rPr lang="en-US" dirty="0" smtClean="0"/>
              <a:t> </a:t>
            </a:r>
            <a:r>
              <a:rPr lang="en-US" dirty="0" err="1" smtClean="0"/>
              <a:t>pháp</a:t>
            </a:r>
            <a:r>
              <a:rPr lang="en-US" dirty="0" smtClean="0"/>
              <a:t>: </a:t>
            </a:r>
            <a:r>
              <a:rPr lang="en-US" sz="2000" b="1" dirty="0" smtClean="0"/>
              <a:t>string[</a:t>
            </a:r>
            <a:r>
              <a:rPr lang="en-US" sz="2000" b="1" dirty="0" err="1" smtClean="0"/>
              <a:t>start:end</a:t>
            </a:r>
            <a:r>
              <a:rPr lang="en-US" sz="2000" b="1" dirty="0" smtClean="0"/>
              <a:t>]</a:t>
            </a:r>
            <a:r>
              <a:rPr lang="en-US" dirty="0" smtClean="0"/>
              <a:t> </a:t>
            </a:r>
          </a:p>
          <a:p>
            <a:pPr marL="285750" indent="-285750">
              <a:buFontTx/>
              <a:buChar char="-"/>
            </a:pPr>
            <a:r>
              <a:rPr lang="en-US" dirty="0" smtClean="0"/>
              <a:t>start </a:t>
            </a:r>
            <a:r>
              <a:rPr lang="en-US" dirty="0" err="1" smtClean="0"/>
              <a:t>mặc</a:t>
            </a:r>
            <a:r>
              <a:rPr lang="en-US" dirty="0" smtClean="0"/>
              <a:t> </a:t>
            </a:r>
            <a:r>
              <a:rPr lang="en-US" dirty="0" err="1" smtClean="0"/>
              <a:t>định</a:t>
            </a:r>
            <a:r>
              <a:rPr lang="en-US" dirty="0" smtClean="0"/>
              <a:t> </a:t>
            </a:r>
            <a:r>
              <a:rPr lang="en-US" dirty="0" err="1" smtClean="0"/>
              <a:t>là</a:t>
            </a:r>
            <a:r>
              <a:rPr lang="en-US" dirty="0" smtClean="0"/>
              <a:t> 0, </a:t>
            </a:r>
            <a:r>
              <a:rPr lang="en-US" dirty="0" err="1" smtClean="0"/>
              <a:t>có</a:t>
            </a:r>
            <a:r>
              <a:rPr lang="en-US" dirty="0" smtClean="0"/>
              <a:t> </a:t>
            </a:r>
            <a:r>
              <a:rPr lang="en-US" dirty="0" err="1" smtClean="0"/>
              <a:t>thể</a:t>
            </a:r>
            <a:r>
              <a:rPr lang="en-US" dirty="0" smtClean="0"/>
              <a:t> </a:t>
            </a:r>
            <a:r>
              <a:rPr lang="en-US" dirty="0" err="1" smtClean="0"/>
              <a:t>là</a:t>
            </a:r>
            <a:r>
              <a:rPr lang="en-US" dirty="0" smtClean="0"/>
              <a:t> </a:t>
            </a:r>
            <a:r>
              <a:rPr lang="en-US" dirty="0" err="1" smtClean="0"/>
              <a:t>số</a:t>
            </a:r>
            <a:r>
              <a:rPr lang="en-US" dirty="0" smtClean="0"/>
              <a:t> </a:t>
            </a:r>
            <a:r>
              <a:rPr lang="en-US" dirty="0" err="1" smtClean="0"/>
              <a:t>nguyên</a:t>
            </a:r>
            <a:r>
              <a:rPr lang="en-US" dirty="0" smtClean="0"/>
              <a:t> </a:t>
            </a:r>
            <a:r>
              <a:rPr lang="en-US" dirty="0" err="1" smtClean="0"/>
              <a:t>âm</a:t>
            </a:r>
            <a:endParaRPr lang="en-US" dirty="0" smtClean="0"/>
          </a:p>
          <a:p>
            <a:pPr marL="285750" indent="-285750">
              <a:buFontTx/>
              <a:buChar char="-"/>
            </a:pPr>
            <a:r>
              <a:rPr lang="en-US" dirty="0"/>
              <a:t>e</a:t>
            </a:r>
            <a:r>
              <a:rPr lang="en-US" dirty="0" smtClean="0"/>
              <a:t>nd </a:t>
            </a:r>
            <a:r>
              <a:rPr lang="en-US" dirty="0" err="1" smtClean="0"/>
              <a:t>mặc</a:t>
            </a:r>
            <a:r>
              <a:rPr lang="en-US" dirty="0" smtClean="0"/>
              <a:t> </a:t>
            </a:r>
            <a:r>
              <a:rPr lang="en-US" dirty="0" err="1" smtClean="0"/>
              <a:t>định</a:t>
            </a:r>
            <a:r>
              <a:rPr lang="en-US" dirty="0" smtClean="0"/>
              <a:t> </a:t>
            </a:r>
            <a:r>
              <a:rPr lang="en-US" dirty="0" err="1" smtClean="0"/>
              <a:t>là</a:t>
            </a:r>
            <a:r>
              <a:rPr lang="en-US" dirty="0" smtClean="0"/>
              <a:t> </a:t>
            </a:r>
            <a:r>
              <a:rPr lang="en-US" dirty="0" err="1" smtClean="0"/>
              <a:t>đến</a:t>
            </a:r>
            <a:r>
              <a:rPr lang="en-US" dirty="0" smtClean="0"/>
              <a:t> </a:t>
            </a:r>
            <a:r>
              <a:rPr lang="en-US" dirty="0" err="1" smtClean="0"/>
              <a:t>cuối</a:t>
            </a:r>
            <a:r>
              <a:rPr lang="en-US" dirty="0" smtClean="0"/>
              <a:t> </a:t>
            </a:r>
            <a:r>
              <a:rPr lang="en-US" dirty="0" err="1" smtClean="0"/>
              <a:t>chuỗi</a:t>
            </a:r>
            <a:r>
              <a:rPr lang="en-US" dirty="0"/>
              <a:t>, </a:t>
            </a:r>
            <a:r>
              <a:rPr lang="en-US" dirty="0" smtClean="0"/>
              <a:t> </a:t>
            </a:r>
            <a:r>
              <a:rPr lang="en-US" dirty="0" err="1"/>
              <a:t>có</a:t>
            </a:r>
            <a:r>
              <a:rPr lang="en-US" dirty="0"/>
              <a:t> </a:t>
            </a:r>
            <a:r>
              <a:rPr lang="en-US" dirty="0" err="1"/>
              <a:t>thể</a:t>
            </a:r>
            <a:r>
              <a:rPr lang="en-US" dirty="0"/>
              <a:t> </a:t>
            </a:r>
            <a:r>
              <a:rPr lang="en-US" dirty="0" err="1"/>
              <a:t>là</a:t>
            </a:r>
            <a:r>
              <a:rPr lang="en-US" dirty="0"/>
              <a:t> </a:t>
            </a:r>
            <a:r>
              <a:rPr lang="en-US" dirty="0" err="1"/>
              <a:t>số</a:t>
            </a:r>
            <a:r>
              <a:rPr lang="en-US" dirty="0"/>
              <a:t> </a:t>
            </a:r>
            <a:r>
              <a:rPr lang="en-US" dirty="0" err="1"/>
              <a:t>nguyên</a:t>
            </a:r>
            <a:r>
              <a:rPr lang="en-US" dirty="0"/>
              <a:t> </a:t>
            </a:r>
            <a:r>
              <a:rPr lang="en-US" dirty="0" err="1"/>
              <a:t>âm</a:t>
            </a:r>
            <a:endParaRPr lang="en-US" dirty="0"/>
          </a:p>
        </p:txBody>
      </p:sp>
      <p:sp>
        <p:nvSpPr>
          <p:cNvPr id="14" name="TextBox 13"/>
          <p:cNvSpPr txBox="1"/>
          <p:nvPr/>
        </p:nvSpPr>
        <p:spPr>
          <a:xfrm>
            <a:off x="639997" y="4747716"/>
            <a:ext cx="7834152" cy="369332"/>
          </a:xfrm>
          <a:prstGeom prst="rect">
            <a:avLst/>
          </a:prstGeom>
          <a:noFill/>
        </p:spPr>
        <p:txBody>
          <a:bodyPr wrap="square" rtlCol="0">
            <a:spAutoFit/>
          </a:bodyPr>
          <a:lstStyle/>
          <a:p>
            <a:r>
              <a:rPr lang="en-US" dirty="0" err="1" smtClean="0"/>
              <a:t>Ví</a:t>
            </a:r>
            <a:r>
              <a:rPr lang="en-US" dirty="0" smtClean="0"/>
              <a:t> </a:t>
            </a:r>
            <a:r>
              <a:rPr lang="en-US" dirty="0" err="1" smtClean="0"/>
              <a:t>dụ</a:t>
            </a:r>
            <a:r>
              <a:rPr lang="en-US" dirty="0" smtClean="0"/>
              <a:t> </a:t>
            </a:r>
            <a:r>
              <a:rPr lang="en-US" dirty="0" err="1" smtClean="0"/>
              <a:t>này</a:t>
            </a:r>
            <a:r>
              <a:rPr lang="en-US" dirty="0" smtClean="0"/>
              <a:t> </a:t>
            </a:r>
            <a:r>
              <a:rPr lang="en-US" dirty="0" err="1" smtClean="0"/>
              <a:t>sẽ</a:t>
            </a:r>
            <a:r>
              <a:rPr lang="en-US" dirty="0" smtClean="0"/>
              <a:t> </a:t>
            </a:r>
            <a:r>
              <a:rPr lang="en-US" dirty="0" err="1" smtClean="0"/>
              <a:t>lấy</a:t>
            </a:r>
            <a:r>
              <a:rPr lang="en-US" dirty="0" smtClean="0"/>
              <a:t> </a:t>
            </a:r>
            <a:r>
              <a:rPr lang="en-US" dirty="0" err="1" smtClean="0"/>
              <a:t>kí</a:t>
            </a:r>
            <a:r>
              <a:rPr lang="en-US" dirty="0" smtClean="0"/>
              <a:t> </a:t>
            </a:r>
            <a:r>
              <a:rPr lang="en-US" dirty="0" err="1" smtClean="0"/>
              <a:t>tự</a:t>
            </a:r>
            <a:r>
              <a:rPr lang="en-US" dirty="0" smtClean="0"/>
              <a:t> </a:t>
            </a:r>
            <a:r>
              <a:rPr lang="en-US" dirty="0" err="1" smtClean="0"/>
              <a:t>từ</a:t>
            </a:r>
            <a:r>
              <a:rPr lang="en-US" dirty="0" smtClean="0"/>
              <a:t> </a:t>
            </a:r>
            <a:r>
              <a:rPr lang="en-US" dirty="0" err="1" smtClean="0"/>
              <a:t>vị</a:t>
            </a:r>
            <a:r>
              <a:rPr lang="en-US" dirty="0" smtClean="0"/>
              <a:t> </a:t>
            </a:r>
            <a:r>
              <a:rPr lang="en-US" dirty="0" err="1" smtClean="0"/>
              <a:t>trí</a:t>
            </a:r>
            <a:r>
              <a:rPr lang="en-US" dirty="0" smtClean="0"/>
              <a:t> </a:t>
            </a:r>
            <a:r>
              <a:rPr lang="en-US" dirty="0" err="1" smtClean="0"/>
              <a:t>thứ</a:t>
            </a:r>
            <a:r>
              <a:rPr lang="en-US" dirty="0" smtClean="0"/>
              <a:t> 2 </a:t>
            </a:r>
            <a:r>
              <a:rPr lang="en-US" dirty="0" err="1" smtClean="0"/>
              <a:t>đến</a:t>
            </a:r>
            <a:r>
              <a:rPr lang="en-US" dirty="0" smtClean="0"/>
              <a:t> 4 (5 – 1, </a:t>
            </a:r>
            <a:r>
              <a:rPr lang="en-US" dirty="0" err="1" smtClean="0"/>
              <a:t>không</a:t>
            </a:r>
            <a:r>
              <a:rPr lang="en-US" dirty="0" smtClean="0"/>
              <a:t> </a:t>
            </a:r>
            <a:r>
              <a:rPr lang="en-US" dirty="0" err="1" smtClean="0"/>
              <a:t>bao</a:t>
            </a:r>
            <a:r>
              <a:rPr lang="en-US" dirty="0" smtClean="0"/>
              <a:t> </a:t>
            </a:r>
            <a:r>
              <a:rPr lang="en-US" dirty="0" err="1" smtClean="0"/>
              <a:t>gồm</a:t>
            </a:r>
            <a:r>
              <a:rPr lang="en-US" dirty="0" smtClean="0"/>
              <a:t> </a:t>
            </a:r>
            <a:r>
              <a:rPr lang="en-US" dirty="0" err="1" smtClean="0"/>
              <a:t>vị</a:t>
            </a:r>
            <a:r>
              <a:rPr lang="en-US" dirty="0" smtClean="0"/>
              <a:t> </a:t>
            </a:r>
            <a:r>
              <a:rPr lang="en-US" dirty="0" err="1" smtClean="0"/>
              <a:t>trí</a:t>
            </a:r>
            <a:r>
              <a:rPr lang="en-US" dirty="0" smtClean="0"/>
              <a:t> </a:t>
            </a:r>
            <a:r>
              <a:rPr lang="en-US" dirty="0" err="1" smtClean="0"/>
              <a:t>số</a:t>
            </a:r>
            <a:r>
              <a:rPr lang="en-US" dirty="0" smtClean="0"/>
              <a:t> 5)</a:t>
            </a:r>
            <a:endParaRPr lang="en-US" b="1" dirty="0"/>
          </a:p>
        </p:txBody>
      </p:sp>
      <p:sp>
        <p:nvSpPr>
          <p:cNvPr id="21" name="Rectangle 20"/>
          <p:cNvSpPr/>
          <p:nvPr/>
        </p:nvSpPr>
        <p:spPr>
          <a:xfrm>
            <a:off x="699793" y="5258797"/>
            <a:ext cx="7774356" cy="71677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880547" y="5382089"/>
            <a:ext cx="7402216" cy="369332"/>
          </a:xfrm>
          <a:prstGeom prst="rect">
            <a:avLst/>
          </a:prstGeom>
          <a:noFill/>
        </p:spPr>
        <p:txBody>
          <a:bodyPr wrap="square" rtlCol="0">
            <a:spAutoFit/>
          </a:bodyPr>
          <a:lstStyle/>
          <a:p>
            <a:r>
              <a:rPr lang="en-US" dirty="0" smtClean="0">
                <a:solidFill>
                  <a:schemeClr val="bg1"/>
                </a:solidFill>
              </a:rPr>
              <a:t>print</a:t>
            </a:r>
            <a:r>
              <a:rPr lang="en-US" dirty="0" smtClean="0">
                <a:solidFill>
                  <a:schemeClr val="accent4">
                    <a:lumMod val="60000"/>
                    <a:lumOff val="40000"/>
                  </a:schemeClr>
                </a:solidFill>
              </a:rPr>
              <a:t>(</a:t>
            </a:r>
            <a:r>
              <a:rPr lang="en-US" dirty="0" smtClean="0">
                <a:solidFill>
                  <a:schemeClr val="bg1"/>
                </a:solidFill>
              </a:rPr>
              <a:t>b</a:t>
            </a:r>
            <a:r>
              <a:rPr lang="en-US" dirty="0" smtClean="0">
                <a:solidFill>
                  <a:srgbClr val="FF66CC"/>
                </a:solidFill>
              </a:rPr>
              <a:t>[</a:t>
            </a:r>
            <a:r>
              <a:rPr lang="en-US" dirty="0" smtClean="0">
                <a:solidFill>
                  <a:schemeClr val="bg1"/>
                </a:solidFill>
              </a:rPr>
              <a:t>-</a:t>
            </a:r>
            <a:r>
              <a:rPr lang="en-US" dirty="0" smtClean="0">
                <a:solidFill>
                  <a:schemeClr val="accent6">
                    <a:lumMod val="60000"/>
                    <a:lumOff val="40000"/>
                  </a:schemeClr>
                </a:solidFill>
              </a:rPr>
              <a:t>2</a:t>
            </a:r>
            <a:r>
              <a:rPr lang="en-US" dirty="0" smtClean="0">
                <a:solidFill>
                  <a:schemeClr val="bg1"/>
                </a:solidFill>
              </a:rPr>
              <a:t>:-</a:t>
            </a:r>
            <a:r>
              <a:rPr lang="en-US" dirty="0" smtClean="0">
                <a:solidFill>
                  <a:schemeClr val="accent6">
                    <a:lumMod val="60000"/>
                    <a:lumOff val="40000"/>
                  </a:schemeClr>
                </a:solidFill>
              </a:rPr>
              <a:t>5</a:t>
            </a:r>
            <a:r>
              <a:rPr lang="en-US" dirty="0" smtClean="0">
                <a:solidFill>
                  <a:srgbClr val="FF66CC"/>
                </a:solidFill>
              </a:rPr>
              <a:t>]</a:t>
            </a:r>
            <a:r>
              <a:rPr lang="en-US" dirty="0" smtClean="0">
                <a:solidFill>
                  <a:schemeClr val="accent4">
                    <a:lumMod val="60000"/>
                    <a:lumOff val="40000"/>
                  </a:schemeClr>
                </a:solidFill>
              </a:rPr>
              <a:t>) #output: </a:t>
            </a:r>
            <a:r>
              <a:rPr lang="en-US" dirty="0" err="1">
                <a:solidFill>
                  <a:schemeClr val="bg1"/>
                </a:solidFill>
              </a:rPr>
              <a:t>orl</a:t>
            </a:r>
            <a:endParaRPr lang="en-US" sz="1600" dirty="0">
              <a:solidFill>
                <a:schemeClr val="bg1"/>
              </a:solidFill>
            </a:endParaRPr>
          </a:p>
        </p:txBody>
      </p:sp>
      <p:sp>
        <p:nvSpPr>
          <p:cNvPr id="23" name="TextBox 22"/>
          <p:cNvSpPr txBox="1"/>
          <p:nvPr/>
        </p:nvSpPr>
        <p:spPr>
          <a:xfrm>
            <a:off x="639997" y="6076786"/>
            <a:ext cx="7834152" cy="369332"/>
          </a:xfrm>
          <a:prstGeom prst="rect">
            <a:avLst/>
          </a:prstGeom>
          <a:noFill/>
        </p:spPr>
        <p:txBody>
          <a:bodyPr wrap="square" rtlCol="0">
            <a:spAutoFit/>
          </a:bodyPr>
          <a:lstStyle/>
          <a:p>
            <a:r>
              <a:rPr lang="en-US" dirty="0" err="1" smtClean="0"/>
              <a:t>Dùng</a:t>
            </a:r>
            <a:r>
              <a:rPr lang="en-US" dirty="0" smtClean="0"/>
              <a:t> </a:t>
            </a:r>
            <a:r>
              <a:rPr lang="en-US" dirty="0" err="1" smtClean="0"/>
              <a:t>số</a:t>
            </a:r>
            <a:r>
              <a:rPr lang="en-US" dirty="0" smtClean="0"/>
              <a:t> </a:t>
            </a:r>
            <a:r>
              <a:rPr lang="en-US" dirty="0" err="1" smtClean="0"/>
              <a:t>nguyên</a:t>
            </a:r>
            <a:r>
              <a:rPr lang="en-US" dirty="0" smtClean="0"/>
              <a:t> </a:t>
            </a:r>
            <a:r>
              <a:rPr lang="en-US" dirty="0" err="1" smtClean="0"/>
              <a:t>âm</a:t>
            </a:r>
            <a:r>
              <a:rPr lang="en-US" dirty="0" smtClean="0"/>
              <a:t> </a:t>
            </a:r>
            <a:r>
              <a:rPr lang="en-US" dirty="0" err="1" smtClean="0"/>
              <a:t>để</a:t>
            </a:r>
            <a:r>
              <a:rPr lang="en-US" dirty="0" smtClean="0"/>
              <a:t> </a:t>
            </a:r>
            <a:r>
              <a:rPr lang="en-US" dirty="0" err="1" smtClean="0"/>
              <a:t>đảo</a:t>
            </a:r>
            <a:r>
              <a:rPr lang="en-US" dirty="0" smtClean="0"/>
              <a:t> </a:t>
            </a:r>
            <a:r>
              <a:rPr lang="en-US" dirty="0" err="1" smtClean="0"/>
              <a:t>chiều</a:t>
            </a:r>
            <a:r>
              <a:rPr lang="en-US" dirty="0" smtClean="0"/>
              <a:t> </a:t>
            </a:r>
            <a:r>
              <a:rPr lang="en-US" dirty="0" err="1" smtClean="0"/>
              <a:t>vị</a:t>
            </a:r>
            <a:r>
              <a:rPr lang="en-US" dirty="0" smtClean="0"/>
              <a:t> </a:t>
            </a:r>
            <a:r>
              <a:rPr lang="en-US" dirty="0" err="1" smtClean="0"/>
              <a:t>trí</a:t>
            </a:r>
            <a:r>
              <a:rPr lang="en-US" dirty="0" smtClean="0"/>
              <a:t> </a:t>
            </a:r>
            <a:r>
              <a:rPr lang="en-US" dirty="0" err="1" smtClean="0"/>
              <a:t>lấy</a:t>
            </a:r>
            <a:endParaRPr lang="en-US" b="1" dirty="0"/>
          </a:p>
        </p:txBody>
      </p:sp>
    </p:spTree>
    <p:extLst>
      <p:ext uri="{BB962C8B-B14F-4D97-AF65-F5344CB8AC3E}">
        <p14:creationId xmlns:p14="http://schemas.microsoft.com/office/powerpoint/2010/main" val="9953123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8</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7.2 </a:t>
            </a:r>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xử</a:t>
            </a:r>
            <a:r>
              <a:rPr lang="en-US" dirty="0" smtClean="0"/>
              <a:t> </a:t>
            </a:r>
            <a:r>
              <a:rPr lang="en-US" dirty="0" err="1" smtClean="0"/>
              <a:t>lí</a:t>
            </a:r>
            <a:r>
              <a:rPr lang="en-US" dirty="0" smtClean="0"/>
              <a:t> </a:t>
            </a:r>
            <a:r>
              <a:rPr lang="en-US" dirty="0" err="1"/>
              <a:t>C</a:t>
            </a:r>
            <a:r>
              <a:rPr lang="en-US" dirty="0" err="1" smtClean="0"/>
              <a:t>huỗi</a:t>
            </a:r>
            <a:endParaRPr lang="en-US" dirty="0"/>
          </a:p>
        </p:txBody>
      </p:sp>
      <p:pic>
        <p:nvPicPr>
          <p:cNvPr id="1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1041993" y="1557449"/>
            <a:ext cx="6432695" cy="369332"/>
          </a:xfrm>
          <a:prstGeom prst="rect">
            <a:avLst/>
          </a:prstGeom>
          <a:noFill/>
        </p:spPr>
        <p:txBody>
          <a:bodyPr wrap="square" rtlCol="0">
            <a:spAutoFit/>
          </a:bodyPr>
          <a:lstStyle/>
          <a:p>
            <a:r>
              <a:rPr lang="en-US" b="1" dirty="0" err="1"/>
              <a:t>Cắt</a:t>
            </a:r>
            <a:r>
              <a:rPr lang="en-US" b="1" dirty="0" smtClean="0"/>
              <a:t> </a:t>
            </a:r>
            <a:r>
              <a:rPr lang="en-US" b="1" dirty="0" err="1" smtClean="0"/>
              <a:t>chuỗi</a:t>
            </a:r>
            <a:endParaRPr lang="en-US" b="1" dirty="0">
              <a:solidFill>
                <a:srgbClr val="FF0000"/>
              </a:solidFill>
            </a:endParaRPr>
          </a:p>
        </p:txBody>
      </p:sp>
      <p:sp>
        <p:nvSpPr>
          <p:cNvPr id="29" name="Rectangle 28"/>
          <p:cNvSpPr/>
          <p:nvPr/>
        </p:nvSpPr>
        <p:spPr>
          <a:xfrm>
            <a:off x="699793" y="2886519"/>
            <a:ext cx="7774356" cy="93517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3009812"/>
            <a:ext cx="7402216" cy="646331"/>
          </a:xfrm>
          <a:prstGeom prst="rect">
            <a:avLst/>
          </a:prstGeom>
          <a:noFill/>
        </p:spPr>
        <p:txBody>
          <a:bodyPr wrap="square" rtlCol="0">
            <a:spAutoFit/>
          </a:bodyPr>
          <a:lstStyle/>
          <a:p>
            <a:r>
              <a:rPr lang="en-US" dirty="0">
                <a:solidFill>
                  <a:schemeClr val="bg1"/>
                </a:solidFill>
              </a:rPr>
              <a:t>b = </a:t>
            </a:r>
            <a:r>
              <a:rPr lang="en-US" dirty="0">
                <a:solidFill>
                  <a:schemeClr val="accent2">
                    <a:lumMod val="75000"/>
                  </a:schemeClr>
                </a:solidFill>
              </a:rPr>
              <a:t>"Hello, World!"</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smtClean="0">
                <a:solidFill>
                  <a:schemeClr val="bg1"/>
                </a:solidFill>
              </a:rPr>
              <a:t>b</a:t>
            </a:r>
            <a:r>
              <a:rPr lang="en-US" dirty="0" smtClean="0">
                <a:solidFill>
                  <a:srgbClr val="FF66CC"/>
                </a:solidFill>
              </a:rPr>
              <a:t>[</a:t>
            </a:r>
            <a:r>
              <a:rPr lang="en-US" dirty="0">
                <a:solidFill>
                  <a:schemeClr val="accent6">
                    <a:lumMod val="60000"/>
                    <a:lumOff val="40000"/>
                  </a:schemeClr>
                </a:solidFill>
              </a:rPr>
              <a:t>0</a:t>
            </a:r>
            <a:r>
              <a:rPr lang="en-US" dirty="0" smtClean="0">
                <a:solidFill>
                  <a:schemeClr val="bg1"/>
                </a:solidFill>
              </a:rPr>
              <a:t>:</a:t>
            </a:r>
            <a:r>
              <a:rPr lang="en-US" dirty="0" smtClean="0">
                <a:solidFill>
                  <a:schemeClr val="accent6">
                    <a:lumMod val="60000"/>
                    <a:lumOff val="40000"/>
                  </a:schemeClr>
                </a:solidFill>
              </a:rPr>
              <a:t>5</a:t>
            </a:r>
            <a:r>
              <a:rPr lang="en-US" dirty="0" smtClean="0">
                <a:solidFill>
                  <a:srgbClr val="FF66CC"/>
                </a:solidFill>
              </a:rPr>
              <a:t>]</a:t>
            </a:r>
            <a:r>
              <a:rPr lang="en-US" dirty="0" smtClean="0">
                <a:solidFill>
                  <a:schemeClr val="accent4">
                    <a:lumMod val="60000"/>
                    <a:lumOff val="40000"/>
                  </a:schemeClr>
                </a:solidFill>
              </a:rPr>
              <a:t>) #output: </a:t>
            </a:r>
            <a:r>
              <a:rPr lang="en-US" dirty="0" smtClean="0">
                <a:solidFill>
                  <a:schemeClr val="bg1"/>
                </a:solidFill>
              </a:rPr>
              <a:t>Hello</a:t>
            </a:r>
            <a:endParaRPr lang="en-US" sz="1600" dirty="0">
              <a:solidFill>
                <a:schemeClr val="bg1"/>
              </a:solidFill>
            </a:endParaRPr>
          </a:p>
        </p:txBody>
      </p:sp>
      <p:sp>
        <p:nvSpPr>
          <p:cNvPr id="14" name="TextBox 13"/>
          <p:cNvSpPr txBox="1"/>
          <p:nvPr/>
        </p:nvSpPr>
        <p:spPr>
          <a:xfrm>
            <a:off x="639997" y="2267793"/>
            <a:ext cx="7834152" cy="369332"/>
          </a:xfrm>
          <a:prstGeom prst="rect">
            <a:avLst/>
          </a:prstGeom>
          <a:noFill/>
        </p:spPr>
        <p:txBody>
          <a:bodyPr wrap="square" rtlCol="0">
            <a:spAutoFit/>
          </a:bodyPr>
          <a:lstStyle/>
          <a:p>
            <a:r>
              <a:rPr lang="en-US" dirty="0" err="1" smtClean="0"/>
              <a:t>Ví</a:t>
            </a:r>
            <a:r>
              <a:rPr lang="en-US" dirty="0" smtClean="0"/>
              <a:t> </a:t>
            </a:r>
            <a:r>
              <a:rPr lang="en-US" dirty="0" err="1" smtClean="0"/>
              <a:t>dụ</a:t>
            </a:r>
            <a:r>
              <a:rPr lang="en-US" dirty="0" smtClean="0"/>
              <a:t> </a:t>
            </a:r>
            <a:r>
              <a:rPr lang="en-US" dirty="0" err="1" smtClean="0"/>
              <a:t>không</a:t>
            </a:r>
            <a:r>
              <a:rPr lang="en-US" dirty="0" smtClean="0"/>
              <a:t> </a:t>
            </a:r>
            <a:r>
              <a:rPr lang="en-US" dirty="0" err="1" smtClean="0"/>
              <a:t>điền</a:t>
            </a:r>
            <a:r>
              <a:rPr lang="en-US" dirty="0" smtClean="0"/>
              <a:t> </a:t>
            </a:r>
            <a:r>
              <a:rPr lang="en-US" b="1" dirty="0" smtClean="0"/>
              <a:t>start</a:t>
            </a:r>
            <a:r>
              <a:rPr lang="en-US" dirty="0" smtClean="0"/>
              <a:t>, </a:t>
            </a:r>
            <a:r>
              <a:rPr lang="en-US" dirty="0" err="1" smtClean="0"/>
              <a:t>thì</a:t>
            </a:r>
            <a:r>
              <a:rPr lang="en-US" dirty="0" smtClean="0"/>
              <a:t> start </a:t>
            </a:r>
            <a:r>
              <a:rPr lang="en-US" dirty="0" err="1" smtClean="0"/>
              <a:t>mặc</a:t>
            </a:r>
            <a:r>
              <a:rPr lang="en-US" dirty="0" smtClean="0"/>
              <a:t> </a:t>
            </a:r>
            <a:r>
              <a:rPr lang="en-US" dirty="0" err="1" smtClean="0"/>
              <a:t>định</a:t>
            </a:r>
            <a:r>
              <a:rPr lang="en-US" dirty="0" smtClean="0"/>
              <a:t> </a:t>
            </a:r>
            <a:r>
              <a:rPr lang="en-US" dirty="0" err="1" smtClean="0"/>
              <a:t>là</a:t>
            </a:r>
            <a:r>
              <a:rPr lang="en-US" dirty="0" smtClean="0"/>
              <a:t> </a:t>
            </a:r>
            <a:r>
              <a:rPr lang="en-US" dirty="0" err="1" smtClean="0"/>
              <a:t>số</a:t>
            </a:r>
            <a:r>
              <a:rPr lang="en-US" dirty="0" smtClean="0"/>
              <a:t> 0</a:t>
            </a:r>
            <a:endParaRPr lang="en-US" b="1" dirty="0"/>
          </a:p>
        </p:txBody>
      </p:sp>
      <p:sp>
        <p:nvSpPr>
          <p:cNvPr id="21" name="Rectangle 20"/>
          <p:cNvSpPr/>
          <p:nvPr/>
        </p:nvSpPr>
        <p:spPr>
          <a:xfrm>
            <a:off x="699793" y="4697572"/>
            <a:ext cx="7774356" cy="71677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880547" y="4820864"/>
            <a:ext cx="7402216" cy="369332"/>
          </a:xfrm>
          <a:prstGeom prst="rect">
            <a:avLst/>
          </a:prstGeom>
          <a:noFill/>
        </p:spPr>
        <p:txBody>
          <a:bodyPr wrap="square" rtlCol="0">
            <a:spAutoFit/>
          </a:bodyPr>
          <a:lstStyle/>
          <a:p>
            <a:r>
              <a:rPr lang="en-US" dirty="0" smtClean="0">
                <a:solidFill>
                  <a:schemeClr val="bg1"/>
                </a:solidFill>
              </a:rPr>
              <a:t>print</a:t>
            </a:r>
            <a:r>
              <a:rPr lang="en-US" dirty="0" smtClean="0">
                <a:solidFill>
                  <a:schemeClr val="accent4">
                    <a:lumMod val="60000"/>
                    <a:lumOff val="40000"/>
                  </a:schemeClr>
                </a:solidFill>
              </a:rPr>
              <a:t>(</a:t>
            </a:r>
            <a:r>
              <a:rPr lang="en-US" dirty="0" smtClean="0">
                <a:solidFill>
                  <a:schemeClr val="bg1"/>
                </a:solidFill>
              </a:rPr>
              <a:t>b</a:t>
            </a:r>
            <a:r>
              <a:rPr lang="en-US" dirty="0" smtClean="0">
                <a:solidFill>
                  <a:srgbClr val="FF66CC"/>
                </a:solidFill>
              </a:rPr>
              <a:t>[</a:t>
            </a:r>
            <a:r>
              <a:rPr lang="en-US" dirty="0" smtClean="0">
                <a:solidFill>
                  <a:schemeClr val="accent6">
                    <a:lumMod val="60000"/>
                    <a:lumOff val="40000"/>
                  </a:schemeClr>
                </a:solidFill>
              </a:rPr>
              <a:t>2</a:t>
            </a:r>
            <a:r>
              <a:rPr lang="en-US" dirty="0" smtClean="0">
                <a:solidFill>
                  <a:schemeClr val="bg1"/>
                </a:solidFill>
              </a:rPr>
              <a:t>:</a:t>
            </a:r>
            <a:r>
              <a:rPr lang="en-US" dirty="0" smtClean="0">
                <a:solidFill>
                  <a:srgbClr val="FF66CC"/>
                </a:solidFill>
              </a:rPr>
              <a:t>]</a:t>
            </a:r>
            <a:r>
              <a:rPr lang="en-US" dirty="0" smtClean="0">
                <a:solidFill>
                  <a:schemeClr val="accent4">
                    <a:lumMod val="60000"/>
                    <a:lumOff val="40000"/>
                  </a:schemeClr>
                </a:solidFill>
              </a:rPr>
              <a:t>) #output: </a:t>
            </a:r>
            <a:r>
              <a:rPr lang="en-US" dirty="0" err="1">
                <a:solidFill>
                  <a:schemeClr val="bg1"/>
                </a:solidFill>
              </a:rPr>
              <a:t>llo</a:t>
            </a:r>
            <a:r>
              <a:rPr lang="en-US" dirty="0">
                <a:solidFill>
                  <a:schemeClr val="bg1"/>
                </a:solidFill>
              </a:rPr>
              <a:t>, World!</a:t>
            </a:r>
            <a:endParaRPr lang="en-US" sz="1600" dirty="0">
              <a:solidFill>
                <a:schemeClr val="bg1"/>
              </a:solidFill>
            </a:endParaRPr>
          </a:p>
        </p:txBody>
      </p:sp>
      <p:sp>
        <p:nvSpPr>
          <p:cNvPr id="15" name="TextBox 14"/>
          <p:cNvSpPr txBox="1"/>
          <p:nvPr/>
        </p:nvSpPr>
        <p:spPr>
          <a:xfrm>
            <a:off x="639997" y="4107226"/>
            <a:ext cx="7834152" cy="369332"/>
          </a:xfrm>
          <a:prstGeom prst="rect">
            <a:avLst/>
          </a:prstGeom>
          <a:noFill/>
        </p:spPr>
        <p:txBody>
          <a:bodyPr wrap="square" rtlCol="0">
            <a:spAutoFit/>
          </a:bodyPr>
          <a:lstStyle/>
          <a:p>
            <a:r>
              <a:rPr lang="en-US" dirty="0" err="1" smtClean="0"/>
              <a:t>Ví</a:t>
            </a:r>
            <a:r>
              <a:rPr lang="en-US" dirty="0" smtClean="0"/>
              <a:t> </a:t>
            </a:r>
            <a:r>
              <a:rPr lang="en-US" dirty="0" err="1" smtClean="0"/>
              <a:t>dụ</a:t>
            </a:r>
            <a:r>
              <a:rPr lang="en-US" dirty="0" smtClean="0"/>
              <a:t> </a:t>
            </a:r>
            <a:r>
              <a:rPr lang="en-US" dirty="0" err="1" smtClean="0"/>
              <a:t>không</a:t>
            </a:r>
            <a:r>
              <a:rPr lang="en-US" dirty="0" smtClean="0"/>
              <a:t> </a:t>
            </a:r>
            <a:r>
              <a:rPr lang="en-US" dirty="0" err="1" smtClean="0"/>
              <a:t>điền</a:t>
            </a:r>
            <a:r>
              <a:rPr lang="en-US" dirty="0" smtClean="0"/>
              <a:t> </a:t>
            </a:r>
            <a:r>
              <a:rPr lang="en-US" b="1" dirty="0" smtClean="0"/>
              <a:t>end</a:t>
            </a:r>
            <a:r>
              <a:rPr lang="en-US" dirty="0" smtClean="0"/>
              <a:t>, </a:t>
            </a:r>
            <a:r>
              <a:rPr lang="en-US" dirty="0" err="1" smtClean="0"/>
              <a:t>thì</a:t>
            </a:r>
            <a:r>
              <a:rPr lang="en-US" dirty="0" smtClean="0"/>
              <a:t> start </a:t>
            </a:r>
            <a:r>
              <a:rPr lang="en-US" dirty="0" err="1" smtClean="0"/>
              <a:t>mặc</a:t>
            </a:r>
            <a:r>
              <a:rPr lang="en-US" dirty="0" smtClean="0"/>
              <a:t> </a:t>
            </a:r>
            <a:r>
              <a:rPr lang="en-US" dirty="0" err="1" smtClean="0"/>
              <a:t>định</a:t>
            </a:r>
            <a:r>
              <a:rPr lang="en-US" dirty="0" smtClean="0"/>
              <a:t> </a:t>
            </a:r>
            <a:r>
              <a:rPr lang="en-US" dirty="0" err="1" smtClean="0"/>
              <a:t>là</a:t>
            </a:r>
            <a:r>
              <a:rPr lang="en-US" dirty="0" smtClean="0"/>
              <a:t> </a:t>
            </a:r>
            <a:r>
              <a:rPr lang="en-US" dirty="0" err="1" smtClean="0"/>
              <a:t>đến</a:t>
            </a:r>
            <a:r>
              <a:rPr lang="en-US" dirty="0" smtClean="0"/>
              <a:t> </a:t>
            </a:r>
            <a:r>
              <a:rPr lang="en-US" dirty="0" err="1" smtClean="0"/>
              <a:t>vị</a:t>
            </a:r>
            <a:r>
              <a:rPr lang="en-US" dirty="0" smtClean="0"/>
              <a:t> </a:t>
            </a:r>
            <a:r>
              <a:rPr lang="en-US" dirty="0" err="1" smtClean="0"/>
              <a:t>trí</a:t>
            </a:r>
            <a:r>
              <a:rPr lang="en-US" dirty="0" smtClean="0"/>
              <a:t> </a:t>
            </a:r>
            <a:r>
              <a:rPr lang="en-US" dirty="0" err="1" smtClean="0"/>
              <a:t>cuối</a:t>
            </a:r>
            <a:endParaRPr lang="en-US" b="1" dirty="0"/>
          </a:p>
        </p:txBody>
      </p:sp>
    </p:spTree>
    <p:extLst>
      <p:ext uri="{BB962C8B-B14F-4D97-AF65-F5344CB8AC3E}">
        <p14:creationId xmlns:p14="http://schemas.microsoft.com/office/powerpoint/2010/main" val="8315019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9</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7.2 </a:t>
            </a:r>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xử</a:t>
            </a:r>
            <a:r>
              <a:rPr lang="en-US" dirty="0" smtClean="0"/>
              <a:t> </a:t>
            </a:r>
            <a:r>
              <a:rPr lang="en-US" dirty="0" err="1" smtClean="0"/>
              <a:t>lí</a:t>
            </a:r>
            <a:r>
              <a:rPr lang="en-US" dirty="0" smtClean="0"/>
              <a:t> </a:t>
            </a:r>
            <a:r>
              <a:rPr lang="en-US" dirty="0" err="1"/>
              <a:t>C</a:t>
            </a:r>
            <a:r>
              <a:rPr lang="en-US" dirty="0" err="1" smtClean="0"/>
              <a:t>huỗi</a:t>
            </a:r>
            <a:endParaRPr lang="en-US" dirty="0"/>
          </a:p>
        </p:txBody>
      </p:sp>
      <p:pic>
        <p:nvPicPr>
          <p:cNvPr id="1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1041993" y="1557449"/>
            <a:ext cx="6432695" cy="369332"/>
          </a:xfrm>
          <a:prstGeom prst="rect">
            <a:avLst/>
          </a:prstGeom>
          <a:noFill/>
        </p:spPr>
        <p:txBody>
          <a:bodyPr wrap="square" rtlCol="0">
            <a:spAutoFit/>
          </a:bodyPr>
          <a:lstStyle/>
          <a:p>
            <a:r>
              <a:rPr lang="en-US" b="1" dirty="0" err="1" smtClean="0"/>
              <a:t>Biến</a:t>
            </a:r>
            <a:r>
              <a:rPr lang="en-US" b="1" dirty="0" smtClean="0"/>
              <a:t> </a:t>
            </a:r>
            <a:r>
              <a:rPr lang="en-US" b="1" dirty="0" err="1" smtClean="0"/>
              <a:t>đổi</a:t>
            </a:r>
            <a:r>
              <a:rPr lang="en-US" b="1" dirty="0" smtClean="0"/>
              <a:t> </a:t>
            </a:r>
            <a:r>
              <a:rPr lang="en-US" b="1" dirty="0" err="1" smtClean="0"/>
              <a:t>chuỗi</a:t>
            </a:r>
            <a:endParaRPr lang="en-US" b="1" dirty="0">
              <a:solidFill>
                <a:srgbClr val="FF0000"/>
              </a:solidFill>
            </a:endParaRPr>
          </a:p>
        </p:txBody>
      </p:sp>
      <p:sp>
        <p:nvSpPr>
          <p:cNvPr id="29" name="Rectangle 28"/>
          <p:cNvSpPr/>
          <p:nvPr/>
        </p:nvSpPr>
        <p:spPr>
          <a:xfrm>
            <a:off x="699793" y="2589546"/>
            <a:ext cx="7774356" cy="93517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2712839"/>
            <a:ext cx="7402216" cy="646331"/>
          </a:xfrm>
          <a:prstGeom prst="rect">
            <a:avLst/>
          </a:prstGeom>
          <a:noFill/>
        </p:spPr>
        <p:txBody>
          <a:bodyPr wrap="square" rtlCol="0">
            <a:spAutoFit/>
          </a:bodyPr>
          <a:lstStyle/>
          <a:p>
            <a:r>
              <a:rPr lang="en-US" dirty="0">
                <a:solidFill>
                  <a:schemeClr val="bg1"/>
                </a:solidFill>
              </a:rPr>
              <a:t>a</a:t>
            </a:r>
            <a:r>
              <a:rPr lang="en-US" dirty="0" smtClean="0">
                <a:solidFill>
                  <a:schemeClr val="bg1"/>
                </a:solidFill>
              </a:rPr>
              <a:t> </a:t>
            </a:r>
            <a:r>
              <a:rPr lang="en-US" dirty="0">
                <a:solidFill>
                  <a:schemeClr val="bg1"/>
                </a:solidFill>
              </a:rPr>
              <a:t>= </a:t>
            </a:r>
            <a:r>
              <a:rPr lang="en-US" dirty="0">
                <a:solidFill>
                  <a:schemeClr val="accent2">
                    <a:lumMod val="75000"/>
                  </a:schemeClr>
                </a:solidFill>
              </a:rPr>
              <a:t>"Hello, World!"</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chemeClr val="accent4">
                    <a:lumMod val="60000"/>
                    <a:lumOff val="40000"/>
                  </a:schemeClr>
                </a:solidFill>
              </a:rPr>
              <a:t>(</a:t>
            </a:r>
            <a:r>
              <a:rPr lang="en-US" dirty="0" err="1">
                <a:solidFill>
                  <a:schemeClr val="bg1"/>
                </a:solidFill>
              </a:rPr>
              <a:t>a.upper</a:t>
            </a:r>
            <a:r>
              <a:rPr lang="en-US" dirty="0">
                <a:solidFill>
                  <a:srgbClr val="FF66CC"/>
                </a:solidFill>
              </a:rPr>
              <a:t>()</a:t>
            </a:r>
            <a:r>
              <a:rPr lang="en-US" dirty="0" smtClean="0">
                <a:solidFill>
                  <a:schemeClr val="accent4">
                    <a:lumMod val="60000"/>
                    <a:lumOff val="40000"/>
                  </a:schemeClr>
                </a:solidFill>
              </a:rPr>
              <a:t>) #output: </a:t>
            </a:r>
            <a:r>
              <a:rPr lang="en-US" dirty="0">
                <a:solidFill>
                  <a:schemeClr val="bg1"/>
                </a:solidFill>
              </a:rPr>
              <a:t>HELLO, WORLD!</a:t>
            </a:r>
            <a:endParaRPr lang="en-US" sz="1600" dirty="0">
              <a:solidFill>
                <a:schemeClr val="bg1"/>
              </a:solidFill>
            </a:endParaRPr>
          </a:p>
        </p:txBody>
      </p:sp>
      <p:sp>
        <p:nvSpPr>
          <p:cNvPr id="14" name="TextBox 13"/>
          <p:cNvSpPr txBox="1"/>
          <p:nvPr/>
        </p:nvSpPr>
        <p:spPr>
          <a:xfrm>
            <a:off x="774221" y="2098011"/>
            <a:ext cx="7834152" cy="369332"/>
          </a:xfrm>
          <a:prstGeom prst="rect">
            <a:avLst/>
          </a:prstGeom>
          <a:noFill/>
        </p:spPr>
        <p:txBody>
          <a:bodyPr wrap="square" rtlCol="0">
            <a:spAutoFit/>
          </a:bodyPr>
          <a:lstStyle/>
          <a:p>
            <a:r>
              <a:rPr lang="en-US" dirty="0" err="1" smtClean="0"/>
              <a:t>Biến</a:t>
            </a:r>
            <a:r>
              <a:rPr lang="en-US" dirty="0" smtClean="0"/>
              <a:t> </a:t>
            </a:r>
            <a:r>
              <a:rPr lang="en-US" dirty="0" err="1" smtClean="0"/>
              <a:t>thành</a:t>
            </a:r>
            <a:r>
              <a:rPr lang="en-US" dirty="0" smtClean="0"/>
              <a:t> </a:t>
            </a:r>
            <a:r>
              <a:rPr lang="en-US" dirty="0" err="1" smtClean="0"/>
              <a:t>chuỗi</a:t>
            </a:r>
            <a:r>
              <a:rPr lang="en-US" dirty="0" smtClean="0"/>
              <a:t> </a:t>
            </a:r>
            <a:r>
              <a:rPr lang="en-US" dirty="0" err="1" smtClean="0"/>
              <a:t>viết</a:t>
            </a:r>
            <a:r>
              <a:rPr lang="en-US" dirty="0" smtClean="0"/>
              <a:t> HOA</a:t>
            </a:r>
            <a:endParaRPr lang="en-US" b="1" dirty="0"/>
          </a:p>
        </p:txBody>
      </p:sp>
      <p:sp>
        <p:nvSpPr>
          <p:cNvPr id="21" name="Rectangle 20"/>
          <p:cNvSpPr/>
          <p:nvPr/>
        </p:nvSpPr>
        <p:spPr>
          <a:xfrm>
            <a:off x="699793" y="4087685"/>
            <a:ext cx="7774356" cy="65741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880547" y="4210977"/>
            <a:ext cx="7402216" cy="369332"/>
          </a:xfrm>
          <a:prstGeom prst="rect">
            <a:avLst/>
          </a:prstGeom>
          <a:noFill/>
        </p:spPr>
        <p:txBody>
          <a:bodyPr wrap="square" rtlCol="0">
            <a:spAutoFit/>
          </a:bodyPr>
          <a:lstStyle/>
          <a:p>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a.lower</a:t>
            </a:r>
            <a:r>
              <a:rPr lang="en-US" dirty="0">
                <a:solidFill>
                  <a:srgbClr val="FF66CC"/>
                </a:solidFill>
              </a:rPr>
              <a:t>()</a:t>
            </a:r>
            <a:r>
              <a:rPr lang="en-US" dirty="0">
                <a:solidFill>
                  <a:schemeClr val="accent4">
                    <a:lumMod val="60000"/>
                    <a:lumOff val="40000"/>
                  </a:schemeClr>
                </a:solidFill>
              </a:rPr>
              <a:t>) #output: </a:t>
            </a:r>
            <a:r>
              <a:rPr lang="en-US" dirty="0" smtClean="0">
                <a:solidFill>
                  <a:schemeClr val="bg1"/>
                </a:solidFill>
              </a:rPr>
              <a:t>hello</a:t>
            </a:r>
            <a:r>
              <a:rPr lang="en-US" dirty="0">
                <a:solidFill>
                  <a:schemeClr val="bg1"/>
                </a:solidFill>
              </a:rPr>
              <a:t>, world</a:t>
            </a:r>
            <a:r>
              <a:rPr lang="en-US" dirty="0" smtClean="0">
                <a:solidFill>
                  <a:schemeClr val="bg1"/>
                </a:solidFill>
              </a:rPr>
              <a:t>!</a:t>
            </a:r>
            <a:endParaRPr lang="en-US" dirty="0">
              <a:solidFill>
                <a:schemeClr val="bg1"/>
              </a:solidFill>
            </a:endParaRPr>
          </a:p>
        </p:txBody>
      </p:sp>
      <p:sp>
        <p:nvSpPr>
          <p:cNvPr id="12" name="Flowchart: Decision 11"/>
          <p:cNvSpPr/>
          <p:nvPr/>
        </p:nvSpPr>
        <p:spPr>
          <a:xfrm>
            <a:off x="625365" y="2175837"/>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74221" y="3617937"/>
            <a:ext cx="7834152" cy="369332"/>
          </a:xfrm>
          <a:prstGeom prst="rect">
            <a:avLst/>
          </a:prstGeom>
          <a:noFill/>
        </p:spPr>
        <p:txBody>
          <a:bodyPr wrap="square" rtlCol="0">
            <a:spAutoFit/>
          </a:bodyPr>
          <a:lstStyle/>
          <a:p>
            <a:r>
              <a:rPr lang="en-US" dirty="0" err="1" smtClean="0"/>
              <a:t>Biến</a:t>
            </a:r>
            <a:r>
              <a:rPr lang="en-US" dirty="0" smtClean="0"/>
              <a:t> </a:t>
            </a:r>
            <a:r>
              <a:rPr lang="en-US" dirty="0" err="1" smtClean="0"/>
              <a:t>thành</a:t>
            </a:r>
            <a:r>
              <a:rPr lang="en-US" dirty="0" smtClean="0"/>
              <a:t> </a:t>
            </a:r>
            <a:r>
              <a:rPr lang="en-US" dirty="0" err="1" smtClean="0"/>
              <a:t>chuỗi</a:t>
            </a:r>
            <a:r>
              <a:rPr lang="en-US" dirty="0" smtClean="0"/>
              <a:t> </a:t>
            </a:r>
            <a:r>
              <a:rPr lang="en-US" dirty="0" err="1" smtClean="0"/>
              <a:t>viết</a:t>
            </a:r>
            <a:r>
              <a:rPr lang="en-US" dirty="0" smtClean="0"/>
              <a:t> </a:t>
            </a:r>
            <a:r>
              <a:rPr lang="en-US" dirty="0" err="1" smtClean="0"/>
              <a:t>thường</a:t>
            </a:r>
            <a:endParaRPr lang="en-US" b="1" dirty="0"/>
          </a:p>
        </p:txBody>
      </p:sp>
      <p:sp>
        <p:nvSpPr>
          <p:cNvPr id="18" name="Flowchart: Decision 17"/>
          <p:cNvSpPr/>
          <p:nvPr/>
        </p:nvSpPr>
        <p:spPr>
          <a:xfrm>
            <a:off x="625365" y="3695763"/>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74221" y="4893185"/>
            <a:ext cx="7834152" cy="369332"/>
          </a:xfrm>
          <a:prstGeom prst="rect">
            <a:avLst/>
          </a:prstGeom>
          <a:noFill/>
        </p:spPr>
        <p:txBody>
          <a:bodyPr wrap="square" rtlCol="0">
            <a:spAutoFit/>
          </a:bodyPr>
          <a:lstStyle/>
          <a:p>
            <a:r>
              <a:rPr lang="en-US" dirty="0" err="1" smtClean="0"/>
              <a:t>Kí</a:t>
            </a:r>
            <a:r>
              <a:rPr lang="en-US" dirty="0" smtClean="0"/>
              <a:t> </a:t>
            </a:r>
            <a:r>
              <a:rPr lang="en-US" dirty="0" err="1" smtClean="0"/>
              <a:t>tự</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mỗi</a:t>
            </a:r>
            <a:r>
              <a:rPr lang="en-US" dirty="0" smtClean="0"/>
              <a:t> </a:t>
            </a:r>
            <a:r>
              <a:rPr lang="en-US" dirty="0" err="1" smtClean="0"/>
              <a:t>chữ</a:t>
            </a:r>
            <a:r>
              <a:rPr lang="en-US" dirty="0" smtClean="0"/>
              <a:t> </a:t>
            </a:r>
            <a:r>
              <a:rPr lang="en-US" dirty="0" err="1" smtClean="0"/>
              <a:t>viết</a:t>
            </a:r>
            <a:r>
              <a:rPr lang="en-US" dirty="0" smtClean="0"/>
              <a:t> HOA</a:t>
            </a:r>
            <a:endParaRPr lang="en-US" b="1" dirty="0"/>
          </a:p>
        </p:txBody>
      </p:sp>
      <p:sp>
        <p:nvSpPr>
          <p:cNvPr id="20" name="Flowchart: Decision 19"/>
          <p:cNvSpPr/>
          <p:nvPr/>
        </p:nvSpPr>
        <p:spPr>
          <a:xfrm>
            <a:off x="625365" y="4971011"/>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99793" y="5365904"/>
            <a:ext cx="7774356" cy="106999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880547" y="5527066"/>
            <a:ext cx="7402216" cy="646331"/>
          </a:xfrm>
          <a:prstGeom prst="rect">
            <a:avLst/>
          </a:prstGeom>
          <a:noFill/>
        </p:spPr>
        <p:txBody>
          <a:bodyPr wrap="square" rtlCol="0">
            <a:spAutoFit/>
          </a:bodyPr>
          <a:lstStyle/>
          <a:p>
            <a:r>
              <a:rPr lang="en-US" dirty="0">
                <a:solidFill>
                  <a:schemeClr val="bg1"/>
                </a:solidFill>
              </a:rPr>
              <a:t>txt = "Welcome to my world"</a:t>
            </a:r>
          </a:p>
          <a:p>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txt.title</a:t>
            </a:r>
            <a:r>
              <a:rPr lang="en-US" dirty="0" smtClean="0">
                <a:solidFill>
                  <a:srgbClr val="FF66CC"/>
                </a:solidFill>
              </a:rPr>
              <a:t>()</a:t>
            </a:r>
            <a:r>
              <a:rPr lang="en-US" dirty="0" smtClean="0">
                <a:solidFill>
                  <a:schemeClr val="accent4">
                    <a:lumMod val="60000"/>
                    <a:lumOff val="40000"/>
                  </a:schemeClr>
                </a:solidFill>
              </a:rPr>
              <a:t>) </a:t>
            </a:r>
            <a:r>
              <a:rPr lang="en-US" dirty="0">
                <a:solidFill>
                  <a:schemeClr val="accent4">
                    <a:lumMod val="60000"/>
                    <a:lumOff val="40000"/>
                  </a:schemeClr>
                </a:solidFill>
              </a:rPr>
              <a:t>#output: </a:t>
            </a:r>
            <a:r>
              <a:rPr lang="en-US" dirty="0">
                <a:solidFill>
                  <a:schemeClr val="bg1"/>
                </a:solidFill>
              </a:rPr>
              <a:t>Welcome To My World</a:t>
            </a:r>
          </a:p>
        </p:txBody>
      </p:sp>
    </p:spTree>
    <p:extLst>
      <p:ext uri="{BB962C8B-B14F-4D97-AF65-F5344CB8AC3E}">
        <p14:creationId xmlns:p14="http://schemas.microsoft.com/office/powerpoint/2010/main" val="24038338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1965</TotalTime>
  <Words>1466</Words>
  <Application>Microsoft Office PowerPoint</Application>
  <PresentationFormat>On-screen Show (4:3)</PresentationFormat>
  <Paragraphs>210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Admin</cp:lastModifiedBy>
  <cp:revision>1058</cp:revision>
  <dcterms:created xsi:type="dcterms:W3CDTF">2023-04-21T02:43:36Z</dcterms:created>
  <dcterms:modified xsi:type="dcterms:W3CDTF">2023-11-10T01:47:13Z</dcterms:modified>
</cp:coreProperties>
</file>