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98" r:id="rId4"/>
    <p:sldId id="343" r:id="rId5"/>
    <p:sldId id="344" r:id="rId6"/>
    <p:sldId id="348" r:id="rId7"/>
    <p:sldId id="339" r:id="rId8"/>
    <p:sldId id="345" r:id="rId9"/>
    <p:sldId id="352" r:id="rId10"/>
    <p:sldId id="353" r:id="rId11"/>
    <p:sldId id="354" r:id="rId12"/>
    <p:sldId id="355" r:id="rId13"/>
    <p:sldId id="356" r:id="rId14"/>
    <p:sldId id="346" r:id="rId15"/>
    <p:sldId id="347" r:id="rId16"/>
    <p:sldId id="357" r:id="rId17"/>
    <p:sldId id="358" r:id="rId18"/>
    <p:sldId id="349" r:id="rId19"/>
    <p:sldId id="350" r:id="rId20"/>
    <p:sldId id="351"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2" d="100"/>
          <a:sy n="112" d="100"/>
        </p:scale>
        <p:origin x="15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11/10/2023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08</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a:solidFill>
                  <a:schemeClr val="bg1"/>
                </a:solidFill>
                <a:ea typeface="Roboto" pitchFamily="2" charset="0"/>
              </a:rPr>
              <a:t>File </a:t>
            </a:r>
            <a:r>
              <a:rPr lang="en-US" sz="4000" b="1" dirty="0" smtClean="0">
                <a:solidFill>
                  <a:schemeClr val="bg1"/>
                </a:solidFill>
                <a:ea typeface="Roboto" pitchFamily="2" charset="0"/>
              </a:rPr>
              <a:t>Handling</a:t>
            </a:r>
          </a:p>
          <a:p>
            <a:pPr algn="ctr"/>
            <a:r>
              <a:rPr lang="en-US" sz="4000" b="1" dirty="0" err="1" smtClean="0">
                <a:solidFill>
                  <a:schemeClr val="bg1"/>
                </a:solidFill>
                <a:ea typeface="Roboto" pitchFamily="2" charset="0"/>
              </a:rPr>
              <a:t>Đọc</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và</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Ghi</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tin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read() – </a:t>
            </a:r>
            <a:r>
              <a:rPr lang="en-US" b="1" dirty="0" err="1">
                <a:solidFill>
                  <a:srgbClr val="FF0000"/>
                </a:solidFill>
              </a:rPr>
              <a:t>Đọc</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Chúng</a:t>
            </a:r>
            <a:r>
              <a:rPr lang="en-US" dirty="0" smtClean="0"/>
              <a:t> ta </a:t>
            </a:r>
            <a:r>
              <a:rPr lang="en-US" dirty="0" err="1" smtClean="0"/>
              <a:t>cùng</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 qua 2 </a:t>
            </a:r>
            <a:r>
              <a:rPr lang="en-US" dirty="0" err="1" smtClean="0"/>
              <a:t>lần</a:t>
            </a:r>
            <a:r>
              <a:rPr lang="en-US" dirty="0" smtClean="0"/>
              <a:t> </a:t>
            </a:r>
            <a:r>
              <a:rPr lang="en-US" dirty="0" err="1" smtClean="0"/>
              <a:t>gọi</a:t>
            </a:r>
            <a:r>
              <a:rPr lang="en-US" dirty="0" smtClean="0"/>
              <a:t> read()</a:t>
            </a:r>
            <a:endParaRPr lang="en-US" b="1" dirty="0"/>
          </a:p>
        </p:txBody>
      </p:sp>
      <p:sp>
        <p:nvSpPr>
          <p:cNvPr id="17" name="Rectangle 16"/>
          <p:cNvSpPr/>
          <p:nvPr/>
        </p:nvSpPr>
        <p:spPr>
          <a:xfrm>
            <a:off x="985851" y="3186683"/>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8116589" y="2822606"/>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649" y="2662086"/>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20" name="TextBox 19"/>
          <p:cNvSpPr txBox="1"/>
          <p:nvPr/>
        </p:nvSpPr>
        <p:spPr>
          <a:xfrm>
            <a:off x="7494972" y="3556634"/>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1" name="TextBox 20"/>
          <p:cNvSpPr txBox="1"/>
          <p:nvPr/>
        </p:nvSpPr>
        <p:spPr>
          <a:xfrm>
            <a:off x="6092456" y="2477651"/>
            <a:ext cx="2446462" cy="307777"/>
          </a:xfrm>
          <a:prstGeom prst="rect">
            <a:avLst/>
          </a:prstGeom>
          <a:noFill/>
        </p:spPr>
        <p:txBody>
          <a:bodyPr wrap="square" rtlCol="0">
            <a:spAutoFit/>
          </a:bodyPr>
          <a:lstStyle/>
          <a:p>
            <a:pPr algn="r"/>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2" name="TextBox 21"/>
          <p:cNvSpPr txBox="1"/>
          <p:nvPr/>
        </p:nvSpPr>
        <p:spPr>
          <a:xfrm>
            <a:off x="625365" y="4059001"/>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lần</a:t>
            </a:r>
            <a:r>
              <a:rPr lang="en-US" dirty="0" smtClean="0"/>
              <a:t> </a:t>
            </a:r>
            <a:r>
              <a:rPr lang="en-US" dirty="0" err="1" smtClean="0"/>
              <a:t>gọi</a:t>
            </a:r>
            <a:r>
              <a:rPr lang="en-US" dirty="0" smtClean="0"/>
              <a:t> read() </a:t>
            </a:r>
            <a:r>
              <a:rPr lang="en-US" dirty="0" err="1" smtClean="0"/>
              <a:t>đầu</a:t>
            </a:r>
            <a:r>
              <a:rPr lang="en-US" dirty="0" smtClean="0"/>
              <a:t> </a:t>
            </a:r>
            <a:r>
              <a:rPr lang="en-US" dirty="0" err="1" smtClean="0"/>
              <a:t>tiên</a:t>
            </a:r>
            <a:r>
              <a:rPr lang="en-US" dirty="0" smtClean="0"/>
              <a:t>, </a:t>
            </a:r>
            <a:r>
              <a:rPr lang="en-US" dirty="0" err="1" smtClean="0"/>
              <a:t>toàn</a:t>
            </a:r>
            <a:r>
              <a:rPr lang="en-US" dirty="0" smtClean="0"/>
              <a:t> </a:t>
            </a:r>
            <a:r>
              <a:rPr lang="en-US" dirty="0" err="1" smtClean="0"/>
              <a:t>bộ</a:t>
            </a:r>
            <a:r>
              <a:rPr lang="en-US" dirty="0" smtClean="0"/>
              <a:t> </a:t>
            </a:r>
            <a:r>
              <a:rPr lang="en-US" dirty="0" err="1" smtClean="0"/>
              <a:t>nội</a:t>
            </a:r>
            <a:r>
              <a:rPr lang="en-US" dirty="0" smtClean="0"/>
              <a:t> dung </a:t>
            </a:r>
            <a:r>
              <a:rPr lang="en-US" dirty="0" err="1" smtClean="0"/>
              <a:t>được</a:t>
            </a:r>
            <a:r>
              <a:rPr lang="en-US" dirty="0" smtClean="0"/>
              <a:t> </a:t>
            </a:r>
            <a:r>
              <a:rPr lang="en-US" dirty="0" err="1" smtClean="0"/>
              <a:t>lưu</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nhớ</a:t>
            </a:r>
            <a:r>
              <a:rPr lang="en-US" dirty="0" smtClean="0"/>
              <a:t> content (content </a:t>
            </a:r>
            <a:r>
              <a:rPr lang="en-US" dirty="0" err="1" smtClean="0"/>
              <a:t>là</a:t>
            </a:r>
            <a:r>
              <a:rPr lang="en-US" dirty="0" smtClean="0"/>
              <a:t> </a:t>
            </a:r>
            <a:r>
              <a:rPr lang="en-US" dirty="0" err="1" smtClean="0"/>
              <a:t>một</a:t>
            </a:r>
            <a:r>
              <a:rPr lang="en-US" dirty="0" smtClean="0"/>
              <a:t> </a:t>
            </a:r>
            <a:r>
              <a:rPr lang="en-US" dirty="0" err="1" smtClean="0"/>
              <a:t>str</a:t>
            </a:r>
            <a:r>
              <a:rPr lang="en-US" dirty="0" smtClean="0"/>
              <a:t>) , </a:t>
            </a:r>
            <a:r>
              <a:rPr lang="en-US" dirty="0" err="1" smtClean="0"/>
              <a:t>khi</a:t>
            </a:r>
            <a:r>
              <a:rPr lang="en-US" dirty="0" smtClean="0"/>
              <a:t> </a:t>
            </a:r>
            <a:r>
              <a:rPr lang="en-US" dirty="0" err="1" smtClean="0"/>
              <a:t>đó</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nằm</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cuối</a:t>
            </a:r>
            <a:r>
              <a:rPr lang="en-US" dirty="0" smtClean="0"/>
              <a:t> </a:t>
            </a:r>
            <a:r>
              <a:rPr lang="en-US" dirty="0" err="1" smtClean="0"/>
              <a:t>tệp</a:t>
            </a:r>
            <a:endParaRPr lang="en-US" b="1" dirty="0"/>
          </a:p>
        </p:txBody>
      </p:sp>
      <p:sp>
        <p:nvSpPr>
          <p:cNvPr id="31" name="TextBox 30"/>
          <p:cNvSpPr txBox="1"/>
          <p:nvPr/>
        </p:nvSpPr>
        <p:spPr>
          <a:xfrm>
            <a:off x="625365" y="4824545"/>
            <a:ext cx="7834152" cy="646331"/>
          </a:xfrm>
          <a:prstGeom prst="rect">
            <a:avLst/>
          </a:prstGeom>
          <a:noFill/>
        </p:spPr>
        <p:txBody>
          <a:bodyPr wrap="square" rtlCol="0">
            <a:spAutoFit/>
          </a:bodyPr>
          <a:lstStyle/>
          <a:p>
            <a:r>
              <a:rPr lang="en-US" dirty="0" err="1" smtClean="0"/>
              <a:t>Nếu</a:t>
            </a:r>
            <a:r>
              <a:rPr lang="en-US" dirty="0" smtClean="0"/>
              <a:t> </a:t>
            </a:r>
            <a:r>
              <a:rPr lang="en-US" dirty="0" err="1" smtClean="0"/>
              <a:t>gọi</a:t>
            </a:r>
            <a:r>
              <a:rPr lang="en-US" dirty="0" smtClean="0"/>
              <a:t> read() </a:t>
            </a:r>
            <a:r>
              <a:rPr lang="en-US" dirty="0" err="1" smtClean="0"/>
              <a:t>lần</a:t>
            </a:r>
            <a:r>
              <a:rPr lang="en-US" dirty="0" smtClean="0"/>
              <a:t> </a:t>
            </a:r>
            <a:r>
              <a:rPr lang="en-US" dirty="0" err="1" smtClean="0"/>
              <a:t>thứ</a:t>
            </a:r>
            <a:r>
              <a:rPr lang="en-US" dirty="0" smtClean="0"/>
              <a:t> 2: content = </a:t>
            </a:r>
            <a:r>
              <a:rPr lang="en-US" dirty="0" err="1" smtClean="0"/>
              <a:t>f.read</a:t>
            </a:r>
            <a:r>
              <a:rPr lang="en-US" dirty="0" smtClean="0"/>
              <a:t>() </a:t>
            </a:r>
            <a:r>
              <a:rPr lang="en-US" dirty="0" err="1" smtClean="0"/>
              <a:t>thì</a:t>
            </a:r>
            <a:r>
              <a:rPr lang="en-US" dirty="0" smtClean="0"/>
              <a:t> content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a:t>
            </a:r>
            <a:r>
              <a:rPr lang="en-US" dirty="0" err="1" smtClean="0"/>
              <a:t>rỗng</a:t>
            </a:r>
            <a:r>
              <a:rPr lang="en-US" dirty="0" smtClean="0"/>
              <a:t>. </a:t>
            </a:r>
          </a:p>
          <a:p>
            <a:r>
              <a:rPr lang="en-US" dirty="0" err="1" smtClean="0"/>
              <a:t>Lí</a:t>
            </a:r>
            <a:r>
              <a:rPr lang="en-US" dirty="0" smtClean="0"/>
              <a:t> do </a:t>
            </a:r>
            <a:r>
              <a:rPr lang="en-US" dirty="0" err="1" smtClean="0"/>
              <a:t>là</a:t>
            </a:r>
            <a:r>
              <a:rPr lang="en-US" dirty="0" smtClean="0"/>
              <a:t> </a:t>
            </a:r>
            <a:r>
              <a:rPr lang="en-US" dirty="0" err="1" smtClean="0"/>
              <a:t>lệnh</a:t>
            </a:r>
            <a:r>
              <a:rPr lang="en-US" dirty="0" smtClean="0"/>
              <a:t> read() </a:t>
            </a:r>
            <a:r>
              <a:rPr lang="en-US" dirty="0" err="1" smtClean="0"/>
              <a:t>luôn</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trở</a:t>
            </a:r>
            <a:r>
              <a:rPr lang="en-US" dirty="0" smtClean="0"/>
              <a:t> </a:t>
            </a:r>
            <a:r>
              <a:rPr lang="en-US" dirty="0" err="1" smtClean="0"/>
              <a:t>đi</a:t>
            </a:r>
            <a:endParaRPr lang="en-US" b="1" dirty="0"/>
          </a:p>
        </p:txBody>
      </p:sp>
    </p:spTree>
    <p:extLst>
      <p:ext uri="{BB962C8B-B14F-4D97-AF65-F5344CB8AC3E}">
        <p14:creationId xmlns:p14="http://schemas.microsoft.com/office/powerpoint/2010/main" val="91194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Làm</a:t>
            </a:r>
            <a:r>
              <a:rPr lang="en-US" b="1" dirty="0" smtClean="0"/>
              <a:t> </a:t>
            </a:r>
            <a:r>
              <a:rPr lang="en-US" b="1" dirty="0" err="1" smtClean="0"/>
              <a:t>sao</a:t>
            </a:r>
            <a:r>
              <a:rPr lang="en-US" b="1" dirty="0" smtClean="0"/>
              <a:t> </a:t>
            </a:r>
            <a:r>
              <a:rPr lang="en-US" b="1" dirty="0" err="1" smtClean="0"/>
              <a:t>biết</a:t>
            </a:r>
            <a:r>
              <a:rPr lang="en-US" b="1" dirty="0" smtClean="0"/>
              <a:t> </a:t>
            </a:r>
            <a:r>
              <a:rPr lang="en-US" b="1" dirty="0" err="1" smtClean="0"/>
              <a:t>đầu</a:t>
            </a:r>
            <a:r>
              <a:rPr lang="en-US" b="1" dirty="0" smtClean="0"/>
              <a:t> </a:t>
            </a:r>
            <a:r>
              <a:rPr lang="en-US" b="1" dirty="0" err="1" smtClean="0"/>
              <a:t>đọc</a:t>
            </a:r>
            <a:r>
              <a:rPr lang="en-US" b="1" dirty="0" smtClean="0"/>
              <a:t> </a:t>
            </a:r>
            <a:r>
              <a:rPr lang="en-US" b="1" dirty="0" err="1" smtClean="0"/>
              <a:t>đang</a:t>
            </a:r>
            <a:r>
              <a:rPr lang="en-US" b="1" dirty="0" smtClean="0"/>
              <a:t> ở </a:t>
            </a:r>
            <a:r>
              <a:rPr lang="en-US" b="1" dirty="0" err="1" smtClean="0"/>
              <a:t>vị</a:t>
            </a:r>
            <a:r>
              <a:rPr lang="en-US" b="1" dirty="0" smtClean="0"/>
              <a:t> </a:t>
            </a:r>
            <a:r>
              <a:rPr lang="en-US" b="1" dirty="0" err="1" smtClean="0"/>
              <a:t>trí</a:t>
            </a:r>
            <a:r>
              <a:rPr lang="en-US" b="1" dirty="0" smtClean="0"/>
              <a:t> </a:t>
            </a:r>
            <a:r>
              <a:rPr lang="en-US" b="1" dirty="0" err="1" smtClean="0"/>
              <a:t>nào</a:t>
            </a:r>
            <a:r>
              <a:rPr lang="en-US" b="1" dirty="0" smtClean="0"/>
              <a:t> ?</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Hàm</a:t>
            </a:r>
            <a:r>
              <a:rPr lang="en-US" dirty="0" smtClean="0"/>
              <a:t> tell() </a:t>
            </a:r>
            <a:r>
              <a:rPr lang="en-US" dirty="0" err="1" smtClean="0"/>
              <a:t>sẽ</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tin.</a:t>
            </a:r>
            <a:endParaRPr lang="en-US" b="1" dirty="0"/>
          </a:p>
        </p:txBody>
      </p:sp>
      <p:sp>
        <p:nvSpPr>
          <p:cNvPr id="14" name="Rectangle 13"/>
          <p:cNvSpPr/>
          <p:nvPr/>
        </p:nvSpPr>
        <p:spPr>
          <a:xfrm>
            <a:off x="685161" y="2631785"/>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2781945"/>
            <a:ext cx="7402216" cy="2031325"/>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Mở</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ở </a:t>
            </a:r>
            <a:r>
              <a:rPr lang="en-US" dirty="0" err="1" smtClean="0">
                <a:solidFill>
                  <a:schemeClr val="accent4">
                    <a:lumMod val="60000"/>
                    <a:lumOff val="40000"/>
                  </a:schemeClr>
                </a:solidFill>
              </a:rPr>
              <a:t>vị</a:t>
            </a:r>
            <a:r>
              <a:rPr lang="en-US" dirty="0" smtClean="0">
                <a:solidFill>
                  <a:schemeClr val="accent4">
                    <a:lumMod val="60000"/>
                    <a:lumOff val="40000"/>
                  </a:schemeClr>
                </a:solidFill>
              </a:rPr>
              <a:t> </a:t>
            </a:r>
            <a:r>
              <a:rPr lang="en-US" dirty="0" err="1" smtClean="0">
                <a:solidFill>
                  <a:schemeClr val="accent4">
                    <a:lumMod val="60000"/>
                    <a:lumOff val="40000"/>
                  </a:schemeClr>
                </a:solidFill>
              </a:rPr>
              <a:t>trí</a:t>
            </a:r>
            <a:r>
              <a:rPr lang="en-US" dirty="0" smtClean="0">
                <a:solidFill>
                  <a:schemeClr val="accent4">
                    <a:lumMod val="60000"/>
                    <a:lumOff val="40000"/>
                  </a:schemeClr>
                </a:solidFill>
              </a:rPr>
              <a:t> </a:t>
            </a:r>
            <a:r>
              <a:rPr lang="en-US" dirty="0" err="1" smtClean="0">
                <a:solidFill>
                  <a:schemeClr val="accent4">
                    <a:lumMod val="60000"/>
                    <a:lumOff val="40000"/>
                  </a:schemeClr>
                </a:solidFill>
              </a:rPr>
              <a:t>số</a:t>
            </a:r>
            <a:r>
              <a:rPr lang="en-US" dirty="0" smtClean="0">
                <a:solidFill>
                  <a:schemeClr val="accent4">
                    <a:lumMod val="60000"/>
                    <a:lumOff val="40000"/>
                  </a:schemeClr>
                </a:solidFill>
              </a:rPr>
              <a:t> 0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content = </a:t>
            </a:r>
            <a:r>
              <a:rPr lang="en-US" dirty="0" err="1" smtClean="0">
                <a:solidFill>
                  <a:schemeClr val="bg1"/>
                </a:solidFill>
              </a:rPr>
              <a:t>f.read</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a:solidFill>
                  <a:srgbClr val="FF66CC"/>
                </a:solidFill>
              </a:rPr>
              <a:t>()</a:t>
            </a:r>
            <a:r>
              <a:rPr lang="en-US" dirty="0">
                <a:solidFill>
                  <a:schemeClr val="accent4">
                    <a:lumMod val="60000"/>
                    <a:lumOff val="40000"/>
                  </a:schemeClr>
                </a:solidFill>
              </a:rPr>
              <a:t>)  </a:t>
            </a:r>
            <a:r>
              <a:rPr lang="en-US" dirty="0" smtClean="0">
                <a:solidFill>
                  <a:schemeClr val="accent4">
                    <a:lumMod val="60000"/>
                    <a:lumOff val="40000"/>
                  </a:schemeClr>
                </a:solidFill>
              </a:rPr>
              <a:t>#</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a:t>
            </a:r>
            <a:r>
              <a:rPr lang="en-US" dirty="0" err="1" smtClean="0">
                <a:solidFill>
                  <a:schemeClr val="accent4">
                    <a:lumMod val="60000"/>
                    <a:lumOff val="40000"/>
                  </a:schemeClr>
                </a:solidFill>
              </a:rPr>
              <a:t>xong</a:t>
            </a:r>
            <a:r>
              <a:rPr lang="en-US" dirty="0" smtClean="0">
                <a:solidFill>
                  <a:schemeClr val="accent4">
                    <a:lumMod val="60000"/>
                    <a:lumOff val="40000"/>
                  </a:schemeClr>
                </a:solidFill>
              </a:rPr>
              <a:t> </a:t>
            </a:r>
            <a:r>
              <a:rPr lang="en-US" dirty="0" err="1">
                <a:solidFill>
                  <a:schemeClr val="accent4">
                    <a:lumMod val="60000"/>
                    <a:lumOff val="40000"/>
                  </a:schemeClr>
                </a:solidFill>
              </a:rPr>
              <a:t>đầu</a:t>
            </a:r>
            <a:r>
              <a:rPr lang="en-US" dirty="0">
                <a:solidFill>
                  <a:schemeClr val="accent4">
                    <a:lumMod val="60000"/>
                    <a:lumOff val="40000"/>
                  </a:schemeClr>
                </a:solidFill>
              </a:rPr>
              <a:t> </a:t>
            </a:r>
            <a:r>
              <a:rPr lang="en-US" dirty="0" err="1">
                <a:solidFill>
                  <a:schemeClr val="accent4">
                    <a:lumMod val="60000"/>
                    <a:lumOff val="40000"/>
                  </a:schemeClr>
                </a:solidFill>
              </a:rPr>
              <a:t>đọc</a:t>
            </a:r>
            <a:r>
              <a:rPr lang="en-US" dirty="0">
                <a:solidFill>
                  <a:schemeClr val="accent4">
                    <a:lumMod val="60000"/>
                    <a:lumOff val="40000"/>
                  </a:schemeClr>
                </a:solidFill>
              </a:rPr>
              <a:t> ở </a:t>
            </a:r>
            <a:r>
              <a:rPr lang="en-US" dirty="0" err="1">
                <a:solidFill>
                  <a:schemeClr val="accent4">
                    <a:lumMod val="60000"/>
                    <a:lumOff val="40000"/>
                  </a:schemeClr>
                </a:solidFill>
              </a:rPr>
              <a:t>vị</a:t>
            </a:r>
            <a:r>
              <a:rPr lang="en-US" dirty="0">
                <a:solidFill>
                  <a:schemeClr val="accent4">
                    <a:lumMod val="60000"/>
                    <a:lumOff val="40000"/>
                  </a:schemeClr>
                </a:solidFill>
              </a:rPr>
              <a:t> </a:t>
            </a:r>
            <a:r>
              <a:rPr lang="en-US" dirty="0" err="1">
                <a:solidFill>
                  <a:schemeClr val="accent4">
                    <a:lumMod val="60000"/>
                    <a:lumOff val="40000"/>
                  </a:schemeClr>
                </a:solidFill>
              </a:rPr>
              <a:t>trí</a:t>
            </a:r>
            <a:r>
              <a:rPr lang="en-US" dirty="0">
                <a:solidFill>
                  <a:schemeClr val="accent4">
                    <a:lumMod val="60000"/>
                    <a:lumOff val="40000"/>
                  </a:schemeClr>
                </a:solidFill>
              </a:rPr>
              <a:t> </a:t>
            </a:r>
            <a:r>
              <a:rPr lang="en-US" dirty="0" err="1">
                <a:solidFill>
                  <a:schemeClr val="accent4">
                    <a:lumMod val="60000"/>
                    <a:lumOff val="40000"/>
                  </a:schemeClr>
                </a:solidFill>
              </a:rPr>
              <a:t>số</a:t>
            </a:r>
            <a:r>
              <a:rPr lang="en-US" dirty="0">
                <a:solidFill>
                  <a:schemeClr val="accent4">
                    <a:lumMod val="60000"/>
                    <a:lumOff val="40000"/>
                  </a:schemeClr>
                </a:solidFill>
              </a:rPr>
              <a:t> </a:t>
            </a:r>
            <a:r>
              <a:rPr lang="en-US" dirty="0" smtClean="0">
                <a:solidFill>
                  <a:schemeClr val="accent4">
                    <a:lumMod val="60000"/>
                    <a:lumOff val="40000"/>
                  </a:schemeClr>
                </a:solidFill>
              </a:rPr>
              <a:t>110 (</a:t>
            </a:r>
            <a:r>
              <a:rPr lang="en-US" dirty="0" err="1" smtClean="0">
                <a:solidFill>
                  <a:schemeClr val="accent4">
                    <a:lumMod val="60000"/>
                    <a:lumOff val="40000"/>
                  </a:schemeClr>
                </a:solidFill>
              </a:rPr>
              <a:t>cuối</a:t>
            </a:r>
            <a:r>
              <a:rPr lang="en-US" dirty="0" smtClean="0">
                <a:solidFill>
                  <a:schemeClr val="accent4">
                    <a:lumMod val="60000"/>
                    <a:lumOff val="40000"/>
                  </a:schemeClr>
                </a:solidFill>
              </a:rPr>
              <a:t> </a:t>
            </a:r>
            <a:r>
              <a:rPr lang="en-US" dirty="0" err="1">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bg1"/>
              </a:solidFill>
            </a:endParaRPr>
          </a:p>
          <a:p>
            <a:r>
              <a:rPr lang="en-US" dirty="0" err="1" smtClean="0">
                <a:solidFill>
                  <a:schemeClr val="bg1"/>
                </a:solidFill>
              </a:rPr>
              <a:t>f.close</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đóng</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thúc</a:t>
            </a:r>
            <a:r>
              <a:rPr lang="en-US" dirty="0" smtClean="0">
                <a:solidFill>
                  <a:schemeClr val="accent6">
                    <a:lumMod val="75000"/>
                  </a:schemeClr>
                </a:solidFill>
              </a:rPr>
              <a:t> </a:t>
            </a:r>
            <a:r>
              <a:rPr lang="en-US" dirty="0" err="1" smtClean="0">
                <a:solidFill>
                  <a:schemeClr val="accent6">
                    <a:lumMod val="75000"/>
                  </a:schemeClr>
                </a:solidFill>
              </a:rPr>
              <a:t>phiên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việc</a:t>
            </a:r>
            <a:r>
              <a:rPr lang="en-US" dirty="0" smtClean="0">
                <a:solidFill>
                  <a:schemeClr val="accent6">
                    <a:lumMod val="75000"/>
                  </a:schemeClr>
                </a:solidFill>
              </a:rPr>
              <a:t> </a:t>
            </a:r>
            <a:r>
              <a:rPr lang="en-US" dirty="0" err="1" smtClean="0">
                <a:solidFill>
                  <a:schemeClr val="accent6">
                    <a:lumMod val="75000"/>
                  </a:schemeClr>
                </a:solidFill>
              </a:rPr>
              <a:t>với</a:t>
            </a:r>
            <a:r>
              <a:rPr lang="en-US" dirty="0" smtClean="0">
                <a:solidFill>
                  <a:schemeClr val="accent6">
                    <a:lumMod val="75000"/>
                  </a:schemeClr>
                </a:solidFill>
              </a:rPr>
              <a:t> file </a:t>
            </a:r>
            <a:r>
              <a:rPr lang="en-US" dirty="0" err="1" smtClean="0">
                <a:solidFill>
                  <a:schemeClr val="accent6">
                    <a:lumMod val="75000"/>
                  </a:schemeClr>
                </a:solidFill>
              </a:rPr>
              <a:t>hiện</a:t>
            </a:r>
            <a:r>
              <a:rPr lang="en-US" dirty="0" smtClean="0">
                <a:solidFill>
                  <a:schemeClr val="accent6">
                    <a:lumMod val="75000"/>
                  </a:schemeClr>
                </a:solidFill>
              </a:rPr>
              <a:t> </a:t>
            </a:r>
            <a:r>
              <a:rPr lang="en-US" dirty="0" err="1" smtClean="0">
                <a:solidFill>
                  <a:schemeClr val="accent6">
                    <a:lumMod val="75000"/>
                  </a:schemeClr>
                </a:solidFill>
              </a:rPr>
              <a:t>tại</a:t>
            </a:r>
            <a:endParaRPr lang="en-US" sz="1600" dirty="0">
              <a:solidFill>
                <a:schemeClr val="accent6">
                  <a:lumMod val="75000"/>
                </a:schemeClr>
              </a:solidFill>
            </a:endParaRPr>
          </a:p>
        </p:txBody>
      </p:sp>
      <p:sp>
        <p:nvSpPr>
          <p:cNvPr id="16" name="TextBox 15"/>
          <p:cNvSpPr txBox="1"/>
          <p:nvPr/>
        </p:nvSpPr>
        <p:spPr>
          <a:xfrm>
            <a:off x="612331" y="5305595"/>
            <a:ext cx="7834152" cy="923330"/>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close()</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mở</a:t>
            </a:r>
            <a:r>
              <a:rPr lang="en-US" dirty="0" smtClean="0"/>
              <a:t> file </a:t>
            </a:r>
            <a:r>
              <a:rPr lang="en-US" dirty="0" err="1" smtClean="0"/>
              <a:t>và</a:t>
            </a:r>
            <a:r>
              <a:rPr lang="en-US" dirty="0" smtClean="0"/>
              <a:t> </a:t>
            </a:r>
            <a:r>
              <a:rPr lang="en-US" dirty="0" err="1" smtClean="0"/>
              <a:t>ghi</a:t>
            </a:r>
            <a:r>
              <a:rPr lang="en-US" dirty="0" smtClean="0"/>
              <a:t> </a:t>
            </a:r>
            <a:r>
              <a:rPr lang="en-US" dirty="0" err="1" smtClean="0"/>
              <a:t>xong</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nó</a:t>
            </a:r>
            <a:r>
              <a:rPr lang="en-US" dirty="0" smtClean="0"/>
              <a:t> </a:t>
            </a:r>
            <a:r>
              <a:rPr lang="en-US" dirty="0" err="1" smtClean="0"/>
              <a:t>giúp</a:t>
            </a:r>
            <a:r>
              <a:rPr lang="en-US" dirty="0" smtClean="0"/>
              <a:t>: </a:t>
            </a:r>
            <a:r>
              <a:rPr lang="en-US" dirty="0" err="1"/>
              <a:t>Giải</a:t>
            </a:r>
            <a:r>
              <a:rPr lang="en-US" dirty="0"/>
              <a:t> </a:t>
            </a:r>
            <a:r>
              <a:rPr lang="en-US" dirty="0" err="1"/>
              <a:t>phóng</a:t>
            </a:r>
            <a:r>
              <a:rPr lang="en-US" dirty="0"/>
              <a:t> </a:t>
            </a:r>
            <a:r>
              <a:rPr lang="en-US" dirty="0" err="1"/>
              <a:t>tài</a:t>
            </a:r>
            <a:r>
              <a:rPr lang="en-US" dirty="0"/>
              <a:t> </a:t>
            </a:r>
            <a:r>
              <a:rPr lang="en-US" dirty="0" err="1" smtClean="0"/>
              <a:t>nguyên</a:t>
            </a:r>
            <a:r>
              <a:rPr lang="en-US" dirty="0" smtClean="0"/>
              <a:t>, </a:t>
            </a:r>
            <a:r>
              <a:rPr lang="vi-VN" dirty="0"/>
              <a:t>Lưu trữ dữ </a:t>
            </a:r>
            <a:r>
              <a:rPr lang="vi-VN" dirty="0" smtClean="0"/>
              <a:t>liệu</a:t>
            </a:r>
            <a:r>
              <a:rPr lang="en-US" dirty="0" smtClean="0"/>
              <a:t>, </a:t>
            </a:r>
            <a:r>
              <a:rPr lang="vi-VN" dirty="0"/>
              <a:t>Tránh lỗi khi làm việc sau khi tệp đã được </a:t>
            </a:r>
            <a:r>
              <a:rPr lang="vi-VN" dirty="0" smtClean="0"/>
              <a:t>đóng</a:t>
            </a:r>
            <a:r>
              <a:rPr lang="en-US" dirty="0" smtClean="0"/>
              <a:t>.</a:t>
            </a:r>
            <a:endParaRPr lang="en-US" b="1" dirty="0"/>
          </a:p>
        </p:txBody>
      </p:sp>
    </p:spTree>
    <p:extLst>
      <p:ext uri="{BB962C8B-B14F-4D97-AF65-F5344CB8AC3E}">
        <p14:creationId xmlns:p14="http://schemas.microsoft.com/office/powerpoint/2010/main" val="91876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a:t>
            </a:r>
            <a:r>
              <a:rPr lang="en-US" b="1" dirty="0" smtClean="0"/>
              <a:t>()</a:t>
            </a:r>
            <a:endParaRPr lang="en-US" b="1" dirty="0">
              <a:solidFill>
                <a:srgbClr val="FF0000"/>
              </a:solidFill>
            </a:endParaRPr>
          </a:p>
        </p:txBody>
      </p:sp>
      <p:sp>
        <p:nvSpPr>
          <p:cNvPr id="28" name="TextBox 27"/>
          <p:cNvSpPr txBox="1"/>
          <p:nvPr/>
        </p:nvSpPr>
        <p:spPr>
          <a:xfrm>
            <a:off x="625365" y="2017550"/>
            <a:ext cx="7834152" cy="1200329"/>
          </a:xfrm>
          <a:prstGeom prst="rect">
            <a:avLst/>
          </a:prstGeom>
          <a:noFill/>
        </p:spPr>
        <p:txBody>
          <a:bodyPr wrap="square" rtlCol="0">
            <a:spAutoFit/>
          </a:bodyPr>
          <a:lstStyle/>
          <a:p>
            <a:r>
              <a:rPr lang="vi-VN" dirty="0"/>
              <a:t>Phương thức này được sử dụng để đọc một dòng văn bản từ tệp. Mỗi lần gọi phương thức readline(), nó sẽ đọc một dòng ký tự đầu tiên của tệp văn bản và di chuyển con trỏ tệp đến dòng kế tiếp. Khi không còn dòng nào để đọc, readline() trả về một chuỗi rỗng</a:t>
            </a:r>
            <a:endParaRPr lang="en-US" b="1" dirty="0"/>
          </a:p>
        </p:txBody>
      </p:sp>
      <p:sp>
        <p:nvSpPr>
          <p:cNvPr id="14" name="Rectangle 13"/>
          <p:cNvSpPr/>
          <p:nvPr/>
        </p:nvSpPr>
        <p:spPr>
          <a:xfrm>
            <a:off x="685161" y="3308648"/>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754326"/>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l</a:t>
            </a:r>
            <a:r>
              <a:rPr lang="en-US" dirty="0" smtClean="0">
                <a:solidFill>
                  <a:schemeClr val="bg1"/>
                </a:solidFill>
              </a:rPr>
              <a:t>ine1 = </a:t>
            </a:r>
            <a:r>
              <a:rPr lang="en-US" dirty="0" err="1" smtClean="0">
                <a:solidFill>
                  <a:schemeClr val="bg1"/>
                </a:solidFill>
              </a:rPr>
              <a:t>f.readline</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line1</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tiên</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tệp</a:t>
            </a:r>
            <a:endParaRPr lang="en-US" dirty="0" smtClean="0">
              <a:solidFill>
                <a:schemeClr val="accent6">
                  <a:lumMod val="75000"/>
                </a:schemeClr>
              </a:solidFill>
            </a:endParaRPr>
          </a:p>
          <a:p>
            <a:endParaRPr lang="en-US" dirty="0" smtClean="0">
              <a:solidFill>
                <a:schemeClr val="bg1"/>
              </a:solidFill>
            </a:endParaRPr>
          </a:p>
          <a:p>
            <a:r>
              <a:rPr lang="en-US" dirty="0" smtClean="0">
                <a:solidFill>
                  <a:schemeClr val="bg1"/>
                </a:solidFill>
              </a:rPr>
              <a:t>line2 </a:t>
            </a:r>
            <a:r>
              <a:rPr lang="en-US" dirty="0">
                <a:solidFill>
                  <a:schemeClr val="bg1"/>
                </a:solidFill>
              </a:rPr>
              <a:t>= </a:t>
            </a:r>
            <a:r>
              <a:rPr lang="en-US" dirty="0" err="1">
                <a:solidFill>
                  <a:schemeClr val="bg1"/>
                </a:solidFill>
              </a:rPr>
              <a:t>f.readline</a:t>
            </a:r>
            <a:r>
              <a:rPr lang="en-US" dirty="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line2</a:t>
            </a:r>
            <a:r>
              <a:rPr lang="en-US" dirty="0" smtClean="0">
                <a:solidFill>
                  <a:schemeClr val="accent4">
                    <a:lumMod val="60000"/>
                    <a:lumOff val="40000"/>
                  </a:schemeClr>
                </a:solidFill>
              </a:rPr>
              <a:t>)  </a:t>
            </a:r>
            <a:r>
              <a:rPr lang="en-US" dirty="0">
                <a:solidFill>
                  <a:schemeClr val="accent6">
                    <a:lumMod val="75000"/>
                  </a:schemeClr>
                </a:solidFill>
              </a:rPr>
              <a:t># 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smtClean="0">
                <a:solidFill>
                  <a:schemeClr val="accent6">
                    <a:lumMod val="75000"/>
                  </a:schemeClr>
                </a:solidFill>
              </a:rPr>
              <a:t>thứ</a:t>
            </a:r>
            <a:r>
              <a:rPr lang="en-US" dirty="0" smtClean="0">
                <a:solidFill>
                  <a:schemeClr val="accent6">
                    <a:lumMod val="75000"/>
                  </a:schemeClr>
                </a:solidFill>
              </a:rPr>
              <a:t> 2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a:solidFill>
                  <a:schemeClr val="accent6">
                    <a:lumMod val="75000"/>
                  </a:schemeClr>
                </a:solidFill>
              </a:rPr>
              <a:t>tệp</a:t>
            </a:r>
            <a:endParaRPr lang="en-US" dirty="0">
              <a:solidFill>
                <a:schemeClr val="accent6">
                  <a:lumMod val="75000"/>
                </a:schemeClr>
              </a:solidFill>
            </a:endParaRPr>
          </a:p>
        </p:txBody>
      </p:sp>
    </p:spTree>
    <p:extLst>
      <p:ext uri="{BB962C8B-B14F-4D97-AF65-F5344CB8AC3E}">
        <p14:creationId xmlns:p14="http://schemas.microsoft.com/office/powerpoint/2010/main" val="336306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readlines</a:t>
            </a:r>
            <a:r>
              <a:rPr lang="en-US" b="1" dirty="0" smtClean="0"/>
              <a:t>()</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Phương thức này được sử dụng để đọc tất cả các dòng văn bản từ tệp và trả về một danh </a:t>
            </a:r>
            <a:r>
              <a:rPr lang="vi-VN" dirty="0" smtClean="0"/>
              <a:t>sách</a:t>
            </a:r>
            <a:r>
              <a:rPr lang="en-US" dirty="0" smtClean="0"/>
              <a:t> (</a:t>
            </a:r>
            <a:r>
              <a:rPr lang="en-US" dirty="0" err="1" smtClean="0"/>
              <a:t>kiểu</a:t>
            </a:r>
            <a:r>
              <a:rPr lang="en-US" dirty="0" smtClean="0"/>
              <a:t> list)</a:t>
            </a:r>
            <a:r>
              <a:rPr lang="vi-VN" dirty="0" smtClean="0"/>
              <a:t> </a:t>
            </a:r>
            <a:r>
              <a:rPr lang="vi-VN" dirty="0"/>
              <a:t>các chuỗi, trong đó mỗi phần tử trong danh sách là một dòng văn bản từ tệp</a:t>
            </a:r>
            <a:endParaRPr lang="en-US" b="1" dirty="0"/>
          </a:p>
        </p:txBody>
      </p:sp>
      <p:sp>
        <p:nvSpPr>
          <p:cNvPr id="14" name="Rectangle 13"/>
          <p:cNvSpPr/>
          <p:nvPr/>
        </p:nvSpPr>
        <p:spPr>
          <a:xfrm>
            <a:off x="685161" y="3308648"/>
            <a:ext cx="7774356" cy="16749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lines = </a:t>
            </a:r>
            <a:r>
              <a:rPr lang="en-US" dirty="0" err="1" smtClean="0">
                <a:solidFill>
                  <a:schemeClr val="bg1"/>
                </a:solidFill>
              </a:rPr>
              <a:t>f.readlines</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lines</a:t>
            </a:r>
            <a:r>
              <a:rPr lang="en-US" dirty="0" smtClean="0">
                <a:solidFill>
                  <a:srgbClr val="FF66CC"/>
                </a:solidFill>
              </a:rPr>
              <a:t>)</a:t>
            </a:r>
            <a:r>
              <a:rPr lang="en-US" dirty="0" smtClean="0">
                <a:solidFill>
                  <a:schemeClr val="accent4">
                    <a:lumMod val="60000"/>
                    <a:lumOff val="40000"/>
                  </a:schemeClr>
                </a:solidFill>
              </a:rPr>
              <a:t>) </a:t>
            </a:r>
            <a:r>
              <a:rPr lang="en-US" dirty="0" smtClean="0">
                <a:solidFill>
                  <a:schemeClr val="accent6">
                    <a:lumMod val="75000"/>
                  </a:schemeClr>
                </a:solidFill>
              </a:rPr>
              <a:t>#in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được</a:t>
            </a:r>
            <a:r>
              <a:rPr lang="en-US" dirty="0" smtClean="0">
                <a:solidFill>
                  <a:schemeClr val="accent6">
                    <a:lumMod val="75000"/>
                  </a:schemeClr>
                </a:solidFill>
              </a:rPr>
              <a:t>: list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lines</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toàn</a:t>
            </a:r>
            <a:r>
              <a:rPr lang="en-US" dirty="0">
                <a:solidFill>
                  <a:schemeClr val="accent6">
                    <a:lumMod val="75000"/>
                  </a:schemeClr>
                </a:solidFill>
              </a:rPr>
              <a:t> </a:t>
            </a:r>
            <a:r>
              <a:rPr lang="en-US" dirty="0" err="1">
                <a:solidFill>
                  <a:schemeClr val="accent6">
                    <a:lumMod val="75000"/>
                  </a:schemeClr>
                </a:solidFill>
              </a:rPr>
              <a:t>bộ</a:t>
            </a:r>
            <a:r>
              <a:rPr lang="en-US" dirty="0">
                <a:solidFill>
                  <a:schemeClr val="accent6">
                    <a:lumMod val="75000"/>
                  </a:schemeClr>
                </a:solidFill>
              </a:rPr>
              <a:t> </a:t>
            </a:r>
            <a:r>
              <a:rPr lang="en-US" dirty="0" err="1">
                <a:solidFill>
                  <a:schemeClr val="accent6">
                    <a:lumMod val="75000"/>
                  </a:schemeClr>
                </a:solidFill>
              </a:rPr>
              <a:t>nội</a:t>
            </a:r>
            <a:r>
              <a:rPr lang="en-US" dirty="0">
                <a:solidFill>
                  <a:schemeClr val="accent6">
                    <a:lumMod val="75000"/>
                  </a:schemeClr>
                </a:solidFill>
              </a:rPr>
              <a:t> </a:t>
            </a:r>
            <a:r>
              <a:rPr lang="en-US" dirty="0" smtClean="0">
                <a:solidFill>
                  <a:schemeClr val="accent6">
                    <a:lumMod val="75000"/>
                  </a:schemeClr>
                </a:solidFill>
              </a:rPr>
              <a:t>dung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ở </a:t>
            </a:r>
            <a:r>
              <a:rPr lang="en-US" dirty="0" err="1" smtClean="0">
                <a:solidFill>
                  <a:schemeClr val="accent6">
                    <a:lumMod val="75000"/>
                  </a:schemeClr>
                </a:solidFill>
              </a:rPr>
              <a:t>dạng</a:t>
            </a:r>
            <a:r>
              <a:rPr lang="en-US" dirty="0" smtClean="0">
                <a:solidFill>
                  <a:schemeClr val="accent6">
                    <a:lumMod val="75000"/>
                  </a:schemeClr>
                </a:solidFill>
              </a:rPr>
              <a:t> list</a:t>
            </a:r>
          </a:p>
        </p:txBody>
      </p:sp>
      <p:sp>
        <p:nvSpPr>
          <p:cNvPr id="9" name="TextBox 8"/>
          <p:cNvSpPr txBox="1"/>
          <p:nvPr/>
        </p:nvSpPr>
        <p:spPr>
          <a:xfrm>
            <a:off x="625365" y="5249848"/>
            <a:ext cx="7834152" cy="923330"/>
          </a:xfrm>
          <a:prstGeom prst="rect">
            <a:avLst/>
          </a:prstGeom>
          <a:noFill/>
        </p:spPr>
        <p:txBody>
          <a:bodyPr wrap="square" rtlCol="0">
            <a:spAutoFit/>
          </a:bodyPr>
          <a:lstStyle/>
          <a:p>
            <a:r>
              <a:rPr lang="vi-VN" dirty="0"/>
              <a:t>Khi bạn sử dụng readlines(), toàn bộ nội dung của tệp sẽ được đọc và lưu trữ trong bộ nhớ. Nếu tệp quá lớn, điều này có thể ảnh hưởng đến hiệu năng và tiêu tốn nhiều tài nguyên.</a:t>
            </a:r>
            <a:endParaRPr lang="en-US" b="1" dirty="0"/>
          </a:p>
        </p:txBody>
      </p:sp>
    </p:spTree>
    <p:extLst>
      <p:ext uri="{BB962C8B-B14F-4D97-AF65-F5344CB8AC3E}">
        <p14:creationId xmlns:p14="http://schemas.microsoft.com/office/powerpoint/2010/main" val="123338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vi-VN" dirty="0"/>
              <a:t>Phương thức ghi và tạo mới </a:t>
            </a:r>
            <a:r>
              <a:rPr lang="vi-VN" dirty="0" smtClean="0"/>
              <a:t>file</a:t>
            </a:r>
            <a:r>
              <a:rPr lang="en-US" dirty="0" smtClean="0"/>
              <a:t> </a:t>
            </a:r>
            <a:endParaRPr lang="en-US" dirty="0"/>
          </a:p>
        </p:txBody>
      </p:sp>
      <p:sp>
        <p:nvSpPr>
          <p:cNvPr id="29" name="Rectangle 28"/>
          <p:cNvSpPr/>
          <p:nvPr/>
        </p:nvSpPr>
        <p:spPr>
          <a:xfrm>
            <a:off x="685161" y="4189357"/>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339516"/>
            <a:ext cx="7402216" cy="923330"/>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a:solidFill>
                  <a:schemeClr val="accent2">
                    <a:lumMod val="75000"/>
                  </a:schemeClr>
                </a:solidFill>
              </a:rPr>
              <a:t>"</a:t>
            </a:r>
            <a:r>
              <a:rPr lang="en-US" dirty="0" smtClean="0">
                <a:solidFill>
                  <a:schemeClr val="accent2">
                    <a:lumMod val="75000"/>
                  </a:schemeClr>
                </a:solidFill>
              </a:rPr>
              <a:t>a</a:t>
            </a:r>
            <a:r>
              <a:rPr lang="en-US" dirty="0">
                <a:solidFill>
                  <a:schemeClr val="accent2">
                    <a:lumMod val="75000"/>
                  </a:schemeClr>
                </a:solidFill>
              </a:rPr>
              <a:t>"</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8" name="TextBox 27"/>
          <p:cNvSpPr txBox="1"/>
          <p:nvPr/>
        </p:nvSpPr>
        <p:spPr>
          <a:xfrm>
            <a:off x="625365" y="2149832"/>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 </a:t>
            </a:r>
            <a:r>
              <a:rPr lang="en-US" dirty="0" err="1" smtClean="0"/>
              <a:t>vào</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đã</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trước</a:t>
            </a:r>
            <a:r>
              <a:rPr lang="en-US" dirty="0" smtClean="0"/>
              <a:t> </a:t>
            </a:r>
            <a:r>
              <a:rPr lang="en-US" dirty="0" err="1" smtClean="0"/>
              <a:t>hết</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mở</a:t>
            </a:r>
            <a:r>
              <a:rPr lang="en-US" dirty="0" smtClean="0"/>
              <a:t> </a:t>
            </a:r>
            <a:r>
              <a:rPr lang="en-US" dirty="0" err="1" smtClean="0"/>
              <a:t>nó</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và</a:t>
            </a:r>
            <a:r>
              <a:rPr lang="en-US" dirty="0" smtClean="0"/>
              <a:t> </a:t>
            </a:r>
            <a:r>
              <a:rPr lang="en-US" dirty="0" err="1" smtClean="0"/>
              <a:t>chọn</a:t>
            </a:r>
            <a:r>
              <a:rPr lang="en-US" dirty="0" smtClean="0"/>
              <a:t> 1 </a:t>
            </a:r>
            <a:r>
              <a:rPr lang="en-US" dirty="0" err="1" smtClean="0"/>
              <a:t>trong</a:t>
            </a:r>
            <a:r>
              <a:rPr lang="en-US" dirty="0" smtClean="0"/>
              <a:t> 2 </a:t>
            </a:r>
            <a:r>
              <a:rPr lang="en-US" dirty="0" err="1" smtClean="0"/>
              <a:t>chế</a:t>
            </a:r>
            <a:r>
              <a:rPr lang="en-US" dirty="0" smtClean="0"/>
              <a:t> </a:t>
            </a:r>
            <a:r>
              <a:rPr lang="en-US" dirty="0" err="1" smtClean="0"/>
              <a:t>độ</a:t>
            </a:r>
            <a:r>
              <a:rPr lang="en-US" dirty="0" smtClean="0"/>
              <a:t> (mode):</a:t>
            </a:r>
            <a:endParaRPr lang="en-US" b="1" dirty="0"/>
          </a:p>
        </p:txBody>
      </p:sp>
      <p:sp>
        <p:nvSpPr>
          <p:cNvPr id="23" name="TextBox 22"/>
          <p:cNvSpPr txBox="1"/>
          <p:nvPr/>
        </p:nvSpPr>
        <p:spPr>
          <a:xfrm>
            <a:off x="625365" y="3773549"/>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dirty="0" err="1" smtClean="0"/>
              <a:t>ghi</a:t>
            </a:r>
            <a:r>
              <a:rPr lang="en-US" dirty="0" smtClean="0"/>
              <a:t> </a:t>
            </a:r>
            <a:r>
              <a:rPr lang="en-US" dirty="0" err="1" smtClean="0"/>
              <a:t>tiếp</a:t>
            </a:r>
            <a:r>
              <a:rPr lang="en-US" dirty="0" smtClean="0"/>
              <a:t> </a:t>
            </a:r>
            <a:r>
              <a:rPr lang="en-US" dirty="0" err="1" smtClean="0"/>
              <a:t>nội</a:t>
            </a:r>
            <a:r>
              <a:rPr lang="en-US" dirty="0" smtClean="0"/>
              <a:t> dung </a:t>
            </a:r>
            <a:r>
              <a:rPr lang="en-US" dirty="0" err="1" smtClean="0"/>
              <a:t>vào</a:t>
            </a:r>
            <a:endParaRPr lang="en-US" b="1" dirty="0"/>
          </a:p>
        </p:txBody>
      </p:sp>
      <p:sp>
        <p:nvSpPr>
          <p:cNvPr id="12" name="TextBox 11"/>
          <p:cNvSpPr txBox="1"/>
          <p:nvPr/>
        </p:nvSpPr>
        <p:spPr>
          <a:xfrm>
            <a:off x="685162" y="3271562"/>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3" name="TextBox 12"/>
          <p:cNvSpPr txBox="1"/>
          <p:nvPr/>
        </p:nvSpPr>
        <p:spPr>
          <a:xfrm>
            <a:off x="685161" y="2880632"/>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Tree>
    <p:extLst>
      <p:ext uri="{BB962C8B-B14F-4D97-AF65-F5344CB8AC3E}">
        <p14:creationId xmlns:p14="http://schemas.microsoft.com/office/powerpoint/2010/main" val="1490176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vi-VN" dirty="0"/>
              <a:t>Phương thức ghi và tạo mới file</a:t>
            </a:r>
            <a:r>
              <a:rPr lang="en-US" dirty="0"/>
              <a:t> </a:t>
            </a:r>
          </a:p>
        </p:txBody>
      </p:sp>
      <p:sp>
        <p:nvSpPr>
          <p:cNvPr id="29" name="Rectangle 28"/>
          <p:cNvSpPr/>
          <p:nvPr/>
        </p:nvSpPr>
        <p:spPr>
          <a:xfrm>
            <a:off x="685161" y="2438303"/>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923330"/>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nội</a:t>
            </a:r>
            <a:r>
              <a:rPr lang="en-US" dirty="0" smtClean="0"/>
              <a:t> dung </a:t>
            </a:r>
            <a:r>
              <a:rPr lang="en-US" dirty="0" err="1" smtClean="0"/>
              <a:t>đã</a:t>
            </a:r>
            <a:r>
              <a:rPr lang="en-US" dirty="0" smtClean="0"/>
              <a:t> </a:t>
            </a:r>
            <a:r>
              <a:rPr lang="en-US" dirty="0" err="1" smtClean="0"/>
              <a:t>có</a:t>
            </a:r>
            <a:endParaRPr lang="en-US" b="1" dirty="0"/>
          </a:p>
        </p:txBody>
      </p:sp>
      <p:sp>
        <p:nvSpPr>
          <p:cNvPr id="15" name="TextBox 14"/>
          <p:cNvSpPr txBox="1"/>
          <p:nvPr/>
        </p:nvSpPr>
        <p:spPr>
          <a:xfrm>
            <a:off x="625365" y="3919119"/>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nội</a:t>
            </a:r>
            <a:r>
              <a:rPr lang="en-US" dirty="0" smtClean="0"/>
              <a:t> dung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chưa</a:t>
            </a:r>
            <a:r>
              <a:rPr lang="en-US" dirty="0" smtClean="0"/>
              <a:t> </a:t>
            </a:r>
            <a:r>
              <a:rPr lang="en-US" dirty="0" err="1" smtClean="0"/>
              <a:t>với</a:t>
            </a:r>
            <a:r>
              <a:rPr lang="en-US" dirty="0" smtClean="0"/>
              <a:t> </a:t>
            </a:r>
            <a:r>
              <a:rPr lang="en-US" dirty="0" err="1" smtClean="0"/>
              <a:t>cách</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16" name="Rectangle 15"/>
          <p:cNvSpPr/>
          <p:nvPr/>
        </p:nvSpPr>
        <p:spPr>
          <a:xfrm>
            <a:off x="685161" y="4437224"/>
            <a:ext cx="7774356" cy="10954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65915" y="4587383"/>
            <a:ext cx="7402216" cy="646331"/>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f.read</a:t>
            </a:r>
            <a:r>
              <a:rPr lang="en-US" dirty="0">
                <a:solidFill>
                  <a:srgbClr val="FF66CC"/>
                </a:solidFill>
              </a:rPr>
              <a:t>()</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8" name="TextBox 17"/>
          <p:cNvSpPr txBox="1"/>
          <p:nvPr/>
        </p:nvSpPr>
        <p:spPr>
          <a:xfrm>
            <a:off x="625365" y="5673491"/>
            <a:ext cx="7834152" cy="646331"/>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9006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vi-VN" dirty="0"/>
              <a:t>Phương thức ghi và tạo mới file</a:t>
            </a:r>
            <a:r>
              <a:rPr lang="en-US" dirty="0"/>
              <a:t> </a:t>
            </a:r>
          </a:p>
        </p:txBody>
      </p:sp>
      <p:sp>
        <p:nvSpPr>
          <p:cNvPr id="29" name="Rectangle 28"/>
          <p:cNvSpPr/>
          <p:nvPr/>
        </p:nvSpPr>
        <p:spPr>
          <a:xfrm>
            <a:off x="685161" y="2438302"/>
            <a:ext cx="7774356" cy="26653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2308324"/>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a:solidFill>
                  <a:schemeClr val="bg1"/>
                </a:solidFill>
              </a:rPr>
              <a:t>m</a:t>
            </a:r>
            <a:r>
              <a:rPr lang="en-US" dirty="0" smtClean="0">
                <a:solidFill>
                  <a:schemeClr val="bg1"/>
                </a:solidFill>
              </a:rPr>
              <a:t>sg1 = </a:t>
            </a:r>
            <a:r>
              <a:rPr lang="en-US" dirty="0" smtClean="0">
                <a:solidFill>
                  <a:schemeClr val="accent2">
                    <a:lumMod val="75000"/>
                  </a:schemeClr>
                </a:solidFill>
              </a:rPr>
              <a:t>‘</a:t>
            </a:r>
            <a:r>
              <a:rPr lang="en-US" dirty="0" err="1" smtClean="0">
                <a:solidFill>
                  <a:schemeClr val="accent2">
                    <a:lumMod val="75000"/>
                  </a:schemeClr>
                </a:solidFill>
              </a:rPr>
              <a:t>Đây</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dòng</a:t>
            </a:r>
            <a:r>
              <a:rPr lang="en-US" dirty="0" smtClean="0">
                <a:solidFill>
                  <a:schemeClr val="accent2">
                    <a:lumMod val="75000"/>
                  </a:schemeClr>
                </a:solidFill>
              </a:rPr>
              <a:t> 1 \n’</a:t>
            </a:r>
          </a:p>
          <a:p>
            <a:r>
              <a:rPr lang="en-US" dirty="0" smtClean="0">
                <a:solidFill>
                  <a:schemeClr val="bg1"/>
                </a:solidFill>
              </a:rPr>
              <a:t>msg2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2 </a:t>
            </a:r>
            <a:r>
              <a:rPr lang="en-US" dirty="0">
                <a:solidFill>
                  <a:schemeClr val="accent2">
                    <a:lumMod val="75000"/>
                  </a:schemeClr>
                </a:solidFill>
              </a:rPr>
              <a:t>\n’</a:t>
            </a:r>
          </a:p>
          <a:p>
            <a:r>
              <a:rPr lang="en-US" dirty="0">
                <a:solidFill>
                  <a:schemeClr val="bg1"/>
                </a:solidFill>
              </a:rPr>
              <a:t>m</a:t>
            </a:r>
            <a:r>
              <a:rPr lang="en-US" dirty="0" smtClean="0">
                <a:solidFill>
                  <a:schemeClr val="bg1"/>
                </a:solidFill>
              </a:rPr>
              <a:t>sg3 =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3 </a:t>
            </a:r>
            <a:r>
              <a:rPr lang="en-US" dirty="0">
                <a:solidFill>
                  <a:schemeClr val="accent2">
                    <a:lumMod val="75000"/>
                  </a:schemeClr>
                </a:solidFill>
              </a:rPr>
              <a:t>\n’</a:t>
            </a:r>
          </a:p>
          <a:p>
            <a:r>
              <a:rPr lang="en-US" dirty="0" err="1" smtClean="0">
                <a:solidFill>
                  <a:schemeClr val="bg1"/>
                </a:solidFill>
              </a:rPr>
              <a:t>f.write</a:t>
            </a:r>
            <a:r>
              <a:rPr lang="en-US" dirty="0" smtClean="0">
                <a:solidFill>
                  <a:schemeClr val="bg1"/>
                </a:solidFill>
              </a:rPr>
              <a:t>(msg1)</a:t>
            </a:r>
          </a:p>
          <a:p>
            <a:r>
              <a:rPr lang="en-US" dirty="0" err="1" smtClean="0">
                <a:solidFill>
                  <a:schemeClr val="bg1"/>
                </a:solidFill>
              </a:rPr>
              <a:t>f.write</a:t>
            </a:r>
            <a:r>
              <a:rPr lang="en-US" dirty="0" smtClean="0">
                <a:solidFill>
                  <a:schemeClr val="bg1"/>
                </a:solidFill>
              </a:rPr>
              <a:t>(msg2)</a:t>
            </a:r>
          </a:p>
          <a:p>
            <a:r>
              <a:rPr lang="en-US" dirty="0" smtClean="0">
                <a:solidFill>
                  <a:schemeClr val="bg1"/>
                </a:solidFill>
              </a:rPr>
              <a:t>print(msg3, file = </a:t>
            </a:r>
            <a:r>
              <a:rPr lang="en-US" dirty="0" err="1" smtClean="0">
                <a:solidFill>
                  <a:schemeClr val="bg1"/>
                </a:solidFill>
              </a:rPr>
              <a:t>fileout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Ghi</a:t>
            </a:r>
            <a:r>
              <a:rPr lang="en-US" dirty="0" smtClean="0">
                <a:solidFill>
                  <a:schemeClr val="accent6">
                    <a:lumMod val="75000"/>
                  </a:schemeClr>
                </a:solidFill>
              </a:rPr>
              <a:t> </a:t>
            </a:r>
            <a:r>
              <a:rPr lang="en-US" dirty="0" err="1" smtClean="0">
                <a:solidFill>
                  <a:schemeClr val="accent6">
                    <a:lumMod val="75000"/>
                  </a:schemeClr>
                </a:solidFill>
              </a:rPr>
              <a:t>nội</a:t>
            </a:r>
            <a:r>
              <a:rPr lang="en-US" dirty="0" smtClean="0">
                <a:solidFill>
                  <a:schemeClr val="accent6">
                    <a:lumMod val="75000"/>
                  </a:schemeClr>
                </a:solidFill>
              </a:rPr>
              <a:t> dung </a:t>
            </a:r>
            <a:r>
              <a:rPr lang="en-US" dirty="0" err="1" smtClean="0">
                <a:solidFill>
                  <a:schemeClr val="accent6">
                    <a:lumMod val="75000"/>
                  </a:schemeClr>
                </a:solidFill>
              </a:rPr>
              <a:t>với</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a:t>
            </a:r>
          </a:p>
          <a:p>
            <a:r>
              <a:rPr lang="en-US" dirty="0" err="1" smtClean="0">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Ghi</a:t>
            </a:r>
            <a:r>
              <a:rPr lang="en-US" dirty="0" smtClean="0"/>
              <a:t> </a:t>
            </a:r>
            <a:r>
              <a:rPr lang="en-US" dirty="0" err="1" smtClean="0"/>
              <a:t>nội</a:t>
            </a:r>
            <a:r>
              <a:rPr lang="en-US" dirty="0" smtClean="0"/>
              <a:t> </a:t>
            </a:r>
            <a:r>
              <a:rPr lang="en-US" dirty="0" err="1" smtClean="0"/>
              <a:t>xuống</a:t>
            </a:r>
            <a:r>
              <a:rPr lang="en-US" dirty="0" smtClean="0"/>
              <a:t> </a:t>
            </a:r>
            <a:r>
              <a:rPr lang="en-US" dirty="0" err="1" smtClean="0"/>
              <a:t>dòng</a:t>
            </a:r>
            <a:endParaRPr lang="en-US" b="1" dirty="0"/>
          </a:p>
        </p:txBody>
      </p:sp>
      <p:sp>
        <p:nvSpPr>
          <p:cNvPr id="18" name="TextBox 17"/>
          <p:cNvSpPr txBox="1"/>
          <p:nvPr/>
        </p:nvSpPr>
        <p:spPr>
          <a:xfrm>
            <a:off x="625365" y="5253788"/>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và</a:t>
            </a:r>
            <a:r>
              <a:rPr lang="en-US" dirty="0" smtClean="0"/>
              <a:t> </a:t>
            </a:r>
            <a:r>
              <a:rPr lang="en-US" dirty="0" err="1" smtClean="0"/>
              <a:t>muốn</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vào</a:t>
            </a:r>
            <a:r>
              <a:rPr lang="en-US" dirty="0" smtClean="0"/>
              <a:t> </a:t>
            </a:r>
            <a:r>
              <a:rPr lang="en-US" dirty="0" err="1" smtClean="0"/>
              <a:t>cuối</a:t>
            </a:r>
            <a:r>
              <a:rPr lang="en-US" dirty="0" smtClean="0"/>
              <a:t> </a:t>
            </a:r>
            <a:r>
              <a:rPr lang="en-US" dirty="0" err="1" smtClean="0"/>
              <a:t>mỗi</a:t>
            </a:r>
            <a:r>
              <a:rPr lang="en-US" dirty="0" smtClean="0"/>
              <a:t> </a:t>
            </a:r>
            <a:r>
              <a:rPr lang="en-US" dirty="0" err="1" smtClean="0"/>
              <a:t>dòng</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endParaRPr lang="en-US" dirty="0" smtClean="0"/>
          </a:p>
        </p:txBody>
      </p:sp>
      <p:sp>
        <p:nvSpPr>
          <p:cNvPr id="13" name="TextBox 12"/>
          <p:cNvSpPr txBox="1"/>
          <p:nvPr/>
        </p:nvSpPr>
        <p:spPr>
          <a:xfrm>
            <a:off x="625365" y="5944904"/>
            <a:ext cx="7834152"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print() </a:t>
            </a:r>
            <a:r>
              <a:rPr lang="en-US" dirty="0" err="1" smtClean="0"/>
              <a:t>với</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thứ</a:t>
            </a:r>
            <a:r>
              <a:rPr lang="en-US" dirty="0" smtClean="0"/>
              <a:t> 2 (file) </a:t>
            </a:r>
            <a:r>
              <a:rPr lang="en-US" dirty="0" err="1" smtClean="0"/>
              <a:t>như</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a:t>
            </a:r>
          </a:p>
        </p:txBody>
      </p:sp>
    </p:spTree>
    <p:extLst>
      <p:ext uri="{BB962C8B-B14F-4D97-AF65-F5344CB8AC3E}">
        <p14:creationId xmlns:p14="http://schemas.microsoft.com/office/powerpoint/2010/main" val="124859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vi-VN" dirty="0"/>
              <a:t>Phương thức ghi và tạo mới file</a:t>
            </a:r>
            <a:r>
              <a:rPr lang="en-US" dirty="0"/>
              <a:t> </a:t>
            </a:r>
          </a:p>
        </p:txBody>
      </p:sp>
      <p:sp>
        <p:nvSpPr>
          <p:cNvPr id="29" name="Rectangle 28"/>
          <p:cNvSpPr/>
          <p:nvPr/>
        </p:nvSpPr>
        <p:spPr>
          <a:xfrm>
            <a:off x="685161" y="2805872"/>
            <a:ext cx="7774356" cy="165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956032"/>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m</a:t>
            </a:r>
            <a:r>
              <a:rPr lang="en-US" dirty="0" err="1" smtClean="0">
                <a:solidFill>
                  <a:schemeClr val="bg1"/>
                </a:solidFill>
              </a:rPr>
              <a:t>ylist</a:t>
            </a:r>
            <a:r>
              <a:rPr lang="en-US" dirty="0" smtClean="0">
                <a:solidFill>
                  <a:schemeClr val="bg1"/>
                </a:solidFill>
              </a:rPr>
              <a:t> = [</a:t>
            </a:r>
            <a:r>
              <a:rPr lang="en-US" dirty="0" smtClean="0">
                <a:solidFill>
                  <a:schemeClr val="accent2">
                    <a:lumMod val="75000"/>
                  </a:schemeClr>
                </a:solidFill>
              </a:rPr>
              <a:t>"apple"</a:t>
            </a:r>
            <a:r>
              <a:rPr lang="en-US" dirty="0" smtClean="0">
                <a:solidFill>
                  <a:schemeClr val="bg1"/>
                </a:solidFill>
              </a:rPr>
              <a:t>,</a:t>
            </a:r>
            <a:r>
              <a:rPr lang="en-US" dirty="0">
                <a:solidFill>
                  <a:schemeClr val="bg1"/>
                </a:solidFill>
              </a:rPr>
              <a:t> </a:t>
            </a:r>
            <a:r>
              <a:rPr lang="en-US" dirty="0" smtClean="0">
                <a:solidFill>
                  <a:schemeClr val="accent2">
                    <a:lumMod val="75000"/>
                  </a:schemeClr>
                </a:solidFill>
              </a:rPr>
              <a:t>"banana"</a:t>
            </a:r>
            <a:r>
              <a:rPr lang="en-US" dirty="0" smtClean="0">
                <a:solidFill>
                  <a:schemeClr val="bg1"/>
                </a:solidFill>
              </a:rPr>
              <a:t>,</a:t>
            </a:r>
            <a:r>
              <a:rPr lang="en-US" dirty="0">
                <a:solidFill>
                  <a:schemeClr val="bg1"/>
                </a:solidFill>
              </a:rPr>
              <a:t> </a:t>
            </a:r>
            <a:r>
              <a:rPr lang="en-US" dirty="0">
                <a:solidFill>
                  <a:schemeClr val="accent2">
                    <a:lumMod val="75000"/>
                  </a:schemeClr>
                </a:solidFill>
              </a:rPr>
              <a:t>"cherry</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f.writelines</a:t>
            </a:r>
            <a:r>
              <a:rPr lang="en-US" dirty="0" smtClean="0">
                <a:solidFill>
                  <a:schemeClr val="accent4">
                    <a:lumMod val="60000"/>
                    <a:lumOff val="40000"/>
                  </a:schemeClr>
                </a:solidFill>
              </a:rPr>
              <a:t>(</a:t>
            </a:r>
            <a:r>
              <a:rPr lang="en-US" dirty="0" err="1" smtClean="0">
                <a:solidFill>
                  <a:schemeClr val="bg1"/>
                </a:solidFill>
              </a:rPr>
              <a:t>mylist</a:t>
            </a:r>
            <a:r>
              <a:rPr lang="en-US" dirty="0" smtClean="0">
                <a:solidFill>
                  <a:schemeClr val="accent4">
                    <a:lumMod val="60000"/>
                    <a:lumOff val="40000"/>
                  </a:schemeClr>
                </a:solidFill>
              </a:rPr>
              <a:t>)</a:t>
            </a:r>
          </a:p>
          <a:p>
            <a:r>
              <a:rPr lang="en-US" dirty="0" err="1" smtClean="0">
                <a:solidFill>
                  <a:schemeClr val="bg1"/>
                </a:solidFill>
              </a:rPr>
              <a:t>f.close</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solidFill>
                  <a:srgbClr val="FF0000"/>
                </a:solidFill>
              </a:rPr>
              <a:t>writelines</a:t>
            </a:r>
            <a:r>
              <a:rPr lang="en-US" b="1" dirty="0" smtClean="0">
                <a:solidFill>
                  <a:srgbClr val="FF0000"/>
                </a:solidFill>
              </a:rPr>
              <a:t>()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khác</a:t>
            </a:r>
            <a:r>
              <a:rPr lang="en-US" dirty="0" smtClean="0"/>
              <a:t> </a:t>
            </a:r>
            <a:r>
              <a:rPr lang="en-US" dirty="0" err="1" smtClean="0"/>
              <a:t>cho</a:t>
            </a:r>
            <a:r>
              <a:rPr lang="en-US" dirty="0" smtClean="0"/>
              <a:t> </a:t>
            </a:r>
            <a:r>
              <a:rPr lang="en-US" dirty="0" err="1" smtClean="0"/>
              <a:t>việc</a:t>
            </a:r>
            <a:r>
              <a:rPr lang="en-US" dirty="0" smtClean="0"/>
              <a:t> </a:t>
            </a:r>
            <a:r>
              <a:rPr lang="en-US" dirty="0" err="1" smtClean="0"/>
              <a:t>ghi</a:t>
            </a:r>
            <a:r>
              <a:rPr lang="en-US" dirty="0" smtClean="0"/>
              <a:t> file, </a:t>
            </a:r>
            <a:r>
              <a:rPr lang="en-US" dirty="0" err="1" smtClean="0"/>
              <a:t>khi</a:t>
            </a:r>
            <a:r>
              <a:rPr lang="en-US" dirty="0" smtClean="0"/>
              <a:t> </a:t>
            </a:r>
            <a:r>
              <a:rPr lang="en-US" dirty="0" err="1" smtClean="0"/>
              <a:t>bạn</a:t>
            </a:r>
            <a:r>
              <a:rPr lang="en-US" dirty="0" smtClean="0"/>
              <a:t> </a:t>
            </a:r>
            <a:r>
              <a:rPr lang="en-US" dirty="0" err="1" smtClean="0"/>
              <a:t>có</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ghi</a:t>
            </a:r>
            <a:r>
              <a:rPr lang="en-US" dirty="0" smtClean="0"/>
              <a:t> ở </a:t>
            </a:r>
            <a:r>
              <a:rPr lang="en-US" dirty="0" err="1" smtClean="0"/>
              <a:t>dạng</a:t>
            </a:r>
            <a:r>
              <a:rPr lang="en-US" dirty="0" smtClean="0"/>
              <a:t> list </a:t>
            </a:r>
            <a:r>
              <a:rPr lang="en-US" dirty="0" err="1" smtClean="0"/>
              <a:t>các</a:t>
            </a:r>
            <a:r>
              <a:rPr lang="en-US" dirty="0" smtClean="0"/>
              <a:t> </a:t>
            </a:r>
            <a:r>
              <a:rPr lang="en-US" dirty="0" err="1" smtClean="0"/>
              <a:t>chuỗi</a:t>
            </a:r>
            <a:r>
              <a:rPr lang="en-US" dirty="0" smtClean="0"/>
              <a:t> </a:t>
            </a:r>
            <a:r>
              <a:rPr lang="en-US" dirty="0" err="1" smtClean="0"/>
              <a:t>văn</a:t>
            </a:r>
            <a:r>
              <a:rPr lang="en-US" dirty="0" smtClean="0"/>
              <a:t> </a:t>
            </a:r>
            <a:r>
              <a:rPr lang="en-US" dirty="0" err="1" smtClean="0"/>
              <a:t>bản</a:t>
            </a:r>
            <a:r>
              <a:rPr lang="en-US" dirty="0" smtClean="0"/>
              <a:t> </a:t>
            </a:r>
            <a:endParaRPr lang="en-US" b="1" dirty="0"/>
          </a:p>
        </p:txBody>
      </p:sp>
      <p:sp>
        <p:nvSpPr>
          <p:cNvPr id="11" name="TextBox 10"/>
          <p:cNvSpPr txBox="1"/>
          <p:nvPr/>
        </p:nvSpPr>
        <p:spPr>
          <a:xfrm>
            <a:off x="625365" y="4776328"/>
            <a:ext cx="7834152" cy="369332"/>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để</a:t>
            </a:r>
            <a:r>
              <a:rPr lang="en-US" dirty="0" smtClean="0"/>
              <a:t> </a:t>
            </a:r>
            <a:r>
              <a:rPr lang="en-US" dirty="0" err="1" smtClean="0"/>
              <a:t>xuống</a:t>
            </a:r>
            <a:r>
              <a:rPr lang="en-US" dirty="0" smtClean="0"/>
              <a:t> </a:t>
            </a:r>
            <a:r>
              <a:rPr lang="en-US" dirty="0" err="1" smtClean="0"/>
              <a:t>dòng</a:t>
            </a:r>
            <a:endParaRPr lang="en-US" b="1" dirty="0"/>
          </a:p>
        </p:txBody>
      </p:sp>
    </p:spTree>
    <p:extLst>
      <p:ext uri="{BB962C8B-B14F-4D97-AF65-F5344CB8AC3E}">
        <p14:creationId xmlns:p14="http://schemas.microsoft.com/office/powerpoint/2010/main" val="313587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vi-VN" dirty="0"/>
              <a:t>Phương thức ghi và tạo mới file</a:t>
            </a:r>
            <a:r>
              <a:rPr lang="en-US" dirty="0"/>
              <a:t> </a:t>
            </a:r>
          </a:p>
        </p:txBody>
      </p:sp>
      <p:sp>
        <p:nvSpPr>
          <p:cNvPr id="29" name="Rectangle 28"/>
          <p:cNvSpPr/>
          <p:nvPr/>
        </p:nvSpPr>
        <p:spPr>
          <a:xfrm>
            <a:off x="685161" y="4758945"/>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864748"/>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“x"</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Tạo</a:t>
            </a:r>
            <a:r>
              <a:rPr lang="en-US" b="1" dirty="0" smtClean="0"/>
              <a:t> </a:t>
            </a:r>
            <a:r>
              <a:rPr lang="en-US" b="1" dirty="0" err="1" smtClean="0"/>
              <a:t>mới</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tạo</a:t>
            </a:r>
            <a:r>
              <a:rPr lang="en-US" dirty="0" smtClean="0"/>
              <a:t> </a:t>
            </a:r>
            <a:r>
              <a:rPr lang="en-US" dirty="0" err="1" smtClean="0"/>
              <a:t>mởi</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trong</a:t>
            </a:r>
            <a:r>
              <a:rPr lang="en-US" dirty="0" smtClean="0"/>
              <a:t> Python,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với</a:t>
            </a:r>
            <a:r>
              <a:rPr lang="en-US" dirty="0" smtClean="0"/>
              <a:t> </a:t>
            </a:r>
            <a:r>
              <a:rPr lang="en-US" dirty="0" err="1" smtClean="0"/>
              <a:t>một</a:t>
            </a:r>
            <a:r>
              <a:rPr lang="en-US" dirty="0" smtClean="0"/>
              <a:t> </a:t>
            </a:r>
            <a:r>
              <a:rPr lang="en-US" dirty="0" err="1" smtClean="0"/>
              <a:t>trong</a:t>
            </a:r>
            <a:r>
              <a:rPr lang="en-US" dirty="0" smtClean="0"/>
              <a:t> 3 </a:t>
            </a:r>
            <a:r>
              <a:rPr lang="en-US" dirty="0" err="1" smtClean="0"/>
              <a:t>tùy</a:t>
            </a:r>
            <a:r>
              <a:rPr lang="en-US" dirty="0" smtClean="0"/>
              <a:t> </a:t>
            </a:r>
            <a:r>
              <a:rPr lang="en-US" dirty="0" err="1" smtClean="0"/>
              <a:t>chọn</a:t>
            </a:r>
            <a:r>
              <a:rPr lang="en-US" dirty="0" smtClean="0"/>
              <a:t>:</a:t>
            </a:r>
            <a:endParaRPr lang="en-US" b="1" dirty="0"/>
          </a:p>
        </p:txBody>
      </p:sp>
      <p:sp>
        <p:nvSpPr>
          <p:cNvPr id="13" name="TextBox 12"/>
          <p:cNvSpPr txBox="1"/>
          <p:nvPr/>
        </p:nvSpPr>
        <p:spPr>
          <a:xfrm>
            <a:off x="616686" y="2786374"/>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4" name="TextBox 13"/>
          <p:cNvSpPr txBox="1"/>
          <p:nvPr/>
        </p:nvSpPr>
        <p:spPr>
          <a:xfrm>
            <a:off x="616685" y="3158513"/>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9" name="TextBox 18"/>
          <p:cNvSpPr txBox="1"/>
          <p:nvPr/>
        </p:nvSpPr>
        <p:spPr>
          <a:xfrm>
            <a:off x="616685" y="3551918"/>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tin),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0" name="TextBox 19"/>
          <p:cNvSpPr txBox="1"/>
          <p:nvPr/>
        </p:nvSpPr>
        <p:spPr>
          <a:xfrm>
            <a:off x="616685" y="4221769"/>
            <a:ext cx="7140741"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tạo</a:t>
            </a:r>
            <a:r>
              <a:rPr lang="en-US" dirty="0" smtClean="0"/>
              <a:t> file </a:t>
            </a:r>
            <a:r>
              <a:rPr lang="en-US" dirty="0" err="1" smtClean="0"/>
              <a:t>với</a:t>
            </a:r>
            <a:r>
              <a:rPr lang="en-US" dirty="0" smtClean="0"/>
              <a:t> </a:t>
            </a:r>
            <a:r>
              <a:rPr lang="en-US" dirty="0" err="1" smtClean="0"/>
              <a:t>nội</a:t>
            </a:r>
            <a:r>
              <a:rPr lang="en-US" dirty="0" smtClean="0"/>
              <a:t> dung </a:t>
            </a:r>
            <a:r>
              <a:rPr lang="en-US" dirty="0" err="1" smtClean="0"/>
              <a:t>trống</a:t>
            </a:r>
            <a:r>
              <a:rPr lang="en-US" dirty="0" smtClean="0"/>
              <a:t>)</a:t>
            </a:r>
            <a:endParaRPr lang="en-US" dirty="0"/>
          </a:p>
        </p:txBody>
      </p:sp>
      <p:sp>
        <p:nvSpPr>
          <p:cNvPr id="21" name="TextBox 20"/>
          <p:cNvSpPr txBox="1"/>
          <p:nvPr/>
        </p:nvSpPr>
        <p:spPr>
          <a:xfrm>
            <a:off x="616685" y="5455146"/>
            <a:ext cx="8250868"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nếu</a:t>
            </a:r>
            <a:r>
              <a:rPr lang="en-US" dirty="0" smtClean="0"/>
              <a:t> </a:t>
            </a:r>
            <a:r>
              <a:rPr lang="en-US" dirty="0" err="1" smtClean="0"/>
              <a:t>nó</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nội</a:t>
            </a:r>
            <a:r>
              <a:rPr lang="en-US" dirty="0" smtClean="0"/>
              <a:t> dung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file</a:t>
            </a:r>
            <a:endParaRPr lang="en-US" dirty="0"/>
          </a:p>
        </p:txBody>
      </p:sp>
      <p:sp>
        <p:nvSpPr>
          <p:cNvPr id="22" name="Rectangle 21"/>
          <p:cNvSpPr/>
          <p:nvPr/>
        </p:nvSpPr>
        <p:spPr>
          <a:xfrm>
            <a:off x="685161" y="5928526"/>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65915" y="6034329"/>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p:txBody>
      </p:sp>
    </p:spTree>
    <p:extLst>
      <p:ext uri="{BB962C8B-B14F-4D97-AF65-F5344CB8AC3E}">
        <p14:creationId xmlns:p14="http://schemas.microsoft.com/office/powerpoint/2010/main" val="327327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a:solidFill>
                  <a:schemeClr val="accent4">
                    <a:lumMod val="60000"/>
                    <a:lumOff val="40000"/>
                  </a:schemeClr>
                </a:solidFill>
              </a:rPr>
              <a:t>)</a:t>
            </a:r>
            <a:endParaRPr lang="en-US" dirty="0" smtClean="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tệp</a:t>
            </a:r>
            <a:r>
              <a:rPr lang="en-US" dirty="0" smtClean="0"/>
              <a:t> tin (file)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os.remove</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2" name="Rectangle 21"/>
          <p:cNvSpPr/>
          <p:nvPr/>
        </p:nvSpPr>
        <p:spPr>
          <a:xfrm>
            <a:off x="685161" y="4370898"/>
            <a:ext cx="7774356" cy="187041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tránh</a:t>
            </a:r>
            <a:r>
              <a:rPr lang="en-US" dirty="0" smtClean="0"/>
              <a:t> </a:t>
            </a:r>
            <a:r>
              <a:rPr lang="en-US" dirty="0" err="1" smtClean="0"/>
              <a:t>lỗi</a:t>
            </a:r>
            <a:r>
              <a:rPr lang="en-US" dirty="0" smtClean="0"/>
              <a:t> </a:t>
            </a:r>
            <a:r>
              <a:rPr lang="en-US" dirty="0" err="1" smtClean="0"/>
              <a:t>xay</a:t>
            </a:r>
            <a:r>
              <a:rPr lang="en-US" dirty="0" smtClean="0"/>
              <a:t> </a:t>
            </a:r>
            <a:r>
              <a:rPr lang="en-US" dirty="0" err="1" smtClean="0"/>
              <a:t>ra</a:t>
            </a:r>
            <a:r>
              <a:rPr lang="en-US" dirty="0" smtClean="0"/>
              <a:t> </a:t>
            </a:r>
            <a:r>
              <a:rPr lang="en-US" dirty="0" err="1" smtClean="0"/>
              <a:t>khi</a:t>
            </a:r>
            <a:r>
              <a:rPr lang="en-US" dirty="0" smtClean="0"/>
              <a:t> </a:t>
            </a:r>
            <a:r>
              <a:rPr lang="en-US" dirty="0" err="1" smtClean="0"/>
              <a:t>xóa</a:t>
            </a:r>
            <a:r>
              <a:rPr lang="en-US" dirty="0" smtClean="0"/>
              <a:t> file </a:t>
            </a:r>
            <a:r>
              <a:rPr lang="en-US" dirty="0" err="1" smtClean="0"/>
              <a:t>bạn</a:t>
            </a:r>
            <a:r>
              <a:rPr lang="en-US" dirty="0" smtClean="0"/>
              <a:t> </a:t>
            </a:r>
            <a:r>
              <a:rPr lang="en-US" dirty="0" err="1" smtClean="0"/>
              <a:t>nên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file </a:t>
            </a:r>
            <a:r>
              <a:rPr lang="en-US" dirty="0" err="1" smtClean="0"/>
              <a:t>trước</a:t>
            </a:r>
            <a:endParaRPr lang="en-US" b="1" dirty="0"/>
          </a:p>
        </p:txBody>
      </p:sp>
      <p:sp>
        <p:nvSpPr>
          <p:cNvPr id="17" name="TextBox 16"/>
          <p:cNvSpPr txBox="1"/>
          <p:nvPr/>
        </p:nvSpPr>
        <p:spPr>
          <a:xfrm>
            <a:off x="865915" y="4462409"/>
            <a:ext cx="7402216" cy="1477328"/>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a:solidFill>
                  <a:srgbClr val="00B0F0"/>
                </a:solidFill>
              </a:rPr>
              <a:t>if</a:t>
            </a:r>
            <a:r>
              <a:rPr lang="en-US" dirty="0">
                <a:solidFill>
                  <a:schemeClr val="bg1"/>
                </a:solidFill>
              </a:rPr>
              <a:t> </a:t>
            </a:r>
            <a:r>
              <a:rPr lang="en-US" dirty="0" err="1">
                <a:solidFill>
                  <a:schemeClr val="bg1"/>
                </a:solidFill>
              </a:rPr>
              <a:t>os.path.exists</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kiểm</a:t>
            </a:r>
            <a:r>
              <a:rPr lang="en-US" dirty="0" smtClean="0">
                <a:solidFill>
                  <a:schemeClr val="accent6">
                    <a:lumMod val="75000"/>
                  </a:schemeClr>
                </a:solidFill>
              </a:rPr>
              <a:t> </a:t>
            </a:r>
            <a:r>
              <a:rPr lang="en-US" dirty="0" err="1" smtClean="0">
                <a:solidFill>
                  <a:schemeClr val="accent6">
                    <a:lumMod val="75000"/>
                  </a:schemeClr>
                </a:solidFill>
              </a:rPr>
              <a:t>tra</a:t>
            </a:r>
            <a:r>
              <a:rPr lang="en-US" dirty="0" smtClean="0">
                <a:solidFill>
                  <a:schemeClr val="accent6">
                    <a:lumMod val="75000"/>
                  </a:schemeClr>
                </a:solidFill>
              </a:rPr>
              <a:t> </a:t>
            </a:r>
            <a:r>
              <a:rPr lang="en-US" dirty="0" err="1" smtClean="0">
                <a:solidFill>
                  <a:schemeClr val="accent6">
                    <a:lumMod val="75000"/>
                  </a:schemeClr>
                </a:solidFill>
              </a:rPr>
              <a:t>xem</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smtClean="0">
                <a:solidFill>
                  <a:schemeClr val="accent6">
                    <a:lumMod val="75000"/>
                  </a:schemeClr>
                </a:solidFill>
              </a:rPr>
              <a:t> </a:t>
            </a:r>
            <a:r>
              <a:rPr lang="en-US" dirty="0" err="1" smtClean="0">
                <a:solidFill>
                  <a:schemeClr val="accent6">
                    <a:lumMod val="75000"/>
                  </a:schemeClr>
                </a:solidFill>
              </a:rPr>
              <a:t>không</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xóa</a:t>
            </a:r>
            <a:r>
              <a:rPr lang="en-US" dirty="0" smtClean="0">
                <a:solidFill>
                  <a:schemeClr val="accent6">
                    <a:lumMod val="75000"/>
                  </a:schemeClr>
                </a:solidFill>
              </a:rPr>
              <a:t> </a:t>
            </a:r>
            <a:r>
              <a:rPr lang="en-US" dirty="0" err="1" smtClean="0">
                <a:solidFill>
                  <a:schemeClr val="accent6">
                    <a:lumMod val="75000"/>
                  </a:schemeClr>
                </a:solidFill>
              </a:rPr>
              <a:t>nếu</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a:solidFill>
                  <a:schemeClr val="accent6">
                    <a:lumMod val="75000"/>
                  </a:schemeClr>
                </a:solidFill>
              </a:rPr>
              <a:t/>
            </a:r>
            <a:br>
              <a:rPr lang="en-US" dirty="0">
                <a:solidFill>
                  <a:schemeClr val="accent6">
                    <a:lumMod val="75000"/>
                  </a:schemeClr>
                </a:solidFill>
              </a:rPr>
            </a:br>
            <a:r>
              <a:rPr lang="en-US" dirty="0">
                <a:solidFill>
                  <a:srgbClr val="00B0F0"/>
                </a:solidFill>
              </a:rPr>
              <a:t>else</a:t>
            </a:r>
            <a:r>
              <a:rPr lang="en-US" dirty="0">
                <a:solidFill>
                  <a:schemeClr val="bg1"/>
                </a:solidFill>
              </a:rPr>
              <a:t>:</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“File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5684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lí</a:t>
            </a:r>
            <a:r>
              <a:rPr lang="en-US" dirty="0" smtClean="0"/>
              <a:t> file </a:t>
            </a:r>
            <a:r>
              <a:rPr lang="en-US" dirty="0" err="1" smtClean="0"/>
              <a:t>tập</a:t>
            </a:r>
            <a:r>
              <a:rPr lang="en-US" dirty="0" smtClean="0"/>
              <a:t> tin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a:t>P</a:t>
            </a:r>
            <a:r>
              <a:rPr lang="en-US" dirty="0" err="1" smtClean="0"/>
              <a:t>hương</a:t>
            </a:r>
            <a:r>
              <a:rPr lang="en-US" dirty="0" smtClean="0"/>
              <a:t> </a:t>
            </a:r>
            <a:r>
              <a:rPr lang="en-US" dirty="0" err="1" smtClean="0"/>
              <a:t>thức</a:t>
            </a:r>
            <a:r>
              <a:rPr lang="en-US" dirty="0"/>
              <a:t> </a:t>
            </a:r>
            <a:r>
              <a:rPr lang="en-US" dirty="0" err="1" smtClean="0"/>
              <a:t>đọc</a:t>
            </a:r>
            <a:r>
              <a:rPr lang="en-US" dirty="0" smtClean="0"/>
              <a:t> file</a:t>
            </a:r>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xóa</a:t>
            </a:r>
            <a:r>
              <a:rPr lang="en-US" dirty="0" smtClean="0"/>
              <a:t> file, folder</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ghi</a:t>
            </a:r>
            <a:r>
              <a:rPr lang="en-US" dirty="0" smtClean="0"/>
              <a:t> </a:t>
            </a:r>
            <a:r>
              <a:rPr lang="en-US" dirty="0" err="1" smtClean="0"/>
              <a:t>và</a:t>
            </a:r>
            <a:r>
              <a:rPr lang="en-US" dirty="0" smtClean="0"/>
              <a:t> </a:t>
            </a:r>
            <a:r>
              <a:rPr lang="en-US" dirty="0" err="1" smtClean="0"/>
              <a:t>tạo</a:t>
            </a:r>
            <a:r>
              <a:rPr lang="en-US" dirty="0" smtClean="0"/>
              <a:t> </a:t>
            </a:r>
            <a:r>
              <a:rPr lang="en-US" dirty="0" err="1" smtClean="0"/>
              <a:t>mới</a:t>
            </a:r>
            <a:r>
              <a:rPr lang="en-US" dirty="0" smtClean="0"/>
              <a:t> file</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smtClean="0">
                <a:solidFill>
                  <a:schemeClr val="bg1"/>
                </a:solidFill>
              </a:rPr>
              <a:t>os.rmdir</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myfolder</a:t>
            </a:r>
            <a:r>
              <a:rPr lang="en-US" dirty="0" smtClean="0">
                <a:solidFill>
                  <a:schemeClr val="accent2">
                    <a:lumMod val="75000"/>
                  </a:schemeClr>
                </a:solidFill>
              </a:rPr>
              <a:t>"</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folder</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folder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os.rmdir</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Và</a:t>
            </a:r>
            <a:r>
              <a:rPr lang="en-US" dirty="0" smtClean="0"/>
              <a:t> </a:t>
            </a:r>
            <a:r>
              <a:rPr lang="en-US" dirty="0" err="1" smtClean="0"/>
              <a:t>lưu</a:t>
            </a:r>
            <a:r>
              <a:rPr lang="en-US" dirty="0" smtClean="0"/>
              <a:t> ý </a:t>
            </a:r>
            <a:r>
              <a:rPr lang="en-US" dirty="0" err="1" smtClean="0"/>
              <a:t>là</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trong</a:t>
            </a:r>
            <a:r>
              <a:rPr lang="en-US" dirty="0" smtClean="0"/>
              <a:t> folder </a:t>
            </a:r>
            <a:r>
              <a:rPr lang="en-US" dirty="0" err="1" smtClean="0"/>
              <a:t>đó</a:t>
            </a:r>
            <a:r>
              <a:rPr lang="en-US" dirty="0" smtClean="0"/>
              <a:t> </a:t>
            </a:r>
            <a:r>
              <a:rPr lang="en-US" dirty="0" err="1" smtClean="0"/>
              <a:t>rỗng</a:t>
            </a:r>
            <a:endParaRPr lang="en-US" b="1" dirty="0"/>
          </a:p>
        </p:txBody>
      </p:sp>
    </p:spTree>
    <p:extLst>
      <p:ext uri="{BB962C8B-B14F-4D97-AF65-F5344CB8AC3E}">
        <p14:creationId xmlns:p14="http://schemas.microsoft.com/office/powerpoint/2010/main" val="216675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smtClean="0">
                <a:solidFill>
                  <a:schemeClr val="bg1"/>
                </a:solidFill>
              </a:rPr>
              <a:t>bài</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54101" y="1865187"/>
            <a:ext cx="5624625"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file </a:t>
            </a:r>
            <a:r>
              <a:rPr lang="en-US" dirty="0" err="1" smtClean="0">
                <a:solidFill>
                  <a:schemeClr val="bg1"/>
                </a:solidFill>
              </a:rPr>
              <a:t>tập</a:t>
            </a:r>
            <a:r>
              <a:rPr lang="en-US" dirty="0" smtClean="0">
                <a:solidFill>
                  <a:schemeClr val="bg1"/>
                </a:solidFill>
              </a:rPr>
              <a:t> tin</a:t>
            </a:r>
            <a:endParaRPr lang="en-US" dirty="0">
              <a:solidFill>
                <a:schemeClr val="bg1"/>
              </a:solidFill>
            </a:endParaRPr>
          </a:p>
        </p:txBody>
      </p:sp>
      <p:sp>
        <p:nvSpPr>
          <p:cNvPr id="13" name="TextBox 12"/>
          <p:cNvSpPr txBox="1"/>
          <p:nvPr/>
        </p:nvSpPr>
        <p:spPr>
          <a:xfrm>
            <a:off x="2254102" y="2730275"/>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a:solidFill>
                  <a:schemeClr val="bg1"/>
                </a:solidFill>
              </a:rPr>
              <a:t> </a:t>
            </a:r>
            <a:r>
              <a:rPr lang="en-US" dirty="0" err="1" smtClean="0">
                <a:solidFill>
                  <a:schemeClr val="bg1"/>
                </a:solidFill>
              </a:rPr>
              <a:t>đọc</a:t>
            </a:r>
            <a:r>
              <a:rPr lang="en-US" dirty="0" smtClean="0">
                <a:solidFill>
                  <a:schemeClr val="bg1"/>
                </a:solidFill>
              </a:rPr>
              <a:t> file</a:t>
            </a:r>
          </a:p>
        </p:txBody>
      </p:sp>
      <p:sp>
        <p:nvSpPr>
          <p:cNvPr id="14" name="TextBox 13"/>
          <p:cNvSpPr txBox="1"/>
          <p:nvPr/>
        </p:nvSpPr>
        <p:spPr>
          <a:xfrm>
            <a:off x="2254102" y="4274161"/>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xóa</a:t>
            </a:r>
            <a:r>
              <a:rPr lang="en-US" dirty="0" smtClean="0">
                <a:solidFill>
                  <a:schemeClr val="bg1"/>
                </a:solidFill>
              </a:rPr>
              <a:t> file, folder</a:t>
            </a:r>
            <a:endParaRPr lang="en-US" dirty="0">
              <a:solidFill>
                <a:schemeClr val="bg1"/>
              </a:solidFill>
            </a:endParaRPr>
          </a:p>
        </p:txBody>
      </p:sp>
      <p:sp>
        <p:nvSpPr>
          <p:cNvPr id="17" name="TextBox 16"/>
          <p:cNvSpPr txBox="1"/>
          <p:nvPr/>
        </p:nvSpPr>
        <p:spPr>
          <a:xfrm>
            <a:off x="2254102" y="3462286"/>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mới</a:t>
            </a:r>
            <a:r>
              <a:rPr lang="en-US" dirty="0" smtClean="0">
                <a:solidFill>
                  <a:schemeClr val="bg1"/>
                </a:solidFill>
              </a:rPr>
              <a:t> file</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8" name="TextBox 7"/>
          <p:cNvSpPr txBox="1"/>
          <p:nvPr/>
        </p:nvSpPr>
        <p:spPr>
          <a:xfrm>
            <a:off x="925034" y="1903017"/>
            <a:ext cx="7831856" cy="1200329"/>
          </a:xfrm>
          <a:prstGeom prst="rect">
            <a:avLst/>
          </a:prstGeom>
          <a:noFill/>
        </p:spPr>
        <p:txBody>
          <a:bodyPr wrap="square" rtlCol="0">
            <a:spAutoFit/>
          </a:bodyPr>
          <a:lstStyle/>
          <a:p>
            <a:r>
              <a:rPr lang="vi-VN" dirty="0"/>
              <a:t> </a:t>
            </a:r>
            <a:r>
              <a:rPr lang="en-US" dirty="0" smtClean="0"/>
              <a:t>T</a:t>
            </a:r>
            <a:r>
              <a:rPr lang="vi-VN" dirty="0" smtClean="0"/>
              <a:t>rong </a:t>
            </a:r>
            <a:r>
              <a:rPr lang="vi-VN" dirty="0"/>
              <a:t>Python là quá trình làm việc với các tệp tin trên hệ thống máy tính. Điều này bao gồm đọc tệp, ghi vào tệp và thực hiện các thao tác khác liên quan đến tệp. Python cung cấp một số phương thức và module hỗ trợ làm việc với tệp rất dễ </a:t>
            </a:r>
            <a:r>
              <a:rPr lang="vi-VN" dirty="0" smtClean="0"/>
              <a:t>dàng</a:t>
            </a:r>
            <a:r>
              <a:rPr lang="en-US" dirty="0" smtClean="0"/>
              <a:t>.</a:t>
            </a:r>
            <a:endParaRPr lang="en-US" dirty="0"/>
          </a:p>
        </p:txBody>
      </p:sp>
      <p:sp>
        <p:nvSpPr>
          <p:cNvPr id="14" name="TextBox 13"/>
          <p:cNvSpPr txBox="1"/>
          <p:nvPr/>
        </p:nvSpPr>
        <p:spPr>
          <a:xfrm>
            <a:off x="925033" y="3268676"/>
            <a:ext cx="7697972" cy="369332"/>
          </a:xfrm>
          <a:prstGeom prst="rect">
            <a:avLst/>
          </a:prstGeom>
          <a:noFill/>
        </p:spPr>
        <p:txBody>
          <a:bodyPr wrap="square" rtlCol="0">
            <a:spAutoFit/>
          </a:bodyPr>
          <a:lstStyle/>
          <a:p>
            <a:r>
              <a:rPr lang="en-US" dirty="0"/>
              <a:t>Python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tệp</a:t>
            </a:r>
            <a:r>
              <a:rPr lang="en-US" dirty="0"/>
              <a:t> </a:t>
            </a:r>
            <a:r>
              <a:rPr lang="en-US" dirty="0" err="1"/>
              <a:t>khác</a:t>
            </a:r>
            <a:r>
              <a:rPr lang="en-US" dirty="0"/>
              <a:t> </a:t>
            </a:r>
            <a:r>
              <a:rPr lang="en-US" dirty="0" err="1"/>
              <a:t>nhau</a:t>
            </a:r>
            <a:r>
              <a:rPr lang="en-US" dirty="0"/>
              <a:t>, </a:t>
            </a:r>
            <a:r>
              <a:rPr lang="en-US" dirty="0" err="1"/>
              <a:t>bao</a:t>
            </a:r>
            <a:r>
              <a:rPr lang="en-US" dirty="0"/>
              <a:t> </a:t>
            </a:r>
            <a:r>
              <a:rPr lang="en-US" dirty="0" err="1"/>
              <a:t>gồm</a:t>
            </a:r>
            <a:r>
              <a:rPr lang="en-US" dirty="0"/>
              <a:t>:</a:t>
            </a:r>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37709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789671"/>
            <a:ext cx="7697972" cy="646331"/>
          </a:xfrm>
          <a:prstGeom prst="rect">
            <a:avLst/>
          </a:prstGeom>
          <a:noFill/>
        </p:spPr>
        <p:txBody>
          <a:bodyPr wrap="square" rtlCol="0">
            <a:spAutoFit/>
          </a:bodyPr>
          <a:lstStyle/>
          <a:p>
            <a:r>
              <a:rPr lang="en-US" dirty="0" smtClean="0"/>
              <a:t>1. </a:t>
            </a:r>
            <a:r>
              <a:rPr lang="vi-VN" b="1" dirty="0"/>
              <a:t>Tệp văn bản </a:t>
            </a:r>
            <a:r>
              <a:rPr lang="vi-VN" dirty="0"/>
              <a:t>(Text files): Đây là loại tệp thông thường chứa dữ liệu dưới dạng văn bản</a:t>
            </a:r>
            <a:endParaRPr lang="en-US" dirty="0"/>
          </a:p>
        </p:txBody>
      </p:sp>
      <p:sp>
        <p:nvSpPr>
          <p:cNvPr id="13" name="TextBox 12"/>
          <p:cNvSpPr txBox="1"/>
          <p:nvPr/>
        </p:nvSpPr>
        <p:spPr>
          <a:xfrm>
            <a:off x="925033" y="4533950"/>
            <a:ext cx="7697972" cy="923330"/>
          </a:xfrm>
          <a:prstGeom prst="rect">
            <a:avLst/>
          </a:prstGeom>
          <a:noFill/>
        </p:spPr>
        <p:txBody>
          <a:bodyPr wrap="square" rtlCol="0">
            <a:spAutoFit/>
          </a:bodyPr>
          <a:lstStyle/>
          <a:p>
            <a:r>
              <a:rPr lang="en-US" dirty="0" smtClean="0"/>
              <a:t>2. </a:t>
            </a:r>
            <a:r>
              <a:rPr lang="vi-VN" b="1" dirty="0" smtClean="0"/>
              <a:t>Tệp </a:t>
            </a:r>
            <a:r>
              <a:rPr lang="vi-VN" b="1" dirty="0"/>
              <a:t>nhị phân </a:t>
            </a:r>
            <a:r>
              <a:rPr lang="vi-VN" dirty="0"/>
              <a:t>(Binary files): Đây là các tệp không chứa dữ liệu văn bản, mà thường là dữ liệu nhị phân, hình ảnh, âm thanh, hoặc các loại dữ liệu khác không thuộc kiểu văn bản</a:t>
            </a:r>
            <a:endParaRPr lang="en-US" dirty="0"/>
          </a:p>
        </p:txBody>
      </p:sp>
      <p:sp>
        <p:nvSpPr>
          <p:cNvPr id="16" name="TextBox 15"/>
          <p:cNvSpPr txBox="1"/>
          <p:nvPr/>
        </p:nvSpPr>
        <p:spPr>
          <a:xfrm>
            <a:off x="925033" y="5554675"/>
            <a:ext cx="7697972" cy="923330"/>
          </a:xfrm>
          <a:prstGeom prst="rect">
            <a:avLst/>
          </a:prstGeom>
          <a:noFill/>
        </p:spPr>
        <p:txBody>
          <a:bodyPr wrap="square" rtlCol="0">
            <a:spAutoFit/>
          </a:bodyPr>
          <a:lstStyle/>
          <a:p>
            <a:r>
              <a:rPr lang="en-US" dirty="0"/>
              <a:t>3</a:t>
            </a:r>
            <a:r>
              <a:rPr lang="en-US" dirty="0" smtClean="0"/>
              <a:t>. </a:t>
            </a:r>
            <a:r>
              <a:rPr lang="vi-VN" b="1" dirty="0"/>
              <a:t>Tệp CSV</a:t>
            </a:r>
            <a:r>
              <a:rPr lang="vi-VN" dirty="0"/>
              <a:t> (CSV files): CSV (Comma Separated Values) là một loại tệp văn bản đặc biệt, được sử dụng để lưu trữ dữ liệu dưới dạng bảng, trong đó các giá trị cách nhau bởi dấu phẩy</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548981" y="2035135"/>
            <a:ext cx="7697972" cy="923330"/>
          </a:xfrm>
          <a:prstGeom prst="rect">
            <a:avLst/>
          </a:prstGeom>
          <a:noFill/>
        </p:spPr>
        <p:txBody>
          <a:bodyPr wrap="square" rtlCol="0">
            <a:spAutoFit/>
          </a:bodyPr>
          <a:lstStyle/>
          <a:p>
            <a:r>
              <a:rPr lang="en-US" dirty="0"/>
              <a:t>4</a:t>
            </a:r>
            <a:r>
              <a:rPr lang="en-US" dirty="0" smtClean="0"/>
              <a:t>. </a:t>
            </a:r>
            <a:r>
              <a:rPr lang="vi-VN" b="1" dirty="0"/>
              <a:t>Tệp JSON </a:t>
            </a:r>
            <a:r>
              <a:rPr lang="vi-VN" dirty="0"/>
              <a:t>(JSON files): JSON (JavaScript Object Notation) là một định dạng dữ liệu phổ biến dựa trên văn bản, thường được sử dụng để truyền và lưu trữ dữ liệu dạng cấu trúc</a:t>
            </a:r>
            <a:endParaRPr lang="en-US" dirty="0"/>
          </a:p>
        </p:txBody>
      </p:sp>
      <p:sp>
        <p:nvSpPr>
          <p:cNvPr id="13" name="TextBox 12"/>
          <p:cNvSpPr txBox="1"/>
          <p:nvPr/>
        </p:nvSpPr>
        <p:spPr>
          <a:xfrm>
            <a:off x="548981" y="3133068"/>
            <a:ext cx="7697972" cy="646331"/>
          </a:xfrm>
          <a:prstGeom prst="rect">
            <a:avLst/>
          </a:prstGeom>
          <a:noFill/>
        </p:spPr>
        <p:txBody>
          <a:bodyPr wrap="square" rtlCol="0">
            <a:spAutoFit/>
          </a:bodyPr>
          <a:lstStyle/>
          <a:p>
            <a:r>
              <a:rPr lang="en-US" dirty="0"/>
              <a:t>5</a:t>
            </a:r>
            <a:r>
              <a:rPr lang="en-US" dirty="0" smtClean="0"/>
              <a:t>. </a:t>
            </a:r>
            <a:r>
              <a:rPr lang="vi-VN" b="1" dirty="0"/>
              <a:t>Tệp XML </a:t>
            </a:r>
            <a:r>
              <a:rPr lang="vi-VN" dirty="0"/>
              <a:t>(XML files): XML (eXtensible Markup Language) là một định dạng dữ liệu được sử dụng để lưu trữ thông tin dưới dạng cây cấu trúc</a:t>
            </a:r>
            <a:endParaRPr lang="en-US" dirty="0"/>
          </a:p>
        </p:txBody>
      </p:sp>
      <p:sp>
        <p:nvSpPr>
          <p:cNvPr id="16" name="TextBox 15"/>
          <p:cNvSpPr txBox="1"/>
          <p:nvPr/>
        </p:nvSpPr>
        <p:spPr>
          <a:xfrm>
            <a:off x="548981" y="3900032"/>
            <a:ext cx="7697972" cy="646331"/>
          </a:xfrm>
          <a:prstGeom prst="rect">
            <a:avLst/>
          </a:prstGeom>
          <a:noFill/>
        </p:spPr>
        <p:txBody>
          <a:bodyPr wrap="square" rtlCol="0">
            <a:spAutoFit/>
          </a:bodyPr>
          <a:lstStyle/>
          <a:p>
            <a:r>
              <a:rPr lang="en-US" dirty="0" smtClean="0"/>
              <a:t>6. </a:t>
            </a:r>
            <a:r>
              <a:rPr lang="vi-VN" b="1" dirty="0"/>
              <a:t>Tệp SQLite </a:t>
            </a:r>
            <a:r>
              <a:rPr lang="vi-VN" dirty="0"/>
              <a:t>(SQLite files): SQLite là một hệ quản lý cơ sở dữ liệu nhẹ và phổ biến được tích hợp sẵn trong Python</a:t>
            </a:r>
            <a:endParaRPr lang="en-US" dirty="0"/>
          </a:p>
        </p:txBody>
      </p:sp>
      <p:sp>
        <p:nvSpPr>
          <p:cNvPr id="18" name="TextBox 17"/>
          <p:cNvSpPr txBox="1"/>
          <p:nvPr/>
        </p:nvSpPr>
        <p:spPr>
          <a:xfrm>
            <a:off x="548981" y="4771902"/>
            <a:ext cx="7697972" cy="923330"/>
          </a:xfrm>
          <a:prstGeom prst="rect">
            <a:avLst/>
          </a:prstGeom>
          <a:noFill/>
        </p:spPr>
        <p:txBody>
          <a:bodyPr wrap="square" rtlCol="0">
            <a:spAutoFit/>
          </a:bodyPr>
          <a:lstStyle/>
          <a:p>
            <a:r>
              <a:rPr lang="en-US" dirty="0"/>
              <a:t>7</a:t>
            </a:r>
            <a:r>
              <a:rPr lang="en-US" dirty="0" smtClean="0"/>
              <a:t>. </a:t>
            </a:r>
            <a:r>
              <a:rPr lang="vi-VN" b="1" dirty="0"/>
              <a:t>Các loại tệp khác</a:t>
            </a:r>
            <a:r>
              <a:rPr lang="vi-VN" dirty="0"/>
              <a:t>: Ngoài các loại tệp nêu trên, Python cũng có thể làm việc với các loại tệp tùy chỉnh hoặc định dạng tệp đặc biệt khác thông qua việc sử dụng các thư viện phù hợp hoặc tự viết mã xử lý tùy chỉnh</a:t>
            </a:r>
            <a:endParaRPr lang="en-US"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8.1 </a:t>
            </a:r>
            <a:r>
              <a:rPr lang="en-US" dirty="0" err="1" smtClean="0"/>
              <a:t>Tổng</a:t>
            </a:r>
            <a:r>
              <a:rPr lang="en-US" dirty="0" smtClean="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795484" y="1945595"/>
            <a:ext cx="7985052" cy="369332"/>
          </a:xfrm>
          <a:prstGeom prst="rect">
            <a:avLst/>
          </a:prstGeom>
          <a:noFill/>
        </p:spPr>
        <p:txBody>
          <a:bodyPr wrap="square" rtlCol="0">
            <a:spAutoFit/>
          </a:bodyPr>
          <a:lstStyle/>
          <a:p>
            <a:r>
              <a:rPr lang="en-US" dirty="0" err="1" smtClean="0"/>
              <a:t>Trong</a:t>
            </a:r>
            <a:r>
              <a:rPr lang="en-US" dirty="0" smtClean="0"/>
              <a:t> </a:t>
            </a:r>
            <a:r>
              <a:rPr lang="en-US" dirty="0" err="1" smtClean="0"/>
              <a:t>phạm</a:t>
            </a:r>
            <a:r>
              <a:rPr lang="en-US" dirty="0" smtClean="0"/>
              <a:t> vi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chỉ</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kiểu</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thuần</a:t>
            </a:r>
            <a:r>
              <a:rPr lang="en-US" dirty="0" smtClean="0"/>
              <a:t>.</a:t>
            </a:r>
            <a:endParaRPr lang="en-US" dirty="0"/>
          </a:p>
        </p:txBody>
      </p:sp>
      <p:sp>
        <p:nvSpPr>
          <p:cNvPr id="10" name="Flowchart: Decision 9"/>
          <p:cNvSpPr/>
          <p:nvPr/>
        </p:nvSpPr>
        <p:spPr>
          <a:xfrm>
            <a:off x="548981" y="20198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5484" y="2489530"/>
            <a:ext cx="7985052" cy="369332"/>
          </a:xfrm>
          <a:prstGeom prst="rect">
            <a:avLst/>
          </a:prstGeom>
          <a:noFill/>
        </p:spPr>
        <p:txBody>
          <a:bodyPr wrap="square" rtlCol="0">
            <a:spAutoFit/>
          </a:bodyPr>
          <a:lstStyle/>
          <a:p>
            <a:r>
              <a:rPr lang="en-US" dirty="0" err="1" smtClean="0"/>
              <a:t>Tệp</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b="1" dirty="0" smtClean="0"/>
              <a:t>.txt </a:t>
            </a:r>
            <a:r>
              <a:rPr lang="en-US" dirty="0" smtClean="0"/>
              <a:t>hay </a:t>
            </a:r>
            <a:r>
              <a:rPr lang="en-US" b="1" dirty="0" smtClean="0"/>
              <a:t>.</a:t>
            </a:r>
            <a:r>
              <a:rPr lang="en-US" b="1" dirty="0" err="1" smtClean="0"/>
              <a:t>dat</a:t>
            </a:r>
            <a:endParaRPr lang="en-US" b="1" dirty="0"/>
          </a:p>
        </p:txBody>
      </p:sp>
      <p:sp>
        <p:nvSpPr>
          <p:cNvPr id="17" name="Flowchart: Decision 16"/>
          <p:cNvSpPr/>
          <p:nvPr/>
        </p:nvSpPr>
        <p:spPr>
          <a:xfrm>
            <a:off x="548981" y="25637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open() - </a:t>
            </a:r>
            <a:r>
              <a:rPr lang="en-US" b="1" dirty="0" err="1">
                <a:solidFill>
                  <a:srgbClr val="FF0000"/>
                </a:solidFill>
              </a:rPr>
              <a:t>Mở</a:t>
            </a:r>
            <a:r>
              <a:rPr lang="en-US" b="1" dirty="0">
                <a:solidFill>
                  <a:srgbClr val="FF0000"/>
                </a:solidFill>
              </a:rPr>
              <a:t>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848649" y="2017550"/>
            <a:ext cx="7610868" cy="923330"/>
          </a:xfrm>
          <a:prstGeom prst="rect">
            <a:avLst/>
          </a:prstGeom>
          <a:noFill/>
        </p:spPr>
        <p:txBody>
          <a:bodyPr wrap="square" rtlCol="0">
            <a:spAutoFit/>
          </a:bodyPr>
          <a:lstStyle/>
          <a:p>
            <a:r>
              <a:rPr lang="en-US" dirty="0" err="1" smtClean="0"/>
              <a:t>Việc</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tệp</a:t>
            </a:r>
            <a:r>
              <a:rPr lang="en-US" dirty="0" smtClean="0"/>
              <a:t> tin </a:t>
            </a:r>
            <a:r>
              <a:rPr lang="en-US" dirty="0" err="1" smtClean="0"/>
              <a:t>sẽ</a:t>
            </a:r>
            <a:r>
              <a:rPr lang="en-US" dirty="0" smtClean="0"/>
              <a:t> </a:t>
            </a:r>
            <a:r>
              <a:rPr lang="en-US" dirty="0" err="1" smtClean="0"/>
              <a:t>thông</a:t>
            </a:r>
            <a:r>
              <a:rPr lang="en-US" dirty="0" smtClean="0"/>
              <a:t> qua </a:t>
            </a:r>
            <a:r>
              <a:rPr lang="en-US" dirty="0" err="1" smtClean="0"/>
              <a:t>một</a:t>
            </a:r>
            <a:r>
              <a:rPr lang="en-US" dirty="0" smtClean="0"/>
              <a:t> </a:t>
            </a:r>
            <a:r>
              <a:rPr lang="en-US" dirty="0" err="1" smtClean="0"/>
              <a:t>đầu</a:t>
            </a:r>
            <a:r>
              <a:rPr lang="en-US" dirty="0" smtClean="0"/>
              <a:t> </a:t>
            </a:r>
            <a:r>
              <a:rPr lang="en-US" dirty="0" err="1" smtClean="0"/>
              <a:t>đọc</a:t>
            </a:r>
            <a:r>
              <a:rPr lang="en-US" dirty="0" smtClean="0"/>
              <a:t> (file head). </a:t>
            </a:r>
            <a:r>
              <a:rPr lang="en-US" dirty="0" err="1" smtClean="0"/>
              <a:t>Khi</a:t>
            </a:r>
            <a:r>
              <a:rPr lang="en-US" dirty="0" smtClean="0"/>
              <a:t> </a:t>
            </a:r>
            <a:r>
              <a:rPr lang="en-US" dirty="0" err="1" smtClean="0"/>
              <a:t>đọc</a:t>
            </a:r>
            <a:r>
              <a:rPr lang="en-US" dirty="0" smtClean="0"/>
              <a:t> </a:t>
            </a:r>
            <a:r>
              <a:rPr lang="en-US" dirty="0" err="1" smtClean="0"/>
              <a:t>hoặc</a:t>
            </a:r>
            <a:r>
              <a:rPr lang="en-US" dirty="0" smtClean="0"/>
              <a:t>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endParaRPr lang="en-US" b="1" dirty="0"/>
          </a:p>
        </p:txBody>
      </p:sp>
      <p:sp>
        <p:nvSpPr>
          <p:cNvPr id="13" name="Flowchart: Decision 12"/>
          <p:cNvSpPr/>
          <p:nvPr/>
        </p:nvSpPr>
        <p:spPr>
          <a:xfrm>
            <a:off x="699793" y="20930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8649" y="3059540"/>
            <a:ext cx="7610868" cy="646331"/>
          </a:xfrm>
          <a:prstGeom prst="rect">
            <a:avLst/>
          </a:prstGeom>
          <a:noFill/>
        </p:spPr>
        <p:txBody>
          <a:bodyPr wrap="square" rtlCol="0">
            <a:spAutoFit/>
          </a:bodyPr>
          <a:lstStyle/>
          <a:p>
            <a:r>
              <a:rPr lang="en-US" dirty="0" err="1" smtClean="0"/>
              <a:t>Khi</a:t>
            </a:r>
            <a:r>
              <a:rPr lang="en-US" dirty="0" smtClean="0"/>
              <a:t> </a:t>
            </a:r>
            <a:r>
              <a:rPr lang="en-US" dirty="0" err="1" smtClean="0"/>
              <a:t>đọc</a:t>
            </a:r>
            <a:r>
              <a:rPr lang="en-US" dirty="0" smtClean="0"/>
              <a:t> </a:t>
            </a:r>
            <a:r>
              <a:rPr lang="en-US" dirty="0" err="1" smtClean="0"/>
              <a:t>xong</a:t>
            </a:r>
            <a:r>
              <a:rPr lang="en-US" dirty="0" smtClean="0"/>
              <a:t> hay </a:t>
            </a:r>
            <a:r>
              <a:rPr lang="en-US" dirty="0" err="1" smtClean="0"/>
              <a:t>ghi</a:t>
            </a:r>
            <a:r>
              <a:rPr lang="en-US" dirty="0" smtClean="0"/>
              <a:t> </a:t>
            </a:r>
            <a:r>
              <a:rPr lang="en-US" dirty="0" err="1" smtClean="0"/>
              <a:t>xong</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cuối</a:t>
            </a:r>
            <a:r>
              <a:rPr lang="en-US" dirty="0" smtClean="0"/>
              <a:t> </a:t>
            </a:r>
            <a:r>
              <a:rPr lang="en-US" dirty="0" err="1" smtClean="0"/>
              <a:t>tệp</a:t>
            </a:r>
            <a:r>
              <a:rPr lang="en-US" dirty="0" smtClean="0"/>
              <a:t> tin </a:t>
            </a:r>
            <a:r>
              <a:rPr lang="en-US" dirty="0" err="1" smtClean="0"/>
              <a:t>đúng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tính</a:t>
            </a:r>
            <a:r>
              <a:rPr lang="en-US" dirty="0" smtClean="0"/>
              <a:t> </a:t>
            </a:r>
            <a:r>
              <a:rPr lang="en-US" dirty="0" err="1" smtClean="0"/>
              <a:t>theo</a:t>
            </a:r>
            <a:r>
              <a:rPr lang="en-US" dirty="0" smtClean="0"/>
              <a:t> byte) </a:t>
            </a:r>
            <a:r>
              <a:rPr lang="en-US" dirty="0" err="1" smtClean="0"/>
              <a:t>đã</a:t>
            </a:r>
            <a:r>
              <a:rPr lang="en-US" dirty="0" smtClean="0"/>
              <a:t> </a:t>
            </a:r>
            <a:r>
              <a:rPr lang="en-US" dirty="0" err="1" smtClean="0"/>
              <a:t>đọc</a:t>
            </a:r>
            <a:r>
              <a:rPr lang="en-US" dirty="0" smtClean="0"/>
              <a:t> (</a:t>
            </a:r>
            <a:r>
              <a:rPr lang="en-US" dirty="0" err="1" smtClean="0"/>
              <a:t>ghi</a:t>
            </a:r>
            <a:r>
              <a:rPr lang="en-US" dirty="0" smtClean="0"/>
              <a:t>) </a:t>
            </a:r>
            <a:r>
              <a:rPr lang="en-US" dirty="0" err="1" smtClean="0"/>
              <a:t>được</a:t>
            </a:r>
            <a:r>
              <a:rPr lang="en-US" dirty="0" smtClean="0"/>
              <a:t>.</a:t>
            </a:r>
            <a:endParaRPr lang="en-US" b="1" dirty="0"/>
          </a:p>
        </p:txBody>
      </p:sp>
      <p:sp>
        <p:nvSpPr>
          <p:cNvPr id="15" name="Flowchart: Decision 14"/>
          <p:cNvSpPr/>
          <p:nvPr/>
        </p:nvSpPr>
        <p:spPr>
          <a:xfrm>
            <a:off x="699793" y="31350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5851" y="4566574"/>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2328530" y="4202497"/>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48649" y="4041977"/>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19" name="TextBox 18"/>
          <p:cNvSpPr txBox="1"/>
          <p:nvPr/>
        </p:nvSpPr>
        <p:spPr>
          <a:xfrm>
            <a:off x="7494972" y="4041977"/>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0" name="TextBox 19"/>
          <p:cNvSpPr txBox="1"/>
          <p:nvPr/>
        </p:nvSpPr>
        <p:spPr>
          <a:xfrm>
            <a:off x="2188351" y="3857542"/>
            <a:ext cx="3170458" cy="307777"/>
          </a:xfrm>
          <a:prstGeom prst="rect">
            <a:avLst/>
          </a:prstGeom>
          <a:noFill/>
        </p:spPr>
        <p:txBody>
          <a:bodyPr wrap="square" rtlCol="0">
            <a:spAutoFit/>
          </a:bodyPr>
          <a:lstStyle/>
          <a:p>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1" name="TextBox 20"/>
          <p:cNvSpPr txBox="1"/>
          <p:nvPr/>
        </p:nvSpPr>
        <p:spPr>
          <a:xfrm>
            <a:off x="848649" y="5014718"/>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“r”)</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sẵn</a:t>
            </a:r>
            <a:r>
              <a:rPr lang="en-US" dirty="0" smtClean="0"/>
              <a:t> </a:t>
            </a:r>
            <a:r>
              <a:rPr lang="en-US" dirty="0" err="1" smtClean="0"/>
              <a:t>sàng</a:t>
            </a:r>
            <a:r>
              <a:rPr lang="en-US" dirty="0" smtClean="0"/>
              <a:t> </a:t>
            </a:r>
            <a:r>
              <a:rPr lang="en-US" dirty="0" err="1" smtClean="0"/>
              <a:t>đọc</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gốc</a:t>
            </a:r>
            <a:r>
              <a:rPr lang="en-US" dirty="0" smtClean="0"/>
              <a:t> </a:t>
            </a:r>
            <a:r>
              <a:rPr lang="en-US" dirty="0" err="1" smtClean="0"/>
              <a:t>là</a:t>
            </a:r>
            <a:r>
              <a:rPr lang="en-US" dirty="0" smtClean="0"/>
              <a:t> 0.</a:t>
            </a:r>
            <a:endParaRPr lang="en-US" b="1" dirty="0"/>
          </a:p>
        </p:txBody>
      </p:sp>
      <p:sp>
        <p:nvSpPr>
          <p:cNvPr id="22" name="Flowchart: Decision 21"/>
          <p:cNvSpPr/>
          <p:nvPr/>
        </p:nvSpPr>
        <p:spPr>
          <a:xfrm>
            <a:off x="699793" y="509020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48649" y="5737732"/>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“w”)</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nội</a:t>
            </a:r>
            <a:r>
              <a:rPr lang="en-US" dirty="0" smtClean="0"/>
              <a:t> dung </a:t>
            </a:r>
            <a:r>
              <a:rPr lang="en-US" dirty="0" err="1" smtClean="0"/>
              <a:t>đang</a:t>
            </a:r>
            <a:r>
              <a:rPr lang="en-US" dirty="0" smtClean="0"/>
              <a:t> </a:t>
            </a:r>
            <a:r>
              <a:rPr lang="en-US" dirty="0" err="1" smtClean="0"/>
              <a:t>có</a:t>
            </a:r>
            <a:r>
              <a:rPr lang="en-US" dirty="0" smtClean="0"/>
              <a:t> </a:t>
            </a:r>
            <a:r>
              <a:rPr lang="en-US" dirty="0" err="1" smtClean="0"/>
              <a:t>và</a:t>
            </a:r>
            <a:r>
              <a:rPr lang="en-US" dirty="0" smtClean="0"/>
              <a:t> </a:t>
            </a:r>
            <a:r>
              <a:rPr lang="en-US" dirty="0" err="1" smtClean="0"/>
              <a:t>đưa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a:t>
            </a:r>
            <a:r>
              <a:rPr lang="en-US" dirty="0" err="1" smtClean="0"/>
              <a:t>Nếu</a:t>
            </a:r>
            <a:r>
              <a:rPr lang="en-US" dirty="0" smtClean="0"/>
              <a:t> </a:t>
            </a:r>
            <a:r>
              <a:rPr lang="en-US" dirty="0" err="1" smtClean="0"/>
              <a:t>tệp</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thì</a:t>
            </a:r>
            <a:r>
              <a:rPr lang="en-US" dirty="0" smtClean="0"/>
              <a:t> </a:t>
            </a:r>
            <a:r>
              <a:rPr lang="en-US" dirty="0" err="1" smtClean="0"/>
              <a:t>tạo</a:t>
            </a:r>
            <a:r>
              <a:rPr lang="en-US" dirty="0" smtClean="0"/>
              <a:t> </a:t>
            </a:r>
            <a:r>
              <a:rPr lang="en-US" dirty="0" err="1" smtClean="0"/>
              <a:t>mới</a:t>
            </a:r>
            <a:endParaRPr lang="en-US" b="1" dirty="0"/>
          </a:p>
        </p:txBody>
      </p:sp>
      <p:sp>
        <p:nvSpPr>
          <p:cNvPr id="32" name="Flowchart: Decision 31"/>
          <p:cNvSpPr/>
          <p:nvPr/>
        </p:nvSpPr>
        <p:spPr>
          <a:xfrm>
            <a:off x="699793" y="58132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3116512"/>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266671"/>
            <a:ext cx="7402216" cy="369332"/>
          </a:xfrm>
          <a:prstGeom prst="rect">
            <a:avLst/>
          </a:prstGeom>
          <a:noFill/>
        </p:spPr>
        <p:txBody>
          <a:bodyPr wrap="square" rtlCol="0">
            <a:spAutoFit/>
          </a:bodyPr>
          <a:lstStyle/>
          <a:p>
            <a:r>
              <a:rPr lang="en-US" b="1" dirty="0">
                <a:solidFill>
                  <a:schemeClr val="bg1"/>
                </a:solidFill>
              </a:rPr>
              <a:t>file = open</a:t>
            </a:r>
            <a:r>
              <a:rPr lang="en-US" b="1" dirty="0">
                <a:solidFill>
                  <a:schemeClr val="accent4">
                    <a:lumMod val="60000"/>
                    <a:lumOff val="40000"/>
                  </a:schemeClr>
                </a:solidFill>
              </a:rPr>
              <a:t>(</a:t>
            </a:r>
            <a:r>
              <a:rPr lang="en-US" b="1" dirty="0">
                <a:solidFill>
                  <a:schemeClr val="accent2">
                    <a:lumMod val="75000"/>
                  </a:schemeClr>
                </a:solidFill>
              </a:rPr>
              <a:t>"ten_file.txt"</a:t>
            </a:r>
            <a:r>
              <a:rPr lang="en-US" b="1" dirty="0">
                <a:solidFill>
                  <a:schemeClr val="bg1"/>
                </a:solidFill>
              </a:rPr>
              <a:t>, [</a:t>
            </a:r>
            <a:r>
              <a:rPr lang="en-US" b="1" dirty="0" smtClean="0">
                <a:solidFill>
                  <a:schemeClr val="accent2">
                    <a:lumMod val="75000"/>
                  </a:schemeClr>
                </a:solidFill>
              </a:rPr>
              <a:t>"mode“</a:t>
            </a:r>
            <a:r>
              <a:rPr lang="en-US" b="1" dirty="0" smtClean="0">
                <a:solidFill>
                  <a:schemeClr val="bg1"/>
                </a:solidFill>
              </a:rPr>
              <a:t>]</a:t>
            </a:r>
            <a:r>
              <a:rPr lang="en-US" b="1" dirty="0" smtClean="0">
                <a:solidFill>
                  <a:schemeClr val="accent4">
                    <a:lumMod val="60000"/>
                    <a:lumOff val="40000"/>
                  </a:schemeClr>
                </a:solidFill>
              </a:rPr>
              <a:t>)</a:t>
            </a:r>
            <a:endParaRPr lang="en-US" sz="1600" b="1"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Để làm việc với tệp, trước tiên chúng ta cần mở tệp. Sử dụng hàm </a:t>
            </a:r>
            <a:r>
              <a:rPr lang="vi-VN" b="1" dirty="0"/>
              <a:t>open() </a:t>
            </a:r>
            <a:r>
              <a:rPr lang="vi-VN" dirty="0"/>
              <a:t>để mở một tệp trong Python. Hàm này trả về một đối tượng tệp tin, cho phép bạn thực hiện các thao tác đọc/ghi trên tệp.</a:t>
            </a:r>
            <a:endParaRPr lang="en-US" b="1" dirty="0"/>
          </a:p>
        </p:txBody>
      </p:sp>
      <p:sp>
        <p:nvSpPr>
          <p:cNvPr id="13" name="TextBox 12"/>
          <p:cNvSpPr txBox="1"/>
          <p:nvPr/>
        </p:nvSpPr>
        <p:spPr>
          <a:xfrm>
            <a:off x="946296" y="3872259"/>
            <a:ext cx="7985052" cy="369332"/>
          </a:xfrm>
          <a:prstGeom prst="rect">
            <a:avLst/>
          </a:prstGeom>
          <a:noFill/>
        </p:spPr>
        <p:txBody>
          <a:bodyPr wrap="square" rtlCol="0">
            <a:spAutoFit/>
          </a:bodyPr>
          <a:lstStyle/>
          <a:p>
            <a:r>
              <a:rPr lang="en-US" b="1" dirty="0" smtClean="0"/>
              <a:t>ten_file.txt: </a:t>
            </a:r>
            <a:r>
              <a:rPr lang="en-US" dirty="0" err="1" smtClean="0"/>
              <a:t>là</a:t>
            </a:r>
            <a:r>
              <a:rPr lang="en-US" dirty="0" smtClean="0"/>
              <a:t> </a:t>
            </a:r>
            <a:r>
              <a:rPr lang="en-US" dirty="0" err="1" smtClean="0"/>
              <a:t>tên</a:t>
            </a:r>
            <a:r>
              <a:rPr lang="en-US" dirty="0" smtClean="0"/>
              <a:t> </a:t>
            </a:r>
            <a:r>
              <a:rPr lang="en-US" dirty="0" err="1" smtClean="0"/>
              <a:t>tệp</a:t>
            </a:r>
            <a:r>
              <a:rPr lang="en-US" dirty="0" smtClean="0"/>
              <a:t> tin </a:t>
            </a:r>
            <a:r>
              <a:rPr lang="en-US" dirty="0" err="1" smtClean="0"/>
              <a:t>muốn</a:t>
            </a:r>
            <a:r>
              <a:rPr lang="en-US" dirty="0" smtClean="0"/>
              <a:t> </a:t>
            </a:r>
            <a:r>
              <a:rPr lang="en-US" dirty="0" err="1" smtClean="0"/>
              <a:t>mở</a:t>
            </a:r>
            <a:endParaRPr lang="en-US" dirty="0"/>
          </a:p>
        </p:txBody>
      </p:sp>
      <p:sp>
        <p:nvSpPr>
          <p:cNvPr id="15" name="Flowchart: Decision 14"/>
          <p:cNvSpPr/>
          <p:nvPr/>
        </p:nvSpPr>
        <p:spPr>
          <a:xfrm>
            <a:off x="699793" y="39464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46296" y="4229854"/>
            <a:ext cx="7527853" cy="369332"/>
          </a:xfrm>
          <a:prstGeom prst="rect">
            <a:avLst/>
          </a:prstGeom>
          <a:noFill/>
        </p:spPr>
        <p:txBody>
          <a:bodyPr wrap="square" rtlCol="0">
            <a:spAutoFit/>
          </a:bodyPr>
          <a:lstStyle/>
          <a:p>
            <a:r>
              <a:rPr lang="en-US" b="1" dirty="0" smtClean="0"/>
              <a:t>mode:</a:t>
            </a:r>
            <a:r>
              <a:rPr lang="en-US" dirty="0" smtClean="0"/>
              <a:t> </a:t>
            </a:r>
            <a:r>
              <a:rPr lang="en-US" dirty="0" err="1" smtClean="0"/>
              <a:t>tùy</a:t>
            </a:r>
            <a:r>
              <a:rPr lang="en-US" dirty="0" smtClean="0"/>
              <a:t> </a:t>
            </a:r>
            <a:r>
              <a:rPr lang="en-US" dirty="0" err="1" smtClean="0"/>
              <a:t>chọn</a:t>
            </a:r>
            <a:r>
              <a:rPr lang="en-US" dirty="0" smtClean="0"/>
              <a:t>, </a:t>
            </a:r>
            <a:r>
              <a:rPr lang="fr-FR" dirty="0" smtClean="0"/>
              <a:t>là </a:t>
            </a:r>
            <a:r>
              <a:rPr lang="fr-FR" dirty="0" err="1"/>
              <a:t>chế</a:t>
            </a:r>
            <a:r>
              <a:rPr lang="fr-FR" dirty="0"/>
              <a:t> </a:t>
            </a:r>
            <a:r>
              <a:rPr lang="fr-FR" dirty="0" err="1"/>
              <a:t>độ</a:t>
            </a:r>
            <a:r>
              <a:rPr lang="fr-FR" dirty="0"/>
              <a:t> </a:t>
            </a:r>
            <a:r>
              <a:rPr lang="fr-FR" dirty="0" err="1"/>
              <a:t>mở</a:t>
            </a:r>
            <a:r>
              <a:rPr lang="fr-FR" dirty="0"/>
              <a:t> </a:t>
            </a:r>
            <a:r>
              <a:rPr lang="fr-FR" dirty="0" err="1" smtClean="0"/>
              <a:t>tệp</a:t>
            </a:r>
            <a:r>
              <a:rPr lang="fr-FR" dirty="0" smtClean="0"/>
              <a:t> </a:t>
            </a:r>
            <a:r>
              <a:rPr lang="fr-FR" dirty="0" err="1" smtClean="0"/>
              <a:t>với</a:t>
            </a:r>
            <a:r>
              <a:rPr lang="fr-FR" dirty="0" smtClean="0"/>
              <a:t> </a:t>
            </a:r>
            <a:r>
              <a:rPr lang="fr-FR" dirty="0" err="1" smtClean="0"/>
              <a:t>các</a:t>
            </a:r>
            <a:r>
              <a:rPr lang="fr-FR" dirty="0" smtClean="0"/>
              <a:t> </a:t>
            </a:r>
            <a:r>
              <a:rPr lang="fr-FR" dirty="0" err="1" smtClean="0"/>
              <a:t>tùy</a:t>
            </a:r>
            <a:r>
              <a:rPr lang="fr-FR" dirty="0" smtClean="0"/>
              <a:t> </a:t>
            </a:r>
            <a:r>
              <a:rPr lang="fr-FR" dirty="0" err="1" smtClean="0"/>
              <a:t>chọn</a:t>
            </a:r>
            <a:r>
              <a:rPr lang="fr-FR" dirty="0" smtClean="0"/>
              <a:t> </a:t>
            </a:r>
            <a:r>
              <a:rPr lang="fr-FR" dirty="0" err="1" smtClean="0"/>
              <a:t>sau</a:t>
            </a:r>
            <a:r>
              <a:rPr lang="fr-FR" dirty="0" smtClean="0"/>
              <a:t>:</a:t>
            </a:r>
            <a:endParaRPr lang="en-US" dirty="0"/>
          </a:p>
        </p:txBody>
      </p:sp>
      <p:sp>
        <p:nvSpPr>
          <p:cNvPr id="17" name="Flowchart: Decision 16"/>
          <p:cNvSpPr/>
          <p:nvPr/>
        </p:nvSpPr>
        <p:spPr>
          <a:xfrm>
            <a:off x="699793" y="43040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61004" y="4523018"/>
            <a:ext cx="6858002" cy="369332"/>
          </a:xfrm>
          <a:prstGeom prst="rect">
            <a:avLst/>
          </a:prstGeom>
          <a:noFill/>
        </p:spPr>
        <p:txBody>
          <a:bodyPr wrap="square" rtlCol="0">
            <a:spAutoFit/>
          </a:bodyPr>
          <a:lstStyle/>
          <a:p>
            <a:r>
              <a:rPr lang="en-US" b="1" dirty="0" smtClean="0"/>
              <a:t>r: </a:t>
            </a:r>
            <a:r>
              <a:rPr lang="fr-FR" dirty="0" smtClean="0"/>
              <a:t>là Read (</a:t>
            </a:r>
            <a:r>
              <a:rPr lang="fr-FR" dirty="0" err="1" smtClean="0"/>
              <a:t>đọc</a:t>
            </a:r>
            <a:r>
              <a:rPr lang="fr-FR" dirty="0" smtClean="0"/>
              <a:t>, </a:t>
            </a:r>
            <a:r>
              <a:rPr lang="fr-FR" dirty="0" err="1" smtClean="0"/>
              <a:t>mở</a:t>
            </a:r>
            <a:r>
              <a:rPr lang="fr-FR" dirty="0" smtClean="0"/>
              <a:t>), </a:t>
            </a:r>
            <a:r>
              <a:rPr lang="fr-FR" dirty="0" err="1" smtClean="0"/>
              <a:t>giá</a:t>
            </a:r>
            <a:r>
              <a:rPr lang="fr-FR" dirty="0" smtClean="0"/>
              <a:t> </a:t>
            </a:r>
            <a:r>
              <a:rPr lang="fr-FR" dirty="0" err="1" smtClean="0"/>
              <a:t>trị</a:t>
            </a:r>
            <a:r>
              <a:rPr lang="fr-FR" dirty="0" smtClean="0"/>
              <a:t> </a:t>
            </a:r>
            <a:r>
              <a:rPr lang="fr-FR" dirty="0" err="1" smtClean="0"/>
              <a:t>mặc</a:t>
            </a:r>
            <a:r>
              <a:rPr lang="fr-FR" dirty="0" smtClean="0"/>
              <a:t> </a:t>
            </a:r>
            <a:r>
              <a:rPr lang="fr-FR" dirty="0" err="1" smtClean="0"/>
              <a:t>định</a:t>
            </a:r>
            <a:endParaRPr lang="en-US" dirty="0"/>
          </a:p>
        </p:txBody>
      </p:sp>
      <p:sp>
        <p:nvSpPr>
          <p:cNvPr id="19" name="TextBox 18"/>
          <p:cNvSpPr txBox="1"/>
          <p:nvPr/>
        </p:nvSpPr>
        <p:spPr>
          <a:xfrm>
            <a:off x="1375941" y="4905790"/>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0" name="TextBox 19"/>
          <p:cNvSpPr txBox="1"/>
          <p:nvPr/>
        </p:nvSpPr>
        <p:spPr>
          <a:xfrm>
            <a:off x="1375940" y="5277929"/>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1" name="TextBox 20"/>
          <p:cNvSpPr txBox="1"/>
          <p:nvPr/>
        </p:nvSpPr>
        <p:spPr>
          <a:xfrm>
            <a:off x="1375940" y="5671334"/>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2" name="TextBox 21"/>
          <p:cNvSpPr txBox="1"/>
          <p:nvPr/>
        </p:nvSpPr>
        <p:spPr>
          <a:xfrm>
            <a:off x="1418472" y="6022208"/>
            <a:ext cx="7140741" cy="369332"/>
          </a:xfrm>
          <a:prstGeom prst="rect">
            <a:avLst/>
          </a:prstGeom>
          <a:noFill/>
        </p:spPr>
        <p:txBody>
          <a:bodyPr wrap="square" rtlCol="0">
            <a:spAutoFit/>
          </a:bodyPr>
          <a:lstStyle/>
          <a:p>
            <a:r>
              <a:rPr lang="en-US" b="1" dirty="0"/>
              <a:t>t</a:t>
            </a:r>
            <a:r>
              <a:rPr lang="en-US" b="1" dirty="0" smtClean="0"/>
              <a:t>: </a:t>
            </a:r>
            <a:r>
              <a:rPr lang="en-US" dirty="0" err="1" smtClean="0"/>
              <a:t>là</a:t>
            </a:r>
            <a:r>
              <a:rPr lang="en-US" dirty="0" smtClean="0"/>
              <a:t> text mode,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endParaRPr lang="en-US" dirty="0"/>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85161" y="2487443"/>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mở</a:t>
            </a:r>
            <a:r>
              <a:rPr lang="en-US" dirty="0" smtClean="0"/>
              <a:t> file demo_file.txt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23" name="TextBox 22"/>
          <p:cNvSpPr txBox="1"/>
          <p:nvPr/>
        </p:nvSpPr>
        <p:spPr>
          <a:xfrm>
            <a:off x="625365" y="3335987"/>
            <a:ext cx="7834152" cy="369332"/>
          </a:xfrm>
          <a:prstGeom prst="rect">
            <a:avLst/>
          </a:prstGeom>
          <a:noFill/>
        </p:spPr>
        <p:txBody>
          <a:bodyPr wrap="square" rtlCol="0">
            <a:spAutoFit/>
          </a:bodyPr>
          <a:lstStyle/>
          <a:p>
            <a:r>
              <a:rPr lang="en-US" dirty="0" err="1" smtClean="0"/>
              <a:t>Dòng</a:t>
            </a:r>
            <a:r>
              <a:rPr lang="en-US" dirty="0" smtClean="0"/>
              <a:t> code </a:t>
            </a:r>
            <a:r>
              <a:rPr lang="en-US" dirty="0" err="1" smtClean="0"/>
              <a:t>trên</a:t>
            </a:r>
            <a:r>
              <a:rPr lang="en-US" dirty="0" smtClean="0"/>
              <a:t> </a:t>
            </a:r>
            <a:r>
              <a:rPr lang="en-US" dirty="0" err="1" smtClean="0"/>
              <a:t>sẽ</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với</a:t>
            </a:r>
            <a:r>
              <a:rPr lang="en-US" dirty="0" smtClean="0"/>
              <a:t>, </a:t>
            </a:r>
            <a:r>
              <a:rPr lang="en-US" dirty="0" err="1" smtClean="0"/>
              <a:t>vì</a:t>
            </a:r>
            <a:r>
              <a:rPr lang="en-US" dirty="0" smtClean="0"/>
              <a:t> </a:t>
            </a:r>
            <a:r>
              <a:rPr lang="en-US" b="1" dirty="0" err="1" smtClean="0"/>
              <a:t>rt</a:t>
            </a:r>
            <a:r>
              <a:rPr lang="en-US" dirty="0" smtClean="0"/>
              <a:t> </a:t>
            </a:r>
            <a:r>
              <a:rPr lang="en-US" dirty="0" err="1" smtClean="0"/>
              <a:t>là</a:t>
            </a:r>
            <a:r>
              <a:rPr lang="en-US" dirty="0" smtClean="0"/>
              <a:t> </a:t>
            </a:r>
            <a:r>
              <a:rPr lang="en-US" dirty="0" err="1" smtClean="0"/>
              <a:t>mặc</a:t>
            </a:r>
            <a:r>
              <a:rPr lang="en-US" dirty="0" smtClean="0"/>
              <a:t> </a:t>
            </a:r>
            <a:r>
              <a:rPr lang="en-US" dirty="0" err="1" smtClean="0"/>
              <a:t>định</a:t>
            </a:r>
            <a:endParaRPr lang="en-US" b="1" dirty="0"/>
          </a:p>
        </p:txBody>
      </p:sp>
      <p:sp>
        <p:nvSpPr>
          <p:cNvPr id="24" name="Rectangle 23"/>
          <p:cNvSpPr/>
          <p:nvPr/>
        </p:nvSpPr>
        <p:spPr>
          <a:xfrm>
            <a:off x="685161" y="378461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3934774"/>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 “</a:t>
            </a:r>
            <a:r>
              <a:rPr lang="en-US" dirty="0" err="1" smtClean="0">
                <a:solidFill>
                  <a:schemeClr val="accent2">
                    <a:lumMod val="75000"/>
                  </a:schemeClr>
                </a:solidFill>
              </a:rPr>
              <a:t>rt</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4376887"/>
            <a:ext cx="7774356" cy="15667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4527047"/>
            <a:ext cx="7402216" cy="1200329"/>
          </a:xfrm>
          <a:prstGeom prst="rect">
            <a:avLst/>
          </a:prstGeom>
          <a:noFill/>
        </p:spPr>
        <p:txBody>
          <a:bodyPr wrap="square" rtlCol="0">
            <a:spAutoFit/>
          </a:bodyPr>
          <a:lstStyle/>
          <a:p>
            <a:r>
              <a:rPr lang="en-US" dirty="0">
                <a:solidFill>
                  <a:schemeClr val="bg1"/>
                </a:solidFill>
              </a:rPr>
              <a:t>file = open</a:t>
            </a:r>
            <a:r>
              <a:rPr lang="en-US" dirty="0">
                <a:solidFill>
                  <a:schemeClr val="accent4">
                    <a:lumMod val="60000"/>
                    <a:lumOff val="40000"/>
                  </a:schemeClr>
                </a:solidFill>
              </a:rPr>
              <a:t>(</a:t>
            </a:r>
            <a:r>
              <a:rPr lang="en-US" dirty="0">
                <a:solidFill>
                  <a:schemeClr val="accent2">
                    <a:lumMod val="75000"/>
                  </a:schemeClr>
                </a:solidFill>
              </a:rPr>
              <a:t>"demo_file.txt", </a:t>
            </a:r>
            <a:r>
              <a:rPr lang="en-US" dirty="0" smtClean="0">
                <a:solidFill>
                  <a:schemeClr val="accent2">
                    <a:lumMod val="75000"/>
                  </a:schemeClr>
                </a:solidFill>
              </a:rPr>
              <a:t>“r"</a:t>
            </a:r>
            <a:r>
              <a:rPr lang="en-US" dirty="0" smtClean="0">
                <a:solidFill>
                  <a:schemeClr val="accent4">
                    <a:lumMod val="60000"/>
                    <a:lumOff val="40000"/>
                  </a:schemeClr>
                </a:solidFill>
              </a:rPr>
              <a:t>)</a:t>
            </a:r>
          </a:p>
          <a:p>
            <a:r>
              <a:rPr lang="en-US" dirty="0">
                <a:solidFill>
                  <a:schemeClr val="bg1"/>
                </a:solidFill>
              </a:rPr>
              <a:t>c</a:t>
            </a:r>
            <a:r>
              <a:rPr lang="en-US" dirty="0" smtClean="0">
                <a:solidFill>
                  <a:schemeClr val="bg1"/>
                </a:solidFill>
              </a:rPr>
              <a:t>ontent = </a:t>
            </a:r>
            <a:r>
              <a:rPr lang="en-US" dirty="0">
                <a:solidFill>
                  <a:schemeClr val="bg1"/>
                </a:solidFill>
              </a:rPr>
              <a:t>f. </a:t>
            </a:r>
            <a:r>
              <a:rPr lang="en-US" dirty="0" err="1">
                <a:solidFill>
                  <a:schemeClr val="bg1"/>
                </a:solidFill>
              </a:rPr>
              <a:t>f.read</a:t>
            </a:r>
            <a:r>
              <a:rPr lang="en-US" dirty="0" smtClean="0">
                <a:solidFill>
                  <a:srgbClr val="FF66CC"/>
                </a:solidFill>
              </a:rPr>
              <a:t>()</a:t>
            </a:r>
            <a:r>
              <a:rPr lang="en-US" dirty="0">
                <a:solidFill>
                  <a:schemeClr val="accent4">
                    <a:lumMod val="60000"/>
                    <a:lumOff val="40000"/>
                  </a:schemeClr>
                </a:solidFill>
              </a:rPr>
              <a:t> #</a:t>
            </a:r>
            <a:r>
              <a:rPr lang="en-US" dirty="0" err="1">
                <a:solidFill>
                  <a:schemeClr val="accent4">
                    <a:lumMod val="60000"/>
                    <a:lumOff val="40000"/>
                  </a:schemeClr>
                </a:solidFill>
              </a:rPr>
              <a:t>Lấy</a:t>
            </a:r>
            <a:r>
              <a:rPr lang="en-US" dirty="0">
                <a:solidFill>
                  <a:schemeClr val="accent4">
                    <a:lumMod val="60000"/>
                    <a:lumOff val="40000"/>
                  </a:schemeClr>
                </a:solidFill>
              </a:rPr>
              <a:t> </a:t>
            </a:r>
            <a:r>
              <a:rPr lang="en-US" dirty="0" err="1">
                <a:solidFill>
                  <a:schemeClr val="accent4">
                    <a:lumMod val="60000"/>
                    <a:lumOff val="40000"/>
                  </a:schemeClr>
                </a:solidFill>
              </a:rPr>
              <a:t>tất</a:t>
            </a:r>
            <a:r>
              <a:rPr lang="en-US" dirty="0">
                <a:solidFill>
                  <a:schemeClr val="accent4">
                    <a:lumMod val="60000"/>
                    <a:lumOff val="40000"/>
                  </a:schemeClr>
                </a:solidFill>
              </a:rPr>
              <a:t> </a:t>
            </a:r>
            <a:r>
              <a:rPr lang="en-US" dirty="0" err="1">
                <a:solidFill>
                  <a:schemeClr val="accent4">
                    <a:lumMod val="60000"/>
                    <a:lumOff val="40000"/>
                  </a:schemeClr>
                </a:solidFill>
              </a:rPr>
              <a:t>cả</a:t>
            </a:r>
            <a:r>
              <a:rPr lang="en-US" dirty="0">
                <a:solidFill>
                  <a:schemeClr val="accent4">
                    <a:lumMod val="60000"/>
                    <a:lumOff val="40000"/>
                  </a:schemeClr>
                </a:solidFill>
              </a:rPr>
              <a:t> </a:t>
            </a:r>
            <a:r>
              <a:rPr lang="en-US" dirty="0" err="1">
                <a:solidFill>
                  <a:schemeClr val="accent4">
                    <a:lumMod val="60000"/>
                    <a:lumOff val="40000"/>
                  </a:schemeClr>
                </a:solidFill>
              </a:rPr>
              <a:t>nội</a:t>
            </a:r>
            <a:r>
              <a:rPr lang="en-US" dirty="0">
                <a:solidFill>
                  <a:schemeClr val="accent4">
                    <a:lumMod val="60000"/>
                    <a:lumOff val="40000"/>
                  </a:schemeClr>
                </a:solidFill>
              </a:rPr>
              <a:t> </a:t>
            </a:r>
            <a:r>
              <a:rPr lang="en-US" dirty="0" smtClean="0">
                <a:solidFill>
                  <a:schemeClr val="accent4">
                    <a:lumMod val="60000"/>
                    <a:lumOff val="40000"/>
                  </a:schemeClr>
                </a:solidFill>
              </a:rPr>
              <a:t>dung</a:t>
            </a:r>
            <a:endParaRPr lang="en-US" dirty="0" smtClean="0">
              <a:solidFill>
                <a:schemeClr val="bg1"/>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a:solidFill>
                  <a:schemeClr val="bg1"/>
                </a:solidFill>
              </a:rPr>
              <a:t>content</a:t>
            </a:r>
            <a:r>
              <a:rPr lang="en-US" dirty="0" smtClean="0">
                <a:solidFill>
                  <a:schemeClr val="accent4">
                    <a:lumMod val="60000"/>
                    <a:lumOff val="40000"/>
                  </a:schemeClr>
                </a:solidFill>
              </a:rPr>
              <a:t>) </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f.read</a:t>
            </a:r>
            <a:r>
              <a:rPr lang="en-US" dirty="0" smtClean="0">
                <a:solidFill>
                  <a:srgbClr val="FF66CC"/>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Chỉ</a:t>
            </a:r>
            <a:r>
              <a:rPr lang="en-US" dirty="0" smtClean="0">
                <a:solidFill>
                  <a:schemeClr val="accent4">
                    <a:lumMod val="60000"/>
                    <a:lumOff val="40000"/>
                  </a:schemeClr>
                </a:solidFill>
              </a:rPr>
              <a:t> </a:t>
            </a:r>
            <a:r>
              <a:rPr lang="en-US" dirty="0" err="1" smtClean="0">
                <a:solidFill>
                  <a:schemeClr val="accent4">
                    <a:lumMod val="60000"/>
                    <a:lumOff val="40000"/>
                  </a:schemeClr>
                </a:solidFill>
              </a:rPr>
              <a:t>lấy</a:t>
            </a:r>
            <a:r>
              <a:rPr lang="en-US" dirty="0" smtClean="0">
                <a:solidFill>
                  <a:schemeClr val="accent4">
                    <a:lumMod val="60000"/>
                    <a:lumOff val="40000"/>
                  </a:schemeClr>
                </a:solidFill>
              </a:rPr>
              <a:t> 5 </a:t>
            </a:r>
            <a:r>
              <a:rPr lang="en-US" dirty="0" err="1" smtClean="0">
                <a:solidFill>
                  <a:schemeClr val="accent4">
                    <a:lumMod val="60000"/>
                    <a:lumOff val="40000"/>
                  </a:schemeClr>
                </a:solidFill>
              </a:rPr>
              <a:t>dòng</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tiên</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read() – </a:t>
            </a:r>
            <a:r>
              <a:rPr lang="en-US" b="1" dirty="0" err="1" smtClean="0">
                <a:solidFill>
                  <a:srgbClr val="FF0000"/>
                </a:solidFill>
              </a:rPr>
              <a:t>Đọc</a:t>
            </a:r>
            <a:r>
              <a:rPr lang="en-US" b="1" dirty="0" smtClean="0">
                <a:solidFill>
                  <a:srgbClr val="FF0000"/>
                </a:solidFill>
              </a:rPr>
              <a:t> </a:t>
            </a:r>
            <a:r>
              <a:rPr lang="en-US" b="1" dirty="0" err="1" smtClean="0">
                <a:solidFill>
                  <a:srgbClr val="FF0000"/>
                </a:solidFill>
              </a:rPr>
              <a:t>toàn</a:t>
            </a:r>
            <a:r>
              <a:rPr lang="en-US" b="1" dirty="0" smtClean="0">
                <a:solidFill>
                  <a:srgbClr val="FF0000"/>
                </a:solidFill>
              </a:rPr>
              <a:t> </a:t>
            </a:r>
            <a:r>
              <a:rPr lang="en-US" b="1" dirty="0" err="1" smtClean="0">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một</a:t>
            </a:r>
            <a:r>
              <a:rPr lang="en-US" dirty="0" smtClean="0"/>
              <a:t> file demo_file.txt </a:t>
            </a:r>
            <a:r>
              <a:rPr lang="en-US" dirty="0" err="1" smtClean="0"/>
              <a:t>với</a:t>
            </a:r>
            <a:r>
              <a:rPr lang="en-US" dirty="0" smtClean="0"/>
              <a:t> </a:t>
            </a:r>
            <a:r>
              <a:rPr lang="en-US" dirty="0" err="1" smtClean="0"/>
              <a:t>nội</a:t>
            </a:r>
            <a:r>
              <a:rPr lang="en-US" dirty="0" smtClean="0"/>
              <a:t> dung:</a:t>
            </a:r>
            <a:endParaRPr lang="en-US" b="1" dirty="0"/>
          </a:p>
        </p:txBody>
      </p:sp>
      <p:sp>
        <p:nvSpPr>
          <p:cNvPr id="4" name="Rounded Rectangle 3"/>
          <p:cNvSpPr/>
          <p:nvPr/>
        </p:nvSpPr>
        <p:spPr>
          <a:xfrm>
            <a:off x="774221" y="2529750"/>
            <a:ext cx="7563748" cy="1161207"/>
          </a:xfrm>
          <a:prstGeom prst="roundRect">
            <a:avLst>
              <a:gd name="adj" fmla="val 5788"/>
            </a:avLst>
          </a:prstGeom>
          <a:solidFill>
            <a:schemeClr val="bg1"/>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0547" y="2651581"/>
            <a:ext cx="5530886" cy="923330"/>
          </a:xfrm>
          <a:prstGeom prst="rect">
            <a:avLst/>
          </a:prstGeom>
          <a:noFill/>
        </p:spPr>
        <p:txBody>
          <a:bodyPr wrap="square" rtlCol="0">
            <a:spAutoFit/>
          </a:bodyPr>
          <a:lstStyle/>
          <a:p>
            <a:r>
              <a:rPr lang="en-US" dirty="0"/>
              <a:t>Hello! Welcome to </a:t>
            </a:r>
            <a:r>
              <a:rPr lang="en-US" dirty="0" smtClean="0"/>
              <a:t>demo_file.txt</a:t>
            </a:r>
            <a:r>
              <a:rPr lang="en-US" dirty="0"/>
              <a:t/>
            </a:r>
            <a:br>
              <a:rPr lang="en-US" dirty="0"/>
            </a:br>
            <a:r>
              <a:rPr lang="en-US" dirty="0"/>
              <a:t>This file is for testing purposes.</a:t>
            </a:r>
            <a:br>
              <a:rPr lang="en-US" dirty="0"/>
            </a:br>
            <a:r>
              <a:rPr lang="en-US" dirty="0"/>
              <a:t>Good Luck!</a:t>
            </a:r>
            <a:endParaRPr lang="en-US" b="1" dirty="0"/>
          </a:p>
        </p:txBody>
      </p:sp>
      <p:sp>
        <p:nvSpPr>
          <p:cNvPr id="24" name="TextBox 23"/>
          <p:cNvSpPr txBox="1"/>
          <p:nvPr/>
        </p:nvSpPr>
        <p:spPr>
          <a:xfrm>
            <a:off x="625365" y="389951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lấy</a:t>
            </a:r>
            <a:r>
              <a:rPr lang="en-US" dirty="0" smtClean="0"/>
              <a:t> </a:t>
            </a:r>
            <a:r>
              <a:rPr lang="en-US" dirty="0" err="1" smtClean="0"/>
              <a:t>được</a:t>
            </a:r>
            <a:r>
              <a:rPr lang="en-US" dirty="0" smtClean="0"/>
              <a:t> </a:t>
            </a:r>
            <a:r>
              <a:rPr lang="en-US" dirty="0" err="1" smtClean="0"/>
              <a:t>nội</a:t>
            </a:r>
            <a:r>
              <a:rPr lang="en-US" dirty="0" smtClean="0"/>
              <a:t> </a:t>
            </a:r>
            <a:r>
              <a:rPr lang="en-US" dirty="0" err="1" smtClean="0"/>
              <a:t>dùng</a:t>
            </a:r>
            <a:r>
              <a:rPr lang="en-US" dirty="0" smtClean="0"/>
              <a:t> </a:t>
            </a:r>
            <a:r>
              <a:rPr lang="en-US" dirty="0" err="1" smtClean="0"/>
              <a:t>này</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xem</a:t>
            </a:r>
            <a:r>
              <a:rPr lang="en-US" dirty="0" smtClean="0"/>
              <a:t> </a:t>
            </a:r>
            <a:r>
              <a:rPr lang="en-US" dirty="0" err="1" smtClean="0"/>
              <a:t>bạn</a:t>
            </a:r>
            <a:r>
              <a:rPr lang="en-US" dirty="0" smtClean="0"/>
              <a:t> code </a:t>
            </a:r>
            <a:r>
              <a:rPr lang="en-US" dirty="0" err="1" smtClean="0"/>
              <a:t>nhu</a:t>
            </a:r>
            <a:r>
              <a:rPr lang="en-US" dirty="0" smtClean="0"/>
              <a:t> </a:t>
            </a:r>
            <a:r>
              <a:rPr lang="en-US" dirty="0" err="1" smtClean="0"/>
              <a:t>sau</a:t>
            </a:r>
            <a:endParaRPr lang="en-US" b="1" dirty="0"/>
          </a:p>
        </p:txBody>
      </p:sp>
      <p:sp>
        <p:nvSpPr>
          <p:cNvPr id="25" name="TextBox 24"/>
          <p:cNvSpPr txBox="1"/>
          <p:nvPr/>
        </p:nvSpPr>
        <p:spPr>
          <a:xfrm>
            <a:off x="625365" y="6165733"/>
            <a:ext cx="8018905" cy="369332"/>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41244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2099</TotalTime>
  <Words>2160</Words>
  <Application>Microsoft Office PowerPoint</Application>
  <PresentationFormat>On-screen Show (4:3)</PresentationFormat>
  <Paragraphs>190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1151</cp:revision>
  <dcterms:created xsi:type="dcterms:W3CDTF">2023-04-21T02:43:36Z</dcterms:created>
  <dcterms:modified xsi:type="dcterms:W3CDTF">2023-11-10T01:44:22Z</dcterms:modified>
</cp:coreProperties>
</file>