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59" r:id="rId3"/>
    <p:sldId id="298" r:id="rId4"/>
    <p:sldId id="343" r:id="rId5"/>
    <p:sldId id="361" r:id="rId6"/>
    <p:sldId id="360" r:id="rId7"/>
    <p:sldId id="363" r:id="rId8"/>
    <p:sldId id="364" r:id="rId9"/>
    <p:sldId id="362" r:id="rId10"/>
    <p:sldId id="365" r:id="rId11"/>
    <p:sldId id="366" r:id="rId12"/>
    <p:sldId id="367" r:id="rId13"/>
    <p:sldId id="369" r:id="rId14"/>
    <p:sldId id="368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61B96D"/>
    <a:srgbClr val="FFC500"/>
    <a:srgbClr val="FECC36"/>
    <a:srgbClr val="3A75A6"/>
    <a:srgbClr val="64C0A7"/>
    <a:srgbClr val="67C7DF"/>
    <a:srgbClr val="5EB130"/>
    <a:srgbClr val="346E9E"/>
    <a:srgbClr val="60B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280" autoAdjust="0"/>
  </p:normalViewPr>
  <p:slideViewPr>
    <p:cSldViewPr snapToGrid="0">
      <p:cViewPr varScale="1">
        <p:scale>
          <a:sx n="112" d="100"/>
          <a:sy n="112" d="100"/>
        </p:scale>
        <p:origin x="15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0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94829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1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01925" y="1290010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01925" y="851289"/>
            <a:ext cx="8454964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b="1" dirty="0" smtClean="0">
                <a:solidFill>
                  <a:srgbClr val="64C7E9"/>
                </a:solidFill>
                <a:ea typeface="Roboto" pitchFamily="2" charset="0"/>
              </a:defRPr>
            </a:lvl1pPr>
          </a:lstStyle>
          <a:p>
            <a:pPr marL="0" lvl="0"/>
            <a:r>
              <a:rPr lang="en-US" dirty="0" smtClean="0"/>
              <a:t>Tittle</a:t>
            </a:r>
          </a:p>
        </p:txBody>
      </p:sp>
      <p:sp>
        <p:nvSpPr>
          <p:cNvPr id="4" name="Freeform 3"/>
          <p:cNvSpPr/>
          <p:nvPr userDrawn="1"/>
        </p:nvSpPr>
        <p:spPr>
          <a:xfrm>
            <a:off x="2666172" y="1"/>
            <a:ext cx="321577" cy="669850"/>
          </a:xfrm>
          <a:custGeom>
            <a:avLst/>
            <a:gdLst>
              <a:gd name="connsiteX0" fmla="*/ 0 w 510363"/>
              <a:gd name="connsiteY0" fmla="*/ 0 h 669851"/>
              <a:gd name="connsiteX1" fmla="*/ 510363 w 510363"/>
              <a:gd name="connsiteY1" fmla="*/ 0 h 669851"/>
              <a:gd name="connsiteX2" fmla="*/ 318977 w 510363"/>
              <a:gd name="connsiteY2" fmla="*/ 669851 h 669851"/>
              <a:gd name="connsiteX3" fmla="*/ 0 w 510363"/>
              <a:gd name="connsiteY3" fmla="*/ 669851 h 669851"/>
              <a:gd name="connsiteX4" fmla="*/ 0 w 510363"/>
              <a:gd name="connsiteY4" fmla="*/ 0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363" h="669851">
                <a:moveTo>
                  <a:pt x="0" y="0"/>
                </a:moveTo>
                <a:lnTo>
                  <a:pt x="510363" y="0"/>
                </a:lnTo>
                <a:lnTo>
                  <a:pt x="318977" y="669851"/>
                </a:lnTo>
                <a:lnTo>
                  <a:pt x="0" y="669851"/>
                </a:lnTo>
                <a:lnTo>
                  <a:pt x="0" y="0"/>
                </a:lnTo>
                <a:close/>
              </a:path>
            </a:pathLst>
          </a:cu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2502"/>
            <a:ext cx="9144000" cy="1924493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2185" y="305856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</a:rPr>
              <a:t>11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019" y="3838896"/>
            <a:ext cx="686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Turtle Graphic</a:t>
            </a: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Đồ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họa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hình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con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Rùa</a:t>
            </a:r>
            <a:endParaRPr lang="en-US" sz="4000" b="1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2050" name="Picture 2" descr="https://aptech-danang.edu.vn/Content/ace/images/bann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78" y="1263702"/>
            <a:ext cx="4766044" cy="11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Thông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03729" y="1700449"/>
            <a:ext cx="2853160" cy="2135326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  <p:sp>
        <p:nvSpPr>
          <p:cNvPr id="6" name="Diamond 5"/>
          <p:cNvSpPr/>
          <p:nvPr/>
        </p:nvSpPr>
        <p:spPr>
          <a:xfrm>
            <a:off x="739941" y="2632370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4942" y="2503813"/>
            <a:ext cx="484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  <a:r>
              <a:rPr lang="en-US" b="1" dirty="0" smtClean="0"/>
              <a:t>eading():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, 0 - 360°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307823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2" y="2949680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x</a:t>
            </a:r>
            <a:r>
              <a:rPr lang="en-US" b="1" dirty="0" err="1" smtClean="0"/>
              <a:t>cor</a:t>
            </a:r>
            <a:r>
              <a:rPr lang="en-US" b="1" dirty="0" smtClean="0"/>
              <a:t>():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26" name="Diamond 25"/>
          <p:cNvSpPr/>
          <p:nvPr/>
        </p:nvSpPr>
        <p:spPr>
          <a:xfrm>
            <a:off x="739941" y="3461009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4942" y="3332452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ycor</a:t>
            </a:r>
            <a:r>
              <a:rPr lang="en-US" b="1" dirty="0"/>
              <a:t>():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rùa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2291" y="2045369"/>
            <a:ext cx="40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37" name="Diamond 36"/>
          <p:cNvSpPr/>
          <p:nvPr/>
        </p:nvSpPr>
        <p:spPr>
          <a:xfrm>
            <a:off x="739941" y="3801251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4942" y="3672694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penup</a:t>
            </a:r>
            <a:r>
              <a:rPr lang="en-US" b="1" dirty="0" smtClean="0"/>
              <a:t>()/up/</a:t>
            </a:r>
            <a:r>
              <a:rPr lang="en-US" b="1" dirty="0" err="1" smtClean="0"/>
              <a:t>pu</a:t>
            </a:r>
            <a:r>
              <a:rPr lang="en-US" b="1" dirty="0" smtClean="0"/>
              <a:t>: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endParaRPr lang="en-US" b="1" dirty="0"/>
          </a:p>
        </p:txBody>
      </p:sp>
      <p:sp>
        <p:nvSpPr>
          <p:cNvPr id="41" name="Diamond 40"/>
          <p:cNvSpPr/>
          <p:nvPr/>
        </p:nvSpPr>
        <p:spPr>
          <a:xfrm>
            <a:off x="739941" y="4152125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4942" y="4023568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pendown</a:t>
            </a:r>
            <a:r>
              <a:rPr lang="en-US" b="1" dirty="0" smtClean="0"/>
              <a:t>()/down/</a:t>
            </a:r>
            <a:r>
              <a:rPr lang="en-US" b="1" dirty="0" err="1" smtClean="0"/>
              <a:t>pd</a:t>
            </a:r>
            <a:r>
              <a:rPr lang="en-US" b="1" dirty="0" smtClean="0"/>
              <a:t>: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endParaRPr lang="en-US" b="1" dirty="0"/>
          </a:p>
        </p:txBody>
      </p:sp>
      <p:sp>
        <p:nvSpPr>
          <p:cNvPr id="43" name="Diamond 42"/>
          <p:cNvSpPr/>
          <p:nvPr/>
        </p:nvSpPr>
        <p:spPr>
          <a:xfrm>
            <a:off x="739941" y="453489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54941" y="4406340"/>
            <a:ext cx="7901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 err="1" smtClean="0"/>
              <a:t>sdown</a:t>
            </a:r>
            <a:r>
              <a:rPr lang="en-US" b="1" dirty="0" smtClean="0"/>
              <a:t>():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trạng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, True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, False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5" name="Diamond 44"/>
          <p:cNvSpPr/>
          <p:nvPr/>
        </p:nvSpPr>
        <p:spPr>
          <a:xfrm>
            <a:off x="739941" y="5204748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54941" y="5076191"/>
            <a:ext cx="79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pensize</a:t>
            </a:r>
            <a:r>
              <a:rPr lang="en-US" b="1" dirty="0" smtClean="0"/>
              <a:t>(number):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dày</a:t>
            </a:r>
            <a:r>
              <a:rPr lang="en-US" dirty="0" smtClean="0"/>
              <a:t> </a:t>
            </a: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47" name="Diamond 46"/>
          <p:cNvSpPr/>
          <p:nvPr/>
        </p:nvSpPr>
        <p:spPr>
          <a:xfrm>
            <a:off x="739941" y="557688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54941" y="5448330"/>
            <a:ext cx="790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</a:t>
            </a:r>
            <a:r>
              <a:rPr lang="en-US" b="1" dirty="0" err="1" smtClean="0"/>
              <a:t>encolor</a:t>
            </a:r>
            <a:r>
              <a:rPr lang="en-US" b="1" dirty="0" smtClean="0"/>
              <a:t>(color):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sắc</a:t>
            </a:r>
            <a:r>
              <a:rPr lang="en-US" dirty="0" smtClean="0"/>
              <a:t> </a:t>
            </a: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258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dáng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903729" y="1700449"/>
            <a:ext cx="2853160" cy="2135326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  <p:sp>
        <p:nvSpPr>
          <p:cNvPr id="24" name="Diamond 23"/>
          <p:cNvSpPr/>
          <p:nvPr/>
        </p:nvSpPr>
        <p:spPr>
          <a:xfrm>
            <a:off x="739941" y="2840053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2" y="2711496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arrow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mũi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b="1" dirty="0"/>
          </a:p>
        </p:txBody>
      </p:sp>
      <p:sp>
        <p:nvSpPr>
          <p:cNvPr id="26" name="Diamond 25"/>
          <p:cNvSpPr/>
          <p:nvPr/>
        </p:nvSpPr>
        <p:spPr>
          <a:xfrm>
            <a:off x="739941" y="3222825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4942" y="3094268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turtle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con </a:t>
            </a:r>
            <a:r>
              <a:rPr lang="en-US" dirty="0" err="1"/>
              <a:t>rùa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2291" y="2045369"/>
            <a:ext cx="407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37" name="Diamond 36"/>
          <p:cNvSpPr/>
          <p:nvPr/>
        </p:nvSpPr>
        <p:spPr>
          <a:xfrm>
            <a:off x="739941" y="356306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54942" y="3434510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b="1" dirty="0" smtClean="0"/>
              <a:t>ircle</a:t>
            </a:r>
            <a:r>
              <a:rPr lang="en-US" dirty="0" smtClean="0"/>
              <a:t>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endParaRPr lang="en-US" b="1" dirty="0"/>
          </a:p>
        </p:txBody>
      </p:sp>
      <p:sp>
        <p:nvSpPr>
          <p:cNvPr id="41" name="Diamond 40"/>
          <p:cNvSpPr/>
          <p:nvPr/>
        </p:nvSpPr>
        <p:spPr>
          <a:xfrm>
            <a:off x="739941" y="3913941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54942" y="3785384"/>
            <a:ext cx="482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square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vuông</a:t>
            </a:r>
            <a:endParaRPr lang="en-US" b="1" dirty="0"/>
          </a:p>
        </p:txBody>
      </p:sp>
      <p:sp>
        <p:nvSpPr>
          <p:cNvPr id="43" name="Diamond 42"/>
          <p:cNvSpPr/>
          <p:nvPr/>
        </p:nvSpPr>
        <p:spPr>
          <a:xfrm>
            <a:off x="739941" y="4296713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854942" y="4168156"/>
            <a:ext cx="490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triangle</a:t>
            </a:r>
            <a:r>
              <a:rPr lang="en-US" dirty="0" smtClean="0"/>
              <a:t>: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94477" y="4773199"/>
            <a:ext cx="7774356" cy="13990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80547" y="4952390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shape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66CC"/>
                </a:solidFill>
              </a:rPr>
              <a:t>“turtle”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rgbClr val="00B0F0"/>
                </a:solidFill>
              </a:rPr>
              <a:t>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shape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66CC"/>
                </a:solidFill>
              </a:rPr>
              <a:t>“arrow”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t</a:t>
            </a:r>
            <a:r>
              <a:rPr lang="en-US" dirty="0" err="1">
                <a:solidFill>
                  <a:schemeClr val="bg1"/>
                </a:solidFill>
              </a:rPr>
              <a:t>.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shape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FF66CC"/>
                </a:solidFill>
              </a:rPr>
              <a:t>“circle”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6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19049" y="6371993"/>
            <a:ext cx="837841" cy="209551"/>
          </a:xfrm>
        </p:spPr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2535210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1" y="2406653"/>
            <a:ext cx="761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  <a:r>
              <a:rPr lang="en-US" b="1" dirty="0" smtClean="0"/>
              <a:t>orward(n)/ </a:t>
            </a:r>
            <a:r>
              <a:rPr lang="en-US" b="1" dirty="0" err="1" smtClean="0"/>
              <a:t>fd</a:t>
            </a:r>
            <a:r>
              <a:rPr lang="en-US" b="1" dirty="0" smtClean="0"/>
              <a:t>(n)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n,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lùi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42291" y="1982072"/>
            <a:ext cx="811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dáng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45" name="Diamond 44"/>
          <p:cNvSpPr/>
          <p:nvPr/>
        </p:nvSpPr>
        <p:spPr>
          <a:xfrm>
            <a:off x="739941" y="316252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854941" y="3033970"/>
            <a:ext cx="761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backward(n)/ </a:t>
            </a:r>
            <a:r>
              <a:rPr lang="en-US" b="1" dirty="0" err="1" smtClean="0"/>
              <a:t>bk</a:t>
            </a:r>
            <a:r>
              <a:rPr lang="en-US" b="1" dirty="0" smtClean="0"/>
              <a:t>(n)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n, n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.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47" name="Diamond 46"/>
          <p:cNvSpPr/>
          <p:nvPr/>
        </p:nvSpPr>
        <p:spPr>
          <a:xfrm>
            <a:off x="739941" y="383237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854941" y="3703819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left(</a:t>
            </a:r>
            <a:r>
              <a:rPr lang="en-US" dirty="0" smtClean="0"/>
              <a:t>alpha</a:t>
            </a:r>
            <a:r>
              <a:rPr lang="en-US" b="1" dirty="0" smtClean="0"/>
              <a:t>)/ </a:t>
            </a:r>
            <a:r>
              <a:rPr lang="en-US" b="1" dirty="0" err="1" smtClean="0"/>
              <a:t>lt</a:t>
            </a:r>
            <a:r>
              <a:rPr lang="en-US" b="1" dirty="0" smtClean="0"/>
              <a:t>(</a:t>
            </a:r>
            <a:r>
              <a:rPr lang="en-US" dirty="0" smtClean="0"/>
              <a:t>alpha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quay sang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alpha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51" name="Diamond 50"/>
          <p:cNvSpPr/>
          <p:nvPr/>
        </p:nvSpPr>
        <p:spPr>
          <a:xfrm>
            <a:off x="739941" y="4225781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54941" y="4097224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right(</a:t>
            </a:r>
            <a:r>
              <a:rPr lang="en-US" dirty="0" smtClean="0"/>
              <a:t>alpha</a:t>
            </a:r>
            <a:r>
              <a:rPr lang="en-US" b="1" dirty="0" smtClean="0"/>
              <a:t>)/ </a:t>
            </a:r>
            <a:r>
              <a:rPr lang="en-US" b="1" dirty="0" err="1"/>
              <a:t>r</a:t>
            </a:r>
            <a:r>
              <a:rPr lang="en-US" b="1" dirty="0" err="1" smtClean="0"/>
              <a:t>t</a:t>
            </a:r>
            <a:r>
              <a:rPr lang="en-US" b="1" dirty="0" smtClean="0"/>
              <a:t>(</a:t>
            </a:r>
            <a:r>
              <a:rPr lang="en-US" dirty="0" smtClean="0"/>
              <a:t>alpha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quay sang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alpha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53" name="Diamond 52"/>
          <p:cNvSpPr/>
          <p:nvPr/>
        </p:nvSpPr>
        <p:spPr>
          <a:xfrm>
            <a:off x="739941" y="4597918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4941" y="4469361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eth</a:t>
            </a:r>
            <a:r>
              <a:rPr lang="en-US" b="1" dirty="0" smtClean="0"/>
              <a:t>(</a:t>
            </a:r>
            <a:r>
              <a:rPr lang="en-US" dirty="0" smtClean="0"/>
              <a:t>angle</a:t>
            </a:r>
            <a:r>
              <a:rPr lang="en-US" b="1" dirty="0" smtClean="0"/>
              <a:t>)/ </a:t>
            </a:r>
            <a:r>
              <a:rPr lang="en-US" b="1" dirty="0" err="1" smtClean="0"/>
              <a:t>setheading</a:t>
            </a:r>
            <a:r>
              <a:rPr lang="en-US" b="1" dirty="0" smtClean="0"/>
              <a:t>(</a:t>
            </a:r>
            <a:r>
              <a:rPr lang="en-US" dirty="0" smtClean="0"/>
              <a:t>angle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angle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55" name="Diamond 54"/>
          <p:cNvSpPr/>
          <p:nvPr/>
        </p:nvSpPr>
        <p:spPr>
          <a:xfrm>
            <a:off x="739941" y="4948790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54941" y="4820233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goto</a:t>
            </a:r>
            <a:r>
              <a:rPr lang="en-US" b="1" dirty="0" smtClean="0"/>
              <a:t>(</a:t>
            </a:r>
            <a:r>
              <a:rPr lang="en-US" dirty="0" smtClean="0"/>
              <a:t>x, y</a:t>
            </a:r>
            <a:r>
              <a:rPr lang="en-US" b="1" dirty="0" smtClean="0"/>
              <a:t>)/ </a:t>
            </a:r>
            <a:r>
              <a:rPr lang="en-US" b="1" dirty="0" err="1" smtClean="0"/>
              <a:t>setpos</a:t>
            </a:r>
            <a:r>
              <a:rPr lang="en-US" b="1" dirty="0" smtClean="0"/>
              <a:t>(</a:t>
            </a:r>
            <a:r>
              <a:rPr lang="en-US" dirty="0" err="1" smtClean="0"/>
              <a:t>x,y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(x, y)</a:t>
            </a:r>
            <a:endParaRPr lang="en-US" b="1" dirty="0"/>
          </a:p>
        </p:txBody>
      </p:sp>
      <p:sp>
        <p:nvSpPr>
          <p:cNvPr id="57" name="Diamond 56"/>
          <p:cNvSpPr/>
          <p:nvPr/>
        </p:nvSpPr>
        <p:spPr>
          <a:xfrm>
            <a:off x="739941" y="53315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854941" y="5203005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set(</a:t>
            </a:r>
            <a:r>
              <a:rPr lang="en-US" dirty="0" smtClean="0"/>
              <a:t>x</a:t>
            </a:r>
            <a:r>
              <a:rPr lang="en-US" b="1" dirty="0" smtClean="0"/>
              <a:t>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59" name="Diamond 58"/>
          <p:cNvSpPr/>
          <p:nvPr/>
        </p:nvSpPr>
        <p:spPr>
          <a:xfrm>
            <a:off x="739941" y="566117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854941" y="5532615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set(</a:t>
            </a:r>
            <a:r>
              <a:rPr lang="en-US" dirty="0"/>
              <a:t>y</a:t>
            </a:r>
            <a:r>
              <a:rPr lang="en-US" b="1" dirty="0" smtClean="0"/>
              <a:t>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y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  <p:sp>
        <p:nvSpPr>
          <p:cNvPr id="61" name="Diamond 60"/>
          <p:cNvSpPr/>
          <p:nvPr/>
        </p:nvSpPr>
        <p:spPr>
          <a:xfrm>
            <a:off x="739941" y="6001414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54941" y="5872857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home()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0 </a:t>
            </a:r>
            <a:r>
              <a:rPr lang="en-US" dirty="0" err="1" smtClean="0"/>
              <a:t>độ</a:t>
            </a:r>
            <a:endParaRPr lang="en-US" b="1" dirty="0"/>
          </a:p>
        </p:txBody>
      </p:sp>
      <p:sp>
        <p:nvSpPr>
          <p:cNvPr id="63" name="Diamond 62"/>
          <p:cNvSpPr/>
          <p:nvPr/>
        </p:nvSpPr>
        <p:spPr>
          <a:xfrm>
            <a:off x="739941" y="6331023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54941" y="6202466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reset() 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6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19049" y="6104302"/>
            <a:ext cx="837841" cy="209551"/>
          </a:xfrm>
        </p:spPr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2267519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1" y="2138962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speed(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tốc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1 - 10</a:t>
            </a:r>
            <a:endParaRPr lang="en-US" b="1" dirty="0"/>
          </a:p>
        </p:txBody>
      </p:sp>
      <p:sp>
        <p:nvSpPr>
          <p:cNvPr id="27" name="Diamond 26"/>
          <p:cNvSpPr/>
          <p:nvPr/>
        </p:nvSpPr>
        <p:spPr>
          <a:xfrm>
            <a:off x="739941" y="2714087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54941" y="2585530"/>
            <a:ext cx="761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circle(</a:t>
            </a:r>
            <a:r>
              <a:rPr lang="en-US" dirty="0" smtClean="0"/>
              <a:t>d, n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d, </a:t>
            </a:r>
            <a:r>
              <a:rPr lang="en-US" dirty="0" err="1" smtClean="0"/>
              <a:t>nếu</a:t>
            </a:r>
            <a:r>
              <a:rPr lang="en-US" dirty="0" smtClean="0"/>
              <a:t> d &gt; 0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tròn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, d &lt; 0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kim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hồ</a:t>
            </a:r>
            <a:r>
              <a:rPr lang="en-US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n: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739941" y="404315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54941" y="3914599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fillcolor</a:t>
            </a:r>
            <a:r>
              <a:rPr lang="en-US" b="1" dirty="0" smtClean="0"/>
              <a:t>(</a:t>
            </a:r>
            <a:r>
              <a:rPr lang="en-US" dirty="0" smtClean="0"/>
              <a:t>color</a:t>
            </a:r>
            <a:r>
              <a:rPr lang="en-US" b="1" dirty="0" smtClean="0"/>
              <a:t>)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err="1" smtClean="0"/>
              <a:t>tô</a:t>
            </a:r>
            <a:r>
              <a:rPr lang="en-US" dirty="0" smtClean="0"/>
              <a:t>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83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919049" y="6371993"/>
            <a:ext cx="837841" cy="209551"/>
          </a:xfrm>
        </p:spPr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điều</a:t>
            </a:r>
            <a:r>
              <a:rPr lang="en-US" b="1" dirty="0" smtClean="0"/>
              <a:t> </a:t>
            </a:r>
            <a:r>
              <a:rPr lang="en-US" b="1" dirty="0" err="1" smtClean="0"/>
              <a:t>khiển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61569" y="2067299"/>
            <a:ext cx="7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để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vuông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94477" y="2651581"/>
            <a:ext cx="7774356" cy="38449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0547" y="2830773"/>
            <a:ext cx="74022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F0"/>
                </a:solidFill>
              </a:rPr>
              <a:t>import</a:t>
            </a:r>
            <a:r>
              <a:rPr lang="en-US" dirty="0">
                <a:solidFill>
                  <a:schemeClr val="bg1"/>
                </a:solidFill>
              </a:rPr>
              <a:t> turtle </a:t>
            </a:r>
            <a:r>
              <a:rPr lang="en-US" i="1" dirty="0">
                <a:solidFill>
                  <a:srgbClr val="00B0F0"/>
                </a:solidFill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t</a:t>
            </a:r>
          </a:p>
          <a:p>
            <a:r>
              <a:rPr lang="en-US" dirty="0" err="1">
                <a:solidFill>
                  <a:schemeClr val="bg1"/>
                </a:solidFill>
              </a:rPr>
              <a:t>t.shape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"turtle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dáng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Rùa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t.pendown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Chế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hạ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bút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t.pencolor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‘red’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nét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vẽ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 err="1">
                <a:solidFill>
                  <a:srgbClr val="00B0F0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square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i="1" dirty="0">
                <a:solidFill>
                  <a:srgbClr val="00B0F0"/>
                </a:solidFill>
              </a:rPr>
              <a:t>for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in</a:t>
            </a:r>
            <a:r>
              <a:rPr lang="en-US" dirty="0">
                <a:solidFill>
                  <a:schemeClr val="bg1"/>
                </a:solidFill>
              </a:rPr>
              <a:t> range(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t.forward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t.left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90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square(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</a:t>
            </a:r>
            <a:r>
              <a:rPr lang="en-US" dirty="0" smtClean="0">
                <a:solidFill>
                  <a:schemeClr val="bg1"/>
                </a:solidFill>
              </a:rPr>
              <a:t>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vẻ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vuông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cạnh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100px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t.mainloop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Duy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trì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đồ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họa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sau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khi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vẽ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xong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90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571538" y="986929"/>
            <a:ext cx="3840434" cy="424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lại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smtClean="0">
                <a:solidFill>
                  <a:schemeClr val="bg1"/>
                </a:solidFill>
              </a:rPr>
              <a:t>bài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31027" y="1822655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659"/>
                </a:solidFill>
              </a:rPr>
              <a:t>1</a:t>
            </a:r>
            <a:endParaRPr lang="en-US" b="1" dirty="0">
              <a:solidFill>
                <a:srgbClr val="60B65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1027" y="2659759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31027" y="1528857"/>
            <a:ext cx="61476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101" y="1865187"/>
            <a:ext cx="56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4102" y="2730275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6" y="797441"/>
            <a:ext cx="8454964" cy="424732"/>
          </a:xfrm>
        </p:spPr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2143" y="2356514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01478" y="2373866"/>
            <a:ext cx="6485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con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b="1" dirty="0"/>
              <a:t>Turtle Graphics</a:t>
            </a:r>
          </a:p>
        </p:txBody>
      </p:sp>
      <p:sp>
        <p:nvSpPr>
          <p:cNvPr id="7" name="Oval 6"/>
          <p:cNvSpPr/>
          <p:nvPr/>
        </p:nvSpPr>
        <p:spPr>
          <a:xfrm>
            <a:off x="602143" y="3100793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1479" y="3171309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6657" y="1526604"/>
            <a:ext cx="824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02143" y="3898235"/>
            <a:ext cx="439848" cy="439848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1479" y="3968751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981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40657"/>
            <a:ext cx="8454964" cy="424732"/>
          </a:xfrm>
        </p:spPr>
        <p:txBody>
          <a:bodyPr/>
          <a:lstStyle/>
          <a:p>
            <a:r>
              <a:rPr lang="en-US" dirty="0" smtClean="0"/>
              <a:t>11.1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con </a:t>
            </a:r>
            <a:r>
              <a:rPr lang="en-US" dirty="0" err="1" smtClean="0"/>
              <a:t>Rùa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Turtle Graphics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034" y="1999239"/>
            <a:ext cx="42849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Turtle Graphics </a:t>
            </a:r>
            <a:r>
              <a:rPr lang="vi-VN" dirty="0"/>
              <a:t>là một chương trình con có sẵn trong Python khi bạn đã cài Python lên máy bạn. </a:t>
            </a:r>
            <a:endParaRPr lang="en-US" dirty="0" smtClean="0"/>
          </a:p>
          <a:p>
            <a:endParaRPr lang="en-US" dirty="0"/>
          </a:p>
          <a:p>
            <a:r>
              <a:rPr lang="vi-VN" b="1" dirty="0" smtClean="0"/>
              <a:t>Turtle</a:t>
            </a:r>
            <a:r>
              <a:rPr lang="vi-VN" dirty="0" smtClean="0"/>
              <a:t> </a:t>
            </a:r>
            <a:r>
              <a:rPr lang="vi-VN" dirty="0"/>
              <a:t>(con rùa) đây chỉ là hình ảnh tưởng tượng, nó cầm cây bút để vẽ, di chuyển đến đâu là nó vẽ đường thẳng đến đó. </a:t>
            </a:r>
            <a:endParaRPr lang="en-US" dirty="0" smtClean="0"/>
          </a:p>
          <a:p>
            <a:r>
              <a:rPr lang="vi-VN" dirty="0" smtClean="0"/>
              <a:t>Nó </a:t>
            </a:r>
            <a:r>
              <a:rPr lang="vi-VN" dirty="0"/>
              <a:t>vẽ bằng những cái chấm (dots-pixels) trên màn hình.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96839" y="5233753"/>
            <a:ext cx="5465135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Bạn</a:t>
            </a:r>
            <a:r>
              <a:rPr lang="en-US" b="1" dirty="0" smtClean="0"/>
              <a:t> </a:t>
            </a:r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thể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ý </a:t>
            </a:r>
            <a:r>
              <a:rPr lang="en-US" b="1" dirty="0" err="1" smtClean="0"/>
              <a:t>thích</a:t>
            </a:r>
            <a:r>
              <a:rPr lang="en-US" b="1" dirty="0" smtClean="0"/>
              <a:t> </a:t>
            </a:r>
          </a:p>
          <a:p>
            <a:pPr algn="ctr"/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mình</a:t>
            </a:r>
            <a:r>
              <a:rPr lang="en-US" b="1" dirty="0" smtClean="0"/>
              <a:t> </a:t>
            </a:r>
            <a:r>
              <a:rPr lang="en-US" b="1" dirty="0" err="1" smtClean="0"/>
              <a:t>với</a:t>
            </a:r>
            <a:r>
              <a:rPr lang="en-US" b="1" dirty="0" smtClean="0"/>
              <a:t> Turtle </a:t>
            </a:r>
            <a:r>
              <a:rPr lang="en-US" b="1" dirty="0"/>
              <a:t>Graphic</a:t>
            </a:r>
          </a:p>
        </p:txBody>
      </p:sp>
      <p:pic>
        <p:nvPicPr>
          <p:cNvPr id="5" name="Picture 2" descr="https://codelearn.io/Media/Default/Users/Poman/DL/python-chuong2-img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017" y="2192149"/>
            <a:ext cx="25336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9097" y="1514991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hòa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b="1" dirty="0" smtClean="0"/>
              <a:t>turtle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99793" y="2042295"/>
            <a:ext cx="7774356" cy="67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547" y="2192454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 smtClean="0">
                <a:solidFill>
                  <a:srgbClr val="00B0F0"/>
                </a:solidFill>
              </a:rPr>
              <a:t>mport</a:t>
            </a:r>
            <a:r>
              <a:rPr lang="en-US" dirty="0" smtClean="0">
                <a:solidFill>
                  <a:schemeClr val="bg1"/>
                </a:solidFill>
              </a:rPr>
              <a:t> turtle </a:t>
            </a:r>
            <a:r>
              <a:rPr lang="en-US" dirty="0" smtClean="0">
                <a:solidFill>
                  <a:srgbClr val="00B0F0"/>
                </a:solidFill>
              </a:rPr>
              <a:t>as</a:t>
            </a:r>
            <a:r>
              <a:rPr lang="en-US" dirty="0" smtClean="0">
                <a:solidFill>
                  <a:schemeClr val="bg1"/>
                </a:solidFill>
              </a:rPr>
              <a:t> t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3697693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3738267"/>
            <a:ext cx="242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9129" y="2901824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Turtle </a:t>
            </a:r>
            <a:r>
              <a:rPr lang="en-US" dirty="0" err="1" smtClean="0"/>
              <a:t>trong</a:t>
            </a:r>
            <a:r>
              <a:rPr lang="en-US" dirty="0" smtClean="0"/>
              <a:t> Python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9" y="4358484"/>
            <a:ext cx="339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9129" y="5251619"/>
            <a:ext cx="339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640x480px</a:t>
            </a:r>
            <a:endParaRPr lang="en-US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4289790" y="3892553"/>
            <a:ext cx="4088666" cy="2282396"/>
            <a:chOff x="4385483" y="3934218"/>
            <a:chExt cx="4088666" cy="22823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4249" y="3934218"/>
              <a:ext cx="3009900" cy="1628775"/>
            </a:xfrm>
            <a:prstGeom prst="rect">
              <a:avLst/>
            </a:prstGeom>
          </p:spPr>
        </p:pic>
        <p:sp>
          <p:nvSpPr>
            <p:cNvPr id="6" name="Right Bracket 5"/>
            <p:cNvSpPr/>
            <p:nvPr/>
          </p:nvSpPr>
          <p:spPr>
            <a:xfrm rot="5400000">
              <a:off x="6902207" y="4223981"/>
              <a:ext cx="133981" cy="300990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27206" y="5878060"/>
              <a:ext cx="20839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 smtClean="0">
                  <a:solidFill>
                    <a:srgbClr val="FF0000"/>
                  </a:solidFill>
                </a:rPr>
                <a:t>Chiều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rộng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cửa</a:t>
              </a:r>
              <a:r>
                <a:rPr lang="en-US" sz="1600" dirty="0" smtClean="0">
                  <a:solidFill>
                    <a:srgbClr val="FF0000"/>
                  </a:solidFill>
                </a:rPr>
                <a:t>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sổ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6" name="Right Bracket 25"/>
            <p:cNvSpPr/>
            <p:nvPr/>
          </p:nvSpPr>
          <p:spPr>
            <a:xfrm rot="10800000">
              <a:off x="5167422" y="3948013"/>
              <a:ext cx="159489" cy="1614980"/>
            </a:xfrm>
            <a:prstGeom prst="rightBracket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85483" y="4285650"/>
              <a:ext cx="78193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>
                  <a:solidFill>
                    <a:srgbClr val="FF0000"/>
                  </a:solidFill>
                </a:rPr>
                <a:t>Chiều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cao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cửa</a:t>
              </a:r>
              <a:endParaRPr lang="en-US" sz="1600" dirty="0" smtClean="0">
                <a:solidFill>
                  <a:srgbClr val="FF0000"/>
                </a:solidFill>
              </a:endParaRPr>
            </a:p>
            <a:p>
              <a:r>
                <a:rPr lang="en-US" sz="1600" dirty="0" err="1" smtClean="0">
                  <a:solidFill>
                    <a:srgbClr val="FF0000"/>
                  </a:solidFill>
                </a:rPr>
                <a:t>sổ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kích</a:t>
            </a:r>
            <a:r>
              <a:rPr lang="en-US" b="1" dirty="0" smtClean="0"/>
              <a:t> </a:t>
            </a:r>
            <a:r>
              <a:rPr lang="en-US" b="1" dirty="0" err="1" smtClean="0"/>
              <a:t>thước</a:t>
            </a:r>
            <a:r>
              <a:rPr lang="en-US" b="1" dirty="0" smtClean="0"/>
              <a:t> </a:t>
            </a:r>
            <a:r>
              <a:rPr lang="en-US" b="1" dirty="0" err="1" smtClean="0"/>
              <a:t>cửa</a:t>
            </a:r>
            <a:r>
              <a:rPr lang="en-US" b="1" dirty="0" smtClean="0"/>
              <a:t> </a:t>
            </a:r>
            <a:r>
              <a:rPr lang="en-US" b="1" dirty="0" err="1" smtClean="0"/>
              <a:t>sổ</a:t>
            </a:r>
            <a:r>
              <a:rPr lang="en-US" b="1" dirty="0" smtClean="0"/>
              <a:t> </a:t>
            </a:r>
            <a:r>
              <a:rPr lang="en-US" b="1" dirty="0" err="1" smtClean="0"/>
              <a:t>đồ</a:t>
            </a:r>
            <a:r>
              <a:rPr lang="en-US" b="1" dirty="0" smtClean="0"/>
              <a:t> </a:t>
            </a:r>
            <a:r>
              <a:rPr lang="en-US" b="1" dirty="0" err="1" smtClean="0"/>
              <a:t>họa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1569" y="2138962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setup()</a:t>
            </a:r>
            <a:endParaRPr lang="en-US" b="1" dirty="0"/>
          </a:p>
        </p:txBody>
      </p:sp>
      <p:sp>
        <p:nvSpPr>
          <p:cNvPr id="6" name="Diamond 5"/>
          <p:cNvSpPr/>
          <p:nvPr/>
        </p:nvSpPr>
        <p:spPr>
          <a:xfrm>
            <a:off x="440274" y="22767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9129" y="2590017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. 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9793" y="3859745"/>
            <a:ext cx="7774356" cy="14850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4009904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t.setup</a:t>
            </a:r>
            <a:r>
              <a:rPr lang="en-US" dirty="0" smtClean="0">
                <a:solidFill>
                  <a:schemeClr val="bg1"/>
                </a:solidFill>
              </a:rPr>
              <a:t>(400, 300)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Kích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thước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400x300px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t.setup</a:t>
            </a:r>
            <a:r>
              <a:rPr lang="en-US" dirty="0" smtClean="0">
                <a:solidFill>
                  <a:schemeClr val="bg1"/>
                </a:solidFill>
              </a:rPr>
              <a:t>(0.5, 0.75)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Tỉ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lệ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so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chiêu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rộng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hình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t.setup</a:t>
            </a:r>
            <a:r>
              <a:rPr lang="en-US" dirty="0" smtClean="0">
                <a:solidFill>
                  <a:schemeClr val="bg1"/>
                </a:solidFill>
              </a:rPr>
              <a:t>(400, 300, 100, 200)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nằm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cách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vị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trí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trái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100px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200px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của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hình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4866" y="3363380"/>
            <a:ext cx="6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setup(width=0.5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height=0.75, </a:t>
            </a:r>
            <a:r>
              <a:rPr lang="en-US" b="1" dirty="0" err="1">
                <a:solidFill>
                  <a:srgbClr val="C00000"/>
                </a:solidFill>
              </a:rPr>
              <a:t>startX</a:t>
            </a:r>
            <a:r>
              <a:rPr lang="en-US" b="1" dirty="0">
                <a:solidFill>
                  <a:srgbClr val="C00000"/>
                </a:solidFill>
              </a:rPr>
              <a:t>=None, </a:t>
            </a:r>
            <a:r>
              <a:rPr lang="en-US" b="1" dirty="0" err="1" smtClean="0">
                <a:solidFill>
                  <a:srgbClr val="C00000"/>
                </a:solidFill>
              </a:rPr>
              <a:t>startY</a:t>
            </a:r>
            <a:r>
              <a:rPr lang="en-US" b="1" dirty="0" smtClean="0">
                <a:solidFill>
                  <a:srgbClr val="C00000"/>
                </a:solidFill>
              </a:rPr>
              <a:t>=None)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3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11.2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sân</a:t>
            </a:r>
            <a:r>
              <a:rPr lang="en-US" dirty="0" smtClean="0"/>
              <a:t> </a:t>
            </a:r>
            <a:r>
              <a:rPr lang="en-US" dirty="0" err="1" smtClean="0"/>
              <a:t>khấu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293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Vùng</a:t>
            </a:r>
            <a:r>
              <a:rPr lang="en-US" b="1" dirty="0" smtClean="0"/>
              <a:t> </a:t>
            </a:r>
            <a:r>
              <a:rPr lang="en-US" b="1" dirty="0" err="1" smtClean="0"/>
              <a:t>làm</a:t>
            </a:r>
            <a:r>
              <a:rPr lang="en-US" b="1" dirty="0" smtClean="0"/>
              <a:t> </a:t>
            </a:r>
            <a:r>
              <a:rPr lang="en-US" b="1" dirty="0" err="1" smtClean="0"/>
              <a:t>việc</a:t>
            </a:r>
            <a:r>
              <a:rPr lang="en-US" b="1" dirty="0" smtClean="0"/>
              <a:t> Canvas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8" y="2138962"/>
            <a:ext cx="4098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logic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89129" y="2991522"/>
            <a:ext cx="409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, </a:t>
            </a:r>
            <a:r>
              <a:rPr lang="en-US" dirty="0" err="1" smtClean="0"/>
              <a:t>rộng</a:t>
            </a:r>
            <a:r>
              <a:rPr lang="en-US" dirty="0" smtClean="0"/>
              <a:t>,  </a:t>
            </a:r>
            <a:r>
              <a:rPr lang="en-US" dirty="0" err="1" smtClean="0"/>
              <a:t>màu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94" y="1706627"/>
            <a:ext cx="3009900" cy="1628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97302" y="2030819"/>
            <a:ext cx="2700670" cy="1105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89129" y="4001615"/>
            <a:ext cx="409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chia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trục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(X,Y).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(X=0, Y=0) ở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.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4997302" y="3806455"/>
            <a:ext cx="3338624" cy="2498651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778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Thiết</a:t>
            </a:r>
            <a:r>
              <a:rPr lang="en-US" b="1" dirty="0" smtClean="0"/>
              <a:t> </a:t>
            </a:r>
            <a:r>
              <a:rPr lang="en-US" b="1" dirty="0" err="1" smtClean="0"/>
              <a:t>lập</a:t>
            </a:r>
            <a:r>
              <a:rPr lang="en-US" b="1" dirty="0" smtClean="0"/>
              <a:t> </a:t>
            </a:r>
            <a:r>
              <a:rPr lang="en-US" b="1" dirty="0" err="1" smtClean="0"/>
              <a:t>kích</a:t>
            </a:r>
            <a:r>
              <a:rPr lang="en-US" b="1" dirty="0" smtClean="0"/>
              <a:t> </a:t>
            </a:r>
            <a:r>
              <a:rPr lang="en-US" b="1" dirty="0" err="1" smtClean="0"/>
              <a:t>thước</a:t>
            </a:r>
            <a:r>
              <a:rPr lang="en-US" b="1" dirty="0" smtClean="0"/>
              <a:t> </a:t>
            </a:r>
            <a:r>
              <a:rPr lang="en-US" b="1" dirty="0" err="1"/>
              <a:t>Vùng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Canvas</a:t>
            </a:r>
          </a:p>
        </p:txBody>
      </p:sp>
      <p:sp>
        <p:nvSpPr>
          <p:cNvPr id="6" name="Diamond 5"/>
          <p:cNvSpPr/>
          <p:nvPr/>
        </p:nvSpPr>
        <p:spPr>
          <a:xfrm>
            <a:off x="440274" y="2276762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1569" y="2138962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screensize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9" y="2590017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(canvas)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9793" y="3859745"/>
            <a:ext cx="7774356" cy="14850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4009904"/>
            <a:ext cx="7402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t.screensize</a:t>
            </a:r>
            <a:r>
              <a:rPr lang="en-US" dirty="0" smtClean="0">
                <a:solidFill>
                  <a:schemeClr val="bg1"/>
                </a:solidFill>
              </a:rPr>
              <a:t>()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Trả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về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kích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thước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vùng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canvas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t.screensize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bg</a:t>
            </a:r>
            <a:r>
              <a:rPr lang="en-US" dirty="0" smtClean="0">
                <a:solidFill>
                  <a:schemeClr val="bg1"/>
                </a:solidFill>
              </a:rPr>
              <a:t>=blue)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màu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nền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vùng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canvas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t.screensize</a:t>
            </a:r>
            <a:r>
              <a:rPr lang="en-US" dirty="0" smtClean="0">
                <a:solidFill>
                  <a:schemeClr val="bg1"/>
                </a:solidFill>
              </a:rPr>
              <a:t>(400, 300)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kích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thước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vùng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4866" y="3057158"/>
            <a:ext cx="6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creensize</a:t>
            </a:r>
            <a:r>
              <a:rPr lang="en-US" b="1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width=None, height=None, </a:t>
            </a:r>
            <a:r>
              <a:rPr lang="en-US" b="1" dirty="0" err="1" smtClean="0">
                <a:solidFill>
                  <a:srgbClr val="C00000"/>
                </a:solidFill>
              </a:rPr>
              <a:t>bg</a:t>
            </a:r>
            <a:r>
              <a:rPr lang="en-US" b="1" dirty="0" smtClean="0">
                <a:solidFill>
                  <a:srgbClr val="C00000"/>
                </a:solidFill>
              </a:rPr>
              <a:t>=None</a:t>
            </a:r>
            <a:r>
              <a:rPr lang="en-US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35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11.2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sân</a:t>
            </a:r>
            <a:r>
              <a:rPr lang="en-US" dirty="0"/>
              <a:t> </a:t>
            </a:r>
            <a:r>
              <a:rPr lang="en-US" dirty="0" err="1"/>
              <a:t>khấu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 smtClean="0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thước</a:t>
            </a:r>
            <a:r>
              <a:rPr lang="en-US" b="1" dirty="0"/>
              <a:t> </a:t>
            </a:r>
            <a:r>
              <a:rPr lang="en-US" b="1" dirty="0" err="1"/>
              <a:t>Vùng</a:t>
            </a:r>
            <a:r>
              <a:rPr lang="en-US" b="1" dirty="0"/>
              <a:t>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việc</a:t>
            </a:r>
            <a:r>
              <a:rPr lang="en-US" b="1" dirty="0"/>
              <a:t> Canvas</a:t>
            </a:r>
          </a:p>
        </p:txBody>
      </p:sp>
      <p:sp>
        <p:nvSpPr>
          <p:cNvPr id="6" name="Diamond 5"/>
          <p:cNvSpPr/>
          <p:nvPr/>
        </p:nvSpPr>
        <p:spPr>
          <a:xfrm>
            <a:off x="440274" y="214939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1569" y="2011596"/>
            <a:ext cx="409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Lệnh</a:t>
            </a:r>
            <a:r>
              <a:rPr lang="en-US" b="1" dirty="0" smtClean="0"/>
              <a:t> </a:t>
            </a:r>
            <a:r>
              <a:rPr lang="en-US" b="1" dirty="0" err="1" smtClean="0"/>
              <a:t>setworldcoordinates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89129" y="2488406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.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canvas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694477" y="4980936"/>
            <a:ext cx="7774356" cy="148509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5056609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t.</a:t>
            </a:r>
            <a:r>
              <a:rPr lang="en-US" b="1" dirty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setworldcoordinates</a:t>
            </a:r>
            <a:r>
              <a:rPr lang="en-US" dirty="0" smtClean="0">
                <a:solidFill>
                  <a:schemeClr val="bg1"/>
                </a:solidFill>
              </a:rPr>
              <a:t>(-240, -180, 240, 180)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Thiết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lập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hệ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tọa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gốc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trái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dưới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(-240, -180)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góc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phải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bên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trên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(240, 180). Do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vậy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tâm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nằm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giữa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cửa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sổ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các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trục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tọa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độ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theo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rộng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là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480,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chiều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cao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360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9129" y="3216460"/>
            <a:ext cx="650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setworldcoordinates</a:t>
            </a:r>
            <a:r>
              <a:rPr lang="en-US" b="1" dirty="0" smtClean="0"/>
              <a:t>(</a:t>
            </a:r>
            <a:r>
              <a:rPr lang="en-US" b="1" dirty="0" err="1" smtClean="0">
                <a:solidFill>
                  <a:srgbClr val="C00000"/>
                </a:solidFill>
              </a:rPr>
              <a:t>llx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lly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urx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urly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89129" y="3679253"/>
            <a:ext cx="7985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llx</a:t>
            </a:r>
            <a:r>
              <a:rPr lang="en-US" dirty="0" smtClean="0"/>
              <a:t>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/>
              <a:t>l</a:t>
            </a:r>
            <a:r>
              <a:rPr lang="en-US" dirty="0" err="1" smtClean="0"/>
              <a:t>ly</a:t>
            </a:r>
            <a:r>
              <a:rPr lang="en-US" dirty="0" smtClean="0"/>
              <a:t>: </a:t>
            </a:r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llx</a:t>
            </a:r>
            <a:r>
              <a:rPr lang="en-US" dirty="0"/>
              <a:t>: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lly</a:t>
            </a:r>
            <a:r>
              <a:rPr lang="en-US" dirty="0"/>
              <a:t>: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 smtClean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 smtClean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11.3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Rùa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pic>
        <p:nvPicPr>
          <p:cNvPr id="20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9" y="1482252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1054582" y="1522826"/>
            <a:ext cx="53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,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tọa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màn</a:t>
            </a:r>
            <a:r>
              <a:rPr lang="en-US" b="1" dirty="0" smtClean="0"/>
              <a:t> </a:t>
            </a:r>
            <a:r>
              <a:rPr lang="en-US" b="1" dirty="0" err="1" smtClean="0"/>
              <a:t>hình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89128" y="2034466"/>
            <a:ext cx="450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Trạng</a:t>
            </a:r>
            <a:r>
              <a:rPr lang="en-US" b="1" dirty="0" smtClean="0"/>
              <a:t> </a:t>
            </a:r>
            <a:r>
              <a:rPr lang="en-US" b="1" dirty="0" err="1" smtClean="0"/>
              <a:t>thái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 smtClean="0"/>
              <a:t> </a:t>
            </a:r>
            <a:r>
              <a:rPr lang="en-US" b="1" dirty="0" err="1" smtClean="0"/>
              <a:t>Rùa</a:t>
            </a:r>
            <a:r>
              <a:rPr lang="en-US" b="1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3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:</a:t>
            </a:r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5263116" y="2138962"/>
            <a:ext cx="3338624" cy="2498651"/>
            <a:chOff x="4997302" y="3806455"/>
            <a:chExt cx="3338624" cy="2498651"/>
          </a:xfrm>
        </p:grpSpPr>
        <p:sp>
          <p:nvSpPr>
            <p:cNvPr id="29" name="Rectangle 28"/>
            <p:cNvSpPr/>
            <p:nvPr/>
          </p:nvSpPr>
          <p:spPr>
            <a:xfrm>
              <a:off x="4997302" y="3806455"/>
              <a:ext cx="3338624" cy="24986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29" idx="2"/>
              <a:endCxn id="29" idx="0"/>
            </p:cNvCxnSpPr>
            <p:nvPr/>
          </p:nvCxnSpPr>
          <p:spPr>
            <a:xfrm flipV="1">
              <a:off x="6666614" y="3806455"/>
              <a:ext cx="0" cy="2498651"/>
            </a:xfrm>
            <a:prstGeom prst="straightConnector1">
              <a:avLst/>
            </a:prstGeom>
            <a:ln w="1905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29" idx="1"/>
              <a:endCxn id="29" idx="3"/>
            </p:cNvCxnSpPr>
            <p:nvPr/>
          </p:nvCxnSpPr>
          <p:spPr>
            <a:xfrm>
              <a:off x="4997302" y="5055781"/>
              <a:ext cx="333862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37263" y="4160023"/>
              <a:ext cx="8918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Y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1048" y="4650978"/>
              <a:ext cx="1063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 smtClean="0"/>
                <a:t>Trục</a:t>
              </a:r>
              <a:r>
                <a:rPr lang="en-US" sz="1600" dirty="0" smtClean="0"/>
                <a:t> X</a:t>
              </a:r>
              <a:endParaRPr lang="en-US" sz="1600" dirty="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95164" y="4903380"/>
              <a:ext cx="342900" cy="3048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359597" y="5145776"/>
              <a:ext cx="63795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(0.0)</a:t>
              </a:r>
              <a:endParaRPr 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1197" y="5092613"/>
              <a:ext cx="4133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94988" y="5092613"/>
              <a:ext cx="74295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180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32304" y="5826491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-90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838064" y="3944255"/>
              <a:ext cx="68114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90</a:t>
              </a:r>
              <a:r>
                <a:rPr lang="en-US" b="1" dirty="0"/>
                <a:t>°</a:t>
              </a:r>
              <a:endParaRPr lang="en-US" sz="1600" b="1" dirty="0"/>
            </a:p>
          </p:txBody>
        </p:sp>
      </p:grpSp>
      <p:sp>
        <p:nvSpPr>
          <p:cNvPr id="6" name="Diamond 5"/>
          <p:cNvSpPr/>
          <p:nvPr/>
        </p:nvSpPr>
        <p:spPr>
          <a:xfrm>
            <a:off x="739941" y="2896669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54943" y="2768112"/>
            <a:ext cx="407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(heading):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</a:t>
            </a:r>
            <a:r>
              <a:rPr lang="en-US" dirty="0"/>
              <a:t>°</a:t>
            </a:r>
            <a:endParaRPr lang="en-US" b="1" dirty="0"/>
          </a:p>
        </p:txBody>
      </p:sp>
      <p:sp>
        <p:nvSpPr>
          <p:cNvPr id="24" name="Diamond 23"/>
          <p:cNvSpPr/>
          <p:nvPr/>
        </p:nvSpPr>
        <p:spPr>
          <a:xfrm>
            <a:off x="739941" y="3300706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4942" y="3172149"/>
            <a:ext cx="39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X</a:t>
            </a:r>
            <a:endParaRPr lang="en-US" b="1" dirty="0"/>
          </a:p>
        </p:txBody>
      </p:sp>
      <p:sp>
        <p:nvSpPr>
          <p:cNvPr id="26" name="Diamond 25"/>
          <p:cNvSpPr/>
          <p:nvPr/>
        </p:nvSpPr>
        <p:spPr>
          <a:xfrm>
            <a:off x="739941" y="3683478"/>
            <a:ext cx="93736" cy="937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4942" y="3554921"/>
            <a:ext cx="398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Tọa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Y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89128" y="4192876"/>
            <a:ext cx="450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độ</a:t>
            </a:r>
            <a:r>
              <a:rPr lang="en-US" b="1" dirty="0" smtClean="0"/>
              <a:t> </a:t>
            </a:r>
            <a:r>
              <a:rPr lang="en-US" b="1" dirty="0" err="1" smtClean="0"/>
              <a:t>vẽ</a:t>
            </a:r>
            <a:r>
              <a:rPr lang="en-US" b="1" dirty="0" smtClean="0"/>
              <a:t>: </a:t>
            </a:r>
            <a:r>
              <a:rPr lang="en-US" dirty="0" err="1" smtClean="0"/>
              <a:t>khi</a:t>
            </a:r>
            <a:r>
              <a:rPr lang="en-US" dirty="0" smtClean="0"/>
              <a:t> di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Rùa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vết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” (</a:t>
            </a:r>
            <a:r>
              <a:rPr lang="en-US" dirty="0" err="1" smtClean="0"/>
              <a:t>penup</a:t>
            </a:r>
            <a:r>
              <a:rPr lang="en-US" dirty="0" smtClean="0"/>
              <a:t>),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“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” (</a:t>
            </a:r>
            <a:r>
              <a:rPr lang="en-US" dirty="0" err="1" smtClean="0"/>
              <a:t>pendown</a:t>
            </a:r>
            <a:r>
              <a:rPr lang="en-US" dirty="0" smtClean="0"/>
              <a:t>).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mặc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hạ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91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2507</TotalTime>
  <Words>1387</Words>
  <Application>Microsoft Office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1221</cp:revision>
  <dcterms:created xsi:type="dcterms:W3CDTF">2023-04-21T02:43:36Z</dcterms:created>
  <dcterms:modified xsi:type="dcterms:W3CDTF">2023-11-10T01:40:45Z</dcterms:modified>
</cp:coreProperties>
</file>