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8" r:id="rId3"/>
    <p:sldId id="343" r:id="rId4"/>
    <p:sldId id="344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96D"/>
    <a:srgbClr val="FF66CC"/>
    <a:srgbClr val="FFC500"/>
    <a:srgbClr val="FECC36"/>
    <a:srgbClr val="3A75A6"/>
    <a:srgbClr val="64C0A7"/>
    <a:srgbClr val="67C7DF"/>
    <a:srgbClr val="5EB130"/>
    <a:srgbClr val="346E9E"/>
    <a:srgbClr val="60B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5" autoAdjust="0"/>
    <p:restoredTop sz="94280" autoAdjust="0"/>
  </p:normalViewPr>
  <p:slideViewPr>
    <p:cSldViewPr snapToGrid="0">
      <p:cViewPr varScale="1">
        <p:scale>
          <a:sx n="112" d="100"/>
          <a:sy n="112" d="100"/>
        </p:scale>
        <p:origin x="15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6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62565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0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94829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1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01925" y="1290010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01925" y="851289"/>
            <a:ext cx="8454964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b="1" dirty="0" smtClean="0">
                <a:solidFill>
                  <a:srgbClr val="64C7E9"/>
                </a:solidFill>
                <a:ea typeface="Roboto" pitchFamily="2" charset="0"/>
              </a:defRPr>
            </a:lvl1pPr>
          </a:lstStyle>
          <a:p>
            <a:pPr marL="0" lvl="0"/>
            <a:r>
              <a:rPr lang="en-US" dirty="0" smtClean="0"/>
              <a:t>Tittle</a:t>
            </a:r>
          </a:p>
        </p:txBody>
      </p:sp>
      <p:sp>
        <p:nvSpPr>
          <p:cNvPr id="4" name="Freeform 3"/>
          <p:cNvSpPr/>
          <p:nvPr userDrawn="1"/>
        </p:nvSpPr>
        <p:spPr>
          <a:xfrm>
            <a:off x="2666172" y="1"/>
            <a:ext cx="321577" cy="669850"/>
          </a:xfrm>
          <a:custGeom>
            <a:avLst/>
            <a:gdLst>
              <a:gd name="connsiteX0" fmla="*/ 0 w 510363"/>
              <a:gd name="connsiteY0" fmla="*/ 0 h 669851"/>
              <a:gd name="connsiteX1" fmla="*/ 510363 w 510363"/>
              <a:gd name="connsiteY1" fmla="*/ 0 h 669851"/>
              <a:gd name="connsiteX2" fmla="*/ 318977 w 510363"/>
              <a:gd name="connsiteY2" fmla="*/ 669851 h 669851"/>
              <a:gd name="connsiteX3" fmla="*/ 0 w 510363"/>
              <a:gd name="connsiteY3" fmla="*/ 669851 h 669851"/>
              <a:gd name="connsiteX4" fmla="*/ 0 w 510363"/>
              <a:gd name="connsiteY4" fmla="*/ 0 h 66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363" h="669851">
                <a:moveTo>
                  <a:pt x="0" y="0"/>
                </a:moveTo>
                <a:lnTo>
                  <a:pt x="510363" y="0"/>
                </a:lnTo>
                <a:lnTo>
                  <a:pt x="318977" y="669851"/>
                </a:lnTo>
                <a:lnTo>
                  <a:pt x="0" y="669851"/>
                </a:lnTo>
                <a:lnTo>
                  <a:pt x="0" y="0"/>
                </a:lnTo>
                <a:close/>
              </a:path>
            </a:pathLst>
          </a:cu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2502"/>
            <a:ext cx="9144000" cy="1924493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2185" y="305856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</a:rPr>
              <a:t>12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019" y="3838896"/>
            <a:ext cx="686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Bắt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lỗi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kiểm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soát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lỗi</a:t>
            </a:r>
            <a:endParaRPr lang="en-US" sz="4000" b="1" dirty="0" smtClean="0">
              <a:solidFill>
                <a:schemeClr val="bg1"/>
              </a:solidFill>
              <a:ea typeface="Roboto" pitchFamily="2" charset="0"/>
            </a:endParaRP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Trong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Python</a:t>
            </a:r>
            <a:endParaRPr lang="en-US" sz="4000" b="1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2050" name="Picture 2" descr="https://aptech-danang.edu.vn/Content/ace/images/banne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78" y="1263702"/>
            <a:ext cx="4766044" cy="11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382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else </a:t>
            </a:r>
            <a:r>
              <a:rPr lang="en-US" b="1" dirty="0" err="1" smtClean="0"/>
              <a:t>và</a:t>
            </a:r>
            <a:r>
              <a:rPr lang="en-US" b="1" smtClean="0"/>
              <a:t> finally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981" y="1859579"/>
            <a:ext cx="4320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t</a:t>
            </a:r>
            <a:r>
              <a:rPr lang="en-US" sz="1600" b="1" dirty="0" smtClean="0"/>
              <a:t>ry: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    &lt;</a:t>
            </a:r>
            <a:r>
              <a:rPr lang="en-US" sz="1600" b="1" dirty="0" err="1" smtClean="0">
                <a:solidFill>
                  <a:srgbClr val="FF0000"/>
                </a:solidFill>
              </a:rPr>
              <a:t>Lệnh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hoặc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nhóm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lệnh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cần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bắt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lỗi</a:t>
            </a:r>
            <a:r>
              <a:rPr lang="en-US" sz="1600" b="1" dirty="0" smtClean="0">
                <a:solidFill>
                  <a:srgbClr val="FF0000"/>
                </a:solidFill>
              </a:rPr>
              <a:t>&gt;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/>
              <a:t>e</a:t>
            </a:r>
            <a:r>
              <a:rPr lang="en-US" sz="1600" b="1" dirty="0" smtClean="0"/>
              <a:t>xcept &lt;</a:t>
            </a:r>
            <a:r>
              <a:rPr lang="en-US" sz="1600" b="1" dirty="0" err="1" smtClean="0"/>
              <a:t>Mã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lỗi</a:t>
            </a:r>
            <a:r>
              <a:rPr lang="en-US" sz="1600" b="1" dirty="0" smtClean="0"/>
              <a:t> Exception 1&gt;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</a:rPr>
              <a:t>Các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lệnh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xử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lý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lỗi</a:t>
            </a:r>
            <a:r>
              <a:rPr lang="en-US" sz="1600" b="1" dirty="0" smtClean="0">
                <a:solidFill>
                  <a:srgbClr val="FF0000"/>
                </a:solidFill>
              </a:rPr>
              <a:t> 1&gt;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except </a:t>
            </a:r>
            <a:r>
              <a:rPr lang="en-US" sz="1600" b="1" dirty="0"/>
              <a:t>&lt;</a:t>
            </a:r>
            <a:r>
              <a:rPr lang="en-US" sz="1600" b="1" dirty="0" err="1"/>
              <a:t>Mã</a:t>
            </a:r>
            <a:r>
              <a:rPr lang="en-US" sz="1600" b="1" dirty="0"/>
              <a:t> </a:t>
            </a:r>
            <a:r>
              <a:rPr lang="en-US" sz="1600" b="1" dirty="0" err="1"/>
              <a:t>lỗi</a:t>
            </a:r>
            <a:r>
              <a:rPr lang="en-US" sz="1600" b="1" dirty="0"/>
              <a:t> Exception </a:t>
            </a:r>
            <a:r>
              <a:rPr lang="en-US" sz="1600" b="1" dirty="0" smtClean="0"/>
              <a:t>n&gt;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   &lt;</a:t>
            </a:r>
            <a:r>
              <a:rPr lang="en-US" sz="1600" b="1" dirty="0" err="1">
                <a:solidFill>
                  <a:srgbClr val="FF0000"/>
                </a:solidFill>
              </a:rPr>
              <a:t>Các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lệnh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xử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lý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lỗi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n&gt;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except </a:t>
            </a:r>
            <a:r>
              <a:rPr lang="en-US" sz="1600" b="1" dirty="0" smtClean="0"/>
              <a:t>Exception: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   &lt;</a:t>
            </a:r>
            <a:r>
              <a:rPr lang="en-US" sz="1600" b="1" dirty="0" err="1">
                <a:solidFill>
                  <a:srgbClr val="FF0000"/>
                </a:solidFill>
              </a:rPr>
              <a:t>Các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lệnh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xử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lý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lỗi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khác</a:t>
            </a:r>
            <a:r>
              <a:rPr lang="en-US" sz="1600" b="1" dirty="0" smtClean="0">
                <a:solidFill>
                  <a:srgbClr val="FF000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else: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   &lt;</a:t>
            </a:r>
            <a:r>
              <a:rPr lang="en-US" sz="1600" b="1" dirty="0" err="1">
                <a:solidFill>
                  <a:srgbClr val="FF0000"/>
                </a:solidFill>
              </a:rPr>
              <a:t>Các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lệnh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xử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lý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khi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không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có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lỗi</a:t>
            </a:r>
            <a:r>
              <a:rPr lang="en-US" sz="1600" b="1" dirty="0" smtClean="0">
                <a:solidFill>
                  <a:srgbClr val="FF0000"/>
                </a:solidFill>
              </a:rPr>
              <a:t>&gt; 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/>
              <a:t>f</a:t>
            </a:r>
            <a:r>
              <a:rPr lang="en-US" sz="1600" b="1" dirty="0" smtClean="0"/>
              <a:t>inally: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Các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lệnh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luôn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thực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hiện</a:t>
            </a:r>
            <a:r>
              <a:rPr lang="en-US" sz="1600" b="1" dirty="0" smtClean="0">
                <a:solidFill>
                  <a:srgbClr val="FF0000"/>
                </a:solidFill>
              </a:rPr>
              <a:t>&gt;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78080" y="1516874"/>
            <a:ext cx="3778809" cy="4958353"/>
          </a:xfrm>
          <a:prstGeom prst="roundRect">
            <a:avLst>
              <a:gd name="adj" fmla="val 4009"/>
            </a:avLst>
          </a:prstGeom>
          <a:solidFill>
            <a:schemeClr val="bg1"/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22108" y="1623085"/>
            <a:ext cx="34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8080" y="2098628"/>
            <a:ext cx="34907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nhóm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bắt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080" y="2462114"/>
            <a:ext cx="3490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chuyển</a:t>
            </a:r>
            <a:r>
              <a:rPr lang="en-US" sz="1700" dirty="0" smtClean="0"/>
              <a:t> sang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tiếp</a:t>
            </a:r>
            <a:r>
              <a:rPr lang="en-US" sz="1700" dirty="0" smtClean="0"/>
              <a:t> </a:t>
            </a:r>
            <a:r>
              <a:rPr lang="en-US" sz="1700" dirty="0" err="1" smtClean="0"/>
              <a:t>theo</a:t>
            </a:r>
            <a:r>
              <a:rPr lang="en-US" sz="1700" dirty="0" smtClean="0"/>
              <a:t> say </a:t>
            </a:r>
            <a:r>
              <a:rPr lang="en-US" sz="1700" dirty="0" err="1" smtClean="0"/>
              <a:t>try..except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8080" y="3098846"/>
            <a:ext cx="37788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sẽ</a:t>
            </a:r>
            <a:r>
              <a:rPr lang="en-US" sz="1700" dirty="0" smtClean="0"/>
              <a:t>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tương</a:t>
            </a:r>
            <a:r>
              <a:rPr lang="en-US" sz="1700" dirty="0" smtClean="0"/>
              <a:t> </a:t>
            </a:r>
            <a:r>
              <a:rPr lang="en-US" sz="1700" dirty="0" err="1" smtClean="0"/>
              <a:t>ứng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đó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080" y="4212541"/>
            <a:ext cx="37788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nằm</a:t>
            </a:r>
            <a:r>
              <a:rPr lang="en-US" sz="1700" dirty="0" smtClean="0"/>
              <a:t> </a:t>
            </a:r>
            <a:r>
              <a:rPr lang="en-US" sz="1700" dirty="0" err="1" smtClean="0"/>
              <a:t>trên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rơi</a:t>
            </a:r>
            <a:r>
              <a:rPr lang="en-US" sz="1700" dirty="0" smtClean="0"/>
              <a:t> </a:t>
            </a:r>
            <a:r>
              <a:rPr lang="en-US" sz="1700" dirty="0" err="1" smtClean="0"/>
              <a:t>vào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khác</a:t>
            </a:r>
            <a:r>
              <a:rPr lang="en-US" sz="1700" dirty="0" smtClean="0"/>
              <a:t> </a:t>
            </a:r>
            <a:r>
              <a:rPr lang="en-US" sz="1700" dirty="0" err="1" smtClean="0"/>
              <a:t>nằm</a:t>
            </a:r>
            <a:r>
              <a:rPr lang="en-US" sz="1700" dirty="0" smtClean="0"/>
              <a:t> </a:t>
            </a:r>
            <a:r>
              <a:rPr lang="en-US" sz="1700" dirty="0" err="1" smtClean="0"/>
              <a:t>cuối</a:t>
            </a:r>
            <a:r>
              <a:rPr lang="en-US" sz="1700" dirty="0" smtClean="0"/>
              <a:t> </a:t>
            </a:r>
            <a:r>
              <a:rPr lang="en-US" sz="1700" dirty="0" err="1" smtClean="0"/>
              <a:t>cùng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080" y="5057618"/>
            <a:ext cx="3778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sẽ</a:t>
            </a:r>
            <a:r>
              <a:rPr lang="en-US" sz="1700" dirty="0" smtClean="0"/>
              <a:t> </a:t>
            </a:r>
            <a:r>
              <a:rPr lang="en-US" sz="1700" dirty="0" err="1" smtClean="0"/>
              <a:t>rơi</a:t>
            </a:r>
            <a:r>
              <a:rPr lang="en-US" sz="1700" dirty="0" smtClean="0"/>
              <a:t> </a:t>
            </a:r>
            <a:r>
              <a:rPr lang="en-US" sz="1700" dirty="0" err="1" smtClean="0"/>
              <a:t>vào</a:t>
            </a:r>
            <a:r>
              <a:rPr lang="en-US" sz="1700" dirty="0" smtClean="0"/>
              <a:t> </a:t>
            </a:r>
            <a:r>
              <a:rPr lang="en-US" sz="1700" dirty="0" err="1" smtClean="0"/>
              <a:t>khối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else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080" y="5739652"/>
            <a:ext cx="3778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Nhóm</a:t>
            </a:r>
            <a:r>
              <a:rPr lang="en-US" sz="1700" dirty="0" smtClean="0"/>
              <a:t> </a:t>
            </a:r>
            <a:r>
              <a:rPr lang="en-US" sz="1700" dirty="0" err="1" smtClean="0"/>
              <a:t>lênh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finally </a:t>
            </a:r>
            <a:r>
              <a:rPr lang="en-US" sz="1700" dirty="0" err="1" smtClean="0"/>
              <a:t>luôn</a:t>
            </a:r>
            <a:r>
              <a:rPr lang="en-US" sz="1700" dirty="0" smtClean="0"/>
              <a:t> </a:t>
            </a:r>
            <a:r>
              <a:rPr lang="en-US" sz="1700" dirty="0" err="1" smtClean="0"/>
              <a:t>được</a:t>
            </a:r>
            <a:r>
              <a:rPr lang="en-US" sz="1700" dirty="0" smtClean="0"/>
              <a:t>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dù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hay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12.2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161" y="2065518"/>
            <a:ext cx="7774356" cy="27191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5915" y="2215679"/>
            <a:ext cx="7353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B0F0"/>
                </a:solidFill>
              </a:rPr>
              <a:t>def</a:t>
            </a:r>
            <a:r>
              <a:rPr lang="en-US" sz="1600" dirty="0" smtClean="0">
                <a:solidFill>
                  <a:schemeClr val="bg1"/>
                </a:solidFill>
              </a:rPr>
              <a:t> divide(x, y)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t</a:t>
            </a:r>
            <a:r>
              <a:rPr lang="en-US" sz="1600" dirty="0" smtClean="0">
                <a:solidFill>
                  <a:srgbClr val="00B0F0"/>
                </a:solidFill>
              </a:rPr>
              <a:t>ry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result = x / y;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except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ZeroDivisionError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print(“</a:t>
            </a:r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chia </a:t>
            </a:r>
            <a:r>
              <a:rPr lang="en-US" sz="1600" dirty="0" err="1" smtClean="0">
                <a:solidFill>
                  <a:schemeClr val="bg1"/>
                </a:solidFill>
              </a:rPr>
              <a:t>cho</a:t>
            </a:r>
            <a:r>
              <a:rPr lang="en-US" sz="1600" dirty="0" smtClean="0">
                <a:solidFill>
                  <a:schemeClr val="bg1"/>
                </a:solidFill>
              </a:rPr>
              <a:t> 0”)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else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Kết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quả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”, result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finally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Đã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thực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hiện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xong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lệnh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571538" y="986929"/>
            <a:ext cx="3840434" cy="424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Tổng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kết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lại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bài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31027" y="1822655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0B659"/>
                </a:solidFill>
              </a:rPr>
              <a:t>1</a:t>
            </a:r>
            <a:endParaRPr lang="en-US" b="1" dirty="0">
              <a:solidFill>
                <a:srgbClr val="60B659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1027" y="2659759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731027" y="1528857"/>
            <a:ext cx="61476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4101" y="1865187"/>
            <a:ext cx="56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tổng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xảy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4102" y="2730275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bắt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40657"/>
            <a:ext cx="8454964" cy="424732"/>
          </a:xfrm>
        </p:spPr>
        <p:txBody>
          <a:bodyPr/>
          <a:lstStyle/>
          <a:p>
            <a:r>
              <a:rPr lang="en-US" dirty="0" smtClean="0"/>
              <a:t>12.1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034" y="1999239"/>
            <a:ext cx="78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5033" y="2547853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710426" y="2094760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/>
          <p:cNvSpPr/>
          <p:nvPr/>
        </p:nvSpPr>
        <p:spPr>
          <a:xfrm>
            <a:off x="710426" y="2656272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3260116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1993" y="3300690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</a:t>
            </a:r>
            <a:r>
              <a:rPr lang="en-US" b="1" dirty="0" err="1" smtClean="0"/>
              <a:t>sao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biết</a:t>
            </a:r>
            <a:r>
              <a:rPr lang="en-US" b="1" dirty="0" smtClean="0"/>
              <a:t>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033" y="3951350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gở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710426" y="4059769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5033" y="4472345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code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24" name="Flowchart: Decision 23"/>
          <p:cNvSpPr/>
          <p:nvPr/>
        </p:nvSpPr>
        <p:spPr>
          <a:xfrm>
            <a:off x="710426" y="4580764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69581" y="5284381"/>
            <a:ext cx="6475228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Thành</a:t>
            </a:r>
            <a:r>
              <a:rPr lang="en-US" b="1" i="1" dirty="0" smtClean="0"/>
              <a:t> </a:t>
            </a:r>
            <a:r>
              <a:rPr lang="en-US" b="1" i="1" dirty="0" err="1" smtClean="0"/>
              <a:t>công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của</a:t>
            </a:r>
            <a:r>
              <a:rPr lang="en-US" b="1" i="1" dirty="0" smtClean="0"/>
              <a:t> </a:t>
            </a:r>
            <a:r>
              <a:rPr lang="en-US" b="1" i="1" dirty="0" err="1" smtClean="0"/>
              <a:t>một</a:t>
            </a:r>
            <a:r>
              <a:rPr lang="en-US" b="1" i="1" dirty="0" smtClean="0"/>
              <a:t> </a:t>
            </a:r>
            <a:r>
              <a:rPr lang="en-US" b="1" i="1" dirty="0" err="1" smtClean="0"/>
              <a:t>lập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trình</a:t>
            </a:r>
            <a:r>
              <a:rPr lang="en-US" b="1" i="1" dirty="0" smtClean="0"/>
              <a:t> </a:t>
            </a:r>
            <a:r>
              <a:rPr lang="en-US" b="1" i="1" dirty="0" err="1" smtClean="0"/>
              <a:t>viên</a:t>
            </a:r>
            <a:r>
              <a:rPr lang="en-US" b="1" i="1" dirty="0" smtClean="0"/>
              <a:t> </a:t>
            </a:r>
            <a:r>
              <a:rPr lang="en-US" b="1" i="1" dirty="0" err="1" smtClean="0"/>
              <a:t>là</a:t>
            </a:r>
            <a:r>
              <a:rPr lang="en-US" b="1" i="1" dirty="0" smtClean="0"/>
              <a:t> </a:t>
            </a:r>
            <a:r>
              <a:rPr lang="en-US" b="1" i="1" dirty="0" err="1" smtClean="0"/>
              <a:t>tạo</a:t>
            </a:r>
            <a:r>
              <a:rPr lang="en-US" b="1" i="1" dirty="0" smtClean="0"/>
              <a:t> </a:t>
            </a:r>
            <a:r>
              <a:rPr lang="en-US" b="1" i="1" dirty="0" err="1" smtClean="0"/>
              <a:t>ra</a:t>
            </a:r>
            <a:r>
              <a:rPr lang="en-US" b="1" i="1" dirty="0" smtClean="0"/>
              <a:t> </a:t>
            </a:r>
            <a:r>
              <a:rPr lang="en-US" b="1" i="1" dirty="0" err="1" smtClean="0"/>
              <a:t>một</a:t>
            </a:r>
            <a:r>
              <a:rPr lang="en-US" b="1" i="1" dirty="0" smtClean="0"/>
              <a:t> </a:t>
            </a:r>
            <a:r>
              <a:rPr lang="en-US" b="1" i="1" dirty="0" err="1" smtClean="0"/>
              <a:t>chương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trình</a:t>
            </a:r>
            <a:r>
              <a:rPr lang="en-US" b="1" i="1" dirty="0" smtClean="0"/>
              <a:t> </a:t>
            </a:r>
            <a:r>
              <a:rPr lang="en-US" b="1" i="1" dirty="0" err="1" smtClean="0"/>
              <a:t>hoạt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động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tốt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</a:t>
            </a:r>
            <a:r>
              <a:rPr lang="en-US" b="1" i="1" dirty="0" err="1" smtClean="0"/>
              <a:t>không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có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6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12.2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Lỗi</a:t>
            </a:r>
            <a:r>
              <a:rPr lang="en-US" b="1" dirty="0" smtClean="0"/>
              <a:t> Syntax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logic </a:t>
            </a:r>
            <a:r>
              <a:rPr lang="en-US" b="1" dirty="0" err="1" smtClean="0"/>
              <a:t>nội</a:t>
            </a:r>
            <a:r>
              <a:rPr lang="en-US" b="1" dirty="0" smtClean="0"/>
              <a:t> </a:t>
            </a:r>
            <a:r>
              <a:rPr lang="en-US" b="1" dirty="0" err="1" smtClean="0"/>
              <a:t>tại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484" y="1945595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b="1" dirty="0" smtClean="0"/>
              <a:t>syntax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Python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b="1" dirty="0" err="1" smtClean="0"/>
              <a:t>SyntaxError</a:t>
            </a:r>
            <a:endParaRPr lang="en-US" b="1" dirty="0"/>
          </a:p>
        </p:txBody>
      </p:sp>
      <p:sp>
        <p:nvSpPr>
          <p:cNvPr id="11" name="Flowchart: Decision 10"/>
          <p:cNvSpPr/>
          <p:nvPr/>
        </p:nvSpPr>
        <p:spPr>
          <a:xfrm>
            <a:off x="548981" y="2019804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9793" y="2871088"/>
            <a:ext cx="7774356" cy="678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547" y="3021247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 =&gt;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9793" y="4081298"/>
            <a:ext cx="7774356" cy="678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547" y="4220824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SyntaxError</a:t>
            </a:r>
            <a:r>
              <a:rPr lang="en-US" dirty="0">
                <a:solidFill>
                  <a:schemeClr val="bg1"/>
                </a:solidFill>
              </a:rPr>
              <a:t>: invalid syntax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409" y="3642203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Thông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báo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lỗi</a:t>
            </a:r>
            <a:r>
              <a:rPr lang="en-US" dirty="0" smtClean="0">
                <a:solidFill>
                  <a:srgbClr val="C00000"/>
                </a:solidFill>
              </a:rPr>
              <a:t> ở terminal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484" y="4954609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sửa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6" name="Flowchart: Decision 15"/>
          <p:cNvSpPr/>
          <p:nvPr/>
        </p:nvSpPr>
        <p:spPr>
          <a:xfrm>
            <a:off x="548981" y="5060716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5484" y="5443706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VS Code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chổ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chổ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31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12.2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Lỗi</a:t>
            </a:r>
            <a:r>
              <a:rPr lang="en-US" b="1" dirty="0" smtClean="0"/>
              <a:t> Exception (</a:t>
            </a:r>
            <a:r>
              <a:rPr lang="en-US" b="1" dirty="0" err="1" smtClean="0"/>
              <a:t>ngoại</a:t>
            </a:r>
            <a:r>
              <a:rPr lang="en-US" b="1" dirty="0" smtClean="0"/>
              <a:t> </a:t>
            </a:r>
            <a:r>
              <a:rPr lang="en-US" b="1" dirty="0" err="1" smtClean="0"/>
              <a:t>lệ</a:t>
            </a:r>
            <a:r>
              <a:rPr lang="en-US" b="1" dirty="0" smtClean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484" y="1945595"/>
            <a:ext cx="798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do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Lỗi</a:t>
            </a:r>
            <a:r>
              <a:rPr lang="en-US" dirty="0" smtClean="0">
                <a:sym typeface="Wingdings" panose="05000000000000000000" pitchFamily="2" charset="2"/>
              </a:rPr>
              <a:t> Logic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48981" y="3129906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5484" y="3049598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b="1" dirty="0"/>
          </a:p>
        </p:txBody>
      </p:sp>
      <p:sp>
        <p:nvSpPr>
          <p:cNvPr id="17" name="Flowchart: Decision 16"/>
          <p:cNvSpPr/>
          <p:nvPr/>
        </p:nvSpPr>
        <p:spPr>
          <a:xfrm>
            <a:off x="548981" y="3595096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5484" y="3506798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0</a:t>
            </a:r>
            <a:endParaRPr lang="en-US" b="1" dirty="0"/>
          </a:p>
        </p:txBody>
      </p:sp>
      <p:sp>
        <p:nvSpPr>
          <p:cNvPr id="13" name="Flowchart: Decision 12"/>
          <p:cNvSpPr/>
          <p:nvPr/>
        </p:nvSpPr>
        <p:spPr>
          <a:xfrm>
            <a:off x="548981" y="4073561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5484" y="3985263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endParaRPr lang="en-US" b="1" dirty="0"/>
          </a:p>
        </p:txBody>
      </p:sp>
      <p:sp>
        <p:nvSpPr>
          <p:cNvPr id="16" name="Flowchart: Decision 15"/>
          <p:cNvSpPr/>
          <p:nvPr/>
        </p:nvSpPr>
        <p:spPr>
          <a:xfrm>
            <a:off x="548981" y="4562659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5484" y="4474361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endParaRPr lang="en-US" b="1" dirty="0"/>
          </a:p>
        </p:txBody>
      </p:sp>
      <p:sp>
        <p:nvSpPr>
          <p:cNvPr id="19" name="Flowchart: Decision 18"/>
          <p:cNvSpPr/>
          <p:nvPr/>
        </p:nvSpPr>
        <p:spPr>
          <a:xfrm>
            <a:off x="548981" y="5062390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5484" y="4974092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1041993" y="5549370"/>
            <a:ext cx="6475228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Với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các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này</a:t>
            </a:r>
            <a:r>
              <a:rPr lang="en-US" b="1" i="1" dirty="0" smtClean="0"/>
              <a:t> Python </a:t>
            </a:r>
            <a:r>
              <a:rPr lang="en-US" b="1" i="1" dirty="0" err="1" smtClean="0"/>
              <a:t>có</a:t>
            </a:r>
            <a:r>
              <a:rPr lang="en-US" b="1" i="1" dirty="0" smtClean="0"/>
              <a:t> </a:t>
            </a:r>
            <a:r>
              <a:rPr lang="en-US" b="1" i="1" dirty="0" err="1" smtClean="0"/>
              <a:t>một</a:t>
            </a:r>
            <a:r>
              <a:rPr lang="en-US" b="1" i="1" dirty="0" smtClean="0"/>
              <a:t> </a:t>
            </a:r>
            <a:r>
              <a:rPr lang="en-US" b="1" i="1" dirty="0" err="1" smtClean="0"/>
              <a:t>cơ</a:t>
            </a:r>
            <a:r>
              <a:rPr lang="en-US" b="1" i="1" dirty="0" smtClean="0"/>
              <a:t> </a:t>
            </a:r>
            <a:r>
              <a:rPr lang="en-US" b="1" i="1" dirty="0" err="1" smtClean="0"/>
              <a:t>chế</a:t>
            </a:r>
            <a:r>
              <a:rPr lang="en-US" b="1" i="1" dirty="0" smtClean="0"/>
              <a:t> </a:t>
            </a:r>
            <a:r>
              <a:rPr lang="en-US" b="1" i="1" dirty="0" err="1" smtClean="0"/>
              <a:t>cho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phép</a:t>
            </a:r>
            <a:r>
              <a:rPr lang="en-US" b="1" i="1" dirty="0" smtClean="0"/>
              <a:t> </a:t>
            </a:r>
            <a:r>
              <a:rPr lang="en-US" b="1" i="1" dirty="0" err="1" smtClean="0"/>
              <a:t>bạn</a:t>
            </a:r>
            <a:r>
              <a:rPr lang="en-US" b="1" i="1" dirty="0" smtClean="0"/>
              <a:t> </a:t>
            </a:r>
            <a:r>
              <a:rPr lang="en-US" b="1" i="1" dirty="0" err="1" smtClean="0"/>
              <a:t>bắt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</a:t>
            </a:r>
            <a:r>
              <a:rPr lang="en-US" b="1" i="1" dirty="0" err="1" smtClean="0"/>
              <a:t>tìm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cách</a:t>
            </a:r>
            <a:r>
              <a:rPr lang="en-US" b="1" i="1" dirty="0" smtClean="0"/>
              <a:t> </a:t>
            </a:r>
            <a:r>
              <a:rPr lang="en-US" b="1" i="1" dirty="0" err="1" smtClean="0"/>
              <a:t>sửa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hoặc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tránh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10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12.2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9793" y="2500268"/>
            <a:ext cx="7774356" cy="15667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50428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try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except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"An exception occurred"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Try ..except…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365" y="2017550"/>
            <a:ext cx="78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837" y="4305150"/>
            <a:ext cx="801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check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try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030279" y="2753833"/>
            <a:ext cx="2860158" cy="382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lỗi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lệnh</a:t>
            </a:r>
            <a:r>
              <a:rPr lang="en-US" dirty="0" smtClean="0">
                <a:solidFill>
                  <a:schemeClr val="tx1"/>
                </a:solidFill>
              </a:rPr>
              <a:t> print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24493" y="2945219"/>
            <a:ext cx="1424763" cy="1913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77811" y="3374774"/>
            <a:ext cx="2860158" cy="382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Nếu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lỗi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thì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lỗi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58340" y="3611128"/>
            <a:ext cx="1185530" cy="1049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548981" y="4396832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837" y="4731707"/>
            <a:ext cx="8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except</a:t>
            </a:r>
            <a:endParaRPr lang="en-US" b="1" dirty="0"/>
          </a:p>
        </p:txBody>
      </p:sp>
      <p:sp>
        <p:nvSpPr>
          <p:cNvPr id="32" name="Flowchart: Decision 31"/>
          <p:cNvSpPr/>
          <p:nvPr/>
        </p:nvSpPr>
        <p:spPr>
          <a:xfrm>
            <a:off x="548981" y="4823389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041993" y="5549370"/>
            <a:ext cx="6475228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Tất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các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các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đều</a:t>
            </a:r>
            <a:r>
              <a:rPr lang="en-US" b="1" i="1" dirty="0" smtClean="0"/>
              <a:t> </a:t>
            </a:r>
            <a:r>
              <a:rPr lang="en-US" b="1" i="1" dirty="0" err="1" smtClean="0"/>
              <a:t>được</a:t>
            </a:r>
            <a:r>
              <a:rPr lang="en-US" b="1" i="1" dirty="0" smtClean="0"/>
              <a:t> Python </a:t>
            </a:r>
            <a:r>
              <a:rPr lang="en-US" b="1" i="1" dirty="0" err="1" smtClean="0"/>
              <a:t>đặt</a:t>
            </a:r>
            <a:r>
              <a:rPr lang="en-US" b="1" i="1" dirty="0" smtClean="0"/>
              <a:t> </a:t>
            </a:r>
            <a:r>
              <a:rPr lang="en-US" b="1" i="1" dirty="0" err="1" smtClean="0"/>
              <a:t>tên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</a:t>
            </a:r>
            <a:r>
              <a:rPr lang="en-US" b="1" i="1" dirty="0" err="1" smtClean="0"/>
              <a:t>gắn</a:t>
            </a:r>
            <a:r>
              <a:rPr lang="en-US" b="1" i="1" dirty="0" smtClean="0"/>
              <a:t> </a:t>
            </a:r>
            <a:r>
              <a:rPr lang="en-US" b="1" i="1" dirty="0" err="1" smtClean="0"/>
              <a:t>mã</a:t>
            </a:r>
            <a:r>
              <a:rPr lang="en-US" b="1" i="1" dirty="0" smtClean="0"/>
              <a:t>. </a:t>
            </a:r>
            <a:r>
              <a:rPr lang="en-US" b="1" i="1" dirty="0" err="1" smtClean="0"/>
              <a:t>Mỗi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mà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Exception </a:t>
            </a:r>
            <a:r>
              <a:rPr lang="en-US" b="1" i="1" dirty="0" err="1" smtClean="0"/>
              <a:t>đều</a:t>
            </a:r>
            <a:r>
              <a:rPr lang="en-US" b="1" i="1" dirty="0" smtClean="0"/>
              <a:t> </a:t>
            </a:r>
            <a:r>
              <a:rPr lang="en-US" b="1" i="1" dirty="0" err="1" smtClean="0"/>
              <a:t>có</a:t>
            </a:r>
            <a:r>
              <a:rPr lang="en-US" b="1" i="1" dirty="0" smtClean="0"/>
              <a:t> </a:t>
            </a:r>
            <a:r>
              <a:rPr lang="en-US" b="1" i="1" dirty="0" err="1" smtClean="0"/>
              <a:t>tên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</a:t>
            </a:r>
            <a:r>
              <a:rPr lang="en-US" b="1" i="1" dirty="0" err="1" smtClean="0"/>
              <a:t>mô</a:t>
            </a:r>
            <a:r>
              <a:rPr lang="en-US" b="1" i="1" dirty="0" smtClean="0"/>
              <a:t> </a:t>
            </a:r>
            <a:r>
              <a:rPr lang="en-US" b="1" i="1" dirty="0" err="1" smtClean="0"/>
              <a:t>tả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tương</a:t>
            </a:r>
            <a:r>
              <a:rPr lang="en-US" b="1" i="1" dirty="0" smtClean="0"/>
              <a:t> </a:t>
            </a:r>
            <a:r>
              <a:rPr lang="en-US" b="1" i="1" dirty="0" err="1" smtClean="0"/>
              <a:t>ứng</a:t>
            </a:r>
            <a:r>
              <a:rPr lang="en-US" b="1" i="1" dirty="0" smtClean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124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12.2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bắt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Exception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try </a:t>
            </a:r>
            <a:r>
              <a:rPr lang="en-US" b="1" dirty="0" err="1" smtClean="0"/>
              <a:t>đơn</a:t>
            </a:r>
            <a:r>
              <a:rPr lang="en-US" b="1" dirty="0" smtClean="0"/>
              <a:t> </a:t>
            </a:r>
            <a:r>
              <a:rPr lang="en-US" b="1" dirty="0" err="1" smtClean="0"/>
              <a:t>giản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981" y="2101997"/>
            <a:ext cx="43207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</a:t>
            </a:r>
            <a:r>
              <a:rPr lang="en-US" b="1" dirty="0" smtClean="0"/>
              <a:t>ry: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    &lt;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nhóm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cần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bắt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lỗi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e</a:t>
            </a:r>
            <a:r>
              <a:rPr lang="en-US" b="1" dirty="0" smtClean="0"/>
              <a:t>xcept &lt;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Exception 1&gt;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Các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lỗi</a:t>
            </a:r>
            <a:r>
              <a:rPr lang="en-US" b="1" dirty="0" smtClean="0">
                <a:solidFill>
                  <a:srgbClr val="FF0000"/>
                </a:solidFill>
              </a:rPr>
              <a:t> 1&gt;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except &lt;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Exception </a:t>
            </a:r>
            <a:r>
              <a:rPr lang="en-US" b="1" dirty="0" smtClean="0"/>
              <a:t>n&gt;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&lt;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lỗi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n&gt;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78080" y="2194326"/>
            <a:ext cx="3778809" cy="3969194"/>
          </a:xfrm>
          <a:prstGeom prst="roundRect">
            <a:avLst>
              <a:gd name="adj" fmla="val 4009"/>
            </a:avLst>
          </a:prstGeom>
          <a:solidFill>
            <a:schemeClr val="bg1"/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22108" y="2300536"/>
            <a:ext cx="34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8080" y="2776079"/>
            <a:ext cx="34907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nhóm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bắt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080" y="3201381"/>
            <a:ext cx="3490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chuyển</a:t>
            </a:r>
            <a:r>
              <a:rPr lang="en-US" sz="1700" dirty="0" smtClean="0"/>
              <a:t> sang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tiếp</a:t>
            </a:r>
            <a:r>
              <a:rPr lang="en-US" sz="1700" dirty="0" smtClean="0"/>
              <a:t> </a:t>
            </a:r>
            <a:r>
              <a:rPr lang="en-US" sz="1700" dirty="0" err="1" smtClean="0"/>
              <a:t>theo</a:t>
            </a:r>
            <a:r>
              <a:rPr lang="en-US" sz="1700" dirty="0" smtClean="0"/>
              <a:t> say </a:t>
            </a:r>
            <a:r>
              <a:rPr lang="en-US" sz="1700" dirty="0" err="1" smtClean="0"/>
              <a:t>try..except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8080" y="3913763"/>
            <a:ext cx="37788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sẽ</a:t>
            </a:r>
            <a:r>
              <a:rPr lang="en-US" sz="1700" dirty="0" smtClean="0"/>
              <a:t>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tương</a:t>
            </a:r>
            <a:r>
              <a:rPr lang="en-US" sz="1700" dirty="0" smtClean="0"/>
              <a:t> </a:t>
            </a:r>
            <a:r>
              <a:rPr lang="en-US" sz="1700" dirty="0" err="1" smtClean="0"/>
              <a:t>ứng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đó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080" y="5062079"/>
            <a:ext cx="37788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dừng</a:t>
            </a:r>
            <a:r>
              <a:rPr lang="en-US" sz="1700" dirty="0" smtClean="0"/>
              <a:t> </a:t>
            </a:r>
            <a:r>
              <a:rPr lang="en-US" sz="1700" dirty="0" err="1" smtClean="0"/>
              <a:t>chương</a:t>
            </a:r>
            <a:r>
              <a:rPr lang="en-US" sz="1700" dirty="0" smtClean="0"/>
              <a:t> </a:t>
            </a:r>
            <a:r>
              <a:rPr lang="en-US" sz="1700" dirty="0" err="1" smtClean="0"/>
              <a:t>trình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báo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8981" y="5376595"/>
            <a:ext cx="4139977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1" dirty="0" err="1" smtClean="0"/>
              <a:t>Cách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bắt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lỗi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này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vẫn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chưa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đầy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đủ</a:t>
            </a:r>
            <a:r>
              <a:rPr lang="en-US" sz="1700" b="1" i="1" dirty="0" smtClean="0"/>
              <a:t>. </a:t>
            </a:r>
            <a:r>
              <a:rPr lang="en-US" sz="1700" b="1" i="1" dirty="0" err="1" smtClean="0"/>
              <a:t>Chương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tình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có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thể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dừng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đột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ngột</a:t>
            </a:r>
            <a:endParaRPr lang="en-US" sz="1700" b="1" i="1" dirty="0"/>
          </a:p>
        </p:txBody>
      </p:sp>
    </p:spTree>
    <p:extLst>
      <p:ext uri="{BB962C8B-B14F-4D97-AF65-F5344CB8AC3E}">
        <p14:creationId xmlns:p14="http://schemas.microsoft.com/office/powerpoint/2010/main" val="9119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12.2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161" y="2065518"/>
            <a:ext cx="7774356" cy="43778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5915" y="2215679"/>
            <a:ext cx="7353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</a:t>
            </a:r>
            <a:r>
              <a:rPr lang="en-US" sz="1600" dirty="0" smtClean="0">
                <a:solidFill>
                  <a:srgbClr val="00B0F0"/>
                </a:solidFill>
              </a:rPr>
              <a:t>mport</a:t>
            </a:r>
            <a:r>
              <a:rPr lang="en-US" sz="1600" dirty="0" smtClean="0">
                <a:solidFill>
                  <a:schemeClr val="bg1"/>
                </a:solidFill>
              </a:rPr>
              <a:t> random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t</a:t>
            </a:r>
            <a:r>
              <a:rPr lang="en-US" sz="1600" dirty="0" smtClean="0">
                <a:solidFill>
                  <a:srgbClr val="00B0F0"/>
                </a:solidFill>
              </a:rPr>
              <a:t>ry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r = </a:t>
            </a:r>
            <a:r>
              <a:rPr lang="en-US" sz="1600" dirty="0" err="1" smtClean="0">
                <a:solidFill>
                  <a:schemeClr val="bg1"/>
                </a:solidFill>
              </a:rPr>
              <a:t>random.randint</a:t>
            </a:r>
            <a:r>
              <a:rPr lang="en-US" sz="1600" dirty="0" smtClean="0">
                <a:solidFill>
                  <a:schemeClr val="bg1"/>
                </a:solidFill>
              </a:rPr>
              <a:t>(1,3)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ngẫu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nhiên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r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if</a:t>
            </a:r>
            <a:r>
              <a:rPr lang="en-US" sz="1600" dirty="0" smtClean="0">
                <a:solidFill>
                  <a:schemeClr val="bg1"/>
                </a:solidFill>
              </a:rPr>
              <a:t> r == 1: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(“Fred”))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chuyển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thành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nguyên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sai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elif</a:t>
            </a:r>
            <a:r>
              <a:rPr lang="en-US" sz="1600" dirty="0" smtClean="0">
                <a:solidFill>
                  <a:schemeClr val="bg1"/>
                </a:solidFill>
              </a:rPr>
              <a:t> r == 3: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[][2] = 5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index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tồn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tại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print(3/0)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except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ValueError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print(“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thành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nguyên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IndexError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Chỉ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tồn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tại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ZeroDivisionError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print(“</a:t>
            </a:r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chia </a:t>
            </a:r>
            <a:r>
              <a:rPr lang="en-US" sz="1600" dirty="0" err="1" smtClean="0">
                <a:solidFill>
                  <a:schemeClr val="bg1"/>
                </a:solidFill>
              </a:rPr>
              <a:t>cho</a:t>
            </a:r>
            <a:r>
              <a:rPr lang="en-US" sz="1600" dirty="0" smtClean="0">
                <a:solidFill>
                  <a:schemeClr val="bg1"/>
                </a:solidFill>
              </a:rPr>
              <a:t> 0”)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12.2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bắt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Exception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try </a:t>
            </a:r>
            <a:r>
              <a:rPr lang="en-US" b="1" dirty="0" err="1" smtClean="0"/>
              <a:t>đầy</a:t>
            </a:r>
            <a:r>
              <a:rPr lang="en-US" b="1" dirty="0" smtClean="0"/>
              <a:t> </a:t>
            </a:r>
            <a:r>
              <a:rPr lang="en-US" b="1" dirty="0" err="1" smtClean="0"/>
              <a:t>đủ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981" y="2101997"/>
            <a:ext cx="43207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</a:t>
            </a:r>
            <a:r>
              <a:rPr lang="en-US" b="1" dirty="0" smtClean="0"/>
              <a:t>ry: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    &lt;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nhóm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cần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bắt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lỗi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e</a:t>
            </a:r>
            <a:r>
              <a:rPr lang="en-US" b="1" dirty="0" smtClean="0"/>
              <a:t>xcept &lt;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Exception 1&gt;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Các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lỗi</a:t>
            </a:r>
            <a:r>
              <a:rPr lang="en-US" b="1" dirty="0" smtClean="0">
                <a:solidFill>
                  <a:srgbClr val="FF0000"/>
                </a:solidFill>
              </a:rPr>
              <a:t> 1&gt;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except &lt;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Exception </a:t>
            </a:r>
            <a:r>
              <a:rPr lang="en-US" b="1" dirty="0" smtClean="0"/>
              <a:t>n&gt;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&lt;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lỗi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n&gt;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except </a:t>
            </a:r>
            <a:r>
              <a:rPr lang="en-US" b="1" dirty="0" smtClean="0"/>
              <a:t>Exception: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&lt;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lỗi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khác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78080" y="2194326"/>
            <a:ext cx="3778809" cy="3969194"/>
          </a:xfrm>
          <a:prstGeom prst="roundRect">
            <a:avLst>
              <a:gd name="adj" fmla="val 4009"/>
            </a:avLst>
          </a:prstGeom>
          <a:solidFill>
            <a:schemeClr val="bg1"/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22108" y="2300536"/>
            <a:ext cx="34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8080" y="2776079"/>
            <a:ext cx="34907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nhóm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bắt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080" y="3201381"/>
            <a:ext cx="3490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chuyển</a:t>
            </a:r>
            <a:r>
              <a:rPr lang="en-US" sz="1700" dirty="0" smtClean="0"/>
              <a:t> sang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tiếp</a:t>
            </a:r>
            <a:r>
              <a:rPr lang="en-US" sz="1700" dirty="0" smtClean="0"/>
              <a:t> </a:t>
            </a:r>
            <a:r>
              <a:rPr lang="en-US" sz="1700" dirty="0" err="1" smtClean="0"/>
              <a:t>theo</a:t>
            </a:r>
            <a:r>
              <a:rPr lang="en-US" sz="1700" dirty="0" smtClean="0"/>
              <a:t> say </a:t>
            </a:r>
            <a:r>
              <a:rPr lang="en-US" sz="1700" dirty="0" err="1" smtClean="0"/>
              <a:t>try..except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8080" y="3913763"/>
            <a:ext cx="37788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sẽ</a:t>
            </a:r>
            <a:r>
              <a:rPr lang="en-US" sz="1700" dirty="0" smtClean="0"/>
              <a:t>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tương</a:t>
            </a:r>
            <a:r>
              <a:rPr lang="en-US" sz="1700" dirty="0" smtClean="0"/>
              <a:t> </a:t>
            </a:r>
            <a:r>
              <a:rPr lang="en-US" sz="1700" dirty="0" err="1" smtClean="0"/>
              <a:t>ứng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đó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080" y="5062079"/>
            <a:ext cx="37788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nằm</a:t>
            </a:r>
            <a:r>
              <a:rPr lang="en-US" sz="1700" dirty="0" smtClean="0"/>
              <a:t> </a:t>
            </a:r>
            <a:r>
              <a:rPr lang="en-US" sz="1700" dirty="0" err="1" smtClean="0"/>
              <a:t>trên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rơi</a:t>
            </a:r>
            <a:r>
              <a:rPr lang="en-US" sz="1700" dirty="0" smtClean="0"/>
              <a:t> </a:t>
            </a:r>
            <a:r>
              <a:rPr lang="en-US" sz="1700" dirty="0" err="1" smtClean="0"/>
              <a:t>vào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khác</a:t>
            </a:r>
            <a:r>
              <a:rPr lang="en-US" sz="1700" dirty="0" smtClean="0"/>
              <a:t> </a:t>
            </a:r>
            <a:r>
              <a:rPr lang="en-US" sz="1700" dirty="0" err="1" smtClean="0"/>
              <a:t>nằm</a:t>
            </a:r>
            <a:r>
              <a:rPr lang="en-US" sz="1700" dirty="0" smtClean="0"/>
              <a:t> </a:t>
            </a:r>
            <a:r>
              <a:rPr lang="en-US" sz="1700" dirty="0" err="1" smtClean="0"/>
              <a:t>cuối</a:t>
            </a:r>
            <a:r>
              <a:rPr lang="en-US" sz="1700" dirty="0" smtClean="0"/>
              <a:t> </a:t>
            </a:r>
            <a:r>
              <a:rPr lang="en-US" sz="1700" dirty="0" err="1" smtClean="0"/>
              <a:t>cùng</a:t>
            </a:r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12.2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sửa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161" y="2065518"/>
            <a:ext cx="7774356" cy="43778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5915" y="2215679"/>
            <a:ext cx="7353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</a:t>
            </a:r>
            <a:r>
              <a:rPr lang="en-US" sz="1600" dirty="0" smtClean="0">
                <a:solidFill>
                  <a:srgbClr val="00B0F0"/>
                </a:solidFill>
              </a:rPr>
              <a:t>mport</a:t>
            </a:r>
            <a:r>
              <a:rPr lang="en-US" sz="1600" dirty="0" smtClean="0">
                <a:solidFill>
                  <a:schemeClr val="bg1"/>
                </a:solidFill>
              </a:rPr>
              <a:t> random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t</a:t>
            </a:r>
            <a:r>
              <a:rPr lang="en-US" sz="1600" dirty="0" smtClean="0">
                <a:solidFill>
                  <a:srgbClr val="00B0F0"/>
                </a:solidFill>
              </a:rPr>
              <a:t>ry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r = </a:t>
            </a:r>
            <a:r>
              <a:rPr lang="en-US" sz="1600" dirty="0" err="1" smtClean="0">
                <a:solidFill>
                  <a:schemeClr val="bg1"/>
                </a:solidFill>
              </a:rPr>
              <a:t>random.randint</a:t>
            </a:r>
            <a:r>
              <a:rPr lang="en-US" sz="1600" dirty="0" smtClean="0">
                <a:solidFill>
                  <a:schemeClr val="bg1"/>
                </a:solidFill>
              </a:rPr>
              <a:t>(1,3)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ngẫu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nhiên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r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if</a:t>
            </a:r>
            <a:r>
              <a:rPr lang="en-US" sz="1600" dirty="0" smtClean="0">
                <a:solidFill>
                  <a:schemeClr val="bg1"/>
                </a:solidFill>
              </a:rPr>
              <a:t> r == 1: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(“Fred”))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chuyển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thành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nguyên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sai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elif</a:t>
            </a:r>
            <a:r>
              <a:rPr lang="en-US" sz="1600" dirty="0" smtClean="0">
                <a:solidFill>
                  <a:schemeClr val="bg1"/>
                </a:solidFill>
              </a:rPr>
              <a:t> r == 3: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[][2] = 5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index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tồn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tại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print(3/0)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except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ValueError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print(“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thành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nguyên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IndexError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Chỉ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tồn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tại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ZeroDivisionError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print(“</a:t>
            </a:r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chia </a:t>
            </a:r>
            <a:r>
              <a:rPr lang="en-US" sz="1600" dirty="0" err="1" smtClean="0">
                <a:solidFill>
                  <a:schemeClr val="bg1"/>
                </a:solidFill>
              </a:rPr>
              <a:t>cho</a:t>
            </a:r>
            <a:r>
              <a:rPr lang="en-US" sz="1600" dirty="0" smtClean="0">
                <a:solidFill>
                  <a:schemeClr val="bg1"/>
                </a:solidFill>
              </a:rPr>
              <a:t> 0”)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Exception: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Lỗi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khác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2310</TotalTime>
  <Words>1208</Words>
  <Application>Microsoft Office PowerPoint</Application>
  <PresentationFormat>On-screen Show (4:3)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1183</cp:revision>
  <dcterms:created xsi:type="dcterms:W3CDTF">2023-04-21T02:43:36Z</dcterms:created>
  <dcterms:modified xsi:type="dcterms:W3CDTF">2023-11-10T01:39:49Z</dcterms:modified>
</cp:coreProperties>
</file>