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8" r:id="rId3"/>
    <p:sldId id="257" r:id="rId4"/>
    <p:sldId id="260"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6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00"/>
    <a:srgbClr val="FF66CC"/>
    <a:srgbClr val="64C0A7"/>
    <a:srgbClr val="FECC36"/>
    <a:srgbClr val="67C7DF"/>
    <a:srgbClr val="5EB130"/>
    <a:srgbClr val="346E9E"/>
    <a:srgbClr val="60B659"/>
    <a:srgbClr val="3772A2"/>
    <a:srgbClr val="CD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2</a:t>
            </a:r>
            <a:endParaRPr lang="en-US" sz="3600" b="1" dirty="0">
              <a:solidFill>
                <a:schemeClr val="bg1"/>
              </a:solidFill>
            </a:endParaRPr>
          </a:p>
        </p:txBody>
      </p:sp>
      <p:sp>
        <p:nvSpPr>
          <p:cNvPr id="7" name="TextBox 6"/>
          <p:cNvSpPr txBox="1"/>
          <p:nvPr/>
        </p:nvSpPr>
        <p:spPr>
          <a:xfrm>
            <a:off x="1137019" y="4179138"/>
            <a:ext cx="6869962" cy="707886"/>
          </a:xfrm>
          <a:prstGeom prst="rect">
            <a:avLst/>
          </a:prstGeom>
          <a:noFill/>
        </p:spPr>
        <p:txBody>
          <a:bodyPr wrap="square" rtlCol="0">
            <a:spAutoFit/>
          </a:bodyPr>
          <a:lstStyle/>
          <a:p>
            <a:pPr algn="ctr"/>
            <a:r>
              <a:rPr lang="en-US" sz="4000" b="1" dirty="0" err="1" smtClean="0">
                <a:solidFill>
                  <a:schemeClr val="bg1"/>
                </a:solidFill>
                <a:ea typeface="Roboto" pitchFamily="2" charset="0"/>
              </a:rPr>
              <a:t>Biến</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và</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2.2 </a:t>
            </a:r>
            <a:r>
              <a:rPr lang="en-US" dirty="0" err="1" smtClean="0"/>
              <a:t>Nguyên</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trong</a:t>
            </a:r>
            <a:r>
              <a:rPr lang="en-US" dirty="0" smtClean="0"/>
              <a:t> Python</a:t>
            </a:r>
            <a:endParaRPr lang="en-US" dirty="0"/>
          </a:p>
        </p:txBody>
      </p:sp>
      <p:pic>
        <p:nvPicPr>
          <p:cNvPr id="2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07433"/>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41993" y="1548007"/>
            <a:ext cx="4125430" cy="369332"/>
          </a:xfrm>
          <a:prstGeom prst="rect">
            <a:avLst/>
          </a:prstGeom>
          <a:noFill/>
        </p:spPr>
        <p:txBody>
          <a:bodyPr wrap="square" rtlCol="0">
            <a:spAutoFit/>
          </a:bodyPr>
          <a:lstStyle/>
          <a:p>
            <a:r>
              <a:rPr lang="en-US" b="1" dirty="0" err="1" smtClean="0"/>
              <a:t>Gán</a:t>
            </a:r>
            <a:r>
              <a:rPr lang="en-US" b="1" dirty="0" smtClean="0"/>
              <a:t> </a:t>
            </a:r>
            <a:r>
              <a:rPr lang="en-US" b="1" dirty="0" err="1" smtClean="0">
                <a:solidFill>
                  <a:srgbClr val="FF0000"/>
                </a:solidFill>
              </a:rPr>
              <a:t>một</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solidFill>
                  <a:srgbClr val="FF0000"/>
                </a:solidFill>
              </a:rPr>
              <a:t>nhiều</a:t>
            </a:r>
            <a:r>
              <a:rPr lang="en-US" b="1" dirty="0" smtClean="0"/>
              <a:t> </a:t>
            </a:r>
            <a:r>
              <a:rPr lang="en-US" b="1" dirty="0" err="1" smtClean="0"/>
              <a:t>biến</a:t>
            </a:r>
            <a:endParaRPr lang="en-US" b="1" dirty="0">
              <a:solidFill>
                <a:srgbClr val="FF0000"/>
              </a:solidFill>
            </a:endParaRPr>
          </a:p>
        </p:txBody>
      </p:sp>
      <p:sp>
        <p:nvSpPr>
          <p:cNvPr id="24" name="Rectangle 23"/>
          <p:cNvSpPr/>
          <p:nvPr/>
        </p:nvSpPr>
        <p:spPr>
          <a:xfrm>
            <a:off x="563525" y="2131427"/>
            <a:ext cx="7899991" cy="15379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3710" y="2282848"/>
            <a:ext cx="7347097" cy="1200329"/>
          </a:xfrm>
          <a:prstGeom prst="rect">
            <a:avLst/>
          </a:prstGeom>
          <a:noFill/>
        </p:spPr>
        <p:txBody>
          <a:bodyPr wrap="square" rtlCol="0">
            <a:spAutoFit/>
          </a:bodyPr>
          <a:lstStyle/>
          <a:p>
            <a:r>
              <a:rPr lang="en-US" dirty="0">
                <a:solidFill>
                  <a:schemeClr val="bg1"/>
                </a:solidFill>
              </a:rPr>
              <a:t>x, y, </a:t>
            </a:r>
            <a:r>
              <a:rPr lang="en-US" dirty="0" smtClean="0">
                <a:solidFill>
                  <a:schemeClr val="bg1"/>
                </a:solidFill>
              </a:rPr>
              <a:t>z  = </a:t>
            </a:r>
            <a:r>
              <a:rPr lang="en-US" dirty="0">
                <a:solidFill>
                  <a:schemeClr val="bg1"/>
                </a:solidFill>
              </a:rPr>
              <a:t> </a:t>
            </a:r>
            <a:r>
              <a:rPr lang="en-US" dirty="0">
                <a:solidFill>
                  <a:schemeClr val="accent2">
                    <a:lumMod val="75000"/>
                  </a:schemeClr>
                </a:solidFill>
              </a:rPr>
              <a:t>"</a:t>
            </a:r>
            <a:r>
              <a:rPr lang="en-US" dirty="0" smtClean="0">
                <a:solidFill>
                  <a:schemeClr val="accent2">
                    <a:lumMod val="75000"/>
                  </a:schemeClr>
                </a:solidFill>
              </a:rPr>
              <a:t>Orange“</a:t>
            </a:r>
          </a:p>
          <a:p>
            <a:r>
              <a:rPr lang="en-US" dirty="0" smtClean="0">
                <a:solidFill>
                  <a:schemeClr val="bg1"/>
                </a:solidFill>
              </a:rPr>
              <a:t>print</a:t>
            </a:r>
            <a:r>
              <a:rPr lang="en-US" dirty="0" smtClean="0">
                <a:solidFill>
                  <a:srgbClr val="FFC500"/>
                </a:solidFill>
              </a:rPr>
              <a:t>(</a:t>
            </a:r>
            <a:r>
              <a:rPr lang="en-US" dirty="0" smtClean="0">
                <a:solidFill>
                  <a:schemeClr val="bg1"/>
                </a:solidFill>
              </a:rPr>
              <a:t>x</a:t>
            </a:r>
            <a:r>
              <a:rPr lang="en-US" dirty="0" smtClean="0">
                <a:solidFill>
                  <a:srgbClr val="FFC500"/>
                </a:solidFill>
              </a:rPr>
              <a:t>) </a:t>
            </a:r>
            <a:r>
              <a:rPr lang="en-US" dirty="0" smtClean="0">
                <a:solidFill>
                  <a:schemeClr val="accent6">
                    <a:lumMod val="75000"/>
                  </a:schemeClr>
                </a:solidFill>
              </a:rPr>
              <a:t># x = </a:t>
            </a:r>
            <a:r>
              <a:rPr lang="en-US" dirty="0">
                <a:solidFill>
                  <a:schemeClr val="accent6">
                    <a:lumMod val="75000"/>
                  </a:schemeClr>
                </a:solidFill>
              </a:rPr>
              <a:t>Orange</a:t>
            </a:r>
            <a:r>
              <a:rPr lang="en-US" dirty="0">
                <a:solidFill>
                  <a:schemeClr val="bg1"/>
                </a:solidFill>
              </a:rPr>
              <a:t/>
            </a:r>
            <a:br>
              <a:rPr lang="en-US" dirty="0">
                <a:solidFill>
                  <a:schemeClr val="bg1"/>
                </a:solidFill>
              </a:rPr>
            </a:br>
            <a:r>
              <a:rPr lang="en-US" dirty="0">
                <a:solidFill>
                  <a:schemeClr val="bg1"/>
                </a:solidFill>
              </a:rPr>
              <a:t>print</a:t>
            </a:r>
            <a:r>
              <a:rPr lang="en-US" dirty="0">
                <a:solidFill>
                  <a:srgbClr val="FFC500"/>
                </a:solidFill>
              </a:rPr>
              <a:t>(</a:t>
            </a:r>
            <a:r>
              <a:rPr lang="en-US" dirty="0">
                <a:solidFill>
                  <a:schemeClr val="bg1"/>
                </a:solidFill>
              </a:rPr>
              <a:t>y</a:t>
            </a:r>
            <a:r>
              <a:rPr lang="en-US" dirty="0" smtClean="0">
                <a:solidFill>
                  <a:srgbClr val="FFC500"/>
                </a:solidFill>
              </a:rPr>
              <a:t>) </a:t>
            </a:r>
            <a:r>
              <a:rPr lang="en-US" dirty="0" smtClean="0">
                <a:solidFill>
                  <a:schemeClr val="accent6">
                    <a:lumMod val="75000"/>
                  </a:schemeClr>
                </a:solidFill>
              </a:rPr>
              <a:t># y = </a:t>
            </a:r>
            <a:r>
              <a:rPr lang="en-US" dirty="0">
                <a:solidFill>
                  <a:schemeClr val="accent6">
                    <a:lumMod val="75000"/>
                  </a:schemeClr>
                </a:solidFill>
              </a:rPr>
              <a:t>Orange</a:t>
            </a:r>
            <a:r>
              <a:rPr lang="en-US" dirty="0">
                <a:solidFill>
                  <a:schemeClr val="bg1"/>
                </a:solidFill>
              </a:rPr>
              <a:t/>
            </a:r>
            <a:br>
              <a:rPr lang="en-US" dirty="0">
                <a:solidFill>
                  <a:schemeClr val="bg1"/>
                </a:solidFill>
              </a:rPr>
            </a:br>
            <a:r>
              <a:rPr lang="en-US" dirty="0">
                <a:solidFill>
                  <a:schemeClr val="bg1"/>
                </a:solidFill>
              </a:rPr>
              <a:t>print</a:t>
            </a:r>
            <a:r>
              <a:rPr lang="en-US" dirty="0">
                <a:solidFill>
                  <a:srgbClr val="FFC500"/>
                </a:solidFill>
              </a:rPr>
              <a:t>(</a:t>
            </a:r>
            <a:r>
              <a:rPr lang="en-US" dirty="0">
                <a:solidFill>
                  <a:schemeClr val="bg1"/>
                </a:solidFill>
              </a:rPr>
              <a:t>z</a:t>
            </a:r>
            <a:r>
              <a:rPr lang="en-US" dirty="0" smtClean="0">
                <a:solidFill>
                  <a:srgbClr val="FFC500"/>
                </a:solidFill>
              </a:rPr>
              <a:t>) </a:t>
            </a:r>
            <a:r>
              <a:rPr lang="en-US" dirty="0" smtClean="0">
                <a:solidFill>
                  <a:schemeClr val="accent6">
                    <a:lumMod val="75000"/>
                  </a:schemeClr>
                </a:solidFill>
              </a:rPr>
              <a:t># z = </a:t>
            </a:r>
            <a:r>
              <a:rPr lang="en-US" dirty="0">
                <a:solidFill>
                  <a:schemeClr val="accent6">
                    <a:lumMod val="75000"/>
                  </a:schemeClr>
                </a:solidFill>
              </a:rPr>
              <a:t>Orange</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878494"/>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3919068"/>
            <a:ext cx="4848444" cy="369332"/>
          </a:xfrm>
          <a:prstGeom prst="rect">
            <a:avLst/>
          </a:prstGeom>
          <a:noFill/>
        </p:spPr>
        <p:txBody>
          <a:bodyPr wrap="square" rtlCol="0">
            <a:spAutoFit/>
          </a:bodyPr>
          <a:lstStyle/>
          <a:p>
            <a:r>
              <a:rPr lang="en-US" b="1" dirty="0" err="1" smtClean="0"/>
              <a:t>Xuất</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của</a:t>
            </a:r>
            <a:r>
              <a:rPr lang="en-US" b="1" dirty="0" smtClean="0"/>
              <a:t> </a:t>
            </a:r>
            <a:r>
              <a:rPr lang="en-US" b="1" dirty="0" err="1" smtClean="0"/>
              <a:t>biến</a:t>
            </a:r>
            <a:r>
              <a:rPr lang="en-US" b="1" dirty="0" smtClean="0"/>
              <a:t> (Output variables)   </a:t>
            </a:r>
            <a:endParaRPr lang="en-US" b="1" dirty="0">
              <a:solidFill>
                <a:srgbClr val="FF0000"/>
              </a:solidFill>
            </a:endParaRPr>
          </a:p>
        </p:txBody>
      </p:sp>
      <p:sp>
        <p:nvSpPr>
          <p:cNvPr id="14" name="Rectangle 13"/>
          <p:cNvSpPr/>
          <p:nvPr/>
        </p:nvSpPr>
        <p:spPr>
          <a:xfrm>
            <a:off x="563525" y="4459958"/>
            <a:ext cx="7899991" cy="16287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3710" y="4611379"/>
            <a:ext cx="7347097" cy="1477328"/>
          </a:xfrm>
          <a:prstGeom prst="rect">
            <a:avLst/>
          </a:prstGeom>
          <a:noFill/>
        </p:spPr>
        <p:txBody>
          <a:bodyPr wrap="square" rtlCol="0">
            <a:spAutoFit/>
          </a:bodyPr>
          <a:lstStyle/>
          <a:p>
            <a:r>
              <a:rPr lang="en-US" dirty="0">
                <a:solidFill>
                  <a:schemeClr val="bg1"/>
                </a:solidFill>
              </a:rPr>
              <a:t>x</a:t>
            </a:r>
            <a:r>
              <a:rPr lang="en-US" dirty="0" smtClean="0">
                <a:solidFill>
                  <a:schemeClr val="bg1"/>
                </a:solidFill>
              </a:rPr>
              <a:t> = </a:t>
            </a:r>
            <a:r>
              <a:rPr lang="en-US" dirty="0">
                <a:solidFill>
                  <a:schemeClr val="bg1"/>
                </a:solidFill>
              </a:rPr>
              <a:t> </a:t>
            </a:r>
            <a:r>
              <a:rPr lang="en-US" dirty="0" smtClean="0">
                <a:solidFill>
                  <a:schemeClr val="accent2">
                    <a:lumMod val="75000"/>
                  </a:schemeClr>
                </a:solidFill>
              </a:rPr>
              <a:t>“Hello“</a:t>
            </a:r>
          </a:p>
          <a:p>
            <a:r>
              <a:rPr lang="en-US" dirty="0" smtClean="0">
                <a:solidFill>
                  <a:schemeClr val="bg1"/>
                </a:solidFill>
              </a:rPr>
              <a:t>y </a:t>
            </a:r>
            <a:r>
              <a:rPr lang="en-US" dirty="0">
                <a:solidFill>
                  <a:schemeClr val="bg1"/>
                </a:solidFill>
              </a:rPr>
              <a:t>=  </a:t>
            </a:r>
            <a:r>
              <a:rPr lang="en-US" dirty="0" smtClean="0">
                <a:solidFill>
                  <a:schemeClr val="accent2">
                    <a:lumMod val="75000"/>
                  </a:schemeClr>
                </a:solidFill>
              </a:rPr>
              <a:t>“Python“</a:t>
            </a:r>
            <a:endParaRPr lang="en-US" dirty="0">
              <a:solidFill>
                <a:schemeClr val="accent2">
                  <a:lumMod val="75000"/>
                </a:schemeClr>
              </a:solidFill>
            </a:endParaRPr>
          </a:p>
          <a:p>
            <a:r>
              <a:rPr lang="en-US" dirty="0" smtClean="0">
                <a:solidFill>
                  <a:schemeClr val="bg1"/>
                </a:solidFill>
              </a:rPr>
              <a:t>print</a:t>
            </a:r>
            <a:r>
              <a:rPr lang="en-US" dirty="0" smtClean="0">
                <a:solidFill>
                  <a:srgbClr val="FFC500"/>
                </a:solidFill>
              </a:rPr>
              <a:t>(</a:t>
            </a:r>
            <a:r>
              <a:rPr lang="en-US" dirty="0" smtClean="0">
                <a:solidFill>
                  <a:schemeClr val="bg1"/>
                </a:solidFill>
              </a:rPr>
              <a:t>x, y</a:t>
            </a:r>
            <a:r>
              <a:rPr lang="en-US" dirty="0" smtClean="0">
                <a:solidFill>
                  <a:srgbClr val="FFC500"/>
                </a:solidFill>
              </a:rPr>
              <a:t>)</a:t>
            </a:r>
          </a:p>
          <a:p>
            <a:r>
              <a:rPr lang="en-US" dirty="0" smtClean="0">
                <a:solidFill>
                  <a:schemeClr val="bg1"/>
                </a:solidFill>
              </a:rPr>
              <a:t>print</a:t>
            </a:r>
            <a:r>
              <a:rPr lang="en-US" dirty="0" smtClean="0">
                <a:solidFill>
                  <a:srgbClr val="FFC500"/>
                </a:solidFill>
              </a:rPr>
              <a:t>(</a:t>
            </a:r>
            <a:r>
              <a:rPr lang="en-US" dirty="0" smtClean="0">
                <a:solidFill>
                  <a:schemeClr val="bg1"/>
                </a:solidFill>
              </a:rPr>
              <a:t>x + y</a:t>
            </a:r>
            <a:r>
              <a:rPr lang="en-US" dirty="0">
                <a:solidFill>
                  <a:srgbClr val="FFC500"/>
                </a:solidFill>
              </a:rPr>
              <a:t>)</a:t>
            </a:r>
          </a:p>
          <a:p>
            <a:endParaRPr lang="en-US" dirty="0">
              <a:solidFill>
                <a:schemeClr val="accent6">
                  <a:lumMod val="75000"/>
                </a:schemeClr>
              </a:solidFill>
            </a:endParaRPr>
          </a:p>
        </p:txBody>
      </p:sp>
    </p:spTree>
    <p:extLst>
      <p:ext uri="{BB962C8B-B14F-4D97-AF65-F5344CB8AC3E}">
        <p14:creationId xmlns:p14="http://schemas.microsoft.com/office/powerpoint/2010/main" val="1568966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2.3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endParaRPr lang="en-US" dirty="0"/>
          </a:p>
        </p:txBody>
      </p:sp>
      <p:sp>
        <p:nvSpPr>
          <p:cNvPr id="6" name="Rectangle 5"/>
          <p:cNvSpPr/>
          <p:nvPr/>
        </p:nvSpPr>
        <p:spPr>
          <a:xfrm>
            <a:off x="579412" y="1577556"/>
            <a:ext cx="4067018" cy="18354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3711" y="1708690"/>
            <a:ext cx="3882718" cy="1477328"/>
          </a:xfrm>
          <a:prstGeom prst="rect">
            <a:avLst/>
          </a:prstGeom>
          <a:noFill/>
        </p:spPr>
        <p:txBody>
          <a:bodyPr wrap="square" rtlCol="0">
            <a:spAutoFit/>
          </a:bodyPr>
          <a:lstStyle/>
          <a:p>
            <a:r>
              <a:rPr lang="en-US" dirty="0" smtClean="0">
                <a:solidFill>
                  <a:schemeClr val="bg1"/>
                </a:solidFill>
              </a:rPr>
              <a:t>x = </a:t>
            </a:r>
            <a:r>
              <a:rPr lang="en-US" dirty="0">
                <a:solidFill>
                  <a:schemeClr val="bg1"/>
                </a:solidFill>
              </a:rPr>
              <a:t> </a:t>
            </a:r>
            <a:r>
              <a:rPr lang="en-US" dirty="0">
                <a:solidFill>
                  <a:schemeClr val="accent2">
                    <a:lumMod val="75000"/>
                  </a:schemeClr>
                </a:solidFill>
              </a:rPr>
              <a:t>"awesome “</a:t>
            </a:r>
            <a:endParaRPr lang="en-US" dirty="0" smtClean="0">
              <a:solidFill>
                <a:schemeClr val="accent2">
                  <a:lumMod val="75000"/>
                </a:schemeClr>
              </a:solidFill>
            </a:endParaRPr>
          </a:p>
          <a:p>
            <a:r>
              <a:rPr lang="en-US" dirty="0" err="1">
                <a:solidFill>
                  <a:schemeClr val="accent1">
                    <a:lumMod val="75000"/>
                  </a:schemeClr>
                </a:solidFill>
              </a:rPr>
              <a:t>def</a:t>
            </a:r>
            <a:r>
              <a:rPr lang="en-US" dirty="0"/>
              <a:t> </a:t>
            </a:r>
            <a:r>
              <a:rPr lang="en-US" dirty="0" err="1">
                <a:solidFill>
                  <a:schemeClr val="bg1"/>
                </a:solidFill>
              </a:rPr>
              <a:t>myfunc</a:t>
            </a:r>
            <a:r>
              <a:rPr lang="en-US" dirty="0">
                <a:solidFill>
                  <a:srgbClr val="FECC36"/>
                </a:solidFill>
              </a:rPr>
              <a:t>()</a:t>
            </a:r>
            <a:r>
              <a:rPr lang="en-US" dirty="0"/>
              <a:t>:</a:t>
            </a:r>
            <a:br>
              <a:rPr lang="en-US" dirty="0"/>
            </a:br>
            <a:r>
              <a:rPr lang="en-US" dirty="0"/>
              <a:t>  </a:t>
            </a:r>
            <a:r>
              <a:rPr lang="en-US" dirty="0" smtClean="0"/>
              <a:t> </a:t>
            </a:r>
            <a:r>
              <a:rPr lang="en-US" dirty="0" smtClean="0">
                <a:solidFill>
                  <a:schemeClr val="bg1"/>
                </a:solidFill>
              </a:rPr>
              <a:t>print</a:t>
            </a:r>
            <a:r>
              <a:rPr lang="en-US" dirty="0">
                <a:solidFill>
                  <a:srgbClr val="FECC36"/>
                </a:solidFill>
              </a:rPr>
              <a:t>(</a:t>
            </a:r>
            <a:r>
              <a:rPr lang="en-US" dirty="0">
                <a:solidFill>
                  <a:schemeClr val="accent2">
                    <a:lumMod val="75000"/>
                  </a:schemeClr>
                </a:solidFill>
              </a:rPr>
              <a:t>"Python is "</a:t>
            </a:r>
            <a:r>
              <a:rPr lang="en-US" dirty="0"/>
              <a:t> </a:t>
            </a:r>
            <a:r>
              <a:rPr lang="en-US" dirty="0">
                <a:solidFill>
                  <a:schemeClr val="bg1"/>
                </a:solidFill>
              </a:rPr>
              <a:t>+ x</a:t>
            </a:r>
            <a:r>
              <a:rPr lang="en-US" dirty="0" smtClean="0">
                <a:solidFill>
                  <a:srgbClr val="FECC36"/>
                </a:solidFill>
              </a:rPr>
              <a:t>)</a:t>
            </a:r>
          </a:p>
          <a:p>
            <a:endParaRPr lang="en-US" dirty="0" smtClean="0"/>
          </a:p>
          <a:p>
            <a:r>
              <a:rPr lang="en-US" dirty="0" err="1" smtClean="0">
                <a:solidFill>
                  <a:schemeClr val="bg1"/>
                </a:solidFill>
              </a:rPr>
              <a:t>myfunc</a:t>
            </a:r>
            <a:r>
              <a:rPr lang="en-US" dirty="0" smtClean="0">
                <a:solidFill>
                  <a:srgbClr val="FECC36"/>
                </a:solidFill>
              </a:rPr>
              <a:t>()</a:t>
            </a:r>
          </a:p>
        </p:txBody>
      </p:sp>
      <p:sp>
        <p:nvSpPr>
          <p:cNvPr id="9" name="TextBox 8"/>
          <p:cNvSpPr txBox="1"/>
          <p:nvPr/>
        </p:nvSpPr>
        <p:spPr>
          <a:xfrm>
            <a:off x="4830727" y="2242547"/>
            <a:ext cx="3760379" cy="646331"/>
          </a:xfrm>
          <a:prstGeom prst="rect">
            <a:avLst/>
          </a:prstGeom>
          <a:noFill/>
        </p:spPr>
        <p:txBody>
          <a:bodyPr wrap="square" rtlCol="0">
            <a:spAutoFit/>
          </a:bodyPr>
          <a:lstStyle/>
          <a:p>
            <a:r>
              <a:rPr lang="en-US" dirty="0" err="1" smtClean="0"/>
              <a:t>Biến</a:t>
            </a:r>
            <a:r>
              <a:rPr lang="en-US" dirty="0" smtClean="0"/>
              <a:t> </a:t>
            </a:r>
            <a:r>
              <a:rPr lang="en-US" dirty="0" err="1" smtClean="0"/>
              <a:t>khai</a:t>
            </a:r>
            <a:r>
              <a:rPr lang="en-US" dirty="0" smtClean="0"/>
              <a:t> </a:t>
            </a:r>
            <a:r>
              <a:rPr lang="en-US" dirty="0" err="1" smtClean="0"/>
              <a:t>báo</a:t>
            </a:r>
            <a:r>
              <a:rPr lang="en-US" dirty="0" smtClean="0"/>
              <a:t> </a:t>
            </a:r>
            <a:r>
              <a:rPr lang="en-US" dirty="0" err="1" smtClean="0"/>
              <a:t>bên</a:t>
            </a:r>
            <a:r>
              <a:rPr lang="en-US" dirty="0" smtClean="0"/>
              <a:t> </a:t>
            </a:r>
            <a:r>
              <a:rPr lang="en-US" dirty="0" err="1" smtClean="0">
                <a:solidFill>
                  <a:srgbClr val="C00000"/>
                </a:solidFill>
              </a:rPr>
              <a:t>ngoài</a:t>
            </a:r>
            <a:r>
              <a:rPr lang="en-US" dirty="0" smtClean="0">
                <a:solidFill>
                  <a:srgbClr val="C00000"/>
                </a:solidFill>
              </a:rPr>
              <a:t> </a:t>
            </a:r>
            <a:r>
              <a:rPr lang="en-US" dirty="0" err="1" smtClean="0">
                <a:solidFill>
                  <a:srgbClr val="C00000"/>
                </a:solidFill>
              </a:rPr>
              <a:t>khối</a:t>
            </a:r>
            <a:r>
              <a:rPr lang="en-US" dirty="0" smtClean="0">
                <a:solidFill>
                  <a:srgbClr val="C00000"/>
                </a:solidFill>
              </a:rPr>
              <a:t>, </a:t>
            </a:r>
          </a:p>
          <a:p>
            <a:r>
              <a:rPr lang="en-US" dirty="0" err="1" smtClean="0"/>
              <a:t>sử</a:t>
            </a:r>
            <a:r>
              <a:rPr lang="en-US" dirty="0" smtClean="0"/>
              <a:t> </a:t>
            </a:r>
            <a:r>
              <a:rPr lang="en-US" dirty="0" err="1" smtClean="0"/>
              <a:t>dụng</a:t>
            </a:r>
            <a:r>
              <a:rPr lang="en-US" dirty="0" smtClean="0"/>
              <a:t> </a:t>
            </a:r>
            <a:r>
              <a:rPr lang="en-US" dirty="0" err="1" smtClean="0"/>
              <a:t>được</a:t>
            </a:r>
            <a:r>
              <a:rPr lang="en-US" dirty="0" smtClean="0"/>
              <a:t> </a:t>
            </a:r>
            <a:r>
              <a:rPr lang="en-US" dirty="0" err="1" smtClean="0"/>
              <a:t>bên</a:t>
            </a:r>
            <a:r>
              <a:rPr lang="en-US" dirty="0" smtClean="0"/>
              <a:t> </a:t>
            </a:r>
            <a:r>
              <a:rPr lang="en-US" dirty="0" err="1" smtClean="0"/>
              <a:t>trong</a:t>
            </a:r>
            <a:r>
              <a:rPr lang="en-US" dirty="0" smtClean="0"/>
              <a:t> </a:t>
            </a:r>
            <a:r>
              <a:rPr lang="en-US" dirty="0" err="1" smtClean="0"/>
              <a:t>khối</a:t>
            </a:r>
            <a:endParaRPr lang="en-US" b="1" dirty="0"/>
          </a:p>
        </p:txBody>
      </p:sp>
      <p:sp>
        <p:nvSpPr>
          <p:cNvPr id="12" name="Rectangle 11"/>
          <p:cNvSpPr/>
          <p:nvPr/>
        </p:nvSpPr>
        <p:spPr>
          <a:xfrm>
            <a:off x="563527" y="3601897"/>
            <a:ext cx="4082902" cy="26223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3712" y="3733032"/>
            <a:ext cx="3701962" cy="2585323"/>
          </a:xfrm>
          <a:prstGeom prst="rect">
            <a:avLst/>
          </a:prstGeom>
          <a:noFill/>
        </p:spPr>
        <p:txBody>
          <a:bodyPr wrap="square" rtlCol="0">
            <a:spAutoFit/>
          </a:bodyPr>
          <a:lstStyle/>
          <a:p>
            <a:r>
              <a:rPr lang="en-US" dirty="0" smtClean="0">
                <a:solidFill>
                  <a:schemeClr val="bg1"/>
                </a:solidFill>
              </a:rPr>
              <a:t>x = </a:t>
            </a:r>
            <a:r>
              <a:rPr lang="en-US" dirty="0">
                <a:solidFill>
                  <a:schemeClr val="bg1"/>
                </a:solidFill>
              </a:rPr>
              <a:t> </a:t>
            </a:r>
            <a:r>
              <a:rPr lang="en-US"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awesome</a:t>
            </a:r>
            <a:r>
              <a:rPr lang="en-US"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endParaRPr lang="en-US" dirty="0"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endParaRPr>
          </a:p>
          <a:p>
            <a:r>
              <a:rPr lang="en-US" dirty="0" err="1">
                <a:solidFill>
                  <a:schemeClr val="accent1">
                    <a:lumMod val="75000"/>
                  </a:schemeClr>
                </a:solidFill>
              </a:rPr>
              <a:t>def</a:t>
            </a:r>
            <a:r>
              <a:rPr lang="en-US" dirty="0"/>
              <a:t> </a:t>
            </a:r>
            <a:r>
              <a:rPr lang="en-US" dirty="0" err="1">
                <a:solidFill>
                  <a:schemeClr val="bg1"/>
                </a:solidFill>
              </a:rPr>
              <a:t>myfunc</a:t>
            </a:r>
            <a:r>
              <a:rPr lang="en-US" dirty="0">
                <a:solidFill>
                  <a:srgbClr val="FECC36"/>
                </a:solidFill>
              </a:rPr>
              <a:t>()</a:t>
            </a:r>
            <a:r>
              <a:rPr lang="en-US" dirty="0"/>
              <a:t>:</a:t>
            </a:r>
            <a:br>
              <a:rPr lang="en-US" dirty="0"/>
            </a:br>
            <a:r>
              <a:rPr lang="en-US" dirty="0"/>
              <a:t>  </a:t>
            </a:r>
            <a:r>
              <a:rPr lang="en-US" dirty="0" smtClean="0"/>
              <a:t>  </a:t>
            </a:r>
            <a:r>
              <a:rPr lang="en-US" dirty="0" smtClean="0">
                <a:solidFill>
                  <a:schemeClr val="bg1"/>
                </a:solidFill>
              </a:rPr>
              <a:t>x </a:t>
            </a:r>
            <a:r>
              <a:rPr lang="en-US" dirty="0">
                <a:solidFill>
                  <a:schemeClr val="bg1"/>
                </a:solidFill>
              </a:rPr>
              <a:t>=  </a:t>
            </a:r>
            <a:r>
              <a:rPr lang="en-US"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"fantastic"</a:t>
            </a:r>
            <a:endParaRPr lang="en-US" dirty="0" smtClean="0"/>
          </a:p>
          <a:p>
            <a:r>
              <a:rPr lang="en-US" dirty="0">
                <a:solidFill>
                  <a:schemeClr val="bg1"/>
                </a:solidFill>
              </a:rPr>
              <a:t> </a:t>
            </a:r>
            <a:r>
              <a:rPr lang="en-US" dirty="0" smtClean="0">
                <a:solidFill>
                  <a:schemeClr val="bg1"/>
                </a:solidFill>
              </a:rPr>
              <a:t>   print</a:t>
            </a:r>
            <a:r>
              <a:rPr lang="en-US" dirty="0">
                <a:solidFill>
                  <a:srgbClr val="FECC36"/>
                </a:solidFill>
              </a:rPr>
              <a:t>(</a:t>
            </a:r>
            <a:r>
              <a:rPr lang="en-US" dirty="0">
                <a:solidFill>
                  <a:schemeClr val="accent2">
                    <a:lumMod val="75000"/>
                  </a:schemeClr>
                </a:solidFill>
              </a:rPr>
              <a:t>"Python is "</a:t>
            </a:r>
            <a:r>
              <a:rPr lang="en-US" dirty="0"/>
              <a:t> </a:t>
            </a:r>
            <a:r>
              <a:rPr lang="en-US" dirty="0">
                <a:solidFill>
                  <a:schemeClr val="bg1"/>
                </a:solidFill>
              </a:rPr>
              <a:t>+ x</a:t>
            </a:r>
            <a:r>
              <a:rPr lang="en-US" dirty="0" smtClean="0">
                <a:solidFill>
                  <a:srgbClr val="FECC36"/>
                </a:solidFill>
              </a:rPr>
              <a:t>)</a:t>
            </a:r>
          </a:p>
          <a:p>
            <a:endParaRPr lang="en-US" dirty="0" smtClean="0"/>
          </a:p>
          <a:p>
            <a:r>
              <a:rPr lang="en-US" dirty="0" err="1" smtClean="0">
                <a:solidFill>
                  <a:schemeClr val="bg1"/>
                </a:solidFill>
              </a:rPr>
              <a:t>myfunc</a:t>
            </a:r>
            <a:r>
              <a:rPr lang="en-US" dirty="0" smtClean="0">
                <a:solidFill>
                  <a:srgbClr val="FECC36"/>
                </a:solidFill>
              </a:rPr>
              <a:t>()</a:t>
            </a:r>
          </a:p>
          <a:p>
            <a:endParaRPr lang="en-US" dirty="0">
              <a:solidFill>
                <a:srgbClr val="FECC36"/>
              </a:solidFill>
            </a:endParaRPr>
          </a:p>
          <a:p>
            <a:r>
              <a:rPr lang="en-US" dirty="0">
                <a:solidFill>
                  <a:schemeClr val="bg1"/>
                </a:solidFill>
              </a:rPr>
              <a:t>print</a:t>
            </a:r>
            <a:r>
              <a:rPr lang="en-US" dirty="0">
                <a:solidFill>
                  <a:srgbClr val="FECC36"/>
                </a:solidFill>
              </a:rPr>
              <a:t>(</a:t>
            </a:r>
            <a:r>
              <a:rPr lang="en-US" dirty="0">
                <a:solidFill>
                  <a:schemeClr val="accent2">
                    <a:lumMod val="75000"/>
                  </a:schemeClr>
                </a:solidFill>
              </a:rPr>
              <a:t>"Python is "</a:t>
            </a:r>
            <a:r>
              <a:rPr lang="en-US" dirty="0"/>
              <a:t> </a:t>
            </a:r>
            <a:r>
              <a:rPr lang="en-US" dirty="0">
                <a:solidFill>
                  <a:schemeClr val="bg1"/>
                </a:solidFill>
              </a:rPr>
              <a:t>+ x</a:t>
            </a:r>
            <a:r>
              <a:rPr lang="en-US" dirty="0">
                <a:solidFill>
                  <a:srgbClr val="FECC36"/>
                </a:solidFill>
              </a:rPr>
              <a:t>)</a:t>
            </a:r>
          </a:p>
          <a:p>
            <a:endParaRPr lang="en-US" dirty="0" smtClean="0">
              <a:solidFill>
                <a:srgbClr val="FECC36"/>
              </a:solidFill>
            </a:endParaRPr>
          </a:p>
        </p:txBody>
      </p:sp>
      <p:sp>
        <p:nvSpPr>
          <p:cNvPr id="14" name="TextBox 13"/>
          <p:cNvSpPr txBox="1"/>
          <p:nvPr/>
        </p:nvSpPr>
        <p:spPr>
          <a:xfrm>
            <a:off x="4830727" y="4185551"/>
            <a:ext cx="3760379" cy="1200329"/>
          </a:xfrm>
          <a:prstGeom prst="rect">
            <a:avLst/>
          </a:prstGeom>
          <a:noFill/>
        </p:spPr>
        <p:txBody>
          <a:bodyPr wrap="square" rtlCol="0">
            <a:spAutoFit/>
          </a:bodyPr>
          <a:lstStyle/>
          <a:p>
            <a:r>
              <a:rPr lang="en-US" dirty="0" err="1" smtClean="0"/>
              <a:t>Bạn</a:t>
            </a:r>
            <a:r>
              <a:rPr lang="en-US" dirty="0" smtClean="0"/>
              <a:t> </a:t>
            </a:r>
            <a:r>
              <a:rPr lang="en-US" dirty="0" err="1" smtClean="0"/>
              <a:t>tạo</a:t>
            </a:r>
            <a:r>
              <a:rPr lang="en-US" dirty="0" smtClean="0"/>
              <a:t> </a:t>
            </a:r>
            <a:r>
              <a:rPr lang="en-US" dirty="0" err="1" smtClean="0"/>
              <a:t>một</a:t>
            </a:r>
            <a:r>
              <a:rPr lang="en-US" dirty="0" smtClean="0"/>
              <a:t> </a:t>
            </a:r>
            <a:r>
              <a:rPr lang="en-US" dirty="0" err="1" smtClean="0"/>
              <a:t>biến</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thì</a:t>
            </a:r>
            <a:r>
              <a:rPr lang="en-US" dirty="0" smtClean="0"/>
              <a:t> </a:t>
            </a:r>
            <a:r>
              <a:rPr lang="en-US" dirty="0" err="1" smtClean="0"/>
              <a:t>biến</a:t>
            </a:r>
            <a:r>
              <a:rPr lang="en-US" dirty="0" smtClean="0"/>
              <a:t> </a:t>
            </a:r>
            <a:r>
              <a:rPr lang="en-US" dirty="0" err="1" smtClean="0"/>
              <a:t>đó</a:t>
            </a:r>
            <a:r>
              <a:rPr lang="en-US" dirty="0" smtClean="0"/>
              <a:t> </a:t>
            </a:r>
            <a:r>
              <a:rPr lang="en-US" dirty="0" err="1" smtClean="0"/>
              <a:t>chỉ</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bên</a:t>
            </a:r>
            <a:r>
              <a:rPr lang="en-US" dirty="0" smtClean="0"/>
              <a:t> </a:t>
            </a:r>
            <a:r>
              <a:rPr lang="en-US" dirty="0" err="1" smtClean="0"/>
              <a:t>trong</a:t>
            </a:r>
            <a:r>
              <a:rPr lang="en-US" dirty="0" smtClean="0"/>
              <a:t> </a:t>
            </a:r>
            <a:r>
              <a:rPr lang="en-US" dirty="0" err="1" smtClean="0"/>
              <a:t>khối</a:t>
            </a:r>
            <a:r>
              <a:rPr lang="en-US" dirty="0" smtClean="0"/>
              <a:t> hay </a:t>
            </a:r>
            <a:r>
              <a:rPr lang="en-US" dirty="0" err="1" smtClean="0"/>
              <a:t>gọi</a:t>
            </a:r>
            <a:r>
              <a:rPr lang="en-US" dirty="0" smtClean="0"/>
              <a:t> </a:t>
            </a:r>
            <a:r>
              <a:rPr lang="en-US" dirty="0" err="1" smtClean="0"/>
              <a:t>là</a:t>
            </a:r>
            <a:r>
              <a:rPr lang="en-US" dirty="0" smtClean="0"/>
              <a:t> </a:t>
            </a:r>
            <a:r>
              <a:rPr lang="en-US" b="1" dirty="0" smtClean="0"/>
              <a:t>local variable.</a:t>
            </a:r>
          </a:p>
          <a:p>
            <a:r>
              <a:rPr lang="en-US" b="1" dirty="0" err="1" smtClean="0"/>
              <a:t>Dù</a:t>
            </a:r>
            <a:r>
              <a:rPr lang="en-US" b="1" dirty="0" smtClean="0"/>
              <a:t> </a:t>
            </a:r>
            <a:r>
              <a:rPr lang="en-US" b="1" dirty="0" err="1" smtClean="0"/>
              <a:t>nó</a:t>
            </a:r>
            <a:r>
              <a:rPr lang="en-US" b="1" dirty="0" smtClean="0"/>
              <a:t> </a:t>
            </a:r>
            <a:r>
              <a:rPr lang="en-US" b="1" dirty="0" err="1" smtClean="0"/>
              <a:t>trùng</a:t>
            </a:r>
            <a:r>
              <a:rPr lang="en-US" b="1" dirty="0" smtClean="0"/>
              <a:t> </a:t>
            </a:r>
            <a:r>
              <a:rPr lang="en-US" b="1" dirty="0" err="1" smtClean="0"/>
              <a:t>tên</a:t>
            </a:r>
            <a:r>
              <a:rPr lang="en-US" b="1" dirty="0" smtClean="0"/>
              <a:t> </a:t>
            </a:r>
            <a:r>
              <a:rPr lang="en-US" b="1" dirty="0" err="1" smtClean="0"/>
              <a:t>với</a:t>
            </a:r>
            <a:r>
              <a:rPr lang="en-US" b="1" dirty="0" smtClean="0"/>
              <a:t> </a:t>
            </a:r>
            <a:r>
              <a:rPr lang="en-US" b="1" dirty="0" err="1" smtClean="0"/>
              <a:t>ngoài</a:t>
            </a:r>
            <a:r>
              <a:rPr lang="en-US" b="1" dirty="0" smtClean="0"/>
              <a:t> </a:t>
            </a:r>
            <a:r>
              <a:rPr lang="en-US" b="1" dirty="0" err="1" smtClean="0"/>
              <a:t>khối</a:t>
            </a:r>
            <a:endParaRPr lang="en-US" b="1" dirty="0"/>
          </a:p>
        </p:txBody>
      </p:sp>
    </p:spTree>
    <p:extLst>
      <p:ext uri="{BB962C8B-B14F-4D97-AF65-F5344CB8AC3E}">
        <p14:creationId xmlns:p14="http://schemas.microsoft.com/office/powerpoint/2010/main" val="4025060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2.3 </a:t>
            </a:r>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err="1" smtClean="0"/>
              <a:t>Biến</a:t>
            </a:r>
            <a:r>
              <a:rPr lang="en-US" b="1" dirty="0" smtClean="0"/>
              <a:t> </a:t>
            </a:r>
            <a:r>
              <a:rPr lang="en-US" b="1" dirty="0" err="1" smtClean="0"/>
              <a:t>toàn</a:t>
            </a:r>
            <a:r>
              <a:rPr lang="en-US" b="1" dirty="0" smtClean="0"/>
              <a:t> </a:t>
            </a:r>
            <a:r>
              <a:rPr lang="en-US" b="1" dirty="0" err="1" smtClean="0"/>
              <a:t>cục</a:t>
            </a:r>
            <a:r>
              <a:rPr lang="en-US" b="1" dirty="0" smtClean="0"/>
              <a:t> (Global variable) </a:t>
            </a:r>
            <a:r>
              <a:rPr lang="en-US" b="1" dirty="0" err="1" smtClean="0"/>
              <a:t>với</a:t>
            </a:r>
            <a:r>
              <a:rPr lang="en-US" b="1" dirty="0" smtClean="0"/>
              <a:t> </a:t>
            </a:r>
            <a:r>
              <a:rPr lang="en-US" b="1" dirty="0" err="1" smtClean="0"/>
              <a:t>từ</a:t>
            </a:r>
            <a:r>
              <a:rPr lang="en-US" b="1" dirty="0" smtClean="0"/>
              <a:t> </a:t>
            </a:r>
            <a:r>
              <a:rPr lang="en-US" b="1" dirty="0" err="1" smtClean="0"/>
              <a:t>khóa</a:t>
            </a:r>
            <a:r>
              <a:rPr lang="en-US" b="1" dirty="0" smtClean="0"/>
              <a:t> </a:t>
            </a:r>
            <a:r>
              <a:rPr lang="en-US" b="1" dirty="0" smtClean="0">
                <a:solidFill>
                  <a:srgbClr val="FF0000"/>
                </a:solidFill>
              </a:rPr>
              <a:t>global</a:t>
            </a:r>
            <a:endParaRPr lang="en-US" b="1" dirty="0">
              <a:solidFill>
                <a:srgbClr val="FF0000"/>
              </a:solidFill>
            </a:endParaRPr>
          </a:p>
        </p:txBody>
      </p:sp>
      <p:sp>
        <p:nvSpPr>
          <p:cNvPr id="10" name="Rectangle 9"/>
          <p:cNvSpPr/>
          <p:nvPr/>
        </p:nvSpPr>
        <p:spPr>
          <a:xfrm>
            <a:off x="442656" y="2312578"/>
            <a:ext cx="3353167" cy="26223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2841" y="2443713"/>
            <a:ext cx="3152982" cy="2308324"/>
          </a:xfrm>
          <a:prstGeom prst="rect">
            <a:avLst/>
          </a:prstGeom>
          <a:noFill/>
        </p:spPr>
        <p:txBody>
          <a:bodyPr wrap="square" rtlCol="0">
            <a:spAutoFit/>
          </a:bodyPr>
          <a:lstStyle/>
          <a:p>
            <a:r>
              <a:rPr lang="en-US" dirty="0" err="1" smtClean="0">
                <a:solidFill>
                  <a:srgbClr val="00B0F0"/>
                </a:solidFill>
              </a:rPr>
              <a:t>def</a:t>
            </a:r>
            <a:r>
              <a:rPr lang="en-US" dirty="0"/>
              <a:t> </a:t>
            </a:r>
            <a:r>
              <a:rPr lang="en-US" dirty="0" err="1">
                <a:solidFill>
                  <a:schemeClr val="bg1"/>
                </a:solidFill>
              </a:rPr>
              <a:t>myfunc</a:t>
            </a:r>
            <a:r>
              <a:rPr lang="en-US" dirty="0">
                <a:solidFill>
                  <a:srgbClr val="FECC36"/>
                </a:solidFill>
              </a:rPr>
              <a:t>()</a:t>
            </a:r>
            <a:r>
              <a:rPr lang="en-US" dirty="0"/>
              <a:t>:</a:t>
            </a:r>
            <a:br>
              <a:rPr lang="en-US" dirty="0"/>
            </a:br>
            <a:r>
              <a:rPr lang="en-US" dirty="0"/>
              <a:t>  </a:t>
            </a:r>
            <a:r>
              <a:rPr lang="en-US" dirty="0" smtClean="0"/>
              <a:t>  </a:t>
            </a:r>
            <a:r>
              <a:rPr lang="en-US" dirty="0" smtClean="0">
                <a:solidFill>
                  <a:srgbClr val="00B0F0"/>
                </a:solidFill>
              </a:rPr>
              <a:t>global</a:t>
            </a:r>
            <a:r>
              <a:rPr lang="en-US" dirty="0" smtClean="0"/>
              <a:t> </a:t>
            </a:r>
            <a:r>
              <a:rPr lang="en-US" dirty="0" smtClean="0">
                <a:solidFill>
                  <a:schemeClr val="bg1"/>
                </a:solidFill>
              </a:rPr>
              <a:t>x</a:t>
            </a:r>
          </a:p>
          <a:p>
            <a:r>
              <a:rPr lang="en-US" dirty="0" smtClean="0">
                <a:solidFill>
                  <a:schemeClr val="bg1"/>
                </a:solidFill>
              </a:rPr>
              <a:t>    x </a:t>
            </a:r>
            <a:r>
              <a:rPr lang="en-US" dirty="0">
                <a:solidFill>
                  <a:schemeClr val="bg1"/>
                </a:solidFill>
              </a:rPr>
              <a:t>=  </a:t>
            </a:r>
            <a:r>
              <a:rPr lang="en-US"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fantastic"</a:t>
            </a:r>
            <a:endParaRPr lang="en-US" dirty="0"/>
          </a:p>
          <a:p>
            <a:endParaRPr lang="en-US" dirty="0" smtClean="0"/>
          </a:p>
          <a:p>
            <a:r>
              <a:rPr lang="en-US" dirty="0" err="1" smtClean="0">
                <a:solidFill>
                  <a:schemeClr val="bg1"/>
                </a:solidFill>
              </a:rPr>
              <a:t>myfunc</a:t>
            </a:r>
            <a:r>
              <a:rPr lang="en-US" dirty="0" smtClean="0">
                <a:solidFill>
                  <a:srgbClr val="FECC36"/>
                </a:solidFill>
              </a:rPr>
              <a:t>()</a:t>
            </a:r>
          </a:p>
          <a:p>
            <a:endParaRPr lang="en-US" dirty="0">
              <a:solidFill>
                <a:srgbClr val="FECC36"/>
              </a:solidFill>
            </a:endParaRPr>
          </a:p>
          <a:p>
            <a:r>
              <a:rPr lang="en-US" dirty="0">
                <a:solidFill>
                  <a:schemeClr val="bg1"/>
                </a:solidFill>
              </a:rPr>
              <a:t>print</a:t>
            </a:r>
            <a:r>
              <a:rPr lang="en-US" dirty="0">
                <a:solidFill>
                  <a:srgbClr val="FECC36"/>
                </a:solidFill>
              </a:rPr>
              <a:t>(</a:t>
            </a:r>
            <a:r>
              <a:rPr lang="en-US" dirty="0">
                <a:solidFill>
                  <a:schemeClr val="accent2">
                    <a:lumMod val="75000"/>
                  </a:schemeClr>
                </a:solidFill>
              </a:rPr>
              <a:t>"Python is "</a:t>
            </a:r>
            <a:r>
              <a:rPr lang="en-US" dirty="0"/>
              <a:t> </a:t>
            </a:r>
            <a:r>
              <a:rPr lang="en-US" dirty="0">
                <a:solidFill>
                  <a:schemeClr val="bg1"/>
                </a:solidFill>
              </a:rPr>
              <a:t>+ x</a:t>
            </a:r>
            <a:r>
              <a:rPr lang="en-US" dirty="0">
                <a:solidFill>
                  <a:srgbClr val="FECC36"/>
                </a:solidFill>
              </a:rPr>
              <a:t>)</a:t>
            </a:r>
          </a:p>
          <a:p>
            <a:endParaRPr lang="en-US" dirty="0" smtClean="0">
              <a:solidFill>
                <a:srgbClr val="FECC36"/>
              </a:solidFill>
            </a:endParaRPr>
          </a:p>
        </p:txBody>
      </p:sp>
      <p:sp>
        <p:nvSpPr>
          <p:cNvPr id="12" name="TextBox 11"/>
          <p:cNvSpPr txBox="1"/>
          <p:nvPr/>
        </p:nvSpPr>
        <p:spPr>
          <a:xfrm>
            <a:off x="442656" y="5248208"/>
            <a:ext cx="3760379" cy="923330"/>
          </a:xfrm>
          <a:prstGeom prst="rect">
            <a:avLst/>
          </a:prstGeom>
          <a:noFill/>
        </p:spPr>
        <p:txBody>
          <a:bodyPr wrap="square" rtlCol="0">
            <a:spAutoFit/>
          </a:bodyPr>
          <a:lstStyle/>
          <a:p>
            <a:r>
              <a:rPr lang="en-US" dirty="0" err="1" smtClean="0"/>
              <a:t>Nếu</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en-US" b="1" dirty="0" smtClean="0"/>
              <a:t>global</a:t>
            </a:r>
            <a:r>
              <a:rPr lang="en-US" dirty="0" smtClean="0"/>
              <a:t> </a:t>
            </a:r>
            <a:r>
              <a:rPr lang="en-US" dirty="0" err="1" smtClean="0"/>
              <a:t>trong</a:t>
            </a:r>
            <a:r>
              <a:rPr lang="en-US" dirty="0" smtClean="0"/>
              <a:t> </a:t>
            </a:r>
            <a:r>
              <a:rPr lang="en-US" dirty="0" err="1" smtClean="0"/>
              <a:t>khối</a:t>
            </a:r>
            <a:r>
              <a:rPr lang="en-US" dirty="0" smtClean="0"/>
              <a:t>, </a:t>
            </a:r>
            <a:r>
              <a:rPr lang="en-US" dirty="0" err="1"/>
              <a:t>t</a:t>
            </a:r>
            <a:r>
              <a:rPr lang="en-US" dirty="0" err="1" smtClean="0"/>
              <a:t>hì</a:t>
            </a:r>
            <a:r>
              <a:rPr lang="en-US" dirty="0" smtClean="0"/>
              <a:t> </a:t>
            </a:r>
            <a:r>
              <a:rPr lang="en-US" dirty="0" err="1" smtClean="0"/>
              <a:t>biến</a:t>
            </a:r>
            <a:r>
              <a:rPr lang="en-US" dirty="0" smtClean="0"/>
              <a:t> </a:t>
            </a:r>
            <a:r>
              <a:rPr lang="en-US" dirty="0" err="1" smtClean="0"/>
              <a:t>đó</a:t>
            </a:r>
            <a:r>
              <a:rPr lang="en-US" dirty="0" smtClean="0"/>
              <a:t> </a:t>
            </a:r>
            <a:r>
              <a:rPr lang="en-US" dirty="0" err="1" smtClean="0"/>
              <a:t>dùng</a:t>
            </a:r>
            <a:r>
              <a:rPr lang="en-US" dirty="0" smtClean="0"/>
              <a:t> </a:t>
            </a:r>
            <a:r>
              <a:rPr lang="en-US" dirty="0" err="1" smtClean="0"/>
              <a:t>được</a:t>
            </a:r>
            <a:r>
              <a:rPr lang="en-US" dirty="0" smtClean="0"/>
              <a:t> </a:t>
            </a:r>
            <a:r>
              <a:rPr lang="en-US" dirty="0" err="1" smtClean="0"/>
              <a:t>ngoài</a:t>
            </a:r>
            <a:r>
              <a:rPr lang="en-US" dirty="0" smtClean="0"/>
              <a:t> </a:t>
            </a:r>
            <a:r>
              <a:rPr lang="en-US" dirty="0" err="1" smtClean="0"/>
              <a:t>khối</a:t>
            </a:r>
            <a:endParaRPr lang="en-US" dirty="0"/>
          </a:p>
        </p:txBody>
      </p:sp>
      <p:sp>
        <p:nvSpPr>
          <p:cNvPr id="13" name="Rectangle 12"/>
          <p:cNvSpPr/>
          <p:nvPr/>
        </p:nvSpPr>
        <p:spPr>
          <a:xfrm>
            <a:off x="4344805" y="2312578"/>
            <a:ext cx="3353167" cy="26223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44990" y="2443713"/>
            <a:ext cx="3152982" cy="2585323"/>
          </a:xfrm>
          <a:prstGeom prst="rect">
            <a:avLst/>
          </a:prstGeom>
          <a:noFill/>
        </p:spPr>
        <p:txBody>
          <a:bodyPr wrap="square" rtlCol="0">
            <a:spAutoFit/>
          </a:bodyPr>
          <a:lstStyle/>
          <a:p>
            <a:r>
              <a:rPr lang="en-US" dirty="0">
                <a:solidFill>
                  <a:schemeClr val="bg1"/>
                </a:solidFill>
              </a:rPr>
              <a:t>x</a:t>
            </a:r>
            <a:r>
              <a:rPr lang="en-US" dirty="0" smtClean="0">
                <a:solidFill>
                  <a:schemeClr val="bg1"/>
                </a:solidFill>
              </a:rPr>
              <a:t> = </a:t>
            </a:r>
            <a:r>
              <a:rPr lang="en-US" dirty="0"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“awesome"</a:t>
            </a:r>
            <a:endParaRPr lang="en-US" dirty="0"/>
          </a:p>
          <a:p>
            <a:r>
              <a:rPr lang="en-US" dirty="0" err="1" smtClean="0">
                <a:solidFill>
                  <a:srgbClr val="00B0F0"/>
                </a:solidFill>
              </a:rPr>
              <a:t>def</a:t>
            </a:r>
            <a:r>
              <a:rPr lang="en-US" dirty="0"/>
              <a:t> </a:t>
            </a:r>
            <a:r>
              <a:rPr lang="en-US" dirty="0" err="1">
                <a:solidFill>
                  <a:schemeClr val="bg1"/>
                </a:solidFill>
              </a:rPr>
              <a:t>myfunc</a:t>
            </a:r>
            <a:r>
              <a:rPr lang="en-US" dirty="0">
                <a:solidFill>
                  <a:srgbClr val="FECC36"/>
                </a:solidFill>
              </a:rPr>
              <a:t>()</a:t>
            </a:r>
            <a:r>
              <a:rPr lang="en-US" dirty="0"/>
              <a:t>:</a:t>
            </a:r>
            <a:br>
              <a:rPr lang="en-US" dirty="0"/>
            </a:br>
            <a:r>
              <a:rPr lang="en-US" dirty="0"/>
              <a:t>  </a:t>
            </a:r>
            <a:r>
              <a:rPr lang="en-US" dirty="0" smtClean="0"/>
              <a:t>  </a:t>
            </a:r>
            <a:r>
              <a:rPr lang="en-US" dirty="0" smtClean="0">
                <a:solidFill>
                  <a:srgbClr val="00B0F0"/>
                </a:solidFill>
              </a:rPr>
              <a:t>global</a:t>
            </a:r>
            <a:r>
              <a:rPr lang="en-US" dirty="0" smtClean="0"/>
              <a:t> </a:t>
            </a:r>
            <a:r>
              <a:rPr lang="en-US" dirty="0" smtClean="0">
                <a:solidFill>
                  <a:schemeClr val="bg1"/>
                </a:solidFill>
              </a:rPr>
              <a:t>x</a:t>
            </a:r>
          </a:p>
          <a:p>
            <a:r>
              <a:rPr lang="en-US" dirty="0" smtClean="0">
                <a:solidFill>
                  <a:schemeClr val="bg1"/>
                </a:solidFill>
              </a:rPr>
              <a:t>    x </a:t>
            </a:r>
            <a:r>
              <a:rPr lang="en-US" dirty="0">
                <a:solidFill>
                  <a:schemeClr val="bg1"/>
                </a:solidFill>
              </a:rPr>
              <a:t>=  </a:t>
            </a:r>
            <a:r>
              <a:rPr lang="en-US" dirty="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a:t>
            </a:r>
            <a:r>
              <a:rPr lang="en-US" dirty="0" smtClean="0">
                <a:solidFill>
                  <a:schemeClr val="accent2">
                    <a:lumMod val="75000"/>
                  </a:schemeClr>
                </a:solidFill>
                <a:latin typeface="Tahoma" panose="020B0604030504040204" pitchFamily="34" charset="0"/>
                <a:ea typeface="Tahoma" panose="020B0604030504040204" pitchFamily="34" charset="0"/>
                <a:cs typeface="Tahoma" panose="020B0604030504040204" pitchFamily="34" charset="0"/>
              </a:rPr>
              <a:t>fantastic"</a:t>
            </a:r>
            <a:endParaRPr lang="en-US" dirty="0"/>
          </a:p>
          <a:p>
            <a:endParaRPr lang="en-US" dirty="0" smtClean="0"/>
          </a:p>
          <a:p>
            <a:r>
              <a:rPr lang="en-US" dirty="0" err="1" smtClean="0">
                <a:solidFill>
                  <a:schemeClr val="bg1"/>
                </a:solidFill>
              </a:rPr>
              <a:t>myfunc</a:t>
            </a:r>
            <a:r>
              <a:rPr lang="en-US" dirty="0" smtClean="0">
                <a:solidFill>
                  <a:srgbClr val="FECC36"/>
                </a:solidFill>
              </a:rPr>
              <a:t>()</a:t>
            </a:r>
          </a:p>
          <a:p>
            <a:endParaRPr lang="en-US" dirty="0">
              <a:solidFill>
                <a:srgbClr val="FECC36"/>
              </a:solidFill>
            </a:endParaRPr>
          </a:p>
          <a:p>
            <a:r>
              <a:rPr lang="en-US" dirty="0">
                <a:solidFill>
                  <a:schemeClr val="bg1"/>
                </a:solidFill>
              </a:rPr>
              <a:t>print</a:t>
            </a:r>
            <a:r>
              <a:rPr lang="en-US" dirty="0">
                <a:solidFill>
                  <a:srgbClr val="FECC36"/>
                </a:solidFill>
              </a:rPr>
              <a:t>(</a:t>
            </a:r>
            <a:r>
              <a:rPr lang="en-US" dirty="0">
                <a:solidFill>
                  <a:schemeClr val="accent2">
                    <a:lumMod val="75000"/>
                  </a:schemeClr>
                </a:solidFill>
              </a:rPr>
              <a:t>"Python is "</a:t>
            </a:r>
            <a:r>
              <a:rPr lang="en-US" dirty="0"/>
              <a:t> </a:t>
            </a:r>
            <a:r>
              <a:rPr lang="en-US" dirty="0">
                <a:solidFill>
                  <a:schemeClr val="bg1"/>
                </a:solidFill>
              </a:rPr>
              <a:t>+ x</a:t>
            </a:r>
            <a:r>
              <a:rPr lang="en-US" dirty="0">
                <a:solidFill>
                  <a:srgbClr val="FECC36"/>
                </a:solidFill>
              </a:rPr>
              <a:t>)</a:t>
            </a:r>
          </a:p>
          <a:p>
            <a:endParaRPr lang="en-US" dirty="0" smtClean="0">
              <a:solidFill>
                <a:srgbClr val="FECC36"/>
              </a:solidFill>
            </a:endParaRPr>
          </a:p>
        </p:txBody>
      </p:sp>
      <p:sp>
        <p:nvSpPr>
          <p:cNvPr id="15" name="TextBox 14"/>
          <p:cNvSpPr txBox="1"/>
          <p:nvPr/>
        </p:nvSpPr>
        <p:spPr>
          <a:xfrm>
            <a:off x="4355438" y="5248208"/>
            <a:ext cx="3760379" cy="1200329"/>
          </a:xfrm>
          <a:prstGeom prst="rect">
            <a:avLst/>
          </a:prstGeom>
          <a:noFill/>
        </p:spPr>
        <p:txBody>
          <a:bodyPr wrap="square" rtlCol="0">
            <a:spAutoFit/>
          </a:bodyPr>
          <a:lstStyle/>
          <a:p>
            <a:r>
              <a:rPr lang="en-US" dirty="0" err="1" smtClean="0"/>
              <a:t>Nếu</a:t>
            </a:r>
            <a:r>
              <a:rPr lang="en-US" dirty="0" smtClean="0"/>
              <a:t> </a:t>
            </a:r>
            <a:r>
              <a:rPr lang="en-US" dirty="0" err="1" smtClean="0"/>
              <a:t>dùng</a:t>
            </a:r>
            <a:r>
              <a:rPr lang="en-US" dirty="0" smtClean="0"/>
              <a:t> </a:t>
            </a:r>
            <a:r>
              <a:rPr lang="en-US" dirty="0" err="1" smtClean="0"/>
              <a:t>từ</a:t>
            </a:r>
            <a:r>
              <a:rPr lang="en-US" dirty="0" smtClean="0"/>
              <a:t> </a:t>
            </a:r>
            <a:r>
              <a:rPr lang="en-US" dirty="0" err="1" smtClean="0"/>
              <a:t>khóa</a:t>
            </a:r>
            <a:r>
              <a:rPr lang="en-US" dirty="0" smtClean="0"/>
              <a:t> </a:t>
            </a:r>
            <a:r>
              <a:rPr lang="en-US" b="1" dirty="0" smtClean="0"/>
              <a:t>global</a:t>
            </a:r>
            <a:r>
              <a:rPr lang="en-US" dirty="0" smtClean="0"/>
              <a:t> </a:t>
            </a:r>
            <a:r>
              <a:rPr lang="en-US" dirty="0" err="1" smtClean="0"/>
              <a:t>trong</a:t>
            </a:r>
            <a:r>
              <a:rPr lang="en-US" dirty="0" smtClean="0"/>
              <a:t> </a:t>
            </a:r>
            <a:r>
              <a:rPr lang="en-US" dirty="0" err="1" smtClean="0"/>
              <a:t>khối</a:t>
            </a:r>
            <a:r>
              <a:rPr lang="en-US" dirty="0" smtClean="0"/>
              <a:t>, </a:t>
            </a:r>
            <a:r>
              <a:rPr lang="en-US" dirty="0" err="1" smtClean="0"/>
              <a:t>và</a:t>
            </a:r>
            <a:r>
              <a:rPr lang="en-US" dirty="0" smtClean="0"/>
              <a:t> </a:t>
            </a:r>
            <a:r>
              <a:rPr lang="en-US" dirty="0" err="1" smtClean="0"/>
              <a:t>ngoài</a:t>
            </a:r>
            <a:r>
              <a:rPr lang="en-US" dirty="0" smtClean="0"/>
              <a:t> </a:t>
            </a:r>
            <a:r>
              <a:rPr lang="en-US" dirty="0" err="1" smtClean="0"/>
              <a:t>khối</a:t>
            </a:r>
            <a:r>
              <a:rPr lang="en-US" dirty="0" smtClean="0"/>
              <a:t> </a:t>
            </a:r>
            <a:r>
              <a:rPr lang="en-US" dirty="0" err="1" smtClean="0"/>
              <a:t>cũng</a:t>
            </a:r>
            <a:r>
              <a:rPr lang="en-US" dirty="0" smtClean="0"/>
              <a:t> </a:t>
            </a:r>
            <a:r>
              <a:rPr lang="en-US" dirty="0" err="1" smtClean="0"/>
              <a:t>có</a:t>
            </a:r>
            <a:r>
              <a:rPr lang="en-US" dirty="0" smtClean="0"/>
              <a:t> </a:t>
            </a:r>
            <a:r>
              <a:rPr lang="en-US" dirty="0" err="1" smtClean="0"/>
              <a:t>biến</a:t>
            </a:r>
            <a:r>
              <a:rPr lang="en-US" dirty="0" smtClean="0"/>
              <a:t> </a:t>
            </a:r>
            <a:r>
              <a:rPr lang="en-US" dirty="0" err="1" smtClean="0"/>
              <a:t>trùng</a:t>
            </a:r>
            <a:r>
              <a:rPr lang="en-US" dirty="0" smtClean="0"/>
              <a:t> </a:t>
            </a:r>
            <a:r>
              <a:rPr lang="en-US" dirty="0" err="1" smtClean="0"/>
              <a:t>tên</a:t>
            </a:r>
            <a:r>
              <a:rPr lang="en-US" dirty="0" smtClean="0"/>
              <a:t> </a:t>
            </a:r>
            <a:r>
              <a:rPr lang="en-US" dirty="0" err="1" smtClean="0"/>
              <a:t>thì</a:t>
            </a:r>
            <a:r>
              <a:rPr lang="en-US" dirty="0" smtClean="0"/>
              <a:t> </a:t>
            </a:r>
            <a:r>
              <a:rPr lang="en-US" dirty="0" err="1" smtClean="0"/>
              <a:t>nó</a:t>
            </a:r>
            <a:r>
              <a:rPr lang="en-US" dirty="0" smtClean="0"/>
              <a:t> </a:t>
            </a:r>
            <a:r>
              <a:rPr lang="en-US" dirty="0" err="1" smtClean="0"/>
              <a:t>làm</a:t>
            </a:r>
            <a:r>
              <a:rPr lang="en-US" dirty="0" smtClean="0"/>
              <a:t> </a:t>
            </a:r>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a:t>
            </a:r>
            <a:r>
              <a:rPr lang="en-US" dirty="0" err="1" smtClean="0"/>
              <a:t>biến</a:t>
            </a:r>
            <a:r>
              <a:rPr lang="en-US" dirty="0" smtClean="0"/>
              <a:t> </a:t>
            </a:r>
            <a:r>
              <a:rPr lang="en-US" dirty="0" err="1" smtClean="0"/>
              <a:t>đã</a:t>
            </a:r>
            <a:r>
              <a:rPr lang="en-US" dirty="0" smtClean="0"/>
              <a:t> </a:t>
            </a:r>
            <a:r>
              <a:rPr lang="en-US" dirty="0" err="1" smtClean="0"/>
              <a:t>khai</a:t>
            </a:r>
            <a:r>
              <a:rPr lang="en-US" dirty="0" smtClean="0"/>
              <a:t> </a:t>
            </a:r>
            <a:r>
              <a:rPr lang="en-US" dirty="0" err="1" smtClean="0"/>
              <a:t>báo</a:t>
            </a:r>
            <a:r>
              <a:rPr lang="en-US" dirty="0" smtClean="0"/>
              <a:t> ở </a:t>
            </a:r>
            <a:r>
              <a:rPr lang="en-US" dirty="0" err="1" smtClean="0"/>
              <a:t>trước</a:t>
            </a:r>
            <a:endParaRPr lang="en-US" dirty="0"/>
          </a:p>
        </p:txBody>
      </p:sp>
    </p:spTree>
    <p:extLst>
      <p:ext uri="{BB962C8B-B14F-4D97-AF65-F5344CB8AC3E}">
        <p14:creationId xmlns:p14="http://schemas.microsoft.com/office/powerpoint/2010/main" val="266040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2.4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23739272"/>
              </p:ext>
            </p:extLst>
          </p:nvPr>
        </p:nvGraphicFramePr>
        <p:xfrm>
          <a:off x="439479" y="1567121"/>
          <a:ext cx="8317410" cy="4820920"/>
        </p:xfrm>
        <a:graphic>
          <a:graphicData uri="http://schemas.openxmlformats.org/drawingml/2006/table">
            <a:tbl>
              <a:tblPr firstRow="1" bandRow="1">
                <a:tableStyleId>{5C22544A-7EE6-4342-B048-85BDC9FD1C3A}</a:tableStyleId>
              </a:tblPr>
              <a:tblGrid>
                <a:gridCol w="6067647">
                  <a:extLst>
                    <a:ext uri="{9D8B030D-6E8A-4147-A177-3AD203B41FA5}">
                      <a16:colId xmlns:a16="http://schemas.microsoft.com/office/drawing/2014/main" val="775735029"/>
                    </a:ext>
                  </a:extLst>
                </a:gridCol>
                <a:gridCol w="2249763">
                  <a:extLst>
                    <a:ext uri="{9D8B030D-6E8A-4147-A177-3AD203B41FA5}">
                      <a16:colId xmlns:a16="http://schemas.microsoft.com/office/drawing/2014/main" val="12961995"/>
                    </a:ext>
                  </a:extLst>
                </a:gridCol>
              </a:tblGrid>
              <a:tr h="370840">
                <a:tc>
                  <a:txBody>
                    <a:bodyPr/>
                    <a:lstStyle/>
                    <a:p>
                      <a:r>
                        <a:rPr lang="en-US" sz="1800" b="1" i="0" kern="1200" dirty="0" err="1" smtClean="0">
                          <a:solidFill>
                            <a:schemeClr val="lt1"/>
                          </a:solidFill>
                          <a:effectLst/>
                          <a:latin typeface="+mn-lt"/>
                          <a:ea typeface="+mn-ea"/>
                          <a:cs typeface="+mn-cs"/>
                        </a:rPr>
                        <a:t>Ví</a:t>
                      </a:r>
                      <a:r>
                        <a:rPr lang="en-US" sz="1800" b="1" i="0" kern="1200" baseline="0" dirty="0" smtClean="0">
                          <a:solidFill>
                            <a:schemeClr val="lt1"/>
                          </a:solidFill>
                          <a:effectLst/>
                          <a:latin typeface="+mn-lt"/>
                          <a:ea typeface="+mn-ea"/>
                          <a:cs typeface="+mn-cs"/>
                        </a:rPr>
                        <a:t> </a:t>
                      </a:r>
                      <a:r>
                        <a:rPr lang="en-US" sz="1800" b="1" i="0" kern="1200" baseline="0" dirty="0" err="1" smtClean="0">
                          <a:solidFill>
                            <a:schemeClr val="lt1"/>
                          </a:solidFill>
                          <a:effectLst/>
                          <a:latin typeface="+mn-lt"/>
                          <a:ea typeface="+mn-ea"/>
                          <a:cs typeface="+mn-cs"/>
                        </a:rPr>
                        <a:t>dụ</a:t>
                      </a:r>
                      <a:endParaRPr lang="en-US" dirty="0"/>
                    </a:p>
                  </a:txBody>
                  <a:tcPr/>
                </a:tc>
                <a:tc>
                  <a:txBody>
                    <a:bodyPr/>
                    <a:lstStyle/>
                    <a:p>
                      <a:r>
                        <a:rPr lang="en-US" sz="1800" b="1" i="0" kern="1200" dirty="0" smtClean="0">
                          <a:solidFill>
                            <a:schemeClr val="lt1"/>
                          </a:solidFill>
                          <a:effectLst/>
                          <a:latin typeface="+mn-lt"/>
                          <a:ea typeface="+mn-ea"/>
                          <a:cs typeface="+mn-cs"/>
                        </a:rPr>
                        <a:t>Data Type</a:t>
                      </a:r>
                      <a:endParaRPr lang="en-US" dirty="0"/>
                    </a:p>
                  </a:txBody>
                  <a:tcPr/>
                </a:tc>
                <a:extLst>
                  <a:ext uri="{0D108BD9-81ED-4DB2-BD59-A6C34878D82A}">
                    <a16:rowId xmlns:a16="http://schemas.microsoft.com/office/drawing/2014/main" val="168433935"/>
                  </a:ext>
                </a:extLst>
              </a:tr>
              <a:tr h="370840">
                <a:tc>
                  <a:txBody>
                    <a:bodyPr/>
                    <a:lstStyle/>
                    <a:p>
                      <a:r>
                        <a:rPr lang="en-US" sz="1800" b="0" i="0" kern="1200" dirty="0" smtClean="0">
                          <a:solidFill>
                            <a:schemeClr val="dk1"/>
                          </a:solidFill>
                          <a:effectLst/>
                          <a:latin typeface="+mn-lt"/>
                          <a:ea typeface="+mn-ea"/>
                          <a:cs typeface="+mn-cs"/>
                        </a:rPr>
                        <a:t>x = "Hello World"</a:t>
                      </a:r>
                      <a:endParaRPr lang="en-US" dirty="0"/>
                    </a:p>
                  </a:txBody>
                  <a:tcPr/>
                </a:tc>
                <a:tc>
                  <a:txBody>
                    <a:bodyPr/>
                    <a:lstStyle/>
                    <a:p>
                      <a:r>
                        <a:rPr lang="en-US" sz="1800" b="0" i="0" kern="1200" dirty="0" err="1" smtClean="0">
                          <a:solidFill>
                            <a:schemeClr val="dk1"/>
                          </a:solidFill>
                          <a:effectLst/>
                          <a:latin typeface="+mn-lt"/>
                          <a:ea typeface="+mn-ea"/>
                          <a:cs typeface="+mn-cs"/>
                        </a:rPr>
                        <a:t>str</a:t>
                      </a:r>
                      <a:endParaRPr lang="en-US" dirty="0"/>
                    </a:p>
                  </a:txBody>
                  <a:tcPr/>
                </a:tc>
                <a:extLst>
                  <a:ext uri="{0D108BD9-81ED-4DB2-BD59-A6C34878D82A}">
                    <a16:rowId xmlns:a16="http://schemas.microsoft.com/office/drawing/2014/main" val="1233761583"/>
                  </a:ext>
                </a:extLst>
              </a:tr>
              <a:tr h="370840">
                <a:tc>
                  <a:txBody>
                    <a:bodyPr/>
                    <a:lstStyle/>
                    <a:p>
                      <a:r>
                        <a:rPr lang="en-US" sz="1800" b="0" i="0" kern="1200" dirty="0" smtClean="0">
                          <a:solidFill>
                            <a:schemeClr val="dk1"/>
                          </a:solidFill>
                          <a:effectLst/>
                          <a:latin typeface="+mn-lt"/>
                          <a:ea typeface="+mn-ea"/>
                          <a:cs typeface="+mn-cs"/>
                        </a:rPr>
                        <a:t>x = 20</a:t>
                      </a:r>
                      <a:endParaRPr lang="en-US" dirty="0"/>
                    </a:p>
                  </a:txBody>
                  <a:tcPr/>
                </a:tc>
                <a:tc>
                  <a:txBody>
                    <a:bodyPr/>
                    <a:lstStyle/>
                    <a:p>
                      <a:r>
                        <a:rPr lang="en-US" sz="1800" b="0" i="0" kern="1200" dirty="0" err="1" smtClean="0">
                          <a:solidFill>
                            <a:schemeClr val="dk1"/>
                          </a:solidFill>
                          <a:effectLst/>
                          <a:latin typeface="+mn-lt"/>
                          <a:ea typeface="+mn-ea"/>
                          <a:cs typeface="+mn-cs"/>
                        </a:rPr>
                        <a:t>int</a:t>
                      </a:r>
                      <a:endParaRPr lang="en-US" dirty="0"/>
                    </a:p>
                  </a:txBody>
                  <a:tcPr/>
                </a:tc>
                <a:extLst>
                  <a:ext uri="{0D108BD9-81ED-4DB2-BD59-A6C34878D82A}">
                    <a16:rowId xmlns:a16="http://schemas.microsoft.com/office/drawing/2014/main" val="2501194884"/>
                  </a:ext>
                </a:extLst>
              </a:tr>
              <a:tr h="370840">
                <a:tc>
                  <a:txBody>
                    <a:bodyPr/>
                    <a:lstStyle/>
                    <a:p>
                      <a:r>
                        <a:rPr lang="en-US" sz="1800" b="0" i="0" kern="1200" dirty="0" smtClean="0">
                          <a:solidFill>
                            <a:schemeClr val="dk1"/>
                          </a:solidFill>
                          <a:effectLst/>
                          <a:latin typeface="+mn-lt"/>
                          <a:ea typeface="+mn-ea"/>
                          <a:cs typeface="+mn-cs"/>
                        </a:rPr>
                        <a:t>x = 20.5</a:t>
                      </a:r>
                      <a:endParaRPr lang="en-US" dirty="0"/>
                    </a:p>
                  </a:txBody>
                  <a:tcPr/>
                </a:tc>
                <a:tc>
                  <a:txBody>
                    <a:bodyPr/>
                    <a:lstStyle/>
                    <a:p>
                      <a:r>
                        <a:rPr lang="en-US" sz="1800" b="0" i="0" kern="1200" dirty="0" smtClean="0">
                          <a:solidFill>
                            <a:schemeClr val="dk1"/>
                          </a:solidFill>
                          <a:effectLst/>
                          <a:latin typeface="+mn-lt"/>
                          <a:ea typeface="+mn-ea"/>
                          <a:cs typeface="+mn-cs"/>
                        </a:rPr>
                        <a:t>float</a:t>
                      </a:r>
                      <a:endParaRPr lang="en-US" dirty="0"/>
                    </a:p>
                  </a:txBody>
                  <a:tcPr/>
                </a:tc>
                <a:extLst>
                  <a:ext uri="{0D108BD9-81ED-4DB2-BD59-A6C34878D82A}">
                    <a16:rowId xmlns:a16="http://schemas.microsoft.com/office/drawing/2014/main" val="421867804"/>
                  </a:ext>
                </a:extLst>
              </a:tr>
              <a:tr h="370840">
                <a:tc>
                  <a:txBody>
                    <a:bodyPr/>
                    <a:lstStyle/>
                    <a:p>
                      <a:r>
                        <a:rPr lang="en-US" sz="1800" b="0" i="0" kern="1200" dirty="0" smtClean="0">
                          <a:solidFill>
                            <a:schemeClr val="dk1"/>
                          </a:solidFill>
                          <a:effectLst/>
                          <a:latin typeface="+mn-lt"/>
                          <a:ea typeface="+mn-ea"/>
                          <a:cs typeface="+mn-cs"/>
                        </a:rPr>
                        <a:t>x = 1j</a:t>
                      </a:r>
                      <a:endParaRPr lang="en-US" dirty="0"/>
                    </a:p>
                  </a:txBody>
                  <a:tcPr/>
                </a:tc>
                <a:tc>
                  <a:txBody>
                    <a:bodyPr/>
                    <a:lstStyle/>
                    <a:p>
                      <a:r>
                        <a:rPr lang="en-US" sz="1800" b="0" i="0" kern="1200" dirty="0" smtClean="0">
                          <a:solidFill>
                            <a:schemeClr val="dk1"/>
                          </a:solidFill>
                          <a:effectLst/>
                          <a:latin typeface="+mn-lt"/>
                          <a:ea typeface="+mn-ea"/>
                          <a:cs typeface="+mn-cs"/>
                        </a:rPr>
                        <a:t>complex</a:t>
                      </a:r>
                      <a:endParaRPr lang="en-US" dirty="0"/>
                    </a:p>
                  </a:txBody>
                  <a:tcPr/>
                </a:tc>
                <a:extLst>
                  <a:ext uri="{0D108BD9-81ED-4DB2-BD59-A6C34878D82A}">
                    <a16:rowId xmlns:a16="http://schemas.microsoft.com/office/drawing/2014/main" val="3693021815"/>
                  </a:ext>
                </a:extLst>
              </a:tr>
              <a:tr h="370840">
                <a:tc>
                  <a:txBody>
                    <a:bodyPr/>
                    <a:lstStyle/>
                    <a:p>
                      <a:r>
                        <a:rPr lang="en-US" sz="1800" b="0" i="0" kern="1200" dirty="0" smtClean="0">
                          <a:solidFill>
                            <a:schemeClr val="dk1"/>
                          </a:solidFill>
                          <a:effectLst/>
                          <a:latin typeface="+mn-lt"/>
                          <a:ea typeface="+mn-ea"/>
                          <a:cs typeface="+mn-cs"/>
                        </a:rPr>
                        <a:t>x = ["apple", "banana", "cherry"]</a:t>
                      </a:r>
                      <a:endParaRPr lang="en-US" dirty="0"/>
                    </a:p>
                  </a:txBody>
                  <a:tcPr/>
                </a:tc>
                <a:tc>
                  <a:txBody>
                    <a:bodyPr/>
                    <a:lstStyle/>
                    <a:p>
                      <a:r>
                        <a:rPr lang="en-US" sz="1800" b="0" i="0" kern="1200" dirty="0" smtClean="0">
                          <a:solidFill>
                            <a:schemeClr val="dk1"/>
                          </a:solidFill>
                          <a:effectLst/>
                          <a:latin typeface="+mn-lt"/>
                          <a:ea typeface="+mn-ea"/>
                          <a:cs typeface="+mn-cs"/>
                        </a:rPr>
                        <a:t>list</a:t>
                      </a:r>
                      <a:endParaRPr lang="en-US" dirty="0"/>
                    </a:p>
                  </a:txBody>
                  <a:tcPr/>
                </a:tc>
                <a:extLst>
                  <a:ext uri="{0D108BD9-81ED-4DB2-BD59-A6C34878D82A}">
                    <a16:rowId xmlns:a16="http://schemas.microsoft.com/office/drawing/2014/main" val="284616189"/>
                  </a:ext>
                </a:extLst>
              </a:tr>
              <a:tr h="370840">
                <a:tc>
                  <a:txBody>
                    <a:bodyPr/>
                    <a:lstStyle/>
                    <a:p>
                      <a:r>
                        <a:rPr lang="en-US" sz="1800" b="0" i="0" kern="1200" dirty="0" smtClean="0">
                          <a:solidFill>
                            <a:schemeClr val="dk1"/>
                          </a:solidFill>
                          <a:effectLst/>
                          <a:latin typeface="+mn-lt"/>
                          <a:ea typeface="+mn-ea"/>
                          <a:cs typeface="+mn-cs"/>
                        </a:rPr>
                        <a:t>x = ("apple", "banana", "cherry")</a:t>
                      </a:r>
                      <a:endParaRPr lang="en-US" dirty="0"/>
                    </a:p>
                  </a:txBody>
                  <a:tcPr/>
                </a:tc>
                <a:tc>
                  <a:txBody>
                    <a:bodyPr/>
                    <a:lstStyle/>
                    <a:p>
                      <a:r>
                        <a:rPr lang="en-US" sz="1800" b="0" i="0" kern="1200" dirty="0" smtClean="0">
                          <a:solidFill>
                            <a:schemeClr val="dk1"/>
                          </a:solidFill>
                          <a:effectLst/>
                          <a:latin typeface="+mn-lt"/>
                          <a:ea typeface="+mn-ea"/>
                          <a:cs typeface="+mn-cs"/>
                        </a:rPr>
                        <a:t>tuple</a:t>
                      </a:r>
                      <a:endParaRPr lang="en-US" dirty="0"/>
                    </a:p>
                  </a:txBody>
                  <a:tcPr/>
                </a:tc>
                <a:extLst>
                  <a:ext uri="{0D108BD9-81ED-4DB2-BD59-A6C34878D82A}">
                    <a16:rowId xmlns:a16="http://schemas.microsoft.com/office/drawing/2014/main" val="775566249"/>
                  </a:ext>
                </a:extLst>
              </a:tr>
              <a:tr h="370840">
                <a:tc>
                  <a:txBody>
                    <a:bodyPr/>
                    <a:lstStyle/>
                    <a:p>
                      <a:r>
                        <a:rPr lang="en-US" sz="1800" b="0" i="0" kern="1200" dirty="0" smtClean="0">
                          <a:solidFill>
                            <a:schemeClr val="dk1"/>
                          </a:solidFill>
                          <a:effectLst/>
                          <a:latin typeface="+mn-lt"/>
                          <a:ea typeface="+mn-ea"/>
                          <a:cs typeface="+mn-cs"/>
                        </a:rPr>
                        <a:t>x = range(6)</a:t>
                      </a:r>
                      <a:endParaRPr lang="en-US" dirty="0"/>
                    </a:p>
                  </a:txBody>
                  <a:tcPr/>
                </a:tc>
                <a:tc>
                  <a:txBody>
                    <a:bodyPr/>
                    <a:lstStyle/>
                    <a:p>
                      <a:r>
                        <a:rPr lang="en-US" sz="1800" b="0" i="0" kern="1200" dirty="0" smtClean="0">
                          <a:solidFill>
                            <a:schemeClr val="dk1"/>
                          </a:solidFill>
                          <a:effectLst/>
                          <a:latin typeface="+mn-lt"/>
                          <a:ea typeface="+mn-ea"/>
                          <a:cs typeface="+mn-cs"/>
                        </a:rPr>
                        <a:t>Range</a:t>
                      </a:r>
                      <a:endParaRPr lang="en-US" dirty="0"/>
                    </a:p>
                  </a:txBody>
                  <a:tcPr/>
                </a:tc>
                <a:extLst>
                  <a:ext uri="{0D108BD9-81ED-4DB2-BD59-A6C34878D82A}">
                    <a16:rowId xmlns:a16="http://schemas.microsoft.com/office/drawing/2014/main" val="196749783"/>
                  </a:ext>
                </a:extLst>
              </a:tr>
              <a:tr h="370840">
                <a:tc>
                  <a:txBody>
                    <a:bodyPr/>
                    <a:lstStyle/>
                    <a:p>
                      <a:r>
                        <a:rPr lang="en-US" sz="1800" b="0" i="0" kern="1200" dirty="0" smtClean="0">
                          <a:solidFill>
                            <a:schemeClr val="dk1"/>
                          </a:solidFill>
                          <a:effectLst/>
                          <a:latin typeface="+mn-lt"/>
                          <a:ea typeface="+mn-ea"/>
                          <a:cs typeface="+mn-cs"/>
                        </a:rPr>
                        <a:t>x = {"name" : "John", "age" : 36}</a:t>
                      </a:r>
                      <a:endParaRPr lang="en-US" dirty="0"/>
                    </a:p>
                  </a:txBody>
                  <a:tcPr/>
                </a:tc>
                <a:tc>
                  <a:txBody>
                    <a:bodyPr/>
                    <a:lstStyle/>
                    <a:p>
                      <a:r>
                        <a:rPr lang="en-US" sz="1800" b="0" i="0" kern="1200" dirty="0" err="1" smtClean="0">
                          <a:solidFill>
                            <a:schemeClr val="dk1"/>
                          </a:solidFill>
                          <a:effectLst/>
                          <a:latin typeface="+mn-lt"/>
                          <a:ea typeface="+mn-ea"/>
                          <a:cs typeface="+mn-cs"/>
                        </a:rPr>
                        <a:t>dict</a:t>
                      </a:r>
                      <a:endParaRPr lang="en-US" dirty="0"/>
                    </a:p>
                  </a:txBody>
                  <a:tcPr/>
                </a:tc>
                <a:extLst>
                  <a:ext uri="{0D108BD9-81ED-4DB2-BD59-A6C34878D82A}">
                    <a16:rowId xmlns:a16="http://schemas.microsoft.com/office/drawing/2014/main" val="3862280917"/>
                  </a:ext>
                </a:extLst>
              </a:tr>
              <a:tr h="370840">
                <a:tc>
                  <a:txBody>
                    <a:bodyPr/>
                    <a:lstStyle/>
                    <a:p>
                      <a:r>
                        <a:rPr lang="en-US" sz="1800" b="0" i="0" kern="1200" dirty="0" smtClean="0">
                          <a:solidFill>
                            <a:schemeClr val="dk1"/>
                          </a:solidFill>
                          <a:effectLst/>
                          <a:latin typeface="+mn-lt"/>
                          <a:ea typeface="+mn-ea"/>
                          <a:cs typeface="+mn-cs"/>
                        </a:rPr>
                        <a:t>x = {"apple", "banana", "cherry"}</a:t>
                      </a:r>
                      <a:endParaRPr lang="en-US" dirty="0"/>
                    </a:p>
                  </a:txBody>
                  <a:tcPr/>
                </a:tc>
                <a:tc>
                  <a:txBody>
                    <a:bodyPr/>
                    <a:lstStyle/>
                    <a:p>
                      <a:r>
                        <a:rPr lang="en-US" sz="1800" b="0" i="0" kern="1200" dirty="0" smtClean="0">
                          <a:solidFill>
                            <a:schemeClr val="dk1"/>
                          </a:solidFill>
                          <a:effectLst/>
                          <a:latin typeface="+mn-lt"/>
                          <a:ea typeface="+mn-ea"/>
                          <a:cs typeface="+mn-cs"/>
                        </a:rPr>
                        <a:t>set</a:t>
                      </a:r>
                      <a:endParaRPr lang="en-US" dirty="0"/>
                    </a:p>
                  </a:txBody>
                  <a:tcPr/>
                </a:tc>
                <a:extLst>
                  <a:ext uri="{0D108BD9-81ED-4DB2-BD59-A6C34878D82A}">
                    <a16:rowId xmlns:a16="http://schemas.microsoft.com/office/drawing/2014/main" val="2432953681"/>
                  </a:ext>
                </a:extLst>
              </a:tr>
              <a:tr h="370840">
                <a:tc>
                  <a:txBody>
                    <a:bodyPr/>
                    <a:lstStyle/>
                    <a:p>
                      <a:r>
                        <a:rPr lang="en-US" sz="1800" b="0" i="0" kern="1200" dirty="0" smtClean="0">
                          <a:solidFill>
                            <a:schemeClr val="dk1"/>
                          </a:solidFill>
                          <a:effectLst/>
                          <a:latin typeface="+mn-lt"/>
                          <a:ea typeface="+mn-ea"/>
                          <a:cs typeface="+mn-cs"/>
                        </a:rPr>
                        <a:t>x = </a:t>
                      </a:r>
                      <a:r>
                        <a:rPr lang="en-US" sz="1800" b="0" i="0" kern="1200" dirty="0" err="1" smtClean="0">
                          <a:solidFill>
                            <a:schemeClr val="dk1"/>
                          </a:solidFill>
                          <a:effectLst/>
                          <a:latin typeface="+mn-lt"/>
                          <a:ea typeface="+mn-ea"/>
                          <a:cs typeface="+mn-cs"/>
                        </a:rPr>
                        <a:t>frozenset</a:t>
                      </a:r>
                      <a:r>
                        <a:rPr lang="en-US" sz="1800" b="0" i="0" kern="1200" dirty="0" smtClean="0">
                          <a:solidFill>
                            <a:schemeClr val="dk1"/>
                          </a:solidFill>
                          <a:effectLst/>
                          <a:latin typeface="+mn-lt"/>
                          <a:ea typeface="+mn-ea"/>
                          <a:cs typeface="+mn-cs"/>
                        </a:rPr>
                        <a:t>({"apple", "banana", "cherry"})</a:t>
                      </a:r>
                      <a:endParaRPr lang="en-US" dirty="0"/>
                    </a:p>
                  </a:txBody>
                  <a:tcPr/>
                </a:tc>
                <a:tc>
                  <a:txBody>
                    <a:bodyPr/>
                    <a:lstStyle/>
                    <a:p>
                      <a:r>
                        <a:rPr lang="en-US" sz="1800" b="0" i="0" kern="1200" dirty="0" err="1" smtClean="0">
                          <a:solidFill>
                            <a:schemeClr val="dk1"/>
                          </a:solidFill>
                          <a:effectLst/>
                          <a:latin typeface="+mn-lt"/>
                          <a:ea typeface="+mn-ea"/>
                          <a:cs typeface="+mn-cs"/>
                        </a:rPr>
                        <a:t>frozenset</a:t>
                      </a:r>
                      <a:endParaRPr lang="en-US" dirty="0"/>
                    </a:p>
                  </a:txBody>
                  <a:tcPr/>
                </a:tc>
                <a:extLst>
                  <a:ext uri="{0D108BD9-81ED-4DB2-BD59-A6C34878D82A}">
                    <a16:rowId xmlns:a16="http://schemas.microsoft.com/office/drawing/2014/main" val="1828059704"/>
                  </a:ext>
                </a:extLst>
              </a:tr>
              <a:tr h="370840">
                <a:tc>
                  <a:txBody>
                    <a:bodyPr/>
                    <a:lstStyle/>
                    <a:p>
                      <a:r>
                        <a:rPr lang="en-US" sz="1800" b="0" i="0" kern="1200" dirty="0" smtClean="0">
                          <a:solidFill>
                            <a:schemeClr val="dk1"/>
                          </a:solidFill>
                          <a:effectLst/>
                          <a:latin typeface="+mn-lt"/>
                          <a:ea typeface="+mn-ea"/>
                          <a:cs typeface="+mn-cs"/>
                        </a:rPr>
                        <a:t>x = True</a:t>
                      </a:r>
                      <a:endParaRPr lang="en-US" dirty="0"/>
                    </a:p>
                  </a:txBody>
                  <a:tcPr/>
                </a:tc>
                <a:tc>
                  <a:txBody>
                    <a:bodyPr/>
                    <a:lstStyle/>
                    <a:p>
                      <a:r>
                        <a:rPr lang="en-US" sz="1800" b="0" i="0" kern="1200" dirty="0" smtClean="0">
                          <a:solidFill>
                            <a:schemeClr val="dk1"/>
                          </a:solidFill>
                          <a:effectLst/>
                          <a:latin typeface="+mn-lt"/>
                          <a:ea typeface="+mn-ea"/>
                          <a:cs typeface="+mn-cs"/>
                        </a:rPr>
                        <a:t>bool</a:t>
                      </a:r>
                      <a:endParaRPr lang="en-US" dirty="0"/>
                    </a:p>
                  </a:txBody>
                  <a:tcPr/>
                </a:tc>
                <a:extLst>
                  <a:ext uri="{0D108BD9-81ED-4DB2-BD59-A6C34878D82A}">
                    <a16:rowId xmlns:a16="http://schemas.microsoft.com/office/drawing/2014/main" val="2453704909"/>
                  </a:ext>
                </a:extLst>
              </a:tr>
              <a:tr h="370840">
                <a:tc>
                  <a:txBody>
                    <a:bodyPr/>
                    <a:lstStyle/>
                    <a:p>
                      <a:r>
                        <a:rPr lang="en-US" sz="1800" b="0" i="0" kern="1200" dirty="0" smtClean="0">
                          <a:solidFill>
                            <a:schemeClr val="dk1"/>
                          </a:solidFill>
                          <a:effectLst/>
                          <a:latin typeface="+mn-lt"/>
                          <a:ea typeface="+mn-ea"/>
                          <a:cs typeface="+mn-cs"/>
                        </a:rPr>
                        <a:t>x = None</a:t>
                      </a:r>
                      <a:endParaRPr lang="en-US" dirty="0"/>
                    </a:p>
                  </a:txBody>
                  <a:tcPr/>
                </a:tc>
                <a:tc>
                  <a:txBody>
                    <a:bodyPr/>
                    <a:lstStyle/>
                    <a:p>
                      <a:r>
                        <a:rPr lang="en-US" sz="1800" b="0" i="0" kern="1200" dirty="0" err="1" smtClean="0">
                          <a:solidFill>
                            <a:schemeClr val="dk1"/>
                          </a:solidFill>
                          <a:effectLst/>
                          <a:latin typeface="+mn-lt"/>
                          <a:ea typeface="+mn-ea"/>
                          <a:cs typeface="+mn-cs"/>
                        </a:rPr>
                        <a:t>NoneType</a:t>
                      </a:r>
                      <a:endParaRPr lang="en-US" dirty="0"/>
                    </a:p>
                  </a:txBody>
                  <a:tcPr/>
                </a:tc>
                <a:extLst>
                  <a:ext uri="{0D108BD9-81ED-4DB2-BD59-A6C34878D82A}">
                    <a16:rowId xmlns:a16="http://schemas.microsoft.com/office/drawing/2014/main" val="1616845405"/>
                  </a:ext>
                </a:extLst>
              </a:tr>
            </a:tbl>
          </a:graphicData>
        </a:graphic>
      </p:graphicFrame>
    </p:spTree>
    <p:extLst>
      <p:ext uri="{BB962C8B-B14F-4D97-AF65-F5344CB8AC3E}">
        <p14:creationId xmlns:p14="http://schemas.microsoft.com/office/powerpoint/2010/main" val="37399893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2.4 </a:t>
            </a:r>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trong</a:t>
            </a:r>
            <a:r>
              <a:rPr lang="en-US" dirty="0" smtClean="0"/>
              <a:t> Python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09257658"/>
              </p:ext>
            </p:extLst>
          </p:nvPr>
        </p:nvGraphicFramePr>
        <p:xfrm>
          <a:off x="439479" y="1567121"/>
          <a:ext cx="8317410" cy="4450080"/>
        </p:xfrm>
        <a:graphic>
          <a:graphicData uri="http://schemas.openxmlformats.org/drawingml/2006/table">
            <a:tbl>
              <a:tblPr firstRow="1" bandRow="1">
                <a:tableStyleId>{5C22544A-7EE6-4342-B048-85BDC9FD1C3A}</a:tableStyleId>
              </a:tblPr>
              <a:tblGrid>
                <a:gridCol w="6067647">
                  <a:extLst>
                    <a:ext uri="{9D8B030D-6E8A-4147-A177-3AD203B41FA5}">
                      <a16:colId xmlns:a16="http://schemas.microsoft.com/office/drawing/2014/main" val="775735029"/>
                    </a:ext>
                  </a:extLst>
                </a:gridCol>
                <a:gridCol w="2249763">
                  <a:extLst>
                    <a:ext uri="{9D8B030D-6E8A-4147-A177-3AD203B41FA5}">
                      <a16:colId xmlns:a16="http://schemas.microsoft.com/office/drawing/2014/main" val="12961995"/>
                    </a:ext>
                  </a:extLst>
                </a:gridCol>
              </a:tblGrid>
              <a:tr h="370840">
                <a:tc>
                  <a:txBody>
                    <a:bodyPr/>
                    <a:lstStyle/>
                    <a:p>
                      <a:r>
                        <a:rPr lang="en-US" sz="1800" b="1" i="0" kern="1200" dirty="0" err="1" smtClean="0">
                          <a:solidFill>
                            <a:schemeClr val="lt1"/>
                          </a:solidFill>
                          <a:effectLst/>
                          <a:latin typeface="+mn-lt"/>
                          <a:ea typeface="+mn-ea"/>
                          <a:cs typeface="+mn-cs"/>
                        </a:rPr>
                        <a:t>Ép</a:t>
                      </a:r>
                      <a:r>
                        <a:rPr lang="en-US" sz="1800" b="1" i="0" kern="1200" baseline="0" dirty="0" smtClean="0">
                          <a:solidFill>
                            <a:schemeClr val="lt1"/>
                          </a:solidFill>
                          <a:effectLst/>
                          <a:latin typeface="+mn-lt"/>
                          <a:ea typeface="+mn-ea"/>
                          <a:cs typeface="+mn-cs"/>
                        </a:rPr>
                        <a:t> </a:t>
                      </a:r>
                      <a:r>
                        <a:rPr lang="en-US" sz="1800" b="1" i="0" kern="1200" baseline="0" dirty="0" err="1" smtClean="0">
                          <a:solidFill>
                            <a:schemeClr val="lt1"/>
                          </a:solidFill>
                          <a:effectLst/>
                          <a:latin typeface="+mn-lt"/>
                          <a:ea typeface="+mn-ea"/>
                          <a:cs typeface="+mn-cs"/>
                        </a:rPr>
                        <a:t>kiểu</a:t>
                      </a:r>
                      <a:r>
                        <a:rPr lang="en-US" sz="1800" b="1" i="0" kern="1200" baseline="0" dirty="0" smtClean="0">
                          <a:solidFill>
                            <a:schemeClr val="lt1"/>
                          </a:solidFill>
                          <a:effectLst/>
                          <a:latin typeface="+mn-lt"/>
                          <a:ea typeface="+mn-ea"/>
                          <a:cs typeface="+mn-cs"/>
                        </a:rPr>
                        <a:t> </a:t>
                      </a:r>
                      <a:r>
                        <a:rPr lang="en-US" sz="1800" b="1" i="0" kern="1200" baseline="0" dirty="0" err="1" smtClean="0">
                          <a:solidFill>
                            <a:schemeClr val="lt1"/>
                          </a:solidFill>
                          <a:effectLst/>
                          <a:latin typeface="+mn-lt"/>
                          <a:ea typeface="+mn-ea"/>
                          <a:cs typeface="+mn-cs"/>
                        </a:rPr>
                        <a:t>dữ</a:t>
                      </a:r>
                      <a:r>
                        <a:rPr lang="en-US" sz="1800" b="1" i="0" kern="1200" baseline="0" dirty="0" smtClean="0">
                          <a:solidFill>
                            <a:schemeClr val="lt1"/>
                          </a:solidFill>
                          <a:effectLst/>
                          <a:latin typeface="+mn-lt"/>
                          <a:ea typeface="+mn-ea"/>
                          <a:cs typeface="+mn-cs"/>
                        </a:rPr>
                        <a:t> </a:t>
                      </a:r>
                      <a:r>
                        <a:rPr lang="en-US" sz="1800" b="1" i="0" kern="1200" baseline="0" dirty="0" err="1" smtClean="0">
                          <a:solidFill>
                            <a:schemeClr val="lt1"/>
                          </a:solidFill>
                          <a:effectLst/>
                          <a:latin typeface="+mn-lt"/>
                          <a:ea typeface="+mn-ea"/>
                          <a:cs typeface="+mn-cs"/>
                        </a:rPr>
                        <a:t>liệu</a:t>
                      </a:r>
                      <a:endParaRPr lang="en-US" dirty="0"/>
                    </a:p>
                  </a:txBody>
                  <a:tcPr/>
                </a:tc>
                <a:tc>
                  <a:txBody>
                    <a:bodyPr/>
                    <a:lstStyle/>
                    <a:p>
                      <a:r>
                        <a:rPr lang="en-US" sz="1800" b="1" i="0" kern="1200" dirty="0" smtClean="0">
                          <a:solidFill>
                            <a:schemeClr val="lt1"/>
                          </a:solidFill>
                          <a:effectLst/>
                          <a:latin typeface="+mn-lt"/>
                          <a:ea typeface="+mn-ea"/>
                          <a:cs typeface="+mn-cs"/>
                        </a:rPr>
                        <a:t>Data Type</a:t>
                      </a:r>
                      <a:endParaRPr lang="en-US" dirty="0"/>
                    </a:p>
                  </a:txBody>
                  <a:tcPr/>
                </a:tc>
                <a:extLst>
                  <a:ext uri="{0D108BD9-81ED-4DB2-BD59-A6C34878D82A}">
                    <a16:rowId xmlns:a16="http://schemas.microsoft.com/office/drawing/2014/main" val="168433935"/>
                  </a:ext>
                </a:extLst>
              </a:tr>
              <a:tr h="370840">
                <a:tc>
                  <a:txBody>
                    <a:bodyPr/>
                    <a:lstStyle/>
                    <a:p>
                      <a:r>
                        <a:rPr lang="en-US" sz="1800" b="0" i="0" kern="1200" dirty="0" smtClean="0">
                          <a:solidFill>
                            <a:schemeClr val="dk1"/>
                          </a:solidFill>
                          <a:effectLst/>
                          <a:latin typeface="+mn-lt"/>
                          <a:ea typeface="+mn-ea"/>
                          <a:cs typeface="+mn-cs"/>
                        </a:rPr>
                        <a:t>x = </a:t>
                      </a:r>
                      <a:r>
                        <a:rPr lang="en-US" sz="1800" b="0" i="0" kern="1200" dirty="0" err="1" smtClean="0">
                          <a:solidFill>
                            <a:schemeClr val="dk1"/>
                          </a:solidFill>
                          <a:effectLst/>
                          <a:latin typeface="+mn-lt"/>
                          <a:ea typeface="+mn-ea"/>
                          <a:cs typeface="+mn-cs"/>
                        </a:rPr>
                        <a:t>str</a:t>
                      </a:r>
                      <a:r>
                        <a:rPr lang="en-US" sz="1800" b="0" i="0" kern="1200" dirty="0" smtClean="0">
                          <a:solidFill>
                            <a:schemeClr val="dk1"/>
                          </a:solidFill>
                          <a:effectLst/>
                          <a:latin typeface="+mn-lt"/>
                          <a:ea typeface="+mn-ea"/>
                          <a:cs typeface="+mn-cs"/>
                        </a:rPr>
                        <a:t>("Hello World")</a:t>
                      </a:r>
                      <a:endParaRPr lang="en-US" dirty="0"/>
                    </a:p>
                  </a:txBody>
                  <a:tcPr/>
                </a:tc>
                <a:tc>
                  <a:txBody>
                    <a:bodyPr/>
                    <a:lstStyle/>
                    <a:p>
                      <a:r>
                        <a:rPr lang="en-US" sz="1800" b="0" i="0" kern="1200" dirty="0" err="1" smtClean="0">
                          <a:solidFill>
                            <a:schemeClr val="dk1"/>
                          </a:solidFill>
                          <a:effectLst/>
                          <a:latin typeface="+mn-lt"/>
                          <a:ea typeface="+mn-ea"/>
                          <a:cs typeface="+mn-cs"/>
                        </a:rPr>
                        <a:t>str</a:t>
                      </a:r>
                      <a:endParaRPr lang="en-US" dirty="0"/>
                    </a:p>
                  </a:txBody>
                  <a:tcPr/>
                </a:tc>
                <a:extLst>
                  <a:ext uri="{0D108BD9-81ED-4DB2-BD59-A6C34878D82A}">
                    <a16:rowId xmlns:a16="http://schemas.microsoft.com/office/drawing/2014/main" val="1233761583"/>
                  </a:ext>
                </a:extLst>
              </a:tr>
              <a:tr h="370840">
                <a:tc>
                  <a:txBody>
                    <a:bodyPr/>
                    <a:lstStyle/>
                    <a:p>
                      <a:r>
                        <a:rPr lang="en-US" sz="1800" b="0" i="0" kern="1200" dirty="0" smtClean="0">
                          <a:solidFill>
                            <a:schemeClr val="dk1"/>
                          </a:solidFill>
                          <a:effectLst/>
                          <a:latin typeface="+mn-lt"/>
                          <a:ea typeface="+mn-ea"/>
                          <a:cs typeface="+mn-cs"/>
                        </a:rPr>
                        <a:t>x = </a:t>
                      </a:r>
                      <a:r>
                        <a:rPr lang="en-US" sz="1800" b="0" i="0" kern="1200" dirty="0" err="1" smtClean="0">
                          <a:solidFill>
                            <a:schemeClr val="dk1"/>
                          </a:solidFill>
                          <a:effectLst/>
                          <a:latin typeface="+mn-lt"/>
                          <a:ea typeface="+mn-ea"/>
                          <a:cs typeface="+mn-cs"/>
                        </a:rPr>
                        <a:t>int</a:t>
                      </a:r>
                      <a:r>
                        <a:rPr lang="en-US" sz="1800" b="0" i="0" kern="1200" dirty="0" smtClean="0">
                          <a:solidFill>
                            <a:schemeClr val="dk1"/>
                          </a:solidFill>
                          <a:effectLst/>
                          <a:latin typeface="+mn-lt"/>
                          <a:ea typeface="+mn-ea"/>
                          <a:cs typeface="+mn-cs"/>
                        </a:rPr>
                        <a:t>(20)</a:t>
                      </a:r>
                      <a:endParaRPr lang="en-US" dirty="0"/>
                    </a:p>
                  </a:txBody>
                  <a:tcPr/>
                </a:tc>
                <a:tc>
                  <a:txBody>
                    <a:bodyPr/>
                    <a:lstStyle/>
                    <a:p>
                      <a:r>
                        <a:rPr lang="en-US" sz="1800" b="0" i="0" kern="1200" dirty="0" err="1" smtClean="0">
                          <a:solidFill>
                            <a:schemeClr val="dk1"/>
                          </a:solidFill>
                          <a:effectLst/>
                          <a:latin typeface="+mn-lt"/>
                          <a:ea typeface="+mn-ea"/>
                          <a:cs typeface="+mn-cs"/>
                        </a:rPr>
                        <a:t>int</a:t>
                      </a:r>
                      <a:endParaRPr lang="en-US" dirty="0"/>
                    </a:p>
                  </a:txBody>
                  <a:tcPr/>
                </a:tc>
                <a:extLst>
                  <a:ext uri="{0D108BD9-81ED-4DB2-BD59-A6C34878D82A}">
                    <a16:rowId xmlns:a16="http://schemas.microsoft.com/office/drawing/2014/main" val="2501194884"/>
                  </a:ext>
                </a:extLst>
              </a:tr>
              <a:tr h="370840">
                <a:tc>
                  <a:txBody>
                    <a:bodyPr/>
                    <a:lstStyle/>
                    <a:p>
                      <a:r>
                        <a:rPr lang="en-US" sz="1800" b="0" i="0" kern="1200" dirty="0" smtClean="0">
                          <a:solidFill>
                            <a:schemeClr val="dk1"/>
                          </a:solidFill>
                          <a:effectLst/>
                          <a:latin typeface="+mn-lt"/>
                          <a:ea typeface="+mn-ea"/>
                          <a:cs typeface="+mn-cs"/>
                        </a:rPr>
                        <a:t>x = float(20.5)</a:t>
                      </a:r>
                      <a:endParaRPr lang="en-US" dirty="0"/>
                    </a:p>
                  </a:txBody>
                  <a:tcPr/>
                </a:tc>
                <a:tc>
                  <a:txBody>
                    <a:bodyPr/>
                    <a:lstStyle/>
                    <a:p>
                      <a:r>
                        <a:rPr lang="en-US" sz="1800" b="0" i="0" kern="1200" dirty="0" smtClean="0">
                          <a:solidFill>
                            <a:schemeClr val="dk1"/>
                          </a:solidFill>
                          <a:effectLst/>
                          <a:latin typeface="+mn-lt"/>
                          <a:ea typeface="+mn-ea"/>
                          <a:cs typeface="+mn-cs"/>
                        </a:rPr>
                        <a:t>float</a:t>
                      </a:r>
                      <a:endParaRPr lang="en-US" dirty="0"/>
                    </a:p>
                  </a:txBody>
                  <a:tcPr/>
                </a:tc>
                <a:extLst>
                  <a:ext uri="{0D108BD9-81ED-4DB2-BD59-A6C34878D82A}">
                    <a16:rowId xmlns:a16="http://schemas.microsoft.com/office/drawing/2014/main" val="421867804"/>
                  </a:ext>
                </a:extLst>
              </a:tr>
              <a:tr h="370840">
                <a:tc>
                  <a:txBody>
                    <a:bodyPr/>
                    <a:lstStyle/>
                    <a:p>
                      <a:r>
                        <a:rPr lang="en-US" sz="1800" b="0" i="0" kern="1200" dirty="0" smtClean="0">
                          <a:solidFill>
                            <a:schemeClr val="dk1"/>
                          </a:solidFill>
                          <a:effectLst/>
                          <a:latin typeface="+mn-lt"/>
                          <a:ea typeface="+mn-ea"/>
                          <a:cs typeface="+mn-cs"/>
                        </a:rPr>
                        <a:t>x = complex(1j)</a:t>
                      </a:r>
                      <a:endParaRPr lang="en-US" dirty="0"/>
                    </a:p>
                  </a:txBody>
                  <a:tcPr/>
                </a:tc>
                <a:tc>
                  <a:txBody>
                    <a:bodyPr/>
                    <a:lstStyle/>
                    <a:p>
                      <a:r>
                        <a:rPr lang="en-US" sz="1800" b="0" i="0" kern="1200" dirty="0" smtClean="0">
                          <a:solidFill>
                            <a:schemeClr val="dk1"/>
                          </a:solidFill>
                          <a:effectLst/>
                          <a:latin typeface="+mn-lt"/>
                          <a:ea typeface="+mn-ea"/>
                          <a:cs typeface="+mn-cs"/>
                        </a:rPr>
                        <a:t>complex</a:t>
                      </a:r>
                      <a:endParaRPr lang="en-US" dirty="0"/>
                    </a:p>
                  </a:txBody>
                  <a:tcPr/>
                </a:tc>
                <a:extLst>
                  <a:ext uri="{0D108BD9-81ED-4DB2-BD59-A6C34878D82A}">
                    <a16:rowId xmlns:a16="http://schemas.microsoft.com/office/drawing/2014/main" val="3693021815"/>
                  </a:ext>
                </a:extLst>
              </a:tr>
              <a:tr h="370840">
                <a:tc>
                  <a:txBody>
                    <a:bodyPr/>
                    <a:lstStyle/>
                    <a:p>
                      <a:r>
                        <a:rPr lang="en-US" sz="1800" b="0" i="0" kern="1200" dirty="0" smtClean="0">
                          <a:solidFill>
                            <a:schemeClr val="dk1"/>
                          </a:solidFill>
                          <a:effectLst/>
                          <a:latin typeface="+mn-lt"/>
                          <a:ea typeface="+mn-ea"/>
                          <a:cs typeface="+mn-cs"/>
                        </a:rPr>
                        <a:t>x = list(("apple", "banana", "cherry"))</a:t>
                      </a:r>
                      <a:endParaRPr lang="en-US" dirty="0"/>
                    </a:p>
                  </a:txBody>
                  <a:tcPr/>
                </a:tc>
                <a:tc>
                  <a:txBody>
                    <a:bodyPr/>
                    <a:lstStyle/>
                    <a:p>
                      <a:r>
                        <a:rPr lang="en-US" sz="1800" b="0" i="0" kern="1200" dirty="0" smtClean="0">
                          <a:solidFill>
                            <a:schemeClr val="dk1"/>
                          </a:solidFill>
                          <a:effectLst/>
                          <a:latin typeface="+mn-lt"/>
                          <a:ea typeface="+mn-ea"/>
                          <a:cs typeface="+mn-cs"/>
                        </a:rPr>
                        <a:t>list</a:t>
                      </a:r>
                      <a:endParaRPr lang="en-US" dirty="0"/>
                    </a:p>
                  </a:txBody>
                  <a:tcPr/>
                </a:tc>
                <a:extLst>
                  <a:ext uri="{0D108BD9-81ED-4DB2-BD59-A6C34878D82A}">
                    <a16:rowId xmlns:a16="http://schemas.microsoft.com/office/drawing/2014/main" val="284616189"/>
                  </a:ext>
                </a:extLst>
              </a:tr>
              <a:tr h="370840">
                <a:tc>
                  <a:txBody>
                    <a:bodyPr/>
                    <a:lstStyle/>
                    <a:p>
                      <a:r>
                        <a:rPr lang="en-US" sz="1800" b="0" i="0" kern="1200" dirty="0" smtClean="0">
                          <a:solidFill>
                            <a:schemeClr val="dk1"/>
                          </a:solidFill>
                          <a:effectLst/>
                          <a:latin typeface="+mn-lt"/>
                          <a:ea typeface="+mn-ea"/>
                          <a:cs typeface="+mn-cs"/>
                        </a:rPr>
                        <a:t>x = tuple(("apple", "banana", "cherry"))</a:t>
                      </a:r>
                      <a:endParaRPr lang="en-US" dirty="0"/>
                    </a:p>
                  </a:txBody>
                  <a:tcPr/>
                </a:tc>
                <a:tc>
                  <a:txBody>
                    <a:bodyPr/>
                    <a:lstStyle/>
                    <a:p>
                      <a:r>
                        <a:rPr lang="en-US" sz="1800" b="0" i="0" kern="1200" dirty="0" smtClean="0">
                          <a:solidFill>
                            <a:schemeClr val="dk1"/>
                          </a:solidFill>
                          <a:effectLst/>
                          <a:latin typeface="+mn-lt"/>
                          <a:ea typeface="+mn-ea"/>
                          <a:cs typeface="+mn-cs"/>
                        </a:rPr>
                        <a:t>tuple</a:t>
                      </a:r>
                      <a:endParaRPr lang="en-US" dirty="0"/>
                    </a:p>
                  </a:txBody>
                  <a:tcPr/>
                </a:tc>
                <a:extLst>
                  <a:ext uri="{0D108BD9-81ED-4DB2-BD59-A6C34878D82A}">
                    <a16:rowId xmlns:a16="http://schemas.microsoft.com/office/drawing/2014/main" val="775566249"/>
                  </a:ext>
                </a:extLst>
              </a:tr>
              <a:tr h="370840">
                <a:tc>
                  <a:txBody>
                    <a:bodyPr/>
                    <a:lstStyle/>
                    <a:p>
                      <a:r>
                        <a:rPr lang="en-US" sz="1800" b="0" i="0" kern="1200" dirty="0" smtClean="0">
                          <a:solidFill>
                            <a:schemeClr val="dk1"/>
                          </a:solidFill>
                          <a:effectLst/>
                          <a:latin typeface="+mn-lt"/>
                          <a:ea typeface="+mn-ea"/>
                          <a:cs typeface="+mn-cs"/>
                        </a:rPr>
                        <a:t>x = range(6)</a:t>
                      </a:r>
                      <a:endParaRPr lang="en-US" dirty="0"/>
                    </a:p>
                  </a:txBody>
                  <a:tcPr/>
                </a:tc>
                <a:tc>
                  <a:txBody>
                    <a:bodyPr/>
                    <a:lstStyle/>
                    <a:p>
                      <a:r>
                        <a:rPr lang="en-US" sz="1800" b="0" i="0" kern="1200" dirty="0" smtClean="0">
                          <a:solidFill>
                            <a:schemeClr val="dk1"/>
                          </a:solidFill>
                          <a:effectLst/>
                          <a:latin typeface="+mn-lt"/>
                          <a:ea typeface="+mn-ea"/>
                          <a:cs typeface="+mn-cs"/>
                        </a:rPr>
                        <a:t>Range</a:t>
                      </a:r>
                      <a:endParaRPr lang="en-US" dirty="0"/>
                    </a:p>
                  </a:txBody>
                  <a:tcPr/>
                </a:tc>
                <a:extLst>
                  <a:ext uri="{0D108BD9-81ED-4DB2-BD59-A6C34878D82A}">
                    <a16:rowId xmlns:a16="http://schemas.microsoft.com/office/drawing/2014/main" val="196749783"/>
                  </a:ext>
                </a:extLst>
              </a:tr>
              <a:tr h="370840">
                <a:tc>
                  <a:txBody>
                    <a:bodyPr/>
                    <a:lstStyle/>
                    <a:p>
                      <a:r>
                        <a:rPr lang="en-US" sz="1800" b="0" i="0" kern="1200" dirty="0" smtClean="0">
                          <a:solidFill>
                            <a:schemeClr val="dk1"/>
                          </a:solidFill>
                          <a:effectLst/>
                          <a:latin typeface="+mn-lt"/>
                          <a:ea typeface="+mn-ea"/>
                          <a:cs typeface="+mn-cs"/>
                        </a:rPr>
                        <a:t>x = </a:t>
                      </a:r>
                      <a:r>
                        <a:rPr lang="en-US" sz="1800" b="0" i="0" kern="1200" dirty="0" err="1" smtClean="0">
                          <a:solidFill>
                            <a:schemeClr val="dk1"/>
                          </a:solidFill>
                          <a:effectLst/>
                          <a:latin typeface="+mn-lt"/>
                          <a:ea typeface="+mn-ea"/>
                          <a:cs typeface="+mn-cs"/>
                        </a:rPr>
                        <a:t>dict</a:t>
                      </a:r>
                      <a:r>
                        <a:rPr lang="en-US" sz="1800" b="0" i="0" kern="1200" dirty="0" smtClean="0">
                          <a:solidFill>
                            <a:schemeClr val="dk1"/>
                          </a:solidFill>
                          <a:effectLst/>
                          <a:latin typeface="+mn-lt"/>
                          <a:ea typeface="+mn-ea"/>
                          <a:cs typeface="+mn-cs"/>
                        </a:rPr>
                        <a:t>(name="John", age=36)</a:t>
                      </a:r>
                      <a:endParaRPr lang="en-US" dirty="0"/>
                    </a:p>
                  </a:txBody>
                  <a:tcPr/>
                </a:tc>
                <a:tc>
                  <a:txBody>
                    <a:bodyPr/>
                    <a:lstStyle/>
                    <a:p>
                      <a:r>
                        <a:rPr lang="en-US" sz="1800" b="0" i="0" kern="1200" dirty="0" err="1" smtClean="0">
                          <a:solidFill>
                            <a:schemeClr val="dk1"/>
                          </a:solidFill>
                          <a:effectLst/>
                          <a:latin typeface="+mn-lt"/>
                          <a:ea typeface="+mn-ea"/>
                          <a:cs typeface="+mn-cs"/>
                        </a:rPr>
                        <a:t>dict</a:t>
                      </a:r>
                      <a:endParaRPr lang="en-US" dirty="0"/>
                    </a:p>
                  </a:txBody>
                  <a:tcPr/>
                </a:tc>
                <a:extLst>
                  <a:ext uri="{0D108BD9-81ED-4DB2-BD59-A6C34878D82A}">
                    <a16:rowId xmlns:a16="http://schemas.microsoft.com/office/drawing/2014/main" val="3862280917"/>
                  </a:ext>
                </a:extLst>
              </a:tr>
              <a:tr h="370840">
                <a:tc>
                  <a:txBody>
                    <a:bodyPr/>
                    <a:lstStyle/>
                    <a:p>
                      <a:r>
                        <a:rPr lang="en-US" sz="1800" b="0" i="0" kern="1200" dirty="0" smtClean="0">
                          <a:solidFill>
                            <a:schemeClr val="dk1"/>
                          </a:solidFill>
                          <a:effectLst/>
                          <a:latin typeface="+mn-lt"/>
                          <a:ea typeface="+mn-ea"/>
                          <a:cs typeface="+mn-cs"/>
                        </a:rPr>
                        <a:t>x = set(("apple", "banana", "cherry"))</a:t>
                      </a:r>
                      <a:endParaRPr lang="en-US" dirty="0"/>
                    </a:p>
                  </a:txBody>
                  <a:tcPr/>
                </a:tc>
                <a:tc>
                  <a:txBody>
                    <a:bodyPr/>
                    <a:lstStyle/>
                    <a:p>
                      <a:r>
                        <a:rPr lang="en-US" sz="1800" b="0" i="0" kern="1200" dirty="0" smtClean="0">
                          <a:solidFill>
                            <a:schemeClr val="dk1"/>
                          </a:solidFill>
                          <a:effectLst/>
                          <a:latin typeface="+mn-lt"/>
                          <a:ea typeface="+mn-ea"/>
                          <a:cs typeface="+mn-cs"/>
                        </a:rPr>
                        <a:t>set</a:t>
                      </a:r>
                      <a:endParaRPr lang="en-US" dirty="0"/>
                    </a:p>
                  </a:txBody>
                  <a:tcPr/>
                </a:tc>
                <a:extLst>
                  <a:ext uri="{0D108BD9-81ED-4DB2-BD59-A6C34878D82A}">
                    <a16:rowId xmlns:a16="http://schemas.microsoft.com/office/drawing/2014/main" val="2432953681"/>
                  </a:ext>
                </a:extLst>
              </a:tr>
              <a:tr h="370840">
                <a:tc>
                  <a:txBody>
                    <a:bodyPr/>
                    <a:lstStyle/>
                    <a:p>
                      <a:r>
                        <a:rPr lang="en-US" sz="1800" b="0" i="0" kern="1200" dirty="0" smtClean="0">
                          <a:solidFill>
                            <a:schemeClr val="dk1"/>
                          </a:solidFill>
                          <a:effectLst/>
                          <a:latin typeface="+mn-lt"/>
                          <a:ea typeface="+mn-ea"/>
                          <a:cs typeface="+mn-cs"/>
                        </a:rPr>
                        <a:t>x = </a:t>
                      </a:r>
                      <a:r>
                        <a:rPr lang="en-US" sz="1800" b="0" i="0" kern="1200" dirty="0" err="1" smtClean="0">
                          <a:solidFill>
                            <a:schemeClr val="dk1"/>
                          </a:solidFill>
                          <a:effectLst/>
                          <a:latin typeface="+mn-lt"/>
                          <a:ea typeface="+mn-ea"/>
                          <a:cs typeface="+mn-cs"/>
                        </a:rPr>
                        <a:t>frozenset</a:t>
                      </a:r>
                      <a:r>
                        <a:rPr lang="en-US" sz="1800" b="0" i="0" kern="1200" dirty="0" smtClean="0">
                          <a:solidFill>
                            <a:schemeClr val="dk1"/>
                          </a:solidFill>
                          <a:effectLst/>
                          <a:latin typeface="+mn-lt"/>
                          <a:ea typeface="+mn-ea"/>
                          <a:cs typeface="+mn-cs"/>
                        </a:rPr>
                        <a:t>(("apple", "banana", "cherry"))</a:t>
                      </a:r>
                      <a:endParaRPr lang="en-US" dirty="0"/>
                    </a:p>
                  </a:txBody>
                  <a:tcPr/>
                </a:tc>
                <a:tc>
                  <a:txBody>
                    <a:bodyPr/>
                    <a:lstStyle/>
                    <a:p>
                      <a:r>
                        <a:rPr lang="en-US" sz="1800" b="0" i="0" kern="1200" dirty="0" err="1" smtClean="0">
                          <a:solidFill>
                            <a:schemeClr val="dk1"/>
                          </a:solidFill>
                          <a:effectLst/>
                          <a:latin typeface="+mn-lt"/>
                          <a:ea typeface="+mn-ea"/>
                          <a:cs typeface="+mn-cs"/>
                        </a:rPr>
                        <a:t>frozenset</a:t>
                      </a:r>
                      <a:endParaRPr lang="en-US" dirty="0"/>
                    </a:p>
                  </a:txBody>
                  <a:tcPr/>
                </a:tc>
                <a:extLst>
                  <a:ext uri="{0D108BD9-81ED-4DB2-BD59-A6C34878D82A}">
                    <a16:rowId xmlns:a16="http://schemas.microsoft.com/office/drawing/2014/main" val="1828059704"/>
                  </a:ext>
                </a:extLst>
              </a:tr>
              <a:tr h="370840">
                <a:tc>
                  <a:txBody>
                    <a:bodyPr/>
                    <a:lstStyle/>
                    <a:p>
                      <a:r>
                        <a:rPr lang="en-US" sz="1800" b="0" i="0" kern="1200" dirty="0" smtClean="0">
                          <a:solidFill>
                            <a:schemeClr val="dk1"/>
                          </a:solidFill>
                          <a:effectLst/>
                          <a:latin typeface="+mn-lt"/>
                          <a:ea typeface="+mn-ea"/>
                          <a:cs typeface="+mn-cs"/>
                        </a:rPr>
                        <a:t>x = bool(5)</a:t>
                      </a:r>
                      <a:endParaRPr lang="en-US" dirty="0"/>
                    </a:p>
                  </a:txBody>
                  <a:tcPr/>
                </a:tc>
                <a:tc>
                  <a:txBody>
                    <a:bodyPr/>
                    <a:lstStyle/>
                    <a:p>
                      <a:r>
                        <a:rPr lang="en-US" sz="1800" b="0" i="0" kern="1200" dirty="0" smtClean="0">
                          <a:solidFill>
                            <a:schemeClr val="dk1"/>
                          </a:solidFill>
                          <a:effectLst/>
                          <a:latin typeface="+mn-lt"/>
                          <a:ea typeface="+mn-ea"/>
                          <a:cs typeface="+mn-cs"/>
                        </a:rPr>
                        <a:t>bool</a:t>
                      </a:r>
                      <a:endParaRPr lang="en-US" dirty="0"/>
                    </a:p>
                  </a:txBody>
                  <a:tcPr/>
                </a:tc>
                <a:extLst>
                  <a:ext uri="{0D108BD9-81ED-4DB2-BD59-A6C34878D82A}">
                    <a16:rowId xmlns:a16="http://schemas.microsoft.com/office/drawing/2014/main" val="2453704909"/>
                  </a:ext>
                </a:extLst>
              </a:tr>
            </a:tbl>
          </a:graphicData>
        </a:graphic>
      </p:graphicFrame>
    </p:spTree>
    <p:extLst>
      <p:ext uri="{BB962C8B-B14F-4D97-AF65-F5344CB8AC3E}">
        <p14:creationId xmlns:p14="http://schemas.microsoft.com/office/powerpoint/2010/main" val="3493203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2.5.1</a:t>
            </a:r>
            <a:r>
              <a:rPr lang="en-US" b="1" dirty="0"/>
              <a:t> </a:t>
            </a:r>
            <a:r>
              <a:rPr lang="en-US" b="1" dirty="0" err="1" smtClean="0"/>
              <a:t>Số</a:t>
            </a:r>
            <a:r>
              <a:rPr lang="en-US" b="1" dirty="0" smtClean="0"/>
              <a:t> </a:t>
            </a:r>
            <a:r>
              <a:rPr lang="en-US" b="1" dirty="0" err="1" smtClean="0"/>
              <a:t>trong</a:t>
            </a:r>
            <a:r>
              <a:rPr lang="en-US" b="1" dirty="0" smtClean="0"/>
              <a:t> Python  - Python </a:t>
            </a:r>
            <a:r>
              <a:rPr lang="en-US" b="1" dirty="0"/>
              <a:t>Numbers </a:t>
            </a:r>
            <a:endParaRPr lang="en-US" b="1" dirty="0">
              <a:solidFill>
                <a:srgbClr val="FF0000"/>
              </a:solidFill>
            </a:endParaRPr>
          </a:p>
        </p:txBody>
      </p:sp>
      <p:sp>
        <p:nvSpPr>
          <p:cNvPr id="6" name="TextBox 5"/>
          <p:cNvSpPr txBox="1"/>
          <p:nvPr/>
        </p:nvSpPr>
        <p:spPr>
          <a:xfrm>
            <a:off x="935668" y="2132869"/>
            <a:ext cx="5497030" cy="369332"/>
          </a:xfrm>
          <a:prstGeom prst="rect">
            <a:avLst/>
          </a:prstGeom>
          <a:noFill/>
        </p:spPr>
        <p:txBody>
          <a:bodyPr wrap="square" rtlCol="0">
            <a:spAutoFit/>
          </a:bodyPr>
          <a:lstStyle/>
          <a:p>
            <a:r>
              <a:rPr lang="en-US" dirty="0" err="1" smtClean="0"/>
              <a:t>Có</a:t>
            </a:r>
            <a:r>
              <a:rPr lang="en-US" dirty="0" smtClean="0"/>
              <a:t> 3 </a:t>
            </a:r>
            <a:r>
              <a:rPr lang="en-US" dirty="0" err="1" smtClean="0"/>
              <a:t>loại</a:t>
            </a:r>
            <a:r>
              <a:rPr lang="en-US" dirty="0" smtClean="0"/>
              <a:t> </a:t>
            </a:r>
            <a:r>
              <a:rPr lang="en-US" dirty="0" err="1" smtClean="0"/>
              <a:t>số</a:t>
            </a:r>
            <a:r>
              <a:rPr lang="en-US" dirty="0" smtClean="0"/>
              <a:t> </a:t>
            </a:r>
            <a:r>
              <a:rPr lang="en-US" dirty="0" err="1" smtClean="0"/>
              <a:t>trong</a:t>
            </a:r>
            <a:r>
              <a:rPr lang="en-US" dirty="0" smtClean="0"/>
              <a:t> Python: </a:t>
            </a:r>
            <a:r>
              <a:rPr lang="en-US" dirty="0" err="1" smtClean="0">
                <a:solidFill>
                  <a:srgbClr val="FF0000"/>
                </a:solidFill>
              </a:rPr>
              <a:t>int</a:t>
            </a:r>
            <a:r>
              <a:rPr lang="en-US" dirty="0" smtClean="0">
                <a:solidFill>
                  <a:srgbClr val="FF0000"/>
                </a:solidFill>
              </a:rPr>
              <a:t>, float, complex</a:t>
            </a:r>
            <a:endParaRPr lang="en-US" dirty="0">
              <a:solidFill>
                <a:srgbClr val="FF0000"/>
              </a:solidFill>
            </a:endParaRPr>
          </a:p>
        </p:txBody>
      </p:sp>
      <p:sp>
        <p:nvSpPr>
          <p:cNvPr id="8" name="Rectangle 7"/>
          <p:cNvSpPr/>
          <p:nvPr/>
        </p:nvSpPr>
        <p:spPr>
          <a:xfrm>
            <a:off x="1048712" y="2676392"/>
            <a:ext cx="3204311" cy="1588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248897" y="2807526"/>
            <a:ext cx="2834005" cy="1338828"/>
          </a:xfrm>
          <a:prstGeom prst="rect">
            <a:avLst/>
          </a:prstGeom>
          <a:noFill/>
        </p:spPr>
        <p:txBody>
          <a:bodyPr wrap="square" rtlCol="0">
            <a:spAutoFit/>
          </a:bodyPr>
          <a:lstStyle/>
          <a:p>
            <a:pPr>
              <a:lnSpc>
                <a:spcPct val="150000"/>
              </a:lnSpc>
            </a:pPr>
            <a:r>
              <a:rPr lang="en-US" dirty="0">
                <a:solidFill>
                  <a:schemeClr val="bg1"/>
                </a:solidFill>
              </a:rPr>
              <a:t>x =</a:t>
            </a:r>
            <a:r>
              <a:rPr lang="en-US" dirty="0"/>
              <a:t> </a:t>
            </a:r>
            <a:r>
              <a:rPr lang="en-US" dirty="0">
                <a:solidFill>
                  <a:srgbClr val="64C0A7"/>
                </a:solidFill>
              </a:rPr>
              <a:t>1</a:t>
            </a:r>
            <a:r>
              <a:rPr lang="en-US" dirty="0"/>
              <a:t>   </a:t>
            </a:r>
            <a:r>
              <a:rPr lang="en-US" dirty="0">
                <a:solidFill>
                  <a:schemeClr val="accent6">
                    <a:lumMod val="75000"/>
                  </a:schemeClr>
                </a:solidFill>
              </a:rPr>
              <a:t> # </a:t>
            </a:r>
            <a:r>
              <a:rPr lang="en-US" dirty="0" err="1">
                <a:solidFill>
                  <a:schemeClr val="accent6">
                    <a:lumMod val="75000"/>
                  </a:schemeClr>
                </a:solidFill>
              </a:rPr>
              <a:t>int</a:t>
            </a:r>
            <a:r>
              <a:rPr lang="en-US" dirty="0">
                <a:solidFill>
                  <a:schemeClr val="accent6">
                    <a:lumMod val="75000"/>
                  </a:schemeClr>
                </a:solidFill>
              </a:rPr>
              <a:t/>
            </a:r>
            <a:br>
              <a:rPr lang="en-US" dirty="0">
                <a:solidFill>
                  <a:schemeClr val="accent6">
                    <a:lumMod val="75000"/>
                  </a:schemeClr>
                </a:solidFill>
              </a:rPr>
            </a:br>
            <a:r>
              <a:rPr lang="en-US" dirty="0">
                <a:solidFill>
                  <a:schemeClr val="bg1"/>
                </a:solidFill>
              </a:rPr>
              <a:t>y =</a:t>
            </a:r>
            <a:r>
              <a:rPr lang="en-US" dirty="0"/>
              <a:t> </a:t>
            </a:r>
            <a:r>
              <a:rPr lang="en-US" dirty="0">
                <a:solidFill>
                  <a:srgbClr val="64C0A7"/>
                </a:solidFill>
              </a:rPr>
              <a:t>2.8</a:t>
            </a:r>
            <a:r>
              <a:rPr lang="en-US" dirty="0"/>
              <a:t>  </a:t>
            </a:r>
            <a:r>
              <a:rPr lang="en-US" dirty="0">
                <a:solidFill>
                  <a:schemeClr val="accent6">
                    <a:lumMod val="75000"/>
                  </a:schemeClr>
                </a:solidFill>
              </a:rPr>
              <a:t># float</a:t>
            </a:r>
            <a:br>
              <a:rPr lang="en-US" dirty="0">
                <a:solidFill>
                  <a:schemeClr val="accent6">
                    <a:lumMod val="75000"/>
                  </a:schemeClr>
                </a:solidFill>
              </a:rPr>
            </a:br>
            <a:r>
              <a:rPr lang="en-US" dirty="0">
                <a:solidFill>
                  <a:schemeClr val="bg1"/>
                </a:solidFill>
              </a:rPr>
              <a:t>z = </a:t>
            </a:r>
            <a:r>
              <a:rPr lang="en-US" dirty="0">
                <a:solidFill>
                  <a:srgbClr val="64C0A7"/>
                </a:solidFill>
              </a:rPr>
              <a:t>1j</a:t>
            </a:r>
            <a:r>
              <a:rPr lang="en-US" dirty="0"/>
              <a:t>   </a:t>
            </a:r>
            <a:r>
              <a:rPr lang="en-US" dirty="0">
                <a:solidFill>
                  <a:schemeClr val="accent6">
                    <a:lumMod val="75000"/>
                  </a:schemeClr>
                </a:solidFill>
              </a:rPr>
              <a:t># complex</a:t>
            </a:r>
            <a:endParaRPr lang="en-US" dirty="0" smtClean="0">
              <a:solidFill>
                <a:schemeClr val="accent6">
                  <a:lumMod val="75000"/>
                </a:schemeClr>
              </a:solidFill>
            </a:endParaRPr>
          </a:p>
        </p:txBody>
      </p:sp>
      <p:sp>
        <p:nvSpPr>
          <p:cNvPr id="10" name="Rectangle 9"/>
          <p:cNvSpPr/>
          <p:nvPr/>
        </p:nvSpPr>
        <p:spPr>
          <a:xfrm>
            <a:off x="4642517" y="2676392"/>
            <a:ext cx="3491390" cy="81108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42702" y="2807526"/>
            <a:ext cx="2834005" cy="507831"/>
          </a:xfrm>
          <a:prstGeom prst="rect">
            <a:avLst/>
          </a:prstGeom>
          <a:noFill/>
        </p:spPr>
        <p:txBody>
          <a:bodyPr wrap="square" rtlCol="0">
            <a:spAutoFit/>
          </a:bodyPr>
          <a:lstStyle/>
          <a:p>
            <a:pPr>
              <a:lnSpc>
                <a:spcPct val="150000"/>
              </a:lnSpc>
            </a:pPr>
            <a:r>
              <a:rPr lang="en-US" dirty="0">
                <a:solidFill>
                  <a:schemeClr val="bg1"/>
                </a:solidFill>
              </a:rPr>
              <a:t>print</a:t>
            </a:r>
            <a:r>
              <a:rPr lang="en-US" dirty="0">
                <a:solidFill>
                  <a:srgbClr val="FFC000"/>
                </a:solidFill>
              </a:rPr>
              <a:t>(</a:t>
            </a:r>
            <a:r>
              <a:rPr lang="en-US" dirty="0">
                <a:solidFill>
                  <a:schemeClr val="bg1"/>
                </a:solidFill>
              </a:rPr>
              <a:t>type</a:t>
            </a:r>
            <a:r>
              <a:rPr lang="en-US" dirty="0">
                <a:solidFill>
                  <a:srgbClr val="FF66CC"/>
                </a:solidFill>
              </a:rPr>
              <a:t>(</a:t>
            </a:r>
            <a:r>
              <a:rPr lang="en-US" dirty="0">
                <a:solidFill>
                  <a:schemeClr val="bg1"/>
                </a:solidFill>
              </a:rPr>
              <a:t>x</a:t>
            </a:r>
            <a:r>
              <a:rPr lang="en-US" dirty="0">
                <a:solidFill>
                  <a:srgbClr val="FF66CC"/>
                </a:solidFill>
              </a:rPr>
              <a:t>)</a:t>
            </a:r>
            <a:r>
              <a:rPr lang="en-US" dirty="0">
                <a:solidFill>
                  <a:srgbClr val="FFC000"/>
                </a:solidFill>
              </a:rPr>
              <a:t>)</a:t>
            </a:r>
            <a:endParaRPr lang="en-US" dirty="0" smtClean="0">
              <a:solidFill>
                <a:srgbClr val="FFC000"/>
              </a:solidFill>
            </a:endParaRPr>
          </a:p>
        </p:txBody>
      </p:sp>
      <p:sp>
        <p:nvSpPr>
          <p:cNvPr id="12" name="TextBox 11"/>
          <p:cNvSpPr txBox="1"/>
          <p:nvPr/>
        </p:nvSpPr>
        <p:spPr>
          <a:xfrm>
            <a:off x="4662378" y="3618613"/>
            <a:ext cx="3540639" cy="646331"/>
          </a:xfrm>
          <a:prstGeom prst="rect">
            <a:avLst/>
          </a:prstGeom>
          <a:noFill/>
        </p:spPr>
        <p:txBody>
          <a:bodyPr wrap="square" rtlCol="0">
            <a:spAutoFit/>
          </a:bodyPr>
          <a:lstStyle/>
          <a:p>
            <a:r>
              <a:rPr lang="en-US" dirty="0" err="1" smtClean="0"/>
              <a:t>Dùng</a:t>
            </a:r>
            <a:r>
              <a:rPr lang="en-US" dirty="0" smtClean="0"/>
              <a:t> </a:t>
            </a:r>
            <a:r>
              <a:rPr lang="en-US" dirty="0" err="1" smtClean="0"/>
              <a:t>hàm</a:t>
            </a:r>
            <a:r>
              <a:rPr lang="en-US" dirty="0" smtClean="0"/>
              <a:t> type() </a:t>
            </a:r>
            <a:r>
              <a:rPr lang="en-US" dirty="0" err="1" smtClean="0"/>
              <a:t>để</a:t>
            </a:r>
            <a:r>
              <a:rPr lang="en-US" dirty="0" smtClean="0"/>
              <a:t> </a:t>
            </a:r>
            <a:r>
              <a:rPr lang="en-US" dirty="0" err="1" smtClean="0"/>
              <a:t>kiểm</a:t>
            </a:r>
            <a:r>
              <a:rPr lang="en-US" dirty="0" smtClean="0"/>
              <a:t> </a:t>
            </a:r>
            <a:r>
              <a:rPr lang="en-US" dirty="0" err="1" smtClean="0"/>
              <a:t>tra</a:t>
            </a:r>
            <a:r>
              <a:rPr lang="en-US" dirty="0" smtClean="0"/>
              <a:t> </a:t>
            </a:r>
          </a:p>
          <a:p>
            <a:r>
              <a:rPr lang="en-US" dirty="0" err="1"/>
              <a:t>k</a:t>
            </a:r>
            <a:r>
              <a:rPr lang="en-US" dirty="0" err="1" smtClean="0"/>
              <a:t>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biến</a:t>
            </a:r>
            <a:endParaRPr lang="en-US" dirty="0"/>
          </a:p>
        </p:txBody>
      </p:sp>
    </p:spTree>
    <p:extLst>
      <p:ext uri="{BB962C8B-B14F-4D97-AF65-F5344CB8AC3E}">
        <p14:creationId xmlns:p14="http://schemas.microsoft.com/office/powerpoint/2010/main" val="11287339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2.5.1</a:t>
            </a:r>
            <a:r>
              <a:rPr lang="en-US" b="1" dirty="0"/>
              <a:t> </a:t>
            </a:r>
            <a:r>
              <a:rPr lang="en-US" b="1" dirty="0" err="1" smtClean="0"/>
              <a:t>Số</a:t>
            </a:r>
            <a:r>
              <a:rPr lang="en-US" b="1" dirty="0" smtClean="0"/>
              <a:t> </a:t>
            </a:r>
            <a:r>
              <a:rPr lang="en-US" b="1" dirty="0" err="1" smtClean="0"/>
              <a:t>trong</a:t>
            </a:r>
            <a:r>
              <a:rPr lang="en-US" b="1" dirty="0" smtClean="0"/>
              <a:t> Python  - Python </a:t>
            </a:r>
            <a:r>
              <a:rPr lang="en-US" b="1" dirty="0"/>
              <a:t>Numbers </a:t>
            </a:r>
            <a:endParaRPr lang="en-US" b="1" dirty="0">
              <a:solidFill>
                <a:srgbClr val="FF0000"/>
              </a:solidFill>
            </a:endParaRPr>
          </a:p>
        </p:txBody>
      </p:sp>
      <p:sp>
        <p:nvSpPr>
          <p:cNvPr id="6" name="TextBox 5"/>
          <p:cNvSpPr txBox="1"/>
          <p:nvPr/>
        </p:nvSpPr>
        <p:spPr>
          <a:xfrm>
            <a:off x="506453" y="2132869"/>
            <a:ext cx="1084517" cy="584775"/>
          </a:xfrm>
          <a:prstGeom prst="rect">
            <a:avLst/>
          </a:prstGeom>
          <a:noFill/>
        </p:spPr>
        <p:txBody>
          <a:bodyPr wrap="square" rtlCol="0">
            <a:spAutoFit/>
          </a:bodyPr>
          <a:lstStyle/>
          <a:p>
            <a:r>
              <a:rPr lang="en-US" sz="3200" b="1" dirty="0" err="1" smtClean="0">
                <a:solidFill>
                  <a:srgbClr val="FF0000"/>
                </a:solidFill>
              </a:rPr>
              <a:t>int</a:t>
            </a:r>
            <a:endParaRPr lang="en-US" sz="3200" b="1" dirty="0">
              <a:solidFill>
                <a:srgbClr val="FF0000"/>
              </a:solidFill>
            </a:endParaRPr>
          </a:p>
        </p:txBody>
      </p:sp>
      <p:sp>
        <p:nvSpPr>
          <p:cNvPr id="8" name="Rectangle 7"/>
          <p:cNvSpPr/>
          <p:nvPr/>
        </p:nvSpPr>
        <p:spPr>
          <a:xfrm>
            <a:off x="570248" y="4424201"/>
            <a:ext cx="3204311" cy="1588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0433" y="4555335"/>
            <a:ext cx="2834005" cy="1338828"/>
          </a:xfrm>
          <a:prstGeom prst="rect">
            <a:avLst/>
          </a:prstGeom>
          <a:noFill/>
        </p:spPr>
        <p:txBody>
          <a:bodyPr wrap="square" rtlCol="0">
            <a:spAutoFit/>
          </a:bodyPr>
          <a:lstStyle/>
          <a:p>
            <a:pPr>
              <a:lnSpc>
                <a:spcPct val="150000"/>
              </a:lnSpc>
            </a:pPr>
            <a:r>
              <a:rPr lang="en-US" dirty="0">
                <a:solidFill>
                  <a:schemeClr val="bg1"/>
                </a:solidFill>
              </a:rPr>
              <a:t>x =</a:t>
            </a:r>
            <a:r>
              <a:rPr lang="en-US" dirty="0"/>
              <a:t> </a:t>
            </a:r>
            <a:r>
              <a:rPr lang="en-US" dirty="0">
                <a:solidFill>
                  <a:srgbClr val="64C0A7"/>
                </a:solidFill>
              </a:rPr>
              <a:t>1</a:t>
            </a:r>
            <a:r>
              <a:rPr lang="en-US" dirty="0"/>
              <a:t>   </a:t>
            </a:r>
            <a:r>
              <a:rPr lang="en-US" dirty="0">
                <a:solidFill>
                  <a:schemeClr val="accent6">
                    <a:lumMod val="75000"/>
                  </a:schemeClr>
                </a:solidFill>
              </a:rPr>
              <a:t> </a:t>
            </a:r>
            <a:endParaRPr lang="en-US" dirty="0" smtClean="0">
              <a:solidFill>
                <a:schemeClr val="accent6">
                  <a:lumMod val="75000"/>
                </a:schemeClr>
              </a:solidFill>
            </a:endParaRPr>
          </a:p>
          <a:p>
            <a:pPr>
              <a:lnSpc>
                <a:spcPct val="150000"/>
              </a:lnSpc>
            </a:pPr>
            <a:r>
              <a:rPr lang="en-US" dirty="0" smtClean="0">
                <a:solidFill>
                  <a:schemeClr val="bg1"/>
                </a:solidFill>
              </a:rPr>
              <a:t>y </a:t>
            </a:r>
            <a:r>
              <a:rPr lang="en-US" dirty="0">
                <a:solidFill>
                  <a:schemeClr val="bg1"/>
                </a:solidFill>
              </a:rPr>
              <a:t>=</a:t>
            </a:r>
            <a:r>
              <a:rPr lang="en-US" dirty="0"/>
              <a:t> </a:t>
            </a:r>
            <a:r>
              <a:rPr lang="en-US" dirty="0" smtClean="0">
                <a:solidFill>
                  <a:srgbClr val="64C0A7"/>
                </a:solidFill>
              </a:rPr>
              <a:t>43545454656</a:t>
            </a:r>
            <a:r>
              <a:rPr lang="en-US" dirty="0"/>
              <a:t> </a:t>
            </a:r>
            <a:endParaRPr lang="en-US" dirty="0" smtClean="0"/>
          </a:p>
          <a:p>
            <a:pPr>
              <a:lnSpc>
                <a:spcPct val="150000"/>
              </a:lnSpc>
            </a:pPr>
            <a:r>
              <a:rPr lang="en-US" dirty="0" smtClean="0">
                <a:solidFill>
                  <a:schemeClr val="bg1"/>
                </a:solidFill>
              </a:rPr>
              <a:t>z </a:t>
            </a:r>
            <a:r>
              <a:rPr lang="en-US" dirty="0">
                <a:solidFill>
                  <a:schemeClr val="bg1"/>
                </a:solidFill>
              </a:rPr>
              <a:t>= </a:t>
            </a:r>
            <a:r>
              <a:rPr lang="en-US" dirty="0" smtClean="0">
                <a:solidFill>
                  <a:srgbClr val="64C0A7"/>
                </a:solidFill>
              </a:rPr>
              <a:t> -8547584</a:t>
            </a:r>
            <a:endParaRPr lang="en-US" dirty="0" smtClean="0">
              <a:solidFill>
                <a:schemeClr val="accent6">
                  <a:lumMod val="75000"/>
                </a:schemeClr>
              </a:solidFill>
            </a:endParaRPr>
          </a:p>
        </p:txBody>
      </p:sp>
      <p:sp>
        <p:nvSpPr>
          <p:cNvPr id="12" name="TextBox 11"/>
          <p:cNvSpPr txBox="1"/>
          <p:nvPr/>
        </p:nvSpPr>
        <p:spPr>
          <a:xfrm>
            <a:off x="506453" y="2815526"/>
            <a:ext cx="3268106" cy="1477328"/>
          </a:xfrm>
          <a:prstGeom prst="rect">
            <a:avLst/>
          </a:prstGeom>
          <a:noFill/>
        </p:spPr>
        <p:txBody>
          <a:bodyPr wrap="square" rtlCol="0">
            <a:spAutoFit/>
          </a:bodyPr>
          <a:lstStyle/>
          <a:p>
            <a:r>
              <a:rPr lang="en-US" dirty="0" smtClean="0"/>
              <a:t>Hay integer, </a:t>
            </a:r>
            <a:r>
              <a:rPr lang="en-US" dirty="0" err="1" smtClean="0"/>
              <a:t>bao</a:t>
            </a:r>
            <a:r>
              <a:rPr lang="en-US" dirty="0" smtClean="0"/>
              <a:t> </a:t>
            </a:r>
            <a:r>
              <a:rPr lang="en-US" dirty="0" err="1" smtClean="0"/>
              <a:t>gồm</a:t>
            </a:r>
            <a:r>
              <a:rPr lang="en-US" dirty="0" smtClean="0"/>
              <a:t> </a:t>
            </a:r>
            <a:r>
              <a:rPr lang="en-US" dirty="0" err="1" smtClean="0"/>
              <a:t>số</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dương</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số</a:t>
            </a:r>
            <a:r>
              <a:rPr lang="en-US" dirty="0" smtClean="0"/>
              <a:t> </a:t>
            </a:r>
            <a:r>
              <a:rPr lang="en-US" dirty="0" err="1" smtClean="0"/>
              <a:t>thập</a:t>
            </a:r>
            <a:r>
              <a:rPr lang="en-US" dirty="0" smtClean="0"/>
              <a:t> </a:t>
            </a:r>
            <a:r>
              <a:rPr lang="en-US" dirty="0" err="1" smtClean="0"/>
              <a:t>phân</a:t>
            </a:r>
            <a:r>
              <a:rPr lang="en-US" dirty="0" smtClean="0"/>
              <a:t>, </a:t>
            </a:r>
            <a:r>
              <a:rPr lang="en-US" dirty="0" err="1" smtClean="0"/>
              <a:t>không</a:t>
            </a:r>
            <a:r>
              <a:rPr lang="en-US" dirty="0" smtClean="0"/>
              <a:t> </a:t>
            </a:r>
            <a:r>
              <a:rPr lang="en-US" dirty="0" err="1" smtClean="0"/>
              <a:t>giới</a:t>
            </a:r>
            <a:r>
              <a:rPr lang="en-US" dirty="0" smtClean="0"/>
              <a:t> </a:t>
            </a:r>
            <a:r>
              <a:rPr lang="en-US" dirty="0" err="1" smtClean="0"/>
              <a:t>hạn</a:t>
            </a:r>
            <a:r>
              <a:rPr lang="en-US" dirty="0" smtClean="0"/>
              <a:t> </a:t>
            </a:r>
            <a:r>
              <a:rPr lang="en-US" dirty="0" err="1" smtClean="0"/>
              <a:t>độ</a:t>
            </a:r>
            <a:r>
              <a:rPr lang="en-US" dirty="0" smtClean="0"/>
              <a:t> </a:t>
            </a:r>
            <a:r>
              <a:rPr lang="en-US" dirty="0" err="1" smtClean="0"/>
              <a:t>dài</a:t>
            </a:r>
            <a:endParaRPr lang="en-US" dirty="0"/>
          </a:p>
        </p:txBody>
      </p:sp>
      <p:sp>
        <p:nvSpPr>
          <p:cNvPr id="13" name="TextBox 12"/>
          <p:cNvSpPr txBox="1"/>
          <p:nvPr/>
        </p:nvSpPr>
        <p:spPr>
          <a:xfrm>
            <a:off x="4408602" y="2132869"/>
            <a:ext cx="1084517" cy="584775"/>
          </a:xfrm>
          <a:prstGeom prst="rect">
            <a:avLst/>
          </a:prstGeom>
          <a:noFill/>
        </p:spPr>
        <p:txBody>
          <a:bodyPr wrap="square" rtlCol="0">
            <a:spAutoFit/>
          </a:bodyPr>
          <a:lstStyle/>
          <a:p>
            <a:r>
              <a:rPr lang="en-US" sz="3200" b="1" dirty="0" smtClean="0">
                <a:solidFill>
                  <a:srgbClr val="FF0000"/>
                </a:solidFill>
              </a:rPr>
              <a:t>float</a:t>
            </a:r>
            <a:endParaRPr lang="en-US" sz="3200" b="1" dirty="0">
              <a:solidFill>
                <a:srgbClr val="FF0000"/>
              </a:solidFill>
            </a:endParaRPr>
          </a:p>
        </p:txBody>
      </p:sp>
      <p:sp>
        <p:nvSpPr>
          <p:cNvPr id="14" name="TextBox 13"/>
          <p:cNvSpPr txBox="1"/>
          <p:nvPr/>
        </p:nvSpPr>
        <p:spPr>
          <a:xfrm>
            <a:off x="4408602" y="2815526"/>
            <a:ext cx="3268106" cy="923330"/>
          </a:xfrm>
          <a:prstGeom prst="rect">
            <a:avLst/>
          </a:prstGeom>
          <a:noFill/>
        </p:spPr>
        <p:txBody>
          <a:bodyPr wrap="square" rtlCol="0">
            <a:spAutoFit/>
          </a:bodyPr>
          <a:lstStyle/>
          <a:p>
            <a:r>
              <a:rPr lang="vi-VN" dirty="0"/>
              <a:t>là một số, dương hoặc âm, chứa một hoặc nhiều số thập phân.</a:t>
            </a:r>
            <a:endParaRPr lang="en-US" dirty="0"/>
          </a:p>
        </p:txBody>
      </p:sp>
      <p:sp>
        <p:nvSpPr>
          <p:cNvPr id="15" name="Rectangle 14"/>
          <p:cNvSpPr/>
          <p:nvPr/>
        </p:nvSpPr>
        <p:spPr>
          <a:xfrm>
            <a:off x="4514927" y="4424201"/>
            <a:ext cx="3204311" cy="1588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715112" y="4555335"/>
            <a:ext cx="2834005" cy="1338828"/>
          </a:xfrm>
          <a:prstGeom prst="rect">
            <a:avLst/>
          </a:prstGeom>
          <a:noFill/>
        </p:spPr>
        <p:txBody>
          <a:bodyPr wrap="square" rtlCol="0">
            <a:spAutoFit/>
          </a:bodyPr>
          <a:lstStyle/>
          <a:p>
            <a:pPr>
              <a:lnSpc>
                <a:spcPct val="150000"/>
              </a:lnSpc>
            </a:pPr>
            <a:r>
              <a:rPr lang="en-US" dirty="0">
                <a:solidFill>
                  <a:schemeClr val="bg1"/>
                </a:solidFill>
              </a:rPr>
              <a:t>x =</a:t>
            </a:r>
            <a:r>
              <a:rPr lang="en-US" dirty="0"/>
              <a:t> </a:t>
            </a:r>
            <a:r>
              <a:rPr lang="en-US" dirty="0" smtClean="0">
                <a:solidFill>
                  <a:srgbClr val="64C0A7"/>
                </a:solidFill>
              </a:rPr>
              <a:t>1.1</a:t>
            </a:r>
            <a:r>
              <a:rPr lang="en-US" dirty="0"/>
              <a:t>   </a:t>
            </a:r>
            <a:r>
              <a:rPr lang="en-US" dirty="0">
                <a:solidFill>
                  <a:schemeClr val="accent6">
                    <a:lumMod val="75000"/>
                  </a:schemeClr>
                </a:solidFill>
              </a:rPr>
              <a:t> </a:t>
            </a:r>
            <a:endParaRPr lang="en-US" dirty="0" smtClean="0">
              <a:solidFill>
                <a:schemeClr val="accent6">
                  <a:lumMod val="75000"/>
                </a:schemeClr>
              </a:solidFill>
            </a:endParaRPr>
          </a:p>
          <a:p>
            <a:pPr>
              <a:lnSpc>
                <a:spcPct val="150000"/>
              </a:lnSpc>
            </a:pPr>
            <a:r>
              <a:rPr lang="en-US" dirty="0" smtClean="0">
                <a:solidFill>
                  <a:schemeClr val="bg1"/>
                </a:solidFill>
              </a:rPr>
              <a:t>y </a:t>
            </a:r>
            <a:r>
              <a:rPr lang="en-US" dirty="0">
                <a:solidFill>
                  <a:schemeClr val="bg1"/>
                </a:solidFill>
              </a:rPr>
              <a:t>=</a:t>
            </a:r>
            <a:r>
              <a:rPr lang="en-US" dirty="0"/>
              <a:t> </a:t>
            </a:r>
            <a:r>
              <a:rPr lang="en-US" dirty="0" smtClean="0">
                <a:solidFill>
                  <a:srgbClr val="64C0A7"/>
                </a:solidFill>
              </a:rPr>
              <a:t>1.02</a:t>
            </a:r>
            <a:r>
              <a:rPr lang="en-US" dirty="0"/>
              <a:t> </a:t>
            </a:r>
            <a:endParaRPr lang="en-US" dirty="0" smtClean="0"/>
          </a:p>
          <a:p>
            <a:pPr>
              <a:lnSpc>
                <a:spcPct val="150000"/>
              </a:lnSpc>
            </a:pPr>
            <a:r>
              <a:rPr lang="en-US" dirty="0" smtClean="0">
                <a:solidFill>
                  <a:schemeClr val="bg1"/>
                </a:solidFill>
              </a:rPr>
              <a:t>z </a:t>
            </a:r>
            <a:r>
              <a:rPr lang="en-US" dirty="0">
                <a:solidFill>
                  <a:schemeClr val="bg1"/>
                </a:solidFill>
              </a:rPr>
              <a:t>= </a:t>
            </a:r>
            <a:r>
              <a:rPr lang="en-US" dirty="0" smtClean="0">
                <a:solidFill>
                  <a:srgbClr val="64C0A7"/>
                </a:solidFill>
              </a:rPr>
              <a:t> -8,78</a:t>
            </a:r>
            <a:endParaRPr lang="en-US" dirty="0" smtClean="0">
              <a:solidFill>
                <a:schemeClr val="accent6">
                  <a:lumMod val="75000"/>
                </a:schemeClr>
              </a:solidFill>
            </a:endParaRPr>
          </a:p>
        </p:txBody>
      </p:sp>
    </p:spTree>
    <p:extLst>
      <p:ext uri="{BB962C8B-B14F-4D97-AF65-F5344CB8AC3E}">
        <p14:creationId xmlns:p14="http://schemas.microsoft.com/office/powerpoint/2010/main" val="2930157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2.5.2 </a:t>
            </a:r>
            <a:r>
              <a:rPr lang="en-US" b="1" dirty="0" err="1" smtClean="0"/>
              <a:t>Toán</a:t>
            </a:r>
            <a:r>
              <a:rPr lang="en-US" b="1" dirty="0" smtClean="0"/>
              <a:t> </a:t>
            </a:r>
            <a:r>
              <a:rPr lang="en-US" b="1" dirty="0" err="1" smtClean="0"/>
              <a:t>tử</a:t>
            </a:r>
            <a:r>
              <a:rPr lang="en-US" b="1" dirty="0" smtClean="0"/>
              <a:t> </a:t>
            </a:r>
            <a:r>
              <a:rPr lang="en-US" b="1" dirty="0" err="1" smtClean="0"/>
              <a:t>số</a:t>
            </a:r>
            <a:r>
              <a:rPr lang="en-US" b="1" dirty="0" smtClean="0"/>
              <a:t> </a:t>
            </a:r>
            <a:r>
              <a:rPr lang="en-US" b="1" dirty="0" err="1" smtClean="0"/>
              <a:t>học</a:t>
            </a:r>
            <a:r>
              <a:rPr lang="en-US" b="1" dirty="0" smtClean="0"/>
              <a:t> </a:t>
            </a:r>
            <a:r>
              <a:rPr lang="en-US" b="1" dirty="0" err="1" smtClean="0"/>
              <a:t>trong</a:t>
            </a:r>
            <a:r>
              <a:rPr lang="en-US" b="1" dirty="0" smtClean="0"/>
              <a:t> Python</a:t>
            </a:r>
            <a:endParaRPr lang="en-US"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104376124"/>
              </p:ext>
            </p:extLst>
          </p:nvPr>
        </p:nvGraphicFramePr>
        <p:xfrm>
          <a:off x="708775" y="2174354"/>
          <a:ext cx="7641264" cy="2966720"/>
        </p:xfrm>
        <a:graphic>
          <a:graphicData uri="http://schemas.openxmlformats.org/drawingml/2006/table">
            <a:tbl>
              <a:tblPr firstRow="1" bandRow="1">
                <a:tableStyleId>{5C22544A-7EE6-4342-B048-85BDC9FD1C3A}</a:tableStyleId>
              </a:tblPr>
              <a:tblGrid>
                <a:gridCol w="1368056">
                  <a:extLst>
                    <a:ext uri="{9D8B030D-6E8A-4147-A177-3AD203B41FA5}">
                      <a16:colId xmlns:a16="http://schemas.microsoft.com/office/drawing/2014/main" val="1090476864"/>
                    </a:ext>
                  </a:extLst>
                </a:gridCol>
                <a:gridCol w="3726120">
                  <a:extLst>
                    <a:ext uri="{9D8B030D-6E8A-4147-A177-3AD203B41FA5}">
                      <a16:colId xmlns:a16="http://schemas.microsoft.com/office/drawing/2014/main" val="1435072482"/>
                    </a:ext>
                  </a:extLst>
                </a:gridCol>
                <a:gridCol w="2547088">
                  <a:extLst>
                    <a:ext uri="{9D8B030D-6E8A-4147-A177-3AD203B41FA5}">
                      <a16:colId xmlns:a16="http://schemas.microsoft.com/office/drawing/2014/main" val="267573147"/>
                    </a:ext>
                  </a:extLst>
                </a:gridCol>
              </a:tblGrid>
              <a:tr h="370840">
                <a:tc>
                  <a:txBody>
                    <a:bodyPr/>
                    <a:lstStyle/>
                    <a:p>
                      <a:r>
                        <a:rPr lang="en-US" sz="1800" b="1" i="0" kern="1200" dirty="0" err="1" smtClean="0">
                          <a:solidFill>
                            <a:schemeClr val="lt1"/>
                          </a:solidFill>
                          <a:effectLst/>
                          <a:latin typeface="+mn-lt"/>
                          <a:ea typeface="+mn-ea"/>
                          <a:cs typeface="+mn-cs"/>
                        </a:rPr>
                        <a:t>Phép</a:t>
                      </a:r>
                      <a:r>
                        <a:rPr lang="en-US" sz="1800" b="1" i="0" kern="1200" baseline="0" dirty="0" smtClean="0">
                          <a:solidFill>
                            <a:schemeClr val="lt1"/>
                          </a:solidFill>
                          <a:effectLst/>
                          <a:latin typeface="+mn-lt"/>
                          <a:ea typeface="+mn-ea"/>
                          <a:cs typeface="+mn-cs"/>
                        </a:rPr>
                        <a:t> </a:t>
                      </a:r>
                      <a:r>
                        <a:rPr lang="en-US" sz="1800" b="1" i="0" kern="1200" baseline="0" dirty="0" err="1" smtClean="0">
                          <a:solidFill>
                            <a:schemeClr val="lt1"/>
                          </a:solidFill>
                          <a:effectLst/>
                          <a:latin typeface="+mn-lt"/>
                          <a:ea typeface="+mn-ea"/>
                          <a:cs typeface="+mn-cs"/>
                        </a:rPr>
                        <a:t>tính</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extLst>
                  <a:ext uri="{0D108BD9-81ED-4DB2-BD59-A6C34878D82A}">
                    <a16:rowId xmlns:a16="http://schemas.microsoft.com/office/drawing/2014/main" val="52471451"/>
                  </a:ext>
                </a:extLst>
              </a:tr>
              <a:tr h="370840">
                <a:tc>
                  <a:txBody>
                    <a:bodyPr/>
                    <a:lstStyle/>
                    <a:p>
                      <a:pPr algn="ct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err="1" smtClean="0"/>
                        <a:t>Cộng</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1871639103"/>
                  </a:ext>
                </a:extLst>
              </a:tr>
              <a:tr h="370840">
                <a:tc>
                  <a:txBody>
                    <a:bodyPr/>
                    <a:lstStyle/>
                    <a:p>
                      <a:pPr algn="ct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err="1" smtClean="0"/>
                        <a:t>Trừ</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1902424070"/>
                  </a:ext>
                </a:extLst>
              </a:tr>
              <a:tr h="370840">
                <a:tc>
                  <a:txBody>
                    <a:bodyPr/>
                    <a:lstStyle/>
                    <a:p>
                      <a:pPr algn="ct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err="1" smtClean="0"/>
                        <a:t>Nhân</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320924619"/>
                  </a:ext>
                </a:extLst>
              </a:tr>
              <a:tr h="370840">
                <a:tc>
                  <a:txBody>
                    <a:bodyPr/>
                    <a:lstStyle/>
                    <a:p>
                      <a:pPr algn="ctr"/>
                      <a:r>
                        <a:rPr lang="en-US" dirty="0" smtClean="0"/>
                        <a:t>/</a:t>
                      </a:r>
                      <a:endParaRPr lang="en-US" dirty="0"/>
                    </a:p>
                  </a:txBody>
                  <a:tcPr/>
                </a:tc>
                <a:tc>
                  <a:txBody>
                    <a:bodyPr/>
                    <a:lstStyle/>
                    <a:p>
                      <a:r>
                        <a:rPr lang="en-US" dirty="0" smtClean="0"/>
                        <a:t>Chia</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2565145191"/>
                  </a:ext>
                </a:extLst>
              </a:tr>
              <a:tr h="370840">
                <a:tc>
                  <a:txBody>
                    <a:bodyPr/>
                    <a:lstStyle/>
                    <a:p>
                      <a:pPr algn="ctr"/>
                      <a:r>
                        <a:rPr lang="en-US" dirty="0" smtClean="0"/>
                        <a:t>%</a:t>
                      </a:r>
                      <a:endParaRPr lang="en-US" dirty="0"/>
                    </a:p>
                  </a:txBody>
                  <a:tcPr/>
                </a:tc>
                <a:tc>
                  <a:txBody>
                    <a:bodyPr/>
                    <a:lstStyle/>
                    <a:p>
                      <a:r>
                        <a:rPr lang="en-US" dirty="0" smtClean="0"/>
                        <a:t>Chia </a:t>
                      </a:r>
                      <a:r>
                        <a:rPr lang="en-US" dirty="0" err="1" smtClean="0"/>
                        <a:t>lấy</a:t>
                      </a:r>
                      <a:r>
                        <a:rPr lang="en-US" baseline="0" dirty="0" smtClean="0"/>
                        <a:t> </a:t>
                      </a:r>
                      <a:r>
                        <a:rPr lang="en-US" baseline="0" dirty="0" err="1" smtClean="0"/>
                        <a:t>phần</a:t>
                      </a:r>
                      <a:r>
                        <a:rPr lang="en-US" baseline="0" dirty="0" smtClean="0"/>
                        <a:t> </a:t>
                      </a:r>
                      <a:r>
                        <a:rPr lang="en-US" baseline="0" dirty="0" err="1" smtClean="0"/>
                        <a:t>dư</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539018087"/>
                  </a:ext>
                </a:extLst>
              </a:tr>
              <a:tr h="370840">
                <a:tc>
                  <a:txBody>
                    <a:bodyPr/>
                    <a:lstStyle/>
                    <a:p>
                      <a:pPr algn="ctr"/>
                      <a:r>
                        <a:rPr lang="en-US" dirty="0" smtClean="0"/>
                        <a:t>**</a:t>
                      </a:r>
                      <a:endParaRPr lang="en-US" dirty="0"/>
                    </a:p>
                  </a:txBody>
                  <a:tcPr/>
                </a:tc>
                <a:tc>
                  <a:txBody>
                    <a:bodyPr/>
                    <a:lstStyle/>
                    <a:p>
                      <a:r>
                        <a:rPr lang="en-US" dirty="0" err="1" smtClean="0"/>
                        <a:t>Lũy</a:t>
                      </a:r>
                      <a:r>
                        <a:rPr lang="en-US" baseline="0" dirty="0" smtClean="0"/>
                        <a:t> </a:t>
                      </a:r>
                      <a:r>
                        <a:rPr lang="en-US" baseline="0" dirty="0" err="1" smtClean="0"/>
                        <a:t>thừa</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1410941399"/>
                  </a:ext>
                </a:extLst>
              </a:tr>
              <a:tr h="370840">
                <a:tc>
                  <a:txBody>
                    <a:bodyPr/>
                    <a:lstStyle/>
                    <a:p>
                      <a:pPr algn="ctr"/>
                      <a:r>
                        <a:rPr lang="en-US" sz="1800" b="0" i="0" kern="1200" dirty="0" smtClean="0">
                          <a:solidFill>
                            <a:schemeClr val="dk1"/>
                          </a:solidFill>
                          <a:effectLst/>
                          <a:latin typeface="+mn-lt"/>
                          <a:ea typeface="+mn-ea"/>
                          <a:cs typeface="+mn-cs"/>
                        </a:rPr>
                        <a:t>//</a:t>
                      </a:r>
                      <a:endParaRPr lang="en-US" dirty="0"/>
                    </a:p>
                  </a:txBody>
                  <a:tcPr/>
                </a:tc>
                <a:tc>
                  <a:txBody>
                    <a:bodyPr/>
                    <a:lstStyle/>
                    <a:p>
                      <a:r>
                        <a:rPr lang="en-US" dirty="0" smtClean="0"/>
                        <a:t>Chia </a:t>
                      </a:r>
                      <a:r>
                        <a:rPr lang="en-US" dirty="0" err="1" smtClean="0"/>
                        <a:t>lấy</a:t>
                      </a:r>
                      <a:r>
                        <a:rPr lang="en-US" baseline="0" dirty="0" smtClean="0"/>
                        <a:t> </a:t>
                      </a:r>
                      <a:r>
                        <a:rPr lang="en-US" baseline="0" dirty="0" err="1" smtClean="0"/>
                        <a:t>phần</a:t>
                      </a:r>
                      <a:r>
                        <a:rPr lang="en-US" baseline="0" dirty="0" smtClean="0"/>
                        <a:t> </a:t>
                      </a:r>
                      <a:r>
                        <a:rPr lang="en-US" baseline="0" dirty="0" err="1" smtClean="0"/>
                        <a:t>nguyên</a:t>
                      </a:r>
                      <a:endParaRPr lang="en-US" dirty="0"/>
                    </a:p>
                  </a:txBody>
                  <a:tcPr/>
                </a:tc>
                <a:tc>
                  <a:txBody>
                    <a:bodyPr/>
                    <a:lstStyle/>
                    <a:p>
                      <a:r>
                        <a:rPr lang="en-US" sz="1800" b="0" i="0" kern="1200" dirty="0" smtClean="0">
                          <a:solidFill>
                            <a:schemeClr val="dk1"/>
                          </a:solidFill>
                          <a:effectLst/>
                          <a:latin typeface="+mn-lt"/>
                          <a:ea typeface="+mn-ea"/>
                          <a:cs typeface="+mn-cs"/>
                        </a:rPr>
                        <a:t>x // y</a:t>
                      </a:r>
                      <a:endParaRPr lang="en-US" dirty="0"/>
                    </a:p>
                  </a:txBody>
                  <a:tcPr/>
                </a:tc>
                <a:extLst>
                  <a:ext uri="{0D108BD9-81ED-4DB2-BD59-A6C34878D82A}">
                    <a16:rowId xmlns:a16="http://schemas.microsoft.com/office/drawing/2014/main" val="2597528514"/>
                  </a:ext>
                </a:extLst>
              </a:tr>
            </a:tbl>
          </a:graphicData>
        </a:graphic>
      </p:graphicFrame>
      <p:sp>
        <p:nvSpPr>
          <p:cNvPr id="10" name="Rectangle 9"/>
          <p:cNvSpPr/>
          <p:nvPr/>
        </p:nvSpPr>
        <p:spPr>
          <a:xfrm>
            <a:off x="4814859" y="1581630"/>
            <a:ext cx="2459135" cy="369332"/>
          </a:xfrm>
          <a:prstGeom prst="rect">
            <a:avLst/>
          </a:prstGeom>
        </p:spPr>
        <p:txBody>
          <a:bodyPr wrap="none">
            <a:spAutoFit/>
          </a:bodyPr>
          <a:lstStyle/>
          <a:p>
            <a:r>
              <a:rPr lang="en-US" dirty="0" smtClean="0">
                <a:solidFill>
                  <a:srgbClr val="000000"/>
                </a:solidFill>
                <a:latin typeface="+mj-lt"/>
              </a:rPr>
              <a:t>(Arithmetic Operators)</a:t>
            </a:r>
            <a:endParaRPr lang="en-US" b="0" i="0" dirty="0">
              <a:solidFill>
                <a:srgbClr val="000000"/>
              </a:solidFill>
              <a:effectLst/>
              <a:latin typeface="+mj-lt"/>
            </a:endParaRPr>
          </a:p>
        </p:txBody>
      </p:sp>
      <p:sp>
        <p:nvSpPr>
          <p:cNvPr id="9" name="TextBox 8"/>
          <p:cNvSpPr txBox="1"/>
          <p:nvPr/>
        </p:nvSpPr>
        <p:spPr>
          <a:xfrm>
            <a:off x="667895" y="5294598"/>
            <a:ext cx="7682143" cy="1077218"/>
          </a:xfrm>
          <a:prstGeom prst="rect">
            <a:avLst/>
          </a:prstGeom>
          <a:noFill/>
        </p:spPr>
        <p:txBody>
          <a:bodyPr wrap="square" rtlCol="0">
            <a:spAutoFit/>
          </a:bodyPr>
          <a:lstStyle/>
          <a:p>
            <a:r>
              <a:rPr lang="vi-VN" sz="1600" b="1" dirty="0">
                <a:solidFill>
                  <a:srgbClr val="FF0000"/>
                </a:solidFill>
              </a:rPr>
              <a:t>Trong Python, phép tính được thực hiện theo thứ tự ưu tiên sau đây:</a:t>
            </a:r>
          </a:p>
          <a:p>
            <a:r>
              <a:rPr lang="en-US" sz="1600" dirty="0" smtClean="0"/>
              <a:t>1. </a:t>
            </a:r>
            <a:r>
              <a:rPr lang="vi-VN" sz="1600" dirty="0" smtClean="0"/>
              <a:t>Các </a:t>
            </a:r>
            <a:r>
              <a:rPr lang="vi-VN" sz="1600" dirty="0"/>
              <a:t>phép tính trong dấu ngoặc đầu tiên được thực hiện trước.</a:t>
            </a:r>
          </a:p>
          <a:p>
            <a:r>
              <a:rPr lang="en-US" sz="1600" dirty="0" smtClean="0"/>
              <a:t>2. </a:t>
            </a:r>
            <a:r>
              <a:rPr lang="vi-VN" sz="1600" dirty="0" smtClean="0"/>
              <a:t>Các </a:t>
            </a:r>
            <a:r>
              <a:rPr lang="vi-VN" sz="1600" dirty="0"/>
              <a:t>phép nhân và chia được thực hiện trước các phép cộng và trừ.</a:t>
            </a:r>
          </a:p>
          <a:p>
            <a:r>
              <a:rPr lang="en-US" sz="1600" dirty="0" smtClean="0"/>
              <a:t>3. </a:t>
            </a:r>
            <a:r>
              <a:rPr lang="vi-VN" sz="1600" dirty="0" smtClean="0"/>
              <a:t>Các </a:t>
            </a:r>
            <a:r>
              <a:rPr lang="vi-VN" sz="1600" dirty="0"/>
              <a:t>phép cộng và trừ được thực hiện từ trái sang phải.</a:t>
            </a:r>
          </a:p>
        </p:txBody>
      </p:sp>
    </p:spTree>
    <p:extLst>
      <p:ext uri="{BB962C8B-B14F-4D97-AF65-F5344CB8AC3E}">
        <p14:creationId xmlns:p14="http://schemas.microsoft.com/office/powerpoint/2010/main" val="1823027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2.5.2 </a:t>
            </a:r>
            <a:r>
              <a:rPr lang="en-US" b="1" dirty="0" err="1" smtClean="0"/>
              <a:t>Toán</a:t>
            </a:r>
            <a:r>
              <a:rPr lang="en-US" b="1" dirty="0" smtClean="0"/>
              <a:t> </a:t>
            </a:r>
            <a:r>
              <a:rPr lang="en-US" b="1" dirty="0" err="1" smtClean="0"/>
              <a:t>tử</a:t>
            </a:r>
            <a:r>
              <a:rPr lang="en-US" b="1" dirty="0" smtClean="0"/>
              <a:t> </a:t>
            </a:r>
            <a:r>
              <a:rPr lang="en-US" b="1" dirty="0" err="1" smtClean="0"/>
              <a:t>số</a:t>
            </a:r>
            <a:r>
              <a:rPr lang="en-US" b="1" dirty="0" smtClean="0"/>
              <a:t> </a:t>
            </a:r>
            <a:r>
              <a:rPr lang="en-US" b="1" dirty="0" err="1" smtClean="0"/>
              <a:t>học</a:t>
            </a:r>
            <a:r>
              <a:rPr lang="en-US" b="1" dirty="0" smtClean="0"/>
              <a:t> </a:t>
            </a:r>
            <a:r>
              <a:rPr lang="en-US" b="1" dirty="0" err="1" smtClean="0"/>
              <a:t>trong</a:t>
            </a:r>
            <a:r>
              <a:rPr lang="en-US" b="1" dirty="0" smtClean="0"/>
              <a:t> Python</a:t>
            </a:r>
            <a:endParaRPr lang="en-US" b="1" dirty="0">
              <a:solidFill>
                <a:srgbClr val="FF0000"/>
              </a:solidFill>
            </a:endParaRPr>
          </a:p>
        </p:txBody>
      </p:sp>
      <p:sp>
        <p:nvSpPr>
          <p:cNvPr id="10" name="Rectangle 9"/>
          <p:cNvSpPr/>
          <p:nvPr/>
        </p:nvSpPr>
        <p:spPr>
          <a:xfrm>
            <a:off x="4814859" y="1581630"/>
            <a:ext cx="2459135" cy="369332"/>
          </a:xfrm>
          <a:prstGeom prst="rect">
            <a:avLst/>
          </a:prstGeom>
        </p:spPr>
        <p:txBody>
          <a:bodyPr wrap="none">
            <a:spAutoFit/>
          </a:bodyPr>
          <a:lstStyle/>
          <a:p>
            <a:r>
              <a:rPr lang="en-US" dirty="0" smtClean="0">
                <a:solidFill>
                  <a:srgbClr val="000000"/>
                </a:solidFill>
                <a:latin typeface="+mj-lt"/>
              </a:rPr>
              <a:t>(Arithmetic Operators)</a:t>
            </a:r>
            <a:endParaRPr lang="en-US" b="0" i="0" dirty="0">
              <a:solidFill>
                <a:srgbClr val="000000"/>
              </a:solidFill>
              <a:effectLst/>
              <a:latin typeface="+mj-lt"/>
            </a:endParaRPr>
          </a:p>
        </p:txBody>
      </p:sp>
      <p:sp>
        <p:nvSpPr>
          <p:cNvPr id="9" name="TextBox 8"/>
          <p:cNvSpPr txBox="1"/>
          <p:nvPr/>
        </p:nvSpPr>
        <p:spPr>
          <a:xfrm>
            <a:off x="442656" y="2120196"/>
            <a:ext cx="7182578" cy="646331"/>
          </a:xfrm>
          <a:prstGeom prst="rect">
            <a:avLst/>
          </a:prstGeom>
          <a:noFill/>
        </p:spPr>
        <p:txBody>
          <a:bodyPr wrap="square" rtlCol="0">
            <a:spAutoFit/>
          </a:bodyPr>
          <a:lstStyle/>
          <a:p>
            <a:r>
              <a:rPr lang="vi-VN" b="1" dirty="0">
                <a:solidFill>
                  <a:srgbClr val="FF0000"/>
                </a:solidFill>
              </a:rPr>
              <a:t>Thứ tự ưu tiên </a:t>
            </a:r>
            <a:r>
              <a:rPr lang="vi-VN" dirty="0"/>
              <a:t>được mô tả trong bảng bên dưới, bắt đầu với ưu tiên cao nhất ở trên cùng:</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432586771"/>
              </p:ext>
            </p:extLst>
          </p:nvPr>
        </p:nvGraphicFramePr>
        <p:xfrm>
          <a:off x="588335" y="2795137"/>
          <a:ext cx="8168554" cy="2987040"/>
        </p:xfrm>
        <a:graphic>
          <a:graphicData uri="http://schemas.openxmlformats.org/drawingml/2006/table">
            <a:tbl>
              <a:tblPr firstRow="1" bandRow="1">
                <a:tableStyleId>{5C22544A-7EE6-4342-B048-85BDC9FD1C3A}</a:tableStyleId>
              </a:tblPr>
              <a:tblGrid>
                <a:gridCol w="1580707">
                  <a:extLst>
                    <a:ext uri="{9D8B030D-6E8A-4147-A177-3AD203B41FA5}">
                      <a16:colId xmlns:a16="http://schemas.microsoft.com/office/drawing/2014/main" val="2133384358"/>
                    </a:ext>
                  </a:extLst>
                </a:gridCol>
                <a:gridCol w="6587847">
                  <a:extLst>
                    <a:ext uri="{9D8B030D-6E8A-4147-A177-3AD203B41FA5}">
                      <a16:colId xmlns:a16="http://schemas.microsoft.com/office/drawing/2014/main" val="3989342489"/>
                    </a:ext>
                  </a:extLst>
                </a:gridCol>
              </a:tblGrid>
              <a:tr h="370840">
                <a:tc>
                  <a:txBody>
                    <a:bodyPr/>
                    <a:lstStyle/>
                    <a:p>
                      <a:pPr algn="l" fontAlgn="t"/>
                      <a:r>
                        <a:rPr lang="en-US" dirty="0">
                          <a:effectLst/>
                        </a:rPr>
                        <a:t>Operator</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308554960"/>
                  </a:ext>
                </a:extLst>
              </a:tr>
              <a:tr h="370840">
                <a:tc>
                  <a:txBody>
                    <a:bodyPr/>
                    <a:lstStyle/>
                    <a:p>
                      <a:pPr algn="l" fontAlgn="t"/>
                      <a:r>
                        <a:rPr lang="en-US">
                          <a:effectLst/>
                        </a:rPr>
                        <a:t>()</a:t>
                      </a:r>
                    </a:p>
                  </a:txBody>
                  <a:tcPr marL="152400" marR="76200" marT="76200" marB="76200"/>
                </a:tc>
                <a:tc>
                  <a:txBody>
                    <a:bodyPr/>
                    <a:lstStyle/>
                    <a:p>
                      <a:pPr algn="l" fontAlgn="t"/>
                      <a:r>
                        <a:rPr lang="en-US" dirty="0" err="1" smtClean="0">
                          <a:effectLst/>
                        </a:rPr>
                        <a:t>Trong</a:t>
                      </a:r>
                      <a:r>
                        <a:rPr lang="en-US" baseline="0" dirty="0" smtClean="0">
                          <a:effectLst/>
                        </a:rPr>
                        <a:t> </a:t>
                      </a:r>
                      <a:r>
                        <a:rPr lang="en-US" baseline="0" dirty="0" err="1" smtClean="0">
                          <a:effectLst/>
                        </a:rPr>
                        <a:t>ngoặc</a:t>
                      </a:r>
                      <a:endParaRPr lang="en-US" dirty="0">
                        <a:effectLst/>
                      </a:endParaRPr>
                    </a:p>
                  </a:txBody>
                  <a:tcPr marL="76200" marR="76200" marT="76200" marB="76200"/>
                </a:tc>
                <a:extLst>
                  <a:ext uri="{0D108BD9-81ED-4DB2-BD59-A6C34878D82A}">
                    <a16:rowId xmlns:a16="http://schemas.microsoft.com/office/drawing/2014/main" val="2874467326"/>
                  </a:ext>
                </a:extLst>
              </a:tr>
              <a:tr h="370840">
                <a:tc>
                  <a:txBody>
                    <a:bodyPr/>
                    <a:lstStyle/>
                    <a:p>
                      <a:pPr algn="l" fontAlgn="t"/>
                      <a:r>
                        <a:rPr lang="en-US">
                          <a:effectLst/>
                        </a:rPr>
                        <a:t>**</a:t>
                      </a:r>
                    </a:p>
                  </a:txBody>
                  <a:tcPr marL="152400" marR="76200" marT="76200" marB="76200"/>
                </a:tc>
                <a:tc>
                  <a:txBody>
                    <a:bodyPr/>
                    <a:lstStyle/>
                    <a:p>
                      <a:pPr algn="l" fontAlgn="t"/>
                      <a:r>
                        <a:rPr lang="en-US" dirty="0" err="1" smtClean="0">
                          <a:effectLst/>
                        </a:rPr>
                        <a:t>Lũy</a:t>
                      </a:r>
                      <a:r>
                        <a:rPr lang="en-US" baseline="0" dirty="0" smtClean="0">
                          <a:effectLst/>
                        </a:rPr>
                        <a:t> </a:t>
                      </a:r>
                      <a:r>
                        <a:rPr lang="en-US" baseline="0" dirty="0" err="1" smtClean="0">
                          <a:effectLst/>
                        </a:rPr>
                        <a:t>thừa</a:t>
                      </a:r>
                      <a:endParaRPr lang="en-US" dirty="0">
                        <a:effectLst/>
                      </a:endParaRPr>
                    </a:p>
                  </a:txBody>
                  <a:tcPr marL="76200" marR="76200" marT="76200" marB="76200"/>
                </a:tc>
                <a:extLst>
                  <a:ext uri="{0D108BD9-81ED-4DB2-BD59-A6C34878D82A}">
                    <a16:rowId xmlns:a16="http://schemas.microsoft.com/office/drawing/2014/main" val="2928657795"/>
                  </a:ext>
                </a:extLst>
              </a:tr>
              <a:tr h="370840">
                <a:tc>
                  <a:txBody>
                    <a:bodyPr/>
                    <a:lstStyle/>
                    <a:p>
                      <a:pPr algn="l" fontAlgn="t"/>
                      <a:r>
                        <a:rPr lang="en-US">
                          <a:effectLst/>
                        </a:rPr>
                        <a:t>+x  -x  ~x</a:t>
                      </a:r>
                    </a:p>
                  </a:txBody>
                  <a:tcPr marL="152400" marR="76200" marT="76200" marB="76200"/>
                </a:tc>
                <a:tc>
                  <a:txBody>
                    <a:bodyPr/>
                    <a:lstStyle/>
                    <a:p>
                      <a:pPr algn="l" fontAlgn="t"/>
                      <a:r>
                        <a:rPr lang="en-US" dirty="0" err="1" smtClean="0">
                          <a:effectLst/>
                        </a:rPr>
                        <a:t>Cộng</a:t>
                      </a:r>
                      <a:r>
                        <a:rPr lang="en-US" dirty="0" smtClean="0">
                          <a:effectLst/>
                        </a:rPr>
                        <a:t> </a:t>
                      </a:r>
                      <a:r>
                        <a:rPr lang="en-US" dirty="0" err="1" smtClean="0">
                          <a:effectLst/>
                        </a:rPr>
                        <a:t>một</a:t>
                      </a:r>
                      <a:r>
                        <a:rPr lang="en-US" dirty="0" smtClean="0">
                          <a:effectLst/>
                        </a:rPr>
                        <a:t> </a:t>
                      </a:r>
                      <a:r>
                        <a:rPr lang="en-US" dirty="0" err="1" smtClean="0">
                          <a:effectLst/>
                        </a:rPr>
                        <a:t>ngôi</a:t>
                      </a:r>
                      <a:r>
                        <a:rPr lang="en-US" dirty="0" smtClean="0">
                          <a:effectLst/>
                        </a:rPr>
                        <a:t>, </a:t>
                      </a:r>
                      <a:r>
                        <a:rPr lang="en-US" dirty="0" err="1" smtClean="0">
                          <a:effectLst/>
                        </a:rPr>
                        <a:t>trừ</a:t>
                      </a:r>
                      <a:r>
                        <a:rPr lang="en-US" dirty="0" smtClean="0">
                          <a:effectLst/>
                        </a:rPr>
                        <a:t> </a:t>
                      </a:r>
                      <a:r>
                        <a:rPr lang="en-US" dirty="0" err="1" smtClean="0">
                          <a:effectLst/>
                        </a:rPr>
                        <a:t>một</a:t>
                      </a:r>
                      <a:r>
                        <a:rPr lang="en-US" dirty="0" smtClean="0">
                          <a:effectLst/>
                        </a:rPr>
                        <a:t> </a:t>
                      </a:r>
                      <a:r>
                        <a:rPr lang="en-US" dirty="0" err="1" smtClean="0">
                          <a:effectLst/>
                        </a:rPr>
                        <a:t>ngôi</a:t>
                      </a:r>
                      <a:r>
                        <a:rPr lang="en-US" dirty="0" smtClean="0">
                          <a:effectLst/>
                        </a:rPr>
                        <a:t> </a:t>
                      </a:r>
                      <a:r>
                        <a:rPr lang="en-US" dirty="0" err="1" smtClean="0">
                          <a:effectLst/>
                        </a:rPr>
                        <a:t>và</a:t>
                      </a:r>
                      <a:r>
                        <a:rPr lang="en-US" dirty="0" smtClean="0">
                          <a:effectLst/>
                        </a:rPr>
                        <a:t> </a:t>
                      </a:r>
                      <a:r>
                        <a:rPr lang="en-US" dirty="0" err="1" smtClean="0">
                          <a:effectLst/>
                        </a:rPr>
                        <a:t>theo</a:t>
                      </a:r>
                      <a:r>
                        <a:rPr lang="en-US" dirty="0" smtClean="0">
                          <a:effectLst/>
                        </a:rPr>
                        <a:t> </a:t>
                      </a:r>
                      <a:r>
                        <a:rPr lang="en-US" dirty="0" err="1" smtClean="0">
                          <a:effectLst/>
                        </a:rPr>
                        <a:t>chiều</a:t>
                      </a:r>
                      <a:r>
                        <a:rPr lang="en-US" dirty="0" smtClean="0">
                          <a:effectLst/>
                        </a:rPr>
                        <a:t> bit KHÔNG</a:t>
                      </a:r>
                      <a:endParaRPr lang="en-US" dirty="0">
                        <a:effectLst/>
                      </a:endParaRPr>
                    </a:p>
                  </a:txBody>
                  <a:tcPr marL="76200" marR="76200" marT="76200" marB="76200"/>
                </a:tc>
                <a:extLst>
                  <a:ext uri="{0D108BD9-81ED-4DB2-BD59-A6C34878D82A}">
                    <a16:rowId xmlns:a16="http://schemas.microsoft.com/office/drawing/2014/main" val="2738135001"/>
                  </a:ext>
                </a:extLst>
              </a:tr>
              <a:tr h="370840">
                <a:tc>
                  <a:txBody>
                    <a:bodyPr/>
                    <a:lstStyle/>
                    <a:p>
                      <a:pPr algn="l" fontAlgn="t"/>
                      <a:r>
                        <a:rPr lang="en-US">
                          <a:effectLst/>
                        </a:rPr>
                        <a:t>*  /  //  %</a:t>
                      </a:r>
                    </a:p>
                  </a:txBody>
                  <a:tcPr marL="152400" marR="76200" marT="76200" marB="76200"/>
                </a:tc>
                <a:tc>
                  <a:txBody>
                    <a:bodyPr/>
                    <a:lstStyle/>
                    <a:p>
                      <a:pPr algn="l" fontAlgn="t"/>
                      <a:r>
                        <a:rPr lang="en-US" dirty="0" err="1" smtClean="0">
                          <a:effectLst/>
                        </a:rPr>
                        <a:t>Phép</a:t>
                      </a:r>
                      <a:r>
                        <a:rPr lang="en-US" dirty="0" smtClean="0">
                          <a:effectLst/>
                        </a:rPr>
                        <a:t> </a:t>
                      </a:r>
                      <a:r>
                        <a:rPr lang="en-US" dirty="0" err="1" smtClean="0">
                          <a:effectLst/>
                        </a:rPr>
                        <a:t>nhân</a:t>
                      </a:r>
                      <a:r>
                        <a:rPr lang="en-US" dirty="0" smtClean="0">
                          <a:effectLst/>
                        </a:rPr>
                        <a:t>, </a:t>
                      </a:r>
                      <a:r>
                        <a:rPr lang="en-US" dirty="0" err="1" smtClean="0">
                          <a:effectLst/>
                        </a:rPr>
                        <a:t>phép</a:t>
                      </a:r>
                      <a:r>
                        <a:rPr lang="en-US" dirty="0" smtClean="0">
                          <a:effectLst/>
                        </a:rPr>
                        <a:t> chia, </a:t>
                      </a:r>
                      <a:r>
                        <a:rPr lang="en-US" dirty="0" err="1" smtClean="0">
                          <a:effectLst/>
                        </a:rPr>
                        <a:t>phép</a:t>
                      </a:r>
                      <a:r>
                        <a:rPr lang="en-US" dirty="0" smtClean="0">
                          <a:effectLst/>
                        </a:rPr>
                        <a:t> chia </a:t>
                      </a:r>
                      <a:r>
                        <a:rPr lang="en-US" dirty="0" err="1" smtClean="0">
                          <a:effectLst/>
                        </a:rPr>
                        <a:t>sàn</a:t>
                      </a:r>
                      <a:r>
                        <a:rPr lang="en-US" baseline="0" dirty="0" smtClean="0">
                          <a:effectLst/>
                        </a:rPr>
                        <a:t> </a:t>
                      </a:r>
                      <a:r>
                        <a:rPr lang="en-US" dirty="0" err="1" smtClean="0">
                          <a:effectLst/>
                        </a:rPr>
                        <a:t>và</a:t>
                      </a:r>
                      <a:r>
                        <a:rPr lang="en-US" dirty="0" smtClean="0">
                          <a:effectLst/>
                        </a:rPr>
                        <a:t> </a:t>
                      </a:r>
                      <a:r>
                        <a:rPr lang="en-US" dirty="0" err="1" smtClean="0">
                          <a:effectLst/>
                        </a:rPr>
                        <a:t>lấy</a:t>
                      </a:r>
                      <a:r>
                        <a:rPr lang="en-US" baseline="0" dirty="0" smtClean="0">
                          <a:effectLst/>
                        </a:rPr>
                        <a:t> </a:t>
                      </a:r>
                      <a:r>
                        <a:rPr lang="en-US" baseline="0" dirty="0" err="1" smtClean="0">
                          <a:effectLst/>
                        </a:rPr>
                        <a:t>dư</a:t>
                      </a:r>
                      <a:r>
                        <a:rPr lang="en-US" baseline="0" dirty="0" smtClean="0">
                          <a:effectLst/>
                        </a:rPr>
                        <a:t> (mod)</a:t>
                      </a:r>
                      <a:endParaRPr lang="en-US" dirty="0">
                        <a:effectLst/>
                      </a:endParaRPr>
                    </a:p>
                  </a:txBody>
                  <a:tcPr marL="76200" marR="76200" marT="76200" marB="76200"/>
                </a:tc>
                <a:extLst>
                  <a:ext uri="{0D108BD9-81ED-4DB2-BD59-A6C34878D82A}">
                    <a16:rowId xmlns:a16="http://schemas.microsoft.com/office/drawing/2014/main" val="1791567110"/>
                  </a:ext>
                </a:extLst>
              </a:tr>
              <a:tr h="370840">
                <a:tc>
                  <a:txBody>
                    <a:bodyPr/>
                    <a:lstStyle/>
                    <a:p>
                      <a:pPr algn="l" fontAlgn="t"/>
                      <a:r>
                        <a:rPr lang="en-US">
                          <a:effectLst/>
                        </a:rPr>
                        <a:t>+  -</a:t>
                      </a:r>
                    </a:p>
                  </a:txBody>
                  <a:tcPr marL="152400" marR="76200" marT="76200" marB="76200"/>
                </a:tc>
                <a:tc>
                  <a:txBody>
                    <a:bodyPr/>
                    <a:lstStyle/>
                    <a:p>
                      <a:pPr algn="l" fontAlgn="t"/>
                      <a:r>
                        <a:rPr lang="en-US" dirty="0" err="1" smtClean="0">
                          <a:effectLst/>
                        </a:rPr>
                        <a:t>Phép</a:t>
                      </a:r>
                      <a:r>
                        <a:rPr lang="en-US" baseline="0" dirty="0" smtClean="0">
                          <a:effectLst/>
                        </a:rPr>
                        <a:t> </a:t>
                      </a:r>
                      <a:r>
                        <a:rPr lang="en-US" baseline="0" dirty="0" err="1" smtClean="0">
                          <a:effectLst/>
                        </a:rPr>
                        <a:t>cộng</a:t>
                      </a:r>
                      <a:r>
                        <a:rPr lang="en-US" baseline="0" dirty="0" smtClean="0">
                          <a:effectLst/>
                        </a:rPr>
                        <a:t>, </a:t>
                      </a:r>
                      <a:r>
                        <a:rPr lang="en-US" baseline="0" dirty="0" err="1" smtClean="0">
                          <a:effectLst/>
                        </a:rPr>
                        <a:t>trừ</a:t>
                      </a:r>
                      <a:endParaRPr lang="en-US" dirty="0">
                        <a:effectLst/>
                      </a:endParaRPr>
                    </a:p>
                  </a:txBody>
                  <a:tcPr marL="76200" marR="76200" marT="76200" marB="76200"/>
                </a:tc>
                <a:extLst>
                  <a:ext uri="{0D108BD9-81ED-4DB2-BD59-A6C34878D82A}">
                    <a16:rowId xmlns:a16="http://schemas.microsoft.com/office/drawing/2014/main" val="3483293906"/>
                  </a:ext>
                </a:extLst>
              </a:tr>
              <a:tr h="370840">
                <a:tc>
                  <a:txBody>
                    <a:bodyPr/>
                    <a:lstStyle/>
                    <a:p>
                      <a:pPr algn="l" fontAlgn="t"/>
                      <a:r>
                        <a:rPr lang="en-US">
                          <a:effectLst/>
                        </a:rPr>
                        <a:t>&lt;&lt;  &gt;&gt;</a:t>
                      </a:r>
                    </a:p>
                  </a:txBody>
                  <a:tcPr marL="152400" marR="76200" marT="76200" marB="76200"/>
                </a:tc>
                <a:tc>
                  <a:txBody>
                    <a:bodyPr/>
                    <a:lstStyle/>
                    <a:p>
                      <a:pPr algn="l" fontAlgn="t"/>
                      <a:r>
                        <a:rPr lang="en-US" dirty="0" err="1" smtClean="0">
                          <a:effectLst/>
                        </a:rPr>
                        <a:t>Dịch</a:t>
                      </a:r>
                      <a:r>
                        <a:rPr lang="en-US" dirty="0" smtClean="0">
                          <a:effectLst/>
                        </a:rPr>
                        <a:t> </a:t>
                      </a:r>
                      <a:r>
                        <a:rPr lang="en-US" dirty="0" err="1" smtClean="0">
                          <a:effectLst/>
                        </a:rPr>
                        <a:t>chuyển</a:t>
                      </a:r>
                      <a:r>
                        <a:rPr lang="en-US" dirty="0" smtClean="0">
                          <a:effectLst/>
                        </a:rPr>
                        <a:t> </a:t>
                      </a:r>
                      <a:r>
                        <a:rPr lang="en-US" dirty="0" err="1" smtClean="0">
                          <a:effectLst/>
                        </a:rPr>
                        <a:t>trái</a:t>
                      </a:r>
                      <a:r>
                        <a:rPr lang="en-US" dirty="0" smtClean="0">
                          <a:effectLst/>
                        </a:rPr>
                        <a:t> </a:t>
                      </a:r>
                      <a:r>
                        <a:rPr lang="en-US" dirty="0" err="1" smtClean="0">
                          <a:effectLst/>
                        </a:rPr>
                        <a:t>và</a:t>
                      </a:r>
                      <a:r>
                        <a:rPr lang="en-US" dirty="0" smtClean="0">
                          <a:effectLst/>
                        </a:rPr>
                        <a:t> </a:t>
                      </a:r>
                      <a:r>
                        <a:rPr lang="en-US" dirty="0" err="1" smtClean="0">
                          <a:effectLst/>
                        </a:rPr>
                        <a:t>phải</a:t>
                      </a:r>
                      <a:r>
                        <a:rPr lang="en-US" dirty="0" smtClean="0">
                          <a:effectLst/>
                        </a:rPr>
                        <a:t> </a:t>
                      </a:r>
                      <a:r>
                        <a:rPr lang="en-US" dirty="0" err="1" smtClean="0">
                          <a:effectLst/>
                        </a:rPr>
                        <a:t>theo</a:t>
                      </a:r>
                      <a:r>
                        <a:rPr lang="en-US" dirty="0" smtClean="0">
                          <a:effectLst/>
                        </a:rPr>
                        <a:t> </a:t>
                      </a:r>
                      <a:r>
                        <a:rPr lang="en-US" dirty="0" err="1" smtClean="0">
                          <a:effectLst/>
                        </a:rPr>
                        <a:t>từng</a:t>
                      </a:r>
                      <a:r>
                        <a:rPr lang="en-US" dirty="0" smtClean="0">
                          <a:effectLst/>
                        </a:rPr>
                        <a:t> bit</a:t>
                      </a:r>
                      <a:endParaRPr lang="en-US" dirty="0">
                        <a:effectLst/>
                      </a:endParaRPr>
                    </a:p>
                  </a:txBody>
                  <a:tcPr marL="76200" marR="76200" marT="76200" marB="76200"/>
                </a:tc>
                <a:extLst>
                  <a:ext uri="{0D108BD9-81ED-4DB2-BD59-A6C34878D82A}">
                    <a16:rowId xmlns:a16="http://schemas.microsoft.com/office/drawing/2014/main" val="761877146"/>
                  </a:ext>
                </a:extLst>
              </a:tr>
            </a:tbl>
          </a:graphicData>
        </a:graphic>
      </p:graphicFrame>
      <p:sp>
        <p:nvSpPr>
          <p:cNvPr id="12" name="TextBox 11"/>
          <p:cNvSpPr txBox="1"/>
          <p:nvPr/>
        </p:nvSpPr>
        <p:spPr>
          <a:xfrm>
            <a:off x="588335" y="5903120"/>
            <a:ext cx="2438767" cy="369332"/>
          </a:xfrm>
          <a:prstGeom prst="rect">
            <a:avLst/>
          </a:prstGeom>
          <a:noFill/>
        </p:spPr>
        <p:txBody>
          <a:bodyPr wrap="square" rtlCol="0">
            <a:spAutoFit/>
          </a:bodyPr>
          <a:lstStyle/>
          <a:p>
            <a:r>
              <a:rPr lang="en-US" dirty="0" err="1" smtClean="0">
                <a:solidFill>
                  <a:schemeClr val="tx1">
                    <a:lumMod val="85000"/>
                    <a:lumOff val="15000"/>
                  </a:schemeClr>
                </a:solidFill>
              </a:rPr>
              <a:t>Xem</a:t>
            </a:r>
            <a:r>
              <a:rPr lang="en-US" dirty="0" smtClean="0">
                <a:solidFill>
                  <a:schemeClr val="tx1">
                    <a:lumMod val="85000"/>
                    <a:lumOff val="15000"/>
                  </a:schemeClr>
                </a:solidFill>
              </a:rPr>
              <a:t> </a:t>
            </a:r>
            <a:r>
              <a:rPr lang="en-US" dirty="0" err="1" smtClean="0">
                <a:solidFill>
                  <a:schemeClr val="tx1">
                    <a:lumMod val="85000"/>
                    <a:lumOff val="15000"/>
                  </a:schemeClr>
                </a:solidFill>
              </a:rPr>
              <a:t>tiếp</a:t>
            </a:r>
            <a:r>
              <a:rPr lang="en-US" dirty="0" smtClean="0">
                <a:solidFill>
                  <a:schemeClr val="tx1">
                    <a:lumMod val="85000"/>
                    <a:lumOff val="15000"/>
                  </a:schemeClr>
                </a:solidFill>
              </a:rPr>
              <a:t> </a:t>
            </a:r>
            <a:r>
              <a:rPr lang="en-US" dirty="0" err="1" smtClean="0">
                <a:solidFill>
                  <a:schemeClr val="tx1">
                    <a:lumMod val="85000"/>
                    <a:lumOff val="15000"/>
                  </a:schemeClr>
                </a:solidFill>
              </a:rPr>
              <a:t>trang</a:t>
            </a:r>
            <a:r>
              <a:rPr lang="en-US" dirty="0" smtClean="0">
                <a:solidFill>
                  <a:schemeClr val="tx1">
                    <a:lumMod val="85000"/>
                    <a:lumOff val="15000"/>
                  </a:schemeClr>
                </a:solidFill>
              </a:rPr>
              <a:t> </a:t>
            </a:r>
            <a:r>
              <a:rPr lang="en-US" dirty="0" err="1" smtClean="0">
                <a:solidFill>
                  <a:schemeClr val="tx1">
                    <a:lumMod val="85000"/>
                    <a:lumOff val="15000"/>
                  </a:schemeClr>
                </a:solidFill>
              </a:rPr>
              <a:t>sau</a:t>
            </a:r>
            <a:endParaRPr lang="en-US" dirty="0">
              <a:solidFill>
                <a:schemeClr val="tx1">
                  <a:lumMod val="85000"/>
                  <a:lumOff val="15000"/>
                </a:schemeClr>
              </a:solidFill>
            </a:endParaRPr>
          </a:p>
        </p:txBody>
      </p:sp>
    </p:spTree>
    <p:extLst>
      <p:ext uri="{BB962C8B-B14F-4D97-AF65-F5344CB8AC3E}">
        <p14:creationId xmlns:p14="http://schemas.microsoft.com/office/powerpoint/2010/main" val="974481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2.5.2 </a:t>
            </a:r>
            <a:r>
              <a:rPr lang="en-US" b="1" dirty="0" err="1" smtClean="0"/>
              <a:t>Toán</a:t>
            </a:r>
            <a:r>
              <a:rPr lang="en-US" b="1" dirty="0" smtClean="0"/>
              <a:t> </a:t>
            </a:r>
            <a:r>
              <a:rPr lang="en-US" b="1" dirty="0" err="1" smtClean="0"/>
              <a:t>tử</a:t>
            </a:r>
            <a:r>
              <a:rPr lang="en-US" b="1" dirty="0" smtClean="0"/>
              <a:t> </a:t>
            </a:r>
            <a:r>
              <a:rPr lang="en-US" b="1" dirty="0" err="1" smtClean="0"/>
              <a:t>số</a:t>
            </a:r>
            <a:r>
              <a:rPr lang="en-US" b="1" dirty="0" smtClean="0"/>
              <a:t> </a:t>
            </a:r>
            <a:r>
              <a:rPr lang="en-US" b="1" dirty="0" err="1" smtClean="0"/>
              <a:t>học</a:t>
            </a:r>
            <a:r>
              <a:rPr lang="en-US" b="1" dirty="0" smtClean="0"/>
              <a:t> </a:t>
            </a:r>
            <a:r>
              <a:rPr lang="en-US" b="1" dirty="0" err="1" smtClean="0"/>
              <a:t>trong</a:t>
            </a:r>
            <a:r>
              <a:rPr lang="en-US" b="1" dirty="0" smtClean="0"/>
              <a:t> Python</a:t>
            </a:r>
            <a:endParaRPr lang="en-US" b="1" dirty="0">
              <a:solidFill>
                <a:srgbClr val="FF0000"/>
              </a:solidFill>
            </a:endParaRPr>
          </a:p>
        </p:txBody>
      </p:sp>
      <p:sp>
        <p:nvSpPr>
          <p:cNvPr id="10" name="Rectangle 9"/>
          <p:cNvSpPr/>
          <p:nvPr/>
        </p:nvSpPr>
        <p:spPr>
          <a:xfrm>
            <a:off x="4814859" y="1581630"/>
            <a:ext cx="2459135" cy="369332"/>
          </a:xfrm>
          <a:prstGeom prst="rect">
            <a:avLst/>
          </a:prstGeom>
        </p:spPr>
        <p:txBody>
          <a:bodyPr wrap="none">
            <a:spAutoFit/>
          </a:bodyPr>
          <a:lstStyle/>
          <a:p>
            <a:r>
              <a:rPr lang="en-US" dirty="0" smtClean="0">
                <a:solidFill>
                  <a:srgbClr val="000000"/>
                </a:solidFill>
                <a:latin typeface="+mj-lt"/>
              </a:rPr>
              <a:t>(Arithmetic Operators)</a:t>
            </a:r>
            <a:endParaRPr lang="en-US" b="0" i="0" dirty="0">
              <a:solidFill>
                <a:srgbClr val="000000"/>
              </a:solidFill>
              <a:effectLst/>
              <a:latin typeface="+mj-lt"/>
            </a:endParaRPr>
          </a:p>
        </p:txBody>
      </p:sp>
      <p:sp>
        <p:nvSpPr>
          <p:cNvPr id="9" name="TextBox 8"/>
          <p:cNvSpPr txBox="1"/>
          <p:nvPr/>
        </p:nvSpPr>
        <p:spPr>
          <a:xfrm>
            <a:off x="442656" y="2120196"/>
            <a:ext cx="7182578" cy="369332"/>
          </a:xfrm>
          <a:prstGeom prst="rect">
            <a:avLst/>
          </a:prstGeom>
          <a:noFill/>
        </p:spPr>
        <p:txBody>
          <a:bodyPr wrap="square" rtlCol="0">
            <a:spAutoFit/>
          </a:bodyPr>
          <a:lstStyle/>
          <a:p>
            <a:r>
              <a:rPr lang="en-US" b="1" dirty="0" err="1" smtClean="0">
                <a:solidFill>
                  <a:srgbClr val="FF0000"/>
                </a:solidFill>
              </a:rPr>
              <a:t>Thứ</a:t>
            </a:r>
            <a:r>
              <a:rPr lang="en-US" b="1" dirty="0" smtClean="0">
                <a:solidFill>
                  <a:srgbClr val="FF0000"/>
                </a:solidFill>
              </a:rPr>
              <a:t> </a:t>
            </a:r>
            <a:r>
              <a:rPr lang="en-US" b="1" dirty="0" err="1" smtClean="0">
                <a:solidFill>
                  <a:srgbClr val="FF0000"/>
                </a:solidFill>
              </a:rPr>
              <a:t>tự</a:t>
            </a:r>
            <a:r>
              <a:rPr lang="en-US" b="1" dirty="0" smtClean="0">
                <a:solidFill>
                  <a:srgbClr val="FF0000"/>
                </a:solidFill>
              </a:rPr>
              <a:t> </a:t>
            </a:r>
            <a:r>
              <a:rPr lang="en-US" b="1" dirty="0" err="1" smtClean="0">
                <a:solidFill>
                  <a:srgbClr val="FF0000"/>
                </a:solidFill>
              </a:rPr>
              <a:t>ưu</a:t>
            </a:r>
            <a:r>
              <a:rPr lang="en-US" b="1" dirty="0" smtClean="0">
                <a:solidFill>
                  <a:srgbClr val="FF0000"/>
                </a:solidFill>
              </a:rPr>
              <a:t> </a:t>
            </a:r>
            <a:r>
              <a:rPr lang="en-US" b="1" dirty="0" err="1" smtClean="0">
                <a:solidFill>
                  <a:srgbClr val="FF0000"/>
                </a:solidFill>
              </a:rPr>
              <a:t>tiên</a:t>
            </a:r>
            <a:r>
              <a:rPr lang="en-US" b="1" dirty="0" smtClean="0">
                <a:solidFill>
                  <a:srgbClr val="FF0000"/>
                </a:solidFill>
              </a:rPr>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trong</a:t>
            </a:r>
            <a:r>
              <a:rPr lang="en-US" dirty="0" smtClean="0"/>
              <a:t> Python</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2915652403"/>
              </p:ext>
            </p:extLst>
          </p:nvPr>
        </p:nvGraphicFramePr>
        <p:xfrm>
          <a:off x="588335" y="2651046"/>
          <a:ext cx="7917712" cy="3261360"/>
        </p:xfrm>
        <a:graphic>
          <a:graphicData uri="http://schemas.openxmlformats.org/drawingml/2006/table">
            <a:tbl>
              <a:tblPr firstRow="1" bandRow="1">
                <a:tableStyleId>{5C22544A-7EE6-4342-B048-85BDC9FD1C3A}</a:tableStyleId>
              </a:tblPr>
              <a:tblGrid>
                <a:gridCol w="2191754">
                  <a:extLst>
                    <a:ext uri="{9D8B030D-6E8A-4147-A177-3AD203B41FA5}">
                      <a16:colId xmlns:a16="http://schemas.microsoft.com/office/drawing/2014/main" val="2133384358"/>
                    </a:ext>
                  </a:extLst>
                </a:gridCol>
                <a:gridCol w="5725958">
                  <a:extLst>
                    <a:ext uri="{9D8B030D-6E8A-4147-A177-3AD203B41FA5}">
                      <a16:colId xmlns:a16="http://schemas.microsoft.com/office/drawing/2014/main" val="3989342489"/>
                    </a:ext>
                  </a:extLst>
                </a:gridCol>
              </a:tblGrid>
              <a:tr h="370840">
                <a:tc>
                  <a:txBody>
                    <a:bodyPr/>
                    <a:lstStyle/>
                    <a:p>
                      <a:pPr algn="l" fontAlgn="t"/>
                      <a:r>
                        <a:rPr lang="en-US" dirty="0">
                          <a:effectLst/>
                        </a:rPr>
                        <a:t>Operator</a:t>
                      </a:r>
                    </a:p>
                  </a:txBody>
                  <a:tcPr marL="152400" marR="76200" marT="76200" marB="76200"/>
                </a:tc>
                <a:tc>
                  <a:txBody>
                    <a:bodyPr/>
                    <a:lstStyle/>
                    <a:p>
                      <a:pPr algn="l" fontAlgn="t"/>
                      <a:r>
                        <a:rPr lang="en-US">
                          <a:effectLst/>
                        </a:rPr>
                        <a:t>Description</a:t>
                      </a:r>
                    </a:p>
                  </a:txBody>
                  <a:tcPr marL="76200" marR="76200" marT="76200" marB="76200"/>
                </a:tc>
                <a:extLst>
                  <a:ext uri="{0D108BD9-81ED-4DB2-BD59-A6C34878D82A}">
                    <a16:rowId xmlns:a16="http://schemas.microsoft.com/office/drawing/2014/main" val="308554960"/>
                  </a:ext>
                </a:extLst>
              </a:tr>
              <a:tr h="370840">
                <a:tc>
                  <a:txBody>
                    <a:bodyPr/>
                    <a:lstStyle/>
                    <a:p>
                      <a:pPr algn="l" fontAlgn="t"/>
                      <a:r>
                        <a:rPr lang="en-US" dirty="0">
                          <a:effectLst/>
                        </a:rPr>
                        <a:t>^</a:t>
                      </a:r>
                    </a:p>
                  </a:txBody>
                  <a:tcPr marL="152400" marR="76200" marT="76200" marB="76200"/>
                </a:tc>
                <a:tc>
                  <a:txBody>
                    <a:bodyPr/>
                    <a:lstStyle/>
                    <a:p>
                      <a:pPr algn="l" fontAlgn="t"/>
                      <a:r>
                        <a:rPr lang="en-US" dirty="0">
                          <a:effectLst/>
                        </a:rPr>
                        <a:t>Bitwise XOR</a:t>
                      </a:r>
                    </a:p>
                  </a:txBody>
                  <a:tcPr marL="76200" marR="76200" marT="76200" marB="76200"/>
                </a:tc>
                <a:extLst>
                  <a:ext uri="{0D108BD9-81ED-4DB2-BD59-A6C34878D82A}">
                    <a16:rowId xmlns:a16="http://schemas.microsoft.com/office/drawing/2014/main" val="1618854550"/>
                  </a:ext>
                </a:extLst>
              </a:tr>
              <a:tr h="370840">
                <a:tc>
                  <a:txBody>
                    <a:bodyPr/>
                    <a:lstStyle/>
                    <a:p>
                      <a:pPr algn="l" fontAlgn="t"/>
                      <a:r>
                        <a:rPr lang="en-US">
                          <a:effectLst/>
                        </a:rPr>
                        <a:t>|</a:t>
                      </a:r>
                    </a:p>
                  </a:txBody>
                  <a:tcPr marL="152400" marR="76200" marT="76200" marB="76200"/>
                </a:tc>
                <a:tc>
                  <a:txBody>
                    <a:bodyPr/>
                    <a:lstStyle/>
                    <a:p>
                      <a:pPr algn="l" fontAlgn="t"/>
                      <a:r>
                        <a:rPr lang="en-US">
                          <a:effectLst/>
                        </a:rPr>
                        <a:t>Bitwise OR</a:t>
                      </a:r>
                    </a:p>
                  </a:txBody>
                  <a:tcPr marL="76200" marR="76200" marT="76200" marB="76200"/>
                </a:tc>
                <a:extLst>
                  <a:ext uri="{0D108BD9-81ED-4DB2-BD59-A6C34878D82A}">
                    <a16:rowId xmlns:a16="http://schemas.microsoft.com/office/drawing/2014/main" val="207228000"/>
                  </a:ext>
                </a:extLst>
              </a:tr>
              <a:tr h="370840">
                <a:tc>
                  <a:txBody>
                    <a:bodyPr/>
                    <a:lstStyle/>
                    <a:p>
                      <a:pPr algn="l" fontAlgn="t"/>
                      <a:r>
                        <a:rPr lang="en-US">
                          <a:effectLst/>
                        </a:rPr>
                        <a:t>==  !=  &gt;  &gt;=  &lt;  &lt;=  is  is not  in  not in </a:t>
                      </a:r>
                    </a:p>
                  </a:txBody>
                  <a:tcPr marL="152400" marR="76200" marT="76200" marB="76200"/>
                </a:tc>
                <a:tc>
                  <a:txBody>
                    <a:bodyPr/>
                    <a:lstStyle/>
                    <a:p>
                      <a:pPr algn="l" fontAlgn="t"/>
                      <a:r>
                        <a:rPr lang="en-US" dirty="0" err="1" smtClean="0">
                          <a:effectLst/>
                        </a:rPr>
                        <a:t>Toán</a:t>
                      </a:r>
                      <a:r>
                        <a:rPr lang="en-US" baseline="0" dirty="0" smtClean="0">
                          <a:effectLst/>
                        </a:rPr>
                        <a:t> </a:t>
                      </a:r>
                      <a:r>
                        <a:rPr lang="en-US" baseline="0" dirty="0" err="1" smtClean="0">
                          <a:effectLst/>
                        </a:rPr>
                        <a:t>tử</a:t>
                      </a:r>
                      <a:r>
                        <a:rPr lang="en-US" baseline="0" dirty="0" smtClean="0">
                          <a:effectLst/>
                        </a:rPr>
                        <a:t> so </a:t>
                      </a:r>
                      <a:r>
                        <a:rPr lang="en-US" baseline="0" dirty="0" err="1" smtClean="0">
                          <a:effectLst/>
                        </a:rPr>
                        <a:t>sánh</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không</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lớn</a:t>
                      </a:r>
                      <a:r>
                        <a:rPr lang="en-US" baseline="0" dirty="0" smtClean="0">
                          <a:effectLst/>
                        </a:rPr>
                        <a:t> </a:t>
                      </a:r>
                      <a:r>
                        <a:rPr lang="en-US" baseline="0" dirty="0" err="1" smtClean="0">
                          <a:effectLst/>
                        </a:rPr>
                        <a:t>hơn</a:t>
                      </a:r>
                      <a:r>
                        <a:rPr lang="en-US" baseline="0" dirty="0" smtClean="0">
                          <a:effectLst/>
                        </a:rPr>
                        <a:t>, </a:t>
                      </a:r>
                      <a:r>
                        <a:rPr lang="en-US" baseline="0" dirty="0" err="1" smtClean="0">
                          <a:effectLst/>
                        </a:rPr>
                        <a:t>lớn</a:t>
                      </a:r>
                      <a:r>
                        <a:rPr lang="en-US" baseline="0" dirty="0" smtClean="0">
                          <a:effectLst/>
                        </a:rPr>
                        <a:t> </a:t>
                      </a:r>
                      <a:r>
                        <a:rPr lang="en-US" baseline="0" dirty="0" err="1" smtClean="0">
                          <a:effectLst/>
                        </a:rPr>
                        <a:t>hơn</a:t>
                      </a:r>
                      <a:r>
                        <a:rPr lang="en-US" baseline="0" dirty="0" smtClean="0">
                          <a:effectLst/>
                        </a:rPr>
                        <a:t> </a:t>
                      </a:r>
                      <a:r>
                        <a:rPr lang="en-US" baseline="0" dirty="0" err="1" smtClean="0">
                          <a:effectLst/>
                        </a:rPr>
                        <a:t>hoặc</a:t>
                      </a:r>
                      <a:r>
                        <a:rPr lang="en-US" baseline="0" dirty="0" smtClean="0">
                          <a:effectLst/>
                        </a:rPr>
                        <a:t> </a:t>
                      </a:r>
                      <a:r>
                        <a:rPr lang="en-US" baseline="0" dirty="0" err="1" smtClean="0">
                          <a:effectLst/>
                        </a:rPr>
                        <a:t>bằng</a:t>
                      </a:r>
                      <a:r>
                        <a:rPr lang="en-US" baseline="0" dirty="0" smtClean="0">
                          <a:effectLst/>
                        </a:rPr>
                        <a:t>, </a:t>
                      </a:r>
                      <a:r>
                        <a:rPr lang="en-US" baseline="0" dirty="0" err="1" smtClean="0">
                          <a:effectLst/>
                        </a:rPr>
                        <a:t>nhỏ</a:t>
                      </a:r>
                      <a:r>
                        <a:rPr lang="en-US" baseline="0" dirty="0" smtClean="0">
                          <a:effectLst/>
                        </a:rPr>
                        <a:t> </a:t>
                      </a:r>
                      <a:r>
                        <a:rPr lang="en-US" baseline="0" dirty="0" err="1" smtClean="0">
                          <a:effectLst/>
                        </a:rPr>
                        <a:t>hơn</a:t>
                      </a:r>
                      <a:r>
                        <a:rPr lang="en-US" baseline="0" dirty="0" smtClean="0">
                          <a:effectLst/>
                        </a:rPr>
                        <a:t>, </a:t>
                      </a:r>
                      <a:r>
                        <a:rPr lang="en-US" baseline="0" dirty="0" err="1" smtClean="0">
                          <a:effectLst/>
                        </a:rPr>
                        <a:t>nhỏ</a:t>
                      </a:r>
                      <a:r>
                        <a:rPr lang="en-US" baseline="0" dirty="0" smtClean="0">
                          <a:effectLst/>
                        </a:rPr>
                        <a:t> </a:t>
                      </a:r>
                      <a:r>
                        <a:rPr lang="en-US" baseline="0" dirty="0" err="1" smtClean="0">
                          <a:effectLst/>
                        </a:rPr>
                        <a:t>hơn</a:t>
                      </a:r>
                      <a:r>
                        <a:rPr lang="en-US" baseline="0" dirty="0" smtClean="0">
                          <a:effectLst/>
                        </a:rPr>
                        <a:t> </a:t>
                      </a:r>
                      <a:r>
                        <a:rPr lang="en-US" baseline="0" dirty="0" err="1" smtClean="0">
                          <a:effectLst/>
                        </a:rPr>
                        <a:t>hoặc</a:t>
                      </a:r>
                      <a:r>
                        <a:rPr lang="en-US" baseline="0" dirty="0" smtClean="0">
                          <a:effectLst/>
                        </a:rPr>
                        <a:t> </a:t>
                      </a:r>
                      <a:r>
                        <a:rPr lang="en-US" baseline="0" dirty="0" err="1" smtClean="0">
                          <a:effectLst/>
                        </a:rPr>
                        <a:t>bằng</a:t>
                      </a:r>
                      <a:endParaRPr lang="en-US" dirty="0">
                        <a:effectLst/>
                      </a:endParaRPr>
                    </a:p>
                  </a:txBody>
                  <a:tcPr marL="76200" marR="76200" marT="76200" marB="76200"/>
                </a:tc>
                <a:extLst>
                  <a:ext uri="{0D108BD9-81ED-4DB2-BD59-A6C34878D82A}">
                    <a16:rowId xmlns:a16="http://schemas.microsoft.com/office/drawing/2014/main" val="1552920004"/>
                  </a:ext>
                </a:extLst>
              </a:tr>
              <a:tr h="370840">
                <a:tc>
                  <a:txBody>
                    <a:bodyPr/>
                    <a:lstStyle/>
                    <a:p>
                      <a:pPr algn="l" fontAlgn="t"/>
                      <a:r>
                        <a:rPr lang="en-US">
                          <a:effectLst/>
                        </a:rPr>
                        <a:t>not</a:t>
                      </a:r>
                    </a:p>
                  </a:txBody>
                  <a:tcPr marL="152400" marR="76200" marT="76200" marB="76200"/>
                </a:tc>
                <a:tc>
                  <a:txBody>
                    <a:bodyPr/>
                    <a:lstStyle/>
                    <a:p>
                      <a:pPr algn="l" fontAlgn="t"/>
                      <a:r>
                        <a:rPr lang="en-US">
                          <a:effectLst/>
                        </a:rPr>
                        <a:t>Logical NOT</a:t>
                      </a:r>
                    </a:p>
                  </a:txBody>
                  <a:tcPr marL="76200" marR="76200" marT="76200" marB="76200"/>
                </a:tc>
                <a:extLst>
                  <a:ext uri="{0D108BD9-81ED-4DB2-BD59-A6C34878D82A}">
                    <a16:rowId xmlns:a16="http://schemas.microsoft.com/office/drawing/2014/main" val="3225126542"/>
                  </a:ext>
                </a:extLst>
              </a:tr>
              <a:tr h="370840">
                <a:tc>
                  <a:txBody>
                    <a:bodyPr/>
                    <a:lstStyle/>
                    <a:p>
                      <a:pPr algn="l" fontAlgn="t"/>
                      <a:r>
                        <a:rPr lang="en-US">
                          <a:effectLst/>
                        </a:rPr>
                        <a:t>and</a:t>
                      </a:r>
                    </a:p>
                  </a:txBody>
                  <a:tcPr marL="152400" marR="76200" marT="76200" marB="76200"/>
                </a:tc>
                <a:tc>
                  <a:txBody>
                    <a:bodyPr/>
                    <a:lstStyle/>
                    <a:p>
                      <a:pPr algn="l" fontAlgn="t"/>
                      <a:r>
                        <a:rPr lang="en-US">
                          <a:effectLst/>
                        </a:rPr>
                        <a:t>AND</a:t>
                      </a:r>
                    </a:p>
                  </a:txBody>
                  <a:tcPr marL="76200" marR="76200" marT="76200" marB="76200"/>
                </a:tc>
                <a:extLst>
                  <a:ext uri="{0D108BD9-81ED-4DB2-BD59-A6C34878D82A}">
                    <a16:rowId xmlns:a16="http://schemas.microsoft.com/office/drawing/2014/main" val="3616309307"/>
                  </a:ext>
                </a:extLst>
              </a:tr>
              <a:tr h="370840">
                <a:tc>
                  <a:txBody>
                    <a:bodyPr/>
                    <a:lstStyle/>
                    <a:p>
                      <a:pPr algn="l" fontAlgn="t"/>
                      <a:r>
                        <a:rPr lang="en-US">
                          <a:effectLst/>
                        </a:rPr>
                        <a:t>or</a:t>
                      </a:r>
                    </a:p>
                  </a:txBody>
                  <a:tcPr marL="152400" marR="76200" marT="76200" marB="76200"/>
                </a:tc>
                <a:tc>
                  <a:txBody>
                    <a:bodyPr/>
                    <a:lstStyle/>
                    <a:p>
                      <a:pPr algn="l" fontAlgn="t"/>
                      <a:r>
                        <a:rPr lang="en-US" dirty="0">
                          <a:effectLst/>
                        </a:rPr>
                        <a:t>OR</a:t>
                      </a:r>
                    </a:p>
                  </a:txBody>
                  <a:tcPr marL="76200" marR="76200" marT="76200" marB="76200"/>
                </a:tc>
                <a:extLst>
                  <a:ext uri="{0D108BD9-81ED-4DB2-BD59-A6C34878D82A}">
                    <a16:rowId xmlns:a16="http://schemas.microsoft.com/office/drawing/2014/main" val="1100356481"/>
                  </a:ext>
                </a:extLst>
              </a:tr>
            </a:tbl>
          </a:graphicData>
        </a:graphic>
      </p:graphicFrame>
    </p:spTree>
    <p:extLst>
      <p:ext uri="{BB962C8B-B14F-4D97-AF65-F5344CB8AC3E}">
        <p14:creationId xmlns:p14="http://schemas.microsoft.com/office/powerpoint/2010/main" val="2951689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2373866"/>
            <a:ext cx="5178056" cy="369332"/>
          </a:xfrm>
          <a:prstGeom prst="rect">
            <a:avLst/>
          </a:prstGeom>
          <a:noFill/>
        </p:spPr>
        <p:txBody>
          <a:bodyPr wrap="square" rtlCol="0">
            <a:spAutoFit/>
          </a:bodyPr>
          <a:lstStyle/>
          <a:p>
            <a:r>
              <a:rPr lang="en-US" dirty="0" err="1" smtClean="0"/>
              <a:t>Cách</a:t>
            </a:r>
            <a:r>
              <a:rPr lang="en-US" dirty="0" smtClean="0"/>
              <a:t> </a:t>
            </a:r>
            <a:r>
              <a:rPr lang="en-US" dirty="0" err="1" smtClean="0"/>
              <a:t>khai</a:t>
            </a:r>
            <a:r>
              <a:rPr lang="en-US" dirty="0" smtClean="0"/>
              <a:t> </a:t>
            </a:r>
            <a:r>
              <a:rPr lang="en-US" dirty="0" err="1" smtClean="0"/>
              <a:t>báo</a:t>
            </a:r>
            <a:r>
              <a:rPr lang="en-US" dirty="0" smtClean="0"/>
              <a:t> BIẾN </a:t>
            </a:r>
            <a:r>
              <a:rPr lang="en-US" dirty="0" err="1" smtClean="0"/>
              <a:t>trong</a:t>
            </a:r>
            <a:r>
              <a:rPr lang="en-US" dirty="0" smtClean="0"/>
              <a:t> Python</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3118145"/>
            <a:ext cx="5178056" cy="369332"/>
          </a:xfrm>
          <a:prstGeom prst="rect">
            <a:avLst/>
          </a:prstGeom>
          <a:noFill/>
        </p:spPr>
        <p:txBody>
          <a:bodyPr wrap="square" rtlCol="0">
            <a:spAutoFit/>
          </a:bodyPr>
          <a:lstStyle/>
          <a:p>
            <a:r>
              <a:rPr lang="en-US" dirty="0" err="1" smtClean="0"/>
              <a:t>Nguyên</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BIẾN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841159"/>
            <a:ext cx="5178056" cy="369332"/>
          </a:xfrm>
          <a:prstGeom prst="rect">
            <a:avLst/>
          </a:prstGeom>
          <a:noFill/>
        </p:spPr>
        <p:txBody>
          <a:bodyPr wrap="square" rtlCol="0">
            <a:spAutoFit/>
          </a:bodyPr>
          <a:lstStyle/>
          <a:p>
            <a:r>
              <a:rPr lang="en-US" dirty="0" err="1" smtClean="0"/>
              <a:t>Phạm</a:t>
            </a:r>
            <a:r>
              <a:rPr lang="en-US" dirty="0" smtClean="0"/>
              <a:t> vi </a:t>
            </a:r>
            <a:r>
              <a:rPr lang="en-US" dirty="0" err="1" smtClean="0"/>
              <a:t>sử</a:t>
            </a:r>
            <a:r>
              <a:rPr lang="en-US" dirty="0" smtClean="0"/>
              <a:t> </a:t>
            </a:r>
            <a:r>
              <a:rPr lang="en-US" dirty="0" err="1" smtClean="0"/>
              <a:t>dụng</a:t>
            </a:r>
            <a:r>
              <a:rPr lang="en-US" dirty="0" smtClean="0"/>
              <a:t> </a:t>
            </a:r>
            <a:r>
              <a:rPr lang="en-US" dirty="0" err="1" smtClean="0"/>
              <a:t>biến</a:t>
            </a:r>
            <a:r>
              <a:rPr lang="en-US" dirty="0" smtClean="0"/>
              <a:t> (Scope)</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606703"/>
            <a:ext cx="5178056" cy="369332"/>
          </a:xfrm>
          <a:prstGeom prst="rect">
            <a:avLst/>
          </a:prstGeom>
          <a:noFill/>
        </p:spPr>
        <p:txBody>
          <a:bodyPr wrap="square" rtlCol="0">
            <a:spAutoFit/>
          </a:bodyPr>
          <a:lstStyle/>
          <a:p>
            <a:r>
              <a:rPr lang="en-US" dirty="0" err="1" smtClean="0"/>
              <a:t>Các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BIẾN</a:t>
            </a:r>
            <a:endParaRPr lang="en-US" dirty="0"/>
          </a:p>
        </p:txBody>
      </p:sp>
      <p:sp>
        <p:nvSpPr>
          <p:cNvPr id="17" name="Oval 16"/>
          <p:cNvSpPr/>
          <p:nvPr/>
        </p:nvSpPr>
        <p:spPr>
          <a:xfrm>
            <a:off x="602143" y="5386792"/>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8" name="TextBox 17"/>
          <p:cNvSpPr txBox="1"/>
          <p:nvPr/>
        </p:nvSpPr>
        <p:spPr>
          <a:xfrm>
            <a:off x="1201479" y="5386792"/>
            <a:ext cx="6262577" cy="369332"/>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Các</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2.5.2 </a:t>
            </a:r>
            <a:r>
              <a:rPr lang="en-US" b="1" dirty="0" err="1" smtClean="0"/>
              <a:t>Toán</a:t>
            </a:r>
            <a:r>
              <a:rPr lang="en-US" b="1" dirty="0" smtClean="0"/>
              <a:t> </a:t>
            </a:r>
            <a:r>
              <a:rPr lang="en-US" b="1" dirty="0" err="1" smtClean="0"/>
              <a:t>tử</a:t>
            </a:r>
            <a:r>
              <a:rPr lang="en-US" b="1" dirty="0" smtClean="0"/>
              <a:t> </a:t>
            </a:r>
            <a:r>
              <a:rPr lang="en-US" b="1" dirty="0" err="1" smtClean="0"/>
              <a:t>số</a:t>
            </a:r>
            <a:r>
              <a:rPr lang="en-US" b="1" dirty="0" smtClean="0"/>
              <a:t> </a:t>
            </a:r>
            <a:r>
              <a:rPr lang="en-US" b="1" dirty="0" err="1" smtClean="0"/>
              <a:t>học</a:t>
            </a:r>
            <a:r>
              <a:rPr lang="en-US" b="1" dirty="0" smtClean="0"/>
              <a:t> </a:t>
            </a:r>
            <a:r>
              <a:rPr lang="en-US" b="1" dirty="0" err="1" smtClean="0"/>
              <a:t>trong</a:t>
            </a:r>
            <a:r>
              <a:rPr lang="en-US" b="1" dirty="0" smtClean="0"/>
              <a:t> Python</a:t>
            </a:r>
            <a:endParaRPr lang="en-US" b="1" dirty="0">
              <a:solidFill>
                <a:srgbClr val="FF0000"/>
              </a:solidFill>
            </a:endParaRPr>
          </a:p>
        </p:txBody>
      </p:sp>
      <p:sp>
        <p:nvSpPr>
          <p:cNvPr id="10" name="Rectangle 9"/>
          <p:cNvSpPr/>
          <p:nvPr/>
        </p:nvSpPr>
        <p:spPr>
          <a:xfrm>
            <a:off x="4814859" y="1581630"/>
            <a:ext cx="2459135" cy="369332"/>
          </a:xfrm>
          <a:prstGeom prst="rect">
            <a:avLst/>
          </a:prstGeom>
        </p:spPr>
        <p:txBody>
          <a:bodyPr wrap="none">
            <a:spAutoFit/>
          </a:bodyPr>
          <a:lstStyle/>
          <a:p>
            <a:r>
              <a:rPr lang="en-US" dirty="0" smtClean="0">
                <a:solidFill>
                  <a:srgbClr val="000000"/>
                </a:solidFill>
                <a:latin typeface="+mj-lt"/>
              </a:rPr>
              <a:t>(Arithmetic Operators)</a:t>
            </a:r>
            <a:endParaRPr lang="en-US" b="0" i="0" dirty="0">
              <a:solidFill>
                <a:srgbClr val="000000"/>
              </a:solidFill>
              <a:effectLst/>
              <a:latin typeface="+mj-lt"/>
            </a:endParaRPr>
          </a:p>
        </p:txBody>
      </p:sp>
      <p:sp>
        <p:nvSpPr>
          <p:cNvPr id="9" name="TextBox 8"/>
          <p:cNvSpPr txBox="1"/>
          <p:nvPr/>
        </p:nvSpPr>
        <p:spPr>
          <a:xfrm>
            <a:off x="442656" y="2120196"/>
            <a:ext cx="7182578" cy="369332"/>
          </a:xfrm>
          <a:prstGeom prst="rect">
            <a:avLst/>
          </a:prstGeom>
          <a:noFill/>
        </p:spPr>
        <p:txBody>
          <a:bodyPr wrap="square" rtlCol="0">
            <a:spAutoFit/>
          </a:bodyPr>
          <a:lstStyle/>
          <a:p>
            <a:r>
              <a:rPr lang="en-US" b="1" dirty="0" err="1" smtClean="0">
                <a:solidFill>
                  <a:srgbClr val="FF0000"/>
                </a:solidFill>
              </a:rPr>
              <a:t>Một</a:t>
            </a:r>
            <a:r>
              <a:rPr lang="en-US" b="1" dirty="0" smtClean="0">
                <a:solidFill>
                  <a:srgbClr val="FF0000"/>
                </a:solidFill>
              </a:rPr>
              <a:t> </a:t>
            </a:r>
            <a:r>
              <a:rPr lang="en-US" b="1" dirty="0" err="1" smtClean="0">
                <a:solidFill>
                  <a:srgbClr val="FF0000"/>
                </a:solidFill>
              </a:rPr>
              <a:t>số</a:t>
            </a:r>
            <a:r>
              <a:rPr lang="en-US" b="1" dirty="0" smtClean="0">
                <a:solidFill>
                  <a:srgbClr val="FF0000"/>
                </a:solidFill>
              </a:rPr>
              <a:t> </a:t>
            </a:r>
            <a:r>
              <a:rPr lang="en-US" b="1" dirty="0" err="1" smtClean="0">
                <a:solidFill>
                  <a:srgbClr val="FF0000"/>
                </a:solidFill>
              </a:rPr>
              <a:t>ví</a:t>
            </a:r>
            <a:r>
              <a:rPr lang="en-US" b="1" dirty="0" smtClean="0">
                <a:solidFill>
                  <a:srgbClr val="FF0000"/>
                </a:solidFill>
              </a:rPr>
              <a:t> </a:t>
            </a:r>
            <a:r>
              <a:rPr lang="en-US" b="1" dirty="0" err="1" smtClean="0">
                <a:solidFill>
                  <a:srgbClr val="FF0000"/>
                </a:solidFill>
              </a:rPr>
              <a:t>dụ</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a:t>
            </a:r>
            <a:r>
              <a:rPr lang="en-US" b="1" dirty="0" err="1" smtClean="0">
                <a:solidFill>
                  <a:srgbClr val="FF0000"/>
                </a:solidFill>
              </a:rPr>
              <a:t>toán</a:t>
            </a:r>
            <a:r>
              <a:rPr lang="en-US" b="1" dirty="0" smtClean="0">
                <a:solidFill>
                  <a:srgbClr val="FF0000"/>
                </a:solidFill>
              </a:rPr>
              <a:t> </a:t>
            </a:r>
            <a:r>
              <a:rPr lang="en-US" b="1" dirty="0" err="1" smtClean="0">
                <a:solidFill>
                  <a:srgbClr val="FF0000"/>
                </a:solidFill>
              </a:rPr>
              <a:t>tử</a:t>
            </a:r>
            <a:r>
              <a:rPr lang="en-US" b="1" dirty="0" smtClean="0">
                <a:solidFill>
                  <a:srgbClr val="FF0000"/>
                </a:solidFill>
              </a:rPr>
              <a:t> </a:t>
            </a:r>
            <a:r>
              <a:rPr lang="en-US" b="1" dirty="0" err="1" smtClean="0">
                <a:solidFill>
                  <a:srgbClr val="FF0000"/>
                </a:solidFill>
              </a:rPr>
              <a:t>số</a:t>
            </a:r>
            <a:r>
              <a:rPr lang="en-US" b="1" dirty="0" smtClean="0">
                <a:solidFill>
                  <a:srgbClr val="FF0000"/>
                </a:solidFill>
              </a:rPr>
              <a:t> </a:t>
            </a:r>
            <a:r>
              <a:rPr lang="en-US" b="1" dirty="0" err="1" smtClean="0">
                <a:solidFill>
                  <a:srgbClr val="FF0000"/>
                </a:solidFill>
              </a:rPr>
              <a:t>học</a:t>
            </a:r>
            <a:endParaRPr lang="en-US" dirty="0"/>
          </a:p>
        </p:txBody>
      </p:sp>
      <p:sp>
        <p:nvSpPr>
          <p:cNvPr id="8" name="Rectangle 7"/>
          <p:cNvSpPr/>
          <p:nvPr/>
        </p:nvSpPr>
        <p:spPr>
          <a:xfrm>
            <a:off x="580880" y="2712293"/>
            <a:ext cx="3204311" cy="37523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81065" y="2843428"/>
            <a:ext cx="2834005" cy="5078313"/>
          </a:xfrm>
          <a:prstGeom prst="rect">
            <a:avLst/>
          </a:prstGeom>
          <a:noFill/>
        </p:spPr>
        <p:txBody>
          <a:bodyPr wrap="square" rtlCol="0">
            <a:spAutoFit/>
          </a:bodyPr>
          <a:lstStyle/>
          <a:p>
            <a:pPr>
              <a:lnSpc>
                <a:spcPct val="150000"/>
              </a:lnSpc>
            </a:pPr>
            <a:r>
              <a:rPr lang="en-US" dirty="0">
                <a:solidFill>
                  <a:schemeClr val="bg1"/>
                </a:solidFill>
              </a:rPr>
              <a:t>x =</a:t>
            </a:r>
            <a:r>
              <a:rPr lang="en-US" dirty="0"/>
              <a:t> </a:t>
            </a:r>
            <a:r>
              <a:rPr lang="en-US" dirty="0" smtClean="0">
                <a:solidFill>
                  <a:schemeClr val="accent6">
                    <a:lumMod val="60000"/>
                    <a:lumOff val="40000"/>
                  </a:schemeClr>
                </a:solidFill>
              </a:rPr>
              <a:t>5</a:t>
            </a:r>
            <a:r>
              <a:rPr lang="en-US" dirty="0"/>
              <a:t>   </a:t>
            </a:r>
            <a:r>
              <a:rPr lang="en-US" dirty="0">
                <a:solidFill>
                  <a:schemeClr val="accent6">
                    <a:lumMod val="75000"/>
                  </a:schemeClr>
                </a:solidFill>
              </a:rPr>
              <a:t> </a:t>
            </a:r>
            <a:endParaRPr lang="en-US" dirty="0" smtClean="0">
              <a:solidFill>
                <a:schemeClr val="accent6">
                  <a:lumMod val="75000"/>
                </a:schemeClr>
              </a:solidFill>
            </a:endParaRPr>
          </a:p>
          <a:p>
            <a:pPr>
              <a:lnSpc>
                <a:spcPct val="150000"/>
              </a:lnSpc>
            </a:pPr>
            <a:r>
              <a:rPr lang="en-US" dirty="0" smtClean="0">
                <a:solidFill>
                  <a:schemeClr val="bg1"/>
                </a:solidFill>
              </a:rPr>
              <a:t>y </a:t>
            </a:r>
            <a:r>
              <a:rPr lang="en-US" dirty="0">
                <a:solidFill>
                  <a:schemeClr val="bg1"/>
                </a:solidFill>
              </a:rPr>
              <a:t>=</a:t>
            </a:r>
            <a:r>
              <a:rPr lang="en-US" dirty="0"/>
              <a:t> </a:t>
            </a:r>
            <a:r>
              <a:rPr lang="en-US" dirty="0" smtClean="0">
                <a:solidFill>
                  <a:schemeClr val="accent6">
                    <a:lumMod val="60000"/>
                    <a:lumOff val="40000"/>
                  </a:schemeClr>
                </a:solidFill>
              </a:rPr>
              <a:t>3</a:t>
            </a:r>
          </a:p>
          <a:p>
            <a:pPr>
              <a:lnSpc>
                <a:spcPct val="150000"/>
              </a:lnSpc>
            </a:pPr>
            <a:r>
              <a:rPr lang="en-US" dirty="0" smtClean="0">
                <a:solidFill>
                  <a:schemeClr val="bg1"/>
                </a:solidFill>
              </a:rPr>
              <a:t>print</a:t>
            </a:r>
            <a:r>
              <a:rPr lang="en-US" dirty="0" smtClean="0">
                <a:solidFill>
                  <a:srgbClr val="FFC000"/>
                </a:solidFill>
              </a:rPr>
              <a:t>(</a:t>
            </a:r>
            <a:r>
              <a:rPr lang="en-US" dirty="0" smtClean="0">
                <a:solidFill>
                  <a:schemeClr val="bg1"/>
                </a:solidFill>
              </a:rPr>
              <a:t>x + y</a:t>
            </a:r>
            <a:r>
              <a:rPr lang="en-US" dirty="0" smtClean="0">
                <a:solidFill>
                  <a:srgbClr val="FFC000"/>
                </a:solidFill>
              </a:rPr>
              <a:t>) </a:t>
            </a:r>
            <a:r>
              <a:rPr lang="en-US" dirty="0" smtClean="0">
                <a:solidFill>
                  <a:schemeClr val="accent6">
                    <a:lumMod val="75000"/>
                  </a:schemeClr>
                </a:solidFill>
              </a:rPr>
              <a:t># </a:t>
            </a:r>
            <a:r>
              <a:rPr lang="en-US" dirty="0" err="1" smtClean="0">
                <a:solidFill>
                  <a:schemeClr val="accent6">
                    <a:lumMod val="75000"/>
                  </a:schemeClr>
                </a:solidFill>
              </a:rPr>
              <a:t>Phép</a:t>
            </a:r>
            <a:r>
              <a:rPr lang="en-US" dirty="0" smtClean="0">
                <a:solidFill>
                  <a:schemeClr val="accent6">
                    <a:lumMod val="75000"/>
                  </a:schemeClr>
                </a:solidFill>
              </a:rPr>
              <a:t> </a:t>
            </a:r>
            <a:r>
              <a:rPr lang="en-US" dirty="0" err="1" smtClean="0">
                <a:solidFill>
                  <a:schemeClr val="accent6">
                    <a:lumMod val="75000"/>
                  </a:schemeClr>
                </a:solidFill>
              </a:rPr>
              <a:t>cộng</a:t>
            </a:r>
            <a:endParaRPr lang="en-US" dirty="0" smtClean="0">
              <a:solidFill>
                <a:schemeClr val="accent6">
                  <a:lumMod val="75000"/>
                </a:schemeClr>
              </a:solidFill>
            </a:endParaRPr>
          </a:p>
          <a:p>
            <a:pPr>
              <a:lnSpc>
                <a:spcPct val="150000"/>
              </a:lnSpc>
            </a:pPr>
            <a:r>
              <a:rPr lang="en-US" dirty="0">
                <a:solidFill>
                  <a:schemeClr val="bg1"/>
                </a:solidFill>
              </a:rPr>
              <a:t>print</a:t>
            </a:r>
            <a:r>
              <a:rPr lang="en-US" dirty="0">
                <a:solidFill>
                  <a:srgbClr val="FFC000"/>
                </a:solidFill>
              </a:rPr>
              <a:t>(</a:t>
            </a:r>
            <a:r>
              <a:rPr lang="en-US" dirty="0">
                <a:solidFill>
                  <a:schemeClr val="bg1"/>
                </a:solidFill>
              </a:rPr>
              <a:t>x </a:t>
            </a:r>
            <a:r>
              <a:rPr lang="en-US" dirty="0" smtClean="0">
                <a:solidFill>
                  <a:schemeClr val="bg1"/>
                </a:solidFill>
              </a:rPr>
              <a:t>- </a:t>
            </a:r>
            <a:r>
              <a:rPr lang="en-US" dirty="0">
                <a:solidFill>
                  <a:schemeClr val="bg1"/>
                </a:solidFill>
              </a:rPr>
              <a:t>y</a:t>
            </a:r>
            <a:r>
              <a:rPr lang="en-US" dirty="0">
                <a:solidFill>
                  <a:srgbClr val="FFC000"/>
                </a:solidFill>
              </a:rPr>
              <a:t>) </a:t>
            </a:r>
            <a:r>
              <a:rPr lang="en-US" dirty="0">
                <a:solidFill>
                  <a:schemeClr val="accent6">
                    <a:lumMod val="75000"/>
                  </a:schemeClr>
                </a:solidFill>
              </a:rPr>
              <a:t># </a:t>
            </a:r>
            <a:r>
              <a:rPr lang="en-US" dirty="0" err="1">
                <a:solidFill>
                  <a:schemeClr val="accent6">
                    <a:lumMod val="75000"/>
                  </a:schemeClr>
                </a:solidFill>
              </a:rPr>
              <a:t>Phép</a:t>
            </a:r>
            <a:r>
              <a:rPr lang="en-US" dirty="0">
                <a:solidFill>
                  <a:schemeClr val="accent6">
                    <a:lumMod val="75000"/>
                  </a:schemeClr>
                </a:solidFill>
              </a:rPr>
              <a:t> </a:t>
            </a:r>
            <a:r>
              <a:rPr lang="en-US" dirty="0" err="1" smtClean="0">
                <a:solidFill>
                  <a:schemeClr val="accent6">
                    <a:lumMod val="75000"/>
                  </a:schemeClr>
                </a:solidFill>
              </a:rPr>
              <a:t>trừ</a:t>
            </a:r>
            <a:endParaRPr lang="en-US" dirty="0">
              <a:solidFill>
                <a:schemeClr val="accent6">
                  <a:lumMod val="75000"/>
                </a:schemeClr>
              </a:solidFill>
            </a:endParaRPr>
          </a:p>
          <a:p>
            <a:pPr>
              <a:lnSpc>
                <a:spcPct val="150000"/>
              </a:lnSpc>
            </a:pPr>
            <a:r>
              <a:rPr lang="en-US" dirty="0" smtClean="0">
                <a:solidFill>
                  <a:schemeClr val="bg1"/>
                </a:solidFill>
              </a:rPr>
              <a:t>print</a:t>
            </a:r>
            <a:r>
              <a:rPr lang="en-US" dirty="0" smtClean="0">
                <a:solidFill>
                  <a:srgbClr val="FFC000"/>
                </a:solidFill>
              </a:rPr>
              <a:t>(</a:t>
            </a:r>
            <a:r>
              <a:rPr lang="en-US" dirty="0" smtClean="0">
                <a:solidFill>
                  <a:schemeClr val="bg1"/>
                </a:solidFill>
              </a:rPr>
              <a:t>x * </a:t>
            </a:r>
            <a:r>
              <a:rPr lang="en-US" dirty="0">
                <a:solidFill>
                  <a:schemeClr val="bg1"/>
                </a:solidFill>
              </a:rPr>
              <a:t>y</a:t>
            </a:r>
            <a:r>
              <a:rPr lang="en-US" dirty="0">
                <a:solidFill>
                  <a:srgbClr val="FFC000"/>
                </a:solidFill>
              </a:rPr>
              <a:t>) </a:t>
            </a:r>
            <a:r>
              <a:rPr lang="en-US" dirty="0">
                <a:solidFill>
                  <a:schemeClr val="accent6">
                    <a:lumMod val="75000"/>
                  </a:schemeClr>
                </a:solidFill>
              </a:rPr>
              <a:t># </a:t>
            </a:r>
            <a:r>
              <a:rPr lang="en-US" dirty="0" err="1">
                <a:solidFill>
                  <a:schemeClr val="accent6">
                    <a:lumMod val="75000"/>
                  </a:schemeClr>
                </a:solidFill>
              </a:rPr>
              <a:t>Phép</a:t>
            </a:r>
            <a:r>
              <a:rPr lang="en-US" dirty="0">
                <a:solidFill>
                  <a:schemeClr val="accent6">
                    <a:lumMod val="75000"/>
                  </a:schemeClr>
                </a:solidFill>
              </a:rPr>
              <a:t> </a:t>
            </a:r>
            <a:r>
              <a:rPr lang="en-US" dirty="0" err="1" smtClean="0">
                <a:solidFill>
                  <a:schemeClr val="accent6">
                    <a:lumMod val="75000"/>
                  </a:schemeClr>
                </a:solidFill>
              </a:rPr>
              <a:t>nhân</a:t>
            </a:r>
            <a:endParaRPr lang="en-US" dirty="0" smtClean="0">
              <a:solidFill>
                <a:schemeClr val="accent6">
                  <a:lumMod val="75000"/>
                </a:schemeClr>
              </a:solidFill>
            </a:endParaRPr>
          </a:p>
          <a:p>
            <a:pPr>
              <a:lnSpc>
                <a:spcPct val="150000"/>
              </a:lnSpc>
            </a:pPr>
            <a:r>
              <a:rPr lang="en-US" dirty="0">
                <a:solidFill>
                  <a:schemeClr val="bg1"/>
                </a:solidFill>
              </a:rPr>
              <a:t>print</a:t>
            </a:r>
            <a:r>
              <a:rPr lang="en-US" dirty="0">
                <a:solidFill>
                  <a:srgbClr val="FFC000"/>
                </a:solidFill>
              </a:rPr>
              <a:t>(</a:t>
            </a:r>
            <a:r>
              <a:rPr lang="en-US" dirty="0">
                <a:solidFill>
                  <a:schemeClr val="bg1"/>
                </a:solidFill>
              </a:rPr>
              <a:t>x </a:t>
            </a:r>
            <a:r>
              <a:rPr lang="en-US" dirty="0" smtClean="0">
                <a:solidFill>
                  <a:schemeClr val="bg1"/>
                </a:solidFill>
              </a:rPr>
              <a:t>/ </a:t>
            </a:r>
            <a:r>
              <a:rPr lang="en-US" dirty="0">
                <a:solidFill>
                  <a:schemeClr val="bg1"/>
                </a:solidFill>
              </a:rPr>
              <a:t>y</a:t>
            </a:r>
            <a:r>
              <a:rPr lang="en-US" dirty="0">
                <a:solidFill>
                  <a:srgbClr val="FFC000"/>
                </a:solidFill>
              </a:rPr>
              <a:t>) </a:t>
            </a:r>
            <a:r>
              <a:rPr lang="en-US" dirty="0">
                <a:solidFill>
                  <a:schemeClr val="accent6">
                    <a:lumMod val="75000"/>
                  </a:schemeClr>
                </a:solidFill>
              </a:rPr>
              <a:t># </a:t>
            </a:r>
            <a:r>
              <a:rPr lang="en-US" dirty="0" err="1">
                <a:solidFill>
                  <a:schemeClr val="accent6">
                    <a:lumMod val="75000"/>
                  </a:schemeClr>
                </a:solidFill>
              </a:rPr>
              <a:t>Phép</a:t>
            </a:r>
            <a:r>
              <a:rPr lang="en-US" dirty="0">
                <a:solidFill>
                  <a:schemeClr val="accent6">
                    <a:lumMod val="75000"/>
                  </a:schemeClr>
                </a:solidFill>
              </a:rPr>
              <a:t> </a:t>
            </a:r>
            <a:r>
              <a:rPr lang="en-US" dirty="0" smtClean="0">
                <a:solidFill>
                  <a:schemeClr val="accent6">
                    <a:lumMod val="75000"/>
                  </a:schemeClr>
                </a:solidFill>
              </a:rPr>
              <a:t>chia</a:t>
            </a:r>
            <a:endParaRPr lang="en-US" dirty="0">
              <a:solidFill>
                <a:schemeClr val="accent6">
                  <a:lumMod val="75000"/>
                </a:schemeClr>
              </a:solidFill>
            </a:endParaRPr>
          </a:p>
          <a:p>
            <a:pPr>
              <a:lnSpc>
                <a:spcPct val="150000"/>
              </a:lnSpc>
            </a:pPr>
            <a:r>
              <a:rPr lang="en-US" dirty="0">
                <a:solidFill>
                  <a:schemeClr val="bg1"/>
                </a:solidFill>
              </a:rPr>
              <a:t>print</a:t>
            </a:r>
            <a:r>
              <a:rPr lang="en-US" dirty="0">
                <a:solidFill>
                  <a:srgbClr val="FFC000"/>
                </a:solidFill>
              </a:rPr>
              <a:t>(</a:t>
            </a:r>
            <a:r>
              <a:rPr lang="en-US" dirty="0">
                <a:solidFill>
                  <a:schemeClr val="bg1"/>
                </a:solidFill>
              </a:rPr>
              <a:t>x </a:t>
            </a:r>
            <a:r>
              <a:rPr lang="en-US" dirty="0" smtClean="0">
                <a:solidFill>
                  <a:schemeClr val="bg1"/>
                </a:solidFill>
              </a:rPr>
              <a:t>% </a:t>
            </a:r>
            <a:r>
              <a:rPr lang="en-US" dirty="0">
                <a:solidFill>
                  <a:schemeClr val="bg1"/>
                </a:solidFill>
              </a:rPr>
              <a:t>y</a:t>
            </a:r>
            <a:r>
              <a:rPr lang="en-US" dirty="0">
                <a:solidFill>
                  <a:srgbClr val="FFC000"/>
                </a:solidFill>
              </a:rPr>
              <a:t>) </a:t>
            </a:r>
            <a:r>
              <a:rPr lang="en-US" dirty="0">
                <a:solidFill>
                  <a:schemeClr val="accent6">
                    <a:lumMod val="75000"/>
                  </a:schemeClr>
                </a:solidFill>
              </a:rPr>
              <a:t># </a:t>
            </a:r>
            <a:r>
              <a:rPr lang="en-US" dirty="0" smtClean="0">
                <a:solidFill>
                  <a:schemeClr val="accent6">
                    <a:lumMod val="75000"/>
                  </a:schemeClr>
                </a:solidFill>
              </a:rPr>
              <a:t>Chia Mod</a:t>
            </a:r>
            <a:endParaRPr lang="en-US" dirty="0">
              <a:solidFill>
                <a:schemeClr val="accent6">
                  <a:lumMod val="75000"/>
                </a:schemeClr>
              </a:solidFill>
            </a:endParaRPr>
          </a:p>
          <a:p>
            <a:pPr>
              <a:lnSpc>
                <a:spcPct val="150000"/>
              </a:lnSpc>
            </a:pPr>
            <a:r>
              <a:rPr lang="en-US" dirty="0">
                <a:solidFill>
                  <a:schemeClr val="bg1"/>
                </a:solidFill>
              </a:rPr>
              <a:t>print</a:t>
            </a:r>
            <a:r>
              <a:rPr lang="en-US" dirty="0">
                <a:solidFill>
                  <a:srgbClr val="FFC000"/>
                </a:solidFill>
              </a:rPr>
              <a:t>(</a:t>
            </a:r>
            <a:r>
              <a:rPr lang="en-US" dirty="0">
                <a:solidFill>
                  <a:schemeClr val="bg1"/>
                </a:solidFill>
              </a:rPr>
              <a:t>x </a:t>
            </a:r>
            <a:r>
              <a:rPr lang="en-US" dirty="0" smtClean="0">
                <a:solidFill>
                  <a:schemeClr val="bg1"/>
                </a:solidFill>
              </a:rPr>
              <a:t>// </a:t>
            </a:r>
            <a:r>
              <a:rPr lang="en-US" dirty="0">
                <a:solidFill>
                  <a:schemeClr val="bg1"/>
                </a:solidFill>
              </a:rPr>
              <a:t>y</a:t>
            </a:r>
            <a:r>
              <a:rPr lang="en-US" dirty="0">
                <a:solidFill>
                  <a:srgbClr val="FFC000"/>
                </a:solidFill>
              </a:rPr>
              <a:t>) </a:t>
            </a:r>
            <a:r>
              <a:rPr lang="en-US" dirty="0">
                <a:solidFill>
                  <a:schemeClr val="accent6">
                    <a:lumMod val="75000"/>
                  </a:schemeClr>
                </a:solidFill>
              </a:rPr>
              <a:t># </a:t>
            </a:r>
            <a:r>
              <a:rPr lang="en-US" dirty="0" smtClean="0">
                <a:solidFill>
                  <a:schemeClr val="accent6">
                    <a:lumMod val="75000"/>
                  </a:schemeClr>
                </a:solidFill>
              </a:rPr>
              <a:t>Chia </a:t>
            </a:r>
            <a:r>
              <a:rPr lang="en-US" dirty="0" err="1" smtClean="0">
                <a:solidFill>
                  <a:schemeClr val="accent6">
                    <a:lumMod val="75000"/>
                  </a:schemeClr>
                </a:solidFill>
              </a:rPr>
              <a:t>sàn</a:t>
            </a:r>
            <a:endParaRPr lang="en-US" dirty="0">
              <a:solidFill>
                <a:schemeClr val="accent6">
                  <a:lumMod val="75000"/>
                </a:schemeClr>
              </a:solidFill>
            </a:endParaRPr>
          </a:p>
          <a:p>
            <a:pPr>
              <a:lnSpc>
                <a:spcPct val="150000"/>
              </a:lnSpc>
            </a:pPr>
            <a:endParaRPr lang="en-US" dirty="0" smtClean="0">
              <a:solidFill>
                <a:schemeClr val="accent6">
                  <a:lumMod val="75000"/>
                </a:schemeClr>
              </a:solidFill>
            </a:endParaRPr>
          </a:p>
          <a:p>
            <a:pPr>
              <a:lnSpc>
                <a:spcPct val="150000"/>
              </a:lnSpc>
            </a:pPr>
            <a:endParaRPr lang="en-US" dirty="0">
              <a:solidFill>
                <a:schemeClr val="accent6">
                  <a:lumMod val="75000"/>
                </a:schemeClr>
              </a:solidFill>
            </a:endParaRPr>
          </a:p>
          <a:p>
            <a:pPr>
              <a:lnSpc>
                <a:spcPct val="150000"/>
              </a:lnSpc>
            </a:pPr>
            <a:endParaRPr lang="en-US" dirty="0" smtClean="0">
              <a:solidFill>
                <a:schemeClr val="accent6">
                  <a:lumMod val="75000"/>
                </a:schemeClr>
              </a:solidFill>
            </a:endParaRPr>
          </a:p>
          <a:p>
            <a:pPr>
              <a:lnSpc>
                <a:spcPct val="150000"/>
              </a:lnSpc>
            </a:pPr>
            <a:endParaRPr lang="en-US" dirty="0">
              <a:solidFill>
                <a:schemeClr val="accent6">
                  <a:lumMod val="75000"/>
                </a:schemeClr>
              </a:solidFill>
            </a:endParaRPr>
          </a:p>
        </p:txBody>
      </p:sp>
      <p:sp>
        <p:nvSpPr>
          <p:cNvPr id="12" name="Rectangle 11"/>
          <p:cNvSpPr/>
          <p:nvPr/>
        </p:nvSpPr>
        <p:spPr>
          <a:xfrm>
            <a:off x="4642517" y="3083172"/>
            <a:ext cx="3491390" cy="81108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42702" y="3214306"/>
            <a:ext cx="2834005" cy="461921"/>
          </a:xfrm>
          <a:prstGeom prst="rect">
            <a:avLst/>
          </a:prstGeom>
          <a:noFill/>
        </p:spPr>
        <p:txBody>
          <a:bodyPr wrap="square" rtlCol="0">
            <a:spAutoFit/>
          </a:bodyPr>
          <a:lstStyle/>
          <a:p>
            <a:pPr>
              <a:lnSpc>
                <a:spcPct val="150000"/>
              </a:lnSpc>
            </a:pPr>
            <a:r>
              <a:rPr lang="en-US" dirty="0">
                <a:solidFill>
                  <a:schemeClr val="bg1"/>
                </a:solidFill>
              </a:rPr>
              <a:t>print</a:t>
            </a:r>
            <a:r>
              <a:rPr lang="en-US" dirty="0">
                <a:solidFill>
                  <a:schemeClr val="accent4">
                    <a:lumMod val="60000"/>
                    <a:lumOff val="40000"/>
                  </a:schemeClr>
                </a:solidFill>
              </a:rPr>
              <a:t>(</a:t>
            </a:r>
            <a:r>
              <a:rPr lang="en-US" dirty="0">
                <a:solidFill>
                  <a:schemeClr val="accent6">
                    <a:lumMod val="60000"/>
                    <a:lumOff val="40000"/>
                  </a:schemeClr>
                </a:solidFill>
              </a:rPr>
              <a:t>5</a:t>
            </a:r>
            <a:r>
              <a:rPr lang="en-US" dirty="0">
                <a:solidFill>
                  <a:schemeClr val="bg1"/>
                </a:solidFill>
              </a:rPr>
              <a:t> + </a:t>
            </a:r>
            <a:r>
              <a:rPr lang="en-US" dirty="0">
                <a:solidFill>
                  <a:schemeClr val="accent6">
                    <a:lumMod val="60000"/>
                    <a:lumOff val="40000"/>
                  </a:schemeClr>
                </a:solidFill>
              </a:rPr>
              <a:t>4</a:t>
            </a:r>
            <a:r>
              <a:rPr lang="en-US" dirty="0">
                <a:solidFill>
                  <a:schemeClr val="bg1"/>
                </a:solidFill>
              </a:rPr>
              <a:t> - </a:t>
            </a:r>
            <a:r>
              <a:rPr lang="en-US" dirty="0">
                <a:solidFill>
                  <a:schemeClr val="accent6">
                    <a:lumMod val="60000"/>
                    <a:lumOff val="40000"/>
                  </a:schemeClr>
                </a:solidFill>
              </a:rPr>
              <a:t>7</a:t>
            </a:r>
            <a:r>
              <a:rPr lang="en-US" dirty="0">
                <a:solidFill>
                  <a:schemeClr val="bg1"/>
                </a:solidFill>
              </a:rPr>
              <a:t> + </a:t>
            </a:r>
            <a:r>
              <a:rPr lang="en-US" dirty="0">
                <a:solidFill>
                  <a:schemeClr val="accent6">
                    <a:lumMod val="60000"/>
                    <a:lumOff val="40000"/>
                  </a:schemeClr>
                </a:solidFill>
              </a:rPr>
              <a:t>3</a:t>
            </a:r>
            <a:r>
              <a:rPr lang="en-US" dirty="0">
                <a:solidFill>
                  <a:schemeClr val="accent4">
                    <a:lumMod val="60000"/>
                    <a:lumOff val="40000"/>
                  </a:schemeClr>
                </a:solidFill>
              </a:rPr>
              <a:t>)</a:t>
            </a:r>
            <a:endParaRPr lang="en-US" dirty="0" smtClean="0">
              <a:solidFill>
                <a:schemeClr val="accent4">
                  <a:lumMod val="60000"/>
                  <a:lumOff val="40000"/>
                </a:schemeClr>
              </a:solidFill>
            </a:endParaRPr>
          </a:p>
        </p:txBody>
      </p:sp>
      <p:sp>
        <p:nvSpPr>
          <p:cNvPr id="14" name="TextBox 13"/>
          <p:cNvSpPr txBox="1"/>
          <p:nvPr/>
        </p:nvSpPr>
        <p:spPr>
          <a:xfrm>
            <a:off x="4529407" y="2610471"/>
            <a:ext cx="3268106" cy="369332"/>
          </a:xfrm>
          <a:prstGeom prst="rect">
            <a:avLst/>
          </a:prstGeom>
          <a:noFill/>
        </p:spPr>
        <p:txBody>
          <a:bodyPr wrap="square" rtlCol="0">
            <a:spAutoFit/>
          </a:bodyPr>
          <a:lstStyle/>
          <a:p>
            <a:r>
              <a:rPr lang="en-US" dirty="0" err="1" smtClean="0"/>
              <a:t>Biểu</a:t>
            </a:r>
            <a:r>
              <a:rPr lang="en-US" dirty="0" smtClean="0"/>
              <a:t> </a:t>
            </a:r>
            <a:r>
              <a:rPr lang="en-US" dirty="0" err="1" smtClean="0"/>
              <a:t>thức</a:t>
            </a:r>
            <a:r>
              <a:rPr lang="en-US" dirty="0" smtClean="0"/>
              <a:t> </a:t>
            </a:r>
            <a:r>
              <a:rPr lang="en-US" dirty="0" err="1" smtClean="0"/>
              <a:t>nhiều</a:t>
            </a:r>
            <a:r>
              <a:rPr lang="en-US" dirty="0" smtClean="0"/>
              <a:t> </a:t>
            </a:r>
            <a:r>
              <a:rPr lang="en-US" dirty="0" err="1" smtClean="0"/>
              <a:t>phép</a:t>
            </a:r>
            <a:r>
              <a:rPr lang="en-US" dirty="0" smtClean="0"/>
              <a:t> </a:t>
            </a:r>
            <a:r>
              <a:rPr lang="en-US" dirty="0" err="1" smtClean="0"/>
              <a:t>tính</a:t>
            </a:r>
            <a:endParaRPr lang="en-US" dirty="0"/>
          </a:p>
        </p:txBody>
      </p:sp>
      <p:sp>
        <p:nvSpPr>
          <p:cNvPr id="17" name="TextBox 16"/>
          <p:cNvSpPr txBox="1"/>
          <p:nvPr/>
        </p:nvSpPr>
        <p:spPr>
          <a:xfrm>
            <a:off x="4529407" y="4162824"/>
            <a:ext cx="3268106" cy="1200329"/>
          </a:xfrm>
          <a:prstGeom prst="rect">
            <a:avLst/>
          </a:prstGeom>
          <a:noFill/>
        </p:spPr>
        <p:txBody>
          <a:bodyPr wrap="square" rtlCol="0">
            <a:spAutoFit/>
          </a:bodyPr>
          <a:lstStyle/>
          <a:p>
            <a:r>
              <a:rPr lang="en-US" dirty="0" err="1" smtClean="0"/>
              <a:t>Tình</a:t>
            </a:r>
            <a:r>
              <a:rPr lang="en-US" dirty="0" smtClean="0"/>
              <a:t> </a:t>
            </a:r>
            <a:r>
              <a:rPr lang="en-US" dirty="0" err="1" smtClean="0"/>
              <a:t>từ</a:t>
            </a:r>
            <a:r>
              <a:rPr lang="en-US" dirty="0" smtClean="0"/>
              <a:t> </a:t>
            </a:r>
            <a:r>
              <a:rPr lang="en-US" dirty="0" err="1" smtClean="0"/>
              <a:t>trái</a:t>
            </a:r>
            <a:r>
              <a:rPr lang="en-US" dirty="0" smtClean="0"/>
              <a:t> qua </a:t>
            </a:r>
            <a:r>
              <a:rPr lang="en-US" dirty="0" err="1" smtClean="0"/>
              <a:t>phải</a:t>
            </a:r>
            <a:endParaRPr lang="en-US" dirty="0" smtClean="0"/>
          </a:p>
          <a:p>
            <a:r>
              <a:rPr lang="en-US" dirty="0" smtClean="0"/>
              <a:t>5 </a:t>
            </a:r>
            <a:r>
              <a:rPr lang="en-US" dirty="0"/>
              <a:t>+ 4 = </a:t>
            </a:r>
            <a:r>
              <a:rPr lang="en-US" dirty="0" smtClean="0"/>
              <a:t>9</a:t>
            </a:r>
          </a:p>
          <a:p>
            <a:r>
              <a:rPr lang="en-US" dirty="0"/>
              <a:t>9 - 7 = 2</a:t>
            </a:r>
          </a:p>
          <a:p>
            <a:r>
              <a:rPr lang="en-US" dirty="0"/>
              <a:t>2 + 3 = </a:t>
            </a:r>
            <a:r>
              <a:rPr lang="en-US" dirty="0" smtClean="0"/>
              <a:t>5 </a:t>
            </a:r>
            <a:r>
              <a:rPr lang="en-US" dirty="0" err="1" smtClean="0"/>
              <a:t>là</a:t>
            </a:r>
            <a:r>
              <a:rPr lang="en-US" dirty="0" smtClean="0"/>
              <a:t> </a:t>
            </a:r>
            <a:r>
              <a:rPr lang="en-US" dirty="0" err="1" smtClean="0"/>
              <a:t>kết</a:t>
            </a:r>
            <a:r>
              <a:rPr lang="en-US" dirty="0" smtClean="0"/>
              <a:t> </a:t>
            </a:r>
            <a:r>
              <a:rPr lang="en-US" dirty="0" err="1" smtClean="0"/>
              <a:t>quả</a:t>
            </a:r>
            <a:endParaRPr lang="en-US" dirty="0"/>
          </a:p>
        </p:txBody>
      </p:sp>
    </p:spTree>
    <p:extLst>
      <p:ext uri="{BB962C8B-B14F-4D97-AF65-F5344CB8AC3E}">
        <p14:creationId xmlns:p14="http://schemas.microsoft.com/office/powerpoint/2010/main" val="35988286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p:txBody>
          <a:bodyPr/>
          <a:lstStyle/>
          <a:p>
            <a:r>
              <a:rPr lang="en-US" dirty="0" smtClean="0"/>
              <a:t>2.5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và</a:t>
            </a:r>
            <a:r>
              <a:rPr lang="en-US" dirty="0" smtClean="0"/>
              <a:t> </a:t>
            </a:r>
            <a:r>
              <a:rPr lang="en-US" dirty="0" err="1" smtClean="0"/>
              <a:t>toán</a:t>
            </a:r>
            <a:r>
              <a:rPr lang="en-US" dirty="0" smtClean="0"/>
              <a:t> </a:t>
            </a:r>
            <a:r>
              <a:rPr lang="en-US" dirty="0" err="1" smtClean="0"/>
              <a:t>tử</a:t>
            </a:r>
            <a:r>
              <a:rPr lang="en-US" dirty="0" smtClean="0"/>
              <a:t> </a:t>
            </a:r>
            <a:r>
              <a:rPr lang="en-US" dirty="0" err="1" smtClean="0"/>
              <a:t>số</a:t>
            </a:r>
            <a:r>
              <a:rPr lang="en-US" dirty="0" smtClean="0"/>
              <a:t> </a:t>
            </a:r>
            <a:r>
              <a:rPr lang="en-US" dirty="0" err="1" smtClean="0"/>
              <a:t>học</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656" y="1548772"/>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35668" y="1589346"/>
            <a:ext cx="6804834" cy="369332"/>
          </a:xfrm>
          <a:prstGeom prst="rect">
            <a:avLst/>
          </a:prstGeom>
          <a:noFill/>
        </p:spPr>
        <p:txBody>
          <a:bodyPr wrap="square" rtlCol="0">
            <a:spAutoFit/>
          </a:bodyPr>
          <a:lstStyle/>
          <a:p>
            <a:r>
              <a:rPr lang="en-US" b="1" dirty="0" smtClean="0"/>
              <a:t>2.5.2 </a:t>
            </a:r>
            <a:r>
              <a:rPr lang="en-US" b="1" dirty="0" err="1" smtClean="0"/>
              <a:t>Toán</a:t>
            </a:r>
            <a:r>
              <a:rPr lang="en-US" b="1" dirty="0" smtClean="0"/>
              <a:t> </a:t>
            </a:r>
            <a:r>
              <a:rPr lang="en-US" b="1" dirty="0" err="1" smtClean="0"/>
              <a:t>tử</a:t>
            </a:r>
            <a:r>
              <a:rPr lang="en-US" b="1" dirty="0" smtClean="0"/>
              <a:t> </a:t>
            </a:r>
            <a:r>
              <a:rPr lang="en-US" b="1" dirty="0" err="1" smtClean="0"/>
              <a:t>số</a:t>
            </a:r>
            <a:r>
              <a:rPr lang="en-US" b="1" dirty="0" smtClean="0"/>
              <a:t> </a:t>
            </a:r>
            <a:r>
              <a:rPr lang="en-US" b="1" dirty="0" err="1" smtClean="0"/>
              <a:t>học</a:t>
            </a:r>
            <a:r>
              <a:rPr lang="en-US" b="1" dirty="0" smtClean="0"/>
              <a:t> </a:t>
            </a:r>
            <a:r>
              <a:rPr lang="en-US" b="1" dirty="0" err="1" smtClean="0"/>
              <a:t>trong</a:t>
            </a:r>
            <a:r>
              <a:rPr lang="en-US" b="1" dirty="0" smtClean="0"/>
              <a:t> Python</a:t>
            </a:r>
            <a:endParaRPr lang="en-US" b="1" dirty="0">
              <a:solidFill>
                <a:srgbClr val="FF0000"/>
              </a:solidFill>
            </a:endParaRPr>
          </a:p>
        </p:txBody>
      </p:sp>
      <p:sp>
        <p:nvSpPr>
          <p:cNvPr id="10" name="Rectangle 9"/>
          <p:cNvSpPr/>
          <p:nvPr/>
        </p:nvSpPr>
        <p:spPr>
          <a:xfrm>
            <a:off x="4814859" y="1581630"/>
            <a:ext cx="2459135" cy="369332"/>
          </a:xfrm>
          <a:prstGeom prst="rect">
            <a:avLst/>
          </a:prstGeom>
        </p:spPr>
        <p:txBody>
          <a:bodyPr wrap="none">
            <a:spAutoFit/>
          </a:bodyPr>
          <a:lstStyle/>
          <a:p>
            <a:r>
              <a:rPr lang="en-US" dirty="0" smtClean="0">
                <a:solidFill>
                  <a:srgbClr val="000000"/>
                </a:solidFill>
                <a:latin typeface="+mj-lt"/>
              </a:rPr>
              <a:t>(Arithmetic Operators)</a:t>
            </a:r>
            <a:endParaRPr lang="en-US" b="0" i="0" dirty="0">
              <a:solidFill>
                <a:srgbClr val="000000"/>
              </a:solidFill>
              <a:effectLst/>
              <a:latin typeface="+mj-lt"/>
            </a:endParaRPr>
          </a:p>
        </p:txBody>
      </p:sp>
      <p:sp>
        <p:nvSpPr>
          <p:cNvPr id="12" name="Rectangle 11"/>
          <p:cNvSpPr/>
          <p:nvPr/>
        </p:nvSpPr>
        <p:spPr>
          <a:xfrm>
            <a:off x="765544" y="2256571"/>
            <a:ext cx="7368363" cy="6806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35668" y="2332818"/>
            <a:ext cx="6741039" cy="456535"/>
          </a:xfrm>
          <a:prstGeom prst="rect">
            <a:avLst/>
          </a:prstGeom>
          <a:noFill/>
        </p:spPr>
        <p:txBody>
          <a:bodyPr wrap="square" rtlCol="0">
            <a:spAutoFit/>
          </a:bodyPr>
          <a:lstStyle/>
          <a:p>
            <a:pPr>
              <a:lnSpc>
                <a:spcPct val="150000"/>
              </a:lnSpc>
            </a:pPr>
            <a:r>
              <a:rPr lang="en-US" dirty="0">
                <a:solidFill>
                  <a:schemeClr val="bg1"/>
                </a:solidFill>
              </a:rPr>
              <a:t>result = </a:t>
            </a:r>
            <a:r>
              <a:rPr lang="en-US" dirty="0">
                <a:solidFill>
                  <a:schemeClr val="accent6">
                    <a:lumMod val="60000"/>
                    <a:lumOff val="40000"/>
                  </a:schemeClr>
                </a:solidFill>
              </a:rPr>
              <a:t>2</a:t>
            </a:r>
            <a:r>
              <a:rPr lang="en-US" dirty="0">
                <a:solidFill>
                  <a:schemeClr val="bg1"/>
                </a:solidFill>
              </a:rPr>
              <a:t> + </a:t>
            </a:r>
            <a:r>
              <a:rPr lang="en-US" dirty="0">
                <a:solidFill>
                  <a:schemeClr val="accent6">
                    <a:lumMod val="60000"/>
                    <a:lumOff val="40000"/>
                  </a:schemeClr>
                </a:solidFill>
              </a:rPr>
              <a:t>3</a:t>
            </a:r>
            <a:r>
              <a:rPr lang="en-US" dirty="0">
                <a:solidFill>
                  <a:schemeClr val="bg1"/>
                </a:solidFill>
              </a:rPr>
              <a:t> * </a:t>
            </a:r>
            <a:r>
              <a:rPr lang="en-US" dirty="0">
                <a:solidFill>
                  <a:schemeClr val="accent6">
                    <a:lumMod val="60000"/>
                    <a:lumOff val="40000"/>
                  </a:schemeClr>
                </a:solidFill>
              </a:rPr>
              <a:t>4</a:t>
            </a:r>
            <a:r>
              <a:rPr lang="en-US" dirty="0">
                <a:solidFill>
                  <a:schemeClr val="bg1"/>
                </a:solidFill>
              </a:rPr>
              <a:t> - </a:t>
            </a:r>
            <a:r>
              <a:rPr lang="en-US" dirty="0">
                <a:solidFill>
                  <a:schemeClr val="accent6">
                    <a:lumMod val="60000"/>
                    <a:lumOff val="40000"/>
                  </a:schemeClr>
                </a:solidFill>
              </a:rPr>
              <a:t>6</a:t>
            </a:r>
            <a:r>
              <a:rPr lang="en-US" dirty="0">
                <a:solidFill>
                  <a:schemeClr val="bg1"/>
                </a:solidFill>
              </a:rPr>
              <a:t> / </a:t>
            </a:r>
            <a:r>
              <a:rPr lang="en-US" dirty="0">
                <a:solidFill>
                  <a:schemeClr val="accent6">
                    <a:lumMod val="60000"/>
                    <a:lumOff val="40000"/>
                  </a:schemeClr>
                </a:solidFill>
              </a:rPr>
              <a:t>2</a:t>
            </a:r>
            <a:r>
              <a:rPr lang="en-US" dirty="0">
                <a:solidFill>
                  <a:schemeClr val="bg1"/>
                </a:solidFill>
              </a:rPr>
              <a:t> ** </a:t>
            </a:r>
            <a:r>
              <a:rPr lang="en-US" dirty="0">
                <a:solidFill>
                  <a:schemeClr val="accent6">
                    <a:lumMod val="60000"/>
                    <a:lumOff val="40000"/>
                  </a:schemeClr>
                </a:solidFill>
              </a:rPr>
              <a:t>2</a:t>
            </a:r>
            <a:endParaRPr lang="en-US" dirty="0" smtClean="0">
              <a:solidFill>
                <a:schemeClr val="accent6">
                  <a:lumMod val="60000"/>
                  <a:lumOff val="40000"/>
                </a:schemeClr>
              </a:solidFill>
            </a:endParaRPr>
          </a:p>
        </p:txBody>
      </p:sp>
      <p:sp>
        <p:nvSpPr>
          <p:cNvPr id="17" name="TextBox 16"/>
          <p:cNvSpPr txBox="1"/>
          <p:nvPr/>
        </p:nvSpPr>
        <p:spPr>
          <a:xfrm>
            <a:off x="700841" y="3051632"/>
            <a:ext cx="7657131" cy="923330"/>
          </a:xfrm>
          <a:prstGeom prst="rect">
            <a:avLst/>
          </a:prstGeom>
          <a:noFill/>
        </p:spPr>
        <p:txBody>
          <a:bodyPr wrap="square" rtlCol="0">
            <a:spAutoFit/>
          </a:bodyPr>
          <a:lstStyle/>
          <a:p>
            <a:r>
              <a:rPr lang="vi-VN" dirty="0"/>
              <a:t>Trong ví dụ này, chúng ta có một biểu thức gồm các toán tử số học: cộng (+), nhân (*), chia (/), và lũy thừa (**). Ta sẽ giải thích từng bước của phép tính theo thứ tự ưu tiên</a:t>
            </a:r>
            <a:endParaRPr lang="en-US" dirty="0"/>
          </a:p>
        </p:txBody>
      </p:sp>
      <p:sp>
        <p:nvSpPr>
          <p:cNvPr id="15" name="TextBox 14"/>
          <p:cNvSpPr txBox="1"/>
          <p:nvPr/>
        </p:nvSpPr>
        <p:spPr>
          <a:xfrm>
            <a:off x="935668" y="4150178"/>
            <a:ext cx="7657131" cy="1754326"/>
          </a:xfrm>
          <a:prstGeom prst="rect">
            <a:avLst/>
          </a:prstGeom>
          <a:noFill/>
        </p:spPr>
        <p:txBody>
          <a:bodyPr wrap="square" rtlCol="0">
            <a:spAutoFit/>
          </a:bodyPr>
          <a:lstStyle/>
          <a:p>
            <a:r>
              <a:rPr lang="vi-VN" dirty="0" smtClean="0"/>
              <a:t>2 </a:t>
            </a:r>
            <a:r>
              <a:rPr lang="vi-VN" dirty="0"/>
              <a:t>** 2: Thực hiện phép lũy thừa. 2 ** 2 tương đương với 2^2 = </a:t>
            </a:r>
            <a:r>
              <a:rPr lang="vi-VN" dirty="0" smtClean="0"/>
              <a:t>4</a:t>
            </a:r>
            <a:endParaRPr lang="vi-VN" dirty="0"/>
          </a:p>
          <a:p>
            <a:r>
              <a:rPr lang="vi-VN" dirty="0" smtClean="0"/>
              <a:t>3 </a:t>
            </a:r>
            <a:r>
              <a:rPr lang="vi-VN" dirty="0"/>
              <a:t>* 4: Thực hiện phép nhân. Kết quả của phép nhân là </a:t>
            </a:r>
            <a:r>
              <a:rPr lang="vi-VN" dirty="0" smtClean="0"/>
              <a:t>12</a:t>
            </a:r>
            <a:endParaRPr lang="vi-VN" dirty="0"/>
          </a:p>
          <a:p>
            <a:r>
              <a:rPr lang="vi-VN" dirty="0" smtClean="0"/>
              <a:t>6 </a:t>
            </a:r>
            <a:r>
              <a:rPr lang="vi-VN" dirty="0"/>
              <a:t>/ 4: Thực hiện phép chia. Kết quả của phép chia là </a:t>
            </a:r>
            <a:r>
              <a:rPr lang="vi-VN" dirty="0" smtClean="0"/>
              <a:t>1.5</a:t>
            </a:r>
            <a:endParaRPr lang="vi-VN" dirty="0"/>
          </a:p>
          <a:p>
            <a:r>
              <a:rPr lang="vi-VN" dirty="0" smtClean="0"/>
              <a:t>2 </a:t>
            </a:r>
            <a:r>
              <a:rPr lang="vi-VN" dirty="0"/>
              <a:t>+ 12: Thực hiện phép cộng. Kết quả của phép cộng là </a:t>
            </a:r>
            <a:r>
              <a:rPr lang="vi-VN" dirty="0" smtClean="0"/>
              <a:t>14</a:t>
            </a:r>
            <a:endParaRPr lang="en-US" dirty="0" smtClean="0"/>
          </a:p>
          <a:p>
            <a:r>
              <a:rPr lang="vi-VN" dirty="0" smtClean="0"/>
              <a:t>14 </a:t>
            </a:r>
            <a:r>
              <a:rPr lang="vi-VN" dirty="0"/>
              <a:t>- 1.5: Thực hiện phép trừ. </a:t>
            </a:r>
            <a:endParaRPr lang="en-US" dirty="0" smtClean="0"/>
          </a:p>
          <a:p>
            <a:r>
              <a:rPr lang="vi-VN" dirty="0" smtClean="0"/>
              <a:t>Kết </a:t>
            </a:r>
            <a:r>
              <a:rPr lang="vi-VN" dirty="0"/>
              <a:t>quả của phép trừ là </a:t>
            </a:r>
            <a:r>
              <a:rPr lang="vi-VN" dirty="0" smtClean="0"/>
              <a:t>12.5</a:t>
            </a:r>
            <a:endParaRPr lang="en-US" dirty="0"/>
          </a:p>
        </p:txBody>
      </p:sp>
      <p:sp>
        <p:nvSpPr>
          <p:cNvPr id="18" name="Diamond 17"/>
          <p:cNvSpPr/>
          <p:nvPr/>
        </p:nvSpPr>
        <p:spPr>
          <a:xfrm>
            <a:off x="765544" y="4241792"/>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765544" y="4550136"/>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iamond 19"/>
          <p:cNvSpPr/>
          <p:nvPr/>
        </p:nvSpPr>
        <p:spPr>
          <a:xfrm>
            <a:off x="765544" y="4815950"/>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p:cNvSpPr/>
          <p:nvPr/>
        </p:nvSpPr>
        <p:spPr>
          <a:xfrm>
            <a:off x="765544" y="5081764"/>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iamond 21"/>
          <p:cNvSpPr/>
          <p:nvPr/>
        </p:nvSpPr>
        <p:spPr>
          <a:xfrm>
            <a:off x="765544" y="5368843"/>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iamond 22"/>
          <p:cNvSpPr/>
          <p:nvPr/>
        </p:nvSpPr>
        <p:spPr>
          <a:xfrm>
            <a:off x="765544" y="5613392"/>
            <a:ext cx="151862" cy="151862"/>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2207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2</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10380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54102" y="1822655"/>
            <a:ext cx="5178056" cy="369332"/>
          </a:xfrm>
          <a:prstGeom prst="rect">
            <a:avLst/>
          </a:prstGeom>
          <a:noFill/>
        </p:spPr>
        <p:txBody>
          <a:bodyPr wrap="square" rtlCol="0">
            <a:spAutoFit/>
          </a:bodyPr>
          <a:lstStyle/>
          <a:p>
            <a:r>
              <a:rPr lang="en-US" dirty="0" err="1" smtClean="0">
                <a:solidFill>
                  <a:schemeClr val="bg1"/>
                </a:solidFill>
              </a:rPr>
              <a:t>Biết</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khai</a:t>
            </a:r>
            <a:r>
              <a:rPr lang="en-US" dirty="0" smtClean="0">
                <a:solidFill>
                  <a:schemeClr val="bg1"/>
                </a:solidFill>
              </a:rPr>
              <a:t> </a:t>
            </a:r>
            <a:r>
              <a:rPr lang="en-US" dirty="0" err="1" smtClean="0">
                <a:solidFill>
                  <a:schemeClr val="bg1"/>
                </a:solidFill>
              </a:rPr>
              <a:t>báo</a:t>
            </a:r>
            <a:r>
              <a:rPr lang="en-US" dirty="0" smtClean="0">
                <a:solidFill>
                  <a:schemeClr val="bg1"/>
                </a:solidFill>
              </a:rPr>
              <a:t> BIẾN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18" name="TextBox 17"/>
          <p:cNvSpPr txBox="1"/>
          <p:nvPr/>
        </p:nvSpPr>
        <p:spPr>
          <a:xfrm>
            <a:off x="2254102" y="2659759"/>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nguyên</a:t>
            </a:r>
            <a:r>
              <a:rPr lang="en-US" dirty="0" smtClean="0">
                <a:solidFill>
                  <a:schemeClr val="bg1"/>
                </a:solidFill>
              </a:rPr>
              <a:t> </a:t>
            </a:r>
            <a:r>
              <a:rPr lang="en-US" dirty="0" err="1" smtClean="0">
                <a:solidFill>
                  <a:schemeClr val="bg1"/>
                </a:solidFill>
              </a:rPr>
              <a:t>tắc</a:t>
            </a:r>
            <a:r>
              <a:rPr lang="en-US" dirty="0" smtClean="0">
                <a:solidFill>
                  <a:schemeClr val="bg1"/>
                </a:solidFill>
              </a:rPr>
              <a:t> </a:t>
            </a:r>
            <a:r>
              <a:rPr lang="en-US" dirty="0" err="1" smtClean="0">
                <a:solidFill>
                  <a:schemeClr val="bg1"/>
                </a:solidFill>
              </a:rPr>
              <a:t>đặt</a:t>
            </a:r>
            <a:r>
              <a:rPr lang="en-US" dirty="0" smtClean="0">
                <a:solidFill>
                  <a:schemeClr val="bg1"/>
                </a:solidFill>
              </a:rPr>
              <a:t> </a:t>
            </a:r>
            <a:r>
              <a:rPr lang="en-US" dirty="0" err="1" smtClean="0">
                <a:solidFill>
                  <a:schemeClr val="bg1"/>
                </a:solidFill>
              </a:rPr>
              <a:t>tên</a:t>
            </a:r>
            <a:r>
              <a:rPr lang="en-US" dirty="0" smtClean="0">
                <a:solidFill>
                  <a:schemeClr val="bg1"/>
                </a:solidFill>
              </a:rPr>
              <a:t> BIẾN</a:t>
            </a:r>
            <a:endParaRPr lang="en-US" dirty="0">
              <a:solidFill>
                <a:schemeClr val="bg1"/>
              </a:solidFill>
            </a:endParaRPr>
          </a:p>
        </p:txBody>
      </p:sp>
      <p:sp>
        <p:nvSpPr>
          <p:cNvPr id="19" name="TextBox 18"/>
          <p:cNvSpPr txBox="1"/>
          <p:nvPr/>
        </p:nvSpPr>
        <p:spPr>
          <a:xfrm>
            <a:off x="2254102" y="3460069"/>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phạm</a:t>
            </a:r>
            <a:r>
              <a:rPr lang="en-US" dirty="0" smtClean="0">
                <a:solidFill>
                  <a:schemeClr val="bg1"/>
                </a:solidFill>
              </a:rPr>
              <a:t> vi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biến</a:t>
            </a:r>
            <a:r>
              <a:rPr lang="en-US" dirty="0" smtClean="0">
                <a:solidFill>
                  <a:schemeClr val="bg1"/>
                </a:solidFill>
              </a:rPr>
              <a:t> (Scope)</a:t>
            </a:r>
            <a:endParaRPr lang="en-US" dirty="0">
              <a:solidFill>
                <a:schemeClr val="bg1"/>
              </a:solidFill>
            </a:endParaRPr>
          </a:p>
        </p:txBody>
      </p:sp>
      <p:sp>
        <p:nvSpPr>
          <p:cNvPr id="20" name="TextBox 19"/>
          <p:cNvSpPr txBox="1"/>
          <p:nvPr/>
        </p:nvSpPr>
        <p:spPr>
          <a:xfrm>
            <a:off x="2254102" y="4205961"/>
            <a:ext cx="5178056"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a:solidFill>
                  <a:schemeClr val="bg1"/>
                </a:solidFill>
              </a:rPr>
              <a:t>c</a:t>
            </a:r>
            <a:r>
              <a:rPr lang="en-US" dirty="0" err="1" smtClean="0">
                <a:solidFill>
                  <a:schemeClr val="bg1"/>
                </a:solidFill>
              </a:rPr>
              <a:t>ác</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của</a:t>
            </a:r>
            <a:r>
              <a:rPr lang="en-US" dirty="0" smtClean="0">
                <a:solidFill>
                  <a:schemeClr val="bg1"/>
                </a:solidFill>
              </a:rPr>
              <a:t> BIẾN, </a:t>
            </a:r>
            <a:r>
              <a:rPr lang="en-US" dirty="0" err="1" smtClean="0">
                <a:solidFill>
                  <a:schemeClr val="bg1"/>
                </a:solidFill>
              </a:rPr>
              <a:t>ép</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endParaRPr lang="en-US" dirty="0" smtClean="0">
              <a:solidFill>
                <a:schemeClr val="bg1"/>
              </a:solidFill>
            </a:endParaRPr>
          </a:p>
          <a:p>
            <a:r>
              <a:rPr lang="en-US" dirty="0" err="1">
                <a:solidFill>
                  <a:schemeClr val="bg1"/>
                </a:solidFill>
              </a:rPr>
              <a:t>l</a:t>
            </a:r>
            <a:r>
              <a:rPr lang="en-US" dirty="0" err="1" smtClean="0">
                <a:solidFill>
                  <a:schemeClr val="bg1"/>
                </a:solidFill>
              </a:rPr>
              <a:t>iệu</a:t>
            </a:r>
            <a:endParaRPr lang="en-US" dirty="0">
              <a:solidFill>
                <a:schemeClr val="bg1"/>
              </a:solidFill>
            </a:endParaRPr>
          </a:p>
        </p:txBody>
      </p:sp>
      <p:sp>
        <p:nvSpPr>
          <p:cNvPr id="21" name="TextBox 20"/>
          <p:cNvSpPr txBox="1"/>
          <p:nvPr/>
        </p:nvSpPr>
        <p:spPr>
          <a:xfrm>
            <a:off x="2238946" y="5097674"/>
            <a:ext cx="6262577"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thực</a:t>
            </a:r>
            <a:r>
              <a:rPr lang="en-US" dirty="0" smtClean="0">
                <a:solidFill>
                  <a:schemeClr val="bg1"/>
                </a:solidFill>
              </a:rPr>
              <a:t> </a:t>
            </a:r>
            <a:r>
              <a:rPr lang="en-US" dirty="0" err="1" smtClean="0">
                <a:solidFill>
                  <a:schemeClr val="bg1"/>
                </a:solidFill>
              </a:rPr>
              <a:t>hiện</a:t>
            </a:r>
            <a:r>
              <a:rPr lang="en-US" dirty="0" smtClean="0">
                <a:solidFill>
                  <a:schemeClr val="bg1"/>
                </a:solidFill>
              </a:rPr>
              <a:t> </a:t>
            </a:r>
            <a:r>
              <a:rPr lang="en-US" dirty="0" err="1" smtClean="0">
                <a:solidFill>
                  <a:schemeClr val="bg1"/>
                </a:solidFill>
              </a:rPr>
              <a:t>các</a:t>
            </a:r>
            <a:r>
              <a:rPr lang="en-US" dirty="0" smtClean="0">
                <a:solidFill>
                  <a:schemeClr val="bg1"/>
                </a:solidFill>
              </a:rPr>
              <a:t> </a:t>
            </a:r>
            <a:r>
              <a:rPr lang="en-US" dirty="0" err="1" smtClean="0">
                <a:solidFill>
                  <a:schemeClr val="bg1"/>
                </a:solidFill>
              </a:rPr>
              <a:t>phép</a:t>
            </a:r>
            <a:r>
              <a:rPr lang="en-US" dirty="0" smtClean="0">
                <a:solidFill>
                  <a:schemeClr val="bg1"/>
                </a:solidFill>
              </a:rPr>
              <a:t> </a:t>
            </a:r>
            <a:r>
              <a:rPr lang="en-US" dirty="0" err="1" smtClean="0">
                <a:solidFill>
                  <a:schemeClr val="bg1"/>
                </a:solidFill>
              </a:rPr>
              <a:t>tính</a:t>
            </a:r>
            <a:r>
              <a:rPr lang="en-US" dirty="0" smtClean="0">
                <a:solidFill>
                  <a:schemeClr val="bg1"/>
                </a:solidFill>
              </a:rPr>
              <a:t> </a:t>
            </a:r>
            <a:r>
              <a:rPr lang="en-US" dirty="0" err="1" smtClean="0">
                <a:solidFill>
                  <a:schemeClr val="bg1"/>
                </a:solidFill>
              </a:rPr>
              <a:t>trong</a:t>
            </a:r>
            <a:r>
              <a:rPr lang="en-US" dirty="0" smtClean="0">
                <a:solidFill>
                  <a:schemeClr val="bg1"/>
                </a:solidFill>
              </a:rPr>
              <a:t> </a:t>
            </a:r>
          </a:p>
          <a:p>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r>
              <a:rPr lang="en-US" dirty="0">
                <a:solidFill>
                  <a:schemeClr val="bg1"/>
                </a:solidFill>
              </a:rPr>
              <a:t> </a:t>
            </a:r>
            <a:r>
              <a:rPr lang="en-US" dirty="0" err="1" smtClean="0">
                <a:solidFill>
                  <a:schemeClr val="bg1"/>
                </a:solidFill>
              </a:rPr>
              <a:t>số</a:t>
            </a:r>
            <a:r>
              <a:rPr lang="en-US" dirty="0" smtClean="0">
                <a:solidFill>
                  <a:schemeClr val="bg1"/>
                </a:solidFill>
              </a:rPr>
              <a:t> </a:t>
            </a:r>
            <a:r>
              <a:rPr lang="en-US" dirty="0" err="1" smtClean="0">
                <a:solidFill>
                  <a:schemeClr val="bg1"/>
                </a:solidFill>
              </a:rPr>
              <a:t>học</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89"/>
            <a:ext cx="8454964" cy="424732"/>
          </a:xfrm>
        </p:spPr>
        <p:txBody>
          <a:bodyPr/>
          <a:lstStyle/>
          <a:p>
            <a:r>
              <a:rPr lang="en-US" dirty="0"/>
              <a:t>2.1 </a:t>
            </a:r>
            <a:r>
              <a:rPr lang="en-US" dirty="0" err="1"/>
              <a:t>Cách</a:t>
            </a:r>
            <a:r>
              <a:rPr lang="en-US" dirty="0"/>
              <a:t> </a:t>
            </a:r>
            <a:r>
              <a:rPr lang="en-US" dirty="0" err="1"/>
              <a:t>khai</a:t>
            </a:r>
            <a:r>
              <a:rPr lang="en-US" dirty="0"/>
              <a:t> </a:t>
            </a:r>
            <a:r>
              <a:rPr lang="en-US" dirty="0" err="1"/>
              <a:t>báo</a:t>
            </a:r>
            <a:r>
              <a:rPr lang="en-US" dirty="0"/>
              <a:t> BIẾN </a:t>
            </a:r>
            <a:r>
              <a:rPr lang="en-US" dirty="0" err="1"/>
              <a:t>trong</a:t>
            </a:r>
            <a:r>
              <a:rPr lang="en-US" dirty="0"/>
              <a:t> </a:t>
            </a:r>
            <a:r>
              <a:rPr lang="en-US" dirty="0" smtClean="0"/>
              <a:t>Python</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621244"/>
            <a:ext cx="2955849" cy="369332"/>
          </a:xfrm>
          <a:prstGeom prst="rect">
            <a:avLst/>
          </a:prstGeom>
          <a:noFill/>
        </p:spPr>
        <p:txBody>
          <a:bodyPr wrap="square" rtlCol="0">
            <a:spAutoFit/>
          </a:bodyPr>
          <a:lstStyle/>
          <a:p>
            <a:r>
              <a:rPr lang="en-US" b="1" dirty="0" err="1" smtClean="0"/>
              <a:t>Định</a:t>
            </a:r>
            <a:r>
              <a:rPr lang="en-US" b="1" dirty="0" smtClean="0"/>
              <a:t> </a:t>
            </a:r>
            <a:r>
              <a:rPr lang="en-US" b="1" dirty="0" err="1"/>
              <a:t>n</a:t>
            </a:r>
            <a:r>
              <a:rPr lang="en-US" b="1" dirty="0" err="1" smtClean="0"/>
              <a:t>ghĩa</a:t>
            </a:r>
            <a:r>
              <a:rPr lang="en-US" b="1" dirty="0" smtClean="0"/>
              <a:t>: </a:t>
            </a:r>
            <a:r>
              <a:rPr lang="en-US" b="1" dirty="0" err="1" smtClean="0">
                <a:solidFill>
                  <a:srgbClr val="FF0000"/>
                </a:solidFill>
              </a:rPr>
              <a:t>Biến</a:t>
            </a:r>
            <a:r>
              <a:rPr lang="en-US" b="1" dirty="0" smtClean="0">
                <a:solidFill>
                  <a:srgbClr val="FF0000"/>
                </a:solidFill>
              </a:rPr>
              <a: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gì</a:t>
            </a:r>
            <a:r>
              <a:rPr lang="en-US" b="1" dirty="0" smtClean="0">
                <a:solidFill>
                  <a:srgbClr val="FF0000"/>
                </a:solidFill>
              </a:rPr>
              <a:t> ?</a:t>
            </a:r>
            <a:endParaRPr lang="en-US" b="1" dirty="0">
              <a:solidFill>
                <a:srgbClr val="FF0000"/>
              </a:solidFill>
            </a:endParaRPr>
          </a:p>
        </p:txBody>
      </p:sp>
      <p:sp>
        <p:nvSpPr>
          <p:cNvPr id="12" name="Rounded Rectangle 11"/>
          <p:cNvSpPr/>
          <p:nvPr/>
        </p:nvSpPr>
        <p:spPr>
          <a:xfrm>
            <a:off x="659155" y="2335799"/>
            <a:ext cx="7740503" cy="39374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5033" y="2515864"/>
            <a:ext cx="7230139" cy="1200329"/>
          </a:xfrm>
          <a:prstGeom prst="rect">
            <a:avLst/>
          </a:prstGeom>
          <a:noFill/>
        </p:spPr>
        <p:txBody>
          <a:bodyPr wrap="square" rtlCol="0">
            <a:spAutoFit/>
          </a:bodyPr>
          <a:lstStyle/>
          <a:p>
            <a:r>
              <a:rPr lang="en-US" b="1" dirty="0" err="1" smtClean="0"/>
              <a:t>Biến</a:t>
            </a:r>
            <a:r>
              <a:rPr lang="en-US" dirty="0" smtClean="0"/>
              <a:t> (variable) </a:t>
            </a:r>
            <a:r>
              <a:rPr lang="vi-VN" dirty="0"/>
              <a:t>là một khái niệm cơ bản trong lập </a:t>
            </a:r>
            <a:r>
              <a:rPr lang="vi-VN" dirty="0" smtClean="0"/>
              <a:t>trình</a:t>
            </a:r>
            <a:r>
              <a:rPr lang="en-US" dirty="0" smtClean="0"/>
              <a:t>, </a:t>
            </a:r>
            <a:r>
              <a:rPr lang="en-US" dirty="0" err="1" smtClean="0"/>
              <a:t>nó</a:t>
            </a:r>
            <a:r>
              <a:rPr lang="en-US" dirty="0" smtClean="0"/>
              <a:t> </a:t>
            </a:r>
            <a:r>
              <a:rPr lang="en-US" dirty="0" err="1" smtClean="0"/>
              <a:t>là</a:t>
            </a:r>
            <a:r>
              <a:rPr lang="vi-VN" dirty="0" smtClean="0"/>
              <a:t> </a:t>
            </a:r>
            <a:r>
              <a:rPr lang="en-US" dirty="0" err="1" smtClean="0"/>
              <a:t>tên</a:t>
            </a:r>
            <a:r>
              <a:rPr lang="en-US" dirty="0" smtClean="0"/>
              <a:t> </a:t>
            </a:r>
            <a:r>
              <a:rPr lang="en-US" dirty="0" err="1" smtClean="0"/>
              <a:t>của</a:t>
            </a:r>
            <a:r>
              <a:rPr lang="en-US" dirty="0" smtClean="0"/>
              <a:t> </a:t>
            </a:r>
            <a:r>
              <a:rPr lang="vi-VN" dirty="0" smtClean="0"/>
              <a:t>một </a:t>
            </a:r>
            <a:r>
              <a:rPr lang="vi-VN" dirty="0"/>
              <a:t>khu </a:t>
            </a:r>
            <a:r>
              <a:rPr lang="vi-VN" dirty="0" smtClean="0"/>
              <a:t>vực</a:t>
            </a:r>
            <a:r>
              <a:rPr lang="en-US" dirty="0" smtClean="0"/>
              <a:t> </a:t>
            </a:r>
            <a:r>
              <a:rPr lang="en-US" dirty="0" err="1" smtClean="0"/>
              <a:t>trong</a:t>
            </a:r>
            <a:r>
              <a:rPr lang="vi-VN" dirty="0" smtClean="0"/>
              <a:t> </a:t>
            </a:r>
            <a:r>
              <a:rPr lang="vi-VN" dirty="0"/>
              <a:t>bộ nhớ </a:t>
            </a:r>
            <a:r>
              <a:rPr lang="vi-VN" dirty="0" smtClean="0"/>
              <a:t>của </a:t>
            </a:r>
            <a:r>
              <a:rPr lang="vi-VN" dirty="0"/>
              <a:t>máy </a:t>
            </a:r>
            <a:r>
              <a:rPr lang="vi-VN" dirty="0" smtClean="0"/>
              <a:t>tính</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để</a:t>
            </a:r>
            <a:r>
              <a:rPr lang="en-US" dirty="0" smtClean="0"/>
              <a:t> </a:t>
            </a:r>
            <a:r>
              <a:rPr lang="vi-VN" dirty="0" smtClean="0"/>
              <a:t>lưu </a:t>
            </a:r>
            <a:r>
              <a:rPr lang="vi-VN" dirty="0"/>
              <a:t>trữ và đại diện cho các giá trị dữ liệu như số, chuỗi, đối tượng, và nhiều loại dữ liệu khác</a:t>
            </a:r>
            <a:endParaRPr lang="en-US" dirty="0"/>
          </a:p>
        </p:txBody>
      </p:sp>
      <p:sp>
        <p:nvSpPr>
          <p:cNvPr id="14" name="TextBox 13"/>
          <p:cNvSpPr txBox="1"/>
          <p:nvPr/>
        </p:nvSpPr>
        <p:spPr>
          <a:xfrm>
            <a:off x="925033" y="3844934"/>
            <a:ext cx="7230139" cy="1200329"/>
          </a:xfrm>
          <a:prstGeom prst="rect">
            <a:avLst/>
          </a:prstGeom>
          <a:noFill/>
        </p:spPr>
        <p:txBody>
          <a:bodyPr wrap="square" rtlCol="0">
            <a:spAutoFit/>
          </a:bodyPr>
          <a:lstStyle/>
          <a:p>
            <a:r>
              <a:rPr lang="vi-VN" dirty="0"/>
              <a:t>Khi ta tạo một biến trong Python, ta đang cung cấp một tên duy nhất cho biến đó và gán cho nó một giá trị cụ thể. Biến có thể được sử dụng để tham chiếu đến giá trị của nó trong các phép toán, điều kiện, hoặc các phần khác của chương trình.</a:t>
            </a:r>
            <a:endParaRPr lang="en-US" dirty="0"/>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76707" y="1606559"/>
            <a:ext cx="845194" cy="971973"/>
          </a:xfrm>
          <a:prstGeom prst="rect">
            <a:avLst/>
          </a:prstGeom>
        </p:spPr>
      </p:pic>
      <p:sp>
        <p:nvSpPr>
          <p:cNvPr id="16" name="TextBox 15"/>
          <p:cNvSpPr txBox="1"/>
          <p:nvPr/>
        </p:nvSpPr>
        <p:spPr>
          <a:xfrm>
            <a:off x="925033" y="5280329"/>
            <a:ext cx="7230139" cy="369332"/>
          </a:xfrm>
          <a:prstGeom prst="rect">
            <a:avLst/>
          </a:prstGeom>
          <a:noFill/>
        </p:spPr>
        <p:txBody>
          <a:bodyPr wrap="square" rtlCol="0">
            <a:spAutoFit/>
          </a:bodyPr>
          <a:lstStyle/>
          <a:p>
            <a:r>
              <a:rPr lang="en-US" b="1" dirty="0" err="1" smtClean="0"/>
              <a:t>Biến</a:t>
            </a:r>
            <a:r>
              <a:rPr lang="en-US" dirty="0" smtClean="0"/>
              <a:t> </a:t>
            </a:r>
            <a:r>
              <a:rPr lang="en-US" dirty="0" err="1" smtClean="0"/>
              <a:t>có</a:t>
            </a:r>
            <a:r>
              <a:rPr lang="en-US" dirty="0" smtClean="0"/>
              <a:t> </a:t>
            </a:r>
            <a:r>
              <a:rPr lang="en-US" dirty="0" err="1" smtClean="0"/>
              <a:t>thể</a:t>
            </a:r>
            <a:r>
              <a:rPr lang="en-US" dirty="0" smtClean="0"/>
              <a:t> </a:t>
            </a:r>
            <a:r>
              <a:rPr lang="en-US" dirty="0" err="1" smtClean="0"/>
              <a:t>chứa</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kiểu</a:t>
            </a:r>
            <a:r>
              <a:rPr lang="en-US" dirty="0" smtClean="0"/>
              <a:t> </a:t>
            </a:r>
            <a:r>
              <a:rPr lang="en-US" dirty="0" err="1" smtClean="0"/>
              <a:t>số</a:t>
            </a:r>
            <a:r>
              <a:rPr lang="en-US" dirty="0" smtClean="0"/>
              <a:t> (</a:t>
            </a:r>
            <a:r>
              <a:rPr lang="en-US" dirty="0" err="1" smtClean="0"/>
              <a:t>int</a:t>
            </a:r>
            <a:r>
              <a:rPr lang="en-US" dirty="0" smtClean="0"/>
              <a:t>), </a:t>
            </a:r>
            <a:r>
              <a:rPr lang="en-US" dirty="0" err="1" smtClean="0"/>
              <a:t>chuỗi</a:t>
            </a:r>
            <a:r>
              <a:rPr lang="en-US" dirty="0" smtClean="0"/>
              <a:t> (</a:t>
            </a:r>
            <a:r>
              <a:rPr lang="en-US" dirty="0" err="1" smtClean="0"/>
              <a:t>str</a:t>
            </a:r>
            <a:r>
              <a:rPr lang="en-US" dirty="0" smtClean="0"/>
              <a:t>), logic (bool)…</a:t>
            </a:r>
            <a:endParaRPr lang="en-US" dirty="0"/>
          </a:p>
        </p:txBody>
      </p:sp>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2.1 Cách khai báo BIẾN trong Python</a:t>
            </a:r>
            <a:endParaRPr lang="en-US"/>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biến</a:t>
            </a:r>
            <a:endParaRPr lang="en-US" b="1" dirty="0">
              <a:solidFill>
                <a:srgbClr val="FF0000"/>
              </a:solidFill>
            </a:endParaRPr>
          </a:p>
        </p:txBody>
      </p:sp>
      <p:sp>
        <p:nvSpPr>
          <p:cNvPr id="14" name="TextBox 13"/>
          <p:cNvSpPr txBox="1"/>
          <p:nvPr/>
        </p:nvSpPr>
        <p:spPr>
          <a:xfrm>
            <a:off x="2722958" y="2206035"/>
            <a:ext cx="3698084" cy="584775"/>
          </a:xfrm>
          <a:prstGeom prst="rect">
            <a:avLst/>
          </a:prstGeom>
          <a:noFill/>
        </p:spPr>
        <p:txBody>
          <a:bodyPr wrap="square" rtlCol="0">
            <a:spAutoFit/>
          </a:bodyPr>
          <a:lstStyle/>
          <a:p>
            <a:r>
              <a:rPr lang="en-US" sz="3200" b="1" dirty="0" err="1">
                <a:solidFill>
                  <a:srgbClr val="FF0000"/>
                </a:solidFill>
              </a:rPr>
              <a:t>tên_biến</a:t>
            </a:r>
            <a:r>
              <a:rPr lang="en-US" sz="3200" b="1" dirty="0">
                <a:solidFill>
                  <a:srgbClr val="FF0000"/>
                </a:solidFill>
              </a:rPr>
              <a:t> = </a:t>
            </a:r>
            <a:r>
              <a:rPr lang="en-US" sz="3200" b="1" dirty="0" err="1">
                <a:solidFill>
                  <a:srgbClr val="FF0000"/>
                </a:solidFill>
              </a:rPr>
              <a:t>giá_trị</a:t>
            </a:r>
            <a:endParaRPr lang="en-US" sz="3200" b="1" dirty="0" smtClean="0">
              <a:solidFill>
                <a:srgbClr val="FF0000"/>
              </a:solidFill>
            </a:endParaRPr>
          </a:p>
        </p:txBody>
      </p:sp>
      <p:sp>
        <p:nvSpPr>
          <p:cNvPr id="15" name="TextBox 14"/>
          <p:cNvSpPr txBox="1"/>
          <p:nvPr/>
        </p:nvSpPr>
        <p:spPr>
          <a:xfrm>
            <a:off x="1041993" y="3088537"/>
            <a:ext cx="5603356" cy="369332"/>
          </a:xfrm>
          <a:prstGeom prst="rect">
            <a:avLst/>
          </a:prstGeom>
          <a:noFill/>
        </p:spPr>
        <p:txBody>
          <a:bodyPr wrap="square" rtlCol="0">
            <a:spAutoFit/>
          </a:bodyPr>
          <a:lstStyle/>
          <a:p>
            <a:r>
              <a:rPr lang="en-US" b="1" dirty="0" err="1"/>
              <a:t>tên_biến</a:t>
            </a:r>
            <a:r>
              <a:rPr lang="en-US" dirty="0"/>
              <a:t> </a:t>
            </a:r>
            <a:r>
              <a:rPr lang="en-US" dirty="0" err="1"/>
              <a:t>là</a:t>
            </a:r>
            <a:r>
              <a:rPr lang="en-US" dirty="0"/>
              <a:t> </a:t>
            </a:r>
            <a:r>
              <a:rPr lang="en-US" dirty="0" err="1"/>
              <a:t>tên</a:t>
            </a:r>
            <a:r>
              <a:rPr lang="en-US" dirty="0"/>
              <a:t> </a:t>
            </a:r>
            <a:r>
              <a:rPr lang="en-US" dirty="0" err="1"/>
              <a:t>mà</a:t>
            </a:r>
            <a:r>
              <a:rPr lang="en-US" dirty="0"/>
              <a:t> ta </a:t>
            </a:r>
            <a:r>
              <a:rPr lang="en-US" dirty="0" err="1"/>
              <a:t>muốn</a:t>
            </a:r>
            <a:r>
              <a:rPr lang="en-US" dirty="0"/>
              <a:t> </a:t>
            </a:r>
            <a:r>
              <a:rPr lang="en-US" dirty="0" err="1"/>
              <a:t>đặt</a:t>
            </a:r>
            <a:r>
              <a:rPr lang="en-US" dirty="0"/>
              <a:t> </a:t>
            </a:r>
            <a:r>
              <a:rPr lang="en-US" dirty="0" err="1"/>
              <a:t>cho</a:t>
            </a:r>
            <a:r>
              <a:rPr lang="en-US" dirty="0"/>
              <a:t> </a:t>
            </a:r>
            <a:r>
              <a:rPr lang="en-US" dirty="0" err="1"/>
              <a:t>biến</a:t>
            </a:r>
            <a:endParaRPr lang="en-US" dirty="0"/>
          </a:p>
        </p:txBody>
      </p:sp>
      <p:sp>
        <p:nvSpPr>
          <p:cNvPr id="17" name="TextBox 16"/>
          <p:cNvSpPr txBox="1"/>
          <p:nvPr/>
        </p:nvSpPr>
        <p:spPr>
          <a:xfrm>
            <a:off x="1041993" y="3620165"/>
            <a:ext cx="5603356" cy="369332"/>
          </a:xfrm>
          <a:prstGeom prst="rect">
            <a:avLst/>
          </a:prstGeom>
          <a:noFill/>
        </p:spPr>
        <p:txBody>
          <a:bodyPr wrap="square" rtlCol="0">
            <a:spAutoFit/>
          </a:bodyPr>
          <a:lstStyle/>
          <a:p>
            <a:r>
              <a:rPr lang="en-US" b="1" dirty="0" err="1" smtClean="0"/>
              <a:t>giá_trị</a:t>
            </a:r>
            <a:r>
              <a:rPr lang="en-US" dirty="0" smtClean="0"/>
              <a:t> </a:t>
            </a:r>
            <a:r>
              <a:rPr lang="en-US" dirty="0" err="1"/>
              <a:t>là</a:t>
            </a:r>
            <a:r>
              <a:rPr lang="en-US" dirty="0"/>
              <a:t> </a:t>
            </a:r>
            <a:r>
              <a:rPr lang="en-US" dirty="0" err="1"/>
              <a:t>giá</a:t>
            </a:r>
            <a:r>
              <a:rPr lang="en-US" dirty="0"/>
              <a:t> </a:t>
            </a:r>
            <a:r>
              <a:rPr lang="en-US" dirty="0" err="1"/>
              <a:t>trị</a:t>
            </a:r>
            <a:r>
              <a:rPr lang="en-US" dirty="0"/>
              <a:t> </a:t>
            </a:r>
            <a:r>
              <a:rPr lang="en-US" dirty="0" err="1"/>
              <a:t>mà</a:t>
            </a:r>
            <a:r>
              <a:rPr lang="en-US" dirty="0"/>
              <a:t> ta </a:t>
            </a:r>
            <a:r>
              <a:rPr lang="en-US" dirty="0" err="1"/>
              <a:t>muốn</a:t>
            </a:r>
            <a:r>
              <a:rPr lang="en-US" dirty="0"/>
              <a:t> </a:t>
            </a:r>
            <a:r>
              <a:rPr lang="en-US" dirty="0" err="1"/>
              <a:t>gán</a:t>
            </a:r>
            <a:r>
              <a:rPr lang="en-US" dirty="0"/>
              <a:t> </a:t>
            </a:r>
            <a:r>
              <a:rPr lang="en-US" dirty="0" err="1"/>
              <a:t>cho</a:t>
            </a:r>
            <a:r>
              <a:rPr lang="en-US" dirty="0"/>
              <a:t> </a:t>
            </a:r>
            <a:r>
              <a:rPr lang="en-US" dirty="0" err="1"/>
              <a:t>biến</a:t>
            </a:r>
            <a:endParaRPr lang="en-US" dirty="0"/>
          </a:p>
        </p:txBody>
      </p:sp>
      <p:sp>
        <p:nvSpPr>
          <p:cNvPr id="18" name="Diamond 17"/>
          <p:cNvSpPr/>
          <p:nvPr/>
        </p:nvSpPr>
        <p:spPr>
          <a:xfrm>
            <a:off x="774221" y="3180870"/>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774221" y="3723131"/>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548981" y="4515255"/>
            <a:ext cx="8133541" cy="1853646"/>
          </a:xfrm>
          <a:prstGeom prst="roundRect">
            <a:avLst>
              <a:gd name="adj" fmla="val 5900"/>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TextBox 21"/>
          <p:cNvSpPr txBox="1"/>
          <p:nvPr/>
        </p:nvSpPr>
        <p:spPr>
          <a:xfrm>
            <a:off x="752253" y="4649311"/>
            <a:ext cx="7639493" cy="1200329"/>
          </a:xfrm>
          <a:prstGeom prst="rect">
            <a:avLst/>
          </a:prstGeom>
          <a:noFill/>
        </p:spPr>
        <p:txBody>
          <a:bodyPr wrap="square" rtlCol="0">
            <a:spAutoFit/>
          </a:bodyPr>
          <a:lstStyle/>
          <a:p>
            <a:r>
              <a:rPr lang="en-US" dirty="0" err="1" smtClean="0">
                <a:solidFill>
                  <a:schemeClr val="bg1"/>
                </a:solidFill>
              </a:rPr>
              <a:t>Khi</a:t>
            </a:r>
            <a:r>
              <a:rPr lang="en-US" dirty="0" smtClean="0">
                <a:solidFill>
                  <a:schemeClr val="bg1"/>
                </a:solidFill>
              </a:rPr>
              <a:t> </a:t>
            </a:r>
            <a:r>
              <a:rPr lang="en-US" dirty="0" err="1" smtClean="0">
                <a:solidFill>
                  <a:schemeClr val="bg1"/>
                </a:solidFill>
              </a:rPr>
              <a:t>khai</a:t>
            </a:r>
            <a:r>
              <a:rPr lang="en-US" dirty="0" smtClean="0">
                <a:solidFill>
                  <a:schemeClr val="bg1"/>
                </a:solidFill>
              </a:rPr>
              <a:t> </a:t>
            </a:r>
            <a:r>
              <a:rPr lang="en-US" dirty="0" err="1" smtClean="0">
                <a:solidFill>
                  <a:schemeClr val="bg1"/>
                </a:solidFill>
              </a:rPr>
              <a:t>báo</a:t>
            </a:r>
            <a:r>
              <a:rPr lang="en-US" dirty="0" smtClean="0">
                <a:solidFill>
                  <a:schemeClr val="bg1"/>
                </a:solidFill>
              </a:rPr>
              <a:t> </a:t>
            </a:r>
            <a:r>
              <a:rPr lang="en-US" dirty="0" err="1" smtClean="0">
                <a:solidFill>
                  <a:schemeClr val="bg1"/>
                </a:solidFill>
              </a:rPr>
              <a:t>biến</a:t>
            </a:r>
            <a:r>
              <a:rPr lang="en-US" dirty="0" smtClean="0">
                <a:solidFill>
                  <a:schemeClr val="bg1"/>
                </a:solidFill>
              </a:rPr>
              <a:t> </a:t>
            </a:r>
            <a:r>
              <a:rPr lang="vi-VN" dirty="0" smtClean="0">
                <a:solidFill>
                  <a:schemeClr val="bg1"/>
                </a:solidFill>
              </a:rPr>
              <a:t>trong </a:t>
            </a:r>
            <a:r>
              <a:rPr lang="vi-VN" dirty="0">
                <a:solidFill>
                  <a:schemeClr val="bg1"/>
                </a:solidFill>
              </a:rPr>
              <a:t>Python ta không cần phải khai báo kiểu dữ liệu ta chỉ cần gán một </a:t>
            </a:r>
            <a:r>
              <a:rPr lang="vi-VN" dirty="0" smtClean="0">
                <a:solidFill>
                  <a:schemeClr val="bg1"/>
                </a:solidFill>
              </a:rPr>
              <a:t>giá</a:t>
            </a:r>
            <a:r>
              <a:rPr lang="en-US" dirty="0" smtClean="0">
                <a:solidFill>
                  <a:schemeClr val="bg1"/>
                </a:solidFill>
              </a:rPr>
              <a:t> </a:t>
            </a:r>
            <a:r>
              <a:rPr lang="vi-VN" dirty="0" smtClean="0">
                <a:solidFill>
                  <a:schemeClr val="bg1"/>
                </a:solidFill>
              </a:rPr>
              <a:t>trị </a:t>
            </a:r>
            <a:r>
              <a:rPr lang="vi-VN" dirty="0">
                <a:solidFill>
                  <a:schemeClr val="bg1"/>
                </a:solidFill>
              </a:rPr>
              <a:t>cho tên biến, Python sẽ tự động suy ra kiểu dữ liệu tương cho biến </a:t>
            </a:r>
            <a:r>
              <a:rPr lang="vi-VN" dirty="0" smtClean="0">
                <a:solidFill>
                  <a:schemeClr val="bg1"/>
                </a:solidFill>
              </a:rPr>
              <a:t>đó</a:t>
            </a:r>
            <a:r>
              <a:rPr lang="en-US" dirty="0" smtClean="0">
                <a:solidFill>
                  <a:schemeClr val="bg1"/>
                </a:solidFill>
              </a:rPr>
              <a:t>.</a:t>
            </a:r>
            <a:endParaRPr lang="vi-VN" dirty="0">
              <a:solidFill>
                <a:schemeClr val="bg1"/>
              </a:solidFill>
            </a:endParaRPr>
          </a:p>
          <a:p>
            <a:endParaRPr lang="en-US" dirty="0">
              <a:solidFill>
                <a:schemeClr val="bg1"/>
              </a:solidFill>
            </a:endParaRPr>
          </a:p>
        </p:txBody>
      </p:sp>
      <p:sp>
        <p:nvSpPr>
          <p:cNvPr id="24" name="TextBox 23"/>
          <p:cNvSpPr txBox="1"/>
          <p:nvPr/>
        </p:nvSpPr>
        <p:spPr>
          <a:xfrm>
            <a:off x="752253" y="5627504"/>
            <a:ext cx="7930269" cy="369332"/>
          </a:xfrm>
          <a:prstGeom prst="rect">
            <a:avLst/>
          </a:prstGeom>
          <a:noFill/>
        </p:spPr>
        <p:txBody>
          <a:bodyPr wrap="square" rtlCol="0">
            <a:spAutoFit/>
          </a:bodyPr>
          <a:lstStyle/>
          <a:p>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hàm</a:t>
            </a:r>
            <a:r>
              <a:rPr lang="en-US" dirty="0" smtClean="0">
                <a:solidFill>
                  <a:schemeClr val="bg1"/>
                </a:solidFill>
              </a:rPr>
              <a:t> </a:t>
            </a:r>
            <a:r>
              <a:rPr lang="en-US" b="1" dirty="0" smtClean="0">
                <a:solidFill>
                  <a:srgbClr val="FFFF00"/>
                </a:solidFill>
              </a:rPr>
              <a:t>type()</a:t>
            </a:r>
            <a:r>
              <a:rPr lang="en-US" b="1" dirty="0" smtClean="0">
                <a:solidFill>
                  <a:schemeClr val="bg1"/>
                </a:solidFill>
              </a:rPr>
              <a:t> </a:t>
            </a:r>
            <a:r>
              <a:rPr lang="en-US" dirty="0" err="1" smtClean="0">
                <a:solidFill>
                  <a:schemeClr val="bg1"/>
                </a:solidFill>
              </a:rPr>
              <a:t>để</a:t>
            </a:r>
            <a:r>
              <a:rPr lang="en-US" dirty="0" smtClean="0">
                <a:solidFill>
                  <a:schemeClr val="bg1"/>
                </a:solidFill>
              </a:rPr>
              <a:t> </a:t>
            </a:r>
            <a:r>
              <a:rPr lang="en-US" dirty="0" err="1" smtClean="0">
                <a:solidFill>
                  <a:schemeClr val="bg1"/>
                </a:solidFill>
              </a:rPr>
              <a:t>kiểm</a:t>
            </a:r>
            <a:r>
              <a:rPr lang="en-US" dirty="0" smtClean="0">
                <a:solidFill>
                  <a:schemeClr val="bg1"/>
                </a:solidFill>
              </a:rPr>
              <a:t> </a:t>
            </a:r>
            <a:r>
              <a:rPr lang="en-US" dirty="0" err="1" smtClean="0">
                <a:solidFill>
                  <a:schemeClr val="bg1"/>
                </a:solidFill>
              </a:rPr>
              <a:t>tra</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hiện</a:t>
            </a:r>
            <a:r>
              <a:rPr lang="en-US" dirty="0" smtClean="0">
                <a:solidFill>
                  <a:schemeClr val="bg1"/>
                </a:solidFill>
              </a:rPr>
              <a:t> </a:t>
            </a:r>
            <a:r>
              <a:rPr lang="en-US" dirty="0" err="1" smtClean="0">
                <a:solidFill>
                  <a:schemeClr val="bg1"/>
                </a:solidFill>
              </a:rPr>
              <a:t>tại</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endParaRPr lang="en-US" dirty="0">
              <a:solidFill>
                <a:schemeClr val="bg1"/>
              </a:solidFill>
            </a:endParaRPr>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mtClean="0"/>
              <a:t>2.1 Cách khai báo BIẾN trong Python</a:t>
            </a:r>
            <a:endParaRPr lang="en-US"/>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khai</a:t>
            </a:r>
            <a:r>
              <a:rPr lang="en-US" b="1" dirty="0" smtClean="0"/>
              <a:t> </a:t>
            </a:r>
            <a:r>
              <a:rPr lang="en-US" b="1" dirty="0" err="1" smtClean="0"/>
              <a:t>báo</a:t>
            </a:r>
            <a:r>
              <a:rPr lang="en-US" b="1" dirty="0" smtClean="0"/>
              <a:t> </a:t>
            </a:r>
            <a:r>
              <a:rPr lang="en-US" b="1" dirty="0" err="1" smtClean="0"/>
              <a:t>biến</a:t>
            </a:r>
            <a:endParaRPr lang="en-US" b="1" dirty="0">
              <a:solidFill>
                <a:srgbClr val="FF0000"/>
              </a:solidFill>
            </a:endParaRPr>
          </a:p>
        </p:txBody>
      </p:sp>
      <p:sp>
        <p:nvSpPr>
          <p:cNvPr id="16" name="Rectangle 15"/>
          <p:cNvSpPr/>
          <p:nvPr/>
        </p:nvSpPr>
        <p:spPr>
          <a:xfrm>
            <a:off x="627321" y="2728297"/>
            <a:ext cx="7846828" cy="780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808075" y="2917174"/>
            <a:ext cx="7110974" cy="369332"/>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a:t>
            </a:r>
            <a:r>
              <a:rPr lang="en-US" dirty="0" smtClean="0">
                <a:solidFill>
                  <a:schemeClr val="accent2">
                    <a:lumMod val="75000"/>
                  </a:schemeClr>
                </a:solidFill>
              </a:rPr>
              <a:t>‘Python’ </a:t>
            </a:r>
            <a:r>
              <a:rPr lang="en-US" dirty="0" smtClean="0">
                <a:solidFill>
                  <a:srgbClr val="60B659"/>
                </a:solidFill>
              </a:rPr>
              <a:t># name </a:t>
            </a:r>
            <a:r>
              <a:rPr lang="en-US" dirty="0" err="1" smtClean="0">
                <a:solidFill>
                  <a:srgbClr val="60B659"/>
                </a:solidFill>
              </a:rPr>
              <a:t>là</a:t>
            </a:r>
            <a:r>
              <a:rPr lang="en-US" dirty="0" smtClean="0">
                <a:solidFill>
                  <a:srgbClr val="60B659"/>
                </a:solidFill>
              </a:rPr>
              <a:t> </a:t>
            </a:r>
            <a:r>
              <a:rPr lang="en-US" dirty="0" err="1" smtClean="0">
                <a:solidFill>
                  <a:srgbClr val="60B659"/>
                </a:solidFill>
              </a:rPr>
              <a:t>kiểu</a:t>
            </a:r>
            <a:r>
              <a:rPr lang="en-US" dirty="0" smtClean="0">
                <a:solidFill>
                  <a:srgbClr val="60B659"/>
                </a:solidFill>
              </a:rPr>
              <a:t> </a:t>
            </a:r>
            <a:r>
              <a:rPr lang="en-US" dirty="0" err="1" smtClean="0">
                <a:solidFill>
                  <a:srgbClr val="60B659"/>
                </a:solidFill>
              </a:rPr>
              <a:t>chuỗi</a:t>
            </a:r>
            <a:r>
              <a:rPr lang="en-US" dirty="0" smtClean="0">
                <a:solidFill>
                  <a:srgbClr val="60B659"/>
                </a:solidFill>
              </a:rPr>
              <a:t> </a:t>
            </a:r>
            <a:r>
              <a:rPr lang="en-US" dirty="0" err="1" smtClean="0">
                <a:solidFill>
                  <a:srgbClr val="60B659"/>
                </a:solidFill>
              </a:rPr>
              <a:t>str</a:t>
            </a:r>
            <a:endParaRPr lang="en-US" dirty="0">
              <a:solidFill>
                <a:srgbClr val="60B659"/>
              </a:solidFill>
            </a:endParaRPr>
          </a:p>
        </p:txBody>
      </p:sp>
      <p:sp>
        <p:nvSpPr>
          <p:cNvPr id="25" name="TextBox 24"/>
          <p:cNvSpPr txBox="1"/>
          <p:nvPr/>
        </p:nvSpPr>
        <p:spPr>
          <a:xfrm>
            <a:off x="435934" y="2186024"/>
            <a:ext cx="7687339"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biến</a:t>
            </a:r>
            <a:r>
              <a:rPr lang="en-US" dirty="0" smtClean="0"/>
              <a:t> </a:t>
            </a:r>
            <a:r>
              <a:rPr lang="en-US" b="1" dirty="0" smtClean="0"/>
              <a:t>name</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b="1" dirty="0" smtClean="0"/>
              <a:t>Python</a:t>
            </a:r>
            <a:r>
              <a:rPr lang="en-US" dirty="0" smtClean="0"/>
              <a:t> ta </a:t>
            </a:r>
            <a:r>
              <a:rPr lang="en-US" dirty="0" err="1" smtClean="0"/>
              <a:t>viết</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6" name="TextBox 25"/>
          <p:cNvSpPr txBox="1"/>
          <p:nvPr/>
        </p:nvSpPr>
        <p:spPr>
          <a:xfrm>
            <a:off x="435934" y="3659553"/>
            <a:ext cx="7687339"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để</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biến</a:t>
            </a:r>
            <a:r>
              <a:rPr lang="en-US" dirty="0" smtClean="0"/>
              <a:t> </a:t>
            </a:r>
            <a:r>
              <a:rPr lang="en-US" b="1" dirty="0" smtClean="0"/>
              <a:t>age</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b="1" dirty="0" smtClean="0"/>
              <a:t>35</a:t>
            </a:r>
            <a:r>
              <a:rPr lang="en-US" dirty="0" smtClean="0"/>
              <a:t> ta </a:t>
            </a:r>
            <a:r>
              <a:rPr lang="en-US" dirty="0" err="1" smtClean="0"/>
              <a:t>viết</a:t>
            </a:r>
            <a:r>
              <a:rPr lang="en-US" dirty="0" smtClean="0"/>
              <a:t> </a:t>
            </a:r>
            <a:r>
              <a:rPr lang="en-US" dirty="0" err="1" smtClean="0"/>
              <a:t>như</a:t>
            </a:r>
            <a:r>
              <a:rPr lang="en-US" dirty="0" smtClean="0"/>
              <a:t> </a:t>
            </a:r>
            <a:r>
              <a:rPr lang="en-US" dirty="0" err="1" smtClean="0"/>
              <a:t>sau</a:t>
            </a:r>
            <a:r>
              <a:rPr lang="en-US" dirty="0" smtClean="0"/>
              <a:t>:</a:t>
            </a:r>
            <a:endParaRPr lang="en-US" b="1" dirty="0"/>
          </a:p>
        </p:txBody>
      </p:sp>
      <p:sp>
        <p:nvSpPr>
          <p:cNvPr id="27" name="Rectangle 26"/>
          <p:cNvSpPr/>
          <p:nvPr/>
        </p:nvSpPr>
        <p:spPr>
          <a:xfrm>
            <a:off x="627321" y="4192954"/>
            <a:ext cx="7846828" cy="780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08075" y="4381831"/>
            <a:ext cx="6974958" cy="369332"/>
          </a:xfrm>
          <a:prstGeom prst="rect">
            <a:avLst/>
          </a:prstGeom>
          <a:noFill/>
        </p:spPr>
        <p:txBody>
          <a:bodyPr wrap="square" rtlCol="0">
            <a:spAutoFit/>
          </a:bodyPr>
          <a:lstStyle/>
          <a:p>
            <a:r>
              <a:rPr lang="en-US" dirty="0" smtClean="0">
                <a:solidFill>
                  <a:schemeClr val="bg1"/>
                </a:solidFill>
              </a:rPr>
              <a:t>age  = </a:t>
            </a:r>
            <a:r>
              <a:rPr lang="en-US" dirty="0" smtClean="0">
                <a:solidFill>
                  <a:schemeClr val="accent6">
                    <a:lumMod val="40000"/>
                    <a:lumOff val="60000"/>
                  </a:schemeClr>
                </a:solidFill>
              </a:rPr>
              <a:t>35 </a:t>
            </a:r>
            <a:r>
              <a:rPr lang="en-US" dirty="0" smtClean="0">
                <a:solidFill>
                  <a:srgbClr val="60B659"/>
                </a:solidFill>
              </a:rPr>
              <a:t># age </a:t>
            </a:r>
            <a:r>
              <a:rPr lang="en-US" dirty="0" err="1" smtClean="0">
                <a:solidFill>
                  <a:srgbClr val="60B659"/>
                </a:solidFill>
              </a:rPr>
              <a:t>là</a:t>
            </a:r>
            <a:r>
              <a:rPr lang="en-US" dirty="0" smtClean="0">
                <a:solidFill>
                  <a:srgbClr val="60B659"/>
                </a:solidFill>
              </a:rPr>
              <a:t> </a:t>
            </a:r>
            <a:r>
              <a:rPr lang="en-US" dirty="0" err="1" smtClean="0">
                <a:solidFill>
                  <a:srgbClr val="60B659"/>
                </a:solidFill>
              </a:rPr>
              <a:t>kiểu</a:t>
            </a:r>
            <a:r>
              <a:rPr lang="en-US" dirty="0" smtClean="0">
                <a:solidFill>
                  <a:srgbClr val="60B659"/>
                </a:solidFill>
              </a:rPr>
              <a:t> </a:t>
            </a:r>
            <a:r>
              <a:rPr lang="en-US" dirty="0" err="1" smtClean="0">
                <a:solidFill>
                  <a:srgbClr val="60B659"/>
                </a:solidFill>
              </a:rPr>
              <a:t>số</a:t>
            </a:r>
            <a:r>
              <a:rPr lang="en-US" dirty="0" smtClean="0">
                <a:solidFill>
                  <a:srgbClr val="60B659"/>
                </a:solidFill>
              </a:rPr>
              <a:t> </a:t>
            </a:r>
            <a:r>
              <a:rPr lang="en-US" dirty="0" err="1" smtClean="0">
                <a:solidFill>
                  <a:srgbClr val="60B659"/>
                </a:solidFill>
              </a:rPr>
              <a:t>int</a:t>
            </a:r>
            <a:endParaRPr lang="en-US" dirty="0">
              <a:solidFill>
                <a:srgbClr val="60B659"/>
              </a:solidFill>
            </a:endParaRPr>
          </a:p>
        </p:txBody>
      </p:sp>
      <p:sp>
        <p:nvSpPr>
          <p:cNvPr id="29" name="TextBox 28"/>
          <p:cNvSpPr txBox="1"/>
          <p:nvPr/>
        </p:nvSpPr>
        <p:spPr>
          <a:xfrm>
            <a:off x="435934" y="5162441"/>
            <a:ext cx="7687339"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hiện</a:t>
            </a:r>
            <a:r>
              <a:rPr lang="en-US" dirty="0" smtClean="0"/>
              <a:t> </a:t>
            </a:r>
            <a:r>
              <a:rPr lang="en-US" dirty="0" err="1" smtClean="0"/>
              <a:t>tại</a:t>
            </a:r>
            <a:r>
              <a:rPr lang="en-US" dirty="0" smtClean="0"/>
              <a:t> </a:t>
            </a:r>
            <a:r>
              <a:rPr lang="en-US" dirty="0" err="1" smtClean="0"/>
              <a:t>của</a:t>
            </a:r>
            <a:r>
              <a:rPr lang="en-US" dirty="0" smtClean="0"/>
              <a:t> </a:t>
            </a:r>
            <a:r>
              <a:rPr lang="en-US" dirty="0" err="1" smtClean="0"/>
              <a:t>biến</a:t>
            </a:r>
            <a:endParaRPr lang="en-US" b="1" dirty="0"/>
          </a:p>
        </p:txBody>
      </p:sp>
      <p:sp>
        <p:nvSpPr>
          <p:cNvPr id="30" name="Rectangle 29"/>
          <p:cNvSpPr/>
          <p:nvPr/>
        </p:nvSpPr>
        <p:spPr>
          <a:xfrm>
            <a:off x="627321" y="5587594"/>
            <a:ext cx="7846828" cy="78061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08075" y="5776471"/>
            <a:ext cx="7666074"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name</a:t>
            </a:r>
            <a:r>
              <a:rPr lang="en-US" dirty="0" smtClean="0">
                <a:solidFill>
                  <a:srgbClr val="FF0000"/>
                </a:solidFill>
              </a:rPr>
              <a:t>)</a:t>
            </a:r>
            <a:r>
              <a:rPr lang="en-US" dirty="0" smtClean="0">
                <a:solidFill>
                  <a:srgbClr val="FECC36"/>
                </a:solidFill>
              </a:rPr>
              <a:t>) </a:t>
            </a:r>
            <a:r>
              <a:rPr lang="en-US" dirty="0" smtClean="0">
                <a:solidFill>
                  <a:srgbClr val="60B659"/>
                </a:solidFill>
              </a:rPr>
              <a:t># </a:t>
            </a:r>
            <a:r>
              <a:rPr lang="en-US" dirty="0" err="1" smtClean="0">
                <a:solidFill>
                  <a:srgbClr val="60B659"/>
                </a:solidFill>
              </a:rPr>
              <a:t>Kết</a:t>
            </a:r>
            <a:r>
              <a:rPr lang="en-US" dirty="0" smtClean="0">
                <a:solidFill>
                  <a:srgbClr val="60B659"/>
                </a:solidFill>
              </a:rPr>
              <a:t> </a:t>
            </a:r>
            <a:r>
              <a:rPr lang="en-US" dirty="0" err="1" smtClean="0">
                <a:solidFill>
                  <a:srgbClr val="60B659"/>
                </a:solidFill>
              </a:rPr>
              <a:t>quả</a:t>
            </a:r>
            <a:r>
              <a:rPr lang="en-US" dirty="0" smtClean="0">
                <a:solidFill>
                  <a:srgbClr val="60B659"/>
                </a:solidFill>
              </a:rPr>
              <a:t> in </a:t>
            </a:r>
            <a:r>
              <a:rPr lang="en-US" dirty="0" err="1" smtClean="0">
                <a:solidFill>
                  <a:srgbClr val="60B659"/>
                </a:solidFill>
              </a:rPr>
              <a:t>ra</a:t>
            </a:r>
            <a:r>
              <a:rPr lang="en-US" dirty="0">
                <a:solidFill>
                  <a:srgbClr val="60B659"/>
                </a:solidFill>
              </a:rPr>
              <a:t> Terminal: &lt;type '</a:t>
            </a:r>
            <a:r>
              <a:rPr lang="en-US" dirty="0" err="1">
                <a:solidFill>
                  <a:srgbClr val="60B659"/>
                </a:solidFill>
              </a:rPr>
              <a:t>str</a:t>
            </a:r>
            <a:r>
              <a:rPr lang="en-US" dirty="0">
                <a:solidFill>
                  <a:srgbClr val="60B659"/>
                </a:solidFill>
              </a:rPr>
              <a:t>'&gt;</a:t>
            </a:r>
          </a:p>
        </p:txBody>
      </p:sp>
    </p:spTree>
    <p:extLst>
      <p:ext uri="{BB962C8B-B14F-4D97-AF65-F5344CB8AC3E}">
        <p14:creationId xmlns:p14="http://schemas.microsoft.com/office/powerpoint/2010/main" val="1923617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p:txBody>
          <a:bodyPr/>
          <a:lstStyle/>
          <a:p>
            <a:r>
              <a:rPr lang="en-US" dirty="0" smtClean="0"/>
              <a:t>2.2 </a:t>
            </a:r>
            <a:r>
              <a:rPr lang="en-US" dirty="0" err="1" smtClean="0"/>
              <a:t>Nguyên</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trong</a:t>
            </a:r>
            <a:r>
              <a:rPr lang="en-US" dirty="0" smtClean="0"/>
              <a:t> Python</a:t>
            </a:r>
            <a:endParaRPr lang="en-US" dirty="0"/>
          </a:p>
        </p:txBody>
      </p:sp>
      <p:sp>
        <p:nvSpPr>
          <p:cNvPr id="4" name="Oval 3"/>
          <p:cNvSpPr/>
          <p:nvPr/>
        </p:nvSpPr>
        <p:spPr>
          <a:xfrm>
            <a:off x="602143" y="1654766"/>
            <a:ext cx="312257" cy="312257"/>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5" name="Oval 4"/>
          <p:cNvSpPr/>
          <p:nvPr/>
        </p:nvSpPr>
        <p:spPr>
          <a:xfrm>
            <a:off x="602143" y="2183145"/>
            <a:ext cx="312257" cy="312257"/>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6" name="Oval 5"/>
          <p:cNvSpPr/>
          <p:nvPr/>
        </p:nvSpPr>
        <p:spPr>
          <a:xfrm>
            <a:off x="602143" y="2696427"/>
            <a:ext cx="312257" cy="312257"/>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7" name="Oval 6"/>
          <p:cNvSpPr/>
          <p:nvPr/>
        </p:nvSpPr>
        <p:spPr>
          <a:xfrm>
            <a:off x="602143" y="3239902"/>
            <a:ext cx="312257" cy="312257"/>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8" name="Oval 7"/>
          <p:cNvSpPr/>
          <p:nvPr/>
        </p:nvSpPr>
        <p:spPr>
          <a:xfrm>
            <a:off x="602143" y="3997408"/>
            <a:ext cx="312257" cy="312257"/>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0" name="TextBox 9"/>
          <p:cNvSpPr txBox="1"/>
          <p:nvPr/>
        </p:nvSpPr>
        <p:spPr>
          <a:xfrm>
            <a:off x="1069550" y="2200142"/>
            <a:ext cx="7687339" cy="369332"/>
          </a:xfrm>
          <a:prstGeom prst="rect">
            <a:avLst/>
          </a:prstGeom>
          <a:noFill/>
        </p:spPr>
        <p:txBody>
          <a:bodyPr wrap="square" rtlCol="0">
            <a:spAutoFit/>
          </a:bodyPr>
          <a:lstStyle/>
          <a:p>
            <a:r>
              <a:rPr lang="en-US" dirty="0" err="1" smtClean="0"/>
              <a:t>Phải</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bằng</a:t>
            </a:r>
            <a:r>
              <a:rPr lang="en-US" dirty="0" smtClean="0"/>
              <a:t> </a:t>
            </a:r>
            <a:r>
              <a:rPr lang="en-US" dirty="0" err="1" smtClean="0"/>
              <a:t>một</a:t>
            </a:r>
            <a:r>
              <a:rPr lang="en-US" dirty="0" smtClean="0"/>
              <a:t> </a:t>
            </a:r>
            <a:r>
              <a:rPr lang="en-US" dirty="0" err="1" smtClean="0"/>
              <a:t>ký</a:t>
            </a:r>
            <a:r>
              <a:rPr lang="en-US" dirty="0" smtClean="0"/>
              <a:t> </a:t>
            </a:r>
            <a:r>
              <a:rPr lang="en-US" dirty="0" err="1" smtClean="0"/>
              <a:t>tự</a:t>
            </a:r>
            <a:r>
              <a:rPr lang="en-US" dirty="0" smtClean="0"/>
              <a:t> </a:t>
            </a:r>
            <a:r>
              <a:rPr lang="en-US" dirty="0" err="1" smtClean="0"/>
              <a:t>hoặc</a:t>
            </a:r>
            <a:r>
              <a:rPr lang="en-US" dirty="0" smtClean="0"/>
              <a:t> </a:t>
            </a:r>
            <a:r>
              <a:rPr lang="en-US" dirty="0" err="1" smtClean="0"/>
              <a:t>dấu</a:t>
            </a:r>
            <a:r>
              <a:rPr lang="en-US" dirty="0" smtClean="0"/>
              <a:t> </a:t>
            </a:r>
            <a:r>
              <a:rPr lang="en-US" dirty="0" err="1" smtClean="0"/>
              <a:t>gạch</a:t>
            </a:r>
            <a:r>
              <a:rPr lang="en-US" dirty="0" smtClean="0"/>
              <a:t> </a:t>
            </a:r>
            <a:r>
              <a:rPr lang="en-US" dirty="0" err="1" smtClean="0"/>
              <a:t>dưới</a:t>
            </a:r>
            <a:r>
              <a:rPr lang="en-US" dirty="0" smtClean="0"/>
              <a:t> _</a:t>
            </a:r>
            <a:endParaRPr lang="en-US" b="1" dirty="0"/>
          </a:p>
        </p:txBody>
      </p:sp>
      <p:sp>
        <p:nvSpPr>
          <p:cNvPr id="11" name="TextBox 10"/>
          <p:cNvSpPr txBox="1"/>
          <p:nvPr/>
        </p:nvSpPr>
        <p:spPr>
          <a:xfrm>
            <a:off x="1069550" y="2685361"/>
            <a:ext cx="7687339" cy="369332"/>
          </a:xfrm>
          <a:prstGeom prst="rect">
            <a:avLst/>
          </a:prstGeom>
          <a:noFill/>
        </p:spPr>
        <p:txBody>
          <a:bodyPr wrap="square" rtlCol="0">
            <a:spAutoFit/>
          </a:bodyPr>
          <a:lstStyle/>
          <a:p>
            <a:r>
              <a:rPr lang="en-US" dirty="0" err="1" smtClean="0"/>
              <a:t>Tên</a:t>
            </a:r>
            <a:r>
              <a:rPr lang="en-US" dirty="0" smtClean="0"/>
              <a:t> </a:t>
            </a:r>
            <a:r>
              <a:rPr lang="en-US" dirty="0" err="1" smtClean="0"/>
              <a:t>biến</a:t>
            </a:r>
            <a:r>
              <a:rPr lang="en-US" dirty="0" smtClean="0"/>
              <a:t> </a:t>
            </a:r>
            <a:r>
              <a:rPr lang="en-US" dirty="0" err="1" smtClean="0"/>
              <a:t>không</a:t>
            </a:r>
            <a:r>
              <a:rPr lang="en-US" dirty="0" smtClean="0"/>
              <a:t> </a:t>
            </a:r>
            <a:r>
              <a:rPr lang="en-US" dirty="0" err="1" smtClean="0"/>
              <a:t>bắt</a:t>
            </a:r>
            <a:r>
              <a:rPr lang="en-US" dirty="0" smtClean="0"/>
              <a:t> </a:t>
            </a:r>
            <a:r>
              <a:rPr lang="en-US" dirty="0" err="1" smtClean="0"/>
              <a:t>đầu</a:t>
            </a:r>
            <a:r>
              <a:rPr lang="en-US" dirty="0" smtClean="0"/>
              <a:t> </a:t>
            </a:r>
            <a:r>
              <a:rPr lang="en-US" dirty="0" err="1" smtClean="0"/>
              <a:t>bằng</a:t>
            </a:r>
            <a:r>
              <a:rPr lang="en-US" dirty="0" smtClean="0"/>
              <a:t> </a:t>
            </a:r>
            <a:r>
              <a:rPr lang="en-US" dirty="0" err="1" smtClean="0"/>
              <a:t>một</a:t>
            </a:r>
            <a:r>
              <a:rPr lang="en-US" dirty="0" smtClean="0"/>
              <a:t> con </a:t>
            </a:r>
            <a:r>
              <a:rPr lang="en-US" dirty="0" err="1" smtClean="0"/>
              <a:t>số</a:t>
            </a:r>
            <a:endParaRPr lang="en-US" b="1" dirty="0"/>
          </a:p>
        </p:txBody>
      </p:sp>
      <p:sp>
        <p:nvSpPr>
          <p:cNvPr id="12" name="TextBox 11"/>
          <p:cNvSpPr txBox="1"/>
          <p:nvPr/>
        </p:nvSpPr>
        <p:spPr>
          <a:xfrm>
            <a:off x="1069550" y="1682421"/>
            <a:ext cx="7687339" cy="369332"/>
          </a:xfrm>
          <a:prstGeom prst="rect">
            <a:avLst/>
          </a:prstGeom>
          <a:noFill/>
        </p:spPr>
        <p:txBody>
          <a:bodyPr wrap="square" rtlCol="0">
            <a:spAutoFit/>
          </a:bodyPr>
          <a:lstStyle/>
          <a:p>
            <a:r>
              <a:rPr lang="en-US" dirty="0" err="1" smtClean="0"/>
              <a:t>Tên</a:t>
            </a:r>
            <a:r>
              <a:rPr lang="en-US" dirty="0" smtClean="0"/>
              <a:t> </a:t>
            </a:r>
            <a:r>
              <a:rPr lang="en-US" dirty="0" err="1" smtClean="0"/>
              <a:t>biến</a:t>
            </a:r>
            <a:r>
              <a:rPr lang="en-US" dirty="0" smtClean="0"/>
              <a:t> </a:t>
            </a:r>
            <a:r>
              <a:rPr lang="en-US" dirty="0" err="1" smtClean="0"/>
              <a:t>chỉ</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ký</a:t>
            </a:r>
            <a:r>
              <a:rPr lang="en-US" dirty="0" smtClean="0"/>
              <a:t> </a:t>
            </a:r>
            <a:r>
              <a:rPr lang="en-US" dirty="0" err="1" smtClean="0"/>
              <a:t>tự</a:t>
            </a:r>
            <a:r>
              <a:rPr lang="en-US" dirty="0" smtClean="0"/>
              <a:t> a-z, A-Z, 0-9  </a:t>
            </a:r>
            <a:r>
              <a:rPr lang="en-US" dirty="0" err="1" smtClean="0"/>
              <a:t>và</a:t>
            </a:r>
            <a:r>
              <a:rPr lang="en-US" dirty="0" smtClean="0"/>
              <a:t> </a:t>
            </a:r>
            <a:r>
              <a:rPr lang="en-US" dirty="0" err="1" smtClean="0"/>
              <a:t>dấu</a:t>
            </a:r>
            <a:r>
              <a:rPr lang="en-US" dirty="0" smtClean="0"/>
              <a:t> </a:t>
            </a:r>
            <a:r>
              <a:rPr lang="en-US" dirty="0" err="1" smtClean="0"/>
              <a:t>gạch</a:t>
            </a:r>
            <a:r>
              <a:rPr lang="en-US" dirty="0" smtClean="0"/>
              <a:t> </a:t>
            </a:r>
            <a:r>
              <a:rPr lang="en-US" dirty="0" err="1" smtClean="0"/>
              <a:t>dưới</a:t>
            </a:r>
            <a:r>
              <a:rPr lang="en-US" dirty="0" smtClean="0"/>
              <a:t> _</a:t>
            </a:r>
            <a:endParaRPr lang="en-US" b="1" dirty="0"/>
          </a:p>
        </p:txBody>
      </p:sp>
      <p:sp>
        <p:nvSpPr>
          <p:cNvPr id="13" name="TextBox 12"/>
          <p:cNvSpPr txBox="1"/>
          <p:nvPr/>
        </p:nvSpPr>
        <p:spPr>
          <a:xfrm>
            <a:off x="1069550" y="3216988"/>
            <a:ext cx="7687339" cy="646331"/>
          </a:xfrm>
          <a:prstGeom prst="rect">
            <a:avLst/>
          </a:prstGeom>
          <a:noFill/>
        </p:spPr>
        <p:txBody>
          <a:bodyPr wrap="square" rtlCol="0">
            <a:spAutoFit/>
          </a:bodyPr>
          <a:lstStyle/>
          <a:p>
            <a:r>
              <a:rPr lang="vi-VN" dirty="0"/>
              <a:t>Tên biến phân biệt chữ hoa chữ </a:t>
            </a:r>
            <a:r>
              <a:rPr lang="vi-VN" dirty="0" smtClean="0"/>
              <a:t>thường</a:t>
            </a:r>
            <a:r>
              <a:rPr lang="en-US" dirty="0" smtClean="0"/>
              <a:t> </a:t>
            </a:r>
            <a:r>
              <a:rPr lang="en-US" dirty="0"/>
              <a:t>(age, Age </a:t>
            </a:r>
            <a:r>
              <a:rPr lang="en-US" dirty="0" smtClean="0"/>
              <a:t>, AGE </a:t>
            </a:r>
            <a:r>
              <a:rPr lang="en-US" dirty="0" err="1" smtClean="0"/>
              <a:t>là</a:t>
            </a:r>
            <a:r>
              <a:rPr lang="en-US" dirty="0" smtClean="0"/>
              <a:t> 3 </a:t>
            </a:r>
            <a:r>
              <a:rPr lang="en-US" dirty="0" err="1" smtClean="0"/>
              <a:t>biến</a:t>
            </a:r>
            <a:r>
              <a:rPr lang="en-US" dirty="0" smtClean="0"/>
              <a:t> </a:t>
            </a:r>
            <a:r>
              <a:rPr lang="en-US" dirty="0" err="1" smtClean="0"/>
              <a:t>khác</a:t>
            </a:r>
            <a:r>
              <a:rPr lang="en-US" dirty="0" smtClean="0"/>
              <a:t> </a:t>
            </a:r>
            <a:r>
              <a:rPr lang="en-US" dirty="0" err="1" smtClean="0"/>
              <a:t>nhau</a:t>
            </a:r>
            <a:r>
              <a:rPr lang="en-US" dirty="0" smtClean="0"/>
              <a:t>)</a:t>
            </a:r>
            <a:endParaRPr lang="en-US" b="1" dirty="0"/>
          </a:p>
        </p:txBody>
      </p:sp>
      <p:sp>
        <p:nvSpPr>
          <p:cNvPr id="14" name="TextBox 13"/>
          <p:cNvSpPr txBox="1"/>
          <p:nvPr/>
        </p:nvSpPr>
        <p:spPr>
          <a:xfrm>
            <a:off x="1069550" y="3971898"/>
            <a:ext cx="7687339" cy="369332"/>
          </a:xfrm>
          <a:prstGeom prst="rect">
            <a:avLst/>
          </a:prstGeom>
          <a:noFill/>
        </p:spPr>
        <p:txBody>
          <a:bodyPr wrap="square" rtlCol="0">
            <a:spAutoFit/>
          </a:bodyPr>
          <a:lstStyle/>
          <a:p>
            <a:r>
              <a:rPr lang="vi-VN" dirty="0"/>
              <a:t>Tên biến </a:t>
            </a:r>
            <a:r>
              <a:rPr lang="en-US" dirty="0" err="1" smtClean="0"/>
              <a:t>không</a:t>
            </a:r>
            <a:r>
              <a:rPr lang="en-US" dirty="0" smtClean="0"/>
              <a:t> </a:t>
            </a:r>
            <a:r>
              <a:rPr lang="en-US" dirty="0" err="1" smtClean="0"/>
              <a:t>chứa</a:t>
            </a:r>
            <a:r>
              <a:rPr lang="en-US" dirty="0" smtClean="0"/>
              <a:t> </a:t>
            </a:r>
            <a:r>
              <a:rPr lang="en-US" dirty="0" err="1" smtClean="0"/>
              <a:t>các</a:t>
            </a:r>
            <a:r>
              <a:rPr lang="en-US" dirty="0" smtClean="0"/>
              <a:t> </a:t>
            </a:r>
            <a:r>
              <a:rPr lang="en-US" dirty="0" err="1" smtClean="0"/>
              <a:t>từ</a:t>
            </a:r>
            <a:r>
              <a:rPr lang="en-US" dirty="0" smtClean="0"/>
              <a:t> </a:t>
            </a:r>
            <a:r>
              <a:rPr lang="en-US" dirty="0" err="1" smtClean="0"/>
              <a:t>khóa</a:t>
            </a:r>
            <a:r>
              <a:rPr lang="en-US" dirty="0" smtClean="0"/>
              <a:t> </a:t>
            </a:r>
            <a:r>
              <a:rPr lang="en-US" dirty="0" err="1" smtClean="0"/>
              <a:t>của</a:t>
            </a:r>
            <a:r>
              <a:rPr lang="en-US" dirty="0" smtClean="0"/>
              <a:t> Python</a:t>
            </a:r>
            <a:endParaRPr lang="en-US" b="1" dirty="0"/>
          </a:p>
        </p:txBody>
      </p:sp>
      <p:pic>
        <p:nvPicPr>
          <p:cNvPr id="3076" name="Picture 4" descr="https://www.python.org/static/apple-touch-icon-144x144-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3143" y="4668803"/>
            <a:ext cx="1371600" cy="1371601"/>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758271" y="5031439"/>
            <a:ext cx="5756127" cy="646331"/>
          </a:xfrm>
          <a:prstGeom prst="rect">
            <a:avLst/>
          </a:prstGeom>
          <a:noFill/>
        </p:spPr>
        <p:txBody>
          <a:bodyPr wrap="square" rtlCol="0">
            <a:spAutoFit/>
          </a:bodyPr>
          <a:lstStyle/>
          <a:p>
            <a:r>
              <a:rPr lang="en-US" sz="3600" b="1" dirty="0" err="1" smtClean="0">
                <a:solidFill>
                  <a:srgbClr val="346E9E"/>
                </a:solidFill>
              </a:rPr>
              <a:t>Langue_name</a:t>
            </a:r>
            <a:r>
              <a:rPr lang="en-US" sz="3600" b="1" dirty="0" smtClean="0">
                <a:solidFill>
                  <a:srgbClr val="346E9E"/>
                </a:solidFill>
              </a:rPr>
              <a:t> = ‘Python’</a:t>
            </a:r>
            <a:endParaRPr lang="en-US" sz="3600" b="1" dirty="0">
              <a:solidFill>
                <a:srgbClr val="346E9E"/>
              </a:solidFill>
            </a:endParaRPr>
          </a:p>
        </p:txBody>
      </p:sp>
    </p:spTree>
    <p:extLst>
      <p:ext uri="{BB962C8B-B14F-4D97-AF65-F5344CB8AC3E}">
        <p14:creationId xmlns:p14="http://schemas.microsoft.com/office/powerpoint/2010/main" val="3300771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p:txBody>
          <a:bodyPr/>
          <a:lstStyle/>
          <a:p>
            <a:r>
              <a:rPr lang="en-US" dirty="0" err="1" smtClean="0"/>
              <a:t>Từ</a:t>
            </a:r>
            <a:r>
              <a:rPr lang="en-US" dirty="0" smtClean="0"/>
              <a:t> </a:t>
            </a:r>
            <a:r>
              <a:rPr lang="en-US" dirty="0" err="1" smtClean="0"/>
              <a:t>khóa</a:t>
            </a:r>
            <a:r>
              <a:rPr lang="en-US" dirty="0" smtClean="0"/>
              <a:t> </a:t>
            </a:r>
            <a:r>
              <a:rPr lang="en-US" dirty="0" err="1" smtClean="0"/>
              <a:t>trong</a:t>
            </a:r>
            <a:r>
              <a:rPr lang="en-US" dirty="0" smtClean="0"/>
              <a:t>  Python</a:t>
            </a:r>
            <a:endParaRPr lang="en-US" dirty="0"/>
          </a:p>
        </p:txBody>
      </p:sp>
      <p:pic>
        <p:nvPicPr>
          <p:cNvPr id="4" name="Picture 2" descr="Python Keywords an Introduction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b="9659"/>
          <a:stretch/>
        </p:blipFill>
        <p:spPr bwMode="auto">
          <a:xfrm>
            <a:off x="324356" y="1764774"/>
            <a:ext cx="8432533" cy="4285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615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2.2 </a:t>
            </a:r>
            <a:r>
              <a:rPr lang="en-US" dirty="0" err="1" smtClean="0"/>
              <a:t>Nguyên</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trong</a:t>
            </a:r>
            <a:r>
              <a:rPr lang="en-US" dirty="0" smtClean="0"/>
              <a:t> Python</a:t>
            </a:r>
            <a:endParaRPr lang="en-US" dirty="0"/>
          </a:p>
        </p:txBody>
      </p:sp>
      <p:sp>
        <p:nvSpPr>
          <p:cNvPr id="5" name="Rectangle 4"/>
          <p:cNvSpPr/>
          <p:nvPr/>
        </p:nvSpPr>
        <p:spPr>
          <a:xfrm>
            <a:off x="563525" y="2024651"/>
            <a:ext cx="3508745" cy="205825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44280" y="2024650"/>
            <a:ext cx="2923954" cy="1754326"/>
          </a:xfrm>
          <a:prstGeom prst="rect">
            <a:avLst/>
          </a:prstGeom>
          <a:noFill/>
        </p:spPr>
        <p:txBody>
          <a:bodyPr wrap="square" rtlCol="0">
            <a:spAutoFit/>
          </a:bodyPr>
          <a:lstStyle/>
          <a:p>
            <a:r>
              <a:rPr lang="en-US" dirty="0" err="1">
                <a:solidFill>
                  <a:schemeClr val="bg1"/>
                </a:solidFill>
              </a:rPr>
              <a:t>myvar</a:t>
            </a:r>
            <a:r>
              <a:rPr lang="en-US" dirty="0">
                <a:solidFill>
                  <a:schemeClr val="bg1"/>
                </a:solidFill>
              </a:rPr>
              <a:t> = </a:t>
            </a:r>
            <a:r>
              <a:rPr lang="en-US" dirty="0">
                <a:solidFill>
                  <a:schemeClr val="accent2">
                    <a:lumMod val="75000"/>
                  </a:schemeClr>
                </a:solidFill>
              </a:rPr>
              <a:t>"John"</a:t>
            </a:r>
            <a:br>
              <a:rPr lang="en-US" dirty="0">
                <a:solidFill>
                  <a:schemeClr val="accent2">
                    <a:lumMod val="75000"/>
                  </a:schemeClr>
                </a:solidFill>
              </a:rPr>
            </a:br>
            <a:r>
              <a:rPr lang="en-US" dirty="0" err="1">
                <a:solidFill>
                  <a:schemeClr val="bg1"/>
                </a:solidFill>
              </a:rPr>
              <a:t>my_var</a:t>
            </a:r>
            <a:r>
              <a:rPr lang="en-US" dirty="0">
                <a:solidFill>
                  <a:schemeClr val="bg1"/>
                </a:solidFill>
              </a:rPr>
              <a:t> = </a:t>
            </a:r>
            <a:r>
              <a:rPr lang="en-US" dirty="0">
                <a:solidFill>
                  <a:schemeClr val="accent2">
                    <a:lumMod val="75000"/>
                  </a:schemeClr>
                </a:solidFill>
              </a:rPr>
              <a:t>"John"</a:t>
            </a:r>
            <a:br>
              <a:rPr lang="en-US" dirty="0">
                <a:solidFill>
                  <a:schemeClr val="accent2">
                    <a:lumMod val="75000"/>
                  </a:schemeClr>
                </a:solidFill>
              </a:rPr>
            </a:br>
            <a:r>
              <a:rPr lang="en-US" dirty="0">
                <a:solidFill>
                  <a:schemeClr val="bg1"/>
                </a:solidFill>
              </a:rPr>
              <a:t>_</a:t>
            </a:r>
            <a:r>
              <a:rPr lang="en-US" dirty="0" err="1">
                <a:solidFill>
                  <a:schemeClr val="bg1"/>
                </a:solidFill>
              </a:rPr>
              <a:t>my_var</a:t>
            </a:r>
            <a:r>
              <a:rPr lang="en-US" dirty="0">
                <a:solidFill>
                  <a:schemeClr val="bg1"/>
                </a:solidFill>
              </a:rPr>
              <a:t> =</a:t>
            </a:r>
            <a:r>
              <a:rPr lang="en-US" dirty="0">
                <a:solidFill>
                  <a:schemeClr val="accent2">
                    <a:lumMod val="75000"/>
                  </a:schemeClr>
                </a:solidFill>
              </a:rPr>
              <a:t> "John"</a:t>
            </a:r>
            <a:br>
              <a:rPr lang="en-US" dirty="0">
                <a:solidFill>
                  <a:schemeClr val="accent2">
                    <a:lumMod val="75000"/>
                  </a:schemeClr>
                </a:solidFill>
              </a:rPr>
            </a:br>
            <a:r>
              <a:rPr lang="en-US" dirty="0" err="1">
                <a:solidFill>
                  <a:schemeClr val="bg1"/>
                </a:solidFill>
              </a:rPr>
              <a:t>myVar</a:t>
            </a:r>
            <a:r>
              <a:rPr lang="en-US" dirty="0">
                <a:solidFill>
                  <a:schemeClr val="bg1"/>
                </a:solidFill>
              </a:rPr>
              <a:t> = </a:t>
            </a:r>
            <a:r>
              <a:rPr lang="en-US" dirty="0">
                <a:solidFill>
                  <a:schemeClr val="accent2">
                    <a:lumMod val="75000"/>
                  </a:schemeClr>
                </a:solidFill>
              </a:rPr>
              <a:t>"John"</a:t>
            </a:r>
            <a:br>
              <a:rPr lang="en-US" dirty="0">
                <a:solidFill>
                  <a:schemeClr val="accent2">
                    <a:lumMod val="75000"/>
                  </a:schemeClr>
                </a:solidFill>
              </a:rPr>
            </a:br>
            <a:r>
              <a:rPr lang="en-US" dirty="0">
                <a:solidFill>
                  <a:schemeClr val="bg1"/>
                </a:solidFill>
              </a:rPr>
              <a:t>MYVAR = </a:t>
            </a:r>
            <a:r>
              <a:rPr lang="en-US" dirty="0">
                <a:solidFill>
                  <a:schemeClr val="accent2">
                    <a:lumMod val="75000"/>
                  </a:schemeClr>
                </a:solidFill>
              </a:rPr>
              <a:t>"John"</a:t>
            </a:r>
            <a:br>
              <a:rPr lang="en-US" dirty="0">
                <a:solidFill>
                  <a:schemeClr val="accent2">
                    <a:lumMod val="75000"/>
                  </a:schemeClr>
                </a:solidFill>
              </a:rPr>
            </a:br>
            <a:r>
              <a:rPr lang="en-US" dirty="0">
                <a:solidFill>
                  <a:schemeClr val="bg1"/>
                </a:solidFill>
              </a:rPr>
              <a:t>myvar2 = </a:t>
            </a:r>
            <a:r>
              <a:rPr lang="en-US" dirty="0">
                <a:solidFill>
                  <a:schemeClr val="accent2">
                    <a:lumMod val="75000"/>
                  </a:schemeClr>
                </a:solidFill>
              </a:rPr>
              <a:t>"John"</a:t>
            </a:r>
          </a:p>
        </p:txBody>
      </p:sp>
      <p:sp>
        <p:nvSpPr>
          <p:cNvPr id="7" name="TextBox 6"/>
          <p:cNvSpPr txBox="1"/>
          <p:nvPr/>
        </p:nvSpPr>
        <p:spPr>
          <a:xfrm>
            <a:off x="563526" y="1520299"/>
            <a:ext cx="3508744"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cách</a:t>
            </a:r>
            <a:r>
              <a:rPr lang="en-US" dirty="0" smtClean="0"/>
              <a:t> </a:t>
            </a:r>
            <a:r>
              <a:rPr lang="en-US" dirty="0" err="1" smtClean="0"/>
              <a:t>đặt</a:t>
            </a:r>
            <a:r>
              <a:rPr lang="en-US" dirty="0" smtClean="0"/>
              <a:t> </a:t>
            </a:r>
            <a:r>
              <a:rPr lang="en-US" b="1" dirty="0" err="1" smtClean="0"/>
              <a:t>hợp</a:t>
            </a:r>
            <a:r>
              <a:rPr lang="en-US" b="1" dirty="0" smtClean="0"/>
              <a:t> </a:t>
            </a:r>
            <a:r>
              <a:rPr lang="en-US" b="1" dirty="0" err="1" smtClean="0"/>
              <a:t>lệ</a:t>
            </a:r>
            <a:endParaRPr lang="en-US" b="1" dirty="0"/>
          </a:p>
        </p:txBody>
      </p:sp>
      <p:sp>
        <p:nvSpPr>
          <p:cNvPr id="8" name="TextBox 7"/>
          <p:cNvSpPr txBox="1"/>
          <p:nvPr/>
        </p:nvSpPr>
        <p:spPr>
          <a:xfrm>
            <a:off x="489099" y="4310904"/>
            <a:ext cx="4210493"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cách</a:t>
            </a:r>
            <a:r>
              <a:rPr lang="en-US" dirty="0" smtClean="0"/>
              <a:t> </a:t>
            </a:r>
            <a:r>
              <a:rPr lang="en-US" dirty="0" err="1" smtClean="0"/>
              <a:t>đặt</a:t>
            </a:r>
            <a:r>
              <a:rPr lang="en-US" dirty="0" smtClean="0"/>
              <a:t> </a:t>
            </a:r>
            <a:r>
              <a:rPr lang="en-US" b="1" dirty="0" err="1" smtClean="0"/>
              <a:t>không</a:t>
            </a:r>
            <a:r>
              <a:rPr lang="en-US" b="1" dirty="0" smtClean="0"/>
              <a:t> </a:t>
            </a:r>
            <a:r>
              <a:rPr lang="en-US" b="1" dirty="0" err="1" smtClean="0"/>
              <a:t>hợp</a:t>
            </a:r>
            <a:r>
              <a:rPr lang="en-US" b="1" dirty="0" smtClean="0"/>
              <a:t> </a:t>
            </a:r>
            <a:r>
              <a:rPr lang="en-US" b="1" dirty="0" err="1" smtClean="0"/>
              <a:t>lệ</a:t>
            </a:r>
            <a:endParaRPr lang="en-US" b="1" dirty="0"/>
          </a:p>
        </p:txBody>
      </p:sp>
      <p:sp>
        <p:nvSpPr>
          <p:cNvPr id="9" name="Rectangle 8"/>
          <p:cNvSpPr/>
          <p:nvPr/>
        </p:nvSpPr>
        <p:spPr>
          <a:xfrm>
            <a:off x="563525" y="4852912"/>
            <a:ext cx="3508745" cy="126171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4280" y="4999025"/>
            <a:ext cx="2923954" cy="923330"/>
          </a:xfrm>
          <a:prstGeom prst="rect">
            <a:avLst/>
          </a:prstGeom>
          <a:noFill/>
        </p:spPr>
        <p:txBody>
          <a:bodyPr wrap="square" rtlCol="0">
            <a:spAutoFit/>
          </a:bodyPr>
          <a:lstStyle/>
          <a:p>
            <a:r>
              <a:rPr lang="en-US" dirty="0" smtClean="0">
                <a:solidFill>
                  <a:schemeClr val="bg1"/>
                </a:solidFill>
              </a:rPr>
              <a:t>2myvar </a:t>
            </a:r>
            <a:r>
              <a:rPr lang="en-US" dirty="0">
                <a:solidFill>
                  <a:schemeClr val="bg1"/>
                </a:solidFill>
              </a:rPr>
              <a:t>= </a:t>
            </a:r>
            <a:r>
              <a:rPr lang="en-US" dirty="0">
                <a:solidFill>
                  <a:schemeClr val="accent2">
                    <a:lumMod val="75000"/>
                  </a:schemeClr>
                </a:solidFill>
              </a:rPr>
              <a:t>"John"</a:t>
            </a:r>
            <a:br>
              <a:rPr lang="en-US" dirty="0">
                <a:solidFill>
                  <a:schemeClr val="accent2">
                    <a:lumMod val="75000"/>
                  </a:schemeClr>
                </a:solidFill>
              </a:rPr>
            </a:br>
            <a:r>
              <a:rPr lang="en-US" dirty="0" smtClean="0">
                <a:solidFill>
                  <a:schemeClr val="bg1"/>
                </a:solidFill>
              </a:rPr>
              <a:t>my-</a:t>
            </a:r>
            <a:r>
              <a:rPr lang="en-US" dirty="0" err="1" smtClean="0">
                <a:solidFill>
                  <a:schemeClr val="bg1"/>
                </a:solidFill>
              </a:rPr>
              <a:t>var</a:t>
            </a:r>
            <a:r>
              <a:rPr lang="en-US" dirty="0" smtClean="0">
                <a:solidFill>
                  <a:schemeClr val="bg1"/>
                </a:solidFill>
              </a:rPr>
              <a:t> </a:t>
            </a:r>
            <a:r>
              <a:rPr lang="en-US" dirty="0">
                <a:solidFill>
                  <a:schemeClr val="bg1"/>
                </a:solidFill>
              </a:rPr>
              <a:t>= </a:t>
            </a:r>
            <a:r>
              <a:rPr lang="en-US" dirty="0">
                <a:solidFill>
                  <a:schemeClr val="accent2">
                    <a:lumMod val="75000"/>
                  </a:schemeClr>
                </a:solidFill>
              </a:rPr>
              <a:t>"John"</a:t>
            </a:r>
            <a:br>
              <a:rPr lang="en-US" dirty="0">
                <a:solidFill>
                  <a:schemeClr val="accent2">
                    <a:lumMod val="75000"/>
                  </a:schemeClr>
                </a:solidFill>
              </a:rPr>
            </a:br>
            <a:r>
              <a:rPr lang="en-US" dirty="0" smtClean="0">
                <a:solidFill>
                  <a:schemeClr val="bg1"/>
                </a:solidFill>
              </a:rPr>
              <a:t>my </a:t>
            </a:r>
            <a:r>
              <a:rPr lang="en-US" dirty="0" err="1" smtClean="0">
                <a:solidFill>
                  <a:schemeClr val="bg1"/>
                </a:solidFill>
              </a:rPr>
              <a:t>var</a:t>
            </a:r>
            <a:r>
              <a:rPr lang="en-US" dirty="0" smtClean="0">
                <a:solidFill>
                  <a:schemeClr val="bg1"/>
                </a:solidFill>
              </a:rPr>
              <a:t> </a:t>
            </a:r>
            <a:r>
              <a:rPr lang="en-US" dirty="0">
                <a:solidFill>
                  <a:schemeClr val="bg1"/>
                </a:solidFill>
              </a:rPr>
              <a:t>=</a:t>
            </a:r>
            <a:r>
              <a:rPr lang="en-US" dirty="0">
                <a:solidFill>
                  <a:schemeClr val="accent2">
                    <a:lumMod val="75000"/>
                  </a:schemeClr>
                </a:solidFill>
              </a:rPr>
              <a:t> "John</a:t>
            </a:r>
            <a:r>
              <a:rPr lang="en-US" dirty="0" smtClean="0">
                <a:solidFill>
                  <a:schemeClr val="accent2">
                    <a:lumMod val="75000"/>
                  </a:schemeClr>
                </a:solidFill>
              </a:rPr>
              <a:t>"</a:t>
            </a:r>
            <a:endParaRPr lang="en-US" dirty="0">
              <a:solidFill>
                <a:schemeClr val="accent2">
                  <a:lumMod val="75000"/>
                </a:schemeClr>
              </a:solidFill>
            </a:endParaRPr>
          </a:p>
        </p:txBody>
      </p:sp>
      <p:sp>
        <p:nvSpPr>
          <p:cNvPr id="11" name="TextBox 10"/>
          <p:cNvSpPr txBox="1"/>
          <p:nvPr/>
        </p:nvSpPr>
        <p:spPr>
          <a:xfrm>
            <a:off x="4699592" y="1520299"/>
            <a:ext cx="3508744" cy="369332"/>
          </a:xfrm>
          <a:prstGeom prst="rect">
            <a:avLst/>
          </a:prstGeom>
          <a:noFill/>
        </p:spPr>
        <p:txBody>
          <a:bodyPr wrap="square" rtlCol="0">
            <a:spAutoFit/>
          </a:bodyPr>
          <a:lstStyle/>
          <a:p>
            <a:r>
              <a:rPr lang="en-US" dirty="0" err="1" smtClean="0"/>
              <a:t>Đặt</a:t>
            </a:r>
            <a:r>
              <a:rPr lang="en-US" dirty="0" smtClean="0"/>
              <a:t> </a:t>
            </a:r>
            <a:r>
              <a:rPr lang="en-US" dirty="0" err="1" smtClean="0"/>
              <a:t>tên</a:t>
            </a:r>
            <a:r>
              <a:rPr lang="en-US" dirty="0" smtClean="0"/>
              <a:t> </a:t>
            </a:r>
            <a:r>
              <a:rPr lang="en-US" dirty="0" err="1" smtClean="0"/>
              <a:t>kiểu</a:t>
            </a:r>
            <a:r>
              <a:rPr lang="en-US" dirty="0" smtClean="0"/>
              <a:t> </a:t>
            </a:r>
            <a:r>
              <a:rPr lang="en-US" b="1" dirty="0" smtClean="0"/>
              <a:t>Snake Case</a:t>
            </a:r>
            <a:endParaRPr lang="en-US" b="1" dirty="0"/>
          </a:p>
        </p:txBody>
      </p:sp>
      <p:sp>
        <p:nvSpPr>
          <p:cNvPr id="12" name="Rectangle 11"/>
          <p:cNvSpPr/>
          <p:nvPr/>
        </p:nvSpPr>
        <p:spPr>
          <a:xfrm>
            <a:off x="4752754" y="2024651"/>
            <a:ext cx="3508745" cy="6547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4862562" y="2130365"/>
            <a:ext cx="3189766" cy="369332"/>
          </a:xfrm>
          <a:prstGeom prst="rect">
            <a:avLst/>
          </a:prstGeom>
          <a:noFill/>
        </p:spPr>
        <p:txBody>
          <a:bodyPr wrap="square" rtlCol="0">
            <a:spAutoFit/>
          </a:bodyPr>
          <a:lstStyle/>
          <a:p>
            <a:r>
              <a:rPr lang="en-US" dirty="0" err="1">
                <a:solidFill>
                  <a:schemeClr val="bg1"/>
                </a:solidFill>
              </a:rPr>
              <a:t>my_variable_name</a:t>
            </a:r>
            <a:r>
              <a:rPr lang="en-US" dirty="0">
                <a:solidFill>
                  <a:schemeClr val="bg1"/>
                </a:solidFill>
              </a:rPr>
              <a:t> </a:t>
            </a:r>
            <a:r>
              <a:rPr lang="en-US" dirty="0" smtClean="0">
                <a:solidFill>
                  <a:schemeClr val="bg1"/>
                </a:solidFill>
              </a:rPr>
              <a:t> </a:t>
            </a:r>
            <a:r>
              <a:rPr lang="en-US" dirty="0">
                <a:solidFill>
                  <a:schemeClr val="bg1"/>
                </a:solidFill>
              </a:rPr>
              <a:t>= </a:t>
            </a:r>
            <a:r>
              <a:rPr lang="en-US" dirty="0">
                <a:solidFill>
                  <a:schemeClr val="accent2">
                    <a:lumMod val="75000"/>
                  </a:schemeClr>
                </a:solidFill>
              </a:rPr>
              <a:t>"John</a:t>
            </a:r>
            <a:r>
              <a:rPr lang="en-US" dirty="0" smtClean="0">
                <a:solidFill>
                  <a:schemeClr val="accent2">
                    <a:lumMod val="75000"/>
                  </a:schemeClr>
                </a:solidFill>
              </a:rPr>
              <a:t>"</a:t>
            </a:r>
            <a:endParaRPr lang="en-US" dirty="0">
              <a:solidFill>
                <a:schemeClr val="accent2">
                  <a:lumMod val="75000"/>
                </a:schemeClr>
              </a:solidFill>
            </a:endParaRPr>
          </a:p>
        </p:txBody>
      </p:sp>
      <p:sp>
        <p:nvSpPr>
          <p:cNvPr id="14" name="TextBox 13"/>
          <p:cNvSpPr txBox="1"/>
          <p:nvPr/>
        </p:nvSpPr>
        <p:spPr>
          <a:xfrm>
            <a:off x="4699592" y="2923797"/>
            <a:ext cx="3508744" cy="369332"/>
          </a:xfrm>
          <a:prstGeom prst="rect">
            <a:avLst/>
          </a:prstGeom>
          <a:noFill/>
        </p:spPr>
        <p:txBody>
          <a:bodyPr wrap="square" rtlCol="0">
            <a:spAutoFit/>
          </a:bodyPr>
          <a:lstStyle/>
          <a:p>
            <a:r>
              <a:rPr lang="en-US" dirty="0" err="1" smtClean="0"/>
              <a:t>Đặt</a:t>
            </a:r>
            <a:r>
              <a:rPr lang="en-US" dirty="0" smtClean="0"/>
              <a:t> </a:t>
            </a:r>
            <a:r>
              <a:rPr lang="en-US" dirty="0" err="1" smtClean="0"/>
              <a:t>tên</a:t>
            </a:r>
            <a:r>
              <a:rPr lang="en-US" dirty="0" smtClean="0"/>
              <a:t> </a:t>
            </a:r>
            <a:r>
              <a:rPr lang="en-US" dirty="0" err="1" smtClean="0"/>
              <a:t>kiểu</a:t>
            </a:r>
            <a:r>
              <a:rPr lang="en-US" dirty="0" smtClean="0"/>
              <a:t> </a:t>
            </a:r>
            <a:r>
              <a:rPr lang="en-US" b="1" dirty="0" smtClean="0"/>
              <a:t>Pascal Case</a:t>
            </a:r>
            <a:endParaRPr lang="en-US" b="1" dirty="0"/>
          </a:p>
        </p:txBody>
      </p:sp>
      <p:sp>
        <p:nvSpPr>
          <p:cNvPr id="15" name="Rectangle 14"/>
          <p:cNvSpPr/>
          <p:nvPr/>
        </p:nvSpPr>
        <p:spPr>
          <a:xfrm>
            <a:off x="4752754" y="3428149"/>
            <a:ext cx="3508745" cy="6547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62562" y="3533863"/>
            <a:ext cx="3189766" cy="369332"/>
          </a:xfrm>
          <a:prstGeom prst="rect">
            <a:avLst/>
          </a:prstGeom>
          <a:noFill/>
        </p:spPr>
        <p:txBody>
          <a:bodyPr wrap="square" rtlCol="0">
            <a:spAutoFit/>
          </a:bodyPr>
          <a:lstStyle/>
          <a:p>
            <a:r>
              <a:rPr lang="en-US" dirty="0" err="1" smtClean="0">
                <a:solidFill>
                  <a:schemeClr val="bg1"/>
                </a:solidFill>
              </a:rPr>
              <a:t>MyVariableName</a:t>
            </a:r>
            <a:r>
              <a:rPr lang="en-US" dirty="0">
                <a:solidFill>
                  <a:schemeClr val="bg1"/>
                </a:solidFill>
              </a:rPr>
              <a:t> </a:t>
            </a:r>
            <a:r>
              <a:rPr lang="en-US" dirty="0" smtClean="0">
                <a:solidFill>
                  <a:schemeClr val="bg1"/>
                </a:solidFill>
              </a:rPr>
              <a:t> </a:t>
            </a:r>
            <a:r>
              <a:rPr lang="en-US" dirty="0">
                <a:solidFill>
                  <a:schemeClr val="bg1"/>
                </a:solidFill>
              </a:rPr>
              <a:t>= </a:t>
            </a:r>
            <a:r>
              <a:rPr lang="en-US" dirty="0">
                <a:solidFill>
                  <a:schemeClr val="accent2">
                    <a:lumMod val="75000"/>
                  </a:schemeClr>
                </a:solidFill>
              </a:rPr>
              <a:t>"John</a:t>
            </a:r>
            <a:r>
              <a:rPr lang="en-US" dirty="0" smtClean="0">
                <a:solidFill>
                  <a:schemeClr val="accent2">
                    <a:lumMod val="75000"/>
                  </a:schemeClr>
                </a:solidFill>
              </a:rPr>
              <a:t>"</a:t>
            </a:r>
            <a:endParaRPr lang="en-US" dirty="0">
              <a:solidFill>
                <a:schemeClr val="accent2">
                  <a:lumMod val="75000"/>
                </a:schemeClr>
              </a:solidFill>
            </a:endParaRPr>
          </a:p>
        </p:txBody>
      </p:sp>
      <p:sp>
        <p:nvSpPr>
          <p:cNvPr id="17" name="TextBox 16"/>
          <p:cNvSpPr txBox="1"/>
          <p:nvPr/>
        </p:nvSpPr>
        <p:spPr>
          <a:xfrm>
            <a:off x="4699592" y="4348560"/>
            <a:ext cx="3508744" cy="369332"/>
          </a:xfrm>
          <a:prstGeom prst="rect">
            <a:avLst/>
          </a:prstGeom>
          <a:noFill/>
        </p:spPr>
        <p:txBody>
          <a:bodyPr wrap="square" rtlCol="0">
            <a:spAutoFit/>
          </a:bodyPr>
          <a:lstStyle/>
          <a:p>
            <a:r>
              <a:rPr lang="en-US" dirty="0" err="1" smtClean="0"/>
              <a:t>Đặt</a:t>
            </a:r>
            <a:r>
              <a:rPr lang="en-US" dirty="0" smtClean="0"/>
              <a:t> </a:t>
            </a:r>
            <a:r>
              <a:rPr lang="en-US" dirty="0" err="1" smtClean="0"/>
              <a:t>tên</a:t>
            </a:r>
            <a:r>
              <a:rPr lang="en-US" dirty="0" smtClean="0"/>
              <a:t> </a:t>
            </a:r>
            <a:r>
              <a:rPr lang="en-US" dirty="0" err="1" smtClean="0"/>
              <a:t>kiểu</a:t>
            </a:r>
            <a:r>
              <a:rPr lang="en-US" dirty="0" smtClean="0"/>
              <a:t> </a:t>
            </a:r>
            <a:r>
              <a:rPr lang="en-US" b="1" dirty="0" smtClean="0"/>
              <a:t>Camel Case</a:t>
            </a:r>
            <a:endParaRPr lang="en-US" b="1" dirty="0"/>
          </a:p>
        </p:txBody>
      </p:sp>
      <p:sp>
        <p:nvSpPr>
          <p:cNvPr id="18" name="Rectangle 17"/>
          <p:cNvSpPr/>
          <p:nvPr/>
        </p:nvSpPr>
        <p:spPr>
          <a:xfrm>
            <a:off x="4752754" y="4852912"/>
            <a:ext cx="3508745" cy="65475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862562" y="4958626"/>
            <a:ext cx="3189766" cy="369332"/>
          </a:xfrm>
          <a:prstGeom prst="rect">
            <a:avLst/>
          </a:prstGeom>
          <a:noFill/>
        </p:spPr>
        <p:txBody>
          <a:bodyPr wrap="square" rtlCol="0">
            <a:spAutoFit/>
          </a:bodyPr>
          <a:lstStyle/>
          <a:p>
            <a:r>
              <a:rPr lang="en-US" dirty="0" err="1">
                <a:solidFill>
                  <a:schemeClr val="bg1"/>
                </a:solidFill>
              </a:rPr>
              <a:t>m</a:t>
            </a:r>
            <a:r>
              <a:rPr lang="en-US" dirty="0" err="1" smtClean="0">
                <a:solidFill>
                  <a:schemeClr val="bg1"/>
                </a:solidFill>
              </a:rPr>
              <a:t>yVariableName</a:t>
            </a:r>
            <a:r>
              <a:rPr lang="en-US" dirty="0">
                <a:solidFill>
                  <a:schemeClr val="bg1"/>
                </a:solidFill>
              </a:rPr>
              <a:t> </a:t>
            </a:r>
            <a:r>
              <a:rPr lang="en-US" dirty="0" smtClean="0">
                <a:solidFill>
                  <a:schemeClr val="bg1"/>
                </a:solidFill>
              </a:rPr>
              <a:t> </a:t>
            </a:r>
            <a:r>
              <a:rPr lang="en-US" dirty="0">
                <a:solidFill>
                  <a:schemeClr val="bg1"/>
                </a:solidFill>
              </a:rPr>
              <a:t>= </a:t>
            </a:r>
            <a:r>
              <a:rPr lang="en-US" dirty="0">
                <a:solidFill>
                  <a:schemeClr val="accent2">
                    <a:lumMod val="75000"/>
                  </a:schemeClr>
                </a:solidFill>
              </a:rPr>
              <a:t>"John</a:t>
            </a:r>
            <a:r>
              <a:rPr lang="en-US" dirty="0" smtClean="0">
                <a:solidFill>
                  <a:schemeClr val="accent2">
                    <a:lumMod val="75000"/>
                  </a:schemeClr>
                </a:solidFill>
              </a:rPr>
              <a:t>"</a:t>
            </a:r>
            <a:endParaRPr lang="en-US" dirty="0">
              <a:solidFill>
                <a:schemeClr val="accent2">
                  <a:lumMod val="75000"/>
                </a:schemeClr>
              </a:solidFill>
            </a:endParaRPr>
          </a:p>
        </p:txBody>
      </p:sp>
    </p:spTree>
    <p:extLst>
      <p:ext uri="{BB962C8B-B14F-4D97-AF65-F5344CB8AC3E}">
        <p14:creationId xmlns:p14="http://schemas.microsoft.com/office/powerpoint/2010/main" val="3023968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2.2 </a:t>
            </a:r>
            <a:r>
              <a:rPr lang="en-US" dirty="0" err="1" smtClean="0"/>
              <a:t>Nguyên</a:t>
            </a:r>
            <a:r>
              <a:rPr lang="en-US" dirty="0" smtClean="0"/>
              <a:t> </a:t>
            </a:r>
            <a:r>
              <a:rPr lang="en-US" dirty="0" err="1" smtClean="0"/>
              <a:t>tắc</a:t>
            </a:r>
            <a:r>
              <a:rPr lang="en-US" dirty="0" smtClean="0"/>
              <a:t> </a:t>
            </a:r>
            <a:r>
              <a:rPr lang="en-US" dirty="0" err="1" smtClean="0"/>
              <a:t>đặt</a:t>
            </a:r>
            <a:r>
              <a:rPr lang="en-US" dirty="0" smtClean="0"/>
              <a:t> </a:t>
            </a:r>
            <a:r>
              <a:rPr lang="en-US" dirty="0" err="1" smtClean="0"/>
              <a:t>tên</a:t>
            </a:r>
            <a:r>
              <a:rPr lang="en-US" dirty="0" smtClean="0"/>
              <a:t> </a:t>
            </a:r>
            <a:r>
              <a:rPr lang="en-US" dirty="0" err="1" smtClean="0"/>
              <a:t>biến</a:t>
            </a:r>
            <a:r>
              <a:rPr lang="en-US" dirty="0" smtClean="0"/>
              <a:t> </a:t>
            </a:r>
            <a:r>
              <a:rPr lang="en-US" dirty="0" err="1" smtClean="0"/>
              <a:t>trong</a:t>
            </a:r>
            <a:r>
              <a:rPr lang="en-US" dirty="0" smtClean="0"/>
              <a:t> Python</a:t>
            </a:r>
            <a:endParaRPr lang="en-US" dirty="0"/>
          </a:p>
        </p:txBody>
      </p:sp>
      <p:sp>
        <p:nvSpPr>
          <p:cNvPr id="5" name="Rectangle 4"/>
          <p:cNvSpPr/>
          <p:nvPr/>
        </p:nvSpPr>
        <p:spPr>
          <a:xfrm>
            <a:off x="563525" y="2332255"/>
            <a:ext cx="7899991" cy="15379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2483676"/>
            <a:ext cx="7347097" cy="1200329"/>
          </a:xfrm>
          <a:prstGeom prst="rect">
            <a:avLst/>
          </a:prstGeom>
          <a:noFill/>
        </p:spPr>
        <p:txBody>
          <a:bodyPr wrap="square" rtlCol="0">
            <a:spAutoFit/>
          </a:bodyPr>
          <a:lstStyle/>
          <a:p>
            <a:r>
              <a:rPr lang="en-US" dirty="0">
                <a:solidFill>
                  <a:schemeClr val="bg1"/>
                </a:solidFill>
              </a:rPr>
              <a:t>x, y, </a:t>
            </a:r>
            <a:r>
              <a:rPr lang="en-US" dirty="0" smtClean="0">
                <a:solidFill>
                  <a:schemeClr val="bg1"/>
                </a:solidFill>
              </a:rPr>
              <a:t>z  = </a:t>
            </a:r>
            <a:r>
              <a:rPr lang="en-US" dirty="0">
                <a:solidFill>
                  <a:schemeClr val="bg1"/>
                </a:solidFill>
              </a:rPr>
              <a:t> </a:t>
            </a:r>
            <a:r>
              <a:rPr lang="en-US" dirty="0">
                <a:solidFill>
                  <a:schemeClr val="accent2">
                    <a:lumMod val="75000"/>
                  </a:schemeClr>
                </a:solidFill>
              </a:rPr>
              <a:t>"Orange", "Banana", "Cherry"</a:t>
            </a:r>
            <a:br>
              <a:rPr lang="en-US" dirty="0">
                <a:solidFill>
                  <a:schemeClr val="accent2">
                    <a:lumMod val="75000"/>
                  </a:schemeClr>
                </a:solidFill>
              </a:rPr>
            </a:br>
            <a:r>
              <a:rPr lang="en-US" dirty="0">
                <a:solidFill>
                  <a:schemeClr val="bg1"/>
                </a:solidFill>
              </a:rPr>
              <a:t>print</a:t>
            </a:r>
            <a:r>
              <a:rPr lang="en-US" dirty="0">
                <a:solidFill>
                  <a:srgbClr val="FFC500"/>
                </a:solidFill>
              </a:rPr>
              <a:t>(</a:t>
            </a:r>
            <a:r>
              <a:rPr lang="en-US" dirty="0">
                <a:solidFill>
                  <a:schemeClr val="bg1"/>
                </a:solidFill>
              </a:rPr>
              <a:t>x</a:t>
            </a:r>
            <a:r>
              <a:rPr lang="en-US" dirty="0" smtClean="0">
                <a:solidFill>
                  <a:srgbClr val="FFC500"/>
                </a:solidFill>
              </a:rPr>
              <a:t>) </a:t>
            </a:r>
            <a:r>
              <a:rPr lang="en-US" dirty="0" smtClean="0">
                <a:solidFill>
                  <a:schemeClr val="accent6">
                    <a:lumMod val="75000"/>
                  </a:schemeClr>
                </a:solidFill>
              </a:rPr>
              <a:t># x = </a:t>
            </a:r>
            <a:r>
              <a:rPr lang="en-US" dirty="0">
                <a:solidFill>
                  <a:schemeClr val="accent6">
                    <a:lumMod val="75000"/>
                  </a:schemeClr>
                </a:solidFill>
              </a:rPr>
              <a:t>Orange</a:t>
            </a:r>
            <a:r>
              <a:rPr lang="en-US" dirty="0">
                <a:solidFill>
                  <a:schemeClr val="bg1"/>
                </a:solidFill>
              </a:rPr>
              <a:t/>
            </a:r>
            <a:br>
              <a:rPr lang="en-US" dirty="0">
                <a:solidFill>
                  <a:schemeClr val="bg1"/>
                </a:solidFill>
              </a:rPr>
            </a:br>
            <a:r>
              <a:rPr lang="en-US" dirty="0">
                <a:solidFill>
                  <a:schemeClr val="bg1"/>
                </a:solidFill>
              </a:rPr>
              <a:t>print</a:t>
            </a:r>
            <a:r>
              <a:rPr lang="en-US" dirty="0">
                <a:solidFill>
                  <a:srgbClr val="FFC500"/>
                </a:solidFill>
              </a:rPr>
              <a:t>(</a:t>
            </a:r>
            <a:r>
              <a:rPr lang="en-US" dirty="0">
                <a:solidFill>
                  <a:schemeClr val="bg1"/>
                </a:solidFill>
              </a:rPr>
              <a:t>y</a:t>
            </a:r>
            <a:r>
              <a:rPr lang="en-US" dirty="0" smtClean="0">
                <a:solidFill>
                  <a:srgbClr val="FFC500"/>
                </a:solidFill>
              </a:rPr>
              <a:t>) </a:t>
            </a:r>
            <a:r>
              <a:rPr lang="en-US" dirty="0" smtClean="0">
                <a:solidFill>
                  <a:schemeClr val="accent6">
                    <a:lumMod val="75000"/>
                  </a:schemeClr>
                </a:solidFill>
              </a:rPr>
              <a:t># y = </a:t>
            </a:r>
            <a:r>
              <a:rPr lang="en-US" dirty="0">
                <a:solidFill>
                  <a:schemeClr val="accent6">
                    <a:lumMod val="75000"/>
                  </a:schemeClr>
                </a:solidFill>
              </a:rPr>
              <a:t>Banana</a:t>
            </a:r>
            <a:r>
              <a:rPr lang="en-US" dirty="0">
                <a:solidFill>
                  <a:schemeClr val="bg1"/>
                </a:solidFill>
              </a:rPr>
              <a:t/>
            </a:r>
            <a:br>
              <a:rPr lang="en-US" dirty="0">
                <a:solidFill>
                  <a:schemeClr val="bg1"/>
                </a:solidFill>
              </a:rPr>
            </a:br>
            <a:r>
              <a:rPr lang="en-US" dirty="0">
                <a:solidFill>
                  <a:schemeClr val="bg1"/>
                </a:solidFill>
              </a:rPr>
              <a:t>print</a:t>
            </a:r>
            <a:r>
              <a:rPr lang="en-US" dirty="0">
                <a:solidFill>
                  <a:srgbClr val="FFC500"/>
                </a:solidFill>
              </a:rPr>
              <a:t>(</a:t>
            </a:r>
            <a:r>
              <a:rPr lang="en-US" dirty="0">
                <a:solidFill>
                  <a:schemeClr val="bg1"/>
                </a:solidFill>
              </a:rPr>
              <a:t>z</a:t>
            </a:r>
            <a:r>
              <a:rPr lang="en-US" dirty="0" smtClean="0">
                <a:solidFill>
                  <a:srgbClr val="FFC500"/>
                </a:solidFill>
              </a:rPr>
              <a:t>) </a:t>
            </a:r>
            <a:r>
              <a:rPr lang="en-US" dirty="0" smtClean="0">
                <a:solidFill>
                  <a:schemeClr val="accent6">
                    <a:lumMod val="75000"/>
                  </a:schemeClr>
                </a:solidFill>
              </a:rPr>
              <a:t># z = </a:t>
            </a:r>
            <a:r>
              <a:rPr lang="en-US" dirty="0">
                <a:solidFill>
                  <a:schemeClr val="accent6">
                    <a:lumMod val="75000"/>
                  </a:schemeClr>
                </a:solidFill>
              </a:rPr>
              <a:t>Cherry</a:t>
            </a: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4125430" cy="369332"/>
          </a:xfrm>
          <a:prstGeom prst="rect">
            <a:avLst/>
          </a:prstGeom>
          <a:noFill/>
        </p:spPr>
        <p:txBody>
          <a:bodyPr wrap="square" rtlCol="0">
            <a:spAutoFit/>
          </a:bodyPr>
          <a:lstStyle/>
          <a:p>
            <a:r>
              <a:rPr lang="en-US" b="1" dirty="0" err="1" smtClean="0"/>
              <a:t>Gán</a:t>
            </a:r>
            <a:r>
              <a:rPr lang="en-US" b="1" dirty="0" smtClean="0"/>
              <a:t> </a:t>
            </a:r>
            <a:r>
              <a:rPr lang="en-US" b="1" dirty="0" err="1" smtClean="0">
                <a:solidFill>
                  <a:srgbClr val="FF0000"/>
                </a:solidFill>
              </a:rPr>
              <a:t>nhiều</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cho</a:t>
            </a:r>
            <a:r>
              <a:rPr lang="en-US" b="1" dirty="0" smtClean="0"/>
              <a:t> </a:t>
            </a:r>
            <a:r>
              <a:rPr lang="en-US" b="1" dirty="0" err="1" smtClean="0">
                <a:solidFill>
                  <a:srgbClr val="FF0000"/>
                </a:solidFill>
              </a:rPr>
              <a:t>nhiều</a:t>
            </a:r>
            <a:r>
              <a:rPr lang="en-US" b="1" dirty="0" smtClean="0"/>
              <a:t> </a:t>
            </a:r>
            <a:r>
              <a:rPr lang="en-US" b="1" dirty="0" err="1" smtClean="0"/>
              <a:t>biến</a:t>
            </a:r>
            <a:endParaRPr lang="en-US" b="1" dirty="0">
              <a:solidFill>
                <a:srgbClr val="FF0000"/>
              </a:solidFill>
            </a:endParaRPr>
          </a:p>
        </p:txBody>
      </p:sp>
      <p:pic>
        <p:nvPicPr>
          <p:cNvPr id="2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4100586"/>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p:cNvSpPr txBox="1"/>
          <p:nvPr/>
        </p:nvSpPr>
        <p:spPr>
          <a:xfrm>
            <a:off x="1041993" y="4141160"/>
            <a:ext cx="5380072" cy="369332"/>
          </a:xfrm>
          <a:prstGeom prst="rect">
            <a:avLst/>
          </a:prstGeom>
          <a:noFill/>
        </p:spPr>
        <p:txBody>
          <a:bodyPr wrap="square" rtlCol="0">
            <a:spAutoFit/>
          </a:bodyPr>
          <a:lstStyle/>
          <a:p>
            <a:r>
              <a:rPr lang="en-US" b="1" dirty="0" err="1" smtClean="0"/>
              <a:t>Hoán</a:t>
            </a:r>
            <a:r>
              <a:rPr lang="en-US" b="1" dirty="0" smtClean="0"/>
              <a:t> </a:t>
            </a:r>
            <a:r>
              <a:rPr lang="en-US" b="1" dirty="0" err="1" smtClean="0"/>
              <a:t>đổi</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của</a:t>
            </a:r>
            <a:r>
              <a:rPr lang="en-US" b="1" dirty="0" smtClean="0"/>
              <a:t> </a:t>
            </a:r>
            <a:r>
              <a:rPr lang="en-US" b="1" dirty="0" err="1" smtClean="0"/>
              <a:t>biến</a:t>
            </a:r>
            <a:r>
              <a:rPr lang="en-US" b="1" dirty="0" smtClean="0"/>
              <a:t> </a:t>
            </a:r>
            <a:r>
              <a:rPr lang="en-US" b="1" dirty="0" err="1" smtClean="0"/>
              <a:t>gán</a:t>
            </a:r>
            <a:r>
              <a:rPr lang="en-US" b="1" dirty="0" smtClean="0"/>
              <a:t> </a:t>
            </a:r>
            <a:r>
              <a:rPr lang="en-US" b="1" dirty="0" err="1" smtClean="0"/>
              <a:t>đồng</a:t>
            </a:r>
            <a:r>
              <a:rPr lang="en-US" b="1" dirty="0" smtClean="0"/>
              <a:t> </a:t>
            </a:r>
            <a:r>
              <a:rPr lang="en-US" b="1" dirty="0" err="1" smtClean="0"/>
              <a:t>thời</a:t>
            </a:r>
            <a:endParaRPr lang="en-US" b="1" dirty="0">
              <a:solidFill>
                <a:srgbClr val="FF0000"/>
              </a:solidFill>
            </a:endParaRPr>
          </a:p>
        </p:txBody>
      </p:sp>
      <p:sp>
        <p:nvSpPr>
          <p:cNvPr id="24" name="Rectangle 23"/>
          <p:cNvSpPr/>
          <p:nvPr/>
        </p:nvSpPr>
        <p:spPr>
          <a:xfrm>
            <a:off x="563525" y="4724580"/>
            <a:ext cx="7899991" cy="153799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63710" y="4876001"/>
            <a:ext cx="7347097" cy="1200329"/>
          </a:xfrm>
          <a:prstGeom prst="rect">
            <a:avLst/>
          </a:prstGeom>
          <a:noFill/>
        </p:spPr>
        <p:txBody>
          <a:bodyPr wrap="square" rtlCol="0">
            <a:spAutoFit/>
          </a:bodyPr>
          <a:lstStyle/>
          <a:p>
            <a:r>
              <a:rPr lang="en-US" dirty="0">
                <a:solidFill>
                  <a:schemeClr val="bg1"/>
                </a:solidFill>
              </a:rPr>
              <a:t>x, </a:t>
            </a:r>
            <a:r>
              <a:rPr lang="en-US" dirty="0" smtClean="0">
                <a:solidFill>
                  <a:schemeClr val="bg1"/>
                </a:solidFill>
              </a:rPr>
              <a:t>y   =  </a:t>
            </a:r>
            <a:r>
              <a:rPr lang="en-US" dirty="0" smtClean="0">
                <a:solidFill>
                  <a:schemeClr val="accent6">
                    <a:lumMod val="40000"/>
                    <a:lumOff val="60000"/>
                  </a:schemeClr>
                </a:solidFill>
              </a:rPr>
              <a:t>1, 2</a:t>
            </a:r>
          </a:p>
          <a:p>
            <a:r>
              <a:rPr lang="en-US" dirty="0" smtClean="0">
                <a:solidFill>
                  <a:schemeClr val="bg1"/>
                </a:solidFill>
              </a:rPr>
              <a:t>print</a:t>
            </a:r>
            <a:r>
              <a:rPr lang="en-US" dirty="0" smtClean="0">
                <a:solidFill>
                  <a:srgbClr val="FFC500"/>
                </a:solidFill>
              </a:rPr>
              <a:t>(</a:t>
            </a:r>
            <a:r>
              <a:rPr lang="en-US" dirty="0" smtClean="0">
                <a:solidFill>
                  <a:schemeClr val="bg1"/>
                </a:solidFill>
              </a:rPr>
              <a:t>x, y</a:t>
            </a:r>
            <a:r>
              <a:rPr lang="en-US" dirty="0" smtClean="0">
                <a:solidFill>
                  <a:srgbClr val="FFC500"/>
                </a:solidFill>
              </a:rPr>
              <a:t>) </a:t>
            </a:r>
            <a:r>
              <a:rPr lang="en-US" dirty="0" smtClean="0">
                <a:solidFill>
                  <a:schemeClr val="accent6">
                    <a:lumMod val="75000"/>
                  </a:schemeClr>
                </a:solidFill>
              </a:rPr>
              <a:t># (1, 2)</a:t>
            </a:r>
          </a:p>
          <a:p>
            <a:r>
              <a:rPr lang="en-US" dirty="0" smtClean="0">
                <a:solidFill>
                  <a:schemeClr val="bg1"/>
                </a:solidFill>
              </a:rPr>
              <a:t>x, y = y, x </a:t>
            </a:r>
            <a:r>
              <a:rPr lang="en-US" dirty="0" smtClean="0">
                <a:solidFill>
                  <a:srgbClr val="FFC500"/>
                </a:solidFill>
              </a:rPr>
              <a:t> </a:t>
            </a:r>
            <a:r>
              <a:rPr lang="en-US" dirty="0" smtClean="0">
                <a:solidFill>
                  <a:schemeClr val="accent6">
                    <a:lumMod val="75000"/>
                  </a:schemeClr>
                </a:solidFill>
              </a:rPr>
              <a:t># </a:t>
            </a:r>
            <a:r>
              <a:rPr lang="en-US" dirty="0" err="1" smtClean="0">
                <a:solidFill>
                  <a:schemeClr val="accent6">
                    <a:lumMod val="75000"/>
                  </a:schemeClr>
                </a:solidFill>
              </a:rPr>
              <a:t>Hoán</a:t>
            </a:r>
            <a:r>
              <a:rPr lang="en-US" dirty="0" smtClean="0">
                <a:solidFill>
                  <a:schemeClr val="accent6">
                    <a:lumMod val="75000"/>
                  </a:schemeClr>
                </a:solidFill>
              </a:rPr>
              <a:t> </a:t>
            </a:r>
            <a:r>
              <a:rPr lang="en-US" dirty="0" err="1" smtClean="0">
                <a:solidFill>
                  <a:schemeClr val="accent6">
                    <a:lumMod val="75000"/>
                  </a:schemeClr>
                </a:solidFill>
              </a:rPr>
              <a:t>đổi</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x </a:t>
            </a:r>
            <a:r>
              <a:rPr lang="en-US" dirty="0" err="1" smtClean="0">
                <a:solidFill>
                  <a:schemeClr val="accent6">
                    <a:lumMod val="75000"/>
                  </a:schemeClr>
                </a:solidFill>
              </a:rPr>
              <a:t>và</a:t>
            </a:r>
            <a:r>
              <a:rPr lang="en-US" dirty="0" smtClean="0">
                <a:solidFill>
                  <a:schemeClr val="accent6">
                    <a:lumMod val="75000"/>
                  </a:schemeClr>
                </a:solidFill>
              </a:rPr>
              <a:t> y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nhau</a:t>
            </a:r>
            <a:endParaRPr lang="en-US" dirty="0" smtClean="0">
              <a:solidFill>
                <a:schemeClr val="accent6">
                  <a:lumMod val="75000"/>
                </a:schemeClr>
              </a:solidFill>
            </a:endParaRPr>
          </a:p>
          <a:p>
            <a:r>
              <a:rPr lang="en-US" dirty="0">
                <a:solidFill>
                  <a:schemeClr val="bg1"/>
                </a:solidFill>
              </a:rPr>
              <a:t>print</a:t>
            </a:r>
            <a:r>
              <a:rPr lang="en-US" dirty="0">
                <a:solidFill>
                  <a:srgbClr val="FFC500"/>
                </a:solidFill>
              </a:rPr>
              <a:t>(</a:t>
            </a:r>
            <a:r>
              <a:rPr lang="en-US" dirty="0">
                <a:solidFill>
                  <a:schemeClr val="bg1"/>
                </a:solidFill>
              </a:rPr>
              <a:t>x, y</a:t>
            </a:r>
            <a:r>
              <a:rPr lang="en-US" dirty="0">
                <a:solidFill>
                  <a:srgbClr val="FFC500"/>
                </a:solidFill>
              </a:rPr>
              <a:t>) </a:t>
            </a:r>
            <a:r>
              <a:rPr lang="en-US" dirty="0">
                <a:solidFill>
                  <a:schemeClr val="accent6">
                    <a:lumMod val="75000"/>
                  </a:schemeClr>
                </a:solidFill>
              </a:rPr>
              <a:t># </a:t>
            </a:r>
            <a:r>
              <a:rPr lang="en-US" dirty="0" smtClean="0">
                <a:solidFill>
                  <a:schemeClr val="accent6">
                    <a:lumMod val="75000"/>
                  </a:schemeClr>
                </a:solidFill>
              </a:rPr>
              <a:t>(2, 1)</a:t>
            </a:r>
            <a:endParaRPr lang="en-US" dirty="0">
              <a:solidFill>
                <a:schemeClr val="accent6">
                  <a:lumMod val="75000"/>
                </a:schemeClr>
              </a:solidFill>
            </a:endParaRPr>
          </a:p>
        </p:txBody>
      </p:sp>
    </p:spTree>
    <p:extLst>
      <p:ext uri="{BB962C8B-B14F-4D97-AF65-F5344CB8AC3E}">
        <p14:creationId xmlns:p14="http://schemas.microsoft.com/office/powerpoint/2010/main" val="20484894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805</TotalTime>
  <Words>1694</Words>
  <Application>Microsoft Office PowerPoint</Application>
  <PresentationFormat>On-screen Show (4:3)</PresentationFormat>
  <Paragraphs>311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Roboto</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337</cp:revision>
  <dcterms:created xsi:type="dcterms:W3CDTF">2023-04-21T02:43:36Z</dcterms:created>
  <dcterms:modified xsi:type="dcterms:W3CDTF">2023-06-30T10:52:06Z</dcterms:modified>
</cp:coreProperties>
</file>