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98" r:id="rId4"/>
    <p:sldId id="297" r:id="rId5"/>
    <p:sldId id="312" r:id="rId6"/>
    <p:sldId id="313" r:id="rId7"/>
    <p:sldId id="314" r:id="rId8"/>
    <p:sldId id="315" r:id="rId9"/>
    <p:sldId id="319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C500"/>
    <a:srgbClr val="FECC36"/>
    <a:srgbClr val="3A75A6"/>
    <a:srgbClr val="64C0A7"/>
    <a:srgbClr val="67C7DF"/>
    <a:srgbClr val="5EB130"/>
    <a:srgbClr val="346E9E"/>
    <a:srgbClr val="60B659"/>
    <a:srgbClr val="377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6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Kiểu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Lists, Tuples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trong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Python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1213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mylist.remove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banana"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FC500"/>
                </a:solidFill>
              </a:rPr>
              <a:t>kiwi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/>
              <a:t>remove() 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838234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index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/>
              <a:t>pop()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99793" y="4408241"/>
            <a:ext cx="7774356" cy="1300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0547" y="4531533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mylist.pop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[1]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#output: </a:t>
            </a:r>
            <a:r>
              <a:rPr lang="en-US" dirty="0">
                <a:solidFill>
                  <a:srgbClr val="FECC36"/>
                </a:solidFill>
              </a:rPr>
              <a:t>apple, </a:t>
            </a:r>
            <a:r>
              <a:rPr lang="en-US" dirty="0">
                <a:solidFill>
                  <a:srgbClr val="FFC500"/>
                </a:solidFill>
              </a:rPr>
              <a:t>kiwi</a:t>
            </a:r>
            <a:endParaRPr lang="en-US" dirty="0">
              <a:solidFill>
                <a:srgbClr val="FECC3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997" y="5911582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pop()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69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tất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1213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el 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/>
              <a:t>del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List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838234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list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/>
              <a:t>clear()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99793" y="4408241"/>
            <a:ext cx="7774356" cy="1300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0547" y="4531533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mylist.clear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#output: </a:t>
            </a:r>
            <a:r>
              <a:rPr lang="en-US" dirty="0" smtClean="0">
                <a:solidFill>
                  <a:srgbClr val="FECC36"/>
                </a:solidFill>
              </a:rPr>
              <a:t>[] </a:t>
            </a:r>
            <a:r>
              <a:rPr lang="en-US" dirty="0" err="1" smtClean="0">
                <a:solidFill>
                  <a:srgbClr val="FECC36"/>
                </a:solidFill>
              </a:rPr>
              <a:t>một</a:t>
            </a:r>
            <a:r>
              <a:rPr lang="en-US" dirty="0" smtClean="0">
                <a:solidFill>
                  <a:srgbClr val="FECC36"/>
                </a:solidFill>
              </a:rPr>
              <a:t> List </a:t>
            </a:r>
            <a:r>
              <a:rPr lang="en-US" dirty="0" err="1" smtClean="0">
                <a:solidFill>
                  <a:srgbClr val="FECC36"/>
                </a:solidFill>
              </a:rPr>
              <a:t>rỗng</a:t>
            </a:r>
            <a:endParaRPr lang="en-US" dirty="0">
              <a:solidFill>
                <a:srgbClr val="FEC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Lặp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List </a:t>
            </a:r>
            <a:r>
              <a:rPr lang="en-US" b="1" dirty="0" err="1" smtClean="0"/>
              <a:t>với</a:t>
            </a:r>
            <a:r>
              <a:rPr lang="en-US" b="1" dirty="0" smtClean="0"/>
              <a:t> for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1213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 x 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</a:t>
            </a:r>
            <a:r>
              <a:rPr lang="en-US" dirty="0" smtClean="0">
                <a:solidFill>
                  <a:schemeClr val="bg1"/>
                </a:solidFill>
              </a:rPr>
              <a:t>   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/>
              <a:t>for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List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770666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(short hand)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99793" y="4238039"/>
            <a:ext cx="7774356" cy="652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0547" y="4361331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rgbClr val="FF66CC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rgbClr val="FF66CC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 x 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997" y="4993410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index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List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9793" y="5418253"/>
            <a:ext cx="7774356" cy="10699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0547" y="5541545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range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len</a:t>
            </a:r>
            <a:r>
              <a:rPr lang="en-US" dirty="0" smtClean="0">
                <a:solidFill>
                  <a:srgbClr val="FF66CC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rgbClr val="FF66CC"/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   </a:t>
            </a:r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List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90452"/>
              </p:ext>
            </p:extLst>
          </p:nvPr>
        </p:nvGraphicFramePr>
        <p:xfrm>
          <a:off x="548979" y="2208208"/>
          <a:ext cx="79783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305">
                  <a:extLst>
                    <a:ext uri="{9D8B030D-6E8A-4147-A177-3AD203B41FA5}">
                      <a16:colId xmlns:a16="http://schemas.microsoft.com/office/drawing/2014/main" val="806692863"/>
                    </a:ext>
                  </a:extLst>
                </a:gridCol>
                <a:gridCol w="6018027">
                  <a:extLst>
                    <a:ext uri="{9D8B030D-6E8A-4147-A177-3AD203B41FA5}">
                      <a16:colId xmlns:a16="http://schemas.microsoft.com/office/drawing/2014/main" val="274498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Mô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tả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1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append()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Thêm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cuối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5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clear()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tất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mảng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List </a:t>
                      </a:r>
                      <a:r>
                        <a:rPr lang="en-US" sz="1600" baseline="0" dirty="0" err="1" smtClean="0"/>
                        <a:t>rỗng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0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copy()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bản</a:t>
                      </a:r>
                      <a:r>
                        <a:rPr lang="en-US" sz="1600" baseline="0" dirty="0" smtClean="0"/>
                        <a:t> copy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Đếm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xuất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2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extend()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rộng</a:t>
                      </a:r>
                      <a:r>
                        <a:rPr lang="en-US" sz="1600" baseline="0" dirty="0" smtClean="0"/>
                        <a:t> List hay </a:t>
                      </a:r>
                      <a:r>
                        <a:rPr lang="en-US" sz="1600" baseline="0" dirty="0" err="1" smtClean="0"/>
                        <a:t>còn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gộp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List </a:t>
                      </a:r>
                      <a:r>
                        <a:rPr lang="en-US" sz="1600" baseline="0" dirty="0" err="1" smtClean="0"/>
                        <a:t>lại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với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insert()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Chèn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giữa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6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dự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định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mặc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định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cuối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8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dựa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3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Sắp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xếp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7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6.3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smtClean="0"/>
              <a:t>Tuple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smtClean="0"/>
              <a:t>Tuple </a:t>
            </a:r>
            <a:r>
              <a:rPr lang="en-US" b="1" dirty="0" smtClean="0"/>
              <a:t>(hay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gọi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dãy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270" y="1903017"/>
            <a:ext cx="811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một kiểu dữ liệu được sử dụng để lưu trữ một tập hợp các phần tử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5033" y="2589865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tuple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710426" y="2727037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5033" y="3070096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Có thể truy cập các phần tử bên trong </a:t>
            </a:r>
            <a:r>
              <a:rPr lang="vi-VN" dirty="0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index</a:t>
            </a:r>
            <a:endParaRPr lang="en-US" b="1" dirty="0"/>
          </a:p>
        </p:txBody>
      </p:sp>
      <p:sp>
        <p:nvSpPr>
          <p:cNvPr id="17" name="Flowchart: Decision 16"/>
          <p:cNvSpPr/>
          <p:nvPr/>
        </p:nvSpPr>
        <p:spPr>
          <a:xfrm>
            <a:off x="710426" y="3164725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5033" y="3513756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Tuple có thể chứa các kiểu dữ liệu khác </a:t>
            </a:r>
            <a:r>
              <a:rPr lang="vi-VN" dirty="0" smtClean="0"/>
              <a:t>nhau</a:t>
            </a:r>
            <a:r>
              <a:rPr lang="en-US" dirty="0" smtClean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tuple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710426" y="3608385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426" y="4838024"/>
            <a:ext cx="7742458" cy="914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1180" y="4962421"/>
            <a:ext cx="730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"cherry"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"cherry"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997" y="5874649"/>
            <a:ext cx="798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5033" y="4237052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Có thể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vi-VN" dirty="0" smtClean="0"/>
              <a:t>lặp các </a:t>
            </a:r>
            <a:r>
              <a:rPr lang="vi-VN" dirty="0"/>
              <a:t>phần tử trong tuple</a:t>
            </a:r>
            <a:endParaRPr lang="en-US" dirty="0"/>
          </a:p>
        </p:txBody>
      </p:sp>
      <p:sp>
        <p:nvSpPr>
          <p:cNvPr id="27" name="Flowchart: Decision 26"/>
          <p:cNvSpPr/>
          <p:nvPr/>
        </p:nvSpPr>
        <p:spPr>
          <a:xfrm>
            <a:off x="710426" y="4331681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6.3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971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,)</a:t>
            </a: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rgbClr val="FF66CC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 smtClean="0">
                <a:solidFill>
                  <a:srgbClr val="FF66CC"/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#output: tuple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,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64099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ok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tuple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699793" y="4133236"/>
            <a:ext cx="7774356" cy="971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547" y="4256528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rgbClr val="FF66CC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 smtClean="0">
                <a:solidFill>
                  <a:srgbClr val="FF66CC"/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#output: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997" y="5193275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Tuple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10426" y="5638241"/>
            <a:ext cx="7742458" cy="914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1180" y="5762638"/>
            <a:ext cx="730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34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"male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6.4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smtClean="0"/>
              <a:t>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971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cherry“,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"orange", "kiwi", "melon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rgbClr val="FF66CC"/>
                </a:solidFill>
              </a:rPr>
              <a:t>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#output: banana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index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Tuple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584496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(</a:t>
            </a:r>
            <a:r>
              <a:rPr lang="en-US" dirty="0" err="1" smtClean="0"/>
              <a:t>phải</a:t>
            </a:r>
            <a:r>
              <a:rPr lang="en-US" dirty="0" smtClean="0"/>
              <a:t> qua </a:t>
            </a:r>
            <a:r>
              <a:rPr lang="en-US" dirty="0" err="1" smtClean="0"/>
              <a:t>trái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699793" y="4047723"/>
            <a:ext cx="7774356" cy="66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547" y="4171015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 smtClean="0">
                <a:solidFill>
                  <a:srgbClr val="FF66CC"/>
                </a:solidFill>
              </a:rPr>
              <a:t>[-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#output: melon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997" y="4858086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: [</a:t>
            </a:r>
            <a:r>
              <a:rPr lang="en-US" dirty="0" err="1" smtClean="0"/>
              <a:t>start:end</a:t>
            </a:r>
            <a:r>
              <a:rPr lang="en-US" dirty="0" smtClean="0"/>
              <a:t>] – start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 end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10426" y="5572001"/>
            <a:ext cx="7742458" cy="914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1180" y="5696398"/>
            <a:ext cx="73065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thistuple</a:t>
            </a:r>
            <a:r>
              <a:rPr lang="en-US" dirty="0" smtClean="0">
                <a:solidFill>
                  <a:srgbClr val="FF66CC"/>
                </a:solidFill>
              </a:rPr>
              <a:t>[1:2]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#Output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('banana',)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smtClean="0"/>
              <a:t>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3468517"/>
            <a:ext cx="7774356" cy="21592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3694497"/>
            <a:ext cx="7402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x =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cherry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y = </a:t>
            </a:r>
            <a:r>
              <a:rPr lang="es-ES" dirty="0" err="1">
                <a:solidFill>
                  <a:schemeClr val="bg1"/>
                </a:solidFill>
              </a:rPr>
              <a:t>list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bg1"/>
                </a:solidFill>
              </a:rPr>
              <a:t>x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y[1] =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kiwi“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thay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banane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kiwi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x </a:t>
            </a:r>
            <a:r>
              <a:rPr lang="es-ES" dirty="0">
                <a:solidFill>
                  <a:schemeClr val="bg1"/>
                </a:solidFill>
              </a:rPr>
              <a:t>= </a:t>
            </a:r>
            <a:r>
              <a:rPr lang="es-ES" dirty="0" err="1">
                <a:solidFill>
                  <a:schemeClr val="bg1"/>
                </a:solidFill>
              </a:rPr>
              <a:t>tuple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bg1"/>
                </a:solidFill>
              </a:rPr>
              <a:t>y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lại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print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bg1"/>
                </a:solidFill>
              </a:rPr>
              <a:t>x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tuple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0547" y="2880332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Convert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Tuple </a:t>
            </a:r>
            <a:r>
              <a:rPr lang="en-US" dirty="0" err="1" smtClean="0">
                <a:solidFill>
                  <a:srgbClr val="FF0000"/>
                </a:solidFill>
              </a:rPr>
              <a:t>thành</a:t>
            </a:r>
            <a:r>
              <a:rPr lang="en-US" dirty="0" smtClean="0">
                <a:solidFill>
                  <a:srgbClr val="FF0000"/>
                </a:solidFill>
              </a:rPr>
              <a:t> List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Thay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đổi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Conver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List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thành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9997" y="5874766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List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8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rả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3133744"/>
            <a:ext cx="7774356" cy="1874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3359724"/>
            <a:ext cx="7402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fruits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=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cherry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green, yellow, red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= fruits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print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 err="1" smtClean="0">
                <a:solidFill>
                  <a:schemeClr val="bg1"/>
                </a:solidFill>
              </a:rPr>
              <a:t>green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s-ES" sz="1600" dirty="0" err="1" smtClean="0">
                <a:solidFill>
                  <a:schemeClr val="bg1"/>
                </a:solidFill>
              </a:rPr>
              <a:t>print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1600" dirty="0" smtClean="0">
                <a:solidFill>
                  <a:schemeClr val="bg1"/>
                </a:solidFill>
              </a:rPr>
              <a:t>red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s-ES" sz="1600" dirty="0" err="1" smtClean="0">
                <a:solidFill>
                  <a:schemeClr val="bg1"/>
                </a:solidFill>
              </a:rPr>
              <a:t>print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1600" dirty="0" err="1" smtClean="0">
                <a:solidFill>
                  <a:schemeClr val="bg1"/>
                </a:solidFill>
              </a:rPr>
              <a:t>yellow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tuple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goi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(</a:t>
            </a:r>
            <a:r>
              <a:rPr lang="en-US" dirty="0"/>
              <a:t>packing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9997" y="2546776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Python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hay </a:t>
            </a:r>
            <a:r>
              <a:rPr lang="en-US" dirty="0" err="1" smtClean="0"/>
              <a:t>xả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tuple (unpacking)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9997" y="5279343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xả</a:t>
            </a:r>
            <a:r>
              <a:rPr lang="en-US" dirty="0" smtClean="0"/>
              <a:t> fruits </a:t>
            </a:r>
            <a:r>
              <a:rPr lang="en-US" dirty="0" err="1" smtClean="0"/>
              <a:t>ra</a:t>
            </a:r>
            <a:r>
              <a:rPr lang="en-US" dirty="0" smtClean="0"/>
              <a:t> 3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 </a:t>
            </a:r>
            <a:r>
              <a:rPr lang="en-US" dirty="0" err="1" smtClean="0"/>
              <a:t>biến</a:t>
            </a:r>
            <a:r>
              <a:rPr lang="en-US" dirty="0" smtClean="0"/>
              <a:t> green, yellow, 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5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rả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80502"/>
            <a:ext cx="7774356" cy="1874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706482"/>
            <a:ext cx="7402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fruits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=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accent2">
                    <a:lumMod val="75000"/>
                  </a:schemeClr>
                </a:solidFill>
              </a:rPr>
              <a:t>cherry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“, 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strawberry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raspberry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green, yellow, </a:t>
            </a:r>
            <a:r>
              <a:rPr lang="en-US" dirty="0" smtClean="0">
                <a:solidFill>
                  <a:schemeClr val="bg1"/>
                </a:solidFill>
              </a:rPr>
              <a:t>*red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= fruits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print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 err="1" smtClean="0">
                <a:solidFill>
                  <a:schemeClr val="bg1"/>
                </a:solidFill>
              </a:rPr>
              <a:t>green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endParaRPr lang="es-E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print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1600" dirty="0" err="1" smtClean="0">
                <a:solidFill>
                  <a:schemeClr val="bg1"/>
                </a:solidFill>
              </a:rPr>
              <a:t>yellow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banana</a:t>
            </a:r>
            <a:endParaRPr lang="es-ES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sz="1600" dirty="0" err="1">
                <a:solidFill>
                  <a:schemeClr val="bg1"/>
                </a:solidFill>
              </a:rPr>
              <a:t>print</a:t>
            </a:r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1600" dirty="0">
                <a:solidFill>
                  <a:schemeClr val="bg1"/>
                </a:solidFill>
              </a:rPr>
              <a:t>red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cherry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“, 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strawberry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raspberry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Rả</a:t>
            </a:r>
            <a:r>
              <a:rPr lang="en-US" dirty="0" smtClean="0"/>
              <a:t> tuple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*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4791" y="4493142"/>
            <a:ext cx="769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xả</a:t>
            </a:r>
            <a:r>
              <a:rPr lang="en-US" dirty="0" smtClean="0"/>
              <a:t> fruits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Apple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green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Banane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yellow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Tuple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red 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kí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dấu</a:t>
            </a:r>
            <a:r>
              <a:rPr lang="en-US" b="1" dirty="0" smtClean="0"/>
              <a:t> 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01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6" y="797441"/>
            <a:ext cx="8454964" cy="424732"/>
          </a:xfrm>
        </p:spPr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2143" y="2356514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01478" y="2373866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143" y="3100793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1479" y="4589351"/>
            <a:ext cx="6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2143" y="3823807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1479" y="3171309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2143" y="4589351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1479" y="3870548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657" y="1526604"/>
            <a:ext cx="82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rả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Tuple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80502"/>
            <a:ext cx="7774356" cy="1874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706482"/>
            <a:ext cx="7402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fruits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=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s-ES" dirty="0">
                <a:solidFill>
                  <a:schemeClr val="bg1"/>
                </a:solidFill>
              </a:rPr>
              <a:t>, 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accent2">
                    <a:lumMod val="75000"/>
                  </a:schemeClr>
                </a:solidFill>
              </a:rPr>
              <a:t>cherry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“, 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strawberry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raspberry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green, </a:t>
            </a:r>
            <a:r>
              <a:rPr lang="en-US" dirty="0" smtClean="0">
                <a:solidFill>
                  <a:schemeClr val="bg1"/>
                </a:solidFill>
              </a:rPr>
              <a:t>*yellow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red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= fruits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print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 err="1" smtClean="0">
                <a:solidFill>
                  <a:schemeClr val="bg1"/>
                </a:solidFill>
              </a:rPr>
              <a:t>green</a:t>
            </a:r>
            <a:r>
              <a:rPr lang="es-E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endParaRPr lang="es-E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print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1600" dirty="0" err="1" smtClean="0">
                <a:solidFill>
                  <a:schemeClr val="bg1"/>
                </a:solidFill>
              </a:rPr>
              <a:t>yellow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"banana"</a:t>
            </a:r>
            <a:r>
              <a:rPr lang="es-ES" sz="1600" dirty="0">
                <a:solidFill>
                  <a:schemeClr val="bg1"/>
                </a:solidFill>
              </a:rPr>
              <a:t>, 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cherry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“, 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strawberry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endParaRPr lang="es-ES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sz="1600" dirty="0" err="1">
                <a:solidFill>
                  <a:schemeClr val="bg1"/>
                </a:solidFill>
              </a:rPr>
              <a:t>print</a:t>
            </a:r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1600" dirty="0">
                <a:solidFill>
                  <a:schemeClr val="bg1"/>
                </a:solidFill>
              </a:rPr>
              <a:t>red</a:t>
            </a:r>
            <a:r>
              <a:rPr lang="es-E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#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raspberry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Rả</a:t>
            </a:r>
            <a:r>
              <a:rPr lang="en-US" dirty="0" smtClean="0"/>
              <a:t> tuple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*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4791" y="4493142"/>
            <a:ext cx="7697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xả</a:t>
            </a:r>
            <a:r>
              <a:rPr lang="en-US" dirty="0" smtClean="0"/>
              <a:t> fruits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Apple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green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Raspberry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Tuple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yellow 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kí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dấu</a:t>
            </a:r>
            <a:r>
              <a:rPr lang="en-US" b="1" dirty="0" smtClean="0"/>
              <a:t> 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27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Lặp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Tuple </a:t>
            </a:r>
            <a:r>
              <a:rPr lang="en-US" b="1" dirty="0" err="1" smtClean="0"/>
              <a:t>với</a:t>
            </a:r>
            <a:r>
              <a:rPr lang="en-US" b="1" dirty="0" smtClean="0"/>
              <a:t> for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1213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mytuple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"kiwi“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 x 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mytuple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</a:t>
            </a:r>
            <a:r>
              <a:rPr lang="en-US" dirty="0" smtClean="0">
                <a:solidFill>
                  <a:schemeClr val="bg1"/>
                </a:solidFill>
              </a:rPr>
              <a:t>   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/>
              <a:t>for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Tuple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770666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(short hand)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99793" y="4238039"/>
            <a:ext cx="7774356" cy="652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0547" y="4361331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rgbClr val="FF66CC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rgbClr val="FF66CC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 x 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mytuple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997" y="4993410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index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Tuple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9793" y="5418253"/>
            <a:ext cx="7774356" cy="10699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0547" y="5541545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range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len</a:t>
            </a:r>
            <a:r>
              <a:rPr lang="en-US" dirty="0" smtClean="0">
                <a:solidFill>
                  <a:srgbClr val="FF66CC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mytuple</a:t>
            </a:r>
            <a:r>
              <a:rPr lang="en-US" dirty="0" smtClean="0">
                <a:solidFill>
                  <a:srgbClr val="FF66CC"/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   </a:t>
            </a:r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6.4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Tuple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Join Tuples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1"/>
            <a:ext cx="7774356" cy="181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tuple1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"b"</a:t>
            </a:r>
            <a:r>
              <a:rPr lang="en-US" dirty="0">
                <a:solidFill>
                  <a:schemeClr val="bg1"/>
                </a:solidFill>
              </a:rPr>
              <a:t> 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tuple2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tuple3 = tuple1 + tuple2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tuple3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join 2 Tuple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9997" y="4439371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join </a:t>
            </a:r>
            <a:r>
              <a:rPr lang="en-US" dirty="0" err="1" smtClean="0"/>
              <a:t>lại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99793" y="4933507"/>
            <a:ext cx="7774356" cy="14973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547" y="5056800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fruits =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fr-FR" dirty="0">
                <a:solidFill>
                  <a:schemeClr val="bg1"/>
                </a:solidFill>
              </a:rPr>
              <a:t>,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fr-FR" dirty="0">
                <a:solidFill>
                  <a:schemeClr val="bg1"/>
                </a:solidFill>
              </a:rPr>
              <a:t>,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"cherry"</a:t>
            </a:r>
            <a:r>
              <a:rPr lang="fr-FR" dirty="0">
                <a:solidFill>
                  <a:schemeClr val="bg1"/>
                </a:solidFill>
              </a:rPr>
              <a:t>)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err="1">
                <a:solidFill>
                  <a:schemeClr val="bg1"/>
                </a:solidFill>
              </a:rPr>
              <a:t>mytuple</a:t>
            </a:r>
            <a:r>
              <a:rPr lang="fr-FR" dirty="0">
                <a:solidFill>
                  <a:schemeClr val="bg1"/>
                </a:solidFill>
              </a:rPr>
              <a:t> = fruits * 2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mytuple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r>
              <a:rPr lang="en-US" b="1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31027" y="3455142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31027" y="4274161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7264" y="1838789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kiểu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7264" y="4309419"/>
            <a:ext cx="6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Nắm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Tuple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7265" y="2636232"/>
            <a:ext cx="517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Nắm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264" y="3525658"/>
            <a:ext cx="529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Nắm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Tuple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.1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List (hay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gọi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r>
              <a:rPr lang="en-US" b="1" dirty="0" smtClean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270" y="1903017"/>
            <a:ext cx="811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một kiểu dữ liệu được sử dụng để lưu trữ một tập hợp các phần tử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[]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5033" y="2589865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710426" y="2727037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5033" y="3218096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Có thứ tự, tức là các phần tử trong list được sắp xếp theo một vị trí cụ 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b="1" dirty="0" err="1" smtClean="0"/>
              <a:t>vị</a:t>
            </a:r>
            <a:r>
              <a:rPr lang="en-US" b="1" dirty="0" smtClean="0"/>
              <a:t> </a:t>
            </a:r>
            <a:r>
              <a:rPr lang="en-US" b="1" dirty="0" err="1" smtClean="0"/>
              <a:t>trí</a:t>
            </a:r>
            <a:r>
              <a:rPr lang="en-US" b="1" dirty="0" smtClean="0"/>
              <a:t>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0</a:t>
            </a:r>
            <a:endParaRPr lang="en-US" b="1" dirty="0"/>
          </a:p>
        </p:txBody>
      </p:sp>
      <p:sp>
        <p:nvSpPr>
          <p:cNvPr id="17" name="Flowchart: Decision 16"/>
          <p:cNvSpPr/>
          <p:nvPr/>
        </p:nvSpPr>
        <p:spPr>
          <a:xfrm>
            <a:off x="710426" y="3312725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5033" y="3922844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Có thể thay đổi, tức là bạn có thể thêm, sửa đổi, hoặc xóa các phần tử trong list sau khi nó đã được </a:t>
            </a:r>
            <a:r>
              <a:rPr lang="vi-VN" dirty="0" smtClean="0"/>
              <a:t>tạo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710426" y="4017473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426" y="5063283"/>
            <a:ext cx="4127388" cy="689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1180" y="5196001"/>
            <a:ext cx="39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"cherry"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997" y="4627592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997" y="5874649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,.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rỗng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5980" y="5063283"/>
            <a:ext cx="3617025" cy="689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6734" y="5196001"/>
            <a:ext cx="17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6.2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9793" y="2208207"/>
            <a:ext cx="7774356" cy="17577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0547" y="2340926"/>
            <a:ext cx="7402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"cherry“, "orange", "kiwi", "melon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rgbClr val="FF66CC"/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#output: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banana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rgbClr val="FF66CC"/>
                </a:solidFill>
              </a:rPr>
              <a:t>[-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ngược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793" y="4087147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b="1" dirty="0" smtClean="0"/>
              <a:t>list[</a:t>
            </a:r>
            <a:r>
              <a:rPr lang="en-US" b="1" dirty="0" err="1" smtClean="0"/>
              <a:t>start:end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99793" y="5405391"/>
            <a:ext cx="7774356" cy="974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5538110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rgbClr val="FF66CC"/>
                </a:solidFill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1:4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#output: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banana, cherry, orange 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kiwi)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793" y="4608142"/>
            <a:ext cx="769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start (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e</a:t>
            </a:r>
            <a:r>
              <a:rPr lang="en-US" dirty="0" smtClean="0"/>
              <a:t>nd (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)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list, 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âm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94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85041"/>
            <a:ext cx="7774356" cy="974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17760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rgbClr val="FF66CC"/>
                </a:solidFill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:4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#output: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banana, cherry, orange 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kiwi)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9793" y="4046737"/>
            <a:ext cx="7774356" cy="974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179456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rgbClr val="FF66CC"/>
                </a:solidFill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4:</a:t>
            </a:r>
            <a:r>
              <a:rPr lang="en-US" dirty="0" smtClean="0">
                <a:solidFill>
                  <a:srgbClr val="FF66CC"/>
                </a:solidFill>
              </a:rPr>
              <a:t>]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#output: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kiwi, melon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793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start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start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793" y="3556867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end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793" y="5156852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list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tồn</a:t>
            </a:r>
            <a:r>
              <a:rPr lang="en-US" b="1" dirty="0" smtClean="0"/>
              <a:t> </a:t>
            </a:r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699793" y="5567195"/>
            <a:ext cx="7774356" cy="974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547" y="5699914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‘apple’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‘Apple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tồn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36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88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‘blackcurrant’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 </a:t>
            </a:r>
            <a:r>
              <a:rPr lang="en-US" sz="1600" dirty="0" smtClean="0">
                <a:solidFill>
                  <a:srgbClr val="FECC36"/>
                </a:solidFill>
              </a:rPr>
              <a:t>blackcurrant,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ECC36"/>
                </a:solidFill>
              </a:rPr>
              <a:t>cherry, orange, kiwi, melon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err="1" smtClean="0"/>
              <a:t>vị</a:t>
            </a:r>
            <a:r>
              <a:rPr lang="en-US" b="1" dirty="0" smtClean="0"/>
              <a:t> </a:t>
            </a:r>
            <a:r>
              <a:rPr lang="en-US" b="1" dirty="0" err="1" smtClean="0"/>
              <a:t>trí</a:t>
            </a:r>
            <a:r>
              <a:rPr lang="en-US" b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997" y="3445805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b="1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tứng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9793" y="3882640"/>
            <a:ext cx="7774356" cy="9938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0547" y="4027197"/>
            <a:ext cx="74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1:3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‘blackcurrant’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‘watermelon’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 </a:t>
            </a:r>
            <a:r>
              <a:rPr lang="en-US" sz="1600" dirty="0" smtClean="0">
                <a:solidFill>
                  <a:srgbClr val="FECC36"/>
                </a:solidFill>
              </a:rPr>
              <a:t>blackcurrant,</a:t>
            </a:r>
            <a:r>
              <a:rPr lang="en-US" sz="1600" dirty="0">
                <a:solidFill>
                  <a:srgbClr val="FECC36"/>
                </a:solidFill>
              </a:rPr>
              <a:t>  watermelon</a:t>
            </a:r>
            <a:r>
              <a:rPr lang="en-US" sz="1600" dirty="0" smtClean="0">
                <a:solidFill>
                  <a:srgbClr val="FECC36"/>
                </a:solidFill>
              </a:rPr>
              <a:t>, orange, kiwi, melon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997" y="4959681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9793" y="5374809"/>
            <a:ext cx="7774356" cy="10987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0547" y="5519366"/>
            <a:ext cx="759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1:2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‘blackcurrant’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‘watermelon’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 </a:t>
            </a:r>
            <a:r>
              <a:rPr lang="en-US" sz="1600" dirty="0" smtClean="0">
                <a:solidFill>
                  <a:srgbClr val="FECC36"/>
                </a:solidFill>
              </a:rPr>
              <a:t>blackcurrant,</a:t>
            </a:r>
            <a:r>
              <a:rPr lang="en-US" sz="1600" dirty="0">
                <a:solidFill>
                  <a:srgbClr val="FECC36"/>
                </a:solidFill>
              </a:rPr>
              <a:t>  watermelon</a:t>
            </a:r>
            <a:r>
              <a:rPr lang="en-US" sz="1600" dirty="0" smtClean="0">
                <a:solidFill>
                  <a:srgbClr val="FECC36"/>
                </a:solidFill>
              </a:rPr>
              <a:t>, cherry, orange, kiwi, melon</a:t>
            </a:r>
            <a:endParaRPr lang="en-US" sz="1600" dirty="0">
              <a:solidFill>
                <a:srgbClr val="FEC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</a:t>
            </a:r>
            <a:r>
              <a:rPr lang="en-US" b="1" dirty="0" smtClean="0"/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1300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mylist.append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“melon”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ECC36"/>
                </a:solidFill>
              </a:rPr>
              <a:t>banana</a:t>
            </a:r>
            <a:r>
              <a:rPr lang="en-US" sz="1600" dirty="0" smtClean="0">
                <a:solidFill>
                  <a:srgbClr val="FECC36"/>
                </a:solidFill>
              </a:rPr>
              <a:t>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ECC36"/>
                </a:solidFill>
              </a:rPr>
              <a:t>kiwi, melon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/>
              <a:t>append()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3940920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/>
              <a:t>insert()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9793" y="4529470"/>
            <a:ext cx="7774356" cy="1300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0547" y="4652762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mylist.insert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“melon”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>
                <a:solidFill>
                  <a:srgbClr val="FECC36"/>
                </a:solidFill>
              </a:rPr>
              <a:t> melon </a:t>
            </a:r>
            <a:r>
              <a:rPr lang="en-US" sz="1600" dirty="0" smtClean="0">
                <a:solidFill>
                  <a:srgbClr val="FECC36"/>
                </a:solidFill>
              </a:rPr>
              <a:t>, banana</a:t>
            </a:r>
            <a:r>
              <a:rPr lang="en-US" sz="1600" dirty="0" smtClean="0">
                <a:solidFill>
                  <a:srgbClr val="FECC36"/>
                </a:solidFill>
              </a:rPr>
              <a:t>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ECC36"/>
                </a:solidFill>
              </a:rPr>
              <a:t>kiwi </a:t>
            </a:r>
            <a:endParaRPr lang="en-US" sz="1600" dirty="0">
              <a:solidFill>
                <a:srgbClr val="FEC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</a:t>
            </a:r>
            <a:r>
              <a:rPr lang="en-US" b="1" dirty="0" smtClean="0"/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2"/>
            <a:ext cx="7774356" cy="1606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tropical = 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"mango"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"pineapple"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"papaya"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mylist.extend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tropical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ECC36"/>
                </a:solidFill>
              </a:rPr>
              <a:t>banana</a:t>
            </a:r>
            <a:r>
              <a:rPr lang="en-US" sz="1600" dirty="0" smtClean="0">
                <a:solidFill>
                  <a:srgbClr val="FECC36"/>
                </a:solidFill>
              </a:rPr>
              <a:t>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FC500"/>
                </a:solidFill>
              </a:rPr>
              <a:t>kiwi, </a:t>
            </a:r>
            <a:r>
              <a:rPr lang="en-US" sz="1600" dirty="0" smtClean="0">
                <a:solidFill>
                  <a:srgbClr val="FFC500"/>
                </a:solidFill>
              </a:rPr>
              <a:t>mango, pineapple, </a:t>
            </a:r>
            <a:r>
              <a:rPr lang="en-US" sz="1600" dirty="0">
                <a:solidFill>
                  <a:srgbClr val="FFC500"/>
                </a:solidFill>
              </a:rPr>
              <a:t>papaya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List (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list)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smtClean="0"/>
              <a:t>extend()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7" y="4254093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list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/>
              <a:t>tuples, sets, </a:t>
            </a:r>
            <a:r>
              <a:rPr lang="en-US" b="1" dirty="0" smtClean="0"/>
              <a:t>dictionaries</a:t>
            </a:r>
            <a:r>
              <a:rPr lang="en-US" dirty="0" smtClean="0"/>
              <a:t>…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smtClean="0"/>
              <a:t>extend()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99793" y="4806483"/>
            <a:ext cx="7774356" cy="1300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0547" y="4929775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"orange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mylist.extend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3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</a:t>
            </a:r>
            <a:endParaRPr lang="en-US" dirty="0"/>
          </a:p>
        </p:txBody>
      </p:sp>
      <p:pic>
        <p:nvPicPr>
          <p:cNvPr id="1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</a:t>
            </a:r>
            <a:r>
              <a:rPr lang="en-US" b="1" dirty="0" smtClean="0"/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793" y="2498651"/>
            <a:ext cx="7774356" cy="160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21944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mylist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kiwi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tropical = 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"mango"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"pineapple"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"papaya"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ruits = </a:t>
            </a:r>
            <a:r>
              <a:rPr lang="en-US" dirty="0" err="1" smtClean="0">
                <a:solidFill>
                  <a:schemeClr val="bg1"/>
                </a:solidFill>
              </a:rPr>
              <a:t>mylist</a:t>
            </a:r>
            <a:r>
              <a:rPr lang="en-US" dirty="0" smtClean="0">
                <a:solidFill>
                  <a:schemeClr val="bg1"/>
                </a:solidFill>
              </a:rPr>
              <a:t> + topical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fruits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output: </a:t>
            </a:r>
            <a:r>
              <a:rPr lang="en-US" sz="1600" dirty="0" smtClean="0">
                <a:solidFill>
                  <a:srgbClr val="FECC36"/>
                </a:solidFill>
              </a:rPr>
              <a:t>apple,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ECC36"/>
                </a:solidFill>
              </a:rPr>
              <a:t>banana</a:t>
            </a:r>
            <a:r>
              <a:rPr lang="en-US" sz="1600" dirty="0" smtClean="0">
                <a:solidFill>
                  <a:srgbClr val="FECC36"/>
                </a:solidFill>
              </a:rPr>
              <a:t>,</a:t>
            </a:r>
            <a:r>
              <a:rPr lang="en-US" sz="1600" dirty="0">
                <a:solidFill>
                  <a:srgbClr val="FECC36"/>
                </a:solidFill>
              </a:rPr>
              <a:t> </a:t>
            </a:r>
            <a:r>
              <a:rPr lang="en-US" sz="1600" dirty="0" smtClean="0">
                <a:solidFill>
                  <a:srgbClr val="FFC500"/>
                </a:solidFill>
              </a:rPr>
              <a:t>kiwi, </a:t>
            </a:r>
            <a:r>
              <a:rPr lang="en-US" sz="1600" dirty="0" smtClean="0">
                <a:solidFill>
                  <a:srgbClr val="FFC500"/>
                </a:solidFill>
              </a:rPr>
              <a:t>mango, pineapple, </a:t>
            </a:r>
            <a:r>
              <a:rPr lang="en-US" sz="1600" dirty="0">
                <a:solidFill>
                  <a:srgbClr val="FFC500"/>
                </a:solidFill>
              </a:rPr>
              <a:t>papaya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600" dirty="0">
              <a:solidFill>
                <a:srgbClr val="FECC3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97" y="201514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join 2 List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1670</Words>
  <Application>Microsoft Office PowerPoint</Application>
  <PresentationFormat>On-screen Show (4:3)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887</cp:revision>
  <dcterms:created xsi:type="dcterms:W3CDTF">2023-04-21T02:43:36Z</dcterms:created>
  <dcterms:modified xsi:type="dcterms:W3CDTF">2023-07-18T04:37:35Z</dcterms:modified>
</cp:coreProperties>
</file>