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98" r:id="rId4"/>
    <p:sldId id="331" r:id="rId5"/>
    <p:sldId id="332" r:id="rId6"/>
    <p:sldId id="333" r:id="rId7"/>
    <p:sldId id="330" r:id="rId8"/>
    <p:sldId id="334" r:id="rId9"/>
    <p:sldId id="335" r:id="rId10"/>
    <p:sldId id="336" r:id="rId11"/>
    <p:sldId id="337" r:id="rId12"/>
    <p:sldId id="338" r:id="rId13"/>
    <p:sldId id="339" r:id="rId14"/>
    <p:sldId id="340" r:id="rId15"/>
    <p:sldId id="343" r:id="rId16"/>
    <p:sldId id="344" r:id="rId17"/>
    <p:sldId id="345" r:id="rId18"/>
    <p:sldId id="346" r:id="rId19"/>
    <p:sldId id="347" r:id="rId20"/>
    <p:sldId id="348" r:id="rId21"/>
    <p:sldId id="341" r:id="rId22"/>
    <p:sldId id="342"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6" d="100"/>
          <a:sy n="116" d="100"/>
        </p:scale>
        <p:origin x="15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python/python_strings_methods.asp"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7</a:t>
            </a: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String in 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Chuỗi</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trong</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sp>
        <p:nvSpPr>
          <p:cNvPr id="29" name="Rectangle 28"/>
          <p:cNvSpPr/>
          <p:nvPr/>
        </p:nvSpPr>
        <p:spPr>
          <a:xfrm>
            <a:off x="699793" y="2589546"/>
            <a:ext cx="7774356" cy="815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640746"/>
            <a:ext cx="7402216"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"Hello, World!"</a:t>
            </a:r>
            <a:r>
              <a:rPr lang="en-US" dirty="0" smtClean="0">
                <a:solidFill>
                  <a:schemeClr val="bg1"/>
                </a:solidFill>
              </a:rPr>
              <a:t/>
            </a:r>
            <a:br>
              <a:rPr lang="en-US" dirty="0" smtClean="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a.split</a:t>
            </a:r>
            <a:r>
              <a:rPr lang="en-US" dirty="0" smtClean="0">
                <a:solidFill>
                  <a:srgbClr val="FF66CC"/>
                </a:solidFill>
              </a:rPr>
              <a:t>(</a:t>
            </a:r>
            <a:r>
              <a:rPr lang="en-US" dirty="0" smtClean="0">
                <a:solidFill>
                  <a:schemeClr val="accent2">
                    <a:lumMod val="75000"/>
                  </a:schemeClr>
                </a:solidFill>
              </a:rPr>
              <a:t>","</a:t>
            </a:r>
            <a:r>
              <a:rPr lang="en-US" dirty="0" smtClean="0">
                <a:solidFill>
                  <a:srgbClr val="FF66CC"/>
                </a:solidFill>
              </a:rPr>
              <a:t>)</a:t>
            </a:r>
            <a:r>
              <a:rPr lang="en-US" dirty="0" smtClean="0">
                <a:solidFill>
                  <a:schemeClr val="accent4">
                    <a:lumMod val="60000"/>
                    <a:lumOff val="40000"/>
                  </a:schemeClr>
                </a:solidFill>
              </a:rPr>
              <a:t>) #returns list:  ['Hello', ' World!']</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Tách</a:t>
            </a:r>
            <a:r>
              <a:rPr lang="en-US" dirty="0" smtClean="0"/>
              <a:t> </a:t>
            </a:r>
            <a:r>
              <a:rPr lang="en-US" dirty="0" err="1" smtClean="0"/>
              <a:t>chuỗi</a:t>
            </a:r>
            <a:r>
              <a:rPr lang="en-US" dirty="0" smtClean="0"/>
              <a:t> </a:t>
            </a:r>
            <a:r>
              <a:rPr lang="en-US" dirty="0" err="1" smtClean="0"/>
              <a:t>với</a:t>
            </a:r>
            <a:r>
              <a:rPr lang="en-US" dirty="0" smtClean="0"/>
              <a:t> </a:t>
            </a:r>
            <a:r>
              <a:rPr lang="en-US" b="1" dirty="0">
                <a:solidFill>
                  <a:srgbClr val="FF0000"/>
                </a:solidFill>
              </a:rPr>
              <a:t>split</a:t>
            </a:r>
            <a:r>
              <a:rPr lang="en-US" b="1" dirty="0" smtClean="0">
                <a:solidFill>
                  <a:srgbClr val="FF0000"/>
                </a:solidFill>
              </a:rPr>
              <a:t>()</a:t>
            </a:r>
            <a:r>
              <a:rPr lang="en-US" b="1" dirty="0" smtClean="0"/>
              <a:t> </a:t>
            </a:r>
            <a:r>
              <a:rPr lang="en-US" dirty="0" err="1" smtClean="0"/>
              <a:t>dựa</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chuỗi</a:t>
            </a:r>
            <a:endParaRPr lang="en-US" b="1" dirty="0"/>
          </a:p>
        </p:txBody>
      </p:sp>
      <p:sp>
        <p:nvSpPr>
          <p:cNvPr id="21" name="Rectangle 20"/>
          <p:cNvSpPr/>
          <p:nvPr/>
        </p:nvSpPr>
        <p:spPr>
          <a:xfrm>
            <a:off x="699793" y="3906854"/>
            <a:ext cx="7774356" cy="8812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p:cNvSpPr txBox="1"/>
          <p:nvPr/>
        </p:nvSpPr>
        <p:spPr>
          <a:xfrm>
            <a:off x="880547" y="4030146"/>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Hello, World! "</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a.strip</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bg1"/>
                </a:solidFill>
              </a:rPr>
              <a:t> </a:t>
            </a:r>
            <a:r>
              <a:rPr lang="en-US" dirty="0">
                <a:solidFill>
                  <a:schemeClr val="accent4">
                    <a:lumMod val="60000"/>
                    <a:lumOff val="40000"/>
                  </a:schemeClr>
                </a:solidFill>
              </a:rPr>
              <a:t># returns "Hello, World!"</a:t>
            </a:r>
          </a:p>
        </p:txBody>
      </p:sp>
      <p:sp>
        <p:nvSpPr>
          <p:cNvPr id="13" name="TextBox 12"/>
          <p:cNvSpPr txBox="1"/>
          <p:nvPr/>
        </p:nvSpPr>
        <p:spPr>
          <a:xfrm>
            <a:off x="774221" y="3458387"/>
            <a:ext cx="7834152" cy="369332"/>
          </a:xfrm>
          <a:prstGeom prst="rect">
            <a:avLst/>
          </a:prstGeom>
          <a:noFill/>
        </p:spPr>
        <p:txBody>
          <a:bodyPr wrap="square" rtlCol="0">
            <a:spAutoFit/>
          </a:bodyPr>
          <a:lstStyle/>
          <a:p>
            <a:r>
              <a:rPr lang="en-US" dirty="0" err="1" smtClean="0"/>
              <a:t>Xóa</a:t>
            </a:r>
            <a:r>
              <a:rPr lang="en-US" dirty="0" smtClean="0"/>
              <a:t> </a:t>
            </a:r>
            <a:r>
              <a:rPr lang="en-US" dirty="0" err="1" smtClean="0"/>
              <a:t>khoảng</a:t>
            </a:r>
            <a:r>
              <a:rPr lang="en-US" dirty="0" smtClean="0"/>
              <a:t> </a:t>
            </a:r>
            <a:r>
              <a:rPr lang="en-US" dirty="0" err="1" smtClean="0"/>
              <a:t>trắng</a:t>
            </a:r>
            <a:r>
              <a:rPr lang="en-US" dirty="0" smtClean="0"/>
              <a:t> 2 </a:t>
            </a:r>
            <a:r>
              <a:rPr lang="en-US" dirty="0" err="1" smtClean="0"/>
              <a:t>đầu</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strip()</a:t>
            </a:r>
            <a:endParaRPr lang="en-US" b="1" dirty="0">
              <a:solidFill>
                <a:srgbClr val="FF0000"/>
              </a:solidFill>
            </a:endParaRPr>
          </a:p>
        </p:txBody>
      </p:sp>
      <p:sp>
        <p:nvSpPr>
          <p:cNvPr id="18" name="Flowchart: Decision 17"/>
          <p:cNvSpPr/>
          <p:nvPr/>
        </p:nvSpPr>
        <p:spPr>
          <a:xfrm>
            <a:off x="625365" y="353621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replace()</a:t>
            </a:r>
            <a:endParaRPr lang="en-US" b="1" dirty="0">
              <a:solidFill>
                <a:srgbClr val="FF0000"/>
              </a:solidFill>
            </a:endParaRPr>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txt.replace</a:t>
            </a:r>
            <a:r>
              <a:rPr lang="en-US" dirty="0" smtClean="0">
                <a:solidFill>
                  <a:srgbClr val="FF66CC"/>
                </a:solidFill>
              </a:rPr>
              <a:t>(</a:t>
            </a:r>
            <a:r>
              <a:rPr lang="en-US" dirty="0" smtClean="0">
                <a:solidFill>
                  <a:schemeClr val="accent2">
                    <a:lumMod val="75000"/>
                  </a:schemeClr>
                </a:solidFill>
              </a:rPr>
              <a:t>“world"</a:t>
            </a:r>
            <a:r>
              <a:rPr lang="en-US" dirty="0" smtClean="0">
                <a:solidFill>
                  <a:schemeClr val="bg1"/>
                </a:solidFill>
              </a:rPr>
              <a:t>,</a:t>
            </a:r>
            <a:r>
              <a:rPr lang="en-US" dirty="0">
                <a:solidFill>
                  <a:schemeClr val="accent2">
                    <a:lumMod val="75000"/>
                  </a:schemeClr>
                </a:solidFill>
              </a:rPr>
              <a:t> </a:t>
            </a:r>
            <a:r>
              <a:rPr lang="en-US" dirty="0" smtClean="0">
                <a:solidFill>
                  <a:schemeClr val="accent2">
                    <a:lumMod val="75000"/>
                  </a:schemeClr>
                </a:solidFill>
              </a:rPr>
              <a:t>“home"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a:t>
            </a:r>
            <a:r>
              <a:rPr lang="en-US" dirty="0" smtClean="0">
                <a:solidFill>
                  <a:schemeClr val="bg1"/>
                </a:solidFill>
              </a:rPr>
              <a:t>home</a:t>
            </a:r>
            <a:endParaRPr lang="en-US" dirty="0">
              <a:solidFill>
                <a:schemeClr val="bg1"/>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Tree>
    <p:extLst>
      <p:ext uri="{BB962C8B-B14F-4D97-AF65-F5344CB8AC3E}">
        <p14:creationId xmlns:p14="http://schemas.microsoft.com/office/powerpoint/2010/main" val="2805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smtClean="0"/>
              <a:t>Định</a:t>
            </a:r>
            <a:r>
              <a:rPr lang="en-US" dirty="0" smtClean="0"/>
              <a:t> </a:t>
            </a:r>
            <a:r>
              <a:rPr lang="en-US" dirty="0" err="1" smtClean="0"/>
              <a:t>dạng</a:t>
            </a:r>
            <a:r>
              <a:rPr lang="en-US" dirty="0" smtClean="0"/>
              <a:t> </a:t>
            </a:r>
            <a:r>
              <a:rPr lang="en-US" dirty="0" err="1"/>
              <a:t>C</a:t>
            </a:r>
            <a:r>
              <a:rPr lang="en-US" dirty="0" err="1" smtClean="0"/>
              <a:t>huỗi</a:t>
            </a:r>
            <a:endParaRPr lang="en-US" dirty="0"/>
          </a:p>
        </p:txBody>
      </p:sp>
      <p:sp>
        <p:nvSpPr>
          <p:cNvPr id="29" name="Rectangle 28"/>
          <p:cNvSpPr/>
          <p:nvPr/>
        </p:nvSpPr>
        <p:spPr>
          <a:xfrm>
            <a:off x="699793" y="2847729"/>
            <a:ext cx="7774356" cy="14168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200329"/>
          </a:xfrm>
          <a:prstGeom prst="rect">
            <a:avLst/>
          </a:prstGeom>
          <a:noFill/>
        </p:spPr>
        <p:txBody>
          <a:bodyPr wrap="square" rtlCol="0">
            <a:spAutoFit/>
          </a:bodyPr>
          <a:lstStyle/>
          <a:p>
            <a:r>
              <a:rPr lang="en-US" dirty="0">
                <a:solidFill>
                  <a:schemeClr val="bg1"/>
                </a:solidFill>
              </a:rPr>
              <a:t>age = </a:t>
            </a:r>
            <a:r>
              <a:rPr lang="en-US" dirty="0">
                <a:solidFill>
                  <a:schemeClr val="accent6">
                    <a:lumMod val="60000"/>
                    <a:lumOff val="40000"/>
                  </a:schemeClr>
                </a:solidFill>
              </a:rPr>
              <a:t>36</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a:solidFill>
                  <a:schemeClr val="accent2">
                    <a:lumMod val="75000"/>
                  </a:schemeClr>
                </a:solidFill>
              </a:rPr>
              <a:t>John,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txt.format</a:t>
            </a:r>
            <a:r>
              <a:rPr lang="en-US" dirty="0">
                <a:solidFill>
                  <a:srgbClr val="FF66CC"/>
                </a:solidFill>
              </a:rPr>
              <a:t>(</a:t>
            </a:r>
            <a:r>
              <a:rPr lang="en-US" dirty="0">
                <a:solidFill>
                  <a:schemeClr val="bg1"/>
                </a:solidFill>
              </a:rPr>
              <a:t>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646331"/>
          </a:xfrm>
          <a:prstGeom prst="rect">
            <a:avLst/>
          </a:prstGeom>
          <a:noFill/>
        </p:spPr>
        <p:txBody>
          <a:bodyPr wrap="square" rtlCol="0">
            <a:spAutoFit/>
          </a:bodyPr>
          <a:lstStyle/>
          <a:p>
            <a:r>
              <a:rPr lang="en-US" dirty="0" err="1" smtClean="0"/>
              <a:t>Trong</a:t>
            </a:r>
            <a:r>
              <a:rPr lang="en-US" dirty="0" smtClean="0"/>
              <a:t> python, </a:t>
            </a:r>
            <a:r>
              <a:rPr lang="en-US" dirty="0" err="1" smtClean="0"/>
              <a:t>không</a:t>
            </a:r>
            <a:r>
              <a:rPr lang="en-US" dirty="0" smtClean="0"/>
              <a:t> </a:t>
            </a:r>
            <a:r>
              <a:rPr lang="en-US" dirty="0" err="1" smtClean="0"/>
              <a:t>thể</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số</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cộng</a:t>
            </a:r>
            <a:r>
              <a:rPr lang="en-US" dirty="0" smtClean="0"/>
              <a:t>, </a:t>
            </a:r>
            <a:r>
              <a:rPr lang="en-US" dirty="0" err="1" smtClean="0"/>
              <a:t>nhưng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với</a:t>
            </a:r>
            <a:r>
              <a:rPr lang="en-US" dirty="0" smtClean="0"/>
              <a:t> </a:t>
            </a:r>
            <a:r>
              <a:rPr lang="en-US" dirty="0" err="1" smtClean="0"/>
              <a:t>hàm</a:t>
            </a:r>
            <a:r>
              <a:rPr lang="en-US" dirty="0" smtClean="0"/>
              <a:t> </a:t>
            </a:r>
            <a:r>
              <a:rPr lang="en-US" b="1" dirty="0" smtClean="0">
                <a:solidFill>
                  <a:srgbClr val="FF0000"/>
                </a:solidFill>
              </a:rPr>
              <a:t>format()</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12331" y="4411839"/>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kí</a:t>
            </a:r>
            <a:r>
              <a:rPr lang="en-US" dirty="0" smtClean="0"/>
              <a:t> </a:t>
            </a:r>
            <a:r>
              <a:rPr lang="en-US" dirty="0" err="1" smtClean="0"/>
              <a:t>tự</a:t>
            </a:r>
            <a:r>
              <a:rPr lang="en-US" dirty="0" smtClean="0"/>
              <a:t> </a:t>
            </a:r>
            <a:r>
              <a:rPr lang="en-US" dirty="0" smtClean="0">
                <a:solidFill>
                  <a:srgbClr val="FF0000"/>
                </a:solidFill>
              </a:rPr>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giữ</a:t>
            </a:r>
            <a:r>
              <a:rPr lang="en-US" dirty="0" smtClean="0"/>
              <a:t> </a:t>
            </a:r>
            <a:r>
              <a:rPr lang="en-US" dirty="0" err="1" smtClean="0"/>
              <a:t>chỗ</a:t>
            </a:r>
            <a:r>
              <a:rPr lang="en-US" dirty="0" smtClean="0"/>
              <a:t> </a:t>
            </a:r>
            <a:r>
              <a:rPr lang="en-US" dirty="0" err="1" smtClean="0"/>
              <a:t>cho</a:t>
            </a:r>
            <a:r>
              <a:rPr lang="en-US" dirty="0" smtClean="0"/>
              <a:t> </a:t>
            </a:r>
            <a:r>
              <a:rPr lang="en-US" dirty="0" err="1" smtClean="0"/>
              <a:t>biến</a:t>
            </a:r>
            <a:r>
              <a:rPr lang="en-US" dirty="0" smtClean="0"/>
              <a:t> age, </a:t>
            </a:r>
            <a:r>
              <a:rPr lang="en-US" dirty="0" err="1" smtClean="0"/>
              <a:t>và</a:t>
            </a:r>
            <a:r>
              <a:rPr lang="en-US" dirty="0" smtClean="0"/>
              <a:t> age </a:t>
            </a:r>
            <a:r>
              <a:rPr lang="en-US" dirty="0" err="1" smtClean="0"/>
              <a:t>sẽ</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thay</a:t>
            </a:r>
            <a:r>
              <a:rPr lang="en-US" dirty="0" smtClean="0"/>
              <a:t> </a:t>
            </a:r>
            <a:r>
              <a:rPr lang="en-US" dirty="0" err="1" smtClean="0"/>
              <a:t>cho</a:t>
            </a:r>
            <a:r>
              <a:rPr lang="en-US" dirty="0" smtClean="0"/>
              <a:t> </a:t>
            </a:r>
            <a:r>
              <a:rPr lang="en-US" dirty="0" smtClean="0">
                <a:solidFill>
                  <a:srgbClr val="FF0000"/>
                </a:solidFill>
              </a:rPr>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smtClean="0"/>
              <a:t>trường</a:t>
            </a:r>
            <a:r>
              <a:rPr lang="en-US" dirty="0" smtClean="0"/>
              <a:t> (hay </a:t>
            </a:r>
            <a:r>
              <a:rPr lang="en-US" dirty="0" err="1" smtClean="0"/>
              <a:t>là</a:t>
            </a:r>
            <a:r>
              <a:rPr lang="en-US" dirty="0" smtClean="0"/>
              <a:t> field)</a:t>
            </a:r>
            <a:endParaRPr lang="en-US" b="1" dirty="0"/>
          </a:p>
        </p:txBody>
      </p:sp>
    </p:spTree>
    <p:extLst>
      <p:ext uri="{BB962C8B-B14F-4D97-AF65-F5344CB8AC3E}">
        <p14:creationId xmlns:p14="http://schemas.microsoft.com/office/powerpoint/2010/main" val="1479328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Tree>
    <p:extLst>
      <p:ext uri="{BB962C8B-B14F-4D97-AF65-F5344CB8AC3E}">
        <p14:creationId xmlns:p14="http://schemas.microsoft.com/office/powerpoint/2010/main" val="195062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đơn</a:t>
            </a:r>
            <a:r>
              <a:rPr lang="en-US" b="1" dirty="0" smtClean="0"/>
              <a:t> </a:t>
            </a:r>
            <a:r>
              <a:rPr lang="en-US" b="1" dirty="0" err="1" smtClean="0"/>
              <a:t>giản</a:t>
            </a:r>
            <a:r>
              <a:rPr lang="en-US" b="1" dirty="0" smtClean="0"/>
              <a:t> </a:t>
            </a:r>
            <a:r>
              <a:rPr lang="en-US" b="1" dirty="0" err="1" smtClean="0"/>
              <a:t>không</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
        <p:nvSpPr>
          <p:cNvPr id="11" name="TextBox 10"/>
          <p:cNvSpPr txBox="1"/>
          <p:nvPr/>
        </p:nvSpPr>
        <p:spPr>
          <a:xfrm>
            <a:off x="604100" y="5989447"/>
            <a:ext cx="7834152" cy="369332"/>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bạn</a:t>
            </a:r>
            <a:r>
              <a:rPr lang="en-US" i="1" dirty="0" smtClean="0">
                <a:solidFill>
                  <a:schemeClr val="accent2">
                    <a:lumMod val="75000"/>
                  </a:schemeClr>
                </a:solidFill>
              </a:rPr>
              <a:t> </a:t>
            </a:r>
            <a:r>
              <a:rPr lang="en-US" i="1" dirty="0" err="1" smtClean="0">
                <a:solidFill>
                  <a:schemeClr val="accent2">
                    <a:lumMod val="75000"/>
                  </a:schemeClr>
                </a:solidFill>
              </a:rPr>
              <a:t>có</a:t>
            </a:r>
            <a:r>
              <a:rPr lang="en-US" i="1" dirty="0" smtClean="0">
                <a:solidFill>
                  <a:schemeClr val="accent2">
                    <a:lumMod val="75000"/>
                  </a:schemeClr>
                </a:solidFill>
              </a:rPr>
              <a:t> </a:t>
            </a:r>
            <a:r>
              <a:rPr lang="en-US" i="1" dirty="0" err="1" smtClean="0">
                <a:solidFill>
                  <a:schemeClr val="accent2">
                    <a:lumMod val="75000"/>
                  </a:schemeClr>
                </a:solidFill>
              </a:rPr>
              <a:t>thể</a:t>
            </a:r>
            <a:r>
              <a:rPr lang="en-US" i="1" dirty="0" smtClean="0">
                <a:solidFill>
                  <a:schemeClr val="accent2">
                    <a:lumMod val="75000"/>
                  </a:schemeClr>
                </a:solidFill>
              </a:rPr>
              <a:t> </a:t>
            </a:r>
            <a:r>
              <a:rPr lang="en-US" i="1" dirty="0" err="1" smtClean="0">
                <a:solidFill>
                  <a:schemeClr val="accent2">
                    <a:lumMod val="75000"/>
                  </a:schemeClr>
                </a:solidFill>
              </a:rPr>
              <a:t>đưa</a:t>
            </a:r>
            <a:r>
              <a:rPr lang="en-US" i="1" dirty="0" smtClean="0">
                <a:solidFill>
                  <a:schemeClr val="accent2">
                    <a:lumMod val="75000"/>
                  </a:schemeClr>
                </a:solidFill>
              </a:rPr>
              <a:t> </a:t>
            </a:r>
            <a:r>
              <a:rPr lang="en-US" i="1" dirty="0" err="1" smtClean="0">
                <a:solidFill>
                  <a:schemeClr val="accent2">
                    <a:lumMod val="75000"/>
                  </a:schemeClr>
                </a:solidFill>
              </a:rPr>
              <a:t>nhiều</a:t>
            </a:r>
            <a:r>
              <a:rPr lang="en-US" i="1" dirty="0" smtClean="0">
                <a:solidFill>
                  <a:schemeClr val="accent2">
                    <a:lumMod val="75000"/>
                  </a:schemeClr>
                </a:solidFill>
              </a:rPr>
              <a:t> </a:t>
            </a:r>
            <a:r>
              <a:rPr lang="en-US" i="1" dirty="0" err="1" smtClean="0">
                <a:solidFill>
                  <a:schemeClr val="accent2">
                    <a:lumMod val="75000"/>
                  </a:schemeClr>
                </a:solidFill>
              </a:rPr>
              <a:t>tham</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biến</a:t>
            </a:r>
            <a:r>
              <a:rPr lang="en-US" i="1" dirty="0" smtClean="0">
                <a:solidFill>
                  <a:schemeClr val="accent2">
                    <a:lumMod val="75000"/>
                  </a:schemeClr>
                </a:solidFill>
              </a:rPr>
              <a:t> </a:t>
            </a:r>
            <a:r>
              <a:rPr lang="en-US" i="1" dirty="0" err="1" smtClean="0">
                <a:solidFill>
                  <a:schemeClr val="accent2">
                    <a:lumMod val="75000"/>
                  </a:schemeClr>
                </a:solidFill>
              </a:rPr>
              <a:t>hơn</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lượng</a:t>
            </a:r>
            <a:r>
              <a:rPr lang="en-US" i="1" dirty="0" smtClean="0">
                <a:solidFill>
                  <a:schemeClr val="accent2">
                    <a:lumMod val="75000"/>
                  </a:schemeClr>
                </a:solidFill>
              </a:rPr>
              <a:t> {} </a:t>
            </a:r>
            <a:r>
              <a:rPr lang="en-US" i="1" dirty="0" err="1" smtClean="0">
                <a:solidFill>
                  <a:schemeClr val="accent2">
                    <a:lumMod val="75000"/>
                  </a:schemeClr>
                </a:solidFill>
              </a:rPr>
              <a:t>cần</a:t>
            </a:r>
            <a:r>
              <a:rPr lang="en-US" i="1" dirty="0" smtClean="0">
                <a:solidFill>
                  <a:schemeClr val="accent2">
                    <a:lumMod val="75000"/>
                  </a:schemeClr>
                </a:solidFill>
              </a:rPr>
              <a:t> </a:t>
            </a:r>
            <a:r>
              <a:rPr lang="en-US" i="1" dirty="0" err="1" smtClean="0">
                <a:solidFill>
                  <a:schemeClr val="accent2">
                    <a:lumMod val="75000"/>
                  </a:schemeClr>
                </a:solidFill>
              </a:rPr>
              <a:t>thay</a:t>
            </a:r>
            <a:r>
              <a:rPr lang="en-US" i="1" dirty="0" smtClean="0">
                <a:solidFill>
                  <a:schemeClr val="accent2">
                    <a:lumMod val="75000"/>
                  </a:schemeClr>
                </a:solidFill>
              </a:rPr>
              <a:t> </a:t>
            </a:r>
            <a:r>
              <a:rPr lang="en-US" i="1" dirty="0" err="1" smtClean="0">
                <a:solidFill>
                  <a:schemeClr val="accent2">
                    <a:lumMod val="75000"/>
                  </a:schemeClr>
                </a:solidFill>
              </a:rPr>
              <a:t>thế</a:t>
            </a:r>
            <a:endParaRPr lang="en-US" b="1" i="1" dirty="0">
              <a:solidFill>
                <a:schemeClr val="accent2">
                  <a:lumMod val="75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có</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569947"/>
            <a:ext cx="7834152" cy="1200329"/>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chỉ</a:t>
            </a:r>
            <a:r>
              <a:rPr lang="en-US" dirty="0" smtClean="0"/>
              <a:t> </a:t>
            </a:r>
            <a:r>
              <a:rPr lang="en-US" dirty="0" err="1" smtClean="0"/>
              <a:t>số</a:t>
            </a:r>
            <a:r>
              <a:rPr lang="en-US" dirty="0" smtClean="0"/>
              <a:t> </a:t>
            </a:r>
            <a:r>
              <a:rPr lang="en-US" dirty="0" err="1" smtClean="0"/>
              <a:t>này</a:t>
            </a:r>
            <a:r>
              <a:rPr lang="en-US" dirty="0" smtClean="0"/>
              <a:t> </a:t>
            </a:r>
            <a:r>
              <a:rPr lang="en-US" dirty="0" err="1" smtClean="0"/>
              <a:t>thì</a:t>
            </a:r>
            <a:r>
              <a:rPr lang="en-US" dirty="0" smtClean="0"/>
              <a:t> </a:t>
            </a:r>
            <a:r>
              <a:rPr lang="en-US" dirty="0" err="1" smtClean="0"/>
              <a:t>nhìn</a:t>
            </a:r>
            <a:r>
              <a:rPr lang="en-US" dirty="0" smtClean="0"/>
              <a:t> </a:t>
            </a:r>
            <a:r>
              <a:rPr lang="en-US" dirty="0" err="1" smtClean="0"/>
              <a:t>vào</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hơn</a:t>
            </a:r>
            <a:r>
              <a:rPr lang="en-US" dirty="0" smtClean="0"/>
              <a:t>:</a:t>
            </a:r>
          </a:p>
          <a:p>
            <a:r>
              <a:rPr lang="en-US" b="1" dirty="0" smtClean="0"/>
              <a:t>- </a:t>
            </a:r>
            <a:r>
              <a:rPr lang="en-US" b="1" dirty="0" err="1" smtClean="0"/>
              <a:t>quanlity</a:t>
            </a:r>
            <a:r>
              <a:rPr lang="en-US" b="1" dirty="0" smtClean="0"/>
              <a:t>: </a:t>
            </a:r>
            <a:r>
              <a:rPr lang="en-US" dirty="0" err="1" smtClean="0"/>
              <a:t>sẽ</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field </a:t>
            </a:r>
            <a:r>
              <a:rPr lang="en-US" dirty="0" err="1" smtClean="0"/>
              <a:t>số</a:t>
            </a:r>
            <a:r>
              <a:rPr lang="en-US" dirty="0" smtClean="0"/>
              <a:t> {0}</a:t>
            </a:r>
          </a:p>
          <a:p>
            <a:r>
              <a:rPr lang="en-US" b="1" dirty="0" smtClean="0"/>
              <a:t>- price: </a:t>
            </a:r>
            <a:r>
              <a:rPr lang="en-US" dirty="0" err="1"/>
              <a:t>sẽ</a:t>
            </a:r>
            <a:r>
              <a:rPr lang="en-US" dirty="0"/>
              <a:t> </a:t>
            </a:r>
            <a:r>
              <a:rPr lang="en-US" dirty="0" err="1"/>
              <a:t>tương</a:t>
            </a:r>
            <a:r>
              <a:rPr lang="en-US" dirty="0"/>
              <a:t> </a:t>
            </a:r>
            <a:r>
              <a:rPr lang="en-US" dirty="0" err="1"/>
              <a:t>ứng</a:t>
            </a:r>
            <a:r>
              <a:rPr lang="en-US" dirty="0"/>
              <a:t> </a:t>
            </a:r>
            <a:r>
              <a:rPr lang="en-US" dirty="0" err="1"/>
              <a:t>với</a:t>
            </a:r>
            <a:r>
              <a:rPr lang="en-US" dirty="0"/>
              <a:t> field </a:t>
            </a:r>
            <a:r>
              <a:rPr lang="en-US" dirty="0" err="1"/>
              <a:t>số</a:t>
            </a:r>
            <a:r>
              <a:rPr lang="en-US" dirty="0"/>
              <a:t> </a:t>
            </a:r>
            <a:r>
              <a:rPr lang="en-US" dirty="0" smtClean="0"/>
              <a:t>{1}</a:t>
            </a:r>
          </a:p>
          <a:p>
            <a:r>
              <a:rPr lang="en-US" dirty="0" err="1" smtClean="0"/>
              <a:t>Và</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các</a:t>
            </a:r>
            <a:r>
              <a:rPr lang="en-US" dirty="0" smtClean="0"/>
              <a:t> field </a:t>
            </a:r>
            <a:r>
              <a:rPr lang="en-US" dirty="0" err="1" smtClean="0"/>
              <a:t>bất</a:t>
            </a:r>
            <a:r>
              <a:rPr lang="en-US" dirty="0" smtClean="0"/>
              <a:t> </a:t>
            </a:r>
            <a:r>
              <a:rPr lang="en-US" dirty="0" err="1" smtClean="0"/>
              <a:t>ký</a:t>
            </a:r>
            <a:r>
              <a:rPr lang="en-US" dirty="0" smtClean="0"/>
              <a:t> ở </a:t>
            </a:r>
            <a:r>
              <a:rPr lang="en-US" dirty="0" err="1" smtClean="0"/>
              <a:t>đâu</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ghi</a:t>
            </a:r>
            <a:r>
              <a:rPr lang="en-US" dirty="0" smtClean="0"/>
              <a:t> </a:t>
            </a:r>
            <a:r>
              <a:rPr lang="en-US" dirty="0" err="1" smtClean="0"/>
              <a:t>số</a:t>
            </a:r>
            <a:r>
              <a:rPr lang="en-US" dirty="0" smtClean="0"/>
              <a:t> </a:t>
            </a:r>
            <a:r>
              <a:rPr lang="en-US" dirty="0" err="1" smtClean="0"/>
              <a:t>vào</a:t>
            </a:r>
            <a:r>
              <a:rPr lang="en-US" dirty="0" smtClean="0"/>
              <a:t> </a:t>
            </a:r>
            <a:r>
              <a:rPr lang="en-US" dirty="0" err="1" smtClean="0"/>
              <a:t>là</a:t>
            </a:r>
            <a:r>
              <a:rPr lang="en-US" dirty="0" smtClean="0"/>
              <a:t> </a:t>
            </a:r>
            <a:r>
              <a:rPr lang="en-US" dirty="0" err="1" smtClean="0"/>
              <a:t>được</a:t>
            </a:r>
            <a:r>
              <a:rPr lang="en-US" dirty="0" smtClean="0"/>
              <a:t>.</a:t>
            </a:r>
            <a:endParaRPr lang="en-US" dirty="0"/>
          </a:p>
        </p:txBody>
      </p:sp>
      <p:sp>
        <p:nvSpPr>
          <p:cNvPr id="12" name="TextBox 11"/>
          <p:cNvSpPr txBox="1"/>
          <p:nvPr/>
        </p:nvSpPr>
        <p:spPr>
          <a:xfrm>
            <a:off x="604100" y="5886198"/>
            <a:ext cx="7834152" cy="646331"/>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nếu</a:t>
            </a:r>
            <a:r>
              <a:rPr lang="en-US" i="1" dirty="0" smtClean="0">
                <a:solidFill>
                  <a:schemeClr val="accent2">
                    <a:lumMod val="75000"/>
                  </a:schemeClr>
                </a:solidFill>
              </a:rPr>
              <a:t> </a:t>
            </a:r>
            <a:r>
              <a:rPr lang="en-US" i="1" dirty="0" err="1" smtClean="0">
                <a:solidFill>
                  <a:schemeClr val="accent2">
                    <a:lumMod val="75000"/>
                  </a:schemeClr>
                </a:solidFill>
              </a:rPr>
              <a:t>đã</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a:t>
            </a:r>
            <a:r>
              <a:rPr lang="en-US" i="1" dirty="0" err="1" smtClean="0">
                <a:solidFill>
                  <a:schemeClr val="accent2">
                    <a:lumMod val="75000"/>
                  </a:schemeClr>
                </a:solidFill>
              </a:rPr>
              <a:t>tất</a:t>
            </a:r>
            <a:r>
              <a:rPr lang="en-US" i="1" dirty="0" smtClean="0">
                <a:solidFill>
                  <a:schemeClr val="accent2">
                    <a:lumMod val="75000"/>
                  </a:schemeClr>
                </a:solidFill>
              </a:rPr>
              <a:t> </a:t>
            </a:r>
            <a:r>
              <a:rPr lang="en-US" i="1" dirty="0" err="1" smtClean="0">
                <a:solidFill>
                  <a:schemeClr val="accent2">
                    <a:lumMod val="75000"/>
                  </a:schemeClr>
                </a:solidFill>
              </a:rPr>
              <a:t>cả</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field </a:t>
            </a:r>
            <a:r>
              <a:rPr lang="en-US" i="1" dirty="0" err="1" smtClean="0">
                <a:solidFill>
                  <a:schemeClr val="accent2">
                    <a:lumMod val="75000"/>
                  </a:schemeClr>
                </a:solidFill>
              </a:rPr>
              <a:t>đều</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chứ</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{0}. Python </a:t>
            </a:r>
            <a:r>
              <a:rPr lang="en-US" i="1" dirty="0" err="1" smtClean="0">
                <a:solidFill>
                  <a:schemeClr val="accent2">
                    <a:lumMod val="75000"/>
                  </a:schemeClr>
                </a:solidFill>
              </a:rPr>
              <a:t>sẽ</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xử</a:t>
            </a:r>
            <a:r>
              <a:rPr lang="en-US" i="1" dirty="0" smtClean="0">
                <a:solidFill>
                  <a:schemeClr val="accent2">
                    <a:lumMod val="75000"/>
                  </a:schemeClr>
                </a:solidFill>
              </a:rPr>
              <a:t> </a:t>
            </a:r>
            <a:r>
              <a:rPr lang="en-US" i="1" dirty="0" err="1" smtClean="0">
                <a:solidFill>
                  <a:schemeClr val="accent2">
                    <a:lumMod val="75000"/>
                  </a:schemeClr>
                </a:solidFill>
              </a:rPr>
              <a:t>lý</a:t>
            </a:r>
            <a:r>
              <a:rPr lang="en-US" i="1" dirty="0" smtClean="0">
                <a:solidFill>
                  <a:schemeClr val="accent2">
                    <a:lumMod val="75000"/>
                  </a:schemeClr>
                </a:solidFill>
              </a:rPr>
              <a:t> </a:t>
            </a:r>
            <a:r>
              <a:rPr lang="en-US" i="1" dirty="0" err="1" smtClean="0">
                <a:solidFill>
                  <a:schemeClr val="accent2">
                    <a:lumMod val="75000"/>
                  </a:schemeClr>
                </a:solidFill>
              </a:rPr>
              <a:t>đúng</a:t>
            </a:r>
            <a:r>
              <a:rPr lang="en-US" i="1" dirty="0" smtClean="0">
                <a:solidFill>
                  <a:schemeClr val="accent2">
                    <a:lumMod val="75000"/>
                  </a:schemeClr>
                </a:solidFill>
              </a:rPr>
              <a:t>.</a:t>
            </a:r>
            <a:endParaRPr lang="en-US" b="1" i="1" dirty="0">
              <a:solidFill>
                <a:schemeClr val="accent2">
                  <a:lumMod val="75000"/>
                </a:schemeClr>
              </a:solidFill>
            </a:endParaRPr>
          </a:p>
        </p:txBody>
      </p:sp>
    </p:spTree>
    <p:extLst>
      <p:ext uri="{BB962C8B-B14F-4D97-AF65-F5344CB8AC3E}">
        <p14:creationId xmlns:p14="http://schemas.microsoft.com/office/powerpoint/2010/main" val="1961420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chiều</a:t>
            </a:r>
            <a:r>
              <a:rPr lang="en-US" b="1" dirty="0" smtClean="0"/>
              <a:t> </a:t>
            </a:r>
            <a:r>
              <a:rPr lang="en-US" b="1" dirty="0" err="1" smtClean="0"/>
              <a:t>rộng</a:t>
            </a:r>
            <a:r>
              <a:rPr lang="en-US" b="1" dirty="0" smtClean="0"/>
              <a:t> Width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406899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canh</a:t>
            </a:r>
            <a:r>
              <a:rPr lang="en-US" b="1" dirty="0" smtClean="0"/>
              <a:t> </a:t>
            </a:r>
            <a:r>
              <a:rPr lang="en-US" b="1" dirty="0" err="1" smtClean="0"/>
              <a:t>thẳng</a:t>
            </a:r>
            <a:r>
              <a:rPr lang="en-US" b="1" dirty="0" smtClean="0"/>
              <a:t> </a:t>
            </a:r>
            <a:r>
              <a:rPr lang="en-US" b="1" dirty="0" err="1" smtClean="0"/>
              <a:t>hàng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42072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chèn</a:t>
            </a:r>
            <a:r>
              <a:rPr lang="en-US" b="1" dirty="0" smtClean="0"/>
              <a:t> </a:t>
            </a:r>
            <a:r>
              <a:rPr lang="en-US" b="1" dirty="0" err="1" smtClean="0"/>
              <a:t>kí</a:t>
            </a:r>
            <a:r>
              <a:rPr lang="en-US" b="1" dirty="0" smtClean="0"/>
              <a:t> </a:t>
            </a:r>
            <a:r>
              <a:rPr lang="en-US" b="1" dirty="0" err="1" smtClean="0"/>
              <a:t>tự</a:t>
            </a:r>
            <a:r>
              <a:rPr lang="en-US" b="1" dirty="0" smtClean="0"/>
              <a:t> </a:t>
            </a:r>
            <a:r>
              <a:rPr lang="en-US" b="1" dirty="0" err="1" smtClean="0"/>
              <a:t>vào</a:t>
            </a:r>
            <a:r>
              <a:rPr lang="en-US" b="1" dirty="0" smtClean="0"/>
              <a:t> </a:t>
            </a:r>
            <a:r>
              <a:rPr lang="en-US" b="1" dirty="0" err="1" smtClean="0"/>
              <a:t>khoảng</a:t>
            </a:r>
            <a:r>
              <a:rPr lang="en-US" b="1" dirty="0" smtClean="0"/>
              <a:t> </a:t>
            </a:r>
            <a:r>
              <a:rPr lang="en-US" b="1" dirty="0" err="1" smtClean="0"/>
              <a:t>trống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11630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thể</a:t>
            </a:r>
            <a:r>
              <a:rPr lang="en-US" b="1" dirty="0" smtClean="0"/>
              <a:t> </a:t>
            </a:r>
            <a:r>
              <a:rPr lang="en-US" b="1" dirty="0" err="1" smtClean="0"/>
              <a:t>hiện</a:t>
            </a:r>
            <a:r>
              <a:rPr lang="en-US" b="1" dirty="0" smtClean="0"/>
              <a:t> </a:t>
            </a:r>
            <a:r>
              <a:rPr lang="en-US" b="1" dirty="0" err="1" smtClean="0"/>
              <a:t>số</a:t>
            </a:r>
            <a:r>
              <a:rPr lang="en-US" b="1" dirty="0" smtClean="0"/>
              <a:t> </a:t>
            </a:r>
            <a:r>
              <a:rPr lang="en-US" b="1" dirty="0" err="1" smtClean="0"/>
              <a:t>gần</a:t>
            </a:r>
            <a:r>
              <a:rPr lang="en-US" b="1" dirty="0" smtClean="0"/>
              <a:t> </a:t>
            </a:r>
            <a:r>
              <a:rPr lang="en-US" b="1" dirty="0" err="1" smtClean="0"/>
              <a:t>đúng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329300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 (hash)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52927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a:t>Chuỗi</a:t>
            </a:r>
            <a:r>
              <a:rPr lang="en-US" dirty="0"/>
              <a:t> (</a:t>
            </a:r>
            <a:r>
              <a:rPr lang="en-US" dirty="0" smtClean="0"/>
              <a:t>String)</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Chuỗi</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Dãy</a:t>
            </a:r>
            <a:r>
              <a:rPr lang="en-US" dirty="0" smtClean="0"/>
              <a:t> </a:t>
            </a:r>
            <a:r>
              <a:rPr lang="en-US" dirty="0" err="1" smtClean="0"/>
              <a:t>thoát</a:t>
            </a:r>
            <a:r>
              <a:rPr lang="en-US" dirty="0" smtClean="0"/>
              <a:t> Escape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Định</a:t>
            </a:r>
            <a:r>
              <a:rPr lang="en-US" dirty="0" smtClean="0"/>
              <a:t> </a:t>
            </a:r>
            <a:r>
              <a:rPr lang="en-US" dirty="0" err="1" smtClean="0"/>
              <a:t>dạng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khuôn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kiểu</a:t>
            </a:r>
            <a:r>
              <a:rPr lang="en-US" b="1" smtClean="0"/>
              <a:t> (type)</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39518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7.4 </a:t>
            </a:r>
            <a:r>
              <a:rPr lang="en-US" dirty="0"/>
              <a:t>Escape </a:t>
            </a:r>
            <a:r>
              <a:rPr lang="en-US" dirty="0" smtClean="0"/>
              <a:t>Character</a:t>
            </a:r>
            <a:endParaRPr lang="en-US" dirty="0">
              <a:solidFill>
                <a:srgbClr val="FF0000"/>
              </a:solidFill>
            </a:endParaRPr>
          </a:p>
        </p:txBody>
      </p:sp>
      <p:sp>
        <p:nvSpPr>
          <p:cNvPr id="14" name="TextBox 13"/>
          <p:cNvSpPr txBox="1"/>
          <p:nvPr/>
        </p:nvSpPr>
        <p:spPr>
          <a:xfrm>
            <a:off x="774221" y="2098011"/>
            <a:ext cx="7834152" cy="2862322"/>
          </a:xfrm>
          <a:prstGeom prst="rect">
            <a:avLst/>
          </a:prstGeom>
          <a:noFill/>
        </p:spPr>
        <p:txBody>
          <a:bodyPr wrap="square" rtlCol="0">
            <a:spAutoFit/>
          </a:bodyPr>
          <a:lstStyle/>
          <a:p>
            <a:r>
              <a:rPr lang="vi-VN" dirty="0"/>
              <a:t>Trong Python, ký tự escape (escape character) là một ký tự đặc biệt được sử dụng để thể hiện các ký tự không thể hiện hoặc có ý nghĩa đặc biệt trong chuỗi. Khi bạn sử dụng ký tự escape, nó cho phép bạn đưa vào chuỗi những ký tự đặc biệt như dấu nháy kép, dấu nháy đơn, dấu gạch chéo ngược, và các ký tự khác mà không bị xem là kết thúc của chuỗi hoặc gây ra sự hiểu lầm về cú pháp.</a:t>
            </a:r>
          </a:p>
          <a:p>
            <a:endParaRPr lang="vi-VN" dirty="0"/>
          </a:p>
          <a:p>
            <a:r>
              <a:rPr lang="vi-VN" dirty="0"/>
              <a:t>Ký tự escape được ký hiệu bằng một dấu gạch chéo ngược ("") theo sau là ký tự đại diện cho ý nghĩa cụ thể. Dưới đây là một số ví dụ về ký tự escape phổ biến trong Python:</a:t>
            </a:r>
            <a:endParaRPr lang="en-US"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khái</a:t>
            </a:r>
            <a:r>
              <a:rPr lang="en-US" b="1" dirty="0" smtClean="0"/>
              <a:t> </a:t>
            </a:r>
            <a:r>
              <a:rPr lang="en-US" b="1" dirty="0" err="1" smtClean="0"/>
              <a:t>niệm</a:t>
            </a:r>
            <a:r>
              <a:rPr lang="en-US" b="1" dirty="0" smtClean="0"/>
              <a:t> Escape</a:t>
            </a:r>
            <a:endParaRPr lang="en-US" b="1" dirty="0">
              <a:solidFill>
                <a:srgbClr val="FF0000"/>
              </a:solidFill>
            </a:endParaRPr>
          </a:p>
        </p:txBody>
      </p:sp>
      <p:sp>
        <p:nvSpPr>
          <p:cNvPr id="13" name="TextBox 12"/>
          <p:cNvSpPr txBox="1"/>
          <p:nvPr/>
        </p:nvSpPr>
        <p:spPr>
          <a:xfrm>
            <a:off x="774221" y="5128290"/>
            <a:ext cx="7834152" cy="1200329"/>
          </a:xfrm>
          <a:prstGeom prst="rect">
            <a:avLst/>
          </a:prstGeom>
          <a:noFill/>
        </p:spPr>
        <p:txBody>
          <a:bodyPr wrap="square" rtlCol="0">
            <a:spAutoFit/>
          </a:bodyPr>
          <a:lstStyle/>
          <a:p>
            <a:r>
              <a:rPr lang="en-US" dirty="0"/>
              <a:t>\n: </a:t>
            </a:r>
            <a:r>
              <a:rPr lang="en-US" dirty="0" err="1"/>
              <a:t>Ký</a:t>
            </a:r>
            <a:r>
              <a:rPr lang="en-US" dirty="0"/>
              <a:t> </a:t>
            </a:r>
            <a:r>
              <a:rPr lang="en-US" dirty="0" err="1"/>
              <a:t>tự</a:t>
            </a:r>
            <a:r>
              <a:rPr lang="en-US" dirty="0"/>
              <a:t> </a:t>
            </a:r>
            <a:r>
              <a:rPr lang="en-US" dirty="0" err="1"/>
              <a:t>xuống</a:t>
            </a:r>
            <a:r>
              <a:rPr lang="en-US" dirty="0"/>
              <a:t> </a:t>
            </a:r>
            <a:r>
              <a:rPr lang="en-US" dirty="0" err="1"/>
              <a:t>dòng</a:t>
            </a:r>
            <a:r>
              <a:rPr lang="en-US" dirty="0"/>
              <a:t> (newline</a:t>
            </a:r>
            <a:r>
              <a:rPr lang="en-US" dirty="0" smtClean="0"/>
              <a:t>)</a:t>
            </a:r>
          </a:p>
          <a:p>
            <a:r>
              <a:rPr lang="en-US" dirty="0"/>
              <a:t>\t: </a:t>
            </a:r>
            <a:r>
              <a:rPr lang="en-US" dirty="0" err="1"/>
              <a:t>Ký</a:t>
            </a:r>
            <a:r>
              <a:rPr lang="en-US" dirty="0"/>
              <a:t> </a:t>
            </a:r>
            <a:r>
              <a:rPr lang="en-US" dirty="0" err="1"/>
              <a:t>tự</a:t>
            </a:r>
            <a:r>
              <a:rPr lang="en-US" dirty="0"/>
              <a:t> tab </a:t>
            </a:r>
            <a:r>
              <a:rPr lang="en-US" dirty="0" err="1"/>
              <a:t>ngang</a:t>
            </a:r>
            <a:r>
              <a:rPr lang="en-US" dirty="0"/>
              <a:t> (tab</a:t>
            </a:r>
            <a:r>
              <a:rPr lang="en-US" dirty="0" smtClean="0"/>
              <a:t>)</a:t>
            </a:r>
          </a:p>
          <a:p>
            <a:r>
              <a:rPr lang="en-US" dirty="0"/>
              <a:t>": </a:t>
            </a:r>
            <a:r>
              <a:rPr lang="en-US" dirty="0" err="1"/>
              <a:t>Dấu</a:t>
            </a:r>
            <a:r>
              <a:rPr lang="en-US" dirty="0"/>
              <a:t> </a:t>
            </a:r>
            <a:r>
              <a:rPr lang="en-US" dirty="0" err="1"/>
              <a:t>nháy</a:t>
            </a:r>
            <a:r>
              <a:rPr lang="en-US" dirty="0"/>
              <a:t> </a:t>
            </a:r>
            <a:r>
              <a:rPr lang="en-US" dirty="0" err="1" smtClean="0"/>
              <a:t>kép</a:t>
            </a:r>
            <a:endParaRPr lang="en-US" dirty="0" smtClean="0"/>
          </a:p>
          <a:p>
            <a:r>
              <a:rPr lang="vi-VN" dirty="0"/>
              <a:t>': Dấu nháy </a:t>
            </a:r>
            <a:r>
              <a:rPr lang="vi-VN" dirty="0" smtClean="0"/>
              <a:t>đơn</a:t>
            </a:r>
            <a:endParaRPr lang="en-US" dirty="0">
              <a:solidFill>
                <a:srgbClr val="FF0000"/>
              </a:solidFill>
            </a:endParaRPr>
          </a:p>
        </p:txBody>
      </p:sp>
    </p:spTree>
    <p:extLst>
      <p:ext uri="{BB962C8B-B14F-4D97-AF65-F5344CB8AC3E}">
        <p14:creationId xmlns:p14="http://schemas.microsoft.com/office/powerpoint/2010/main" val="3937770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7.4 </a:t>
            </a:r>
            <a:r>
              <a:rPr lang="en-US" dirty="0"/>
              <a:t>Escape Character</a:t>
            </a:r>
            <a:endParaRPr lang="en-US" dirty="0">
              <a:solidFill>
                <a:srgbClr val="FF0000"/>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Escape</a:t>
            </a:r>
            <a:endParaRPr lang="en-US" b="1" dirty="0">
              <a:solidFill>
                <a:srgbClr val="FF0000"/>
              </a:solidFill>
            </a:endParaRPr>
          </a:p>
        </p:txBody>
      </p:sp>
      <p:sp>
        <p:nvSpPr>
          <p:cNvPr id="9" name="Rectangle 8"/>
          <p:cNvSpPr/>
          <p:nvPr/>
        </p:nvSpPr>
        <p:spPr>
          <a:xfrm>
            <a:off x="699793" y="2522669"/>
            <a:ext cx="8057096" cy="3229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80546" y="2672828"/>
            <a:ext cx="7721193" cy="2800767"/>
          </a:xfrm>
          <a:prstGeom prst="rect">
            <a:avLst/>
          </a:prstGeom>
          <a:noFill/>
        </p:spPr>
        <p:txBody>
          <a:bodyPr wrap="square" rtlCol="0">
            <a:spAutoFit/>
          </a:bodyPr>
          <a:lstStyle/>
          <a:p>
            <a:r>
              <a:rPr lang="vi-VN" dirty="0" smtClean="0">
                <a:solidFill>
                  <a:schemeClr val="bg1"/>
                </a:solidFill>
              </a:rPr>
              <a:t>print</a:t>
            </a:r>
            <a:r>
              <a:rPr lang="vi-VN" dirty="0">
                <a:solidFill>
                  <a:schemeClr val="bg1"/>
                </a:solidFill>
              </a:rPr>
              <a:t>("Dòng 1\nDòng 2")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hai dòng cách nhau bởi dấu xuống dòng (\n) </a:t>
            </a:r>
            <a:endParaRPr lang="en-US" sz="1600" dirty="0" smtClean="0">
              <a:solidFill>
                <a:schemeClr val="accent6">
                  <a:lumMod val="75000"/>
                </a:schemeClr>
              </a:solidFill>
            </a:endParaRPr>
          </a:p>
          <a:p>
            <a:r>
              <a:rPr lang="vi-VN" dirty="0" smtClean="0">
                <a:solidFill>
                  <a:schemeClr val="bg1"/>
                </a:solidFill>
              </a:rPr>
              <a:t>print</a:t>
            </a:r>
            <a:r>
              <a:rPr lang="vi-VN" dirty="0">
                <a:solidFill>
                  <a:schemeClr val="bg1"/>
                </a:solidFill>
              </a:rPr>
              <a:t>("Tab:\t\tKý tự tiếp theo sau tab")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ký tự tab (\t) để tạo khoảng cách</a:t>
            </a:r>
            <a:r>
              <a:rPr lang="vi-VN" dirty="0">
                <a:solidFill>
                  <a:schemeClr val="bg1"/>
                </a:solidFill>
              </a:rPr>
              <a:t> </a:t>
            </a:r>
            <a:endParaRPr lang="en-US" dirty="0" smtClean="0">
              <a:solidFill>
                <a:schemeClr val="bg1"/>
              </a:solidFill>
            </a:endParaRPr>
          </a:p>
          <a:p>
            <a:r>
              <a:rPr lang="vi-VN" dirty="0" smtClean="0">
                <a:solidFill>
                  <a:schemeClr val="bg1"/>
                </a:solidFill>
              </a:rPr>
              <a:t>print</a:t>
            </a:r>
            <a:r>
              <a:rPr lang="vi-VN" dirty="0">
                <a:solidFill>
                  <a:schemeClr val="bg1"/>
                </a:solidFill>
              </a:rPr>
              <a:t>("Dấu nháy kép: \"Ví dụ</a:t>
            </a:r>
            <a:r>
              <a:rPr lang="vi-VN" dirty="0" smtClean="0">
                <a:solidFill>
                  <a:schemeClr val="bg1"/>
                </a:solidFill>
              </a:rPr>
              <a:t>\"</a:t>
            </a:r>
            <a:r>
              <a:rPr lang="en-US" dirty="0" smtClean="0">
                <a:solidFill>
                  <a:schemeClr val="bg1"/>
                </a:solidFill>
              </a:rPr>
              <a: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kép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nháy đơn: </a:t>
            </a:r>
            <a:r>
              <a:rPr lang="en-US" dirty="0" smtClean="0">
                <a:solidFill>
                  <a:schemeClr val="bg1"/>
                </a:solidFill>
              </a:rPr>
              <a:t>I</a:t>
            </a:r>
            <a:r>
              <a:rPr lang="vi-VN" dirty="0" smtClean="0">
                <a:solidFill>
                  <a:schemeClr val="bg1"/>
                </a:solidFill>
              </a:rPr>
              <a:t>\</a:t>
            </a:r>
            <a:r>
              <a:rPr lang="vi-VN" dirty="0">
                <a:solidFill>
                  <a:schemeClr val="bg1"/>
                </a:solidFill>
              </a:rPr>
              <a:t>'</a:t>
            </a:r>
            <a:r>
              <a:rPr lang="en-US" dirty="0" smtClean="0">
                <a:solidFill>
                  <a:schemeClr val="bg1"/>
                </a:solidFill>
              </a:rPr>
              <a:t>m a student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đơn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gạch chéo ngược: \\")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dấu gạch chéo ngược (\) trong chuỗi</a:t>
            </a:r>
            <a:endParaRPr lang="en-US" sz="1600" dirty="0">
              <a:solidFill>
                <a:schemeClr val="accent6">
                  <a:lumMod val="75000"/>
                </a:schemeClr>
              </a:solidFill>
            </a:endParaRPr>
          </a:p>
        </p:txBody>
      </p:sp>
      <p:sp>
        <p:nvSpPr>
          <p:cNvPr id="4" name="TextBox 3"/>
          <p:cNvSpPr txBox="1"/>
          <p:nvPr/>
        </p:nvSpPr>
        <p:spPr>
          <a:xfrm>
            <a:off x="699793" y="2064117"/>
            <a:ext cx="7582970" cy="369332"/>
          </a:xfrm>
          <a:prstGeom prst="rect">
            <a:avLst/>
          </a:prstGeom>
          <a:noFill/>
        </p:spPr>
        <p:txBody>
          <a:bodyPr wrap="square" rtlCol="0">
            <a:spAutoFit/>
          </a:bodyPr>
          <a:lstStyle/>
          <a:p>
            <a:r>
              <a:rPr lang="vi-VN" dirty="0"/>
              <a:t>Sử dụng ký tự escape để in ra các ký tự đặc biệt trong </a:t>
            </a:r>
            <a:r>
              <a:rPr lang="vi-VN" dirty="0" smtClean="0"/>
              <a:t>chuỗi</a:t>
            </a:r>
            <a:endParaRPr lang="en-US" dirty="0"/>
          </a:p>
        </p:txBody>
      </p:sp>
      <p:sp>
        <p:nvSpPr>
          <p:cNvPr id="12" name="TextBox 11"/>
          <p:cNvSpPr txBox="1"/>
          <p:nvPr/>
        </p:nvSpPr>
        <p:spPr>
          <a:xfrm>
            <a:off x="621026" y="5841434"/>
            <a:ext cx="8135863" cy="646331"/>
          </a:xfrm>
          <a:prstGeom prst="rect">
            <a:avLst/>
          </a:prstGeom>
          <a:noFill/>
        </p:spPr>
        <p:txBody>
          <a:bodyPr wrap="square" rtlCol="0">
            <a:spAutoFit/>
          </a:bodyPr>
          <a:lstStyle/>
          <a:p>
            <a:r>
              <a:rPr lang="en-US" dirty="0" err="1" smtClean="0"/>
              <a:t>Tham</a:t>
            </a:r>
            <a:r>
              <a:rPr lang="en-US" dirty="0" smtClean="0"/>
              <a:t> </a:t>
            </a:r>
            <a:r>
              <a:rPr lang="en-US" dirty="0" err="1" smtClean="0"/>
              <a:t>khảo</a:t>
            </a:r>
            <a:r>
              <a:rPr lang="en-US" dirty="0" smtClean="0"/>
              <a:t> link </a:t>
            </a:r>
            <a:r>
              <a:rPr lang="en-US" dirty="0" err="1" smtClean="0"/>
              <a:t>sau</a:t>
            </a:r>
            <a:r>
              <a:rPr lang="en-US" dirty="0" smtClean="0"/>
              <a:t>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chuỗi</a:t>
            </a:r>
            <a:r>
              <a:rPr lang="en-US" dirty="0" smtClean="0"/>
              <a:t>:  </a:t>
            </a:r>
            <a:r>
              <a:rPr lang="en-US" dirty="0" smtClean="0">
                <a:hlinkClick r:id="rId3"/>
              </a:rPr>
              <a:t>https</a:t>
            </a:r>
            <a:r>
              <a:rPr lang="en-US" dirty="0">
                <a:hlinkClick r:id="rId3"/>
              </a:rPr>
              <a:t>://www.w3schools.com/python/python_strings_methods.asp</a:t>
            </a:r>
            <a:endParaRPr lang="en-US" dirty="0"/>
          </a:p>
        </p:txBody>
      </p:sp>
    </p:spTree>
    <p:extLst>
      <p:ext uri="{BB962C8B-B14F-4D97-AF65-F5344CB8AC3E}">
        <p14:creationId xmlns:p14="http://schemas.microsoft.com/office/powerpoint/2010/main" val="303589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75366" y="1893171"/>
            <a:ext cx="648586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gọi</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a:solidFill>
                  <a:schemeClr val="bg1"/>
                </a:solidFill>
              </a:rPr>
              <a:t>Chuỗi</a:t>
            </a:r>
            <a:r>
              <a:rPr lang="en-US" dirty="0">
                <a:solidFill>
                  <a:schemeClr val="bg1"/>
                </a:solidFill>
              </a:rPr>
              <a:t> (</a:t>
            </a:r>
            <a:r>
              <a:rPr lang="en-US" dirty="0" smtClean="0">
                <a:solidFill>
                  <a:schemeClr val="bg1"/>
                </a:solidFill>
              </a:rPr>
              <a:t>String)</a:t>
            </a:r>
            <a:endParaRPr lang="en-US" dirty="0">
              <a:solidFill>
                <a:schemeClr val="bg1"/>
              </a:solidFill>
            </a:endParaRPr>
          </a:p>
        </p:txBody>
      </p:sp>
      <p:sp>
        <p:nvSpPr>
          <p:cNvPr id="18" name="TextBox 17"/>
          <p:cNvSpPr txBox="1"/>
          <p:nvPr/>
        </p:nvSpPr>
        <p:spPr>
          <a:xfrm>
            <a:off x="2275367" y="2764247"/>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Chuỗi</a:t>
            </a:r>
            <a:endParaRPr lang="en-US" dirty="0">
              <a:solidFill>
                <a:schemeClr val="bg1"/>
              </a:solidFill>
            </a:endParaRPr>
          </a:p>
        </p:txBody>
      </p:sp>
      <p:sp>
        <p:nvSpPr>
          <p:cNvPr id="19" name="TextBox 18"/>
          <p:cNvSpPr txBox="1"/>
          <p:nvPr/>
        </p:nvSpPr>
        <p:spPr>
          <a:xfrm>
            <a:off x="2275367" y="4274161"/>
            <a:ext cx="5178056"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dãy</a:t>
            </a:r>
            <a:r>
              <a:rPr lang="en-US" dirty="0" smtClean="0">
                <a:solidFill>
                  <a:schemeClr val="bg1"/>
                </a:solidFill>
              </a:rPr>
              <a:t> </a:t>
            </a:r>
            <a:r>
              <a:rPr lang="en-US" dirty="0" err="1" smtClean="0">
                <a:solidFill>
                  <a:schemeClr val="bg1"/>
                </a:solidFill>
              </a:rPr>
              <a:t>thoát</a:t>
            </a:r>
            <a:r>
              <a:rPr lang="en-US" dirty="0" smtClean="0">
                <a:solidFill>
                  <a:schemeClr val="bg1"/>
                </a:solidFill>
              </a:rPr>
              <a:t> Escape </a:t>
            </a:r>
            <a:r>
              <a:rPr lang="en-US" dirty="0" err="1" smtClean="0">
                <a:solidFill>
                  <a:schemeClr val="bg1"/>
                </a:solidFill>
              </a:rPr>
              <a:t>trong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endParaRPr lang="en-US" dirty="0">
              <a:solidFill>
                <a:schemeClr val="bg1"/>
              </a:solidFill>
            </a:endParaRPr>
          </a:p>
        </p:txBody>
      </p:sp>
      <p:sp>
        <p:nvSpPr>
          <p:cNvPr id="20" name="TextBox 19"/>
          <p:cNvSpPr txBox="1"/>
          <p:nvPr/>
        </p:nvSpPr>
        <p:spPr>
          <a:xfrm>
            <a:off x="2275367" y="3490400"/>
            <a:ext cx="517805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a:solidFill>
                  <a:schemeClr val="bg1"/>
                </a:solidFill>
              </a:rPr>
              <a:t>đ</a:t>
            </a:r>
            <a:r>
              <a:rPr lang="en-US" dirty="0" err="1" smtClean="0">
                <a:solidFill>
                  <a:schemeClr val="bg1"/>
                </a:solidFill>
              </a:rPr>
              <a:t>ịnh</a:t>
            </a:r>
            <a:r>
              <a:rPr lang="en-US" dirty="0" smtClean="0">
                <a:solidFill>
                  <a:schemeClr val="bg1"/>
                </a:solidFill>
              </a:rPr>
              <a:t> </a:t>
            </a:r>
            <a:r>
              <a:rPr lang="en-US" dirty="0" err="1" smtClean="0">
                <a:solidFill>
                  <a:schemeClr val="bg1"/>
                </a:solidFill>
              </a:rPr>
              <a:t>dạng</a:t>
            </a:r>
            <a:r>
              <a:rPr lang="en-US" dirty="0" smtClean="0">
                <a:solidFill>
                  <a:schemeClr val="bg1"/>
                </a:solidFill>
              </a:rPr>
              <a:t> </a:t>
            </a:r>
            <a:r>
              <a:rPr lang="en-US" dirty="0" err="1" smtClean="0">
                <a:solidFill>
                  <a:schemeClr val="bg1"/>
                </a:solidFill>
              </a:rPr>
              <a:t>chuỗi</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khuôn</a:t>
            </a:r>
            <a:r>
              <a:rPr lang="en-US" dirty="0" smtClean="0">
                <a:solidFill>
                  <a:schemeClr val="bg1"/>
                </a:solidFill>
              </a:rPr>
              <a:t> format()</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String</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kiểu dữ liệu chuỗi (string) là một dạng dữ liệu dùng để lưu trữ văn bản, chữ số, ký tự, hoặc bất kỳ dãy các ký tự nào</a:t>
            </a:r>
            <a:endParaRPr lang="en-US" dirty="0"/>
          </a:p>
        </p:txBody>
      </p:sp>
      <p:sp>
        <p:nvSpPr>
          <p:cNvPr id="14" name="TextBox 13"/>
          <p:cNvSpPr txBox="1"/>
          <p:nvPr/>
        </p:nvSpPr>
        <p:spPr>
          <a:xfrm>
            <a:off x="925033" y="2708821"/>
            <a:ext cx="7697972" cy="923330"/>
          </a:xfrm>
          <a:prstGeom prst="rect">
            <a:avLst/>
          </a:prstGeom>
          <a:noFill/>
        </p:spPr>
        <p:txBody>
          <a:bodyPr wrap="square" rtlCol="0">
            <a:spAutoFit/>
          </a:bodyPr>
          <a:lstStyle/>
          <a:p>
            <a:r>
              <a:rPr lang="vi-VN" dirty="0"/>
              <a:t>Chuỗi trong Python được biểu diễn bằng các ký tự nằm trong cặp dấu nháy đơn ('...') hoặc nháy kép ("..."). Python hỗ trợ các thao tác và phương thức mạnh mẽ để làm việc với kiểu dữ liệu chuỗi</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8172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3842487"/>
            <a:ext cx="7774356" cy="26540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3965780"/>
            <a:ext cx="7402216" cy="2308324"/>
          </a:xfrm>
          <a:prstGeom prst="rect">
            <a:avLst/>
          </a:prstGeom>
          <a:noFill/>
        </p:spPr>
        <p:txBody>
          <a:bodyPr wrap="square" rtlCol="0">
            <a:spAutoFit/>
          </a:bodyPr>
          <a:lstStyle/>
          <a:p>
            <a:r>
              <a:rPr lang="vi-VN" dirty="0">
                <a:solidFill>
                  <a:schemeClr val="accent6">
                    <a:lumMod val="75000"/>
                  </a:schemeClr>
                </a:solidFill>
              </a:rPr>
              <a:t># Khai báo chuỗi bằng cặp dấu nháy đơn</a:t>
            </a:r>
            <a:endParaRPr lang="en-US" dirty="0" smtClean="0">
              <a:solidFill>
                <a:schemeClr val="accent6">
                  <a:lumMod val="75000"/>
                </a:schemeClr>
              </a:solidFill>
            </a:endParaRPr>
          </a:p>
          <a:p>
            <a:r>
              <a:rPr lang="en-US" dirty="0" smtClean="0">
                <a:solidFill>
                  <a:schemeClr val="bg1"/>
                </a:solidFill>
              </a:rPr>
              <a:t>string1 </a:t>
            </a:r>
            <a:r>
              <a:rPr lang="en-US" dirty="0">
                <a:solidFill>
                  <a:schemeClr val="bg1"/>
                </a:solidFill>
              </a:rPr>
              <a:t>= </a:t>
            </a:r>
            <a:r>
              <a:rPr lang="en-US" dirty="0">
                <a:solidFill>
                  <a:schemeClr val="accent2">
                    <a:lumMod val="75000"/>
                  </a:schemeClr>
                </a:solidFill>
              </a:rPr>
              <a:t>'Hello, World</a:t>
            </a:r>
            <a:r>
              <a:rPr lang="en-US" dirty="0" smtClean="0">
                <a:solidFill>
                  <a:schemeClr val="accent2">
                    <a:lumMod val="75000"/>
                  </a:schemeClr>
                </a:solidFill>
              </a:rPr>
              <a:t>!'</a:t>
            </a:r>
          </a:p>
          <a:p>
            <a:r>
              <a:rPr lang="en-US" dirty="0">
                <a:solidFill>
                  <a:schemeClr val="accent6">
                    <a:lumMod val="75000"/>
                  </a:schemeClr>
                </a:solidFill>
              </a:rPr>
              <a:t># </a:t>
            </a:r>
            <a:r>
              <a:rPr lang="en-US" dirty="0" err="1">
                <a:solidFill>
                  <a:schemeClr val="accent6">
                    <a:lumMod val="75000"/>
                  </a:schemeClr>
                </a:solidFill>
              </a:rPr>
              <a:t>Khai</a:t>
            </a:r>
            <a:r>
              <a:rPr lang="en-US" dirty="0">
                <a:solidFill>
                  <a:schemeClr val="accent6">
                    <a:lumMod val="75000"/>
                  </a:schemeClr>
                </a:solidFill>
              </a:rPr>
              <a:t> </a:t>
            </a:r>
            <a:r>
              <a:rPr lang="en-US" dirty="0" err="1">
                <a:solidFill>
                  <a:schemeClr val="accent6">
                    <a:lumMod val="75000"/>
                  </a:schemeClr>
                </a:solidFill>
              </a:rPr>
              <a:t>báo</a:t>
            </a:r>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bằng</a:t>
            </a:r>
            <a:r>
              <a:rPr lang="en-US" dirty="0">
                <a:solidFill>
                  <a:schemeClr val="accent6">
                    <a:lumMod val="75000"/>
                  </a:schemeClr>
                </a:solidFill>
              </a:rPr>
              <a:t> </a:t>
            </a:r>
            <a:r>
              <a:rPr lang="en-US" dirty="0" err="1">
                <a:solidFill>
                  <a:schemeClr val="accent6">
                    <a:lumMod val="75000"/>
                  </a:schemeClr>
                </a:solidFill>
              </a:rPr>
              <a:t>cặp</a:t>
            </a:r>
            <a:r>
              <a:rPr lang="en-US" dirty="0">
                <a:solidFill>
                  <a:schemeClr val="accent6">
                    <a:lumMod val="75000"/>
                  </a:schemeClr>
                </a:solidFill>
              </a:rPr>
              <a:t> </a:t>
            </a:r>
            <a:r>
              <a:rPr lang="en-US" dirty="0" err="1">
                <a:solidFill>
                  <a:schemeClr val="accent6">
                    <a:lumMod val="75000"/>
                  </a:schemeClr>
                </a:solidFill>
              </a:rPr>
              <a:t>dấu</a:t>
            </a:r>
            <a:r>
              <a:rPr lang="en-US" dirty="0">
                <a:solidFill>
                  <a:schemeClr val="accent6">
                    <a:lumMod val="75000"/>
                  </a:schemeClr>
                </a:solidFill>
              </a:rPr>
              <a:t> </a:t>
            </a:r>
            <a:r>
              <a:rPr lang="en-US" dirty="0" err="1">
                <a:solidFill>
                  <a:schemeClr val="accent6">
                    <a:lumMod val="75000"/>
                  </a:schemeClr>
                </a:solidFill>
              </a:rPr>
              <a:t>nháy</a:t>
            </a:r>
            <a:r>
              <a:rPr lang="en-US" dirty="0">
                <a:solidFill>
                  <a:schemeClr val="accent6">
                    <a:lumMod val="75000"/>
                  </a:schemeClr>
                </a:solidFill>
              </a:rPr>
              <a:t> </a:t>
            </a:r>
            <a:r>
              <a:rPr lang="en-US" dirty="0" err="1">
                <a:solidFill>
                  <a:schemeClr val="accent6">
                    <a:lumMod val="75000"/>
                  </a:schemeClr>
                </a:solidFill>
              </a:rPr>
              <a:t>kép</a:t>
            </a:r>
            <a:endParaRPr lang="en-US" dirty="0" smtClean="0">
              <a:solidFill>
                <a:schemeClr val="accent6">
                  <a:lumMod val="75000"/>
                </a:schemeClr>
              </a:solidFill>
            </a:endParaRPr>
          </a:p>
          <a:p>
            <a:r>
              <a:rPr lang="en-US" dirty="0" smtClean="0">
                <a:solidFill>
                  <a:schemeClr val="bg1"/>
                </a:solidFill>
              </a:rPr>
              <a:t>string2 </a:t>
            </a:r>
            <a:r>
              <a:rPr lang="en-US" dirty="0">
                <a:solidFill>
                  <a:schemeClr val="bg1"/>
                </a:solidFill>
              </a:rPr>
              <a:t>= </a:t>
            </a:r>
            <a:r>
              <a:rPr lang="en-US" dirty="0">
                <a:solidFill>
                  <a:schemeClr val="accent2">
                    <a:lumMod val="75000"/>
                  </a:schemeClr>
                </a:solidFill>
              </a:rPr>
              <a:t>"Python is </a:t>
            </a:r>
            <a:r>
              <a:rPr lang="en-US" dirty="0" smtClean="0">
                <a:solidFill>
                  <a:schemeClr val="accent2">
                    <a:lumMod val="75000"/>
                  </a:schemeClr>
                </a:solidFill>
              </a:rPr>
              <a:t>awesome"</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đặc</a:t>
            </a:r>
            <a:r>
              <a:rPr lang="en-US" dirty="0">
                <a:solidFill>
                  <a:schemeClr val="accent6">
                    <a:lumMod val="75000"/>
                  </a:schemeClr>
                </a:solidFill>
              </a:rPr>
              <a:t> </a:t>
            </a:r>
            <a:r>
              <a:rPr lang="en-US" dirty="0" err="1">
                <a:solidFill>
                  <a:schemeClr val="accent6">
                    <a:lumMod val="75000"/>
                  </a:schemeClr>
                </a:solidFill>
              </a:rPr>
              <a:t>biệt</a:t>
            </a:r>
            <a:endParaRPr lang="en-US" dirty="0" smtClean="0">
              <a:solidFill>
                <a:schemeClr val="accent6">
                  <a:lumMod val="75000"/>
                </a:schemeClr>
              </a:solidFill>
            </a:endParaRPr>
          </a:p>
          <a:p>
            <a:r>
              <a:rPr lang="en-US" dirty="0" smtClean="0">
                <a:solidFill>
                  <a:schemeClr val="bg1"/>
                </a:solidFill>
              </a:rPr>
              <a:t>string3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ký</a:t>
            </a:r>
            <a:r>
              <a:rPr lang="en-US" dirty="0">
                <a:solidFill>
                  <a:schemeClr val="accent2">
                    <a:lumMod val="75000"/>
                  </a:schemeClr>
                </a:solidFill>
              </a:rPr>
              <a:t> </a:t>
            </a:r>
            <a:r>
              <a:rPr lang="en-US" dirty="0" err="1">
                <a:solidFill>
                  <a:schemeClr val="accent2">
                    <a:lumMod val="75000"/>
                  </a:schemeClr>
                </a:solidFill>
              </a:rPr>
              <a:t>tự</a:t>
            </a:r>
            <a:r>
              <a:rPr lang="en-US" dirty="0">
                <a:solidFill>
                  <a:schemeClr val="accent2">
                    <a:lumMod val="75000"/>
                  </a:schemeClr>
                </a:solidFill>
              </a:rPr>
              <a:t> </a:t>
            </a:r>
            <a:r>
              <a:rPr lang="en-US" dirty="0" err="1">
                <a:solidFill>
                  <a:schemeClr val="accent2">
                    <a:lumMod val="75000"/>
                  </a:schemeClr>
                </a:solidFill>
              </a:rPr>
              <a:t>đặc</a:t>
            </a:r>
            <a:r>
              <a:rPr lang="en-US" dirty="0">
                <a:solidFill>
                  <a:schemeClr val="accent2">
                    <a:lumMod val="75000"/>
                  </a:schemeClr>
                </a:solidFill>
              </a:rPr>
              <a:t> </a:t>
            </a:r>
            <a:r>
              <a:rPr lang="en-US" dirty="0" err="1">
                <a:solidFill>
                  <a:schemeClr val="accent2">
                    <a:lumMod val="75000"/>
                  </a:schemeClr>
                </a:solidFill>
              </a:rPr>
              <a:t>biệt</a:t>
            </a:r>
            <a:r>
              <a:rPr lang="en-US" dirty="0">
                <a:solidFill>
                  <a:schemeClr val="accent2">
                    <a:lumMod val="75000"/>
                  </a:schemeClr>
                </a:solidFill>
              </a:rPr>
              <a:t>: </a:t>
            </a:r>
            <a:r>
              <a:rPr lang="en-US" dirty="0" smtClean="0">
                <a:solidFill>
                  <a:schemeClr val="accent2">
                    <a:lumMod val="75000"/>
                  </a:schemeClr>
                </a:solidFill>
              </a:rPr>
              <a:t>!@#$%^&amp;*()'</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và</a:t>
            </a:r>
            <a:r>
              <a:rPr lang="en-US" dirty="0">
                <a:solidFill>
                  <a:schemeClr val="accent6">
                    <a:lumMod val="75000"/>
                  </a:schemeClr>
                </a:solidFill>
              </a:rPr>
              <a:t> </a:t>
            </a:r>
            <a:r>
              <a:rPr lang="en-US" dirty="0" err="1">
                <a:solidFill>
                  <a:schemeClr val="accent6">
                    <a:lumMod val="75000"/>
                  </a:schemeClr>
                </a:solidFill>
              </a:rPr>
              <a:t>chữ</a:t>
            </a:r>
            <a:r>
              <a:rPr lang="en-US" dirty="0">
                <a:solidFill>
                  <a:schemeClr val="accent6">
                    <a:lumMod val="75000"/>
                  </a:schemeClr>
                </a:solidFill>
              </a:rPr>
              <a:t> </a:t>
            </a:r>
            <a:r>
              <a:rPr lang="en-US" dirty="0" err="1">
                <a:solidFill>
                  <a:schemeClr val="accent6">
                    <a:lumMod val="75000"/>
                  </a:schemeClr>
                </a:solidFill>
              </a:rPr>
              <a:t>số</a:t>
            </a:r>
            <a:endParaRPr lang="en-US" dirty="0" smtClean="0">
              <a:solidFill>
                <a:schemeClr val="accent6">
                  <a:lumMod val="75000"/>
                </a:schemeClr>
              </a:solidFill>
            </a:endParaRPr>
          </a:p>
          <a:p>
            <a:r>
              <a:rPr lang="en-US" dirty="0" smtClean="0">
                <a:solidFill>
                  <a:schemeClr val="bg1"/>
                </a:solidFill>
              </a:rPr>
              <a:t>string4 </a:t>
            </a:r>
            <a:r>
              <a:rPr lang="en-US" dirty="0">
                <a:solidFill>
                  <a:schemeClr val="bg1"/>
                </a:solidFill>
              </a:rPr>
              <a:t>= </a:t>
            </a:r>
            <a:r>
              <a:rPr lang="en-US" dirty="0">
                <a:solidFill>
                  <a:schemeClr val="accent2">
                    <a:lumMod val="75000"/>
                  </a:schemeClr>
                </a:solidFill>
              </a:rPr>
              <a:t>'12345'</a:t>
            </a:r>
            <a:endParaRPr lang="en-US" sz="1600" dirty="0">
              <a:solidFill>
                <a:schemeClr val="accent2">
                  <a:lumMod val="75000"/>
                </a:schemeClr>
              </a:solidFill>
            </a:endParaRPr>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kép</a:t>
            </a:r>
            <a:r>
              <a:rPr lang="en-US" dirty="0" smtClean="0"/>
              <a:t> </a:t>
            </a:r>
            <a:r>
              <a:rPr lang="en-US" dirty="0">
                <a:solidFill>
                  <a:schemeClr val="accent2">
                    <a:lumMod val="75000"/>
                  </a:schemeClr>
                </a:solidFill>
              </a:rPr>
              <a:t>"""</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62946"/>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86239"/>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2" name="TextBox 11"/>
          <p:cNvSpPr txBox="1"/>
          <p:nvPr/>
        </p:nvSpPr>
        <p:spPr>
          <a:xfrm>
            <a:off x="925034" y="4036632"/>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a:solidFill>
                  <a:schemeClr val="accent2">
                    <a:lumMod val="75000"/>
                  </a:schemeClr>
                </a:solidFill>
              </a:rPr>
              <a:t>'''</a:t>
            </a:r>
            <a:endParaRPr lang="en-US" dirty="0"/>
          </a:p>
        </p:txBody>
      </p:sp>
      <p:sp>
        <p:nvSpPr>
          <p:cNvPr id="13" name="Flowchart: Decision 12"/>
          <p:cNvSpPr/>
          <p:nvPr/>
        </p:nvSpPr>
        <p:spPr>
          <a:xfrm>
            <a:off x="710426" y="413215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4540332"/>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4663625"/>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74035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646331"/>
          </a:xfrm>
          <a:prstGeom prst="rect">
            <a:avLst/>
          </a:prstGeom>
          <a:noFill/>
        </p:spPr>
        <p:txBody>
          <a:bodyPr wrap="square" rtlCol="0">
            <a:spAutoFit/>
          </a:bodyPr>
          <a:lstStyle/>
          <a:p>
            <a:r>
              <a:rPr lang="en-US" dirty="0" err="1" smtClean="0"/>
              <a:t>Trong</a:t>
            </a:r>
            <a:r>
              <a:rPr lang="en-US" dirty="0" smtClean="0"/>
              <a:t> Python String </a:t>
            </a:r>
            <a:r>
              <a:rPr lang="en-US" dirty="0" err="1" smtClean="0"/>
              <a:t>cũng</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(Array) </a:t>
            </a:r>
            <a:r>
              <a:rPr lang="en-US" dirty="0" err="1" smtClean="0"/>
              <a:t>tập</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nhiều</a:t>
            </a:r>
            <a:r>
              <a:rPr lang="en-US" dirty="0" smtClean="0"/>
              <a:t> </a:t>
            </a:r>
            <a:r>
              <a:rPr lang="en-US" dirty="0" err="1" smtClean="0"/>
              <a:t>kí</a:t>
            </a:r>
            <a:r>
              <a:rPr lang="en-US" dirty="0" smtClean="0"/>
              <a:t> </a:t>
            </a:r>
            <a:r>
              <a:rPr lang="en-US" dirty="0" err="1" smtClean="0"/>
              <a:t>tự</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số</a:t>
            </a:r>
            <a:r>
              <a:rPr lang="en-US" dirty="0" smtClean="0"/>
              <a:t> 0</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25444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369208"/>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rgbClr val="FF66CC"/>
                </a:solidFill>
              </a:rPr>
              <a:t>[</a:t>
            </a:r>
            <a:r>
              <a:rPr lang="en-US" dirty="0">
                <a:solidFill>
                  <a:schemeClr val="accent6">
                    <a:lumMod val="60000"/>
                    <a:lumOff val="40000"/>
                  </a:schemeClr>
                </a:solidFill>
              </a:rPr>
              <a:t>1</a:t>
            </a:r>
            <a:r>
              <a:rPr lang="en-US" dirty="0" smtClean="0">
                <a:solidFill>
                  <a:srgbClr val="FF66CC"/>
                </a:solidFill>
              </a:rPr>
              <a:t>]</a:t>
            </a:r>
            <a:r>
              <a:rPr lang="en-US" dirty="0" smtClean="0">
                <a:solidFill>
                  <a:schemeClr val="accent4">
                    <a:lumMod val="60000"/>
                    <a:lumOff val="40000"/>
                  </a:schemeClr>
                </a:solidFill>
              </a:rPr>
              <a:t>) #output: e</a:t>
            </a:r>
            <a:endParaRPr lang="en-US" sz="1600" dirty="0">
              <a:solidFill>
                <a:schemeClr val="accent4">
                  <a:lumMod val="60000"/>
                  <a:lumOff val="40000"/>
                </a:schemeClr>
              </a:solidFill>
            </a:endParaRPr>
          </a:p>
        </p:txBody>
      </p:sp>
      <p:sp>
        <p:nvSpPr>
          <p:cNvPr id="12" name="TextBox 11"/>
          <p:cNvSpPr txBox="1"/>
          <p:nvPr/>
        </p:nvSpPr>
        <p:spPr>
          <a:xfrm>
            <a:off x="925034" y="3295088"/>
            <a:ext cx="7831856" cy="369332"/>
          </a:xfrm>
          <a:prstGeom prst="rect">
            <a:avLst/>
          </a:prstGeom>
          <a:noFill/>
        </p:spPr>
        <p:txBody>
          <a:bodyPr wrap="square" rtlCol="0">
            <a:spAutoFit/>
          </a:bodyPr>
          <a:lstStyle/>
          <a:p>
            <a:r>
              <a:rPr lang="en-US" dirty="0" err="1" smtClean="0"/>
              <a:t>Vì</a:t>
            </a:r>
            <a:r>
              <a:rPr lang="en-US" dirty="0" smtClean="0"/>
              <a:t> </a:t>
            </a:r>
            <a:r>
              <a:rPr lang="en-US" dirty="0" err="1" smtClean="0"/>
              <a:t>là</a:t>
            </a:r>
            <a:r>
              <a:rPr lang="en-US" dirty="0" smtClean="0"/>
              <a:t> </a:t>
            </a:r>
            <a:r>
              <a:rPr lang="en-US" dirty="0" err="1" smtClean="0"/>
              <a:t>mảng</a:t>
            </a:r>
            <a:r>
              <a:rPr lang="en-US" dirty="0" smtClean="0"/>
              <a:t> </a:t>
            </a:r>
            <a:r>
              <a:rPr lang="en-US" dirty="0" err="1" smtClean="0"/>
              <a:t>nên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endParaRPr lang="en-US" b="1" dirty="0"/>
          </a:p>
        </p:txBody>
      </p:sp>
      <p:sp>
        <p:nvSpPr>
          <p:cNvPr id="13" name="Flowchart: Decision 12"/>
          <p:cNvSpPr/>
          <p:nvPr/>
        </p:nvSpPr>
        <p:spPr>
          <a:xfrm>
            <a:off x="710426" y="339060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3820205"/>
            <a:ext cx="7774356" cy="914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3943498"/>
            <a:ext cx="7402216"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a:solidFill>
                  <a:schemeClr val="accent2">
                    <a:lumMod val="75000"/>
                  </a:schemeClr>
                </a:solidFill>
              </a:rPr>
              <a:t>"banana"</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4921869"/>
            <a:ext cx="7831856" cy="369332"/>
          </a:xfrm>
          <a:prstGeom prst="rect">
            <a:avLst/>
          </a:prstGeom>
          <a:noFill/>
        </p:spPr>
        <p:txBody>
          <a:bodyPr wrap="square" rtlCol="0">
            <a:spAutoFit/>
          </a:bodyPr>
          <a:lstStyle/>
          <a:p>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len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kí</a:t>
            </a:r>
            <a:r>
              <a:rPr lang="en-US" dirty="0" smtClean="0"/>
              <a:t> </a:t>
            </a:r>
            <a:r>
              <a:rPr lang="en-US" dirty="0" err="1" smtClean="0"/>
              <a:t>tự</a:t>
            </a:r>
            <a:endParaRPr lang="en-US" b="1" dirty="0"/>
          </a:p>
        </p:txBody>
      </p:sp>
      <p:sp>
        <p:nvSpPr>
          <p:cNvPr id="17" name="Flowchart: Decision 16"/>
          <p:cNvSpPr/>
          <p:nvPr/>
        </p:nvSpPr>
        <p:spPr>
          <a:xfrm>
            <a:off x="710426" y="501739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5433576"/>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548342"/>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smtClean="0">
                <a:solidFill>
                  <a:schemeClr val="bg1"/>
                </a:solidFill>
              </a:rPr>
              <a:t>a</a:t>
            </a:r>
            <a:r>
              <a:rPr lang="en-US" dirty="0" smtClean="0">
                <a:solidFill>
                  <a:srgbClr val="FF66CC"/>
                </a:solidFill>
              </a:rPr>
              <a:t>)</a:t>
            </a:r>
            <a:r>
              <a:rPr lang="en-US" dirty="0" smtClean="0">
                <a:solidFill>
                  <a:schemeClr val="accent4">
                    <a:lumMod val="60000"/>
                    <a:lumOff val="40000"/>
                  </a:schemeClr>
                </a:solidFill>
              </a:rPr>
              <a:t>) #output: 13</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06789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in</a:t>
            </a:r>
            <a:endParaRPr lang="en-US" b="1" dirty="0">
              <a:solidFill>
                <a:srgbClr val="FF0000"/>
              </a:solidFill>
            </a:endParaRPr>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38271"/>
            <a:ext cx="7774356" cy="18390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53036"/>
            <a:ext cx="7402216" cy="1446550"/>
          </a:xfrm>
          <a:prstGeom prst="rect">
            <a:avLst/>
          </a:prstGeom>
          <a:noFill/>
        </p:spPr>
        <p:txBody>
          <a:bodyPr wrap="square" rtlCol="0">
            <a:spAutoFit/>
          </a:bodyPr>
          <a:lstStyle/>
          <a:p>
            <a:r>
              <a:rPr lang="en-US" dirty="0">
                <a:solidFill>
                  <a:schemeClr val="bg1"/>
                </a:solidFill>
              </a:rPr>
              <a:t>txt = </a:t>
            </a:r>
            <a:r>
              <a:rPr lang="en-US" dirty="0">
                <a:solidFill>
                  <a:schemeClr val="accent2">
                    <a:lumMod val="75000"/>
                  </a:schemeClr>
                </a:solidFill>
              </a:rPr>
              <a:t>"The best things in life are free!"</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dirty="0" smtClean="0">
                <a:solidFill>
                  <a:schemeClr val="accent4">
                    <a:lumMod val="60000"/>
                    <a:lumOff val="40000"/>
                  </a:schemeClr>
                </a:solidFill>
              </a:rPr>
              <a:t>)</a:t>
            </a:r>
          </a:p>
          <a:p>
            <a:endParaRPr lang="en-US" sz="1600" dirty="0">
              <a:solidFill>
                <a:schemeClr val="accent4">
                  <a:lumMod val="60000"/>
                  <a:lumOff val="40000"/>
                </a:schemeClr>
              </a:solidFill>
            </a:endParaRPr>
          </a:p>
          <a:p>
            <a:r>
              <a:rPr lang="en-US" dirty="0">
                <a:solidFill>
                  <a:srgbClr val="00B0F0"/>
                </a:solidFill>
              </a:rPr>
              <a:t>if</a:t>
            </a:r>
            <a:r>
              <a:rPr lang="en-US" dirty="0">
                <a:solidFill>
                  <a:schemeClr val="bg1"/>
                </a:solidFill>
              </a:rPr>
              <a:t> </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Có</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3992128"/>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b="1" dirty="0" smtClean="0"/>
              <a:t>not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endParaRPr lang="en-US" b="1" dirty="0"/>
          </a:p>
        </p:txBody>
      </p:sp>
      <p:sp>
        <p:nvSpPr>
          <p:cNvPr id="17" name="Flowchart: Decision 16"/>
          <p:cNvSpPr/>
          <p:nvPr/>
        </p:nvSpPr>
        <p:spPr>
          <a:xfrm>
            <a:off x="710426" y="40876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457789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692658"/>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smtClean="0">
                <a:solidFill>
                  <a:schemeClr val="accent2">
                    <a:lumMod val="75000"/>
                  </a:schemeClr>
                </a:solidFill>
              </a:rPr>
              <a:t>“fresh“ not</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Đúng</a:t>
            </a:r>
            <a:r>
              <a:rPr lang="en-US" dirty="0" smtClean="0">
                <a:solidFill>
                  <a:schemeClr val="accent2">
                    <a:lumMod val="75000"/>
                  </a:schemeClr>
                </a:solidFill>
              </a:rPr>
              <a:t>, </a:t>
            </a:r>
            <a:r>
              <a:rPr lang="en-US" dirty="0">
                <a:solidFill>
                  <a:schemeClr val="accent2">
                    <a:lumMod val="75000"/>
                  </a:schemeClr>
                </a:solidFill>
              </a:rPr>
              <a:t>fresh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chuỗi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16110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3674545"/>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797838"/>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b</a:t>
            </a:r>
            <a:r>
              <a:rPr lang="en-US" dirty="0">
                <a:solidFill>
                  <a:srgbClr val="FF66CC"/>
                </a:solidFill>
              </a:rPr>
              <a:t>[</a:t>
            </a:r>
            <a:r>
              <a:rPr lang="en-US" dirty="0">
                <a:solidFill>
                  <a:schemeClr val="accent6">
                    <a:lumMod val="60000"/>
                    <a:lumOff val="40000"/>
                  </a:schemeClr>
                </a:solidFill>
              </a:rPr>
              <a:t>2</a:t>
            </a:r>
            <a:r>
              <a:rPr lang="en-US" dirty="0">
                <a:solidFill>
                  <a:schemeClr val="bg1"/>
                </a:solidFill>
              </a:rPr>
              <a:t>:</a:t>
            </a:r>
            <a:r>
              <a:rPr lang="en-US" dirty="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endParaRPr lang="en-US" sz="1600" dirty="0">
              <a:solidFill>
                <a:schemeClr val="bg1"/>
              </a:solidFill>
            </a:endParaRPr>
          </a:p>
        </p:txBody>
      </p:sp>
      <p:sp>
        <p:nvSpPr>
          <p:cNvPr id="19" name="TextBox 18"/>
          <p:cNvSpPr txBox="1"/>
          <p:nvPr/>
        </p:nvSpPr>
        <p:spPr>
          <a:xfrm>
            <a:off x="639997" y="2015148"/>
            <a:ext cx="769797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tách</a:t>
            </a:r>
            <a:r>
              <a:rPr lang="en-US" dirty="0" smtClean="0"/>
              <a:t> </a:t>
            </a:r>
            <a:r>
              <a:rPr lang="en-US" dirty="0" err="1" smtClean="0"/>
              <a:t>chuỗi</a:t>
            </a:r>
            <a:r>
              <a:rPr lang="en-US" dirty="0" smtClean="0"/>
              <a:t> </a:t>
            </a:r>
            <a:r>
              <a:rPr lang="en-US" dirty="0" err="1" smtClean="0"/>
              <a:t>dự</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index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chuỗi</a:t>
            </a:r>
            <a:endParaRPr lang="en-US" b="1" dirty="0"/>
          </a:p>
        </p:txBody>
      </p:sp>
      <p:sp>
        <p:nvSpPr>
          <p:cNvPr id="13" name="TextBox 12"/>
          <p:cNvSpPr txBox="1"/>
          <p:nvPr/>
        </p:nvSpPr>
        <p:spPr>
          <a:xfrm>
            <a:off x="639997" y="2482980"/>
            <a:ext cx="7697972" cy="954107"/>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a:t>
            </a:r>
            <a:r>
              <a:rPr lang="en-US" sz="2000" b="1" dirty="0" smtClean="0"/>
              <a:t>string[</a:t>
            </a:r>
            <a:r>
              <a:rPr lang="en-US" sz="2000" b="1" dirty="0" err="1" smtClean="0"/>
              <a:t>start:end</a:t>
            </a:r>
            <a:r>
              <a:rPr lang="en-US" sz="2000" b="1" dirty="0" smtClean="0"/>
              <a:t>]</a:t>
            </a:r>
            <a:r>
              <a:rPr lang="en-US" dirty="0" smtClean="0"/>
              <a:t> </a:t>
            </a:r>
          </a:p>
          <a:p>
            <a:pPr marL="285750" indent="-285750">
              <a:buFontTx/>
              <a:buChar char="-"/>
            </a:pPr>
            <a:r>
              <a:rPr lang="en-US" dirty="0" smtClean="0"/>
              <a:t>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0,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endParaRPr lang="en-US" dirty="0" smtClean="0"/>
          </a:p>
          <a:p>
            <a:pPr marL="285750" indent="-285750">
              <a:buFontTx/>
              <a:buChar char="-"/>
            </a:pPr>
            <a:r>
              <a:rPr lang="en-US" dirty="0"/>
              <a:t>e</a:t>
            </a:r>
            <a:r>
              <a:rPr lang="en-US" dirty="0" smtClean="0"/>
              <a:t>nd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cuối</a:t>
            </a:r>
            <a:r>
              <a:rPr lang="en-US" dirty="0" smtClean="0"/>
              <a:t> </a:t>
            </a:r>
            <a:r>
              <a:rPr lang="en-US" dirty="0" err="1" smtClean="0"/>
              <a:t>chuỗi</a:t>
            </a:r>
            <a:r>
              <a:rPr lang="en-US" dirty="0"/>
              <a:t>, </a:t>
            </a:r>
            <a:r>
              <a:rPr lang="en-US" dirty="0" smtClean="0"/>
              <a:t> </a:t>
            </a:r>
            <a:r>
              <a:rPr lang="en-US" dirty="0" err="1"/>
              <a:t>có</a:t>
            </a:r>
            <a:r>
              <a:rPr lang="en-US" dirty="0"/>
              <a:t> </a:t>
            </a:r>
            <a:r>
              <a:rPr lang="en-US" dirty="0" err="1"/>
              <a:t>thể</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âm</a:t>
            </a:r>
            <a:endParaRPr lang="en-US" dirty="0"/>
          </a:p>
        </p:txBody>
      </p:sp>
      <p:sp>
        <p:nvSpPr>
          <p:cNvPr id="14" name="TextBox 13"/>
          <p:cNvSpPr txBox="1"/>
          <p:nvPr/>
        </p:nvSpPr>
        <p:spPr>
          <a:xfrm>
            <a:off x="639997" y="474771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sẽ</a:t>
            </a:r>
            <a:r>
              <a:rPr lang="en-US" dirty="0" smtClean="0"/>
              <a:t> </a:t>
            </a:r>
            <a:r>
              <a:rPr lang="en-US" dirty="0" err="1" smtClean="0"/>
              <a:t>lấy</a:t>
            </a:r>
            <a:r>
              <a:rPr lang="en-US" dirty="0" smtClean="0"/>
              <a:t> </a:t>
            </a:r>
            <a:r>
              <a:rPr lang="en-US" dirty="0" err="1" smtClean="0"/>
              <a:t>kí</a:t>
            </a:r>
            <a:r>
              <a:rPr lang="en-US" dirty="0" smtClean="0"/>
              <a:t> </a:t>
            </a:r>
            <a:r>
              <a:rPr lang="en-US" dirty="0" err="1" smtClean="0"/>
              <a:t>tự</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thứ</a:t>
            </a:r>
            <a:r>
              <a:rPr lang="en-US" dirty="0" smtClean="0"/>
              <a:t> 2 </a:t>
            </a:r>
            <a:r>
              <a:rPr lang="en-US" dirty="0" err="1" smtClean="0"/>
              <a:t>đến</a:t>
            </a:r>
            <a:r>
              <a:rPr lang="en-US" dirty="0" smtClean="0"/>
              <a:t> 4 (5 – 1,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số</a:t>
            </a:r>
            <a:r>
              <a:rPr lang="en-US" dirty="0" smtClean="0"/>
              <a:t> 5)</a:t>
            </a:r>
            <a:endParaRPr lang="en-US" b="1" dirty="0"/>
          </a:p>
        </p:txBody>
      </p:sp>
      <p:sp>
        <p:nvSpPr>
          <p:cNvPr id="21" name="Rectangle 20"/>
          <p:cNvSpPr/>
          <p:nvPr/>
        </p:nvSpPr>
        <p:spPr>
          <a:xfrm>
            <a:off x="699793" y="5258797"/>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382089"/>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bg1"/>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orl</a:t>
            </a:r>
            <a:endParaRPr lang="en-US" sz="1600" dirty="0">
              <a:solidFill>
                <a:schemeClr val="bg1"/>
              </a:solidFill>
            </a:endParaRPr>
          </a:p>
        </p:txBody>
      </p:sp>
      <p:sp>
        <p:nvSpPr>
          <p:cNvPr id="23" name="TextBox 22"/>
          <p:cNvSpPr txBox="1"/>
          <p:nvPr/>
        </p:nvSpPr>
        <p:spPr>
          <a:xfrm>
            <a:off x="639997" y="6076786"/>
            <a:ext cx="7834152" cy="369332"/>
          </a:xfrm>
          <a:prstGeom prst="rect">
            <a:avLst/>
          </a:prstGeom>
          <a:noFill/>
        </p:spPr>
        <p:txBody>
          <a:bodyPr wrap="square" rtlCol="0">
            <a:spAutoFit/>
          </a:bodyPr>
          <a:lstStyle/>
          <a:p>
            <a:r>
              <a:rPr lang="en-US" dirty="0" err="1" smtClean="0"/>
              <a:t>Dùng</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 </a:t>
            </a:r>
            <a:r>
              <a:rPr lang="en-US" dirty="0" err="1" smtClean="0"/>
              <a:t>để</a:t>
            </a:r>
            <a:r>
              <a:rPr lang="en-US" dirty="0" smtClean="0"/>
              <a:t> </a:t>
            </a:r>
            <a:r>
              <a:rPr lang="en-US" dirty="0" err="1" smtClean="0"/>
              <a:t>đảo</a:t>
            </a:r>
            <a:r>
              <a:rPr lang="en-US" dirty="0" smtClean="0"/>
              <a:t> </a:t>
            </a:r>
            <a:r>
              <a:rPr lang="en-US" dirty="0" err="1" smtClean="0"/>
              <a:t>chiều</a:t>
            </a:r>
            <a:r>
              <a:rPr lang="en-US" dirty="0" smtClean="0"/>
              <a:t> </a:t>
            </a:r>
            <a:r>
              <a:rPr lang="en-US" dirty="0" err="1" smtClean="0"/>
              <a:t>vị</a:t>
            </a:r>
            <a:r>
              <a:rPr lang="en-US" dirty="0" smtClean="0"/>
              <a:t> </a:t>
            </a:r>
            <a:r>
              <a:rPr lang="en-US" dirty="0" err="1" smtClean="0"/>
              <a:t>trí</a:t>
            </a:r>
            <a:r>
              <a:rPr lang="en-US" dirty="0" smtClean="0"/>
              <a:t> </a:t>
            </a:r>
            <a:r>
              <a:rPr lang="en-US" dirty="0" err="1" smtClean="0"/>
              <a:t>lấy</a:t>
            </a:r>
            <a:endParaRPr lang="en-US" b="1" dirty="0"/>
          </a:p>
        </p:txBody>
      </p:sp>
    </p:spTree>
    <p:extLst>
      <p:ext uri="{BB962C8B-B14F-4D97-AF65-F5344CB8AC3E}">
        <p14:creationId xmlns:p14="http://schemas.microsoft.com/office/powerpoint/2010/main" val="995312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886519"/>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009812"/>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a:solidFill>
                  <a:schemeClr val="accent6">
                    <a:lumMod val="60000"/>
                    <a:lumOff val="40000"/>
                  </a:schemeClr>
                </a:solidFill>
              </a:rPr>
              <a:t>0</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smtClean="0">
                <a:solidFill>
                  <a:schemeClr val="bg1"/>
                </a:solidFill>
              </a:rPr>
              <a:t>Hello</a:t>
            </a:r>
            <a:endParaRPr lang="en-US" sz="1600" dirty="0">
              <a:solidFill>
                <a:schemeClr val="bg1"/>
              </a:solidFill>
            </a:endParaRPr>
          </a:p>
        </p:txBody>
      </p:sp>
      <p:sp>
        <p:nvSpPr>
          <p:cNvPr id="14" name="TextBox 13"/>
          <p:cNvSpPr txBox="1"/>
          <p:nvPr/>
        </p:nvSpPr>
        <p:spPr>
          <a:xfrm>
            <a:off x="639997" y="2267793"/>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start</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số</a:t>
            </a:r>
            <a:r>
              <a:rPr lang="en-US" dirty="0" smtClean="0"/>
              <a:t> 0</a:t>
            </a:r>
            <a:endParaRPr lang="en-US" b="1" dirty="0"/>
          </a:p>
        </p:txBody>
      </p:sp>
      <p:sp>
        <p:nvSpPr>
          <p:cNvPr id="21" name="Rectangle 20"/>
          <p:cNvSpPr/>
          <p:nvPr/>
        </p:nvSpPr>
        <p:spPr>
          <a:xfrm>
            <a:off x="699793" y="4697572"/>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82086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r>
              <a:rPr lang="en-US" dirty="0">
                <a:solidFill>
                  <a:schemeClr val="bg1"/>
                </a:solidFill>
              </a:rPr>
              <a:t>, World!</a:t>
            </a:r>
            <a:endParaRPr lang="en-US" sz="1600" dirty="0">
              <a:solidFill>
                <a:schemeClr val="bg1"/>
              </a:solidFill>
            </a:endParaRPr>
          </a:p>
        </p:txBody>
      </p:sp>
      <p:sp>
        <p:nvSpPr>
          <p:cNvPr id="15" name="TextBox 14"/>
          <p:cNvSpPr txBox="1"/>
          <p:nvPr/>
        </p:nvSpPr>
        <p:spPr>
          <a:xfrm>
            <a:off x="639997" y="410722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end</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cuối</a:t>
            </a:r>
            <a:endParaRPr lang="en-US" b="1" dirty="0"/>
          </a:p>
        </p:txBody>
      </p:sp>
    </p:spTree>
    <p:extLst>
      <p:ext uri="{BB962C8B-B14F-4D97-AF65-F5344CB8AC3E}">
        <p14:creationId xmlns:p14="http://schemas.microsoft.com/office/powerpoint/2010/main" val="831501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589546"/>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12839"/>
            <a:ext cx="7402216" cy="646331"/>
          </a:xfrm>
          <a:prstGeom prst="rect">
            <a:avLst/>
          </a:prstGeom>
          <a:noFill/>
        </p:spPr>
        <p:txBody>
          <a:bodyPr wrap="square" rtlCol="0">
            <a:spAutoFit/>
          </a:bodyPr>
          <a:lstStyle/>
          <a:p>
            <a:r>
              <a:rPr lang="en-US" dirty="0">
                <a:solidFill>
                  <a:schemeClr val="bg1"/>
                </a:solidFill>
              </a:rPr>
              <a:t>a</a:t>
            </a:r>
            <a:r>
              <a:rPr lang="en-US" dirty="0" smtClean="0">
                <a:solidFill>
                  <a:schemeClr val="bg1"/>
                </a:solidFill>
              </a:rPr>
              <a:t> </a:t>
            </a:r>
            <a:r>
              <a:rPr lang="en-US" dirty="0">
                <a:solidFill>
                  <a:schemeClr val="bg1"/>
                </a:solidFill>
              </a:rPr>
              <a:t>=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a.upper</a:t>
            </a:r>
            <a:r>
              <a:rPr lang="en-US" dirty="0">
                <a:solidFill>
                  <a:srgbClr val="FF66CC"/>
                </a:solidFill>
              </a:rPr>
              <a:t>()</a:t>
            </a:r>
            <a:r>
              <a:rPr lang="en-US" dirty="0" smtClean="0">
                <a:solidFill>
                  <a:schemeClr val="accent4">
                    <a:lumMod val="60000"/>
                    <a:lumOff val="40000"/>
                  </a:schemeClr>
                </a:solidFill>
              </a:rPr>
              <a:t>) #output: </a:t>
            </a:r>
            <a:r>
              <a:rPr lang="en-US" dirty="0">
                <a:solidFill>
                  <a:schemeClr val="bg1"/>
                </a:solidFill>
              </a:rPr>
              <a:t>HELLO, WORLD!</a:t>
            </a:r>
            <a:endParaRPr lang="en-US" sz="1600" dirty="0">
              <a:solidFill>
                <a:schemeClr val="bg1"/>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HOA</a:t>
            </a:r>
            <a:endParaRPr lang="en-US" b="1" dirty="0"/>
          </a:p>
        </p:txBody>
      </p:sp>
      <p:sp>
        <p:nvSpPr>
          <p:cNvPr id="21" name="Rectangle 20"/>
          <p:cNvSpPr/>
          <p:nvPr/>
        </p:nvSpPr>
        <p:spPr>
          <a:xfrm>
            <a:off x="699793" y="4087685"/>
            <a:ext cx="7774356" cy="6574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210977"/>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a.lower</a:t>
            </a:r>
            <a:r>
              <a:rPr lang="en-US" dirty="0">
                <a:solidFill>
                  <a:srgbClr val="FF66CC"/>
                </a:solidFill>
              </a:rPr>
              <a:t>()</a:t>
            </a:r>
            <a:r>
              <a:rPr lang="en-US" dirty="0">
                <a:solidFill>
                  <a:schemeClr val="accent4">
                    <a:lumMod val="60000"/>
                    <a:lumOff val="40000"/>
                  </a:schemeClr>
                </a:solidFill>
              </a:rPr>
              <a:t>) #output: </a:t>
            </a:r>
            <a:r>
              <a:rPr lang="en-US" dirty="0" smtClean="0">
                <a:solidFill>
                  <a:schemeClr val="bg1"/>
                </a:solidFill>
              </a:rPr>
              <a:t>hello</a:t>
            </a:r>
            <a:r>
              <a:rPr lang="en-US" dirty="0">
                <a:solidFill>
                  <a:schemeClr val="bg1"/>
                </a:solidFill>
              </a:rPr>
              <a:t>, world</a:t>
            </a:r>
            <a:r>
              <a:rPr lang="en-US" dirty="0" smtClean="0">
                <a:solidFill>
                  <a:schemeClr val="bg1"/>
                </a:solidFill>
              </a:rPr>
              <a:t>!</a:t>
            </a:r>
            <a:endParaRPr lang="en-US" dirty="0">
              <a:solidFill>
                <a:schemeClr val="bg1"/>
              </a:solidFill>
            </a:endParaRPr>
          </a:p>
        </p:txBody>
      </p:sp>
      <p:sp>
        <p:nvSpPr>
          <p:cNvPr id="12" name="Flowchart: Decision 11"/>
          <p:cNvSpPr/>
          <p:nvPr/>
        </p:nvSpPr>
        <p:spPr>
          <a:xfrm>
            <a:off x="625365" y="217583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4221" y="3617937"/>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a:t>
            </a:r>
            <a:r>
              <a:rPr lang="en-US" dirty="0" err="1" smtClean="0"/>
              <a:t>thường</a:t>
            </a:r>
            <a:endParaRPr lang="en-US" b="1" dirty="0"/>
          </a:p>
        </p:txBody>
      </p:sp>
      <p:sp>
        <p:nvSpPr>
          <p:cNvPr id="18" name="Flowchart: Decision 17"/>
          <p:cNvSpPr/>
          <p:nvPr/>
        </p:nvSpPr>
        <p:spPr>
          <a:xfrm>
            <a:off x="625365" y="36957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Kí</a:t>
            </a:r>
            <a:r>
              <a:rPr lang="en-US" dirty="0" smtClean="0"/>
              <a:t> </a:t>
            </a:r>
            <a:r>
              <a:rPr lang="en-US" dirty="0" err="1" smtClean="0"/>
              <a:t>tự</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mỗi</a:t>
            </a:r>
            <a:r>
              <a:rPr lang="en-US" dirty="0" smtClean="0"/>
              <a:t> </a:t>
            </a:r>
            <a:r>
              <a:rPr lang="en-US" dirty="0" err="1" smtClean="0"/>
              <a:t>chữ</a:t>
            </a:r>
            <a:r>
              <a:rPr lang="en-US" dirty="0" smtClean="0"/>
              <a:t> </a:t>
            </a:r>
            <a:r>
              <a:rPr lang="en-US" dirty="0" err="1" smtClean="0"/>
              <a:t>viết</a:t>
            </a:r>
            <a:r>
              <a:rPr lang="en-US" dirty="0" smtClean="0"/>
              <a:t> HOA</a:t>
            </a:r>
            <a:endParaRPr lang="en-US" b="1" dirty="0"/>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txt.title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World</a:t>
            </a:r>
          </a:p>
        </p:txBody>
      </p:sp>
    </p:spTree>
    <p:extLst>
      <p:ext uri="{BB962C8B-B14F-4D97-AF65-F5344CB8AC3E}">
        <p14:creationId xmlns:p14="http://schemas.microsoft.com/office/powerpoint/2010/main" val="2403833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1966</TotalTime>
  <Words>1466</Words>
  <Application>Microsoft Office PowerPoint</Application>
  <PresentationFormat>On-screen Show (4:3)</PresentationFormat>
  <Paragraphs>210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1059</cp:revision>
  <dcterms:created xsi:type="dcterms:W3CDTF">2023-04-21T02:43:36Z</dcterms:created>
  <dcterms:modified xsi:type="dcterms:W3CDTF">2024-05-21T01:50:05Z</dcterms:modified>
</cp:coreProperties>
</file>