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57" r:id="rId4"/>
    <p:sldId id="260" r:id="rId5"/>
    <p:sldId id="268" r:id="rId6"/>
    <p:sldId id="269" r:id="rId7"/>
    <p:sldId id="270" r:id="rId8"/>
    <p:sldId id="259" r:id="rId9"/>
    <p:sldId id="265" r:id="rId10"/>
    <p:sldId id="261" r:id="rId11"/>
    <p:sldId id="262" r:id="rId12"/>
    <p:sldId id="267" r:id="rId13"/>
    <p:sldId id="263" r:id="rId14"/>
    <p:sldId id="264"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0CB"/>
    <a:srgbClr val="BDFAEF"/>
    <a:srgbClr val="F4D7FD"/>
    <a:srgbClr val="B5EFD7"/>
    <a:srgbClr val="CCC3F8"/>
    <a:srgbClr val="FEF5C1"/>
    <a:srgbClr val="FCCFEA"/>
    <a:srgbClr val="9ACFF5"/>
    <a:srgbClr val="EC5F77"/>
    <a:srgbClr val="5EB1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5" autoAdjust="0"/>
    <p:restoredTop sz="94280" autoAdjust="0"/>
  </p:normalViewPr>
  <p:slideViewPr>
    <p:cSldViewPr snapToGrid="0">
      <p:cViewPr varScale="1">
        <p:scale>
          <a:sx n="115" d="100"/>
          <a:sy n="115" d="100"/>
        </p:scale>
        <p:origin x="156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10/27/2023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code.visualstudio.com/"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8.png"/><Relationship Id="rId5" Type="http://schemas.openxmlformats.org/officeDocument/2006/relationships/image" Target="../media/image12.png"/><Relationship Id="rId10" Type="http://schemas.openxmlformats.org/officeDocument/2006/relationships/hyperlink" Target="https://spectrum.ieee.org/the-top-programming-languages-2023" TargetMode="External"/><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188195"/>
            <a:ext cx="3079630" cy="646331"/>
          </a:xfrm>
          <a:prstGeom prst="rect">
            <a:avLst/>
          </a:prstGeom>
          <a:noFill/>
        </p:spPr>
        <p:txBody>
          <a:bodyPr wrap="square" rtlCol="0">
            <a:spAutoFit/>
          </a:bodyPr>
          <a:lstStyle/>
          <a:p>
            <a:pPr algn="ctr"/>
            <a:r>
              <a:rPr lang="en-US" sz="3600" b="1" dirty="0">
                <a:solidFill>
                  <a:schemeClr val="bg1"/>
                </a:solidFill>
              </a:rPr>
              <a:t>BÀI 1</a:t>
            </a:r>
          </a:p>
        </p:txBody>
      </p:sp>
      <p:sp>
        <p:nvSpPr>
          <p:cNvPr id="7" name="TextBox 6"/>
          <p:cNvSpPr txBox="1"/>
          <p:nvPr/>
        </p:nvSpPr>
        <p:spPr>
          <a:xfrm>
            <a:off x="1137019" y="4783169"/>
            <a:ext cx="6869962" cy="707886"/>
          </a:xfrm>
          <a:prstGeom prst="rect">
            <a:avLst/>
          </a:prstGeom>
          <a:noFill/>
        </p:spPr>
        <p:txBody>
          <a:bodyPr wrap="square" rtlCol="0">
            <a:spAutoFit/>
          </a:bodyPr>
          <a:lstStyle/>
          <a:p>
            <a:pPr algn="ctr"/>
            <a:r>
              <a:rPr lang="en-US" sz="4000" b="1" dirty="0" smtClean="0">
                <a:solidFill>
                  <a:schemeClr val="bg1"/>
                </a:solidFill>
                <a:ea typeface="Roboto" pitchFamily="2" charset="0"/>
              </a:rPr>
              <a:t>“Hello World” </a:t>
            </a:r>
            <a:r>
              <a:rPr lang="en-US" sz="4000" b="1" dirty="0" err="1" smtClean="0">
                <a:solidFill>
                  <a:schemeClr val="bg1"/>
                </a:solidFill>
                <a:ea typeface="Roboto" pitchFamily="2" charset="0"/>
              </a:rPr>
              <a:t>với</a:t>
            </a:r>
            <a:r>
              <a:rPr lang="en-US" sz="4000" b="1" dirty="0" smtClean="0">
                <a:solidFill>
                  <a:schemeClr val="bg1"/>
                </a:solidFill>
                <a:ea typeface="Roboto" pitchFamily="2" charset="0"/>
              </a:rPr>
              <a:t> Python</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37019" y="4001773"/>
            <a:ext cx="6869962" cy="707886"/>
          </a:xfrm>
          <a:prstGeom prst="rect">
            <a:avLst/>
          </a:prstGeom>
          <a:noFill/>
        </p:spPr>
        <p:txBody>
          <a:bodyPr wrap="square" rtlCol="0">
            <a:spAutoFit/>
          </a:bodyPr>
          <a:lstStyle/>
          <a:p>
            <a:pPr algn="ctr"/>
            <a:r>
              <a:rPr lang="en-US" sz="4000" b="1" dirty="0" smtClean="0">
                <a:solidFill>
                  <a:schemeClr val="bg1"/>
                </a:solidFill>
                <a:ea typeface="Roboto" pitchFamily="2" charset="0"/>
              </a:rPr>
              <a:t>Getting started</a:t>
            </a:r>
            <a:endParaRPr lang="en-US" sz="4000" b="1" dirty="0">
              <a:solidFill>
                <a:schemeClr val="bg1"/>
              </a:solidFill>
              <a:ea typeface="Roboto" pitchFamily="2" charset="0"/>
            </a:endParaRPr>
          </a:p>
        </p:txBody>
      </p:sp>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ext Placeholder 2"/>
          <p:cNvSpPr>
            <a:spLocks noGrp="1"/>
          </p:cNvSpPr>
          <p:nvPr>
            <p:ph type="body" sz="quarter" idx="13"/>
          </p:nvPr>
        </p:nvSpPr>
        <p:spPr/>
        <p:txBody>
          <a:bodyPr/>
          <a:lstStyle/>
          <a:p>
            <a:r>
              <a:rPr lang="en-US" dirty="0" smtClean="0"/>
              <a:t>1.3 </a:t>
            </a:r>
            <a:r>
              <a:rPr lang="en-US" dirty="0" err="1" smtClean="0"/>
              <a:t>Cài</a:t>
            </a:r>
            <a:r>
              <a:rPr lang="en-US" dirty="0" smtClean="0"/>
              <a:t> </a:t>
            </a:r>
            <a:r>
              <a:rPr lang="en-US" dirty="0" err="1" smtClean="0"/>
              <a:t>đặt</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soạn</a:t>
            </a:r>
            <a:r>
              <a:rPr lang="en-US" dirty="0" smtClean="0"/>
              <a:t> </a:t>
            </a:r>
            <a:r>
              <a:rPr lang="en-US" dirty="0" err="1" smtClean="0"/>
              <a:t>thảo</a:t>
            </a:r>
            <a:r>
              <a:rPr lang="en-US" dirty="0" smtClean="0"/>
              <a:t> code Python</a:t>
            </a:r>
            <a:endParaRPr lang="en-US" dirty="0"/>
          </a:p>
        </p:txBody>
      </p:sp>
      <p:sp>
        <p:nvSpPr>
          <p:cNvPr id="4" name="TextBox 3"/>
          <p:cNvSpPr txBox="1"/>
          <p:nvPr/>
        </p:nvSpPr>
        <p:spPr>
          <a:xfrm>
            <a:off x="382771" y="1501997"/>
            <a:ext cx="8374117" cy="646331"/>
          </a:xfrm>
          <a:prstGeom prst="rect">
            <a:avLst/>
          </a:prstGeom>
          <a:noFill/>
        </p:spPr>
        <p:txBody>
          <a:bodyPr wrap="square" rtlCol="0">
            <a:spAutoFit/>
          </a:bodyPr>
          <a:lstStyle/>
          <a:p>
            <a:r>
              <a:rPr lang="en-US" dirty="0" err="1" smtClean="0"/>
              <a:t>Có</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để</a:t>
            </a:r>
            <a:r>
              <a:rPr lang="en-US" dirty="0" smtClean="0"/>
              <a:t> </a:t>
            </a:r>
            <a:r>
              <a:rPr lang="en-US" dirty="0" err="1" smtClean="0"/>
              <a:t>soạn</a:t>
            </a:r>
            <a:r>
              <a:rPr lang="en-US" dirty="0" smtClean="0"/>
              <a:t> </a:t>
            </a:r>
            <a:r>
              <a:rPr lang="en-US" dirty="0" err="1" smtClean="0"/>
              <a:t>thảo</a:t>
            </a:r>
            <a:r>
              <a:rPr lang="en-US" dirty="0" smtClean="0"/>
              <a:t> code Python: </a:t>
            </a:r>
            <a:r>
              <a:rPr lang="pt-BR" dirty="0" smtClean="0"/>
              <a:t>Visual Studio </a:t>
            </a:r>
            <a:r>
              <a:rPr lang="pt-BR" dirty="0"/>
              <a:t>Code, </a:t>
            </a:r>
            <a:r>
              <a:rPr lang="pt-BR" dirty="0" smtClean="0"/>
              <a:t>Thonny, PyCharm, Sublime Text</a:t>
            </a:r>
            <a:endParaRPr lang="en-US" dirty="0"/>
          </a:p>
        </p:txBody>
      </p:sp>
      <p:sp>
        <p:nvSpPr>
          <p:cNvPr id="5" name="TextBox 4"/>
          <p:cNvSpPr txBox="1"/>
          <p:nvPr/>
        </p:nvSpPr>
        <p:spPr>
          <a:xfrm>
            <a:off x="382771" y="2405764"/>
            <a:ext cx="8374117" cy="646331"/>
          </a:xfrm>
          <a:prstGeom prst="rect">
            <a:avLst/>
          </a:prstGeom>
          <a:noFill/>
        </p:spPr>
        <p:txBody>
          <a:bodyPr wrap="square" rtlCol="0">
            <a:spAutoFit/>
          </a:bodyPr>
          <a:lstStyle/>
          <a:p>
            <a:r>
              <a:rPr lang="en-US" dirty="0" err="1" smtClean="0"/>
              <a:t>Chúng</a:t>
            </a:r>
            <a:r>
              <a:rPr lang="en-US" dirty="0" smtClean="0"/>
              <a:t> ta </a:t>
            </a:r>
            <a:r>
              <a:rPr lang="en-US" dirty="0" err="1" smtClean="0"/>
              <a:t>sử</a:t>
            </a:r>
            <a:r>
              <a:rPr lang="en-US" dirty="0" smtClean="0"/>
              <a:t> </a:t>
            </a:r>
            <a:r>
              <a:rPr lang="en-US" dirty="0" err="1" smtClean="0"/>
              <a:t>dụng</a:t>
            </a:r>
            <a:r>
              <a:rPr lang="en-US" dirty="0" smtClean="0"/>
              <a:t> </a:t>
            </a:r>
            <a:r>
              <a:rPr lang="en-US" dirty="0" err="1" smtClean="0"/>
              <a:t>phần</a:t>
            </a:r>
            <a:r>
              <a:rPr lang="en-US" dirty="0" smtClean="0"/>
              <a:t> </a:t>
            </a:r>
            <a:r>
              <a:rPr lang="en-US" dirty="0" err="1" smtClean="0"/>
              <a:t>mềm</a:t>
            </a:r>
            <a:r>
              <a:rPr lang="en-US" dirty="0" smtClean="0"/>
              <a:t> </a:t>
            </a:r>
            <a:r>
              <a:rPr lang="pt-BR" b="1" dirty="0"/>
              <a:t>Visual Studio </a:t>
            </a:r>
            <a:r>
              <a:rPr lang="pt-BR" b="1" dirty="0" smtClean="0"/>
              <a:t>Code </a:t>
            </a:r>
            <a:r>
              <a:rPr lang="pt-BR" dirty="0" smtClean="0"/>
              <a:t>của </a:t>
            </a:r>
            <a:r>
              <a:rPr lang="pt-BR" b="1" dirty="0" smtClean="0"/>
              <a:t>Microsoft</a:t>
            </a:r>
            <a:r>
              <a:rPr lang="pt-BR" dirty="0" smtClean="0"/>
              <a:t> phát hành miễn phí, rất mạnh mẽ và phổ biến trong lập trình</a:t>
            </a:r>
            <a:endParaRPr lang="en-US" dirty="0"/>
          </a:p>
        </p:txBody>
      </p:sp>
      <p:sp>
        <p:nvSpPr>
          <p:cNvPr id="6" name="TextBox 5"/>
          <p:cNvSpPr txBox="1"/>
          <p:nvPr/>
        </p:nvSpPr>
        <p:spPr>
          <a:xfrm>
            <a:off x="382771" y="3373327"/>
            <a:ext cx="8374117" cy="369332"/>
          </a:xfrm>
          <a:prstGeom prst="rect">
            <a:avLst/>
          </a:prstGeom>
          <a:noFill/>
        </p:spPr>
        <p:txBody>
          <a:bodyPr wrap="square" rtlCol="0">
            <a:spAutoFit/>
          </a:bodyPr>
          <a:lstStyle/>
          <a:p>
            <a:r>
              <a:rPr lang="en-US" dirty="0" err="1" smtClean="0"/>
              <a:t>Cài</a:t>
            </a:r>
            <a:r>
              <a:rPr lang="en-US" dirty="0" smtClean="0"/>
              <a:t> </a:t>
            </a:r>
            <a:r>
              <a:rPr lang="en-US" dirty="0" err="1" smtClean="0"/>
              <a:t>đăt</a:t>
            </a:r>
            <a:r>
              <a:rPr lang="en-US" dirty="0" smtClean="0"/>
              <a:t> </a:t>
            </a:r>
            <a:r>
              <a:rPr lang="pt-BR" b="1" dirty="0" smtClean="0"/>
              <a:t>Visual </a:t>
            </a:r>
            <a:r>
              <a:rPr lang="pt-BR" b="1" dirty="0"/>
              <a:t>Studio </a:t>
            </a:r>
            <a:r>
              <a:rPr lang="pt-BR" b="1" dirty="0" smtClean="0"/>
              <a:t>Code</a:t>
            </a:r>
            <a:endParaRPr lang="en-US" dirty="0"/>
          </a:p>
        </p:txBody>
      </p:sp>
      <p:sp>
        <p:nvSpPr>
          <p:cNvPr id="7" name="TextBox 6"/>
          <p:cNvSpPr txBox="1"/>
          <p:nvPr/>
        </p:nvSpPr>
        <p:spPr>
          <a:xfrm>
            <a:off x="382772" y="3880777"/>
            <a:ext cx="4859080" cy="923330"/>
          </a:xfrm>
          <a:prstGeom prst="rect">
            <a:avLst/>
          </a:prstGeom>
          <a:noFill/>
        </p:spPr>
        <p:txBody>
          <a:bodyPr wrap="square" rtlCol="0">
            <a:spAutoFit/>
          </a:bodyPr>
          <a:lstStyle/>
          <a:p>
            <a:pPr marL="285750" indent="-285750">
              <a:buFontTx/>
              <a:buChar char="-"/>
            </a:pPr>
            <a:r>
              <a:rPr lang="en-US" dirty="0" err="1" smtClean="0"/>
              <a:t>Truy</a:t>
            </a:r>
            <a:r>
              <a:rPr lang="en-US" dirty="0" smtClean="0"/>
              <a:t> </a:t>
            </a:r>
            <a:r>
              <a:rPr lang="en-US" dirty="0" err="1" smtClean="0"/>
              <a:t>cập</a:t>
            </a:r>
            <a:r>
              <a:rPr lang="en-US" dirty="0" smtClean="0"/>
              <a:t>: </a:t>
            </a:r>
            <a:r>
              <a:rPr lang="en-US" dirty="0" smtClean="0">
                <a:hlinkClick r:id="rId2"/>
              </a:rPr>
              <a:t>https</a:t>
            </a:r>
            <a:r>
              <a:rPr lang="en-US" dirty="0">
                <a:hlinkClick r:id="rId2"/>
              </a:rPr>
              <a:t>://</a:t>
            </a:r>
            <a:r>
              <a:rPr lang="en-US" dirty="0" smtClean="0">
                <a:hlinkClick r:id="rId2"/>
              </a:rPr>
              <a:t>code.visualstudio.com</a:t>
            </a:r>
            <a:endParaRPr lang="en-US" dirty="0" smtClean="0"/>
          </a:p>
          <a:p>
            <a:pPr marL="285750" indent="-285750">
              <a:buFontTx/>
              <a:buChar char="-"/>
            </a:pPr>
            <a:r>
              <a:rPr lang="en-US" dirty="0" err="1" smtClean="0"/>
              <a:t>Tải</a:t>
            </a:r>
            <a:r>
              <a:rPr lang="en-US" dirty="0" smtClean="0"/>
              <a:t> </a:t>
            </a:r>
            <a:r>
              <a:rPr lang="en-US" dirty="0" err="1" smtClean="0"/>
              <a:t>về</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tương</a:t>
            </a:r>
            <a:r>
              <a:rPr lang="en-US" dirty="0" smtClean="0"/>
              <a:t> </a:t>
            </a:r>
            <a:r>
              <a:rPr lang="en-US" dirty="0" err="1" smtClean="0"/>
              <a:t>tứng</a:t>
            </a:r>
            <a:r>
              <a:rPr lang="en-US" dirty="0" smtClean="0"/>
              <a:t> </a:t>
            </a:r>
            <a:r>
              <a:rPr lang="en-US" dirty="0" err="1" smtClean="0"/>
              <a:t>với</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đang</a:t>
            </a:r>
            <a:r>
              <a:rPr lang="en-US" dirty="0" smtClean="0"/>
              <a:t> </a:t>
            </a:r>
            <a:r>
              <a:rPr lang="en-US" dirty="0" err="1" smtClean="0"/>
              <a:t>sử</a:t>
            </a:r>
            <a:r>
              <a:rPr lang="en-US" dirty="0" smtClean="0"/>
              <a:t> </a:t>
            </a:r>
            <a:r>
              <a:rPr lang="en-US" dirty="0" err="1" smtClean="0"/>
              <a:t>dụng</a:t>
            </a:r>
            <a:endParaRPr lang="en-US" dirty="0"/>
          </a:p>
        </p:txBody>
      </p:sp>
      <p:sp>
        <p:nvSpPr>
          <p:cNvPr id="8" name="TextBox 7"/>
          <p:cNvSpPr txBox="1"/>
          <p:nvPr/>
        </p:nvSpPr>
        <p:spPr>
          <a:xfrm>
            <a:off x="382771" y="5148963"/>
            <a:ext cx="5082364" cy="646331"/>
          </a:xfrm>
          <a:prstGeom prst="rect">
            <a:avLst/>
          </a:prstGeom>
          <a:noFill/>
        </p:spPr>
        <p:txBody>
          <a:bodyPr wrap="square" rtlCol="0">
            <a:spAutoFit/>
          </a:bodyPr>
          <a:lstStyle/>
          <a:p>
            <a:r>
              <a:rPr lang="en-US" dirty="0" err="1" smtClean="0"/>
              <a:t>Cài</a:t>
            </a:r>
            <a:r>
              <a:rPr lang="en-US" dirty="0" smtClean="0"/>
              <a:t> </a:t>
            </a:r>
            <a:r>
              <a:rPr lang="en-US" dirty="0" err="1" smtClean="0"/>
              <a:t>đăt</a:t>
            </a:r>
            <a:r>
              <a:rPr lang="en-US" dirty="0" smtClean="0"/>
              <a:t> </a:t>
            </a:r>
            <a:r>
              <a:rPr lang="pt-BR" b="1" dirty="0" smtClean="0"/>
              <a:t>Extension Python </a:t>
            </a:r>
            <a:r>
              <a:rPr lang="pt-BR" dirty="0" smtClean="0"/>
              <a:t>giúp gợi ý, kiểm tra lỗi, định dạng mã nguồn python</a:t>
            </a:r>
            <a:endParaRPr lang="en-US" dirty="0"/>
          </a:p>
        </p:txBody>
      </p:sp>
      <p:pic>
        <p:nvPicPr>
          <p:cNvPr id="10" name="Picture 9"/>
          <p:cNvPicPr>
            <a:picLocks noChangeAspect="1"/>
          </p:cNvPicPr>
          <p:nvPr/>
        </p:nvPicPr>
        <p:blipFill>
          <a:blip r:embed="rId3"/>
          <a:stretch>
            <a:fillRect/>
          </a:stretch>
        </p:blipFill>
        <p:spPr>
          <a:xfrm>
            <a:off x="5550729" y="3247118"/>
            <a:ext cx="2710769" cy="2710769"/>
          </a:xfrm>
          <a:prstGeom prst="rect">
            <a:avLst/>
          </a:prstGeom>
        </p:spPr>
      </p:pic>
    </p:spTree>
    <p:extLst>
      <p:ext uri="{BB962C8B-B14F-4D97-AF65-F5344CB8AC3E}">
        <p14:creationId xmlns:p14="http://schemas.microsoft.com/office/powerpoint/2010/main" val="481569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Text Placeholder 2"/>
          <p:cNvSpPr>
            <a:spLocks noGrp="1"/>
          </p:cNvSpPr>
          <p:nvPr>
            <p:ph type="body" sz="quarter" idx="13"/>
          </p:nvPr>
        </p:nvSpPr>
        <p:spPr/>
        <p:txBody>
          <a:bodyPr/>
          <a:lstStyle/>
          <a:p>
            <a:r>
              <a:rPr lang="en-US" dirty="0" smtClean="0"/>
              <a:t>1.4 </a:t>
            </a:r>
            <a:r>
              <a:rPr lang="en-US" dirty="0" err="1" smtClean="0"/>
              <a:t>Dòng</a:t>
            </a:r>
            <a:r>
              <a:rPr lang="en-US" dirty="0" smtClean="0"/>
              <a:t> </a:t>
            </a:r>
            <a:r>
              <a:rPr lang="en-US" dirty="0" err="1" smtClean="0"/>
              <a:t>lệnh</a:t>
            </a:r>
            <a:r>
              <a:rPr lang="en-US" dirty="0" smtClean="0"/>
              <a:t> </a:t>
            </a:r>
            <a:r>
              <a:rPr lang="en-US" dirty="0" err="1" smtClean="0"/>
              <a:t>đầu</a:t>
            </a:r>
            <a:r>
              <a:rPr lang="en-US" dirty="0" smtClean="0"/>
              <a:t> </a:t>
            </a:r>
            <a:r>
              <a:rPr lang="en-US" dirty="0" err="1" smtClean="0"/>
              <a:t>tiên</a:t>
            </a:r>
            <a:endParaRPr lang="en-US" dirty="0"/>
          </a:p>
        </p:txBody>
      </p:sp>
      <p:pic>
        <p:nvPicPr>
          <p:cNvPr id="8194" name="Picture 2" descr="Free vector cute bot say users hello. chatbot greets. online consultation."/>
          <p:cNvPicPr>
            <a:picLocks noChangeAspect="1" noChangeArrowheads="1"/>
          </p:cNvPicPr>
          <p:nvPr/>
        </p:nvPicPr>
        <p:blipFill rotWithShape="1">
          <a:blip r:embed="rId2">
            <a:extLst>
              <a:ext uri="{28A0092B-C50C-407E-A947-70E740481C1C}">
                <a14:useLocalDpi xmlns:a14="http://schemas.microsoft.com/office/drawing/2010/main" val="0"/>
              </a:ext>
            </a:extLst>
          </a:blip>
          <a:srcRect t="20462" r="26110" b="12668"/>
          <a:stretch/>
        </p:blipFill>
        <p:spPr bwMode="auto">
          <a:xfrm>
            <a:off x="4351097" y="2661241"/>
            <a:ext cx="4405792" cy="39872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5934" y="1460912"/>
            <a:ext cx="7687339" cy="369332"/>
          </a:xfrm>
          <a:prstGeom prst="rect">
            <a:avLst/>
          </a:prstGeom>
          <a:noFill/>
        </p:spPr>
        <p:txBody>
          <a:bodyPr wrap="square" rtlCol="0">
            <a:spAutoFit/>
          </a:bodyPr>
          <a:lstStyle/>
          <a:p>
            <a:r>
              <a:rPr lang="en-US" dirty="0" err="1" smtClean="0"/>
              <a:t>Chúng</a:t>
            </a:r>
            <a:r>
              <a:rPr lang="en-US" dirty="0" smtClean="0"/>
              <a:t> ta </a:t>
            </a:r>
            <a:r>
              <a:rPr lang="en-US" dirty="0" err="1" smtClean="0"/>
              <a:t>sẽ</a:t>
            </a:r>
            <a:r>
              <a:rPr lang="en-US" dirty="0" smtClean="0"/>
              <a:t> </a:t>
            </a:r>
            <a:r>
              <a:rPr lang="en-US" dirty="0" err="1" smtClean="0"/>
              <a:t>làm</a:t>
            </a:r>
            <a:r>
              <a:rPr lang="en-US" dirty="0" smtClean="0"/>
              <a:t> </a:t>
            </a:r>
            <a:r>
              <a:rPr lang="en-US" dirty="0" err="1" smtClean="0"/>
              <a:t>quen</a:t>
            </a:r>
            <a:r>
              <a:rPr lang="en-US" dirty="0" smtClean="0"/>
              <a:t> </a:t>
            </a:r>
            <a:r>
              <a:rPr lang="en-US" dirty="0" err="1" smtClean="0"/>
              <a:t>với</a:t>
            </a:r>
            <a:r>
              <a:rPr lang="en-US" dirty="0" smtClean="0"/>
              <a:t> </a:t>
            </a:r>
            <a:r>
              <a:rPr lang="en-US" dirty="0" err="1" smtClean="0"/>
              <a:t>dòng</a:t>
            </a:r>
            <a:r>
              <a:rPr lang="en-US" dirty="0" smtClean="0"/>
              <a:t> </a:t>
            </a:r>
            <a:r>
              <a:rPr lang="en-US" dirty="0" err="1" smtClean="0"/>
              <a:t>lệnh</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của</a:t>
            </a:r>
            <a:r>
              <a:rPr lang="en-US" dirty="0" smtClean="0"/>
              <a:t> python </a:t>
            </a:r>
            <a:r>
              <a:rPr lang="en-US" dirty="0" err="1" smtClean="0"/>
              <a:t>đó</a:t>
            </a:r>
            <a:r>
              <a:rPr lang="en-US" dirty="0" smtClean="0"/>
              <a:t> </a:t>
            </a:r>
            <a:r>
              <a:rPr lang="en-US" dirty="0" err="1" smtClean="0"/>
              <a:t>là</a:t>
            </a:r>
            <a:r>
              <a:rPr lang="en-US" dirty="0" smtClean="0"/>
              <a:t> </a:t>
            </a:r>
            <a:r>
              <a:rPr lang="en-US" dirty="0" err="1" smtClean="0"/>
              <a:t>lệnh</a:t>
            </a:r>
            <a:r>
              <a:rPr lang="en-US" dirty="0" smtClean="0"/>
              <a:t> </a:t>
            </a:r>
            <a:r>
              <a:rPr lang="en-US" b="1" dirty="0" smtClean="0"/>
              <a:t>print</a:t>
            </a:r>
            <a:endParaRPr lang="en-US" b="1" dirty="0"/>
          </a:p>
        </p:txBody>
      </p:sp>
      <p:sp>
        <p:nvSpPr>
          <p:cNvPr id="6" name="Rounded Rectangle 5"/>
          <p:cNvSpPr/>
          <p:nvPr/>
        </p:nvSpPr>
        <p:spPr>
          <a:xfrm>
            <a:off x="574158" y="2035047"/>
            <a:ext cx="1244010" cy="421390"/>
          </a:xfrm>
          <a:prstGeom prst="round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Cú</a:t>
            </a:r>
            <a:r>
              <a:rPr lang="en-US" b="1" dirty="0" smtClean="0"/>
              <a:t> </a:t>
            </a:r>
            <a:r>
              <a:rPr lang="en-US" b="1" dirty="0" err="1" smtClean="0"/>
              <a:t>Pháp</a:t>
            </a:r>
            <a:endParaRPr lang="en-US" b="1" dirty="0"/>
          </a:p>
        </p:txBody>
      </p:sp>
      <p:sp>
        <p:nvSpPr>
          <p:cNvPr id="4" name="Rectangle 3"/>
          <p:cNvSpPr/>
          <p:nvPr/>
        </p:nvSpPr>
        <p:spPr>
          <a:xfrm>
            <a:off x="574158" y="2678001"/>
            <a:ext cx="3530009" cy="111641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54912" y="2866878"/>
            <a:ext cx="2775098"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smtClean="0">
                <a:solidFill>
                  <a:schemeClr val="accent2">
                    <a:lumMod val="75000"/>
                  </a:schemeClr>
                </a:solidFill>
              </a:rPr>
              <a:t>‘Hello World !’</a:t>
            </a:r>
            <a:r>
              <a:rPr lang="en-US" dirty="0" smtClean="0">
                <a:solidFill>
                  <a:srgbClr val="FECC36"/>
                </a:solidFill>
              </a:rPr>
              <a:t>)</a:t>
            </a:r>
            <a:endParaRPr lang="en-US" dirty="0">
              <a:solidFill>
                <a:srgbClr val="FECC36"/>
              </a:solidFill>
            </a:endParaRPr>
          </a:p>
        </p:txBody>
      </p:sp>
      <p:sp>
        <p:nvSpPr>
          <p:cNvPr id="9" name="TextBox 8"/>
          <p:cNvSpPr txBox="1"/>
          <p:nvPr/>
        </p:nvSpPr>
        <p:spPr>
          <a:xfrm>
            <a:off x="754912" y="3313446"/>
            <a:ext cx="2775098" cy="369332"/>
          </a:xfrm>
          <a:prstGeom prst="rect">
            <a:avLst/>
          </a:prstGeom>
          <a:noFill/>
        </p:spPr>
        <p:txBody>
          <a:bodyPr wrap="square" rtlCol="0">
            <a:spAutoFit/>
          </a:bodyPr>
          <a:lstStyle/>
          <a:p>
            <a:r>
              <a:rPr lang="en-US" dirty="0">
                <a:solidFill>
                  <a:schemeClr val="bg1"/>
                </a:solidFill>
              </a:rPr>
              <a:t>Hello World !</a:t>
            </a:r>
          </a:p>
        </p:txBody>
      </p:sp>
      <p:sp>
        <p:nvSpPr>
          <p:cNvPr id="10" name="TextBox 9"/>
          <p:cNvSpPr txBox="1"/>
          <p:nvPr/>
        </p:nvSpPr>
        <p:spPr>
          <a:xfrm>
            <a:off x="435934" y="4015983"/>
            <a:ext cx="4253024" cy="2308324"/>
          </a:xfrm>
          <a:prstGeom prst="rect">
            <a:avLst/>
          </a:prstGeom>
          <a:noFill/>
        </p:spPr>
        <p:txBody>
          <a:bodyPr wrap="square" rtlCol="0">
            <a:spAutoFit/>
          </a:bodyPr>
          <a:lstStyle/>
          <a:p>
            <a:r>
              <a:rPr lang="en-US" dirty="0" err="1" smtClean="0"/>
              <a:t>Nhập</a:t>
            </a:r>
            <a:r>
              <a:rPr lang="en-US" dirty="0" smtClean="0"/>
              <a:t> </a:t>
            </a:r>
            <a:r>
              <a:rPr lang="en-US" dirty="0" err="1" smtClean="0"/>
              <a:t>lệnh</a:t>
            </a:r>
            <a:r>
              <a:rPr lang="en-US" dirty="0" smtClean="0"/>
              <a:t> </a:t>
            </a:r>
            <a:r>
              <a:rPr lang="en-US" dirty="0" err="1" smtClean="0"/>
              <a:t>xong</a:t>
            </a:r>
            <a:r>
              <a:rPr lang="en-US" dirty="0" smtClean="0"/>
              <a:t>, </a:t>
            </a:r>
            <a:r>
              <a:rPr lang="en-US" dirty="0" err="1" smtClean="0"/>
              <a:t>lưu</a:t>
            </a:r>
            <a:r>
              <a:rPr lang="en-US" dirty="0" smtClean="0"/>
              <a:t> </a:t>
            </a:r>
            <a:r>
              <a:rPr lang="en-US" dirty="0" err="1" smtClean="0"/>
              <a:t>lại</a:t>
            </a:r>
            <a:r>
              <a:rPr lang="en-US" dirty="0" smtClean="0"/>
              <a:t> </a:t>
            </a:r>
            <a:r>
              <a:rPr lang="en-US" dirty="0" err="1" smtClean="0"/>
              <a:t>thành</a:t>
            </a:r>
            <a:r>
              <a:rPr lang="en-US" dirty="0" smtClean="0"/>
              <a:t> </a:t>
            </a:r>
            <a:r>
              <a:rPr lang="en-US" dirty="0" err="1" smtClean="0"/>
              <a:t>một</a:t>
            </a:r>
            <a:r>
              <a:rPr lang="en-US" dirty="0" smtClean="0"/>
              <a:t> file </a:t>
            </a:r>
            <a:r>
              <a:rPr lang="en-US" dirty="0" err="1" smtClean="0"/>
              <a:t>chương</a:t>
            </a:r>
            <a:r>
              <a:rPr lang="en-US" dirty="0" smtClean="0"/>
              <a:t> </a:t>
            </a:r>
            <a:r>
              <a:rPr lang="en-US" dirty="0" err="1" smtClean="0"/>
              <a:t>trình</a:t>
            </a:r>
            <a:r>
              <a:rPr lang="en-US" dirty="0" smtClean="0"/>
              <a:t> </a:t>
            </a:r>
            <a:r>
              <a:rPr lang="en-US" dirty="0" err="1" smtClean="0"/>
              <a:t>ví</a:t>
            </a:r>
            <a:r>
              <a:rPr lang="en-US" dirty="0" smtClean="0"/>
              <a:t> </a:t>
            </a:r>
            <a:r>
              <a:rPr lang="en-US" dirty="0" err="1" smtClean="0"/>
              <a:t>dụ</a:t>
            </a:r>
            <a:r>
              <a:rPr lang="en-US" dirty="0" smtClean="0"/>
              <a:t>: hello.py</a:t>
            </a:r>
          </a:p>
          <a:p>
            <a:endParaRPr lang="en-US" b="1" dirty="0"/>
          </a:p>
          <a:p>
            <a:r>
              <a:rPr lang="en-US" dirty="0" err="1" smtClean="0"/>
              <a:t>Sau</a:t>
            </a:r>
            <a:r>
              <a:rPr lang="en-US" dirty="0" smtClean="0"/>
              <a:t> </a:t>
            </a:r>
            <a:r>
              <a:rPr lang="en-US" dirty="0" err="1" smtClean="0"/>
              <a:t>đó</a:t>
            </a:r>
            <a:r>
              <a:rPr lang="en-US" dirty="0" smtClean="0"/>
              <a:t> </a:t>
            </a:r>
            <a:r>
              <a:rPr lang="en-US" dirty="0" err="1" smtClean="0"/>
              <a:t>nhấn</a:t>
            </a:r>
            <a:r>
              <a:rPr lang="en-US" dirty="0" smtClean="0"/>
              <a:t> </a:t>
            </a:r>
            <a:r>
              <a:rPr lang="en-US" b="1" dirty="0" smtClean="0"/>
              <a:t>F5</a:t>
            </a:r>
            <a:r>
              <a:rPr lang="en-US" dirty="0" smtClean="0"/>
              <a:t> </a:t>
            </a:r>
            <a:r>
              <a:rPr lang="en-US" dirty="0" err="1" smtClean="0"/>
              <a:t>hoặc</a:t>
            </a:r>
            <a:r>
              <a:rPr lang="en-US" dirty="0" smtClean="0"/>
              <a:t> </a:t>
            </a:r>
            <a:r>
              <a:rPr lang="en-US" dirty="0" err="1" smtClean="0"/>
              <a:t>lệnh</a:t>
            </a:r>
            <a:r>
              <a:rPr lang="en-US" dirty="0" smtClean="0"/>
              <a:t> </a:t>
            </a:r>
            <a:r>
              <a:rPr lang="en-US" b="1" dirty="0" smtClean="0"/>
              <a:t>Run</a:t>
            </a:r>
            <a:r>
              <a:rPr lang="en-US" dirty="0" smtClean="0"/>
              <a:t> </a:t>
            </a:r>
            <a:r>
              <a:rPr lang="en-US" dirty="0" err="1" smtClean="0"/>
              <a:t>để</a:t>
            </a:r>
            <a:r>
              <a:rPr lang="en-US" dirty="0" smtClean="0"/>
              <a:t> </a:t>
            </a:r>
            <a:r>
              <a:rPr lang="en-US" dirty="0" err="1" smtClean="0"/>
              <a:t>chạy</a:t>
            </a:r>
            <a:r>
              <a:rPr lang="en-US" dirty="0" smtClean="0"/>
              <a:t> </a:t>
            </a:r>
            <a:r>
              <a:rPr lang="en-US" dirty="0" err="1" smtClean="0"/>
              <a:t>chương</a:t>
            </a:r>
            <a:r>
              <a:rPr lang="en-US" dirty="0" smtClean="0"/>
              <a:t> </a:t>
            </a:r>
            <a:r>
              <a:rPr lang="en-US" dirty="0" err="1" smtClean="0"/>
              <a:t>trình</a:t>
            </a:r>
            <a:endParaRPr lang="en-US" dirty="0" smtClean="0"/>
          </a:p>
          <a:p>
            <a:endParaRPr lang="en-US" dirty="0"/>
          </a:p>
          <a:p>
            <a:r>
              <a:rPr lang="en-US" dirty="0" err="1" smtClean="0"/>
              <a:t>Sẽ</a:t>
            </a:r>
            <a:r>
              <a:rPr lang="en-US" dirty="0" smtClean="0"/>
              <a:t> </a:t>
            </a:r>
            <a:r>
              <a:rPr lang="en-US" dirty="0" err="1" smtClean="0"/>
              <a:t>thấy</a:t>
            </a:r>
            <a:r>
              <a:rPr lang="en-US" dirty="0" smtClean="0"/>
              <a:t> </a:t>
            </a:r>
            <a:r>
              <a:rPr lang="en-US" dirty="0" err="1" smtClean="0"/>
              <a:t>chữ</a:t>
            </a:r>
            <a:r>
              <a:rPr lang="en-US" dirty="0" smtClean="0"/>
              <a:t> </a:t>
            </a:r>
            <a:r>
              <a:rPr lang="en-US" b="1" dirty="0" smtClean="0"/>
              <a:t>Hello World ! </a:t>
            </a:r>
            <a:r>
              <a:rPr lang="en-US" dirty="0" err="1" smtClean="0"/>
              <a:t>Xuất</a:t>
            </a:r>
            <a:r>
              <a:rPr lang="en-US" dirty="0" smtClean="0"/>
              <a:t> </a:t>
            </a:r>
            <a:r>
              <a:rPr lang="en-US" dirty="0" err="1" smtClean="0"/>
              <a:t>hiện</a:t>
            </a:r>
            <a:r>
              <a:rPr lang="en-US" dirty="0" smtClean="0"/>
              <a:t> </a:t>
            </a:r>
            <a:r>
              <a:rPr lang="en-US" dirty="0" err="1" smtClean="0"/>
              <a:t>ra</a:t>
            </a:r>
            <a:r>
              <a:rPr lang="en-US" dirty="0" smtClean="0"/>
              <a:t> </a:t>
            </a:r>
            <a:r>
              <a:rPr lang="en-US" dirty="0" err="1" smtClean="0"/>
              <a:t>cửa</a:t>
            </a:r>
            <a:r>
              <a:rPr lang="en-US" dirty="0" smtClean="0"/>
              <a:t> </a:t>
            </a:r>
            <a:r>
              <a:rPr lang="en-US" dirty="0" err="1" smtClean="0"/>
              <a:t>số</a:t>
            </a:r>
            <a:r>
              <a:rPr lang="en-US" dirty="0" smtClean="0"/>
              <a:t> </a:t>
            </a:r>
            <a:r>
              <a:rPr lang="en-US" dirty="0" err="1" smtClean="0"/>
              <a:t>lệnh</a:t>
            </a:r>
            <a:r>
              <a:rPr lang="en-US" dirty="0" smtClean="0"/>
              <a:t> </a:t>
            </a:r>
            <a:r>
              <a:rPr lang="en-US" b="1" dirty="0" smtClean="0"/>
              <a:t>Terminal</a:t>
            </a:r>
            <a:r>
              <a:rPr lang="en-US" dirty="0" smtClean="0"/>
              <a:t> </a:t>
            </a:r>
            <a:r>
              <a:rPr lang="en-US" dirty="0" err="1" smtClean="0"/>
              <a:t>của</a:t>
            </a:r>
            <a:r>
              <a:rPr lang="en-US" dirty="0" smtClean="0"/>
              <a:t> VS Code</a:t>
            </a:r>
            <a:endParaRPr lang="en-US" dirty="0"/>
          </a:p>
        </p:txBody>
      </p:sp>
    </p:spTree>
    <p:extLst>
      <p:ext uri="{BB962C8B-B14F-4D97-AF65-F5344CB8AC3E}">
        <p14:creationId xmlns:p14="http://schemas.microsoft.com/office/powerpoint/2010/main" val="1741046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Text Placeholder 2"/>
          <p:cNvSpPr>
            <a:spLocks noGrp="1"/>
          </p:cNvSpPr>
          <p:nvPr>
            <p:ph type="body" sz="quarter" idx="13"/>
          </p:nvPr>
        </p:nvSpPr>
        <p:spPr/>
        <p:txBody>
          <a:bodyPr/>
          <a:lstStyle/>
          <a:p>
            <a:r>
              <a:rPr lang="en-US" dirty="0" smtClean="0"/>
              <a:t>1.4 </a:t>
            </a:r>
            <a:r>
              <a:rPr lang="en-US" dirty="0" err="1" smtClean="0"/>
              <a:t>Dòng</a:t>
            </a:r>
            <a:r>
              <a:rPr lang="en-US" dirty="0" smtClean="0"/>
              <a:t> </a:t>
            </a:r>
            <a:r>
              <a:rPr lang="en-US" dirty="0" err="1" smtClean="0"/>
              <a:t>lệnh</a:t>
            </a:r>
            <a:r>
              <a:rPr lang="en-US" dirty="0" smtClean="0"/>
              <a:t> </a:t>
            </a:r>
            <a:r>
              <a:rPr lang="en-US" dirty="0" err="1" smtClean="0"/>
              <a:t>đầu</a:t>
            </a:r>
            <a:r>
              <a:rPr lang="en-US" dirty="0" smtClean="0"/>
              <a:t> </a:t>
            </a:r>
            <a:r>
              <a:rPr lang="en-US" dirty="0" err="1" smtClean="0"/>
              <a:t>tiên</a:t>
            </a:r>
            <a:endParaRPr lang="en-US" dirty="0"/>
          </a:p>
        </p:txBody>
      </p:sp>
      <p:sp>
        <p:nvSpPr>
          <p:cNvPr id="4" name="Rectangle 3"/>
          <p:cNvSpPr/>
          <p:nvPr/>
        </p:nvSpPr>
        <p:spPr>
          <a:xfrm>
            <a:off x="1041993" y="2335799"/>
            <a:ext cx="6877056" cy="407563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041993" y="1621244"/>
            <a:ext cx="6177514" cy="369332"/>
          </a:xfrm>
          <a:prstGeom prst="rect">
            <a:avLst/>
          </a:prstGeom>
          <a:noFill/>
        </p:spPr>
        <p:txBody>
          <a:bodyPr wrap="square" rtlCol="0">
            <a:spAutoFit/>
          </a:bodyPr>
          <a:lstStyle/>
          <a:p>
            <a:r>
              <a:rPr lang="en-US" b="1" dirty="0" err="1" smtClean="0"/>
              <a:t>Cấu</a:t>
            </a:r>
            <a:r>
              <a:rPr lang="en-US" b="1" dirty="0" smtClean="0"/>
              <a:t> </a:t>
            </a:r>
            <a:r>
              <a:rPr lang="en-US" b="1" dirty="0" err="1" smtClean="0"/>
              <a:t>trúc</a:t>
            </a:r>
            <a:r>
              <a:rPr lang="en-US" b="1" dirty="0" smtClean="0"/>
              <a:t> </a:t>
            </a:r>
            <a:r>
              <a:rPr lang="en-US" b="1" dirty="0" err="1" smtClean="0"/>
              <a:t>một</a:t>
            </a:r>
            <a:r>
              <a:rPr lang="en-US" b="1" dirty="0" smtClean="0"/>
              <a:t> </a:t>
            </a:r>
            <a:r>
              <a:rPr lang="en-US" b="1" dirty="0" err="1" smtClean="0"/>
              <a:t>chương</a:t>
            </a:r>
            <a:r>
              <a:rPr lang="en-US" b="1" dirty="0" smtClean="0"/>
              <a:t> </a:t>
            </a:r>
            <a:r>
              <a:rPr lang="en-US" b="1" dirty="0" err="1" smtClean="0"/>
              <a:t>trình</a:t>
            </a:r>
            <a:r>
              <a:rPr lang="en-US" b="1" dirty="0" smtClean="0"/>
              <a:t> </a:t>
            </a:r>
            <a:r>
              <a:rPr lang="en-US" b="1" dirty="0" err="1" smtClean="0"/>
              <a:t>trong</a:t>
            </a:r>
            <a:r>
              <a:rPr lang="en-US" b="1" dirty="0" smtClean="0"/>
              <a:t> Python: 3 </a:t>
            </a:r>
            <a:r>
              <a:rPr lang="en-US" b="1" dirty="0" err="1" smtClean="0"/>
              <a:t>phần</a:t>
            </a:r>
            <a:endParaRPr lang="en-US" b="1" dirty="0">
              <a:solidFill>
                <a:srgbClr val="FF0000"/>
              </a:solidFill>
            </a:endParaRPr>
          </a:p>
        </p:txBody>
      </p:sp>
      <p:sp>
        <p:nvSpPr>
          <p:cNvPr id="8" name="TextBox 7"/>
          <p:cNvSpPr txBox="1"/>
          <p:nvPr/>
        </p:nvSpPr>
        <p:spPr>
          <a:xfrm>
            <a:off x="1275906" y="2483355"/>
            <a:ext cx="4561367" cy="3831818"/>
          </a:xfrm>
          <a:prstGeom prst="rect">
            <a:avLst/>
          </a:prstGeom>
          <a:noFill/>
        </p:spPr>
        <p:txBody>
          <a:bodyPr wrap="square" rtlCol="0">
            <a:spAutoFit/>
          </a:bodyPr>
          <a:lstStyle/>
          <a:p>
            <a:pPr>
              <a:lnSpc>
                <a:spcPct val="150000"/>
              </a:lnSpc>
            </a:pPr>
            <a:r>
              <a:rPr lang="vi-VN" dirty="0">
                <a:solidFill>
                  <a:schemeClr val="accent6">
                    <a:lumMod val="75000"/>
                  </a:schemeClr>
                </a:solidFill>
              </a:rPr>
              <a:t># </a:t>
            </a:r>
            <a:r>
              <a:rPr lang="en-US" dirty="0" smtClean="0">
                <a:solidFill>
                  <a:schemeClr val="accent6">
                    <a:lumMod val="75000"/>
                  </a:schemeClr>
                </a:solidFill>
              </a:rPr>
              <a:t>1. </a:t>
            </a:r>
            <a:r>
              <a:rPr lang="vi-VN" dirty="0" smtClean="0">
                <a:solidFill>
                  <a:schemeClr val="accent6">
                    <a:lumMod val="75000"/>
                  </a:schemeClr>
                </a:solidFill>
              </a:rPr>
              <a:t>Import </a:t>
            </a:r>
            <a:r>
              <a:rPr lang="vi-VN" dirty="0">
                <a:solidFill>
                  <a:schemeClr val="accent6">
                    <a:lumMod val="75000"/>
                  </a:schemeClr>
                </a:solidFill>
              </a:rPr>
              <a:t>các thư viện cần thiết (nếu có) </a:t>
            </a:r>
            <a:endParaRPr lang="en-US" dirty="0" smtClean="0">
              <a:solidFill>
                <a:schemeClr val="accent6">
                  <a:lumMod val="75000"/>
                </a:schemeClr>
              </a:solidFill>
            </a:endParaRPr>
          </a:p>
          <a:p>
            <a:pPr>
              <a:lnSpc>
                <a:spcPct val="150000"/>
              </a:lnSpc>
            </a:pPr>
            <a:r>
              <a:rPr lang="vi-VN" dirty="0" smtClean="0">
                <a:solidFill>
                  <a:srgbClr val="67C7DF"/>
                </a:solidFill>
              </a:rPr>
              <a:t>import</a:t>
            </a:r>
            <a:r>
              <a:rPr lang="vi-VN" dirty="0" smtClean="0">
                <a:solidFill>
                  <a:schemeClr val="bg1"/>
                </a:solidFill>
              </a:rPr>
              <a:t> </a:t>
            </a:r>
            <a:r>
              <a:rPr lang="vi-VN" dirty="0">
                <a:solidFill>
                  <a:schemeClr val="bg1"/>
                </a:solidFill>
              </a:rPr>
              <a:t>module1 </a:t>
            </a:r>
            <a:endParaRPr lang="en-US" dirty="0" smtClean="0">
              <a:solidFill>
                <a:schemeClr val="bg1"/>
              </a:solidFill>
            </a:endParaRPr>
          </a:p>
          <a:p>
            <a:pPr>
              <a:lnSpc>
                <a:spcPct val="150000"/>
              </a:lnSpc>
            </a:pPr>
            <a:r>
              <a:rPr lang="vi-VN" dirty="0" smtClean="0">
                <a:solidFill>
                  <a:srgbClr val="67C7DF"/>
                </a:solidFill>
              </a:rPr>
              <a:t>import</a:t>
            </a:r>
            <a:r>
              <a:rPr lang="vi-VN" dirty="0" smtClean="0">
                <a:solidFill>
                  <a:schemeClr val="bg1"/>
                </a:solidFill>
              </a:rPr>
              <a:t> </a:t>
            </a:r>
            <a:r>
              <a:rPr lang="vi-VN" dirty="0">
                <a:solidFill>
                  <a:schemeClr val="bg1"/>
                </a:solidFill>
              </a:rPr>
              <a:t>module2 </a:t>
            </a:r>
            <a:endParaRPr lang="en-US" dirty="0" smtClean="0">
              <a:solidFill>
                <a:schemeClr val="bg1"/>
              </a:solidFill>
            </a:endParaRPr>
          </a:p>
          <a:p>
            <a:pPr>
              <a:lnSpc>
                <a:spcPct val="150000"/>
              </a:lnSpc>
            </a:pPr>
            <a:r>
              <a:rPr lang="vi-VN" dirty="0" smtClean="0">
                <a:solidFill>
                  <a:schemeClr val="accent6">
                    <a:lumMod val="75000"/>
                  </a:schemeClr>
                </a:solidFill>
              </a:rPr>
              <a:t># </a:t>
            </a:r>
            <a:r>
              <a:rPr lang="en-US" dirty="0" smtClean="0">
                <a:solidFill>
                  <a:schemeClr val="accent6">
                    <a:lumMod val="75000"/>
                  </a:schemeClr>
                </a:solidFill>
              </a:rPr>
              <a:t>2. </a:t>
            </a:r>
            <a:r>
              <a:rPr lang="vi-VN" dirty="0" smtClean="0">
                <a:solidFill>
                  <a:schemeClr val="accent6">
                    <a:lumMod val="75000"/>
                  </a:schemeClr>
                </a:solidFill>
              </a:rPr>
              <a:t>Định </a:t>
            </a:r>
            <a:r>
              <a:rPr lang="vi-VN" dirty="0">
                <a:solidFill>
                  <a:schemeClr val="accent6">
                    <a:lumMod val="75000"/>
                  </a:schemeClr>
                </a:solidFill>
              </a:rPr>
              <a:t>nghĩa hàm (nếu có)</a:t>
            </a:r>
            <a:r>
              <a:rPr lang="vi-VN" dirty="0">
                <a:solidFill>
                  <a:schemeClr val="bg1"/>
                </a:solidFill>
              </a:rPr>
              <a:t> </a:t>
            </a:r>
            <a:endParaRPr lang="en-US" dirty="0" smtClean="0">
              <a:solidFill>
                <a:schemeClr val="bg1"/>
              </a:solidFill>
            </a:endParaRPr>
          </a:p>
          <a:p>
            <a:pPr>
              <a:lnSpc>
                <a:spcPct val="150000"/>
              </a:lnSpc>
            </a:pPr>
            <a:r>
              <a:rPr lang="vi-VN" dirty="0" smtClean="0">
                <a:solidFill>
                  <a:srgbClr val="67C7DF"/>
                </a:solidFill>
              </a:rPr>
              <a:t>def</a:t>
            </a:r>
            <a:r>
              <a:rPr lang="vi-VN" dirty="0" smtClean="0">
                <a:solidFill>
                  <a:schemeClr val="bg1"/>
                </a:solidFill>
              </a:rPr>
              <a:t> </a:t>
            </a:r>
            <a:r>
              <a:rPr lang="vi-VN" dirty="0">
                <a:solidFill>
                  <a:schemeClr val="bg1"/>
                </a:solidFill>
              </a:rPr>
              <a:t>function1(): </a:t>
            </a:r>
            <a:endParaRPr lang="en-US" dirty="0" smtClean="0">
              <a:solidFill>
                <a:schemeClr val="bg1"/>
              </a:solidFill>
            </a:endParaRPr>
          </a:p>
          <a:p>
            <a:pPr>
              <a:lnSpc>
                <a:spcPct val="150000"/>
              </a:lnSpc>
            </a:pPr>
            <a:r>
              <a:rPr lang="en-US" dirty="0" smtClean="0">
                <a:solidFill>
                  <a:schemeClr val="bg1"/>
                </a:solidFill>
              </a:rPr>
              <a:t>       </a:t>
            </a:r>
            <a:r>
              <a:rPr lang="vi-VN" dirty="0" smtClean="0">
                <a:solidFill>
                  <a:schemeClr val="accent6">
                    <a:lumMod val="75000"/>
                  </a:schemeClr>
                </a:solidFill>
              </a:rPr>
              <a:t># </a:t>
            </a:r>
            <a:r>
              <a:rPr lang="vi-VN" dirty="0">
                <a:solidFill>
                  <a:schemeClr val="accent6">
                    <a:lumMod val="75000"/>
                  </a:schemeClr>
                </a:solidFill>
              </a:rPr>
              <a:t>Mã thực thi của hàm </a:t>
            </a:r>
            <a:r>
              <a:rPr lang="vi-VN" dirty="0" smtClean="0">
                <a:solidFill>
                  <a:schemeClr val="accent6">
                    <a:lumMod val="75000"/>
                  </a:schemeClr>
                </a:solidFill>
              </a:rPr>
              <a:t>function1</a:t>
            </a:r>
            <a:endParaRPr lang="en-US" dirty="0" smtClean="0">
              <a:solidFill>
                <a:schemeClr val="accent6">
                  <a:lumMod val="75000"/>
                </a:schemeClr>
              </a:solidFill>
            </a:endParaRPr>
          </a:p>
          <a:p>
            <a:pPr>
              <a:lnSpc>
                <a:spcPct val="150000"/>
              </a:lnSpc>
            </a:pPr>
            <a:endParaRPr lang="en-US" dirty="0">
              <a:solidFill>
                <a:schemeClr val="bg1"/>
              </a:solidFill>
            </a:endParaRPr>
          </a:p>
          <a:p>
            <a:pPr>
              <a:lnSpc>
                <a:spcPct val="150000"/>
              </a:lnSpc>
            </a:pPr>
            <a:r>
              <a:rPr lang="vi-VN" dirty="0">
                <a:solidFill>
                  <a:schemeClr val="accent6">
                    <a:lumMod val="75000"/>
                  </a:schemeClr>
                </a:solidFill>
              </a:rPr>
              <a:t># </a:t>
            </a:r>
            <a:r>
              <a:rPr lang="en-US" dirty="0" smtClean="0">
                <a:solidFill>
                  <a:schemeClr val="accent6">
                    <a:lumMod val="75000"/>
                  </a:schemeClr>
                </a:solidFill>
              </a:rPr>
              <a:t>3. </a:t>
            </a:r>
            <a:r>
              <a:rPr lang="vi-VN" dirty="0" smtClean="0">
                <a:solidFill>
                  <a:schemeClr val="accent6">
                    <a:lumMod val="75000"/>
                  </a:schemeClr>
                </a:solidFill>
              </a:rPr>
              <a:t>Thực </a:t>
            </a:r>
            <a:r>
              <a:rPr lang="vi-VN" dirty="0">
                <a:solidFill>
                  <a:schemeClr val="accent6">
                    <a:lumMod val="75000"/>
                  </a:schemeClr>
                </a:solidFill>
              </a:rPr>
              <a:t>thi mã chương trình </a:t>
            </a:r>
            <a:r>
              <a:rPr lang="vi-VN" dirty="0" smtClean="0">
                <a:solidFill>
                  <a:schemeClr val="accent6">
                    <a:lumMod val="75000"/>
                  </a:schemeClr>
                </a:solidFill>
              </a:rPr>
              <a:t>chính</a:t>
            </a:r>
            <a:endParaRPr lang="en-US" dirty="0" smtClean="0">
              <a:solidFill>
                <a:schemeClr val="accent6">
                  <a:lumMod val="75000"/>
                </a:schemeClr>
              </a:solidFill>
            </a:endParaRPr>
          </a:p>
          <a:p>
            <a:pPr>
              <a:lnSpc>
                <a:spcPct val="150000"/>
              </a:lnSpc>
            </a:pPr>
            <a:r>
              <a:rPr lang="vi-VN" dirty="0">
                <a:solidFill>
                  <a:schemeClr val="bg1"/>
                </a:solidFill>
              </a:rPr>
              <a:t>function1</a:t>
            </a:r>
            <a:r>
              <a:rPr lang="vi-VN"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593728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Text Placeholder 2"/>
          <p:cNvSpPr>
            <a:spLocks noGrp="1"/>
          </p:cNvSpPr>
          <p:nvPr>
            <p:ph type="body" sz="quarter" idx="13"/>
          </p:nvPr>
        </p:nvSpPr>
        <p:spPr/>
        <p:txBody>
          <a:bodyPr/>
          <a:lstStyle/>
          <a:p>
            <a:r>
              <a:rPr lang="en-US" dirty="0" smtClean="0"/>
              <a:t>1.5 Comment </a:t>
            </a:r>
            <a:r>
              <a:rPr lang="en-US" dirty="0" err="1" smtClean="0"/>
              <a:t>và</a:t>
            </a:r>
            <a:r>
              <a:rPr lang="en-US" dirty="0" smtClean="0"/>
              <a:t> </a:t>
            </a:r>
            <a:r>
              <a:rPr lang="en-US" dirty="0" err="1" smtClean="0"/>
              <a:t>cú</a:t>
            </a:r>
            <a:r>
              <a:rPr lang="en-US" dirty="0" smtClean="0"/>
              <a:t> </a:t>
            </a:r>
            <a:r>
              <a:rPr lang="en-US" dirty="0" err="1" smtClean="0"/>
              <a:t>pháp</a:t>
            </a:r>
            <a:r>
              <a:rPr lang="en-US" dirty="0" smtClean="0"/>
              <a:t> </a:t>
            </a:r>
            <a:r>
              <a:rPr lang="en-US" dirty="0" err="1" smtClean="0"/>
              <a:t>ngăn</a:t>
            </a:r>
            <a:r>
              <a:rPr lang="en-US" dirty="0" smtClean="0"/>
              <a:t> </a:t>
            </a:r>
            <a:r>
              <a:rPr lang="en-US" dirty="0" err="1" smtClean="0"/>
              <a:t>cách</a:t>
            </a:r>
            <a:r>
              <a:rPr lang="en-US" dirty="0" smtClean="0"/>
              <a:t> </a:t>
            </a:r>
            <a:r>
              <a:rPr lang="en-US" dirty="0" err="1" smtClean="0"/>
              <a:t>lệnh</a:t>
            </a:r>
            <a:endParaRPr lang="en-US" dirty="0"/>
          </a:p>
        </p:txBody>
      </p:sp>
      <p:sp>
        <p:nvSpPr>
          <p:cNvPr id="4" name="Rounded Rectangle 3"/>
          <p:cNvSpPr/>
          <p:nvPr/>
        </p:nvSpPr>
        <p:spPr>
          <a:xfrm>
            <a:off x="418883" y="1609744"/>
            <a:ext cx="2190307" cy="421390"/>
          </a:xfrm>
          <a:prstGeom prst="round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1.5.1 Comment</a:t>
            </a:r>
            <a:endParaRPr lang="en-US" b="1" dirty="0"/>
          </a:p>
        </p:txBody>
      </p:sp>
      <p:sp>
        <p:nvSpPr>
          <p:cNvPr id="5" name="Rectangle 4"/>
          <p:cNvSpPr/>
          <p:nvPr/>
        </p:nvSpPr>
        <p:spPr>
          <a:xfrm>
            <a:off x="574158" y="3031978"/>
            <a:ext cx="3530009" cy="18408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54912" y="3590187"/>
            <a:ext cx="2775098"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smtClean="0">
                <a:solidFill>
                  <a:schemeClr val="accent2">
                    <a:lumMod val="75000"/>
                  </a:schemeClr>
                </a:solidFill>
              </a:rPr>
              <a:t>‘Hello World !’</a:t>
            </a:r>
            <a:r>
              <a:rPr lang="en-US" dirty="0" smtClean="0">
                <a:solidFill>
                  <a:srgbClr val="FECC36"/>
                </a:solidFill>
              </a:rPr>
              <a:t>)</a:t>
            </a:r>
            <a:endParaRPr lang="en-US" dirty="0">
              <a:solidFill>
                <a:srgbClr val="FECC36"/>
              </a:solidFill>
            </a:endParaRPr>
          </a:p>
        </p:txBody>
      </p:sp>
      <p:sp>
        <p:nvSpPr>
          <p:cNvPr id="8" name="TextBox 7"/>
          <p:cNvSpPr txBox="1"/>
          <p:nvPr/>
        </p:nvSpPr>
        <p:spPr>
          <a:xfrm>
            <a:off x="754912" y="3218047"/>
            <a:ext cx="2775098" cy="369332"/>
          </a:xfrm>
          <a:prstGeom prst="rect">
            <a:avLst/>
          </a:prstGeom>
          <a:noFill/>
        </p:spPr>
        <p:txBody>
          <a:bodyPr wrap="square" rtlCol="0">
            <a:spAutoFit/>
          </a:bodyPr>
          <a:lstStyle/>
          <a:p>
            <a:r>
              <a:rPr lang="en-US" dirty="0" smtClean="0">
                <a:solidFill>
                  <a:srgbClr val="60B659"/>
                </a:solidFill>
              </a:rPr>
              <a:t># </a:t>
            </a:r>
            <a:r>
              <a:rPr lang="en-US" dirty="0" err="1" smtClean="0">
                <a:solidFill>
                  <a:srgbClr val="60B659"/>
                </a:solidFill>
              </a:rPr>
              <a:t>Đây</a:t>
            </a:r>
            <a:r>
              <a:rPr lang="en-US" dirty="0" smtClean="0">
                <a:solidFill>
                  <a:srgbClr val="60B659"/>
                </a:solidFill>
              </a:rPr>
              <a:t> </a:t>
            </a:r>
            <a:r>
              <a:rPr lang="en-US" dirty="0" err="1" smtClean="0">
                <a:solidFill>
                  <a:srgbClr val="60B659"/>
                </a:solidFill>
              </a:rPr>
              <a:t>là</a:t>
            </a:r>
            <a:r>
              <a:rPr lang="en-US" dirty="0" smtClean="0">
                <a:solidFill>
                  <a:srgbClr val="60B659"/>
                </a:solidFill>
              </a:rPr>
              <a:t> </a:t>
            </a:r>
            <a:r>
              <a:rPr lang="en-US" dirty="0" err="1" smtClean="0">
                <a:solidFill>
                  <a:srgbClr val="60B659"/>
                </a:solidFill>
              </a:rPr>
              <a:t>lệnh</a:t>
            </a:r>
            <a:r>
              <a:rPr lang="en-US" dirty="0" smtClean="0">
                <a:solidFill>
                  <a:srgbClr val="60B659"/>
                </a:solidFill>
              </a:rPr>
              <a:t> print</a:t>
            </a:r>
            <a:endParaRPr lang="en-US" dirty="0">
              <a:solidFill>
                <a:srgbClr val="60B659"/>
              </a:solidFill>
            </a:endParaRPr>
          </a:p>
        </p:txBody>
      </p:sp>
      <p:sp>
        <p:nvSpPr>
          <p:cNvPr id="9" name="TextBox 8"/>
          <p:cNvSpPr txBox="1"/>
          <p:nvPr/>
        </p:nvSpPr>
        <p:spPr>
          <a:xfrm>
            <a:off x="574158" y="2215635"/>
            <a:ext cx="3530009" cy="646331"/>
          </a:xfrm>
          <a:prstGeom prst="rect">
            <a:avLst/>
          </a:prstGeom>
          <a:noFill/>
        </p:spPr>
        <p:txBody>
          <a:bodyPr wrap="square" rtlCol="0">
            <a:spAutoFit/>
          </a:bodyPr>
          <a:lstStyle/>
          <a:p>
            <a:r>
              <a:rPr lang="en-US" b="1" dirty="0" smtClean="0"/>
              <a:t>Comment </a:t>
            </a:r>
            <a:r>
              <a:rPr lang="en-US" b="1" dirty="0" err="1" smtClean="0"/>
              <a:t>trên</a:t>
            </a:r>
            <a:r>
              <a:rPr lang="en-US" b="1" dirty="0" smtClean="0"/>
              <a:t> 1 </a:t>
            </a:r>
            <a:r>
              <a:rPr lang="en-US" b="1" dirty="0" err="1" smtClean="0"/>
              <a:t>dòng</a:t>
            </a:r>
            <a:r>
              <a:rPr lang="en-US" b="1" dirty="0" smtClean="0"/>
              <a:t>:</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cú</a:t>
            </a:r>
            <a:r>
              <a:rPr lang="en-US" dirty="0" smtClean="0"/>
              <a:t> </a:t>
            </a:r>
            <a:r>
              <a:rPr lang="en-US" dirty="0" err="1" smtClean="0"/>
              <a:t>pháp</a:t>
            </a:r>
            <a:r>
              <a:rPr lang="en-US" dirty="0" smtClean="0"/>
              <a:t> </a:t>
            </a:r>
            <a:r>
              <a:rPr lang="en-US" dirty="0" err="1" smtClean="0"/>
              <a:t>với</a:t>
            </a:r>
            <a:r>
              <a:rPr lang="en-US" dirty="0" smtClean="0"/>
              <a:t> </a:t>
            </a:r>
            <a:r>
              <a:rPr lang="en-US" dirty="0" err="1" smtClean="0"/>
              <a:t>kí</a:t>
            </a:r>
            <a:r>
              <a:rPr lang="en-US" dirty="0" smtClean="0"/>
              <a:t> </a:t>
            </a:r>
            <a:r>
              <a:rPr lang="en-US" dirty="0" err="1" smtClean="0"/>
              <a:t>tự</a:t>
            </a:r>
            <a:r>
              <a:rPr lang="en-US" dirty="0" smtClean="0"/>
              <a:t> # ở </a:t>
            </a:r>
            <a:r>
              <a:rPr lang="en-US" dirty="0" err="1" smtClean="0"/>
              <a:t>đầu</a:t>
            </a:r>
            <a:endParaRPr lang="en-US" b="1" dirty="0"/>
          </a:p>
        </p:txBody>
      </p:sp>
      <p:sp>
        <p:nvSpPr>
          <p:cNvPr id="10" name="TextBox 9"/>
          <p:cNvSpPr txBox="1"/>
          <p:nvPr/>
        </p:nvSpPr>
        <p:spPr>
          <a:xfrm>
            <a:off x="4582569" y="2215635"/>
            <a:ext cx="3997905" cy="646331"/>
          </a:xfrm>
          <a:prstGeom prst="rect">
            <a:avLst/>
          </a:prstGeom>
          <a:noFill/>
        </p:spPr>
        <p:txBody>
          <a:bodyPr wrap="square" rtlCol="0">
            <a:spAutoFit/>
          </a:bodyPr>
          <a:lstStyle/>
          <a:p>
            <a:r>
              <a:rPr lang="en-US" b="1" dirty="0" smtClean="0"/>
              <a:t>Comment </a:t>
            </a:r>
            <a:r>
              <a:rPr lang="en-US" b="1" dirty="0" err="1" smtClean="0"/>
              <a:t>trên</a:t>
            </a:r>
            <a:r>
              <a:rPr lang="en-US" b="1" dirty="0" smtClean="0"/>
              <a:t> </a:t>
            </a:r>
            <a:r>
              <a:rPr lang="en-US" b="1" dirty="0" err="1" smtClean="0"/>
              <a:t>nhiều</a:t>
            </a:r>
            <a:r>
              <a:rPr lang="en-US" b="1" dirty="0" smtClean="0"/>
              <a:t> </a:t>
            </a:r>
            <a:r>
              <a:rPr lang="en-US" b="1" dirty="0" err="1" smtClean="0"/>
              <a:t>dòng</a:t>
            </a:r>
            <a:r>
              <a:rPr lang="en-US" b="1" dirty="0" smtClean="0"/>
              <a:t>:</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cú</a:t>
            </a:r>
            <a:r>
              <a:rPr lang="en-US" dirty="0" smtClean="0"/>
              <a:t> </a:t>
            </a:r>
            <a:r>
              <a:rPr lang="en-US" dirty="0" err="1" smtClean="0"/>
              <a:t>pháp</a:t>
            </a:r>
            <a:r>
              <a:rPr lang="en-US" dirty="0" smtClean="0"/>
              <a:t> </a:t>
            </a:r>
            <a:r>
              <a:rPr lang="en-US" dirty="0" err="1" smtClean="0"/>
              <a:t>với</a:t>
            </a:r>
            <a:r>
              <a:rPr lang="en-US" dirty="0" smtClean="0"/>
              <a:t> 3 </a:t>
            </a:r>
            <a:r>
              <a:rPr lang="en-US" dirty="0" err="1" smtClean="0"/>
              <a:t>kí</a:t>
            </a:r>
            <a:r>
              <a:rPr lang="en-US" dirty="0" smtClean="0"/>
              <a:t> </a:t>
            </a:r>
            <a:r>
              <a:rPr lang="en-US" dirty="0" err="1" smtClean="0"/>
              <a:t>tự</a:t>
            </a:r>
            <a:r>
              <a:rPr lang="en-US" dirty="0" smtClean="0"/>
              <a:t> </a:t>
            </a:r>
            <a:r>
              <a:rPr lang="en-US" dirty="0" err="1" smtClean="0"/>
              <a:t>nháy</a:t>
            </a:r>
            <a:r>
              <a:rPr lang="en-US" dirty="0" smtClean="0"/>
              <a:t> </a:t>
            </a:r>
            <a:r>
              <a:rPr lang="en-US" dirty="0" err="1" smtClean="0"/>
              <a:t>đơn</a:t>
            </a:r>
            <a:r>
              <a:rPr lang="en-US" dirty="0" smtClean="0"/>
              <a:t> </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4731488" y="3031978"/>
            <a:ext cx="3530009" cy="18408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912242" y="4213999"/>
            <a:ext cx="2775098"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smtClean="0">
                <a:solidFill>
                  <a:schemeClr val="accent2">
                    <a:lumMod val="75000"/>
                  </a:schemeClr>
                </a:solidFill>
              </a:rPr>
              <a:t>‘Hello World !’</a:t>
            </a:r>
            <a:r>
              <a:rPr lang="en-US" dirty="0" smtClean="0">
                <a:solidFill>
                  <a:srgbClr val="FECC36"/>
                </a:solidFill>
              </a:rPr>
              <a:t>)</a:t>
            </a:r>
            <a:endParaRPr lang="en-US" dirty="0">
              <a:solidFill>
                <a:srgbClr val="FECC36"/>
              </a:solidFill>
            </a:endParaRPr>
          </a:p>
        </p:txBody>
      </p:sp>
      <p:sp>
        <p:nvSpPr>
          <p:cNvPr id="13" name="TextBox 12"/>
          <p:cNvSpPr txBox="1"/>
          <p:nvPr/>
        </p:nvSpPr>
        <p:spPr>
          <a:xfrm>
            <a:off x="4912242" y="3196232"/>
            <a:ext cx="2775098" cy="923330"/>
          </a:xfrm>
          <a:prstGeom prst="rect">
            <a:avLst/>
          </a:prstGeom>
          <a:noFill/>
        </p:spPr>
        <p:txBody>
          <a:bodyPr wrap="square" rtlCol="0">
            <a:spAutoFit/>
          </a:bodyPr>
          <a:lstStyle/>
          <a:p>
            <a:r>
              <a:rPr lang="en-US" dirty="0" smtClean="0">
                <a:solidFill>
                  <a:srgbClr val="60B659"/>
                </a:solidFill>
                <a:latin typeface="Tahoma" panose="020B0604030504040204" pitchFamily="34" charset="0"/>
                <a:ea typeface="Tahoma" panose="020B0604030504040204" pitchFamily="34" charset="0"/>
                <a:cs typeface="Tahoma" panose="020B0604030504040204" pitchFamily="34" charset="0"/>
              </a:rPr>
              <a:t>’’</a:t>
            </a:r>
            <a:r>
              <a:rPr lang="en-US" dirty="0" err="1" smtClean="0">
                <a:solidFill>
                  <a:srgbClr val="60B659"/>
                </a:solidFill>
                <a:latin typeface="Tahoma" panose="020B0604030504040204" pitchFamily="34" charset="0"/>
                <a:ea typeface="Tahoma" panose="020B0604030504040204" pitchFamily="34" charset="0"/>
                <a:cs typeface="Tahoma" panose="020B0604030504040204" pitchFamily="34" charset="0"/>
              </a:rPr>
              <a:t>Dòng</a:t>
            </a:r>
            <a:r>
              <a:rPr lang="en-US" dirty="0" smtClean="0">
                <a:solidFill>
                  <a:srgbClr val="60B659"/>
                </a:solidFill>
                <a:latin typeface="Tahoma" panose="020B0604030504040204" pitchFamily="34" charset="0"/>
                <a:ea typeface="Tahoma" panose="020B0604030504040204" pitchFamily="34" charset="0"/>
                <a:cs typeface="Tahoma" panose="020B0604030504040204" pitchFamily="34" charset="0"/>
              </a:rPr>
              <a:t> 1</a:t>
            </a:r>
          </a:p>
          <a:p>
            <a:r>
              <a:rPr lang="en-US" dirty="0" err="1" smtClean="0">
                <a:solidFill>
                  <a:srgbClr val="60B659"/>
                </a:solidFill>
                <a:latin typeface="Tahoma" panose="020B0604030504040204" pitchFamily="34" charset="0"/>
                <a:ea typeface="Tahoma" panose="020B0604030504040204" pitchFamily="34" charset="0"/>
                <a:cs typeface="Tahoma" panose="020B0604030504040204" pitchFamily="34" charset="0"/>
              </a:rPr>
              <a:t>Dòng</a:t>
            </a:r>
            <a:r>
              <a:rPr lang="en-US" dirty="0" smtClean="0">
                <a:solidFill>
                  <a:srgbClr val="60B659"/>
                </a:solidFill>
                <a:latin typeface="Tahoma" panose="020B0604030504040204" pitchFamily="34" charset="0"/>
                <a:ea typeface="Tahoma" panose="020B0604030504040204" pitchFamily="34" charset="0"/>
                <a:cs typeface="Tahoma" panose="020B0604030504040204" pitchFamily="34" charset="0"/>
              </a:rPr>
              <a:t> 2</a:t>
            </a:r>
          </a:p>
          <a:p>
            <a:r>
              <a:rPr lang="en-US" dirty="0" err="1" smtClean="0">
                <a:solidFill>
                  <a:srgbClr val="60B659"/>
                </a:solidFill>
                <a:latin typeface="Tahoma" panose="020B0604030504040204" pitchFamily="34" charset="0"/>
                <a:ea typeface="Tahoma" panose="020B0604030504040204" pitchFamily="34" charset="0"/>
                <a:cs typeface="Tahoma" panose="020B0604030504040204" pitchFamily="34" charset="0"/>
              </a:rPr>
              <a:t>Dòng</a:t>
            </a:r>
            <a:r>
              <a:rPr lang="en-US" dirty="0" smtClean="0">
                <a:solidFill>
                  <a:srgbClr val="60B659"/>
                </a:solidFill>
                <a:latin typeface="Tahoma" panose="020B0604030504040204" pitchFamily="34" charset="0"/>
                <a:ea typeface="Tahoma" panose="020B0604030504040204" pitchFamily="34" charset="0"/>
                <a:cs typeface="Tahoma" panose="020B0604030504040204" pitchFamily="34" charset="0"/>
              </a:rPr>
              <a:t> 3’’’</a:t>
            </a:r>
            <a:endParaRPr lang="en-US" dirty="0">
              <a:solidFill>
                <a:srgbClr val="60B659"/>
              </a:solidFill>
            </a:endParaRPr>
          </a:p>
        </p:txBody>
      </p:sp>
      <p:sp>
        <p:nvSpPr>
          <p:cNvPr id="14" name="TextBox 13"/>
          <p:cNvSpPr txBox="1"/>
          <p:nvPr/>
        </p:nvSpPr>
        <p:spPr>
          <a:xfrm>
            <a:off x="574158" y="5031863"/>
            <a:ext cx="3530009" cy="369332"/>
          </a:xfrm>
          <a:prstGeom prst="rect">
            <a:avLst/>
          </a:prstGeom>
          <a:noFill/>
        </p:spPr>
        <p:txBody>
          <a:bodyPr wrap="square" rtlCol="0">
            <a:spAutoFit/>
          </a:bodyPr>
          <a:lstStyle/>
          <a:p>
            <a:r>
              <a:rPr lang="en-US" b="1" dirty="0" err="1" smtClean="0"/>
              <a:t>Tác</a:t>
            </a:r>
            <a:r>
              <a:rPr lang="en-US" b="1" dirty="0" smtClean="0"/>
              <a:t> </a:t>
            </a:r>
            <a:r>
              <a:rPr lang="en-US" b="1" dirty="0" err="1" smtClean="0"/>
              <a:t>dụng</a:t>
            </a:r>
            <a:r>
              <a:rPr lang="en-US" b="1" dirty="0" smtClean="0"/>
              <a:t> </a:t>
            </a:r>
            <a:r>
              <a:rPr lang="en-US" b="1" dirty="0" err="1" smtClean="0"/>
              <a:t>của</a:t>
            </a:r>
            <a:r>
              <a:rPr lang="en-US" b="1" dirty="0" smtClean="0"/>
              <a:t> comment</a:t>
            </a:r>
            <a:endParaRPr lang="en-US" b="1" dirty="0"/>
          </a:p>
        </p:txBody>
      </p:sp>
      <p:sp>
        <p:nvSpPr>
          <p:cNvPr id="15" name="TextBox 14"/>
          <p:cNvSpPr txBox="1"/>
          <p:nvPr/>
        </p:nvSpPr>
        <p:spPr>
          <a:xfrm>
            <a:off x="574158" y="5560244"/>
            <a:ext cx="6613451" cy="646331"/>
          </a:xfrm>
          <a:prstGeom prst="rect">
            <a:avLst/>
          </a:prstGeom>
          <a:noFill/>
        </p:spPr>
        <p:txBody>
          <a:bodyPr wrap="square" rtlCol="0">
            <a:spAutoFit/>
          </a:bodyPr>
          <a:lstStyle/>
          <a:p>
            <a:pPr marL="342900" indent="-342900">
              <a:buAutoNum type="arabicPeriod"/>
            </a:pPr>
            <a:r>
              <a:rPr lang="en-US" dirty="0" err="1" smtClean="0"/>
              <a:t>Để</a:t>
            </a:r>
            <a:r>
              <a:rPr lang="en-US" dirty="0" smtClean="0"/>
              <a:t> </a:t>
            </a:r>
            <a:r>
              <a:rPr lang="en-US" dirty="0" err="1" smtClean="0"/>
              <a:t>ghi</a:t>
            </a:r>
            <a:r>
              <a:rPr lang="en-US" dirty="0" smtClean="0"/>
              <a:t> </a:t>
            </a:r>
            <a:r>
              <a:rPr lang="en-US" dirty="0" err="1" smtClean="0"/>
              <a:t>chú</a:t>
            </a:r>
            <a:endParaRPr lang="en-US" dirty="0" smtClean="0"/>
          </a:p>
          <a:p>
            <a:pPr marL="342900" indent="-342900">
              <a:buAutoNum type="arabicPeriod"/>
            </a:pPr>
            <a:r>
              <a:rPr lang="en-US" dirty="0" err="1" smtClean="0"/>
              <a:t>Để</a:t>
            </a:r>
            <a:r>
              <a:rPr lang="en-US" dirty="0" smtClean="0"/>
              <a:t> </a:t>
            </a:r>
            <a:r>
              <a:rPr lang="en-US" dirty="0" err="1" smtClean="0"/>
              <a:t>vô</a:t>
            </a:r>
            <a:r>
              <a:rPr lang="en-US" dirty="0" smtClean="0"/>
              <a:t> </a:t>
            </a:r>
            <a:r>
              <a:rPr lang="en-US" dirty="0" err="1" smtClean="0"/>
              <a:t>hiệu</a:t>
            </a:r>
            <a:r>
              <a:rPr lang="en-US" dirty="0" smtClean="0"/>
              <a:t> </a:t>
            </a:r>
            <a:r>
              <a:rPr lang="en-US" dirty="0" err="1" smtClean="0"/>
              <a:t>hóa</a:t>
            </a:r>
            <a:r>
              <a:rPr lang="en-US" dirty="0" smtClean="0"/>
              <a:t> </a:t>
            </a:r>
            <a:r>
              <a:rPr lang="en-US" dirty="0" err="1" smtClean="0"/>
              <a:t>một</a:t>
            </a:r>
            <a:r>
              <a:rPr lang="en-US" dirty="0" smtClean="0"/>
              <a:t> hay </a:t>
            </a:r>
            <a:r>
              <a:rPr lang="en-US" dirty="0" err="1" smtClean="0"/>
              <a:t>nhiều</a:t>
            </a:r>
            <a:r>
              <a:rPr lang="en-US" dirty="0" smtClean="0"/>
              <a:t> </a:t>
            </a:r>
            <a:r>
              <a:rPr lang="en-US" dirty="0" err="1" smtClean="0"/>
              <a:t>dòng</a:t>
            </a:r>
            <a:r>
              <a:rPr lang="en-US" dirty="0" smtClean="0"/>
              <a:t> code</a:t>
            </a:r>
            <a:endParaRPr lang="en-US" dirty="0"/>
          </a:p>
        </p:txBody>
      </p:sp>
      <p:sp>
        <p:nvSpPr>
          <p:cNvPr id="16" name="TextBox 15"/>
          <p:cNvSpPr txBox="1"/>
          <p:nvPr/>
        </p:nvSpPr>
        <p:spPr>
          <a:xfrm>
            <a:off x="754912" y="4047387"/>
            <a:ext cx="2775098" cy="369332"/>
          </a:xfrm>
          <a:prstGeom prst="rect">
            <a:avLst/>
          </a:prstGeom>
          <a:noFill/>
        </p:spPr>
        <p:txBody>
          <a:bodyPr wrap="square" rtlCol="0">
            <a:spAutoFit/>
          </a:bodyPr>
          <a:lstStyle/>
          <a:p>
            <a:r>
              <a:rPr lang="en-US" dirty="0" smtClean="0">
                <a:solidFill>
                  <a:srgbClr val="60B659"/>
                </a:solidFill>
              </a:rPr>
              <a:t>#print(‘Hello World !’)</a:t>
            </a:r>
            <a:endParaRPr lang="en-US" dirty="0">
              <a:solidFill>
                <a:srgbClr val="60B659"/>
              </a:solidFill>
            </a:endParaRPr>
          </a:p>
        </p:txBody>
      </p:sp>
    </p:spTree>
    <p:extLst>
      <p:ext uri="{BB962C8B-B14F-4D97-AF65-F5344CB8AC3E}">
        <p14:creationId xmlns:p14="http://schemas.microsoft.com/office/powerpoint/2010/main" val="85860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Text Placeholder 2"/>
          <p:cNvSpPr>
            <a:spLocks noGrp="1"/>
          </p:cNvSpPr>
          <p:nvPr>
            <p:ph type="body" sz="quarter" idx="13"/>
          </p:nvPr>
        </p:nvSpPr>
        <p:spPr/>
        <p:txBody>
          <a:bodyPr/>
          <a:lstStyle/>
          <a:p>
            <a:r>
              <a:rPr lang="en-US" dirty="0" smtClean="0"/>
              <a:t>1.5 Comment </a:t>
            </a:r>
            <a:r>
              <a:rPr lang="en-US" dirty="0" err="1" smtClean="0"/>
              <a:t>và</a:t>
            </a:r>
            <a:r>
              <a:rPr lang="en-US" dirty="0" smtClean="0"/>
              <a:t> </a:t>
            </a:r>
            <a:r>
              <a:rPr lang="en-US" dirty="0" err="1" smtClean="0"/>
              <a:t>cú</a:t>
            </a:r>
            <a:r>
              <a:rPr lang="en-US" dirty="0" smtClean="0"/>
              <a:t> </a:t>
            </a:r>
            <a:r>
              <a:rPr lang="en-US" dirty="0" err="1" smtClean="0"/>
              <a:t>pháp</a:t>
            </a:r>
            <a:r>
              <a:rPr lang="en-US" dirty="0" smtClean="0"/>
              <a:t> </a:t>
            </a:r>
            <a:r>
              <a:rPr lang="en-US" dirty="0" err="1" smtClean="0"/>
              <a:t>ngăn</a:t>
            </a:r>
            <a:r>
              <a:rPr lang="en-US" dirty="0" smtClean="0"/>
              <a:t> </a:t>
            </a:r>
            <a:r>
              <a:rPr lang="en-US" dirty="0" err="1" smtClean="0"/>
              <a:t>cách</a:t>
            </a:r>
            <a:r>
              <a:rPr lang="en-US" dirty="0" smtClean="0"/>
              <a:t> </a:t>
            </a:r>
            <a:r>
              <a:rPr lang="en-US" dirty="0" err="1" smtClean="0"/>
              <a:t>lệnh</a:t>
            </a:r>
            <a:endParaRPr lang="en-US" dirty="0"/>
          </a:p>
        </p:txBody>
      </p:sp>
      <p:sp>
        <p:nvSpPr>
          <p:cNvPr id="4" name="Rounded Rectangle 3"/>
          <p:cNvSpPr/>
          <p:nvPr/>
        </p:nvSpPr>
        <p:spPr>
          <a:xfrm>
            <a:off x="418883" y="1609744"/>
            <a:ext cx="2190307" cy="421390"/>
          </a:xfrm>
          <a:prstGeom prst="round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1.5.2 </a:t>
            </a:r>
            <a:r>
              <a:rPr lang="en-US" b="1" dirty="0" err="1" smtClean="0"/>
              <a:t>Câu</a:t>
            </a:r>
            <a:r>
              <a:rPr lang="en-US" b="1" dirty="0" smtClean="0"/>
              <a:t> </a:t>
            </a:r>
            <a:r>
              <a:rPr lang="en-US" b="1" dirty="0" err="1" smtClean="0"/>
              <a:t>lệnh</a:t>
            </a:r>
            <a:endParaRPr lang="en-US" b="1" dirty="0"/>
          </a:p>
        </p:txBody>
      </p:sp>
      <p:sp>
        <p:nvSpPr>
          <p:cNvPr id="5" name="TextBox 4"/>
          <p:cNvSpPr txBox="1"/>
          <p:nvPr/>
        </p:nvSpPr>
        <p:spPr>
          <a:xfrm>
            <a:off x="574158" y="2215635"/>
            <a:ext cx="7974419" cy="369332"/>
          </a:xfrm>
          <a:prstGeom prst="rect">
            <a:avLst/>
          </a:prstGeom>
          <a:noFill/>
        </p:spPr>
        <p:txBody>
          <a:bodyPr wrap="square" rtlCol="0">
            <a:spAutoFit/>
          </a:bodyPr>
          <a:lstStyle/>
          <a:p>
            <a:r>
              <a:rPr lang="en-US" b="1" dirty="0" smtClean="0"/>
              <a:t>Python </a:t>
            </a:r>
            <a:r>
              <a:rPr lang="en-US" dirty="0" err="1" smtClean="0"/>
              <a:t>là</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viết</a:t>
            </a:r>
            <a:r>
              <a:rPr lang="en-US" dirty="0" smtClean="0"/>
              <a:t> </a:t>
            </a:r>
            <a:r>
              <a:rPr lang="en-US" dirty="0" err="1" smtClean="0"/>
              <a:t>mỗi</a:t>
            </a:r>
            <a:r>
              <a:rPr lang="en-US" dirty="0" smtClean="0"/>
              <a:t> </a:t>
            </a:r>
            <a:r>
              <a:rPr lang="en-US" dirty="0" err="1" smtClean="0"/>
              <a:t>lệnh</a:t>
            </a:r>
            <a:r>
              <a:rPr lang="en-US" dirty="0" smtClean="0"/>
              <a:t> </a:t>
            </a:r>
            <a:r>
              <a:rPr lang="en-US" dirty="0" err="1" smtClean="0"/>
              <a:t>trên</a:t>
            </a:r>
            <a:r>
              <a:rPr lang="en-US" dirty="0" smtClean="0"/>
              <a:t> </a:t>
            </a:r>
            <a:r>
              <a:rPr lang="en-US" dirty="0" err="1" smtClean="0"/>
              <a:t>một</a:t>
            </a:r>
            <a:r>
              <a:rPr lang="en-US" dirty="0" smtClean="0"/>
              <a:t> </a:t>
            </a:r>
            <a:r>
              <a:rPr lang="en-US" dirty="0" err="1" smtClean="0"/>
              <a:t>dòng</a:t>
            </a:r>
            <a:endParaRPr lang="en-US" b="1" dirty="0"/>
          </a:p>
        </p:txBody>
      </p:sp>
      <p:sp>
        <p:nvSpPr>
          <p:cNvPr id="6" name="TextBox 5"/>
          <p:cNvSpPr txBox="1"/>
          <p:nvPr/>
        </p:nvSpPr>
        <p:spPr>
          <a:xfrm>
            <a:off x="574158" y="2768528"/>
            <a:ext cx="7974419" cy="646331"/>
          </a:xfrm>
          <a:prstGeom prst="rect">
            <a:avLst/>
          </a:prstGeom>
          <a:noFill/>
        </p:spPr>
        <p:txBody>
          <a:bodyPr wrap="square" rtlCol="0">
            <a:spAutoFit/>
          </a:bodyPr>
          <a:lstStyle/>
          <a:p>
            <a:r>
              <a:rPr lang="en-US" dirty="0" err="1" smtClean="0"/>
              <a:t>Tuy</a:t>
            </a:r>
            <a:r>
              <a:rPr lang="en-US" dirty="0" smtClean="0"/>
              <a:t> </a:t>
            </a:r>
            <a:r>
              <a:rPr lang="en-US" dirty="0" err="1" smtClean="0"/>
              <a:t>nhiên</a:t>
            </a:r>
            <a:r>
              <a:rPr lang="en-US" dirty="0" smtClean="0"/>
              <a:t> </a:t>
            </a:r>
            <a:r>
              <a:rPr lang="en-US" dirty="0" err="1" smtClean="0"/>
              <a:t>về</a:t>
            </a:r>
            <a:r>
              <a:rPr lang="en-US" dirty="0" smtClean="0"/>
              <a:t> </a:t>
            </a:r>
            <a:r>
              <a:rPr lang="en-US" dirty="0" err="1" smtClean="0"/>
              <a:t>nguyên</a:t>
            </a:r>
            <a:r>
              <a:rPr lang="en-US" dirty="0" smtClean="0"/>
              <a:t> </a:t>
            </a:r>
            <a:r>
              <a:rPr lang="en-US" dirty="0" err="1" smtClean="0"/>
              <a:t>tắc</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dấu</a:t>
            </a:r>
            <a:r>
              <a:rPr lang="en-US" dirty="0" smtClean="0"/>
              <a:t> </a:t>
            </a:r>
            <a:r>
              <a:rPr lang="en-US" b="1" dirty="0" smtClean="0"/>
              <a:t>;</a:t>
            </a:r>
            <a:r>
              <a:rPr lang="en-US" dirty="0" smtClean="0"/>
              <a:t> </a:t>
            </a:r>
            <a:r>
              <a:rPr lang="en-US" dirty="0" err="1" smtClean="0"/>
              <a:t>để</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một</a:t>
            </a:r>
            <a:r>
              <a:rPr lang="en-US" dirty="0" smtClean="0"/>
              <a:t> </a:t>
            </a:r>
            <a:r>
              <a:rPr lang="en-US" dirty="0" err="1" smtClean="0"/>
              <a:t>dòng</a:t>
            </a:r>
            <a:r>
              <a:rPr lang="en-US" dirty="0" smtClean="0"/>
              <a:t> </a:t>
            </a:r>
            <a:r>
              <a:rPr lang="en-US" dirty="0" err="1" smtClean="0"/>
              <a:t>lệnh</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các</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khác</a:t>
            </a:r>
            <a:endParaRPr lang="en-US" dirty="0"/>
          </a:p>
        </p:txBody>
      </p:sp>
      <p:sp>
        <p:nvSpPr>
          <p:cNvPr id="7" name="Rectangle 6"/>
          <p:cNvSpPr/>
          <p:nvPr/>
        </p:nvSpPr>
        <p:spPr>
          <a:xfrm>
            <a:off x="701749" y="3589537"/>
            <a:ext cx="7729870" cy="75917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82503" y="3778414"/>
            <a:ext cx="2775098"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smtClean="0">
                <a:solidFill>
                  <a:schemeClr val="accent2">
                    <a:lumMod val="75000"/>
                  </a:schemeClr>
                </a:solidFill>
              </a:rPr>
              <a:t>‘Hello ’</a:t>
            </a:r>
            <a:r>
              <a:rPr lang="en-US" dirty="0" smtClean="0">
                <a:solidFill>
                  <a:srgbClr val="FECC36"/>
                </a:solidFill>
              </a:rPr>
              <a:t>);</a:t>
            </a:r>
            <a:endParaRPr lang="en-US" dirty="0">
              <a:solidFill>
                <a:srgbClr val="FECC36"/>
              </a:solidFill>
            </a:endParaRPr>
          </a:p>
        </p:txBody>
      </p:sp>
      <p:sp>
        <p:nvSpPr>
          <p:cNvPr id="10" name="TextBox 9"/>
          <p:cNvSpPr txBox="1"/>
          <p:nvPr/>
        </p:nvSpPr>
        <p:spPr>
          <a:xfrm>
            <a:off x="2291318" y="3778414"/>
            <a:ext cx="2775098"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smtClean="0">
                <a:solidFill>
                  <a:schemeClr val="accent2">
                    <a:lumMod val="75000"/>
                  </a:schemeClr>
                </a:solidFill>
              </a:rPr>
              <a:t>‘World !’</a:t>
            </a:r>
            <a:r>
              <a:rPr lang="en-US" dirty="0" smtClean="0">
                <a:solidFill>
                  <a:srgbClr val="FECC36"/>
                </a:solidFill>
              </a:rPr>
              <a:t>);</a:t>
            </a:r>
            <a:endParaRPr lang="en-US" dirty="0">
              <a:solidFill>
                <a:srgbClr val="FECC36"/>
              </a:solidFill>
            </a:endParaRPr>
          </a:p>
        </p:txBody>
      </p:sp>
      <p:sp>
        <p:nvSpPr>
          <p:cNvPr id="11" name="TextBox 10"/>
          <p:cNvSpPr txBox="1"/>
          <p:nvPr/>
        </p:nvSpPr>
        <p:spPr>
          <a:xfrm>
            <a:off x="574158" y="4522900"/>
            <a:ext cx="7974419" cy="646331"/>
          </a:xfrm>
          <a:prstGeom prst="rect">
            <a:avLst/>
          </a:prstGeom>
          <a:noFill/>
        </p:spPr>
        <p:txBody>
          <a:bodyPr wrap="square" rtlCol="0">
            <a:spAutoFit/>
          </a:bodyPr>
          <a:lstStyle/>
          <a:p>
            <a:r>
              <a:rPr lang="en-US" dirty="0" err="1" smtClean="0"/>
              <a:t>Nếu</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dài</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xuống</a:t>
            </a:r>
            <a:r>
              <a:rPr lang="en-US" dirty="0" smtClean="0"/>
              <a:t> </a:t>
            </a:r>
            <a:r>
              <a:rPr lang="en-US" dirty="0" err="1" smtClean="0"/>
              <a:t>dòng</a:t>
            </a:r>
            <a:r>
              <a:rPr lang="en-US" dirty="0" smtClean="0"/>
              <a:t> </a:t>
            </a:r>
            <a:r>
              <a:rPr lang="en-US" dirty="0" err="1" smtClean="0"/>
              <a:t>bằng</a:t>
            </a:r>
            <a:r>
              <a:rPr lang="en-US" dirty="0" smtClean="0"/>
              <a:t> </a:t>
            </a:r>
            <a:r>
              <a:rPr lang="en-US" dirty="0" err="1" smtClean="0"/>
              <a:t>dấu</a:t>
            </a:r>
            <a:r>
              <a:rPr lang="en-US" dirty="0" smtClean="0"/>
              <a:t> \, </a:t>
            </a:r>
            <a:r>
              <a:rPr lang="en-US" dirty="0" err="1" smtClean="0"/>
              <a:t>sau</a:t>
            </a:r>
            <a:r>
              <a:rPr lang="en-US" dirty="0" smtClean="0"/>
              <a:t> </a:t>
            </a:r>
            <a:r>
              <a:rPr lang="en-US" dirty="0" err="1" smtClean="0"/>
              <a:t>đó</a:t>
            </a:r>
            <a:r>
              <a:rPr lang="en-US" dirty="0" smtClean="0"/>
              <a:t> Enter </a:t>
            </a:r>
            <a:r>
              <a:rPr lang="en-US" dirty="0" err="1" smtClean="0"/>
              <a:t>để</a:t>
            </a:r>
            <a:r>
              <a:rPr lang="en-US" dirty="0" smtClean="0"/>
              <a:t> </a:t>
            </a:r>
            <a:r>
              <a:rPr lang="en-US" dirty="0" err="1" smtClean="0"/>
              <a:t>xuống</a:t>
            </a:r>
            <a:r>
              <a:rPr lang="en-US" dirty="0" smtClean="0"/>
              <a:t> </a:t>
            </a:r>
            <a:r>
              <a:rPr lang="en-US" dirty="0" err="1" smtClean="0"/>
              <a:t>dòng</a:t>
            </a:r>
            <a:r>
              <a:rPr lang="en-US" dirty="0" smtClean="0"/>
              <a:t> </a:t>
            </a:r>
            <a:r>
              <a:rPr lang="en-US" dirty="0" err="1" smtClean="0"/>
              <a:t>và</a:t>
            </a:r>
            <a:r>
              <a:rPr lang="en-US" dirty="0" smtClean="0"/>
              <a:t> </a:t>
            </a:r>
            <a:r>
              <a:rPr lang="en-US" dirty="0" err="1" smtClean="0"/>
              <a:t>viết</a:t>
            </a:r>
            <a:r>
              <a:rPr lang="en-US" dirty="0" smtClean="0"/>
              <a:t> </a:t>
            </a:r>
            <a:r>
              <a:rPr lang="en-US" dirty="0" err="1" smtClean="0"/>
              <a:t>tiếp</a:t>
            </a:r>
            <a:r>
              <a:rPr lang="en-US" dirty="0" smtClean="0"/>
              <a:t> </a:t>
            </a:r>
            <a:r>
              <a:rPr lang="en-US" dirty="0" err="1" smtClean="0"/>
              <a:t>dòng</a:t>
            </a:r>
            <a:r>
              <a:rPr lang="en-US" dirty="0" smtClean="0"/>
              <a:t> </a:t>
            </a:r>
            <a:r>
              <a:rPr lang="en-US" dirty="0" err="1" smtClean="0"/>
              <a:t>lệnh</a:t>
            </a:r>
            <a:r>
              <a:rPr lang="en-US" dirty="0" smtClean="0"/>
              <a:t> </a:t>
            </a:r>
            <a:r>
              <a:rPr lang="en-US" dirty="0" err="1" smtClean="0"/>
              <a:t>đó</a:t>
            </a:r>
            <a:endParaRPr lang="en-US" dirty="0"/>
          </a:p>
        </p:txBody>
      </p:sp>
      <p:sp>
        <p:nvSpPr>
          <p:cNvPr id="14" name="Rectangle 13"/>
          <p:cNvSpPr/>
          <p:nvPr/>
        </p:nvSpPr>
        <p:spPr>
          <a:xfrm>
            <a:off x="701749" y="5269481"/>
            <a:ext cx="7729870" cy="108878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82503" y="5458358"/>
            <a:ext cx="2775098" cy="646331"/>
          </a:xfrm>
          <a:prstGeom prst="rect">
            <a:avLst/>
          </a:prstGeom>
          <a:noFill/>
        </p:spPr>
        <p:txBody>
          <a:bodyPr wrap="square" rtlCol="0">
            <a:spAutoFit/>
          </a:bodyPr>
          <a:lstStyle/>
          <a:p>
            <a:r>
              <a:rPr lang="en-US" dirty="0" smtClean="0">
                <a:solidFill>
                  <a:schemeClr val="bg1"/>
                </a:solidFill>
              </a:rPr>
              <a:t>a = </a:t>
            </a:r>
            <a:r>
              <a:rPr lang="en-US" dirty="0" smtClean="0">
                <a:solidFill>
                  <a:schemeClr val="accent2">
                    <a:lumMod val="75000"/>
                  </a:schemeClr>
                </a:solidFill>
              </a:rPr>
              <a:t>‘</a:t>
            </a:r>
            <a:r>
              <a:rPr lang="en-US" dirty="0" err="1" smtClean="0">
                <a:solidFill>
                  <a:schemeClr val="accent2">
                    <a:lumMod val="75000"/>
                  </a:schemeClr>
                </a:solidFill>
              </a:rPr>
              <a:t>Lập</a:t>
            </a:r>
            <a:r>
              <a:rPr lang="en-US" dirty="0" smtClean="0">
                <a:solidFill>
                  <a:schemeClr val="accent2">
                    <a:lumMod val="75000"/>
                  </a:schemeClr>
                </a:solidFill>
              </a:rPr>
              <a:t> </a:t>
            </a:r>
            <a:r>
              <a:rPr lang="en-US" dirty="0" err="1" smtClean="0">
                <a:solidFill>
                  <a:schemeClr val="accent2">
                    <a:lumMod val="75000"/>
                  </a:schemeClr>
                </a:solidFill>
              </a:rPr>
              <a:t>trình</a:t>
            </a:r>
            <a:r>
              <a:rPr lang="en-US" dirty="0" smtClean="0">
                <a:solidFill>
                  <a:schemeClr val="accent2">
                    <a:lumMod val="75000"/>
                  </a:schemeClr>
                </a:solidFill>
              </a:rPr>
              <a:t> </a:t>
            </a:r>
            <a:r>
              <a:rPr lang="en-US" dirty="0" err="1" smtClean="0">
                <a:solidFill>
                  <a:schemeClr val="accent2">
                    <a:lumMod val="75000"/>
                  </a:schemeClr>
                </a:solidFill>
              </a:rPr>
              <a:t>với</a:t>
            </a:r>
            <a:r>
              <a:rPr lang="en-US" dirty="0" smtClean="0">
                <a:solidFill>
                  <a:schemeClr val="accent2">
                    <a:lumMod val="75000"/>
                  </a:schemeClr>
                </a:solidFill>
              </a:rPr>
              <a:t> \</a:t>
            </a:r>
          </a:p>
          <a:p>
            <a:r>
              <a:rPr lang="en-US" dirty="0" smtClean="0">
                <a:solidFill>
                  <a:schemeClr val="accent2">
                    <a:lumMod val="75000"/>
                  </a:schemeClr>
                </a:solidFill>
              </a:rPr>
              <a:t>Python’</a:t>
            </a:r>
            <a:endParaRPr lang="en-US" dirty="0">
              <a:solidFill>
                <a:schemeClr val="accent2">
                  <a:lumMod val="75000"/>
                </a:schemeClr>
              </a:solidFill>
            </a:endParaRPr>
          </a:p>
        </p:txBody>
      </p:sp>
    </p:spTree>
    <p:extLst>
      <p:ext uri="{BB962C8B-B14F-4D97-AF65-F5344CB8AC3E}">
        <p14:creationId xmlns:p14="http://schemas.microsoft.com/office/powerpoint/2010/main" val="287620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571538" y="986929"/>
            <a:ext cx="6966406" cy="4556720"/>
            <a:chOff x="1571538" y="497832"/>
            <a:chExt cx="6966406" cy="4556720"/>
          </a:xfrm>
        </p:grpSpPr>
        <p:sp>
          <p:nvSpPr>
            <p:cNvPr id="2" name="Text Placeholder 2"/>
            <p:cNvSpPr txBox="1">
              <a:spLocks/>
            </p:cNvSpPr>
            <p:nvPr/>
          </p:nvSpPr>
          <p:spPr>
            <a:xfrm>
              <a:off x="1571538" y="497832"/>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dirty="0" err="1" smtClean="0">
                  <a:solidFill>
                    <a:schemeClr val="bg1"/>
                  </a:solidFill>
                </a:rPr>
                <a:t>bài</a:t>
              </a:r>
              <a:r>
                <a:rPr lang="en-US" b="1" dirty="0" smtClean="0">
                  <a:solidFill>
                    <a:schemeClr val="bg1"/>
                  </a:solidFill>
                </a:rPr>
                <a:t> 1</a:t>
              </a:r>
              <a:endParaRPr lang="en-US" b="1" dirty="0">
                <a:solidFill>
                  <a:schemeClr val="bg1"/>
                </a:solidFill>
              </a:endParaRPr>
            </a:p>
          </p:txBody>
        </p:sp>
        <p:sp>
          <p:nvSpPr>
            <p:cNvPr id="5" name="Oval 4"/>
            <p:cNvSpPr/>
            <p:nvPr/>
          </p:nvSpPr>
          <p:spPr>
            <a:xfrm>
              <a:off x="1731027" y="1333558"/>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170662"/>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sp>
          <p:nvSpPr>
            <p:cNvPr id="7" name="Oval 6"/>
            <p:cNvSpPr/>
            <p:nvPr/>
          </p:nvSpPr>
          <p:spPr>
            <a:xfrm>
              <a:off x="1731027" y="296604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3</a:t>
              </a:r>
            </a:p>
          </p:txBody>
        </p:sp>
        <p:sp>
          <p:nvSpPr>
            <p:cNvPr id="8" name="Oval 7"/>
            <p:cNvSpPr/>
            <p:nvPr/>
          </p:nvSpPr>
          <p:spPr>
            <a:xfrm>
              <a:off x="1731027" y="3881058"/>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4</a:t>
              </a:r>
            </a:p>
          </p:txBody>
        </p:sp>
        <p:sp>
          <p:nvSpPr>
            <p:cNvPr id="9" name="TextBox 8"/>
            <p:cNvSpPr txBox="1"/>
            <p:nvPr/>
          </p:nvSpPr>
          <p:spPr>
            <a:xfrm>
              <a:off x="2275367" y="1333558"/>
              <a:ext cx="5178056" cy="369332"/>
            </a:xfrm>
            <a:prstGeom prst="rect">
              <a:avLst/>
            </a:prstGeom>
            <a:noFill/>
          </p:spPr>
          <p:txBody>
            <a:bodyPr wrap="square" rtlCol="0">
              <a:spAutoFit/>
            </a:bodyPr>
            <a:lstStyle/>
            <a:p>
              <a:r>
                <a:rPr lang="en-US" dirty="0" err="1" smtClean="0">
                  <a:solidFill>
                    <a:schemeClr val="bg1"/>
                  </a:solidFill>
                </a:rPr>
                <a:t>Cài</a:t>
              </a:r>
              <a:r>
                <a:rPr lang="en-US" dirty="0" smtClean="0">
                  <a:solidFill>
                    <a:schemeClr val="bg1"/>
                  </a:solidFill>
                </a:rPr>
                <a:t> </a:t>
              </a:r>
              <a:r>
                <a:rPr lang="en-US" dirty="0" err="1" smtClean="0">
                  <a:solidFill>
                    <a:schemeClr val="bg1"/>
                  </a:solidFill>
                </a:rPr>
                <a:t>đặt</a:t>
              </a:r>
              <a:r>
                <a:rPr lang="en-US" dirty="0" smtClean="0">
                  <a:solidFill>
                    <a:schemeClr val="bg1"/>
                  </a:solidFill>
                </a:rPr>
                <a:t> Python Core ( </a:t>
              </a:r>
              <a:r>
                <a:rPr lang="en-US" dirty="0" err="1" smtClean="0">
                  <a:solidFill>
                    <a:schemeClr val="bg1"/>
                  </a:solidFill>
                </a:rPr>
                <a:t>Lõi</a:t>
              </a:r>
              <a:r>
                <a:rPr lang="en-US" dirty="0" smtClean="0">
                  <a:solidFill>
                    <a:schemeClr val="bg1"/>
                  </a:solidFill>
                </a:rPr>
                <a:t> / </a:t>
              </a:r>
              <a:r>
                <a:rPr lang="en-US" dirty="0" err="1" smtClean="0">
                  <a:solidFill>
                    <a:schemeClr val="bg1"/>
                  </a:solidFill>
                </a:rPr>
                <a:t>Nhân</a:t>
              </a:r>
              <a:r>
                <a:rPr lang="en-US" dirty="0" smtClean="0">
                  <a:solidFill>
                    <a:schemeClr val="bg1"/>
                  </a:solidFill>
                </a:rPr>
                <a:t> Python)</a:t>
              </a:r>
              <a:endParaRPr lang="en-US" dirty="0">
                <a:solidFill>
                  <a:schemeClr val="bg1"/>
                </a:solidFill>
              </a:endParaRPr>
            </a:p>
          </p:txBody>
        </p:sp>
        <p:sp>
          <p:nvSpPr>
            <p:cNvPr id="10" name="TextBox 9"/>
            <p:cNvSpPr txBox="1"/>
            <p:nvPr/>
          </p:nvSpPr>
          <p:spPr>
            <a:xfrm>
              <a:off x="2275367" y="2113884"/>
              <a:ext cx="5178056" cy="646331"/>
            </a:xfrm>
            <a:prstGeom prst="rect">
              <a:avLst/>
            </a:prstGeom>
            <a:noFill/>
          </p:spPr>
          <p:txBody>
            <a:bodyPr wrap="square" rtlCol="0">
              <a:spAutoFit/>
            </a:bodyPr>
            <a:lstStyle/>
            <a:p>
              <a:r>
                <a:rPr lang="en-US" dirty="0" err="1" smtClean="0">
                  <a:solidFill>
                    <a:schemeClr val="bg1"/>
                  </a:solidFill>
                </a:rPr>
                <a:t>Cài</a:t>
              </a:r>
              <a:r>
                <a:rPr lang="en-US" dirty="0" smtClean="0">
                  <a:solidFill>
                    <a:schemeClr val="bg1"/>
                  </a:solidFill>
                </a:rPr>
                <a:t> </a:t>
              </a:r>
              <a:r>
                <a:rPr lang="en-US" dirty="0" err="1" smtClean="0">
                  <a:solidFill>
                    <a:schemeClr val="bg1"/>
                  </a:solidFill>
                </a:rPr>
                <a:t>đặt</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phần</a:t>
              </a:r>
              <a:r>
                <a:rPr lang="en-US" dirty="0" smtClean="0">
                  <a:solidFill>
                    <a:schemeClr val="bg1"/>
                  </a:solidFill>
                </a:rPr>
                <a:t> </a:t>
              </a:r>
              <a:r>
                <a:rPr lang="en-US" dirty="0" err="1" smtClean="0">
                  <a:solidFill>
                    <a:schemeClr val="bg1"/>
                  </a:solidFill>
                </a:rPr>
                <a:t>mềm</a:t>
              </a:r>
              <a:r>
                <a:rPr lang="en-US" dirty="0" smtClean="0">
                  <a:solidFill>
                    <a:schemeClr val="bg1"/>
                  </a:solidFill>
                </a:rPr>
                <a:t> </a:t>
              </a:r>
              <a:r>
                <a:rPr lang="en-US" dirty="0" err="1" smtClean="0">
                  <a:solidFill>
                    <a:schemeClr val="bg1"/>
                  </a:solidFill>
                </a:rPr>
                <a:t>soạn</a:t>
              </a:r>
              <a:r>
                <a:rPr lang="en-US" dirty="0" smtClean="0">
                  <a:solidFill>
                    <a:schemeClr val="bg1"/>
                  </a:solidFill>
                </a:rPr>
                <a:t> </a:t>
              </a:r>
              <a:r>
                <a:rPr lang="en-US" dirty="0" err="1" smtClean="0">
                  <a:solidFill>
                    <a:schemeClr val="bg1"/>
                  </a:solidFill>
                </a:rPr>
                <a:t>thảo</a:t>
              </a:r>
              <a:r>
                <a:rPr lang="en-US" dirty="0" smtClean="0">
                  <a:solidFill>
                    <a:schemeClr val="bg1"/>
                  </a:solidFill>
                </a:rPr>
                <a:t> Code Python </a:t>
              </a:r>
              <a:r>
                <a:rPr lang="en-US" dirty="0" err="1" smtClean="0">
                  <a:solidFill>
                    <a:schemeClr val="bg1"/>
                  </a:solidFill>
                </a:rPr>
                <a:t>với</a:t>
              </a:r>
              <a:r>
                <a:rPr lang="en-US" dirty="0" smtClean="0">
                  <a:solidFill>
                    <a:schemeClr val="bg1"/>
                  </a:solidFill>
                </a:rPr>
                <a:t> VS Code</a:t>
              </a:r>
              <a:endParaRPr lang="en-US" dirty="0">
                <a:solidFill>
                  <a:schemeClr val="bg1"/>
                </a:solidFill>
              </a:endParaRPr>
            </a:p>
          </p:txBody>
        </p:sp>
        <p:sp>
          <p:nvSpPr>
            <p:cNvPr id="11" name="TextBox 10"/>
            <p:cNvSpPr txBox="1"/>
            <p:nvPr/>
          </p:nvSpPr>
          <p:spPr>
            <a:xfrm>
              <a:off x="2275367" y="2997471"/>
              <a:ext cx="5178056" cy="646331"/>
            </a:xfrm>
            <a:prstGeom prst="rect">
              <a:avLst/>
            </a:prstGeom>
            <a:noFill/>
          </p:spPr>
          <p:txBody>
            <a:bodyPr wrap="square" rtlCol="0">
              <a:spAutoFit/>
            </a:bodyPr>
            <a:lstStyle/>
            <a:p>
              <a:r>
                <a:rPr lang="en-US" dirty="0" err="1" smtClean="0">
                  <a:solidFill>
                    <a:schemeClr val="bg1"/>
                  </a:solidFill>
                </a:rPr>
                <a:t>Tạo</a:t>
              </a:r>
              <a:r>
                <a:rPr lang="en-US" dirty="0" smtClean="0">
                  <a:solidFill>
                    <a:schemeClr val="bg1"/>
                  </a:solidFill>
                </a:rPr>
                <a:t> </a:t>
              </a:r>
              <a:r>
                <a:rPr lang="en-US" dirty="0" err="1" smtClean="0">
                  <a:solidFill>
                    <a:schemeClr val="bg1"/>
                  </a:solidFill>
                </a:rPr>
                <a:t>chương</a:t>
              </a:r>
              <a:r>
                <a:rPr lang="en-US" dirty="0" smtClean="0">
                  <a:solidFill>
                    <a:schemeClr val="bg1"/>
                  </a:solidFill>
                </a:rPr>
                <a:t> </a:t>
              </a:r>
              <a:r>
                <a:rPr lang="en-US" dirty="0" err="1" smtClean="0">
                  <a:solidFill>
                    <a:schemeClr val="bg1"/>
                  </a:solidFill>
                </a:rPr>
                <a:t>trình</a:t>
              </a:r>
              <a:r>
                <a:rPr lang="en-US" dirty="0" smtClean="0">
                  <a:solidFill>
                    <a:schemeClr val="bg1"/>
                  </a:solidFill>
                </a:rPr>
                <a:t> “Hello </a:t>
              </a:r>
              <a:r>
                <a:rPr lang="en-US" dirty="0" err="1" smtClean="0">
                  <a:solidFill>
                    <a:schemeClr val="bg1"/>
                  </a:solidFill>
                </a:rPr>
                <a:t>wolrd</a:t>
              </a:r>
              <a:r>
                <a:rPr lang="en-US" dirty="0" smtClean="0">
                  <a:solidFill>
                    <a:schemeClr val="bg1"/>
                  </a:solidFill>
                </a:rPr>
                <a:t>” </a:t>
              </a:r>
              <a:r>
                <a:rPr lang="en-US" dirty="0" err="1" smtClean="0">
                  <a:solidFill>
                    <a:schemeClr val="bg1"/>
                  </a:solidFill>
                </a:rPr>
                <a:t>đầu</a:t>
              </a:r>
              <a:r>
                <a:rPr lang="en-US" dirty="0" smtClean="0">
                  <a:solidFill>
                    <a:schemeClr val="bg1"/>
                  </a:solidFill>
                </a:rPr>
                <a:t> </a:t>
              </a:r>
              <a:r>
                <a:rPr lang="en-US" dirty="0" err="1" smtClean="0">
                  <a:solidFill>
                    <a:schemeClr val="bg1"/>
                  </a:solidFill>
                </a:rPr>
                <a:t>tiên</a:t>
              </a:r>
              <a:r>
                <a:rPr lang="en-US" dirty="0" smtClean="0">
                  <a:solidFill>
                    <a:schemeClr val="bg1"/>
                  </a:solidFill>
                </a:rPr>
                <a:t> </a:t>
              </a:r>
              <a:r>
                <a:rPr lang="en-US" dirty="0" err="1" smtClean="0">
                  <a:solidFill>
                    <a:schemeClr val="bg1"/>
                  </a:solidFill>
                </a:rPr>
                <a:t>với</a:t>
              </a:r>
              <a:r>
                <a:rPr lang="en-US" dirty="0" smtClean="0">
                  <a:solidFill>
                    <a:schemeClr val="bg1"/>
                  </a:solidFill>
                </a:rPr>
                <a:t> </a:t>
              </a:r>
              <a:r>
                <a:rPr lang="en-US" dirty="0" err="1" smtClean="0">
                  <a:solidFill>
                    <a:schemeClr val="bg1"/>
                  </a:solidFill>
                </a:rPr>
                <a:t>ngôn</a:t>
              </a:r>
              <a:r>
                <a:rPr lang="en-US" dirty="0" smtClean="0">
                  <a:solidFill>
                    <a:schemeClr val="bg1"/>
                  </a:solidFill>
                </a:rPr>
                <a:t> </a:t>
              </a:r>
              <a:r>
                <a:rPr lang="en-US" dirty="0" err="1" smtClean="0">
                  <a:solidFill>
                    <a:schemeClr val="bg1"/>
                  </a:solidFill>
                </a:rPr>
                <a:t>ngữ</a:t>
              </a:r>
              <a:r>
                <a:rPr lang="en-US" dirty="0" smtClean="0">
                  <a:solidFill>
                    <a:schemeClr val="bg1"/>
                  </a:solidFill>
                </a:rPr>
                <a:t> Python</a:t>
              </a:r>
              <a:endParaRPr lang="en-US" dirty="0">
                <a:solidFill>
                  <a:schemeClr val="bg1"/>
                </a:solidFill>
              </a:endParaRPr>
            </a:p>
          </p:txBody>
        </p:sp>
        <p:sp>
          <p:nvSpPr>
            <p:cNvPr id="12" name="TextBox 11"/>
            <p:cNvSpPr txBox="1"/>
            <p:nvPr/>
          </p:nvSpPr>
          <p:spPr>
            <a:xfrm>
              <a:off x="2275367" y="3916316"/>
              <a:ext cx="6262577" cy="369332"/>
            </a:xfrm>
            <a:prstGeom prst="rect">
              <a:avLst/>
            </a:prstGeom>
            <a:noFill/>
          </p:spPr>
          <p:txBody>
            <a:bodyPr wrap="square" rtlCol="0">
              <a:spAutoFit/>
            </a:bodyPr>
            <a:lstStyle/>
            <a:p>
              <a:r>
                <a:rPr lang="en-US" dirty="0" err="1" smtClean="0">
                  <a:solidFill>
                    <a:schemeClr val="bg1"/>
                  </a:solidFill>
                </a:rPr>
                <a:t>Cú</a:t>
              </a:r>
              <a:r>
                <a:rPr lang="en-US" dirty="0" smtClean="0">
                  <a:solidFill>
                    <a:schemeClr val="bg1"/>
                  </a:solidFill>
                </a:rPr>
                <a:t> </a:t>
              </a:r>
              <a:r>
                <a:rPr lang="en-US" dirty="0" err="1" smtClean="0">
                  <a:solidFill>
                    <a:schemeClr val="bg1"/>
                  </a:solidFill>
                </a:rPr>
                <a:t>Pháp</a:t>
              </a:r>
              <a:r>
                <a:rPr lang="en-US" dirty="0" smtClean="0">
                  <a:solidFill>
                    <a:schemeClr val="bg1"/>
                  </a:solidFill>
                </a:rPr>
                <a:t> Comment</a:t>
              </a:r>
              <a:endParaRPr lang="en-US" dirty="0">
                <a:solidFill>
                  <a:schemeClr val="bg1"/>
                </a:solidFill>
              </a:endParaRPr>
            </a:p>
          </p:txBody>
        </p:sp>
        <p:sp>
          <p:nvSpPr>
            <p:cNvPr id="13" name="Oval 12"/>
            <p:cNvSpPr/>
            <p:nvPr/>
          </p:nvSpPr>
          <p:spPr>
            <a:xfrm>
              <a:off x="1731027" y="4614704"/>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5</a:t>
              </a:r>
              <a:endParaRPr lang="en-US" b="1" dirty="0">
                <a:solidFill>
                  <a:srgbClr val="60B659"/>
                </a:solidFill>
              </a:endParaRPr>
            </a:p>
          </p:txBody>
        </p:sp>
        <p:sp>
          <p:nvSpPr>
            <p:cNvPr id="14" name="TextBox 13"/>
            <p:cNvSpPr txBox="1"/>
            <p:nvPr/>
          </p:nvSpPr>
          <p:spPr>
            <a:xfrm>
              <a:off x="2275367" y="4649962"/>
              <a:ext cx="6262577" cy="369332"/>
            </a:xfrm>
            <a:prstGeom prst="rect">
              <a:avLst/>
            </a:prstGeom>
            <a:noFill/>
          </p:spPr>
          <p:txBody>
            <a:bodyPr wrap="square" rtlCol="0">
              <a:spAutoFit/>
            </a:bodyPr>
            <a:lstStyle/>
            <a:p>
              <a:r>
                <a:rPr lang="en-US" dirty="0" err="1" smtClean="0">
                  <a:solidFill>
                    <a:schemeClr val="bg1"/>
                  </a:solidFill>
                </a:rPr>
                <a:t>Cú</a:t>
              </a:r>
              <a:r>
                <a:rPr lang="en-US" dirty="0" smtClean="0">
                  <a:solidFill>
                    <a:schemeClr val="bg1"/>
                  </a:solidFill>
                </a:rPr>
                <a:t> </a:t>
              </a:r>
              <a:r>
                <a:rPr lang="en-US" dirty="0" err="1" smtClean="0">
                  <a:solidFill>
                    <a:schemeClr val="bg1"/>
                  </a:solidFill>
                </a:rPr>
                <a:t>pháp</a:t>
              </a:r>
              <a:r>
                <a:rPr lang="en-US" dirty="0" smtClean="0">
                  <a:solidFill>
                    <a:schemeClr val="bg1"/>
                  </a:solidFill>
                </a:rPr>
                <a:t> </a:t>
              </a:r>
              <a:r>
                <a:rPr lang="en-US" dirty="0" err="1" smtClean="0">
                  <a:solidFill>
                    <a:schemeClr val="bg1"/>
                  </a:solidFill>
                </a:rPr>
                <a:t>câu</a:t>
              </a:r>
              <a:r>
                <a:rPr lang="en-US" dirty="0" smtClean="0">
                  <a:solidFill>
                    <a:schemeClr val="bg1"/>
                  </a:solidFill>
                </a:rPr>
                <a:t> </a:t>
              </a:r>
              <a:r>
                <a:rPr lang="en-US" dirty="0" err="1" smtClean="0">
                  <a:solidFill>
                    <a:schemeClr val="bg1"/>
                  </a:solidFill>
                </a:rPr>
                <a:t>lệnh</a:t>
              </a:r>
              <a:r>
                <a:rPr lang="en-US" dirty="0" smtClean="0">
                  <a:solidFill>
                    <a:schemeClr val="bg1"/>
                  </a:solidFill>
                </a:rPr>
                <a:t> </a:t>
              </a:r>
              <a:r>
                <a:rPr lang="en-US" dirty="0" err="1" smtClean="0">
                  <a:solidFill>
                    <a:schemeClr val="bg1"/>
                  </a:solidFill>
                </a:rPr>
                <a:t>trong</a:t>
              </a:r>
              <a:r>
                <a:rPr lang="en-US" dirty="0" smtClean="0">
                  <a:solidFill>
                    <a:schemeClr val="bg1"/>
                  </a:solidFill>
                </a:rPr>
                <a:t> Python</a:t>
              </a:r>
              <a:endParaRPr lang="en-US" dirty="0">
                <a:solidFill>
                  <a:schemeClr val="bg1"/>
                </a:solidFill>
              </a:endParaRPr>
            </a:p>
          </p:txBody>
        </p:sp>
        <p:cxnSp>
          <p:nvCxnSpPr>
            <p:cNvPr id="16" name="Straight Connector 15"/>
            <p:cNvCxnSpPr/>
            <p:nvPr/>
          </p:nvCxnSpPr>
          <p:spPr>
            <a:xfrm>
              <a:off x="1731027" y="1039760"/>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1697296"/>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9" y="1714648"/>
            <a:ext cx="5178056" cy="369332"/>
          </a:xfrm>
          <a:prstGeom prst="rect">
            <a:avLst/>
          </a:prstGeom>
          <a:noFill/>
        </p:spPr>
        <p:txBody>
          <a:bodyPr wrap="square" rtlCol="0">
            <a:spAutoFit/>
          </a:bodyPr>
          <a:lstStyle/>
          <a:p>
            <a:r>
              <a:rPr lang="en-US" dirty="0" err="1" smtClean="0"/>
              <a:t>Lịch</a:t>
            </a:r>
            <a:r>
              <a:rPr lang="en-US" dirty="0" smtClean="0"/>
              <a:t> </a:t>
            </a:r>
            <a:r>
              <a:rPr lang="en-US" dirty="0" err="1" smtClean="0"/>
              <a:t>sử</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Python</a:t>
            </a:r>
            <a:endParaRPr lang="en-US" dirty="0"/>
          </a:p>
        </p:txBody>
      </p:sp>
      <p:sp>
        <p:nvSpPr>
          <p:cNvPr id="7" name="Oval 6"/>
          <p:cNvSpPr/>
          <p:nvPr/>
        </p:nvSpPr>
        <p:spPr>
          <a:xfrm>
            <a:off x="602143" y="2441575"/>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8" name="TextBox 7"/>
          <p:cNvSpPr txBox="1"/>
          <p:nvPr/>
        </p:nvSpPr>
        <p:spPr>
          <a:xfrm>
            <a:off x="1201479" y="2458927"/>
            <a:ext cx="5178056" cy="369332"/>
          </a:xfrm>
          <a:prstGeom prst="rect">
            <a:avLst/>
          </a:prstGeom>
          <a:noFill/>
        </p:spPr>
        <p:txBody>
          <a:bodyPr wrap="square" rtlCol="0">
            <a:spAutoFit/>
          </a:bodyPr>
          <a:lstStyle/>
          <a:p>
            <a:r>
              <a:rPr lang="en-US" dirty="0" err="1" smtClean="0"/>
              <a:t>Cài</a:t>
            </a:r>
            <a:r>
              <a:rPr lang="en-US" dirty="0" smtClean="0"/>
              <a:t> </a:t>
            </a:r>
            <a:r>
              <a:rPr lang="en-US" dirty="0" err="1" smtClean="0"/>
              <a:t>đặt</a:t>
            </a:r>
            <a:r>
              <a:rPr lang="en-US" dirty="0" smtClean="0"/>
              <a:t> Python Core ( </a:t>
            </a:r>
            <a:r>
              <a:rPr lang="en-US" dirty="0" err="1" smtClean="0"/>
              <a:t>Lõi</a:t>
            </a:r>
            <a:r>
              <a:rPr lang="en-US" dirty="0" smtClean="0"/>
              <a:t> / </a:t>
            </a:r>
            <a:r>
              <a:rPr lang="en-US" dirty="0" err="1" smtClean="0"/>
              <a:t>Nhân</a:t>
            </a:r>
            <a:r>
              <a:rPr lang="en-US" dirty="0" smtClean="0"/>
              <a:t> Python)</a:t>
            </a:r>
            <a:endParaRPr lang="en-US" dirty="0"/>
          </a:p>
        </p:txBody>
      </p:sp>
      <p:sp>
        <p:nvSpPr>
          <p:cNvPr id="11" name="Oval 10"/>
          <p:cNvSpPr/>
          <p:nvPr/>
        </p:nvSpPr>
        <p:spPr>
          <a:xfrm>
            <a:off x="602143" y="3164589"/>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2" name="TextBox 11"/>
          <p:cNvSpPr txBox="1"/>
          <p:nvPr/>
        </p:nvSpPr>
        <p:spPr>
          <a:xfrm>
            <a:off x="1201479" y="3181941"/>
            <a:ext cx="5178056" cy="369332"/>
          </a:xfrm>
          <a:prstGeom prst="rect">
            <a:avLst/>
          </a:prstGeom>
          <a:noFill/>
        </p:spPr>
        <p:txBody>
          <a:bodyPr wrap="square" rtlCol="0">
            <a:spAutoFit/>
          </a:bodyPr>
          <a:lstStyle/>
          <a:p>
            <a:r>
              <a:rPr lang="en-US" dirty="0" err="1" smtClean="0"/>
              <a:t>Phần</a:t>
            </a:r>
            <a:r>
              <a:rPr lang="en-US" dirty="0" smtClean="0"/>
              <a:t> </a:t>
            </a:r>
            <a:r>
              <a:rPr lang="en-US" dirty="0" err="1" smtClean="0"/>
              <a:t>mềm</a:t>
            </a:r>
            <a:r>
              <a:rPr lang="en-US" dirty="0" smtClean="0"/>
              <a:t> </a:t>
            </a:r>
            <a:r>
              <a:rPr lang="en-US" dirty="0" err="1" smtClean="0"/>
              <a:t>soạn</a:t>
            </a:r>
            <a:r>
              <a:rPr lang="en-US" dirty="0" smtClean="0"/>
              <a:t> </a:t>
            </a:r>
            <a:r>
              <a:rPr lang="en-US" dirty="0" err="1" smtClean="0"/>
              <a:t>thảo</a:t>
            </a:r>
            <a:r>
              <a:rPr lang="en-US" dirty="0" smtClean="0"/>
              <a:t> Code Python</a:t>
            </a:r>
            <a:endParaRPr lang="en-US" dirty="0"/>
          </a:p>
        </p:txBody>
      </p:sp>
      <p:sp>
        <p:nvSpPr>
          <p:cNvPr id="15" name="Oval 14"/>
          <p:cNvSpPr/>
          <p:nvPr/>
        </p:nvSpPr>
        <p:spPr>
          <a:xfrm>
            <a:off x="602143" y="393013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6" name="TextBox 15"/>
          <p:cNvSpPr txBox="1"/>
          <p:nvPr/>
        </p:nvSpPr>
        <p:spPr>
          <a:xfrm>
            <a:off x="1201479" y="3947485"/>
            <a:ext cx="5178056" cy="369332"/>
          </a:xfrm>
          <a:prstGeom prst="rect">
            <a:avLst/>
          </a:prstGeom>
          <a:noFill/>
        </p:spPr>
        <p:txBody>
          <a:bodyPr wrap="square" rtlCol="0">
            <a:spAutoFit/>
          </a:bodyPr>
          <a:lstStyle/>
          <a:p>
            <a:r>
              <a:rPr lang="en-US" dirty="0" smtClean="0"/>
              <a:t>“</a:t>
            </a:r>
            <a:r>
              <a:rPr lang="en-US" smtClean="0"/>
              <a:t>Hello world</a:t>
            </a:r>
            <a:r>
              <a:rPr lang="en-US" dirty="0" smtClean="0"/>
              <a:t>” </a:t>
            </a:r>
            <a:r>
              <a:rPr lang="en-US" dirty="0" err="1" smtClean="0"/>
              <a:t>với</a:t>
            </a:r>
            <a:r>
              <a:rPr lang="en-US" dirty="0" smtClean="0"/>
              <a:t> </a:t>
            </a:r>
            <a:r>
              <a:rPr lang="en-US" dirty="0" err="1" smtClean="0"/>
              <a:t>ngôn</a:t>
            </a:r>
            <a:r>
              <a:rPr lang="en-US" dirty="0" smtClean="0"/>
              <a:t> </a:t>
            </a:r>
            <a:r>
              <a:rPr lang="en-US" dirty="0" err="1" smtClean="0"/>
              <a:t>ngữ</a:t>
            </a:r>
            <a:r>
              <a:rPr lang="en-US" dirty="0" smtClean="0"/>
              <a:t> Python</a:t>
            </a:r>
            <a:endParaRPr lang="en-US" dirty="0"/>
          </a:p>
        </p:txBody>
      </p:sp>
      <p:sp>
        <p:nvSpPr>
          <p:cNvPr id="17" name="Oval 16"/>
          <p:cNvSpPr/>
          <p:nvPr/>
        </p:nvSpPr>
        <p:spPr>
          <a:xfrm>
            <a:off x="602143" y="472757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18" name="TextBox 17"/>
          <p:cNvSpPr txBox="1"/>
          <p:nvPr/>
        </p:nvSpPr>
        <p:spPr>
          <a:xfrm>
            <a:off x="1201478" y="4744926"/>
            <a:ext cx="6262577" cy="369332"/>
          </a:xfrm>
          <a:prstGeom prst="rect">
            <a:avLst/>
          </a:prstGeom>
          <a:noFill/>
        </p:spPr>
        <p:txBody>
          <a:bodyPr wrap="square" rtlCol="0">
            <a:spAutoFit/>
          </a:bodyPr>
          <a:lstStyle/>
          <a:p>
            <a:r>
              <a:rPr lang="en-US" dirty="0" err="1" smtClean="0"/>
              <a:t>Cú</a:t>
            </a:r>
            <a:r>
              <a:rPr lang="en-US" dirty="0" smtClean="0"/>
              <a:t> </a:t>
            </a:r>
            <a:r>
              <a:rPr lang="en-US" dirty="0" err="1" smtClean="0"/>
              <a:t>Pháp</a:t>
            </a:r>
            <a:r>
              <a:rPr lang="en-US" dirty="0" smtClean="0"/>
              <a:t> Comment, </a:t>
            </a:r>
            <a:r>
              <a:rPr lang="en-US" dirty="0" err="1" smtClean="0"/>
              <a:t>Dấu</a:t>
            </a:r>
            <a:r>
              <a:rPr lang="en-US" dirty="0" smtClean="0"/>
              <a:t> </a:t>
            </a:r>
            <a:r>
              <a:rPr lang="en-US" dirty="0" err="1" smtClean="0"/>
              <a:t>ngăn</a:t>
            </a:r>
            <a:r>
              <a:rPr lang="en-US" dirty="0" smtClean="0"/>
              <a:t> </a:t>
            </a:r>
            <a:r>
              <a:rPr lang="en-US" dirty="0" err="1" smtClean="0"/>
              <a:t>cách</a:t>
            </a:r>
            <a:r>
              <a:rPr lang="en-US" dirty="0" smtClean="0"/>
              <a:t> </a:t>
            </a:r>
            <a:r>
              <a:rPr lang="en-US" dirty="0" err="1" smtClean="0"/>
              <a:t>lệnh</a:t>
            </a:r>
            <a:r>
              <a:rPr lang="en-US" dirty="0" smtClean="0"/>
              <a:t> </a:t>
            </a:r>
            <a:r>
              <a:rPr lang="en-US" dirty="0" err="1" smtClean="0"/>
              <a:t>trong</a:t>
            </a:r>
            <a:r>
              <a:rPr lang="en-US" dirty="0" smtClean="0"/>
              <a:t> Python</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3405" y="1509823"/>
            <a:ext cx="5092995" cy="4901610"/>
          </a:xfrm>
          <a:prstGeom prst="roundRect">
            <a:avLst>
              <a:gd name="adj" fmla="val 2567"/>
            </a:avLst>
          </a:prstGeom>
          <a:solidFill>
            <a:schemeClr val="bg1"/>
          </a:solidFill>
          <a:ln w="19050">
            <a:solidFill>
              <a:srgbClr val="67C7D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p:txBody>
          <a:bodyPr/>
          <a:lstStyle/>
          <a:p>
            <a:r>
              <a:rPr lang="en-US" dirty="0" smtClean="0"/>
              <a:t>1.1 </a:t>
            </a:r>
            <a:r>
              <a:rPr lang="en-US" dirty="0" err="1" smtClean="0"/>
              <a:t>Lịch</a:t>
            </a:r>
            <a:r>
              <a:rPr lang="en-US" dirty="0" smtClean="0"/>
              <a:t> </a:t>
            </a:r>
            <a:r>
              <a:rPr lang="en-US" dirty="0" err="1" smtClean="0"/>
              <a:t>sử</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Python</a:t>
            </a:r>
            <a:endParaRPr lang="en-US" dirty="0"/>
          </a:p>
        </p:txBody>
      </p:sp>
      <p:pic>
        <p:nvPicPr>
          <p:cNvPr id="3074" name="Picture 2" descr="The Python Logo | Python Software Foundation"/>
          <p:cNvPicPr>
            <a:picLocks noChangeAspect="1" noChangeArrowheads="1"/>
          </p:cNvPicPr>
          <p:nvPr/>
        </p:nvPicPr>
        <p:blipFill rotWithShape="1">
          <a:blip r:embed="rId2">
            <a:extLst>
              <a:ext uri="{28A0092B-C50C-407E-A947-70E740481C1C}">
                <a14:useLocalDpi xmlns:a14="http://schemas.microsoft.com/office/drawing/2010/main" val="0"/>
              </a:ext>
            </a:extLst>
          </a:blip>
          <a:srcRect l="9872" t="15122" r="5339" b="13544"/>
          <a:stretch/>
        </p:blipFill>
        <p:spPr bwMode="auto">
          <a:xfrm>
            <a:off x="5599020" y="1711841"/>
            <a:ext cx="2955851" cy="8399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2260" y="1626781"/>
            <a:ext cx="4603898" cy="4324261"/>
          </a:xfrm>
          <a:prstGeom prst="rect">
            <a:avLst/>
          </a:prstGeom>
          <a:noFill/>
        </p:spPr>
        <p:txBody>
          <a:bodyPr wrap="square" rtlCol="0">
            <a:spAutoFit/>
          </a:bodyPr>
          <a:lstStyle/>
          <a:p>
            <a:pPr marL="285750" indent="-285750">
              <a:lnSpc>
                <a:spcPts val="2160"/>
              </a:lnSpc>
              <a:buFontTx/>
              <a:buChar char="-"/>
            </a:pPr>
            <a:r>
              <a:rPr lang="en-US" dirty="0" smtClean="0"/>
              <a:t>Python </a:t>
            </a:r>
            <a:r>
              <a:rPr lang="en-US" dirty="0" err="1" smtClean="0"/>
              <a:t>là</a:t>
            </a:r>
            <a:r>
              <a:rPr lang="en-US" dirty="0" smtClean="0"/>
              <a:t> </a:t>
            </a:r>
            <a:r>
              <a:rPr lang="en-US" dirty="0" err="1" smtClean="0"/>
              <a:t>một</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bậc</a:t>
            </a:r>
            <a:r>
              <a:rPr lang="en-US" dirty="0" smtClean="0"/>
              <a:t> </a:t>
            </a:r>
            <a:r>
              <a:rPr lang="en-US" dirty="0" err="1" smtClean="0"/>
              <a:t>cao</a:t>
            </a:r>
            <a:r>
              <a:rPr lang="en-US" dirty="0" smtClean="0"/>
              <a:t>, </a:t>
            </a:r>
            <a:r>
              <a:rPr lang="en-US" dirty="0" err="1" smtClean="0"/>
              <a:t>được</a:t>
            </a:r>
            <a:r>
              <a:rPr lang="en-US" dirty="0" smtClean="0"/>
              <a:t> </a:t>
            </a:r>
            <a:r>
              <a:rPr lang="en-US" dirty="0" err="1" smtClean="0"/>
              <a:t>công</a:t>
            </a:r>
            <a:r>
              <a:rPr lang="en-US" dirty="0" smtClean="0"/>
              <a:t> </a:t>
            </a:r>
            <a:r>
              <a:rPr lang="en-US" dirty="0" err="1" smtClean="0"/>
              <a:t>bố</a:t>
            </a:r>
            <a:r>
              <a:rPr lang="en-US" dirty="0" smtClean="0"/>
              <a:t> </a:t>
            </a:r>
            <a:r>
              <a:rPr lang="en-US" dirty="0" err="1" smtClean="0"/>
              <a:t>lần</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vào</a:t>
            </a:r>
            <a:r>
              <a:rPr lang="en-US" dirty="0" smtClean="0"/>
              <a:t> </a:t>
            </a:r>
            <a:r>
              <a:rPr lang="en-US" dirty="0" err="1" smtClean="0"/>
              <a:t>năm</a:t>
            </a:r>
            <a:r>
              <a:rPr lang="en-US" dirty="0" smtClean="0"/>
              <a:t> 1989, </a:t>
            </a:r>
            <a:r>
              <a:rPr lang="vi-VN" dirty="0"/>
              <a:t> được tạo ra bởi Guido van </a:t>
            </a:r>
            <a:r>
              <a:rPr lang="vi-VN" dirty="0" smtClean="0"/>
              <a:t>Rossum</a:t>
            </a:r>
            <a:r>
              <a:rPr lang="en-US" dirty="0" smtClean="0"/>
              <a:t>, </a:t>
            </a:r>
            <a:r>
              <a:rPr lang="en-US" dirty="0" err="1" smtClean="0"/>
              <a:t>người</a:t>
            </a:r>
            <a:r>
              <a:rPr lang="en-US" dirty="0" smtClean="0"/>
              <a:t> </a:t>
            </a:r>
            <a:r>
              <a:rPr lang="en-US" dirty="0" err="1" smtClean="0"/>
              <a:t>Hà</a:t>
            </a:r>
            <a:r>
              <a:rPr lang="en-US" dirty="0" smtClean="0"/>
              <a:t> Lan.</a:t>
            </a:r>
          </a:p>
          <a:p>
            <a:pPr marL="285750" indent="-285750">
              <a:lnSpc>
                <a:spcPts val="2160"/>
              </a:lnSpc>
              <a:buFontTx/>
              <a:buChar char="-"/>
            </a:pPr>
            <a:r>
              <a:rPr lang="en-US" dirty="0" err="1" smtClean="0"/>
              <a:t>Phiên</a:t>
            </a:r>
            <a:r>
              <a:rPr lang="en-US" dirty="0" smtClean="0"/>
              <a:t> </a:t>
            </a:r>
            <a:r>
              <a:rPr lang="en-US" dirty="0" err="1" smtClean="0"/>
              <a:t>bản</a:t>
            </a:r>
            <a:r>
              <a:rPr lang="en-US" dirty="0" smtClean="0"/>
              <a:t> </a:t>
            </a:r>
            <a:r>
              <a:rPr lang="en-US" dirty="0" err="1" smtClean="0"/>
              <a:t>chính</a:t>
            </a:r>
            <a:r>
              <a:rPr lang="en-US" dirty="0" smtClean="0"/>
              <a:t> </a:t>
            </a:r>
            <a:r>
              <a:rPr lang="en-US" dirty="0" err="1" smtClean="0"/>
              <a:t>thức</a:t>
            </a:r>
            <a:r>
              <a:rPr lang="en-US" dirty="0" smtClean="0"/>
              <a:t> 1.0 </a:t>
            </a:r>
            <a:r>
              <a:rPr lang="en-US" dirty="0" err="1" smtClean="0"/>
              <a:t>phát</a:t>
            </a:r>
            <a:r>
              <a:rPr lang="en-US" dirty="0" smtClean="0"/>
              <a:t> </a:t>
            </a:r>
            <a:r>
              <a:rPr lang="en-US" dirty="0" err="1" smtClean="0"/>
              <a:t>hành</a:t>
            </a:r>
            <a:r>
              <a:rPr lang="en-US" dirty="0" smtClean="0"/>
              <a:t> </a:t>
            </a:r>
            <a:r>
              <a:rPr lang="en-US" dirty="0" err="1" smtClean="0"/>
              <a:t>vào</a:t>
            </a:r>
            <a:r>
              <a:rPr lang="en-US" dirty="0" smtClean="0"/>
              <a:t> 1991</a:t>
            </a:r>
          </a:p>
          <a:p>
            <a:pPr marL="285750" indent="-285750">
              <a:lnSpc>
                <a:spcPts val="2160"/>
              </a:lnSpc>
              <a:buFontTx/>
              <a:buChar char="-"/>
            </a:pPr>
            <a:r>
              <a:rPr lang="en-US" dirty="0" smtClean="0"/>
              <a:t>Python 2.0 </a:t>
            </a:r>
            <a:r>
              <a:rPr lang="en-US" dirty="0" err="1" smtClean="0"/>
              <a:t>phát</a:t>
            </a:r>
            <a:r>
              <a:rPr lang="en-US" dirty="0" smtClean="0"/>
              <a:t> </a:t>
            </a:r>
            <a:r>
              <a:rPr lang="en-US" dirty="0" err="1" smtClean="0"/>
              <a:t>hành</a:t>
            </a:r>
            <a:r>
              <a:rPr lang="en-US" dirty="0" smtClean="0"/>
              <a:t> </a:t>
            </a:r>
            <a:r>
              <a:rPr lang="en-US" dirty="0" err="1" smtClean="0"/>
              <a:t>năm</a:t>
            </a:r>
            <a:r>
              <a:rPr lang="en-US" dirty="0" smtClean="0"/>
              <a:t> 2000</a:t>
            </a:r>
          </a:p>
          <a:p>
            <a:pPr marL="285750" indent="-285750">
              <a:lnSpc>
                <a:spcPts val="2160"/>
              </a:lnSpc>
              <a:buFontTx/>
              <a:buChar char="-"/>
            </a:pPr>
            <a:r>
              <a:rPr lang="en-US" dirty="0" smtClean="0"/>
              <a:t>Python 3.0 </a:t>
            </a:r>
            <a:r>
              <a:rPr lang="en-US" dirty="0" err="1" smtClean="0"/>
              <a:t>phát</a:t>
            </a:r>
            <a:r>
              <a:rPr lang="en-US" dirty="0" smtClean="0"/>
              <a:t> </a:t>
            </a:r>
            <a:r>
              <a:rPr lang="en-US" dirty="0" err="1" smtClean="0"/>
              <a:t>hành</a:t>
            </a:r>
            <a:r>
              <a:rPr lang="en-US" dirty="0" smtClean="0"/>
              <a:t> </a:t>
            </a:r>
            <a:r>
              <a:rPr lang="en-US" dirty="0" err="1" smtClean="0"/>
              <a:t>năm</a:t>
            </a:r>
            <a:r>
              <a:rPr lang="en-US" dirty="0" smtClean="0"/>
              <a:t> 2008 </a:t>
            </a:r>
            <a:r>
              <a:rPr lang="en-US" dirty="0" err="1" smtClean="0"/>
              <a:t>và</a:t>
            </a:r>
            <a:r>
              <a:rPr lang="en-US" dirty="0" smtClean="0"/>
              <a:t> </a:t>
            </a:r>
            <a:r>
              <a:rPr lang="en-US" dirty="0" err="1" smtClean="0"/>
              <a:t>liên</a:t>
            </a:r>
            <a:r>
              <a:rPr lang="en-US" dirty="0" smtClean="0"/>
              <a:t> </a:t>
            </a:r>
            <a:r>
              <a:rPr lang="en-US" dirty="0" err="1" smtClean="0"/>
              <a:t>tục</a:t>
            </a:r>
            <a:r>
              <a:rPr lang="en-US" dirty="0" smtClean="0"/>
              <a:t> </a:t>
            </a:r>
            <a:r>
              <a:rPr lang="en-US" dirty="0" err="1" smtClean="0"/>
              <a:t>cập</a:t>
            </a:r>
            <a:r>
              <a:rPr lang="en-US" dirty="0" smtClean="0"/>
              <a:t> </a:t>
            </a:r>
            <a:r>
              <a:rPr lang="en-US" dirty="0" err="1" smtClean="0"/>
              <a:t>nhật</a:t>
            </a:r>
            <a:r>
              <a:rPr lang="en-US" dirty="0" smtClean="0"/>
              <a:t> </a:t>
            </a:r>
            <a:r>
              <a:rPr lang="en-US" dirty="0" err="1" smtClean="0"/>
              <a:t>cho</a:t>
            </a:r>
            <a:r>
              <a:rPr lang="en-US" dirty="0" smtClean="0"/>
              <a:t> </a:t>
            </a:r>
            <a:r>
              <a:rPr lang="en-US" dirty="0" err="1" smtClean="0"/>
              <a:t>đến</a:t>
            </a:r>
            <a:r>
              <a:rPr lang="en-US" dirty="0" smtClean="0"/>
              <a:t> nay</a:t>
            </a:r>
          </a:p>
          <a:p>
            <a:pPr marL="285750" indent="-285750">
              <a:lnSpc>
                <a:spcPts val="2160"/>
              </a:lnSpc>
              <a:buFontTx/>
              <a:buChar char="-"/>
            </a:pPr>
            <a:r>
              <a:rPr lang="en-US" dirty="0" smtClean="0"/>
              <a:t>Python </a:t>
            </a:r>
            <a:r>
              <a:rPr lang="en-US" dirty="0" err="1" smtClean="0"/>
              <a:t>là</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r>
              <a:rPr lang="en-US" dirty="0"/>
              <a:t> </a:t>
            </a:r>
            <a:r>
              <a:rPr lang="en-US" dirty="0" smtClean="0"/>
              <a:t>(GPL)</a:t>
            </a:r>
          </a:p>
          <a:p>
            <a:pPr marL="285750" indent="-285750">
              <a:lnSpc>
                <a:spcPts val="2160"/>
              </a:lnSpc>
              <a:buFontTx/>
              <a:buChar char="-"/>
            </a:pPr>
            <a:r>
              <a:rPr lang="en-US" dirty="0" err="1" smtClean="0"/>
              <a:t>Trang</a:t>
            </a:r>
            <a:r>
              <a:rPr lang="en-US" dirty="0" smtClean="0"/>
              <a:t> web </a:t>
            </a:r>
            <a:r>
              <a:rPr lang="en-US" dirty="0" err="1" smtClean="0"/>
              <a:t>chính</a:t>
            </a:r>
            <a:r>
              <a:rPr lang="en-US" dirty="0" smtClean="0"/>
              <a:t> </a:t>
            </a:r>
            <a:r>
              <a:rPr lang="en-US" dirty="0" err="1" smtClean="0"/>
              <a:t>thức</a:t>
            </a:r>
            <a:r>
              <a:rPr lang="en-US" dirty="0" smtClean="0"/>
              <a:t> python.org</a:t>
            </a:r>
          </a:p>
          <a:p>
            <a:pPr marL="285750" indent="-285750">
              <a:lnSpc>
                <a:spcPts val="2160"/>
              </a:lnSpc>
              <a:buFontTx/>
              <a:buChar char="-"/>
            </a:pPr>
            <a:r>
              <a:rPr lang="en-US" dirty="0" err="1" smtClean="0"/>
              <a:t>Hiện</a:t>
            </a:r>
            <a:r>
              <a:rPr lang="en-US" dirty="0" smtClean="0"/>
              <a:t> nay Python </a:t>
            </a:r>
            <a:r>
              <a:rPr lang="en-US" dirty="0" err="1" smtClean="0"/>
              <a:t>được</a:t>
            </a:r>
            <a:r>
              <a:rPr lang="en-US" dirty="0" smtClean="0"/>
              <a:t> </a:t>
            </a:r>
            <a:r>
              <a:rPr lang="en-US" dirty="0" err="1" smtClean="0"/>
              <a:t>coi</a:t>
            </a:r>
            <a:r>
              <a:rPr lang="en-US" dirty="0" smtClean="0"/>
              <a:t> </a:t>
            </a:r>
            <a:r>
              <a:rPr lang="en-US" dirty="0" err="1" smtClean="0"/>
              <a:t>là</a:t>
            </a:r>
            <a:r>
              <a:rPr lang="en-US" dirty="0" smtClean="0"/>
              <a:t> </a:t>
            </a:r>
            <a:r>
              <a:rPr lang="en-US" dirty="0" err="1" smtClean="0"/>
              <a:t>ngôn</a:t>
            </a:r>
            <a:r>
              <a:rPr lang="en-US" dirty="0" smtClean="0"/>
              <a:t> </a:t>
            </a:r>
            <a:r>
              <a:rPr lang="en-US" dirty="0" err="1" smtClean="0"/>
              <a:t>ngữu</a:t>
            </a:r>
            <a:r>
              <a:rPr lang="en-US" dirty="0" smtClean="0"/>
              <a:t> </a:t>
            </a:r>
            <a:r>
              <a:rPr lang="en-US" dirty="0" err="1" smtClean="0"/>
              <a:t>bậc</a:t>
            </a:r>
            <a:r>
              <a:rPr lang="en-US" dirty="0" smtClean="0"/>
              <a:t> </a:t>
            </a:r>
            <a:r>
              <a:rPr lang="en-US" dirty="0" err="1" smtClean="0"/>
              <a:t>cao</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nhất</a:t>
            </a:r>
            <a:r>
              <a:rPr lang="en-US" dirty="0" smtClean="0"/>
              <a:t> </a:t>
            </a:r>
            <a:r>
              <a:rPr lang="en-US" dirty="0" err="1" smtClean="0"/>
              <a:t>thế</a:t>
            </a:r>
            <a:r>
              <a:rPr lang="en-US" dirty="0" smtClean="0"/>
              <a:t> </a:t>
            </a:r>
            <a:r>
              <a:rPr lang="en-US" dirty="0" err="1" smtClean="0"/>
              <a:t>giới</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mọi</a:t>
            </a:r>
            <a:r>
              <a:rPr lang="en-US" dirty="0" smtClean="0"/>
              <a:t> </a:t>
            </a:r>
            <a:r>
              <a:rPr lang="en-US" dirty="0" err="1" smtClean="0"/>
              <a:t>lứa</a:t>
            </a:r>
            <a:r>
              <a:rPr lang="en-US" dirty="0" smtClean="0"/>
              <a:t> </a:t>
            </a:r>
            <a:r>
              <a:rPr lang="en-US" dirty="0" err="1" smtClean="0"/>
              <a:t>tuổi</a:t>
            </a:r>
            <a:endParaRPr lang="en-US" dirty="0"/>
          </a:p>
        </p:txBody>
      </p:sp>
      <p:sp>
        <p:nvSpPr>
          <p:cNvPr id="5" name="TextBox 4"/>
          <p:cNvSpPr txBox="1"/>
          <p:nvPr/>
        </p:nvSpPr>
        <p:spPr>
          <a:xfrm>
            <a:off x="6273209" y="2770341"/>
            <a:ext cx="1988288" cy="369332"/>
          </a:xfrm>
          <a:prstGeom prst="rect">
            <a:avLst/>
          </a:prstGeom>
          <a:noFill/>
        </p:spPr>
        <p:txBody>
          <a:bodyPr wrap="square" rtlCol="0">
            <a:spAutoFit/>
          </a:bodyPr>
          <a:lstStyle/>
          <a:p>
            <a:r>
              <a:rPr lang="en-US" dirty="0" smtClean="0"/>
              <a:t>Logo </a:t>
            </a:r>
            <a:r>
              <a:rPr lang="en-US" dirty="0" err="1" smtClean="0"/>
              <a:t>của</a:t>
            </a:r>
            <a:r>
              <a:rPr lang="en-US" dirty="0" smtClean="0"/>
              <a:t> Python</a:t>
            </a:r>
            <a:endParaRPr lang="en-US" dirty="0"/>
          </a:p>
        </p:txBody>
      </p:sp>
      <p:pic>
        <p:nvPicPr>
          <p:cNvPr id="3076" name="Picture 4" descr="Free PSD 3d nft icon developer male illustration"/>
          <p:cNvPicPr>
            <a:picLocks noChangeAspect="1" noChangeArrowheads="1"/>
          </p:cNvPicPr>
          <p:nvPr/>
        </p:nvPicPr>
        <p:blipFill rotWithShape="1">
          <a:blip r:embed="rId3">
            <a:extLst>
              <a:ext uri="{28A0092B-C50C-407E-A947-70E740481C1C}">
                <a14:useLocalDpi xmlns:a14="http://schemas.microsoft.com/office/drawing/2010/main" val="0"/>
              </a:ext>
            </a:extLst>
          </a:blip>
          <a:srcRect l="15726" t="24207" r="13837" b="17304"/>
          <a:stretch/>
        </p:blipFill>
        <p:spPr bwMode="auto">
          <a:xfrm>
            <a:off x="6048993" y="4388031"/>
            <a:ext cx="2436719" cy="2023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973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Text Placeholder 2"/>
          <p:cNvSpPr>
            <a:spLocks noGrp="1"/>
          </p:cNvSpPr>
          <p:nvPr>
            <p:ph type="body" sz="quarter" idx="13"/>
          </p:nvPr>
        </p:nvSpPr>
        <p:spPr/>
        <p:txBody>
          <a:bodyPr/>
          <a:lstStyle/>
          <a:p>
            <a:r>
              <a:rPr lang="en-US" dirty="0" err="1" smtClean="0"/>
              <a:t>Điểm</a:t>
            </a:r>
            <a:r>
              <a:rPr lang="en-US" dirty="0" smtClean="0"/>
              <a:t> </a:t>
            </a:r>
            <a:r>
              <a:rPr lang="en-US" dirty="0" err="1" smtClean="0"/>
              <a:t>nổi</a:t>
            </a:r>
            <a:r>
              <a:rPr lang="en-US" dirty="0" smtClean="0"/>
              <a:t> </a:t>
            </a:r>
            <a:r>
              <a:rPr lang="en-US" dirty="0" err="1" smtClean="0"/>
              <a:t>bật</a:t>
            </a:r>
            <a:r>
              <a:rPr lang="en-US" dirty="0" smtClean="0"/>
              <a:t> </a:t>
            </a:r>
            <a:r>
              <a:rPr lang="en-US" dirty="0" err="1" smtClean="0"/>
              <a:t>của</a:t>
            </a:r>
            <a:r>
              <a:rPr lang="en-US" dirty="0" smtClean="0"/>
              <a:t> Python</a:t>
            </a:r>
            <a:endParaRPr lang="en-US" dirty="0"/>
          </a:p>
        </p:txBody>
      </p:sp>
      <p:sp>
        <p:nvSpPr>
          <p:cNvPr id="5" name="Rounded Rectangle 4"/>
          <p:cNvSpPr/>
          <p:nvPr/>
        </p:nvSpPr>
        <p:spPr>
          <a:xfrm>
            <a:off x="584789" y="1786270"/>
            <a:ext cx="7740503" cy="4072270"/>
          </a:xfrm>
          <a:prstGeom prst="roundRect">
            <a:avLst>
              <a:gd name="adj" fmla="val 2567"/>
            </a:avLst>
          </a:prstGeom>
          <a:solidFill>
            <a:schemeClr val="bg1"/>
          </a:solidFill>
          <a:ln w="19050">
            <a:solidFill>
              <a:srgbClr val="67C7D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48315" y="2072493"/>
            <a:ext cx="6964326" cy="3416320"/>
          </a:xfrm>
          <a:prstGeom prst="rect">
            <a:avLst/>
          </a:prstGeom>
          <a:noFill/>
        </p:spPr>
        <p:txBody>
          <a:bodyPr wrap="square" rtlCol="0">
            <a:spAutoFit/>
          </a:bodyPr>
          <a:lstStyle/>
          <a:p>
            <a:r>
              <a:rPr lang="vi-VN" dirty="0" smtClean="0"/>
              <a:t>Python </a:t>
            </a:r>
            <a:r>
              <a:rPr lang="vi-VN" dirty="0"/>
              <a:t>có cú pháp đơn giản, gần gũi với ngôn ngữ tự nhiên, dễ học và dễ sử dụng</a:t>
            </a:r>
            <a:r>
              <a:rPr lang="vi-VN" dirty="0" smtClean="0"/>
              <a:t>.</a:t>
            </a:r>
            <a:endParaRPr lang="en-US" dirty="0" smtClean="0"/>
          </a:p>
          <a:p>
            <a:endParaRPr lang="vi-VN" dirty="0"/>
          </a:p>
          <a:p>
            <a:r>
              <a:rPr lang="vi-VN" dirty="0" smtClean="0"/>
              <a:t>Python </a:t>
            </a:r>
            <a:r>
              <a:rPr lang="vi-VN" dirty="0"/>
              <a:t>hỗ trợ nhiều thư viện và module mạnh mẽ, giúp giải quyết các tác vụ phức tạp một cách hiệu quả</a:t>
            </a:r>
            <a:r>
              <a:rPr lang="vi-VN" dirty="0" smtClean="0"/>
              <a:t>.</a:t>
            </a:r>
            <a:r>
              <a:rPr lang="en-US" dirty="0" smtClean="0"/>
              <a:t/>
            </a:r>
            <a:br>
              <a:rPr lang="en-US" dirty="0" smtClean="0"/>
            </a:br>
            <a:endParaRPr lang="vi-VN" dirty="0"/>
          </a:p>
          <a:p>
            <a:r>
              <a:rPr lang="vi-VN" dirty="0" smtClean="0"/>
              <a:t>Python </a:t>
            </a:r>
            <a:r>
              <a:rPr lang="vi-VN" dirty="0"/>
              <a:t>là một ngôn ngữ đa năng, được sử dụng rộng rãi trong nhiều lĩnh vực như phân tích dữ liệu, trí tuệ nhân tạo, lập trình web, thiết kế giao diện, và nhiều hơn nữa</a:t>
            </a:r>
            <a:r>
              <a:rPr lang="vi-VN" dirty="0" smtClean="0"/>
              <a:t>.</a:t>
            </a:r>
            <a:r>
              <a:rPr lang="en-US" dirty="0" smtClean="0"/>
              <a:t/>
            </a:r>
            <a:br>
              <a:rPr lang="en-US" dirty="0" smtClean="0"/>
            </a:br>
            <a:endParaRPr lang="vi-VN" dirty="0"/>
          </a:p>
          <a:p>
            <a:r>
              <a:rPr lang="vi-VN" dirty="0" smtClean="0"/>
              <a:t>Python </a:t>
            </a:r>
            <a:r>
              <a:rPr lang="vi-VN" dirty="0"/>
              <a:t>có cộng đồng lớn và phong phú, hỗ trợ người dùng thông qua tài liệu, diễn đàn và thư viện mã nguồn mở.</a:t>
            </a:r>
          </a:p>
        </p:txBody>
      </p:sp>
      <p:sp>
        <p:nvSpPr>
          <p:cNvPr id="6" name="Oval 5"/>
          <p:cNvSpPr/>
          <p:nvPr/>
        </p:nvSpPr>
        <p:spPr>
          <a:xfrm>
            <a:off x="708467" y="215226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7" name="Oval 6"/>
          <p:cNvSpPr/>
          <p:nvPr/>
        </p:nvSpPr>
        <p:spPr>
          <a:xfrm>
            <a:off x="708467" y="2989368"/>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8" name="Oval 7"/>
          <p:cNvSpPr/>
          <p:nvPr/>
        </p:nvSpPr>
        <p:spPr>
          <a:xfrm>
            <a:off x="708467" y="3784751"/>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9" name="Oval 8"/>
          <p:cNvSpPr/>
          <p:nvPr/>
        </p:nvSpPr>
        <p:spPr>
          <a:xfrm>
            <a:off x="708467" y="4865798"/>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Tree>
    <p:extLst>
      <p:ext uri="{BB962C8B-B14F-4D97-AF65-F5344CB8AC3E}">
        <p14:creationId xmlns:p14="http://schemas.microsoft.com/office/powerpoint/2010/main" val="2948063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 Placeholder 2"/>
          <p:cNvSpPr>
            <a:spLocks noGrp="1"/>
          </p:cNvSpPr>
          <p:nvPr>
            <p:ph type="body" sz="quarter" idx="13"/>
          </p:nvPr>
        </p:nvSpPr>
        <p:spPr/>
        <p:txBody>
          <a:bodyPr/>
          <a:lstStyle/>
          <a:p>
            <a:r>
              <a:rPr lang="en-US" dirty="0" smtClean="0"/>
              <a:t>Python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r>
              <a:rPr lang="en-US" dirty="0" err="1" smtClean="0"/>
              <a:t>gì</a:t>
            </a:r>
            <a:r>
              <a:rPr lang="en-US" dirty="0" smtClean="0"/>
              <a:t>?</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897" y="3315566"/>
            <a:ext cx="7785020" cy="2749304"/>
          </a:xfrm>
          <a:prstGeom prst="rect">
            <a:avLst/>
          </a:prstGeom>
        </p:spPr>
      </p:pic>
      <p:sp>
        <p:nvSpPr>
          <p:cNvPr id="12" name="TextBox 11"/>
          <p:cNvSpPr txBox="1"/>
          <p:nvPr/>
        </p:nvSpPr>
        <p:spPr>
          <a:xfrm>
            <a:off x="1155855" y="1490270"/>
            <a:ext cx="7601033" cy="369332"/>
          </a:xfrm>
          <a:prstGeom prst="rect">
            <a:avLst/>
          </a:prstGeom>
          <a:noFill/>
        </p:spPr>
        <p:txBody>
          <a:bodyPr wrap="square" rtlCol="0">
            <a:spAutoFit/>
          </a:bodyPr>
          <a:lstStyle/>
          <a:p>
            <a:r>
              <a:rPr lang="en-US" b="1" dirty="0" smtClean="0"/>
              <a:t>Python </a:t>
            </a:r>
            <a:r>
              <a:rPr lang="en-US" dirty="0" err="1" smtClean="0"/>
              <a:t>được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vô</a:t>
            </a:r>
            <a:r>
              <a:rPr lang="en-US" dirty="0" smtClean="0"/>
              <a:t> </a:t>
            </a:r>
            <a:r>
              <a:rPr lang="en-US" dirty="0" err="1" smtClean="0"/>
              <a:t>cùng</a:t>
            </a:r>
            <a:r>
              <a:rPr lang="en-US" dirty="0" smtClean="0"/>
              <a:t> </a:t>
            </a:r>
            <a:r>
              <a:rPr lang="en-US" dirty="0" err="1" smtClean="0"/>
              <a:t>rộng</a:t>
            </a:r>
            <a:r>
              <a:rPr lang="en-US" dirty="0" smtClean="0"/>
              <a:t> </a:t>
            </a:r>
            <a:r>
              <a:rPr lang="en-US" dirty="0" err="1" smtClean="0"/>
              <a:t>rãi</a:t>
            </a:r>
            <a:r>
              <a:rPr lang="en-US" dirty="0" smtClean="0"/>
              <a:t> </a:t>
            </a:r>
            <a:r>
              <a:rPr lang="en-US" dirty="0" err="1" smtClean="0"/>
              <a:t>trong</a:t>
            </a:r>
            <a:r>
              <a:rPr lang="en-US" dirty="0" smtClean="0"/>
              <a:t> </a:t>
            </a:r>
            <a:r>
              <a:rPr lang="en-US" dirty="0" err="1" smtClean="0"/>
              <a:t>đời</a:t>
            </a:r>
            <a:r>
              <a:rPr lang="en-US" dirty="0" smtClean="0"/>
              <a:t> </a:t>
            </a:r>
            <a:r>
              <a:rPr lang="en-US" dirty="0" err="1" smtClean="0"/>
              <a:t>sống</a:t>
            </a:r>
            <a:r>
              <a:rPr lang="en-US" dirty="0" smtClean="0"/>
              <a:t> </a:t>
            </a:r>
            <a:r>
              <a:rPr lang="en-US" dirty="0" err="1" smtClean="0"/>
              <a:t>thực</a:t>
            </a:r>
            <a:r>
              <a:rPr lang="en-US" dirty="0" smtClean="0"/>
              <a:t> </a:t>
            </a:r>
            <a:r>
              <a:rPr lang="en-US" dirty="0" err="1" smtClean="0"/>
              <a:t>tế</a:t>
            </a:r>
            <a:endParaRPr lang="en-US" dirty="0"/>
          </a:p>
        </p:txBody>
      </p:sp>
      <p:pic>
        <p:nvPicPr>
          <p:cNvPr id="13" name="Picture 2" descr="https://www.python.org/static/apple-touch-icon-precompos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94" y="1502958"/>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36897" y="2111127"/>
            <a:ext cx="2011294" cy="369332"/>
          </a:xfrm>
          <a:prstGeom prst="rect">
            <a:avLst/>
          </a:prstGeom>
          <a:noFill/>
        </p:spPr>
        <p:txBody>
          <a:bodyPr wrap="square" rtlCol="0">
            <a:spAutoFit/>
          </a:bodyPr>
          <a:lstStyle/>
          <a:p>
            <a:r>
              <a:rPr lang="en-US" b="1" dirty="0" err="1" smtClean="0">
                <a:solidFill>
                  <a:srgbClr val="7030A0"/>
                </a:solidFill>
              </a:rPr>
              <a:t>Ứng</a:t>
            </a:r>
            <a:r>
              <a:rPr lang="en-US" b="1" dirty="0" smtClean="0">
                <a:solidFill>
                  <a:srgbClr val="7030A0"/>
                </a:solidFill>
              </a:rPr>
              <a:t> </a:t>
            </a:r>
            <a:r>
              <a:rPr lang="en-US" b="1" dirty="0" err="1" smtClean="0">
                <a:solidFill>
                  <a:srgbClr val="7030A0"/>
                </a:solidFill>
              </a:rPr>
              <a:t>dụng</a:t>
            </a:r>
            <a:r>
              <a:rPr lang="en-US" b="1" dirty="0" smtClean="0">
                <a:solidFill>
                  <a:srgbClr val="7030A0"/>
                </a:solidFill>
              </a:rPr>
              <a:t> Web</a:t>
            </a:r>
            <a:endParaRPr lang="en-US" dirty="0">
              <a:solidFill>
                <a:srgbClr val="7030A0"/>
              </a:solidFill>
            </a:endParaRPr>
          </a:p>
        </p:txBody>
      </p:sp>
      <p:sp>
        <p:nvSpPr>
          <p:cNvPr id="15" name="TextBox 14"/>
          <p:cNvSpPr txBox="1"/>
          <p:nvPr/>
        </p:nvSpPr>
        <p:spPr>
          <a:xfrm>
            <a:off x="2735228" y="2111127"/>
            <a:ext cx="1637267" cy="369332"/>
          </a:xfrm>
          <a:prstGeom prst="rect">
            <a:avLst/>
          </a:prstGeom>
          <a:noFill/>
        </p:spPr>
        <p:txBody>
          <a:bodyPr wrap="square" rtlCol="0">
            <a:spAutoFit/>
          </a:bodyPr>
          <a:lstStyle/>
          <a:p>
            <a:r>
              <a:rPr lang="en-US" b="1" dirty="0" err="1" smtClean="0">
                <a:solidFill>
                  <a:srgbClr val="FF0000"/>
                </a:solidFill>
              </a:rPr>
              <a:t>Tự</a:t>
            </a:r>
            <a:r>
              <a:rPr lang="en-US" b="1" dirty="0" smtClean="0">
                <a:solidFill>
                  <a:srgbClr val="FF0000"/>
                </a:solidFill>
              </a:rPr>
              <a:t> </a:t>
            </a:r>
            <a:r>
              <a:rPr lang="en-US" b="1" dirty="0" err="1" smtClean="0">
                <a:solidFill>
                  <a:srgbClr val="FF0000"/>
                </a:solidFill>
              </a:rPr>
              <a:t>động</a:t>
            </a:r>
            <a:r>
              <a:rPr lang="en-US" b="1" dirty="0" smtClean="0">
                <a:solidFill>
                  <a:srgbClr val="FF0000"/>
                </a:solidFill>
              </a:rPr>
              <a:t> </a:t>
            </a:r>
            <a:r>
              <a:rPr lang="en-US" b="1" dirty="0" err="1" smtClean="0">
                <a:solidFill>
                  <a:srgbClr val="FF0000"/>
                </a:solidFill>
              </a:rPr>
              <a:t>hóa</a:t>
            </a:r>
            <a:endParaRPr lang="en-US" dirty="0">
              <a:solidFill>
                <a:srgbClr val="FF0000"/>
              </a:solidFill>
            </a:endParaRPr>
          </a:p>
        </p:txBody>
      </p:sp>
      <p:sp>
        <p:nvSpPr>
          <p:cNvPr id="16" name="TextBox 15"/>
          <p:cNvSpPr txBox="1"/>
          <p:nvPr/>
        </p:nvSpPr>
        <p:spPr>
          <a:xfrm>
            <a:off x="4680406" y="2111127"/>
            <a:ext cx="2302285" cy="369332"/>
          </a:xfrm>
          <a:prstGeom prst="rect">
            <a:avLst/>
          </a:prstGeom>
          <a:noFill/>
        </p:spPr>
        <p:txBody>
          <a:bodyPr wrap="square" rtlCol="0">
            <a:spAutoFit/>
          </a:bodyPr>
          <a:lstStyle/>
          <a:p>
            <a:r>
              <a:rPr lang="en-US" b="1" dirty="0" err="1" smtClean="0">
                <a:solidFill>
                  <a:srgbClr val="0070C0"/>
                </a:solidFill>
              </a:rPr>
              <a:t>Khoa</a:t>
            </a:r>
            <a:r>
              <a:rPr lang="en-US" b="1" dirty="0" smtClean="0">
                <a:solidFill>
                  <a:srgbClr val="0070C0"/>
                </a:solidFill>
              </a:rPr>
              <a:t> </a:t>
            </a:r>
            <a:r>
              <a:rPr lang="en-US" b="1" dirty="0" err="1" smtClean="0">
                <a:solidFill>
                  <a:srgbClr val="0070C0"/>
                </a:solidFill>
              </a:rPr>
              <a:t>học</a:t>
            </a:r>
            <a:r>
              <a:rPr lang="en-US" b="1" dirty="0" smtClean="0">
                <a:solidFill>
                  <a:srgbClr val="0070C0"/>
                </a:solidFill>
              </a:rPr>
              <a:t> </a:t>
            </a:r>
            <a:r>
              <a:rPr lang="en-US" b="1" dirty="0" err="1" smtClean="0">
                <a:solidFill>
                  <a:srgbClr val="0070C0"/>
                </a:solidFill>
              </a:rPr>
              <a:t>máy</a:t>
            </a:r>
            <a:r>
              <a:rPr lang="en-US" b="1" dirty="0" smtClean="0">
                <a:solidFill>
                  <a:srgbClr val="0070C0"/>
                </a:solidFill>
              </a:rPr>
              <a:t> </a:t>
            </a:r>
            <a:r>
              <a:rPr lang="en-US" b="1" dirty="0" err="1" smtClean="0">
                <a:solidFill>
                  <a:srgbClr val="0070C0"/>
                </a:solidFill>
              </a:rPr>
              <a:t>tính</a:t>
            </a:r>
            <a:endParaRPr lang="en-US" dirty="0">
              <a:solidFill>
                <a:srgbClr val="0070C0"/>
              </a:solidFill>
            </a:endParaRPr>
          </a:p>
        </p:txBody>
      </p:sp>
      <p:sp>
        <p:nvSpPr>
          <p:cNvPr id="17" name="TextBox 16"/>
          <p:cNvSpPr txBox="1"/>
          <p:nvPr/>
        </p:nvSpPr>
        <p:spPr>
          <a:xfrm>
            <a:off x="7395688" y="2111127"/>
            <a:ext cx="523361" cy="369332"/>
          </a:xfrm>
          <a:prstGeom prst="rect">
            <a:avLst/>
          </a:prstGeom>
          <a:noFill/>
        </p:spPr>
        <p:txBody>
          <a:bodyPr wrap="square" rtlCol="0">
            <a:spAutoFit/>
          </a:bodyPr>
          <a:lstStyle/>
          <a:p>
            <a:r>
              <a:rPr lang="en-US" b="1" dirty="0" smtClean="0">
                <a:solidFill>
                  <a:schemeClr val="accent6">
                    <a:lumMod val="50000"/>
                  </a:schemeClr>
                </a:solidFill>
              </a:rPr>
              <a:t>AI</a:t>
            </a:r>
            <a:endParaRPr lang="en-US" dirty="0">
              <a:solidFill>
                <a:schemeClr val="accent6">
                  <a:lumMod val="50000"/>
                </a:schemeClr>
              </a:solidFill>
            </a:endParaRPr>
          </a:p>
        </p:txBody>
      </p:sp>
      <p:sp>
        <p:nvSpPr>
          <p:cNvPr id="18" name="TextBox 17"/>
          <p:cNvSpPr txBox="1"/>
          <p:nvPr/>
        </p:nvSpPr>
        <p:spPr>
          <a:xfrm>
            <a:off x="1007774" y="2784458"/>
            <a:ext cx="2185907" cy="369332"/>
          </a:xfrm>
          <a:prstGeom prst="rect">
            <a:avLst/>
          </a:prstGeom>
          <a:noFill/>
        </p:spPr>
        <p:txBody>
          <a:bodyPr wrap="square" rtlCol="0">
            <a:spAutoFit/>
          </a:bodyPr>
          <a:lstStyle/>
          <a:p>
            <a:r>
              <a:rPr lang="en-US" b="1" dirty="0" err="1" smtClean="0">
                <a:solidFill>
                  <a:srgbClr val="5EB130"/>
                </a:solidFill>
              </a:rPr>
              <a:t>Lập</a:t>
            </a:r>
            <a:r>
              <a:rPr lang="en-US" b="1" dirty="0" smtClean="0">
                <a:solidFill>
                  <a:srgbClr val="5EB130"/>
                </a:solidFill>
              </a:rPr>
              <a:t> </a:t>
            </a:r>
            <a:r>
              <a:rPr lang="en-US" b="1" dirty="0" err="1" smtClean="0">
                <a:solidFill>
                  <a:srgbClr val="5EB130"/>
                </a:solidFill>
              </a:rPr>
              <a:t>trình</a:t>
            </a:r>
            <a:r>
              <a:rPr lang="en-US" b="1" dirty="0" smtClean="0">
                <a:solidFill>
                  <a:srgbClr val="5EB130"/>
                </a:solidFill>
              </a:rPr>
              <a:t> Robot</a:t>
            </a:r>
            <a:endParaRPr lang="en-US" dirty="0">
              <a:solidFill>
                <a:srgbClr val="5EB130"/>
              </a:solidFill>
            </a:endParaRPr>
          </a:p>
        </p:txBody>
      </p:sp>
      <p:sp>
        <p:nvSpPr>
          <p:cNvPr id="19" name="TextBox 18"/>
          <p:cNvSpPr txBox="1"/>
          <p:nvPr/>
        </p:nvSpPr>
        <p:spPr>
          <a:xfrm>
            <a:off x="5999266" y="2731984"/>
            <a:ext cx="2269035" cy="369332"/>
          </a:xfrm>
          <a:prstGeom prst="rect">
            <a:avLst/>
          </a:prstGeom>
          <a:noFill/>
        </p:spPr>
        <p:txBody>
          <a:bodyPr wrap="square" rtlCol="0">
            <a:spAutoFit/>
          </a:bodyPr>
          <a:lstStyle/>
          <a:p>
            <a:r>
              <a:rPr lang="en-US" b="1" dirty="0" err="1" smtClean="0">
                <a:solidFill>
                  <a:srgbClr val="EC5F77"/>
                </a:solidFill>
              </a:rPr>
              <a:t>Phân</a:t>
            </a:r>
            <a:r>
              <a:rPr lang="en-US" b="1" dirty="0" smtClean="0">
                <a:solidFill>
                  <a:srgbClr val="EC5F77"/>
                </a:solidFill>
              </a:rPr>
              <a:t> </a:t>
            </a:r>
            <a:r>
              <a:rPr lang="en-US" b="1" dirty="0" err="1" smtClean="0">
                <a:solidFill>
                  <a:srgbClr val="EC5F77"/>
                </a:solidFill>
              </a:rPr>
              <a:t>tích</a:t>
            </a:r>
            <a:r>
              <a:rPr lang="en-US" b="1" dirty="0" smtClean="0">
                <a:solidFill>
                  <a:srgbClr val="EC5F77"/>
                </a:solidFill>
              </a:rPr>
              <a:t> </a:t>
            </a:r>
            <a:r>
              <a:rPr lang="en-US" b="1" dirty="0" err="1" smtClean="0">
                <a:solidFill>
                  <a:srgbClr val="EC5F77"/>
                </a:solidFill>
              </a:rPr>
              <a:t>Dữ</a:t>
            </a:r>
            <a:r>
              <a:rPr lang="en-US" b="1" dirty="0" smtClean="0">
                <a:solidFill>
                  <a:srgbClr val="EC5F77"/>
                </a:solidFill>
              </a:rPr>
              <a:t> </a:t>
            </a:r>
            <a:r>
              <a:rPr lang="en-US" b="1" dirty="0" err="1" smtClean="0">
                <a:solidFill>
                  <a:srgbClr val="EC5F77"/>
                </a:solidFill>
              </a:rPr>
              <a:t>liệu</a:t>
            </a:r>
            <a:endParaRPr lang="en-US" dirty="0">
              <a:solidFill>
                <a:srgbClr val="EC5F77"/>
              </a:solidFill>
            </a:endParaRPr>
          </a:p>
        </p:txBody>
      </p:sp>
      <p:sp>
        <p:nvSpPr>
          <p:cNvPr id="20" name="TextBox 19"/>
          <p:cNvSpPr txBox="1"/>
          <p:nvPr/>
        </p:nvSpPr>
        <p:spPr>
          <a:xfrm>
            <a:off x="3996131" y="2731984"/>
            <a:ext cx="1066552" cy="369332"/>
          </a:xfrm>
          <a:prstGeom prst="rect">
            <a:avLst/>
          </a:prstGeom>
          <a:noFill/>
        </p:spPr>
        <p:txBody>
          <a:bodyPr wrap="square" rtlCol="0">
            <a:spAutoFit/>
          </a:bodyPr>
          <a:lstStyle/>
          <a:p>
            <a:r>
              <a:rPr lang="en-US" b="1" dirty="0" smtClean="0">
                <a:solidFill>
                  <a:schemeClr val="accent2">
                    <a:lumMod val="75000"/>
                  </a:schemeClr>
                </a:solidFill>
              </a:rPr>
              <a:t>GAME</a:t>
            </a:r>
            <a:endParaRPr lang="en-US" dirty="0">
              <a:solidFill>
                <a:schemeClr val="accent2">
                  <a:lumMod val="75000"/>
                </a:schemeClr>
              </a:solidFill>
            </a:endParaRPr>
          </a:p>
        </p:txBody>
      </p:sp>
    </p:spTree>
    <p:extLst>
      <p:ext uri="{BB962C8B-B14F-4D97-AF65-F5344CB8AC3E}">
        <p14:creationId xmlns:p14="http://schemas.microsoft.com/office/powerpoint/2010/main" val="3202920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 Placeholder 2"/>
          <p:cNvSpPr>
            <a:spLocks noGrp="1"/>
          </p:cNvSpPr>
          <p:nvPr>
            <p:ph type="body" sz="quarter" idx="13"/>
          </p:nvPr>
        </p:nvSpPr>
        <p:spPr/>
        <p:txBody>
          <a:bodyPr/>
          <a:lstStyle/>
          <a:p>
            <a:r>
              <a:rPr lang="en-US" dirty="0" smtClean="0"/>
              <a:t>Python </a:t>
            </a:r>
            <a:r>
              <a:rPr lang="en-US" dirty="0" err="1" smtClean="0"/>
              <a:t>có</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không</a:t>
            </a:r>
            <a:r>
              <a:rPr lang="en-US" dirty="0" smtClean="0"/>
              <a:t> ?</a:t>
            </a:r>
            <a:endParaRPr lang="en-US" dirty="0"/>
          </a:p>
        </p:txBody>
      </p:sp>
      <p:grpSp>
        <p:nvGrpSpPr>
          <p:cNvPr id="22" name="Group 21"/>
          <p:cNvGrpSpPr/>
          <p:nvPr/>
        </p:nvGrpSpPr>
        <p:grpSpPr>
          <a:xfrm>
            <a:off x="674238" y="2163751"/>
            <a:ext cx="7730854" cy="3650249"/>
            <a:chOff x="790616" y="1536469"/>
            <a:chExt cx="7730854" cy="3650249"/>
          </a:xfrm>
        </p:grpSpPr>
        <p:sp>
          <p:nvSpPr>
            <p:cNvPr id="6" name="Rounded Rectangle 5"/>
            <p:cNvSpPr/>
            <p:nvPr/>
          </p:nvSpPr>
          <p:spPr>
            <a:xfrm>
              <a:off x="1171616" y="1587731"/>
              <a:ext cx="3167149" cy="659476"/>
            </a:xfrm>
            <a:prstGeom prst="roundRect">
              <a:avLst/>
            </a:prstGeom>
            <a:solidFill>
              <a:srgbClr val="9ACF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16" y="1536469"/>
              <a:ext cx="762000" cy="762000"/>
            </a:xfrm>
            <a:prstGeom prst="rect">
              <a:avLst/>
            </a:prstGeom>
          </p:spPr>
        </p:pic>
        <p:sp>
          <p:nvSpPr>
            <p:cNvPr id="8" name="Rounded Rectangle 7"/>
            <p:cNvSpPr/>
            <p:nvPr/>
          </p:nvSpPr>
          <p:spPr>
            <a:xfrm>
              <a:off x="1171616" y="2528758"/>
              <a:ext cx="3167149" cy="659476"/>
            </a:xfrm>
            <a:prstGeom prst="roundRect">
              <a:avLst/>
            </a:prstGeom>
            <a:solidFill>
              <a:srgbClr val="FC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616" y="2458681"/>
              <a:ext cx="762000" cy="762000"/>
            </a:xfrm>
            <a:prstGeom prst="rect">
              <a:avLst/>
            </a:prstGeom>
          </p:spPr>
        </p:pic>
        <p:sp>
          <p:nvSpPr>
            <p:cNvPr id="9" name="Rounded Rectangle 8"/>
            <p:cNvSpPr/>
            <p:nvPr/>
          </p:nvSpPr>
          <p:spPr>
            <a:xfrm>
              <a:off x="1171616" y="3494966"/>
              <a:ext cx="3167149" cy="659476"/>
            </a:xfrm>
            <a:prstGeom prst="roundRect">
              <a:avLst/>
            </a:prstGeom>
            <a:solidFill>
              <a:srgbClr val="FEF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171616" y="4493621"/>
              <a:ext cx="3167149" cy="659476"/>
            </a:xfrm>
            <a:prstGeom prst="roundRect">
              <a:avLst/>
            </a:prstGeom>
            <a:solidFill>
              <a:srgbClr val="CCC3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5354321" y="1587731"/>
              <a:ext cx="3167149" cy="659476"/>
            </a:xfrm>
            <a:prstGeom prst="roundRect">
              <a:avLst/>
            </a:prstGeom>
            <a:solidFill>
              <a:srgbClr val="B5E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354321" y="2528758"/>
              <a:ext cx="3167149" cy="659476"/>
            </a:xfrm>
            <a:prstGeom prst="roundRect">
              <a:avLst/>
            </a:prstGeom>
            <a:solidFill>
              <a:srgbClr val="F4D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354321" y="3527413"/>
              <a:ext cx="3167149" cy="659476"/>
            </a:xfrm>
            <a:prstGeom prst="roundRect">
              <a:avLst/>
            </a:prstGeom>
            <a:solidFill>
              <a:srgbClr val="BDF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354321" y="4493621"/>
              <a:ext cx="3167149" cy="659476"/>
            </a:xfrm>
            <a:prstGeom prst="roundRect">
              <a:avLst/>
            </a:prstGeom>
            <a:solidFill>
              <a:srgbClr val="F8C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616" y="3381729"/>
              <a:ext cx="762000" cy="76200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616" y="4424718"/>
              <a:ext cx="762000" cy="76200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7953" y="4424718"/>
              <a:ext cx="762000" cy="762000"/>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3757" y="3460330"/>
              <a:ext cx="762000" cy="762000"/>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23757" y="2458681"/>
              <a:ext cx="762000" cy="762000"/>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23757" y="1536469"/>
              <a:ext cx="762000" cy="762000"/>
            </a:xfrm>
            <a:prstGeom prst="rect">
              <a:avLst/>
            </a:prstGeom>
          </p:spPr>
        </p:pic>
        <p:sp>
          <p:nvSpPr>
            <p:cNvPr id="23" name="TextBox 22"/>
            <p:cNvSpPr txBox="1"/>
            <p:nvPr/>
          </p:nvSpPr>
          <p:spPr>
            <a:xfrm>
              <a:off x="1675509" y="1718840"/>
              <a:ext cx="2388936" cy="369332"/>
            </a:xfrm>
            <a:prstGeom prst="rect">
              <a:avLst/>
            </a:prstGeom>
            <a:noFill/>
          </p:spPr>
          <p:txBody>
            <a:bodyPr wrap="square" rtlCol="0">
              <a:spAutoFit/>
            </a:bodyPr>
            <a:lstStyle/>
            <a:p>
              <a:r>
                <a:rPr lang="en-US" dirty="0" err="1" smtClean="0">
                  <a:solidFill>
                    <a:schemeClr val="tx1">
                      <a:lumMod val="85000"/>
                      <a:lumOff val="15000"/>
                    </a:schemeClr>
                  </a:solidFill>
                </a:rPr>
                <a:t>Đơn</a:t>
              </a:r>
              <a:r>
                <a:rPr lang="en-US" dirty="0" smtClean="0">
                  <a:solidFill>
                    <a:schemeClr val="tx1">
                      <a:lumMod val="85000"/>
                      <a:lumOff val="15000"/>
                    </a:schemeClr>
                  </a:solidFill>
                </a:rPr>
                <a:t> </a:t>
              </a:r>
              <a:r>
                <a:rPr lang="en-US" dirty="0" err="1" smtClean="0">
                  <a:solidFill>
                    <a:schemeClr val="tx1">
                      <a:lumMod val="85000"/>
                      <a:lumOff val="15000"/>
                    </a:schemeClr>
                  </a:solidFill>
                </a:rPr>
                <a:t>giản</a:t>
              </a:r>
              <a:r>
                <a:rPr lang="en-US" dirty="0" smtClean="0">
                  <a:solidFill>
                    <a:schemeClr val="tx1">
                      <a:lumMod val="85000"/>
                      <a:lumOff val="15000"/>
                    </a:schemeClr>
                  </a:solidFill>
                </a:rPr>
                <a:t>, </a:t>
              </a:r>
              <a:r>
                <a:rPr lang="en-US" dirty="0" err="1" smtClean="0">
                  <a:solidFill>
                    <a:schemeClr val="tx1">
                      <a:lumMod val="85000"/>
                      <a:lumOff val="15000"/>
                    </a:schemeClr>
                  </a:solidFill>
                </a:rPr>
                <a:t>dễ</a:t>
              </a:r>
              <a:r>
                <a:rPr lang="en-US" dirty="0" smtClean="0">
                  <a:solidFill>
                    <a:schemeClr val="tx1">
                      <a:lumMod val="85000"/>
                      <a:lumOff val="15000"/>
                    </a:schemeClr>
                  </a:solidFill>
                </a:rPr>
                <a:t> </a:t>
              </a:r>
              <a:r>
                <a:rPr lang="en-US" dirty="0" err="1" smtClean="0">
                  <a:solidFill>
                    <a:schemeClr val="tx1">
                      <a:lumMod val="85000"/>
                      <a:lumOff val="15000"/>
                    </a:schemeClr>
                  </a:solidFill>
                </a:rPr>
                <a:t>dùng</a:t>
              </a:r>
              <a:endParaRPr lang="en-US" dirty="0">
                <a:solidFill>
                  <a:schemeClr val="tx1">
                    <a:lumMod val="85000"/>
                    <a:lumOff val="15000"/>
                  </a:schemeClr>
                </a:solidFill>
              </a:endParaRPr>
            </a:p>
          </p:txBody>
        </p:sp>
        <p:sp>
          <p:nvSpPr>
            <p:cNvPr id="24" name="TextBox 23"/>
            <p:cNvSpPr txBox="1"/>
            <p:nvPr/>
          </p:nvSpPr>
          <p:spPr>
            <a:xfrm>
              <a:off x="1675509" y="2684805"/>
              <a:ext cx="2388936" cy="369332"/>
            </a:xfrm>
            <a:prstGeom prst="rect">
              <a:avLst/>
            </a:prstGeom>
            <a:noFill/>
          </p:spPr>
          <p:txBody>
            <a:bodyPr wrap="square" rtlCol="0">
              <a:spAutoFit/>
            </a:bodyPr>
            <a:lstStyle/>
            <a:p>
              <a:r>
                <a:rPr lang="en-US" dirty="0" err="1" smtClean="0">
                  <a:solidFill>
                    <a:schemeClr val="tx1">
                      <a:lumMod val="85000"/>
                      <a:lumOff val="15000"/>
                    </a:schemeClr>
                  </a:solidFill>
                </a:rPr>
                <a:t>Hiệu</a:t>
              </a:r>
              <a:r>
                <a:rPr lang="en-US" dirty="0" smtClean="0">
                  <a:solidFill>
                    <a:schemeClr val="tx1">
                      <a:lumMod val="85000"/>
                      <a:lumOff val="15000"/>
                    </a:schemeClr>
                  </a:solidFill>
                </a:rPr>
                <a:t> </a:t>
              </a:r>
              <a:r>
                <a:rPr lang="en-US" dirty="0" err="1" smtClean="0">
                  <a:solidFill>
                    <a:schemeClr val="tx1">
                      <a:lumMod val="85000"/>
                      <a:lumOff val="15000"/>
                    </a:schemeClr>
                  </a:solidFill>
                </a:rPr>
                <a:t>quả</a:t>
              </a:r>
              <a:r>
                <a:rPr lang="en-US" dirty="0" smtClean="0">
                  <a:solidFill>
                    <a:schemeClr val="tx1">
                      <a:lumMod val="85000"/>
                      <a:lumOff val="15000"/>
                    </a:schemeClr>
                  </a:solidFill>
                </a:rPr>
                <a:t> </a:t>
              </a:r>
              <a:r>
                <a:rPr lang="en-US" dirty="0" err="1" smtClean="0">
                  <a:solidFill>
                    <a:schemeClr val="tx1">
                      <a:lumMod val="85000"/>
                      <a:lumOff val="15000"/>
                    </a:schemeClr>
                  </a:solidFill>
                </a:rPr>
                <a:t>cao</a:t>
              </a:r>
              <a:endParaRPr lang="en-US" dirty="0">
                <a:solidFill>
                  <a:schemeClr val="tx1">
                    <a:lumMod val="85000"/>
                    <a:lumOff val="15000"/>
                  </a:schemeClr>
                </a:solidFill>
              </a:endParaRPr>
            </a:p>
          </p:txBody>
        </p:sp>
        <p:sp>
          <p:nvSpPr>
            <p:cNvPr id="25" name="TextBox 24"/>
            <p:cNvSpPr txBox="1"/>
            <p:nvPr/>
          </p:nvSpPr>
          <p:spPr>
            <a:xfrm>
              <a:off x="1675509" y="3518164"/>
              <a:ext cx="2388936" cy="646331"/>
            </a:xfrm>
            <a:prstGeom prst="rect">
              <a:avLst/>
            </a:prstGeom>
            <a:noFill/>
          </p:spPr>
          <p:txBody>
            <a:bodyPr wrap="square" rtlCol="0">
              <a:spAutoFit/>
            </a:bodyPr>
            <a:lstStyle/>
            <a:p>
              <a:r>
                <a:rPr lang="en-US" dirty="0" err="1" smtClean="0">
                  <a:solidFill>
                    <a:schemeClr val="tx1">
                      <a:lumMod val="85000"/>
                      <a:lumOff val="15000"/>
                    </a:schemeClr>
                  </a:solidFill>
                </a:rPr>
                <a:t>Thư</a:t>
              </a:r>
              <a:r>
                <a:rPr lang="en-US" dirty="0" smtClean="0">
                  <a:solidFill>
                    <a:schemeClr val="tx1">
                      <a:lumMod val="85000"/>
                      <a:lumOff val="15000"/>
                    </a:schemeClr>
                  </a:solidFill>
                </a:rPr>
                <a:t> </a:t>
              </a:r>
              <a:r>
                <a:rPr lang="en-US" dirty="0" err="1" smtClean="0">
                  <a:solidFill>
                    <a:schemeClr val="tx1">
                      <a:lumMod val="85000"/>
                      <a:lumOff val="15000"/>
                    </a:schemeClr>
                  </a:solidFill>
                </a:rPr>
                <a:t>viện</a:t>
              </a:r>
              <a:r>
                <a:rPr lang="en-US" dirty="0" smtClean="0">
                  <a:solidFill>
                    <a:schemeClr val="tx1">
                      <a:lumMod val="85000"/>
                      <a:lumOff val="15000"/>
                    </a:schemeClr>
                  </a:solidFill>
                </a:rPr>
                <a:t>, framework </a:t>
              </a:r>
              <a:r>
                <a:rPr lang="en-US" dirty="0" err="1" smtClean="0">
                  <a:solidFill>
                    <a:schemeClr val="tx1">
                      <a:lumMod val="85000"/>
                      <a:lumOff val="15000"/>
                    </a:schemeClr>
                  </a:solidFill>
                </a:rPr>
                <a:t>đa</a:t>
              </a:r>
              <a:r>
                <a:rPr lang="en-US" dirty="0" smtClean="0">
                  <a:solidFill>
                    <a:schemeClr val="tx1">
                      <a:lumMod val="85000"/>
                      <a:lumOff val="15000"/>
                    </a:schemeClr>
                  </a:solidFill>
                </a:rPr>
                <a:t> </a:t>
              </a:r>
              <a:r>
                <a:rPr lang="en-US" dirty="0" err="1" smtClean="0">
                  <a:solidFill>
                    <a:schemeClr val="tx1">
                      <a:lumMod val="85000"/>
                      <a:lumOff val="15000"/>
                    </a:schemeClr>
                  </a:solidFill>
                </a:rPr>
                <a:t>dạng</a:t>
              </a:r>
              <a:endParaRPr lang="en-US" dirty="0">
                <a:solidFill>
                  <a:schemeClr val="tx1">
                    <a:lumMod val="85000"/>
                    <a:lumOff val="15000"/>
                  </a:schemeClr>
                </a:solidFill>
              </a:endParaRPr>
            </a:p>
          </p:txBody>
        </p:sp>
        <p:sp>
          <p:nvSpPr>
            <p:cNvPr id="26" name="TextBox 25"/>
            <p:cNvSpPr txBox="1"/>
            <p:nvPr/>
          </p:nvSpPr>
          <p:spPr>
            <a:xfrm>
              <a:off x="1675509" y="4638693"/>
              <a:ext cx="2388936" cy="369332"/>
            </a:xfrm>
            <a:prstGeom prst="rect">
              <a:avLst/>
            </a:prstGeom>
            <a:noFill/>
          </p:spPr>
          <p:txBody>
            <a:bodyPr wrap="square" rtlCol="0">
              <a:spAutoFit/>
            </a:bodyPr>
            <a:lstStyle/>
            <a:p>
              <a:r>
                <a:rPr lang="en-US" dirty="0" err="1" smtClean="0">
                  <a:solidFill>
                    <a:schemeClr val="tx1">
                      <a:lumMod val="85000"/>
                      <a:lumOff val="15000"/>
                    </a:schemeClr>
                  </a:solidFill>
                </a:rPr>
                <a:t>Đa</a:t>
              </a:r>
              <a:r>
                <a:rPr lang="en-US" dirty="0" smtClean="0">
                  <a:solidFill>
                    <a:schemeClr val="tx1">
                      <a:lumMod val="85000"/>
                      <a:lumOff val="15000"/>
                    </a:schemeClr>
                  </a:solidFill>
                </a:rPr>
                <a:t> </a:t>
              </a:r>
              <a:r>
                <a:rPr lang="en-US" dirty="0" err="1" smtClean="0">
                  <a:solidFill>
                    <a:schemeClr val="tx1">
                      <a:lumMod val="85000"/>
                      <a:lumOff val="15000"/>
                    </a:schemeClr>
                  </a:solidFill>
                </a:rPr>
                <a:t>năng</a:t>
              </a:r>
              <a:endParaRPr lang="en-US" dirty="0">
                <a:solidFill>
                  <a:schemeClr val="tx1">
                    <a:lumMod val="85000"/>
                    <a:lumOff val="15000"/>
                  </a:schemeClr>
                </a:solidFill>
              </a:endParaRPr>
            </a:p>
          </p:txBody>
        </p:sp>
        <p:sp>
          <p:nvSpPr>
            <p:cNvPr id="27" name="TextBox 26"/>
            <p:cNvSpPr txBox="1"/>
            <p:nvPr/>
          </p:nvSpPr>
          <p:spPr>
            <a:xfrm>
              <a:off x="5915478" y="1718840"/>
              <a:ext cx="2388936" cy="369332"/>
            </a:xfrm>
            <a:prstGeom prst="rect">
              <a:avLst/>
            </a:prstGeom>
            <a:noFill/>
          </p:spPr>
          <p:txBody>
            <a:bodyPr wrap="square" rtlCol="0">
              <a:spAutoFit/>
            </a:bodyPr>
            <a:lstStyle/>
            <a:p>
              <a:r>
                <a:rPr lang="en-US" dirty="0" err="1" smtClean="0">
                  <a:solidFill>
                    <a:schemeClr val="tx1">
                      <a:lumMod val="85000"/>
                      <a:lumOff val="15000"/>
                    </a:schemeClr>
                  </a:solidFill>
                </a:rPr>
                <a:t>Cộng</a:t>
              </a:r>
              <a:r>
                <a:rPr lang="en-US" dirty="0" smtClean="0">
                  <a:solidFill>
                    <a:schemeClr val="tx1">
                      <a:lumMod val="85000"/>
                      <a:lumOff val="15000"/>
                    </a:schemeClr>
                  </a:solidFill>
                </a:rPr>
                <a:t> </a:t>
              </a:r>
              <a:r>
                <a:rPr lang="en-US" dirty="0" err="1" smtClean="0">
                  <a:solidFill>
                    <a:schemeClr val="tx1">
                      <a:lumMod val="85000"/>
                      <a:lumOff val="15000"/>
                    </a:schemeClr>
                  </a:solidFill>
                </a:rPr>
                <a:t>đồng</a:t>
              </a:r>
              <a:r>
                <a:rPr lang="en-US" dirty="0" smtClean="0">
                  <a:solidFill>
                    <a:schemeClr val="tx1">
                      <a:lumMod val="85000"/>
                      <a:lumOff val="15000"/>
                    </a:schemeClr>
                  </a:solidFill>
                </a:rPr>
                <a:t> </a:t>
              </a:r>
              <a:r>
                <a:rPr lang="en-US" dirty="0" err="1" smtClean="0">
                  <a:solidFill>
                    <a:schemeClr val="tx1">
                      <a:lumMod val="85000"/>
                      <a:lumOff val="15000"/>
                    </a:schemeClr>
                  </a:solidFill>
                </a:rPr>
                <a:t>rộng</a:t>
              </a:r>
              <a:r>
                <a:rPr lang="en-US" dirty="0" smtClean="0">
                  <a:solidFill>
                    <a:schemeClr val="tx1">
                      <a:lumMod val="85000"/>
                      <a:lumOff val="15000"/>
                    </a:schemeClr>
                  </a:solidFill>
                </a:rPr>
                <a:t> </a:t>
              </a:r>
              <a:r>
                <a:rPr lang="en-US" dirty="0" err="1" smtClean="0">
                  <a:solidFill>
                    <a:schemeClr val="tx1">
                      <a:lumMod val="85000"/>
                      <a:lumOff val="15000"/>
                    </a:schemeClr>
                  </a:solidFill>
                </a:rPr>
                <a:t>lớn</a:t>
              </a:r>
              <a:endParaRPr lang="en-US" dirty="0">
                <a:solidFill>
                  <a:schemeClr val="tx1">
                    <a:lumMod val="85000"/>
                    <a:lumOff val="15000"/>
                  </a:schemeClr>
                </a:solidFill>
              </a:endParaRPr>
            </a:p>
          </p:txBody>
        </p:sp>
        <p:sp>
          <p:nvSpPr>
            <p:cNvPr id="28" name="TextBox 27"/>
            <p:cNvSpPr txBox="1"/>
            <p:nvPr/>
          </p:nvSpPr>
          <p:spPr>
            <a:xfrm>
              <a:off x="5915478" y="2684805"/>
              <a:ext cx="2605992" cy="369332"/>
            </a:xfrm>
            <a:prstGeom prst="rect">
              <a:avLst/>
            </a:prstGeom>
            <a:noFill/>
          </p:spPr>
          <p:txBody>
            <a:bodyPr wrap="square" rtlCol="0">
              <a:spAutoFit/>
            </a:bodyPr>
            <a:lstStyle/>
            <a:p>
              <a:r>
                <a:rPr lang="en-US" dirty="0" err="1" smtClean="0">
                  <a:solidFill>
                    <a:schemeClr val="tx1">
                      <a:lumMod val="85000"/>
                      <a:lumOff val="15000"/>
                    </a:schemeClr>
                  </a:solidFill>
                </a:rPr>
                <a:t>Khả</a:t>
              </a:r>
              <a:r>
                <a:rPr lang="en-US" dirty="0" smtClean="0">
                  <a:solidFill>
                    <a:schemeClr val="tx1">
                      <a:lumMod val="85000"/>
                      <a:lumOff val="15000"/>
                    </a:schemeClr>
                  </a:solidFill>
                </a:rPr>
                <a:t> </a:t>
              </a:r>
              <a:r>
                <a:rPr lang="en-US" dirty="0" err="1" smtClean="0">
                  <a:solidFill>
                    <a:schemeClr val="tx1">
                      <a:lumMod val="85000"/>
                      <a:lumOff val="15000"/>
                    </a:schemeClr>
                  </a:solidFill>
                </a:rPr>
                <a:t>năng</a:t>
              </a:r>
              <a:r>
                <a:rPr lang="en-US" dirty="0" smtClean="0">
                  <a:solidFill>
                    <a:schemeClr val="tx1">
                      <a:lumMod val="85000"/>
                      <a:lumOff val="15000"/>
                    </a:schemeClr>
                  </a:solidFill>
                </a:rPr>
                <a:t> </a:t>
              </a:r>
              <a:r>
                <a:rPr lang="en-US" dirty="0" err="1" smtClean="0">
                  <a:solidFill>
                    <a:schemeClr val="tx1">
                      <a:lumMod val="85000"/>
                      <a:lumOff val="15000"/>
                    </a:schemeClr>
                  </a:solidFill>
                </a:rPr>
                <a:t>mở</a:t>
              </a:r>
              <a:r>
                <a:rPr lang="en-US" dirty="0" smtClean="0">
                  <a:solidFill>
                    <a:schemeClr val="tx1">
                      <a:lumMod val="85000"/>
                      <a:lumOff val="15000"/>
                    </a:schemeClr>
                  </a:solidFill>
                </a:rPr>
                <a:t> </a:t>
              </a:r>
              <a:r>
                <a:rPr lang="en-US" dirty="0" err="1" smtClean="0">
                  <a:solidFill>
                    <a:schemeClr val="tx1">
                      <a:lumMod val="85000"/>
                      <a:lumOff val="15000"/>
                    </a:schemeClr>
                  </a:solidFill>
                </a:rPr>
                <a:t>rộng</a:t>
              </a:r>
              <a:r>
                <a:rPr lang="en-US" dirty="0" smtClean="0">
                  <a:solidFill>
                    <a:schemeClr val="tx1">
                      <a:lumMod val="85000"/>
                      <a:lumOff val="15000"/>
                    </a:schemeClr>
                  </a:solidFill>
                </a:rPr>
                <a:t> </a:t>
              </a:r>
              <a:r>
                <a:rPr lang="en-US" dirty="0" err="1" smtClean="0">
                  <a:solidFill>
                    <a:schemeClr val="tx1">
                      <a:lumMod val="85000"/>
                      <a:lumOff val="15000"/>
                    </a:schemeClr>
                  </a:solidFill>
                </a:rPr>
                <a:t>cao</a:t>
              </a:r>
              <a:endParaRPr lang="en-US" dirty="0">
                <a:solidFill>
                  <a:schemeClr val="tx1">
                    <a:lumMod val="85000"/>
                    <a:lumOff val="15000"/>
                  </a:schemeClr>
                </a:solidFill>
              </a:endParaRPr>
            </a:p>
          </p:txBody>
        </p:sp>
        <p:sp>
          <p:nvSpPr>
            <p:cNvPr id="29" name="TextBox 28"/>
            <p:cNvSpPr txBox="1"/>
            <p:nvPr/>
          </p:nvSpPr>
          <p:spPr>
            <a:xfrm>
              <a:off x="5915478" y="3672485"/>
              <a:ext cx="2388936" cy="369332"/>
            </a:xfrm>
            <a:prstGeom prst="rect">
              <a:avLst/>
            </a:prstGeom>
            <a:noFill/>
          </p:spPr>
          <p:txBody>
            <a:bodyPr wrap="square" rtlCol="0">
              <a:spAutoFit/>
            </a:bodyPr>
            <a:lstStyle/>
            <a:p>
              <a:r>
                <a:rPr lang="en-US" dirty="0" err="1" smtClean="0">
                  <a:solidFill>
                    <a:schemeClr val="tx1">
                      <a:lumMod val="85000"/>
                      <a:lumOff val="15000"/>
                    </a:schemeClr>
                  </a:solidFill>
                </a:rPr>
                <a:t>Linh</a:t>
              </a:r>
              <a:r>
                <a:rPr lang="en-US" dirty="0" smtClean="0">
                  <a:solidFill>
                    <a:schemeClr val="tx1">
                      <a:lumMod val="85000"/>
                      <a:lumOff val="15000"/>
                    </a:schemeClr>
                  </a:solidFill>
                </a:rPr>
                <a:t> </a:t>
              </a:r>
              <a:r>
                <a:rPr lang="en-US" dirty="0" err="1" smtClean="0">
                  <a:solidFill>
                    <a:schemeClr val="tx1">
                      <a:lumMod val="85000"/>
                      <a:lumOff val="15000"/>
                    </a:schemeClr>
                  </a:solidFill>
                </a:rPr>
                <a:t>hoạt</a:t>
              </a:r>
              <a:endParaRPr lang="en-US" dirty="0">
                <a:solidFill>
                  <a:schemeClr val="tx1">
                    <a:lumMod val="85000"/>
                    <a:lumOff val="15000"/>
                  </a:schemeClr>
                </a:solidFill>
              </a:endParaRPr>
            </a:p>
          </p:txBody>
        </p:sp>
        <p:sp>
          <p:nvSpPr>
            <p:cNvPr id="30" name="TextBox 29"/>
            <p:cNvSpPr txBox="1"/>
            <p:nvPr/>
          </p:nvSpPr>
          <p:spPr>
            <a:xfrm>
              <a:off x="5915478" y="4638693"/>
              <a:ext cx="2388936" cy="369332"/>
            </a:xfrm>
            <a:prstGeom prst="rect">
              <a:avLst/>
            </a:prstGeom>
            <a:noFill/>
          </p:spPr>
          <p:txBody>
            <a:bodyPr wrap="square" rtlCol="0">
              <a:spAutoFit/>
            </a:bodyPr>
            <a:lstStyle/>
            <a:p>
              <a:r>
                <a:rPr lang="en-US" dirty="0" err="1" smtClean="0">
                  <a:solidFill>
                    <a:schemeClr val="tx1">
                      <a:lumMod val="85000"/>
                      <a:lumOff val="15000"/>
                    </a:schemeClr>
                  </a:solidFill>
                </a:rPr>
                <a:t>Tài</a:t>
              </a:r>
              <a:r>
                <a:rPr lang="en-US" dirty="0" smtClean="0">
                  <a:solidFill>
                    <a:schemeClr val="tx1">
                      <a:lumMod val="85000"/>
                      <a:lumOff val="15000"/>
                    </a:schemeClr>
                  </a:solidFill>
                </a:rPr>
                <a:t> </a:t>
              </a:r>
              <a:r>
                <a:rPr lang="en-US" dirty="0" err="1" smtClean="0">
                  <a:solidFill>
                    <a:schemeClr val="tx1">
                      <a:lumMod val="85000"/>
                      <a:lumOff val="15000"/>
                    </a:schemeClr>
                  </a:solidFill>
                </a:rPr>
                <a:t>liệu</a:t>
              </a:r>
              <a:r>
                <a:rPr lang="en-US" dirty="0" smtClean="0">
                  <a:solidFill>
                    <a:schemeClr val="tx1">
                      <a:lumMod val="85000"/>
                      <a:lumOff val="15000"/>
                    </a:schemeClr>
                  </a:solidFill>
                </a:rPr>
                <a:t> </a:t>
              </a:r>
              <a:r>
                <a:rPr lang="en-US" dirty="0" err="1" smtClean="0">
                  <a:solidFill>
                    <a:schemeClr val="tx1">
                      <a:lumMod val="85000"/>
                      <a:lumOff val="15000"/>
                    </a:schemeClr>
                  </a:solidFill>
                </a:rPr>
                <a:t>nhiều</a:t>
              </a:r>
              <a:endParaRPr lang="en-US" dirty="0">
                <a:solidFill>
                  <a:schemeClr val="tx1">
                    <a:lumMod val="85000"/>
                    <a:lumOff val="15000"/>
                  </a:schemeClr>
                </a:solidFill>
              </a:endParaRPr>
            </a:p>
          </p:txBody>
        </p:sp>
      </p:grpSp>
      <p:sp>
        <p:nvSpPr>
          <p:cNvPr id="32" name="TextBox 31"/>
          <p:cNvSpPr txBox="1"/>
          <p:nvPr/>
        </p:nvSpPr>
        <p:spPr>
          <a:xfrm>
            <a:off x="602387" y="6025915"/>
            <a:ext cx="5748537" cy="369332"/>
          </a:xfrm>
          <a:prstGeom prst="rect">
            <a:avLst/>
          </a:prstGeom>
          <a:noFill/>
        </p:spPr>
        <p:txBody>
          <a:bodyPr wrap="square" rtlCol="0">
            <a:spAutoFit/>
          </a:bodyPr>
          <a:lstStyle/>
          <a:p>
            <a:r>
              <a:rPr lang="en-US" dirty="0" smtClean="0"/>
              <a:t>Link </a:t>
            </a:r>
            <a:r>
              <a:rPr lang="en-US" dirty="0" err="1" smtClean="0"/>
              <a:t>thống</a:t>
            </a:r>
            <a:r>
              <a:rPr lang="en-US" dirty="0" smtClean="0"/>
              <a:t> </a:t>
            </a:r>
            <a:r>
              <a:rPr lang="en-US" dirty="0" err="1" smtClean="0"/>
              <a:t>kê</a:t>
            </a:r>
            <a:r>
              <a:rPr lang="en-US" dirty="0" smtClean="0"/>
              <a:t>: </a:t>
            </a:r>
            <a:r>
              <a:rPr lang="en-US" dirty="0" smtClean="0">
                <a:hlinkClick r:id="rId10"/>
              </a:rPr>
              <a:t>Top </a:t>
            </a:r>
            <a:r>
              <a:rPr lang="en-US" dirty="0">
                <a:hlinkClick r:id="rId10"/>
              </a:rPr>
              <a:t>Programming Languages 2023</a:t>
            </a:r>
            <a:endParaRPr lang="en-US" dirty="0"/>
          </a:p>
        </p:txBody>
      </p:sp>
      <p:sp>
        <p:nvSpPr>
          <p:cNvPr id="33" name="TextBox 32"/>
          <p:cNvSpPr txBox="1"/>
          <p:nvPr/>
        </p:nvSpPr>
        <p:spPr>
          <a:xfrm>
            <a:off x="1055238" y="1488667"/>
            <a:ext cx="7601033" cy="369332"/>
          </a:xfrm>
          <a:prstGeom prst="rect">
            <a:avLst/>
          </a:prstGeom>
          <a:noFill/>
        </p:spPr>
        <p:txBody>
          <a:bodyPr wrap="square" rtlCol="0">
            <a:spAutoFit/>
          </a:bodyPr>
          <a:lstStyle/>
          <a:p>
            <a:r>
              <a:rPr lang="en-US" b="1" dirty="0" smtClean="0"/>
              <a:t>Python </a:t>
            </a:r>
            <a:r>
              <a:rPr lang="en-US" dirty="0" err="1" smtClean="0"/>
              <a:t>trở</a:t>
            </a:r>
            <a:r>
              <a:rPr lang="en-US" dirty="0" smtClean="0"/>
              <a:t> </a:t>
            </a:r>
            <a:r>
              <a:rPr lang="en-US" dirty="0" err="1" smtClean="0"/>
              <a:t>thành</a:t>
            </a:r>
            <a:r>
              <a:rPr lang="en-US" dirty="0" smtClean="0"/>
              <a:t> </a:t>
            </a:r>
            <a:r>
              <a:rPr lang="en-US" dirty="0" err="1" smtClean="0"/>
              <a:t>một</a:t>
            </a:r>
            <a:r>
              <a:rPr lang="en-US" dirty="0" smtClean="0"/>
              <a:t> </a:t>
            </a:r>
            <a:r>
              <a:rPr lang="en-US" dirty="0" err="1" smtClean="0"/>
              <a:t>trong</a:t>
            </a:r>
            <a:r>
              <a:rPr lang="en-US" dirty="0" smtClean="0"/>
              <a:t> </a:t>
            </a:r>
            <a:r>
              <a:rPr lang="en-US" dirty="0" err="1" smtClean="0"/>
              <a:t>những</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nhất</a:t>
            </a:r>
            <a:r>
              <a:rPr lang="en-US" dirty="0" smtClean="0"/>
              <a:t> </a:t>
            </a:r>
            <a:r>
              <a:rPr lang="en-US" dirty="0" err="1" smtClean="0"/>
              <a:t>thế</a:t>
            </a:r>
            <a:r>
              <a:rPr lang="en-US" dirty="0" smtClean="0"/>
              <a:t> </a:t>
            </a:r>
            <a:r>
              <a:rPr lang="en-US" dirty="0" err="1" smtClean="0"/>
              <a:t>giới</a:t>
            </a:r>
            <a:r>
              <a:rPr lang="en-US" dirty="0" smtClean="0"/>
              <a:t> </a:t>
            </a:r>
            <a:r>
              <a:rPr lang="en-US" dirty="0" err="1" smtClean="0"/>
              <a:t>bởi</a:t>
            </a:r>
            <a:r>
              <a:rPr lang="en-US" dirty="0" smtClean="0"/>
              <a:t>:</a:t>
            </a:r>
            <a:endParaRPr lang="en-US" dirty="0"/>
          </a:p>
        </p:txBody>
      </p:sp>
      <p:pic>
        <p:nvPicPr>
          <p:cNvPr id="34" name="Picture 2" descr="https://www.python.org/static/apple-touch-icon-precomposed.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6677" y="1501355"/>
            <a:ext cx="450480" cy="450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264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 Placeholder 2"/>
          <p:cNvSpPr>
            <a:spLocks noGrp="1"/>
          </p:cNvSpPr>
          <p:nvPr>
            <p:ph type="body" sz="quarter" idx="13"/>
          </p:nvPr>
        </p:nvSpPr>
        <p:spPr/>
        <p:txBody>
          <a:bodyPr/>
          <a:lstStyle/>
          <a:p>
            <a:r>
              <a:rPr lang="en-US" dirty="0" smtClean="0"/>
              <a:t>Python </a:t>
            </a:r>
            <a:r>
              <a:rPr lang="en-US" dirty="0" err="1" smtClean="0"/>
              <a:t>có</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không</a:t>
            </a:r>
            <a:r>
              <a:rPr lang="en-US" dirty="0" smtClean="0"/>
              <a:t> ?</a:t>
            </a:r>
            <a:endParaRPr lang="en-US" dirty="0"/>
          </a:p>
        </p:txBody>
      </p:sp>
      <p:sp>
        <p:nvSpPr>
          <p:cNvPr id="31" name="TextBox 30"/>
          <p:cNvSpPr txBox="1"/>
          <p:nvPr/>
        </p:nvSpPr>
        <p:spPr>
          <a:xfrm>
            <a:off x="1155855" y="1490270"/>
            <a:ext cx="7601033" cy="646331"/>
          </a:xfrm>
          <a:prstGeom prst="rect">
            <a:avLst/>
          </a:prstGeom>
          <a:noFill/>
        </p:spPr>
        <p:txBody>
          <a:bodyPr wrap="square" rtlCol="0">
            <a:spAutoFit/>
          </a:bodyPr>
          <a:lstStyle/>
          <a:p>
            <a:r>
              <a:rPr lang="en-US" b="1" dirty="0" smtClean="0"/>
              <a:t>Python </a:t>
            </a:r>
            <a:r>
              <a:rPr lang="en-US" dirty="0" err="1" smtClean="0"/>
              <a:t>được</a:t>
            </a:r>
            <a:r>
              <a:rPr lang="en-US" dirty="0" smtClean="0"/>
              <a:t> tin </a:t>
            </a:r>
            <a:r>
              <a:rPr lang="en-US" dirty="0" err="1" smtClean="0"/>
              <a:t>dùng</a:t>
            </a:r>
            <a:r>
              <a:rPr lang="en-US" dirty="0" smtClean="0"/>
              <a:t> </a:t>
            </a:r>
            <a:r>
              <a:rPr lang="en-US" dirty="0" err="1" smtClean="0"/>
              <a:t>bởi</a:t>
            </a:r>
            <a:r>
              <a:rPr lang="en-US" dirty="0" smtClean="0"/>
              <a:t> </a:t>
            </a:r>
            <a:r>
              <a:rPr lang="en-US" dirty="0" err="1" smtClean="0"/>
              <a:t>các</a:t>
            </a:r>
            <a:r>
              <a:rPr lang="en-US" dirty="0" smtClean="0"/>
              <a:t> </a:t>
            </a:r>
            <a:r>
              <a:rPr lang="en-US" dirty="0" err="1" smtClean="0"/>
              <a:t>công</a:t>
            </a:r>
            <a:r>
              <a:rPr lang="en-US" dirty="0" smtClean="0"/>
              <a:t> ty </a:t>
            </a:r>
            <a:r>
              <a:rPr lang="en-US" dirty="0" err="1" smtClean="0"/>
              <a:t>lớn</a:t>
            </a:r>
            <a:r>
              <a:rPr lang="en-US" dirty="0" smtClean="0"/>
              <a:t>: Facebook, Amazon, </a:t>
            </a:r>
            <a:r>
              <a:rPr lang="en-US" dirty="0"/>
              <a:t>Uber, Goldman Sachs, PayPal, Netflix, and </a:t>
            </a:r>
            <a:r>
              <a:rPr lang="en-US" dirty="0" smtClean="0"/>
              <a:t>Google….</a:t>
            </a:r>
            <a:endParaRPr lang="en-US" dirty="0"/>
          </a:p>
        </p:txBody>
      </p:sp>
      <p:pic>
        <p:nvPicPr>
          <p:cNvPr id="33"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94" y="1502958"/>
            <a:ext cx="450480" cy="4504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13016"/>
          <a:stretch/>
        </p:blipFill>
        <p:spPr>
          <a:xfrm>
            <a:off x="715198" y="2567747"/>
            <a:ext cx="7747462" cy="3453784"/>
          </a:xfrm>
          <a:prstGeom prst="rect">
            <a:avLst/>
          </a:prstGeom>
        </p:spPr>
      </p:pic>
    </p:spTree>
    <p:extLst>
      <p:ext uri="{BB962C8B-B14F-4D97-AF65-F5344CB8AC3E}">
        <p14:creationId xmlns:p14="http://schemas.microsoft.com/office/powerpoint/2010/main" val="643846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ext Placeholder 2"/>
          <p:cNvSpPr>
            <a:spLocks noGrp="1"/>
          </p:cNvSpPr>
          <p:nvPr>
            <p:ph type="body" sz="quarter" idx="13"/>
          </p:nvPr>
        </p:nvSpPr>
        <p:spPr/>
        <p:txBody>
          <a:bodyPr/>
          <a:lstStyle/>
          <a:p>
            <a:r>
              <a:rPr lang="en-US" dirty="0" smtClean="0"/>
              <a:t>1.2 </a:t>
            </a:r>
            <a:r>
              <a:rPr lang="en-US" dirty="0" err="1" smtClean="0"/>
              <a:t>Cài</a:t>
            </a:r>
            <a:r>
              <a:rPr lang="en-US" dirty="0" smtClean="0"/>
              <a:t> </a:t>
            </a:r>
            <a:r>
              <a:rPr lang="en-US" dirty="0" err="1" smtClean="0"/>
              <a:t>đặt</a:t>
            </a:r>
            <a:r>
              <a:rPr lang="en-US" dirty="0" smtClean="0"/>
              <a:t> </a:t>
            </a:r>
            <a:r>
              <a:rPr lang="en-US" dirty="0" err="1" smtClean="0"/>
              <a:t>nhân</a:t>
            </a:r>
            <a:r>
              <a:rPr lang="en-US" dirty="0" smtClean="0"/>
              <a:t> Python</a:t>
            </a:r>
            <a:endParaRPr lang="en-US" dirty="0"/>
          </a:p>
        </p:txBody>
      </p:sp>
      <p:sp>
        <p:nvSpPr>
          <p:cNvPr id="4" name="TextBox 3"/>
          <p:cNvSpPr txBox="1"/>
          <p:nvPr/>
        </p:nvSpPr>
        <p:spPr>
          <a:xfrm>
            <a:off x="382772" y="1501997"/>
            <a:ext cx="5178056" cy="1200329"/>
          </a:xfrm>
          <a:prstGeom prst="rect">
            <a:avLst/>
          </a:prstGeom>
          <a:noFill/>
        </p:spPr>
        <p:txBody>
          <a:bodyPr wrap="square" rtlCol="0">
            <a:spAutoFit/>
          </a:bodyPr>
          <a:lstStyle/>
          <a:p>
            <a:r>
              <a:rPr lang="en-US" dirty="0" err="1" smtClean="0"/>
              <a:t>Để</a:t>
            </a:r>
            <a:r>
              <a:rPr lang="en-US" dirty="0" smtClean="0"/>
              <a:t> code </a:t>
            </a:r>
            <a:r>
              <a:rPr lang="en-US" dirty="0" err="1" smtClean="0"/>
              <a:t>được</a:t>
            </a:r>
            <a:r>
              <a:rPr lang="en-US" dirty="0" smtClean="0"/>
              <a:t> </a:t>
            </a:r>
            <a:r>
              <a:rPr lang="en-US" dirty="0" err="1" smtClean="0"/>
              <a:t>ngôn</a:t>
            </a:r>
            <a:r>
              <a:rPr lang="en-US" dirty="0" smtClean="0"/>
              <a:t> </a:t>
            </a:r>
            <a:r>
              <a:rPr lang="en-US" dirty="0" err="1" smtClean="0"/>
              <a:t>ngữ</a:t>
            </a:r>
            <a:r>
              <a:rPr lang="en-US" dirty="0" smtClean="0"/>
              <a:t> Python </a:t>
            </a:r>
            <a:r>
              <a:rPr lang="en-US" dirty="0" err="1" smtClean="0"/>
              <a:t>chúng</a:t>
            </a:r>
            <a:r>
              <a:rPr lang="en-US" dirty="0" smtClean="0"/>
              <a:t> ta </a:t>
            </a:r>
            <a:r>
              <a:rPr lang="en-US" dirty="0" err="1" smtClean="0"/>
              <a:t>cần</a:t>
            </a:r>
            <a:r>
              <a:rPr lang="en-US" dirty="0" smtClean="0"/>
              <a:t> </a:t>
            </a:r>
            <a:r>
              <a:rPr lang="en-US" dirty="0" err="1" smtClean="0"/>
              <a:t>phải</a:t>
            </a:r>
            <a:r>
              <a:rPr lang="en-US" dirty="0" smtClean="0"/>
              <a:t> </a:t>
            </a:r>
            <a:r>
              <a:rPr lang="en-US" dirty="0" err="1" smtClean="0"/>
              <a:t>cài</a:t>
            </a:r>
            <a:r>
              <a:rPr lang="en-US" dirty="0" smtClean="0"/>
              <a:t> </a:t>
            </a:r>
            <a:r>
              <a:rPr lang="en-US" dirty="0" err="1" smtClean="0"/>
              <a:t>đặt</a:t>
            </a:r>
            <a:r>
              <a:rPr lang="en-US" dirty="0" smtClean="0"/>
              <a:t> </a:t>
            </a:r>
            <a:r>
              <a:rPr lang="en-US" b="1" dirty="0" err="1" smtClean="0"/>
              <a:t>Nhân</a:t>
            </a:r>
            <a:r>
              <a:rPr lang="en-US" b="1" dirty="0" smtClean="0"/>
              <a:t> Python </a:t>
            </a:r>
            <a:r>
              <a:rPr lang="en-US" dirty="0" smtClean="0"/>
              <a:t>(Python Core) </a:t>
            </a:r>
            <a:r>
              <a:rPr lang="en-US" dirty="0" err="1" smtClean="0"/>
              <a:t>vào</a:t>
            </a:r>
            <a:r>
              <a:rPr lang="en-US" dirty="0" smtClean="0"/>
              <a:t> </a:t>
            </a:r>
            <a:r>
              <a:rPr lang="en-US" dirty="0" err="1" smtClean="0"/>
              <a:t>máy</a:t>
            </a:r>
            <a:r>
              <a:rPr lang="en-US" dirty="0" smtClean="0"/>
              <a:t> </a:t>
            </a:r>
            <a:r>
              <a:rPr lang="en-US" dirty="0" err="1" smtClean="0"/>
              <a:t>và</a:t>
            </a:r>
            <a:r>
              <a:rPr lang="en-US" dirty="0" smtClean="0"/>
              <a:t> </a:t>
            </a:r>
            <a:r>
              <a:rPr lang="en-US" dirty="0" err="1" smtClean="0"/>
              <a:t>mỗi</a:t>
            </a:r>
            <a:r>
              <a:rPr lang="en-US" dirty="0" smtClean="0"/>
              <a:t> HĐH </a:t>
            </a:r>
            <a:r>
              <a:rPr lang="en-US" dirty="0" err="1"/>
              <a:t>windown</a:t>
            </a:r>
            <a:r>
              <a:rPr lang="en-US" dirty="0"/>
              <a:t>, Linux, </a:t>
            </a:r>
            <a:r>
              <a:rPr lang="en-US" dirty="0" err="1"/>
              <a:t>macOS</a:t>
            </a:r>
            <a:r>
              <a:rPr lang="en-US" dirty="0"/>
              <a:t> </a:t>
            </a:r>
            <a:r>
              <a:rPr lang="en-US" dirty="0" smtClean="0"/>
              <a:t> </a:t>
            </a:r>
            <a:r>
              <a:rPr lang="en-US" dirty="0" err="1" smtClean="0"/>
              <a:t>có</a:t>
            </a:r>
            <a:r>
              <a:rPr lang="en-US" dirty="0" smtClean="0"/>
              <a:t> </a:t>
            </a:r>
            <a:r>
              <a:rPr lang="en-US" dirty="0" err="1" smtClean="0"/>
              <a:t>cách</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khác</a:t>
            </a:r>
            <a:r>
              <a:rPr lang="en-US" dirty="0" smtClean="0"/>
              <a:t> </a:t>
            </a:r>
            <a:r>
              <a:rPr lang="en-US" dirty="0" err="1" smtClean="0"/>
              <a:t>nhau</a:t>
            </a:r>
            <a:endParaRPr lang="en-US" dirty="0"/>
          </a:p>
        </p:txBody>
      </p:sp>
      <p:sp>
        <p:nvSpPr>
          <p:cNvPr id="5" name="TextBox 4"/>
          <p:cNvSpPr txBox="1"/>
          <p:nvPr/>
        </p:nvSpPr>
        <p:spPr>
          <a:xfrm>
            <a:off x="382772" y="2841699"/>
            <a:ext cx="2987749" cy="369332"/>
          </a:xfrm>
          <a:prstGeom prst="rect">
            <a:avLst/>
          </a:prstGeom>
          <a:noFill/>
        </p:spPr>
        <p:txBody>
          <a:bodyPr wrap="square" rtlCol="0">
            <a:spAutoFit/>
          </a:bodyPr>
          <a:lstStyle/>
          <a:p>
            <a:r>
              <a:rPr lang="en-US" b="1" dirty="0" err="1" smtClean="0"/>
              <a:t>Để</a:t>
            </a:r>
            <a:r>
              <a:rPr lang="en-US" b="1" dirty="0" smtClean="0"/>
              <a:t> </a:t>
            </a:r>
            <a:r>
              <a:rPr lang="en-US" b="1" dirty="0" err="1" smtClean="0"/>
              <a:t>kiểm</a:t>
            </a:r>
            <a:r>
              <a:rPr lang="en-US" b="1" dirty="0" smtClean="0"/>
              <a:t> </a:t>
            </a:r>
            <a:r>
              <a:rPr lang="en-US" b="1" dirty="0" err="1" smtClean="0"/>
              <a:t>tra</a:t>
            </a:r>
            <a:r>
              <a:rPr lang="en-US" b="1" dirty="0" smtClean="0"/>
              <a:t> </a:t>
            </a:r>
            <a:r>
              <a:rPr lang="en-US" b="1" dirty="0" err="1" smtClean="0"/>
              <a:t>cài</a:t>
            </a:r>
            <a:r>
              <a:rPr lang="en-US" b="1" dirty="0" smtClean="0"/>
              <a:t> </a:t>
            </a:r>
            <a:r>
              <a:rPr lang="en-US" b="1" dirty="0" err="1" smtClean="0"/>
              <a:t>đặt</a:t>
            </a:r>
            <a:endParaRPr lang="en-US" b="1" dirty="0"/>
          </a:p>
        </p:txBody>
      </p:sp>
      <p:sp>
        <p:nvSpPr>
          <p:cNvPr id="7" name="Rounded Rectangle 6"/>
          <p:cNvSpPr/>
          <p:nvPr/>
        </p:nvSpPr>
        <p:spPr>
          <a:xfrm>
            <a:off x="499730" y="3434316"/>
            <a:ext cx="1244010" cy="421390"/>
          </a:xfrm>
          <a:prstGeom prst="round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Window</a:t>
            </a:r>
            <a:endParaRPr lang="en-US" b="1" dirty="0"/>
          </a:p>
        </p:txBody>
      </p:sp>
      <p:sp>
        <p:nvSpPr>
          <p:cNvPr id="9" name="TextBox 8"/>
          <p:cNvSpPr txBox="1"/>
          <p:nvPr/>
        </p:nvSpPr>
        <p:spPr>
          <a:xfrm>
            <a:off x="3370521" y="3350404"/>
            <a:ext cx="4720856" cy="646331"/>
          </a:xfrm>
          <a:prstGeom prst="rect">
            <a:avLst/>
          </a:prstGeom>
          <a:noFill/>
        </p:spPr>
        <p:txBody>
          <a:bodyPr wrap="square" rtlCol="0">
            <a:spAutoFit/>
          </a:bodyPr>
          <a:lstStyle/>
          <a:p>
            <a:r>
              <a:rPr lang="en-US" dirty="0" err="1" smtClean="0"/>
              <a:t>Mở</a:t>
            </a:r>
            <a:r>
              <a:rPr lang="en-US" dirty="0" smtClean="0"/>
              <a:t> </a:t>
            </a:r>
            <a:r>
              <a:rPr lang="en-US" dirty="0" err="1"/>
              <a:t>cửa</a:t>
            </a:r>
            <a:r>
              <a:rPr lang="en-US" dirty="0"/>
              <a:t> </a:t>
            </a:r>
            <a:r>
              <a:rPr lang="en-US" dirty="0" err="1"/>
              <a:t>sổ</a:t>
            </a:r>
            <a:r>
              <a:rPr lang="en-US" dirty="0"/>
              <a:t> Command Prompt </a:t>
            </a:r>
            <a:r>
              <a:rPr lang="en-US" dirty="0" err="1"/>
              <a:t>và</a:t>
            </a:r>
            <a:r>
              <a:rPr lang="en-US" dirty="0"/>
              <a:t> </a:t>
            </a:r>
            <a:r>
              <a:rPr lang="en-US" dirty="0" err="1"/>
              <a:t>chạy</a:t>
            </a:r>
            <a:r>
              <a:rPr lang="en-US" dirty="0"/>
              <a:t> </a:t>
            </a:r>
            <a:r>
              <a:rPr lang="en-US" dirty="0" err="1"/>
              <a:t>lệnh</a:t>
            </a:r>
            <a:r>
              <a:rPr lang="en-US" dirty="0"/>
              <a:t> </a:t>
            </a:r>
            <a:r>
              <a:rPr lang="en-US" dirty="0">
                <a:solidFill>
                  <a:srgbClr val="FF0000"/>
                </a:solidFill>
              </a:rPr>
              <a:t>python --</a:t>
            </a:r>
            <a:r>
              <a:rPr lang="en-US" dirty="0" smtClean="0">
                <a:solidFill>
                  <a:srgbClr val="FF0000"/>
                </a:solidFill>
              </a:rPr>
              <a:t>version</a:t>
            </a:r>
            <a:endParaRPr lang="en-US" dirty="0">
              <a:solidFill>
                <a:srgbClr val="FF0000"/>
              </a:solidFill>
            </a:endParaRPr>
          </a:p>
        </p:txBody>
      </p:sp>
      <p:sp>
        <p:nvSpPr>
          <p:cNvPr id="16" name="Rounded Rectangle 15"/>
          <p:cNvSpPr/>
          <p:nvPr/>
        </p:nvSpPr>
        <p:spPr>
          <a:xfrm>
            <a:off x="499729" y="4286303"/>
            <a:ext cx="2041452" cy="421390"/>
          </a:xfrm>
          <a:prstGeom prst="round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Linux / </a:t>
            </a:r>
            <a:r>
              <a:rPr lang="en-US" b="1" dirty="0" err="1" smtClean="0"/>
              <a:t>macOS</a:t>
            </a:r>
            <a:endParaRPr lang="en-US" b="1" dirty="0"/>
          </a:p>
        </p:txBody>
      </p:sp>
      <p:sp>
        <p:nvSpPr>
          <p:cNvPr id="18" name="TextBox 17"/>
          <p:cNvSpPr txBox="1"/>
          <p:nvPr/>
        </p:nvSpPr>
        <p:spPr>
          <a:xfrm>
            <a:off x="3370521" y="4201008"/>
            <a:ext cx="4720856" cy="646331"/>
          </a:xfrm>
          <a:prstGeom prst="rect">
            <a:avLst/>
          </a:prstGeom>
          <a:noFill/>
        </p:spPr>
        <p:txBody>
          <a:bodyPr wrap="square" rtlCol="0">
            <a:spAutoFit/>
          </a:bodyPr>
          <a:lstStyle/>
          <a:p>
            <a:r>
              <a:rPr lang="en-US" dirty="0" err="1" smtClean="0"/>
              <a:t>Mở</a:t>
            </a:r>
            <a:r>
              <a:rPr lang="en-US" dirty="0" smtClean="0"/>
              <a:t> </a:t>
            </a:r>
            <a:r>
              <a:rPr lang="en-US" dirty="0" err="1"/>
              <a:t>cửa</a:t>
            </a:r>
            <a:r>
              <a:rPr lang="en-US" dirty="0"/>
              <a:t> </a:t>
            </a:r>
            <a:r>
              <a:rPr lang="en-US" dirty="0" err="1"/>
              <a:t>sổ</a:t>
            </a:r>
            <a:r>
              <a:rPr lang="en-US" dirty="0"/>
              <a:t> </a:t>
            </a:r>
            <a:r>
              <a:rPr lang="en-US" dirty="0" err="1" smtClean="0"/>
              <a:t>Termial</a:t>
            </a:r>
            <a:r>
              <a:rPr lang="en-US" dirty="0" smtClean="0"/>
              <a:t> </a:t>
            </a:r>
            <a:r>
              <a:rPr lang="en-US" dirty="0" err="1"/>
              <a:t>và</a:t>
            </a:r>
            <a:r>
              <a:rPr lang="en-US" dirty="0"/>
              <a:t> </a:t>
            </a:r>
            <a:r>
              <a:rPr lang="en-US" dirty="0" err="1"/>
              <a:t>chạy</a:t>
            </a:r>
            <a:r>
              <a:rPr lang="en-US" dirty="0"/>
              <a:t> </a:t>
            </a:r>
            <a:r>
              <a:rPr lang="en-US" dirty="0" err="1"/>
              <a:t>lệnh</a:t>
            </a:r>
            <a:r>
              <a:rPr lang="en-US" dirty="0"/>
              <a:t> </a:t>
            </a:r>
            <a:endParaRPr lang="en-US" dirty="0" smtClean="0"/>
          </a:p>
          <a:p>
            <a:r>
              <a:rPr lang="en-US" dirty="0" smtClean="0">
                <a:solidFill>
                  <a:srgbClr val="FF0000"/>
                </a:solidFill>
              </a:rPr>
              <a:t>python3 </a:t>
            </a:r>
            <a:r>
              <a:rPr lang="en-US" dirty="0">
                <a:solidFill>
                  <a:srgbClr val="FF0000"/>
                </a:solidFill>
              </a:rPr>
              <a:t>--</a:t>
            </a:r>
            <a:r>
              <a:rPr lang="en-US" dirty="0" smtClean="0">
                <a:solidFill>
                  <a:srgbClr val="FF0000"/>
                </a:solidFill>
              </a:rPr>
              <a:t>version</a:t>
            </a:r>
            <a:endParaRPr lang="en-US" dirty="0">
              <a:solidFill>
                <a:srgbClr val="FF0000"/>
              </a:solidFill>
            </a:endParaRPr>
          </a:p>
        </p:txBody>
      </p:sp>
    </p:spTree>
    <p:extLst>
      <p:ext uri="{BB962C8B-B14F-4D97-AF65-F5344CB8AC3E}">
        <p14:creationId xmlns:p14="http://schemas.microsoft.com/office/powerpoint/2010/main" val="2178988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p:txBody>
          <a:bodyPr/>
          <a:lstStyle/>
          <a:p>
            <a:r>
              <a:rPr lang="en-US" dirty="0" smtClean="0"/>
              <a:t>1.2 </a:t>
            </a:r>
            <a:r>
              <a:rPr lang="en-US" dirty="0" err="1" smtClean="0"/>
              <a:t>Cài</a:t>
            </a:r>
            <a:r>
              <a:rPr lang="en-US" dirty="0" smtClean="0"/>
              <a:t> </a:t>
            </a:r>
            <a:r>
              <a:rPr lang="en-US" dirty="0" err="1" smtClean="0"/>
              <a:t>đặt</a:t>
            </a:r>
            <a:r>
              <a:rPr lang="en-US" dirty="0" smtClean="0"/>
              <a:t> </a:t>
            </a:r>
            <a:r>
              <a:rPr lang="en-US" dirty="0" err="1" smtClean="0"/>
              <a:t>nhân</a:t>
            </a:r>
            <a:r>
              <a:rPr lang="en-US" dirty="0" smtClean="0"/>
              <a:t> Python</a:t>
            </a:r>
            <a:endParaRPr lang="en-US" dirty="0"/>
          </a:p>
        </p:txBody>
      </p:sp>
      <p:pic>
        <p:nvPicPr>
          <p:cNvPr id="6" name="Picture 5"/>
          <p:cNvPicPr>
            <a:picLocks noChangeAspect="1"/>
          </p:cNvPicPr>
          <p:nvPr/>
        </p:nvPicPr>
        <p:blipFill>
          <a:blip r:embed="rId2"/>
          <a:stretch>
            <a:fillRect/>
          </a:stretch>
        </p:blipFill>
        <p:spPr>
          <a:xfrm>
            <a:off x="471629" y="2629047"/>
            <a:ext cx="8105045" cy="3285462"/>
          </a:xfrm>
          <a:prstGeom prst="rect">
            <a:avLst/>
          </a:prstGeom>
        </p:spPr>
      </p:pic>
      <p:sp>
        <p:nvSpPr>
          <p:cNvPr id="11" name="TextBox 10"/>
          <p:cNvSpPr txBox="1"/>
          <p:nvPr/>
        </p:nvSpPr>
        <p:spPr>
          <a:xfrm>
            <a:off x="382771" y="1501997"/>
            <a:ext cx="8282763" cy="369332"/>
          </a:xfrm>
          <a:prstGeom prst="rect">
            <a:avLst/>
          </a:prstGeom>
          <a:noFill/>
        </p:spPr>
        <p:txBody>
          <a:bodyPr wrap="square" rtlCol="0">
            <a:spAutoFit/>
          </a:bodyPr>
          <a:lstStyle/>
          <a:p>
            <a:r>
              <a:rPr lang="en-US" dirty="0" err="1" smtClean="0"/>
              <a:t>Truy</a:t>
            </a:r>
            <a:r>
              <a:rPr lang="en-US" dirty="0" smtClean="0"/>
              <a:t> </a:t>
            </a:r>
            <a:r>
              <a:rPr lang="en-US" dirty="0" err="1" smtClean="0"/>
              <a:t>cập</a:t>
            </a:r>
            <a:r>
              <a:rPr lang="en-US" dirty="0" smtClean="0"/>
              <a:t> </a:t>
            </a:r>
            <a:r>
              <a:rPr lang="en-US" dirty="0" err="1" smtClean="0"/>
              <a:t>vào</a:t>
            </a:r>
            <a:r>
              <a:rPr lang="en-US" dirty="0" smtClean="0"/>
              <a:t> </a:t>
            </a:r>
            <a:r>
              <a:rPr lang="en-US" dirty="0" err="1" smtClean="0"/>
              <a:t>trang</a:t>
            </a:r>
            <a:r>
              <a:rPr lang="en-US" dirty="0"/>
              <a:t> </a:t>
            </a:r>
            <a:r>
              <a:rPr lang="en-US" dirty="0" smtClean="0"/>
              <a:t>web </a:t>
            </a:r>
            <a:r>
              <a:rPr lang="en-US" b="1" dirty="0" smtClean="0"/>
              <a:t>https</a:t>
            </a:r>
            <a:r>
              <a:rPr lang="en-US" b="1" dirty="0"/>
              <a:t>://www.python.org/downloads</a:t>
            </a:r>
            <a:r>
              <a:rPr lang="en-US" dirty="0"/>
              <a:t>/</a:t>
            </a:r>
          </a:p>
        </p:txBody>
      </p:sp>
      <p:sp>
        <p:nvSpPr>
          <p:cNvPr id="12" name="TextBox 11"/>
          <p:cNvSpPr txBox="1"/>
          <p:nvPr/>
        </p:nvSpPr>
        <p:spPr>
          <a:xfrm>
            <a:off x="382771" y="2065522"/>
            <a:ext cx="8282763" cy="369332"/>
          </a:xfrm>
          <a:prstGeom prst="rect">
            <a:avLst/>
          </a:prstGeom>
          <a:noFill/>
        </p:spPr>
        <p:txBody>
          <a:bodyPr wrap="square" rtlCol="0">
            <a:spAutoFit/>
          </a:bodyPr>
          <a:lstStyle/>
          <a:p>
            <a:r>
              <a:rPr lang="en-US" dirty="0" err="1" smtClean="0"/>
              <a:t>Tải</a:t>
            </a:r>
            <a:r>
              <a:rPr lang="en-US" dirty="0" smtClean="0"/>
              <a:t> </a:t>
            </a:r>
            <a:r>
              <a:rPr lang="en-US" dirty="0" err="1" smtClean="0"/>
              <a:t>phiên</a:t>
            </a:r>
            <a:r>
              <a:rPr lang="en-US" dirty="0" smtClean="0"/>
              <a:t> </a:t>
            </a:r>
            <a:r>
              <a:rPr lang="en-US" dirty="0" err="1" smtClean="0"/>
              <a:t>bản</a:t>
            </a:r>
            <a:r>
              <a:rPr lang="en-US" dirty="0" smtClean="0"/>
              <a:t> Python </a:t>
            </a:r>
            <a:r>
              <a:rPr lang="en-US" dirty="0" err="1" smtClean="0"/>
              <a:t>tương</a:t>
            </a:r>
            <a:r>
              <a:rPr lang="en-US" dirty="0" smtClean="0"/>
              <a:t> </a:t>
            </a:r>
            <a:r>
              <a:rPr lang="en-US" dirty="0" err="1" smtClean="0"/>
              <a:t>tứng</a:t>
            </a:r>
            <a:r>
              <a:rPr lang="en-US" dirty="0" smtClean="0"/>
              <a:t> </a:t>
            </a:r>
            <a:r>
              <a:rPr lang="en-US" dirty="0" err="1" smtClean="0"/>
              <a:t>cho</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của</a:t>
            </a:r>
            <a:r>
              <a:rPr lang="en-US" dirty="0" smtClean="0"/>
              <a:t> </a:t>
            </a:r>
            <a:r>
              <a:rPr lang="en-US" dirty="0" err="1" smtClean="0"/>
              <a:t>mình</a:t>
            </a:r>
            <a:endParaRPr lang="en-US" dirty="0"/>
          </a:p>
        </p:txBody>
      </p:sp>
    </p:spTree>
    <p:extLst>
      <p:ext uri="{BB962C8B-B14F-4D97-AF65-F5344CB8AC3E}">
        <p14:creationId xmlns:p14="http://schemas.microsoft.com/office/powerpoint/2010/main" val="2943806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630</TotalTime>
  <Words>847</Words>
  <Application>Microsoft Office PowerPoint</Application>
  <PresentationFormat>On-screen Show (4:3)</PresentationFormat>
  <Paragraphs>141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Roboto</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235</cp:revision>
  <dcterms:created xsi:type="dcterms:W3CDTF">2023-04-21T02:43:36Z</dcterms:created>
  <dcterms:modified xsi:type="dcterms:W3CDTF">2023-10-27T03:36:42Z</dcterms:modified>
</cp:coreProperties>
</file>