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98" r:id="rId4"/>
    <p:sldId id="343" r:id="rId5"/>
    <p:sldId id="344" r:id="rId6"/>
    <p:sldId id="348" r:id="rId7"/>
    <p:sldId id="339" r:id="rId8"/>
    <p:sldId id="345" r:id="rId9"/>
    <p:sldId id="352" r:id="rId10"/>
    <p:sldId id="353" r:id="rId11"/>
    <p:sldId id="354" r:id="rId12"/>
    <p:sldId id="355" r:id="rId13"/>
    <p:sldId id="356" r:id="rId14"/>
    <p:sldId id="346" r:id="rId15"/>
    <p:sldId id="347" r:id="rId16"/>
    <p:sldId id="357" r:id="rId17"/>
    <p:sldId id="358" r:id="rId18"/>
    <p:sldId id="349" r:id="rId19"/>
    <p:sldId id="350" r:id="rId20"/>
    <p:sldId id="351"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14</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Sets </a:t>
            </a:r>
            <a:r>
              <a:rPr lang="en-US" sz="4000" b="1" dirty="0" smtClean="0">
                <a:solidFill>
                  <a:schemeClr val="bg1"/>
                </a:solidFill>
                <a:ea typeface="Roboto" pitchFamily="2" charset="0"/>
              </a:rPr>
              <a:t>Python</a:t>
            </a:r>
          </a:p>
          <a:p>
            <a:pPr algn="ct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dữ</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liệu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tập</a:t>
            </a:r>
            <a:r>
              <a:rPr lang="en-US" sz="4000" b="1" dirty="0" smtClean="0">
                <a:solidFill>
                  <a:schemeClr val="bg1"/>
                </a:solidFill>
                <a:ea typeface="Roboto" pitchFamily="2" charset="0"/>
              </a:rPr>
              <a:t> </a:t>
            </a:r>
            <a:r>
              <a:rPr lang="en-US" sz="4000" b="1" smtClean="0">
                <a:solidFill>
                  <a:schemeClr val="bg1"/>
                </a:solidFill>
                <a:ea typeface="Roboto" pitchFamily="2" charset="0"/>
              </a:rPr>
              <a:t>hợp</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a:solidFill>
                  <a:srgbClr val="FF0000"/>
                </a:solidFill>
              </a:rPr>
              <a:t>read() – </a:t>
            </a:r>
            <a:r>
              <a:rPr lang="en-US" b="1" dirty="0" err="1">
                <a:solidFill>
                  <a:srgbClr val="FF0000"/>
                </a:solidFill>
              </a:rPr>
              <a:t>Đọc</a:t>
            </a:r>
            <a:r>
              <a:rPr lang="en-US" b="1" dirty="0">
                <a:solidFill>
                  <a:srgbClr val="FF0000"/>
                </a:solidFill>
              </a:rPr>
              <a:t> </a:t>
            </a:r>
            <a:r>
              <a:rPr lang="en-US" b="1" dirty="0" err="1">
                <a:solidFill>
                  <a:srgbClr val="FF0000"/>
                </a:solidFill>
              </a:rPr>
              <a:t>toàn</a:t>
            </a:r>
            <a:r>
              <a:rPr lang="en-US" b="1" dirty="0">
                <a:solidFill>
                  <a:srgbClr val="FF0000"/>
                </a:solidFill>
              </a:rPr>
              <a:t> </a:t>
            </a:r>
            <a:r>
              <a:rPr lang="en-US" b="1" dirty="0" err="1">
                <a:solidFill>
                  <a:srgbClr val="FF0000"/>
                </a:solidFill>
              </a:rPr>
              <a:t>bộ</a:t>
            </a:r>
            <a:r>
              <a:rPr lang="en-US" b="1" dirty="0">
                <a:solidFill>
                  <a:srgbClr val="FF0000"/>
                </a:solidFill>
              </a:rPr>
              <a:t> </a:t>
            </a:r>
            <a:r>
              <a:rPr lang="en-US" b="1" dirty="0" err="1">
                <a:solidFill>
                  <a:srgbClr val="FF0000"/>
                </a:solidFill>
              </a:rPr>
              <a:t>nội</a:t>
            </a:r>
            <a:r>
              <a:rPr lang="en-US" b="1" dirty="0">
                <a:solidFill>
                  <a:srgbClr val="FF0000"/>
                </a:solidFill>
              </a:rPr>
              <a:t> dung </a:t>
            </a:r>
            <a:r>
              <a:rPr lang="en-US" b="1" dirty="0" err="1">
                <a:solidFill>
                  <a:srgbClr val="FF0000"/>
                </a:solidFill>
              </a:rPr>
              <a:t>tệp</a:t>
            </a:r>
            <a:r>
              <a:rPr lang="en-US" b="1" dirty="0">
                <a:solidFill>
                  <a:srgbClr val="FF0000"/>
                </a:solidFill>
              </a:rPr>
              <a:t> tin</a:t>
            </a: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Chúng</a:t>
            </a:r>
            <a:r>
              <a:rPr lang="en-US" dirty="0" smtClean="0"/>
              <a:t> ta </a:t>
            </a:r>
            <a:r>
              <a:rPr lang="en-US" dirty="0" err="1" smtClean="0"/>
              <a:t>cùng</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cách</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Python qua 2 </a:t>
            </a:r>
            <a:r>
              <a:rPr lang="en-US" dirty="0" err="1" smtClean="0"/>
              <a:t>lần</a:t>
            </a:r>
            <a:r>
              <a:rPr lang="en-US" dirty="0" smtClean="0"/>
              <a:t> </a:t>
            </a:r>
            <a:r>
              <a:rPr lang="en-US" dirty="0" err="1" smtClean="0"/>
              <a:t>gọi</a:t>
            </a:r>
            <a:r>
              <a:rPr lang="en-US" dirty="0" smtClean="0"/>
              <a:t> read()</a:t>
            </a:r>
            <a:endParaRPr lang="en-US" b="1" dirty="0"/>
          </a:p>
        </p:txBody>
      </p:sp>
      <p:sp>
        <p:nvSpPr>
          <p:cNvPr id="17" name="Rectangle 16"/>
          <p:cNvSpPr/>
          <p:nvPr/>
        </p:nvSpPr>
        <p:spPr>
          <a:xfrm>
            <a:off x="985851" y="3186683"/>
            <a:ext cx="7336463" cy="228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10800000">
            <a:off x="8116589" y="2822606"/>
            <a:ext cx="422329" cy="36407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48649" y="2662086"/>
            <a:ext cx="1043946" cy="307777"/>
          </a:xfrm>
          <a:prstGeom prst="rect">
            <a:avLst/>
          </a:prstGeom>
          <a:noFill/>
        </p:spPr>
        <p:txBody>
          <a:bodyPr wrap="square" rtlCol="0">
            <a:spAutoFit/>
          </a:bodyPr>
          <a:lstStyle/>
          <a:p>
            <a:r>
              <a:rPr lang="en-US" sz="1400" dirty="0" err="1" smtClean="0"/>
              <a:t>Đầu</a:t>
            </a:r>
            <a:r>
              <a:rPr lang="en-US" sz="1400" dirty="0" smtClean="0"/>
              <a:t> </a:t>
            </a:r>
            <a:r>
              <a:rPr lang="en-US" sz="1400" dirty="0" err="1" smtClean="0"/>
              <a:t>tệp</a:t>
            </a:r>
            <a:endParaRPr lang="en-US" sz="1400" b="1" dirty="0"/>
          </a:p>
        </p:txBody>
      </p:sp>
      <p:sp>
        <p:nvSpPr>
          <p:cNvPr id="20" name="TextBox 19"/>
          <p:cNvSpPr txBox="1"/>
          <p:nvPr/>
        </p:nvSpPr>
        <p:spPr>
          <a:xfrm>
            <a:off x="7494972" y="3556634"/>
            <a:ext cx="1043946" cy="307777"/>
          </a:xfrm>
          <a:prstGeom prst="rect">
            <a:avLst/>
          </a:prstGeom>
          <a:noFill/>
        </p:spPr>
        <p:txBody>
          <a:bodyPr wrap="square" rtlCol="0">
            <a:spAutoFit/>
          </a:bodyPr>
          <a:lstStyle/>
          <a:p>
            <a:r>
              <a:rPr lang="en-US" sz="1400" dirty="0" err="1" smtClean="0"/>
              <a:t>Cuối</a:t>
            </a:r>
            <a:r>
              <a:rPr lang="en-US" sz="1400" dirty="0" smtClean="0"/>
              <a:t> </a:t>
            </a:r>
            <a:r>
              <a:rPr lang="en-US" sz="1400" dirty="0" err="1" smtClean="0"/>
              <a:t>tệp</a:t>
            </a:r>
            <a:endParaRPr lang="en-US" sz="1400" b="1" dirty="0"/>
          </a:p>
        </p:txBody>
      </p:sp>
      <p:sp>
        <p:nvSpPr>
          <p:cNvPr id="21" name="TextBox 20"/>
          <p:cNvSpPr txBox="1"/>
          <p:nvPr/>
        </p:nvSpPr>
        <p:spPr>
          <a:xfrm>
            <a:off x="6092456" y="2477651"/>
            <a:ext cx="2446462" cy="307777"/>
          </a:xfrm>
          <a:prstGeom prst="rect">
            <a:avLst/>
          </a:prstGeom>
          <a:noFill/>
        </p:spPr>
        <p:txBody>
          <a:bodyPr wrap="square" rtlCol="0">
            <a:spAutoFit/>
          </a:bodyPr>
          <a:lstStyle/>
          <a:p>
            <a:pPr algn="r"/>
            <a:r>
              <a:rPr lang="en-US" sz="1400" dirty="0" err="1" smtClean="0"/>
              <a:t>Vị</a:t>
            </a:r>
            <a:r>
              <a:rPr lang="en-US" sz="1400" dirty="0" smtClean="0"/>
              <a:t> </a:t>
            </a:r>
            <a:r>
              <a:rPr lang="en-US" sz="1400" dirty="0" err="1" smtClean="0"/>
              <a:t>trí</a:t>
            </a:r>
            <a:r>
              <a:rPr lang="en-US" sz="1400" dirty="0" smtClean="0"/>
              <a:t> </a:t>
            </a:r>
            <a:r>
              <a:rPr lang="en-US" sz="1400" dirty="0" err="1" smtClean="0"/>
              <a:t>đầu</a:t>
            </a:r>
            <a:r>
              <a:rPr lang="en-US" sz="1400" dirty="0" smtClean="0"/>
              <a:t> </a:t>
            </a:r>
            <a:r>
              <a:rPr lang="en-US" sz="1400" dirty="0" err="1" smtClean="0"/>
              <a:t>đọc</a:t>
            </a:r>
            <a:r>
              <a:rPr lang="en-US" sz="1400" dirty="0" smtClean="0"/>
              <a:t> </a:t>
            </a:r>
            <a:r>
              <a:rPr lang="en-US" sz="1400" dirty="0" err="1" smtClean="0"/>
              <a:t>đang</a:t>
            </a:r>
            <a:r>
              <a:rPr lang="en-US" sz="1400" dirty="0" smtClean="0"/>
              <a:t> </a:t>
            </a:r>
            <a:r>
              <a:rPr lang="en-US" sz="1400" dirty="0" err="1" smtClean="0"/>
              <a:t>đọc</a:t>
            </a:r>
            <a:r>
              <a:rPr lang="en-US" sz="1400" dirty="0" smtClean="0"/>
              <a:t> </a:t>
            </a:r>
            <a:r>
              <a:rPr lang="en-US" sz="1400" dirty="0" err="1" smtClean="0"/>
              <a:t>tới</a:t>
            </a:r>
            <a:endParaRPr lang="en-US" sz="1400" b="1" dirty="0"/>
          </a:p>
        </p:txBody>
      </p:sp>
      <p:sp>
        <p:nvSpPr>
          <p:cNvPr id="22" name="TextBox 21"/>
          <p:cNvSpPr txBox="1"/>
          <p:nvPr/>
        </p:nvSpPr>
        <p:spPr>
          <a:xfrm>
            <a:off x="625365" y="4059001"/>
            <a:ext cx="7834152" cy="646331"/>
          </a:xfrm>
          <a:prstGeom prst="rect">
            <a:avLst/>
          </a:prstGeom>
          <a:noFill/>
        </p:spPr>
        <p:txBody>
          <a:bodyPr wrap="square" rtlCol="0">
            <a:spAutoFit/>
          </a:bodyPr>
          <a:lstStyle/>
          <a:p>
            <a:r>
              <a:rPr lang="en-US" dirty="0" err="1" smtClean="0"/>
              <a:t>Trong</a:t>
            </a:r>
            <a:r>
              <a:rPr lang="en-US" dirty="0" smtClean="0"/>
              <a:t> </a:t>
            </a:r>
            <a:r>
              <a:rPr lang="en-US" dirty="0" err="1" smtClean="0"/>
              <a:t>lần</a:t>
            </a:r>
            <a:r>
              <a:rPr lang="en-US" dirty="0" smtClean="0"/>
              <a:t> </a:t>
            </a:r>
            <a:r>
              <a:rPr lang="en-US" dirty="0" err="1" smtClean="0"/>
              <a:t>gọi</a:t>
            </a:r>
            <a:r>
              <a:rPr lang="en-US" dirty="0" smtClean="0"/>
              <a:t> read() </a:t>
            </a:r>
            <a:r>
              <a:rPr lang="en-US" dirty="0" err="1" smtClean="0"/>
              <a:t>đầu</a:t>
            </a:r>
            <a:r>
              <a:rPr lang="en-US" dirty="0" smtClean="0"/>
              <a:t> </a:t>
            </a:r>
            <a:r>
              <a:rPr lang="en-US" dirty="0" err="1" smtClean="0"/>
              <a:t>tiên</a:t>
            </a:r>
            <a:r>
              <a:rPr lang="en-US" dirty="0" smtClean="0"/>
              <a:t>, </a:t>
            </a:r>
            <a:r>
              <a:rPr lang="en-US" dirty="0" err="1" smtClean="0"/>
              <a:t>toàn</a:t>
            </a:r>
            <a:r>
              <a:rPr lang="en-US" dirty="0" smtClean="0"/>
              <a:t> </a:t>
            </a:r>
            <a:r>
              <a:rPr lang="en-US" dirty="0" err="1" smtClean="0"/>
              <a:t>bộ</a:t>
            </a:r>
            <a:r>
              <a:rPr lang="en-US" dirty="0" smtClean="0"/>
              <a:t> </a:t>
            </a:r>
            <a:r>
              <a:rPr lang="en-US" dirty="0" err="1" smtClean="0"/>
              <a:t>nội</a:t>
            </a:r>
            <a:r>
              <a:rPr lang="en-US" dirty="0" smtClean="0"/>
              <a:t> dung </a:t>
            </a:r>
            <a:r>
              <a:rPr lang="en-US" dirty="0" err="1" smtClean="0"/>
              <a:t>được</a:t>
            </a:r>
            <a:r>
              <a:rPr lang="en-US" dirty="0" smtClean="0"/>
              <a:t> </a:t>
            </a:r>
            <a:r>
              <a:rPr lang="en-US" dirty="0" err="1" smtClean="0"/>
              <a:t>lưu</a:t>
            </a:r>
            <a:r>
              <a:rPr lang="en-US" dirty="0" smtClean="0"/>
              <a:t> </a:t>
            </a:r>
            <a:r>
              <a:rPr lang="en-US" dirty="0" err="1" smtClean="0"/>
              <a:t>vào</a:t>
            </a:r>
            <a:r>
              <a:rPr lang="en-US" dirty="0" smtClean="0"/>
              <a:t> </a:t>
            </a:r>
            <a:r>
              <a:rPr lang="en-US" dirty="0" err="1" smtClean="0"/>
              <a:t>biến</a:t>
            </a:r>
            <a:r>
              <a:rPr lang="en-US" dirty="0" smtClean="0"/>
              <a:t> </a:t>
            </a:r>
            <a:r>
              <a:rPr lang="en-US" dirty="0" err="1" smtClean="0"/>
              <a:t>nhớ</a:t>
            </a:r>
            <a:r>
              <a:rPr lang="en-US" dirty="0" smtClean="0"/>
              <a:t> content (content </a:t>
            </a:r>
            <a:r>
              <a:rPr lang="en-US" dirty="0" err="1" smtClean="0"/>
              <a:t>là</a:t>
            </a:r>
            <a:r>
              <a:rPr lang="en-US" dirty="0" smtClean="0"/>
              <a:t> </a:t>
            </a:r>
            <a:r>
              <a:rPr lang="en-US" dirty="0" err="1" smtClean="0"/>
              <a:t>một</a:t>
            </a:r>
            <a:r>
              <a:rPr lang="en-US" dirty="0" smtClean="0"/>
              <a:t> </a:t>
            </a:r>
            <a:r>
              <a:rPr lang="en-US" dirty="0" err="1" smtClean="0"/>
              <a:t>str</a:t>
            </a:r>
            <a:r>
              <a:rPr lang="en-US" dirty="0" smtClean="0"/>
              <a:t>) , </a:t>
            </a:r>
            <a:r>
              <a:rPr lang="en-US" dirty="0" err="1" smtClean="0"/>
              <a:t>khi</a:t>
            </a:r>
            <a:r>
              <a:rPr lang="en-US" dirty="0" smtClean="0"/>
              <a:t> </a:t>
            </a:r>
            <a:r>
              <a:rPr lang="en-US" dirty="0" err="1" smtClean="0"/>
              <a:t>đó</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nằm</a:t>
            </a:r>
            <a:r>
              <a:rPr lang="en-US" dirty="0" smtClean="0"/>
              <a:t> ở </a:t>
            </a:r>
            <a:r>
              <a:rPr lang="en-US" dirty="0" err="1" smtClean="0"/>
              <a:t>vị</a:t>
            </a:r>
            <a:r>
              <a:rPr lang="en-US" dirty="0" smtClean="0"/>
              <a:t> </a:t>
            </a:r>
            <a:r>
              <a:rPr lang="en-US" dirty="0" err="1" smtClean="0"/>
              <a:t>trí</a:t>
            </a:r>
            <a:r>
              <a:rPr lang="en-US" dirty="0" smtClean="0"/>
              <a:t> </a:t>
            </a:r>
            <a:r>
              <a:rPr lang="en-US" dirty="0" err="1" smtClean="0"/>
              <a:t>cuối</a:t>
            </a:r>
            <a:r>
              <a:rPr lang="en-US" dirty="0" smtClean="0"/>
              <a:t> </a:t>
            </a:r>
            <a:r>
              <a:rPr lang="en-US" dirty="0" err="1" smtClean="0"/>
              <a:t>tệp</a:t>
            </a:r>
            <a:endParaRPr lang="en-US" b="1" dirty="0"/>
          </a:p>
        </p:txBody>
      </p:sp>
      <p:sp>
        <p:nvSpPr>
          <p:cNvPr id="31" name="TextBox 30"/>
          <p:cNvSpPr txBox="1"/>
          <p:nvPr/>
        </p:nvSpPr>
        <p:spPr>
          <a:xfrm>
            <a:off x="625365" y="4824545"/>
            <a:ext cx="7834152" cy="646331"/>
          </a:xfrm>
          <a:prstGeom prst="rect">
            <a:avLst/>
          </a:prstGeom>
          <a:noFill/>
        </p:spPr>
        <p:txBody>
          <a:bodyPr wrap="square" rtlCol="0">
            <a:spAutoFit/>
          </a:bodyPr>
          <a:lstStyle/>
          <a:p>
            <a:r>
              <a:rPr lang="en-US" dirty="0" err="1" smtClean="0"/>
              <a:t>Nếu</a:t>
            </a:r>
            <a:r>
              <a:rPr lang="en-US" dirty="0" smtClean="0"/>
              <a:t> </a:t>
            </a:r>
            <a:r>
              <a:rPr lang="en-US" dirty="0" err="1" smtClean="0"/>
              <a:t>gọi</a:t>
            </a:r>
            <a:r>
              <a:rPr lang="en-US" dirty="0" smtClean="0"/>
              <a:t> read() </a:t>
            </a:r>
            <a:r>
              <a:rPr lang="en-US" dirty="0" err="1" smtClean="0"/>
              <a:t>lần</a:t>
            </a:r>
            <a:r>
              <a:rPr lang="en-US" dirty="0" smtClean="0"/>
              <a:t> </a:t>
            </a:r>
            <a:r>
              <a:rPr lang="en-US" dirty="0" err="1" smtClean="0"/>
              <a:t>thứ</a:t>
            </a:r>
            <a:r>
              <a:rPr lang="en-US" dirty="0" smtClean="0"/>
              <a:t> 2: content = </a:t>
            </a:r>
            <a:r>
              <a:rPr lang="en-US" dirty="0" err="1" smtClean="0"/>
              <a:t>f.read</a:t>
            </a:r>
            <a:r>
              <a:rPr lang="en-US" dirty="0" smtClean="0"/>
              <a:t>() </a:t>
            </a:r>
            <a:r>
              <a:rPr lang="en-US" dirty="0" err="1" smtClean="0"/>
              <a:t>thì</a:t>
            </a:r>
            <a:r>
              <a:rPr lang="en-US" dirty="0" smtClean="0"/>
              <a:t> content </a:t>
            </a:r>
            <a:r>
              <a:rPr lang="en-US" dirty="0" err="1" smtClean="0"/>
              <a:t>bây</a:t>
            </a:r>
            <a:r>
              <a:rPr lang="en-US" dirty="0" smtClean="0"/>
              <a:t> </a:t>
            </a:r>
            <a:r>
              <a:rPr lang="en-US" dirty="0" err="1" smtClean="0"/>
              <a:t>giờ</a:t>
            </a:r>
            <a:r>
              <a:rPr lang="en-US" dirty="0" smtClean="0"/>
              <a:t> </a:t>
            </a:r>
            <a:r>
              <a:rPr lang="en-US" dirty="0" err="1" smtClean="0"/>
              <a:t>là</a:t>
            </a:r>
            <a:r>
              <a:rPr lang="en-US" dirty="0" smtClean="0"/>
              <a:t> </a:t>
            </a:r>
            <a:r>
              <a:rPr lang="en-US" dirty="0" err="1" smtClean="0"/>
              <a:t>rỗng</a:t>
            </a:r>
            <a:r>
              <a:rPr lang="en-US" dirty="0" smtClean="0"/>
              <a:t>. </a:t>
            </a:r>
          </a:p>
          <a:p>
            <a:r>
              <a:rPr lang="en-US" dirty="0" err="1" smtClean="0"/>
              <a:t>Lí</a:t>
            </a:r>
            <a:r>
              <a:rPr lang="en-US" dirty="0" smtClean="0"/>
              <a:t> do </a:t>
            </a:r>
            <a:r>
              <a:rPr lang="en-US" dirty="0" err="1" smtClean="0"/>
              <a:t>là</a:t>
            </a:r>
            <a:r>
              <a:rPr lang="en-US" dirty="0" smtClean="0"/>
              <a:t> </a:t>
            </a:r>
            <a:r>
              <a:rPr lang="en-US" dirty="0" err="1" smtClean="0"/>
              <a:t>lệnh</a:t>
            </a:r>
            <a:r>
              <a:rPr lang="en-US" dirty="0" smtClean="0"/>
              <a:t> read() </a:t>
            </a:r>
            <a:r>
              <a:rPr lang="en-US" dirty="0" err="1" smtClean="0"/>
              <a:t>luôn</a:t>
            </a:r>
            <a:r>
              <a:rPr lang="en-US" dirty="0" smtClean="0"/>
              <a:t> </a:t>
            </a: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trở</a:t>
            </a:r>
            <a:r>
              <a:rPr lang="en-US" dirty="0" smtClean="0"/>
              <a:t> </a:t>
            </a:r>
            <a:r>
              <a:rPr lang="en-US" dirty="0" err="1" smtClean="0"/>
              <a:t>đi</a:t>
            </a:r>
            <a:endParaRPr lang="en-US" b="1" dirty="0"/>
          </a:p>
        </p:txBody>
      </p:sp>
    </p:spTree>
    <p:extLst>
      <p:ext uri="{BB962C8B-B14F-4D97-AF65-F5344CB8AC3E}">
        <p14:creationId xmlns:p14="http://schemas.microsoft.com/office/powerpoint/2010/main" val="911943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Làm</a:t>
            </a:r>
            <a:r>
              <a:rPr lang="en-US" b="1" dirty="0" smtClean="0"/>
              <a:t> </a:t>
            </a:r>
            <a:r>
              <a:rPr lang="en-US" b="1" dirty="0" err="1" smtClean="0"/>
              <a:t>sao</a:t>
            </a:r>
            <a:r>
              <a:rPr lang="en-US" b="1" dirty="0" smtClean="0"/>
              <a:t> </a:t>
            </a:r>
            <a:r>
              <a:rPr lang="en-US" b="1" dirty="0" err="1" smtClean="0"/>
              <a:t>biết</a:t>
            </a:r>
            <a:r>
              <a:rPr lang="en-US" b="1" dirty="0" smtClean="0"/>
              <a:t> </a:t>
            </a:r>
            <a:r>
              <a:rPr lang="en-US" b="1" dirty="0" err="1" smtClean="0"/>
              <a:t>đầu</a:t>
            </a:r>
            <a:r>
              <a:rPr lang="en-US" b="1" dirty="0" smtClean="0"/>
              <a:t> </a:t>
            </a:r>
            <a:r>
              <a:rPr lang="en-US" b="1" dirty="0" err="1" smtClean="0"/>
              <a:t>đọc</a:t>
            </a:r>
            <a:r>
              <a:rPr lang="en-US" b="1" dirty="0" smtClean="0"/>
              <a:t> </a:t>
            </a:r>
            <a:r>
              <a:rPr lang="en-US" b="1" dirty="0" err="1" smtClean="0"/>
              <a:t>đang</a:t>
            </a:r>
            <a:r>
              <a:rPr lang="en-US" b="1" dirty="0" smtClean="0"/>
              <a:t> ở </a:t>
            </a:r>
            <a:r>
              <a:rPr lang="en-US" b="1" dirty="0" err="1" smtClean="0"/>
              <a:t>vị</a:t>
            </a:r>
            <a:r>
              <a:rPr lang="en-US" b="1" dirty="0" smtClean="0"/>
              <a:t> </a:t>
            </a:r>
            <a:r>
              <a:rPr lang="en-US" b="1" dirty="0" err="1" smtClean="0"/>
              <a:t>trí</a:t>
            </a:r>
            <a:r>
              <a:rPr lang="en-US" b="1" dirty="0" smtClean="0"/>
              <a:t> </a:t>
            </a:r>
            <a:r>
              <a:rPr lang="en-US" b="1" dirty="0" err="1" smtClean="0"/>
              <a:t>nào</a:t>
            </a:r>
            <a:r>
              <a:rPr lang="en-US" b="1" dirty="0" smtClean="0"/>
              <a:t> ?</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Hàm</a:t>
            </a:r>
            <a:r>
              <a:rPr lang="en-US" dirty="0" smtClean="0"/>
              <a:t> tell() </a:t>
            </a:r>
            <a:r>
              <a:rPr lang="en-US" dirty="0" err="1" smtClean="0"/>
              <a:t>sẽ</a:t>
            </a:r>
            <a:r>
              <a:rPr lang="en-US" dirty="0" smtClean="0"/>
              <a:t> </a:t>
            </a:r>
            <a:r>
              <a:rPr lang="en-US" dirty="0" err="1" smtClean="0"/>
              <a:t>cho</a:t>
            </a:r>
            <a:r>
              <a:rPr lang="en-US" dirty="0" smtClean="0"/>
              <a:t> </a:t>
            </a:r>
            <a:r>
              <a:rPr lang="en-US" dirty="0" err="1" smtClean="0"/>
              <a:t>chúng</a:t>
            </a:r>
            <a:r>
              <a:rPr lang="en-US" dirty="0" smtClean="0"/>
              <a:t> ta </a:t>
            </a:r>
            <a:r>
              <a:rPr lang="en-US" dirty="0" err="1" smtClean="0"/>
              <a:t>biết</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tính</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tệp</a:t>
            </a:r>
            <a:r>
              <a:rPr lang="en-US" dirty="0" smtClean="0"/>
              <a:t> tin.</a:t>
            </a:r>
            <a:endParaRPr lang="en-US" b="1" dirty="0"/>
          </a:p>
        </p:txBody>
      </p:sp>
      <p:sp>
        <p:nvSpPr>
          <p:cNvPr id="14" name="Rectangle 13"/>
          <p:cNvSpPr/>
          <p:nvPr/>
        </p:nvSpPr>
        <p:spPr>
          <a:xfrm>
            <a:off x="685161" y="2631785"/>
            <a:ext cx="7774356" cy="24505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2781945"/>
            <a:ext cx="7402216" cy="2031325"/>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f.tell</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Mở</a:t>
            </a:r>
            <a:r>
              <a:rPr lang="en-US" dirty="0" smtClean="0">
                <a:solidFill>
                  <a:schemeClr val="accent4">
                    <a:lumMod val="60000"/>
                    <a:lumOff val="40000"/>
                  </a:schemeClr>
                </a:solidFill>
              </a:rPr>
              <a:t> </a:t>
            </a:r>
            <a:r>
              <a:rPr lang="en-US" dirty="0" err="1" smtClean="0">
                <a:solidFill>
                  <a:schemeClr val="accent4">
                    <a:lumMod val="60000"/>
                    <a:lumOff val="40000"/>
                  </a:schemeClr>
                </a:solidFill>
              </a:rPr>
              <a:t>tệp</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đọc</a:t>
            </a:r>
            <a:r>
              <a:rPr lang="en-US" dirty="0" smtClean="0">
                <a:solidFill>
                  <a:schemeClr val="accent4">
                    <a:lumMod val="60000"/>
                    <a:lumOff val="40000"/>
                  </a:schemeClr>
                </a:solidFill>
              </a:rPr>
              <a:t> ở </a:t>
            </a:r>
            <a:r>
              <a:rPr lang="en-US" dirty="0" err="1" smtClean="0">
                <a:solidFill>
                  <a:schemeClr val="accent4">
                    <a:lumMod val="60000"/>
                    <a:lumOff val="40000"/>
                  </a:schemeClr>
                </a:solidFill>
              </a:rPr>
              <a:t>vị</a:t>
            </a:r>
            <a:r>
              <a:rPr lang="en-US" dirty="0" smtClean="0">
                <a:solidFill>
                  <a:schemeClr val="accent4">
                    <a:lumMod val="60000"/>
                    <a:lumOff val="40000"/>
                  </a:schemeClr>
                </a:solidFill>
              </a:rPr>
              <a:t> </a:t>
            </a:r>
            <a:r>
              <a:rPr lang="en-US" dirty="0" err="1" smtClean="0">
                <a:solidFill>
                  <a:schemeClr val="accent4">
                    <a:lumMod val="60000"/>
                    <a:lumOff val="40000"/>
                  </a:schemeClr>
                </a:solidFill>
              </a:rPr>
              <a:t>trí</a:t>
            </a:r>
            <a:r>
              <a:rPr lang="en-US" dirty="0" smtClean="0">
                <a:solidFill>
                  <a:schemeClr val="accent4">
                    <a:lumMod val="60000"/>
                    <a:lumOff val="40000"/>
                  </a:schemeClr>
                </a:solidFill>
              </a:rPr>
              <a:t> </a:t>
            </a:r>
            <a:r>
              <a:rPr lang="en-US" dirty="0" err="1" smtClean="0">
                <a:solidFill>
                  <a:schemeClr val="accent4">
                    <a:lumMod val="60000"/>
                    <a:lumOff val="40000"/>
                  </a:schemeClr>
                </a:solidFill>
              </a:rPr>
              <a:t>số</a:t>
            </a:r>
            <a:r>
              <a:rPr lang="en-US" dirty="0" smtClean="0">
                <a:solidFill>
                  <a:schemeClr val="accent4">
                    <a:lumMod val="60000"/>
                    <a:lumOff val="40000"/>
                  </a:schemeClr>
                </a:solidFill>
              </a:rPr>
              <a:t> 0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tệp</a:t>
            </a:r>
            <a:r>
              <a:rPr lang="en-US" dirty="0" smtClean="0">
                <a:solidFill>
                  <a:schemeClr val="accent4">
                    <a:lumMod val="60000"/>
                    <a:lumOff val="40000"/>
                  </a:schemeClr>
                </a:solidFill>
              </a:rPr>
              <a:t>)</a:t>
            </a:r>
          </a:p>
          <a:p>
            <a:endParaRPr lang="en-US" dirty="0" smtClean="0">
              <a:solidFill>
                <a:schemeClr val="accent4">
                  <a:lumMod val="60000"/>
                  <a:lumOff val="40000"/>
                </a:schemeClr>
              </a:solidFill>
            </a:endParaRPr>
          </a:p>
          <a:p>
            <a:r>
              <a:rPr lang="en-US" dirty="0" smtClean="0">
                <a:solidFill>
                  <a:schemeClr val="bg1"/>
                </a:solidFill>
              </a:rPr>
              <a:t>content = </a:t>
            </a:r>
            <a:r>
              <a:rPr lang="en-US" dirty="0" err="1" smtClean="0">
                <a:solidFill>
                  <a:schemeClr val="bg1"/>
                </a:solidFill>
              </a:rPr>
              <a:t>f.read</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f.tell</a:t>
            </a:r>
            <a:r>
              <a:rPr lang="en-US" dirty="0">
                <a:solidFill>
                  <a:srgbClr val="FF66CC"/>
                </a:solidFill>
              </a:rPr>
              <a:t>()</a:t>
            </a:r>
            <a:r>
              <a:rPr lang="en-US" dirty="0">
                <a:solidFill>
                  <a:schemeClr val="accent4">
                    <a:lumMod val="60000"/>
                    <a:lumOff val="40000"/>
                  </a:schemeClr>
                </a:solidFill>
              </a:rPr>
              <a:t>)  </a:t>
            </a:r>
            <a:r>
              <a:rPr lang="en-US" dirty="0" smtClean="0">
                <a:solidFill>
                  <a:schemeClr val="accent4">
                    <a:lumMod val="60000"/>
                    <a:lumOff val="40000"/>
                  </a:schemeClr>
                </a:solidFill>
              </a:rPr>
              <a:t>#</a:t>
            </a:r>
            <a:r>
              <a:rPr lang="en-US" dirty="0" err="1" smtClean="0">
                <a:solidFill>
                  <a:schemeClr val="accent4">
                    <a:lumMod val="60000"/>
                    <a:lumOff val="40000"/>
                  </a:schemeClr>
                </a:solidFill>
              </a:rPr>
              <a:t>Đọc</a:t>
            </a:r>
            <a:r>
              <a:rPr lang="en-US" dirty="0" smtClean="0">
                <a:solidFill>
                  <a:schemeClr val="accent4">
                    <a:lumMod val="60000"/>
                    <a:lumOff val="40000"/>
                  </a:schemeClr>
                </a:solidFill>
              </a:rPr>
              <a:t> </a:t>
            </a:r>
            <a:r>
              <a:rPr lang="en-US" dirty="0" err="1" smtClean="0">
                <a:solidFill>
                  <a:schemeClr val="accent4">
                    <a:lumMod val="60000"/>
                    <a:lumOff val="40000"/>
                  </a:schemeClr>
                </a:solidFill>
              </a:rPr>
              <a:t>xong</a:t>
            </a:r>
            <a:r>
              <a:rPr lang="en-US" dirty="0" smtClean="0">
                <a:solidFill>
                  <a:schemeClr val="accent4">
                    <a:lumMod val="60000"/>
                    <a:lumOff val="40000"/>
                  </a:schemeClr>
                </a:solidFill>
              </a:rPr>
              <a:t> </a:t>
            </a:r>
            <a:r>
              <a:rPr lang="en-US" dirty="0" err="1">
                <a:solidFill>
                  <a:schemeClr val="accent4">
                    <a:lumMod val="60000"/>
                    <a:lumOff val="40000"/>
                  </a:schemeClr>
                </a:solidFill>
              </a:rPr>
              <a:t>đầu</a:t>
            </a:r>
            <a:r>
              <a:rPr lang="en-US" dirty="0">
                <a:solidFill>
                  <a:schemeClr val="accent4">
                    <a:lumMod val="60000"/>
                    <a:lumOff val="40000"/>
                  </a:schemeClr>
                </a:solidFill>
              </a:rPr>
              <a:t> </a:t>
            </a:r>
            <a:r>
              <a:rPr lang="en-US" dirty="0" err="1">
                <a:solidFill>
                  <a:schemeClr val="accent4">
                    <a:lumMod val="60000"/>
                    <a:lumOff val="40000"/>
                  </a:schemeClr>
                </a:solidFill>
              </a:rPr>
              <a:t>đọc</a:t>
            </a:r>
            <a:r>
              <a:rPr lang="en-US" dirty="0">
                <a:solidFill>
                  <a:schemeClr val="accent4">
                    <a:lumMod val="60000"/>
                    <a:lumOff val="40000"/>
                  </a:schemeClr>
                </a:solidFill>
              </a:rPr>
              <a:t> ở </a:t>
            </a:r>
            <a:r>
              <a:rPr lang="en-US" dirty="0" err="1">
                <a:solidFill>
                  <a:schemeClr val="accent4">
                    <a:lumMod val="60000"/>
                    <a:lumOff val="40000"/>
                  </a:schemeClr>
                </a:solidFill>
              </a:rPr>
              <a:t>vị</a:t>
            </a:r>
            <a:r>
              <a:rPr lang="en-US" dirty="0">
                <a:solidFill>
                  <a:schemeClr val="accent4">
                    <a:lumMod val="60000"/>
                    <a:lumOff val="40000"/>
                  </a:schemeClr>
                </a:solidFill>
              </a:rPr>
              <a:t> </a:t>
            </a:r>
            <a:r>
              <a:rPr lang="en-US" dirty="0" err="1">
                <a:solidFill>
                  <a:schemeClr val="accent4">
                    <a:lumMod val="60000"/>
                    <a:lumOff val="40000"/>
                  </a:schemeClr>
                </a:solidFill>
              </a:rPr>
              <a:t>trí</a:t>
            </a:r>
            <a:r>
              <a:rPr lang="en-US" dirty="0">
                <a:solidFill>
                  <a:schemeClr val="accent4">
                    <a:lumMod val="60000"/>
                    <a:lumOff val="40000"/>
                  </a:schemeClr>
                </a:solidFill>
              </a:rPr>
              <a:t> </a:t>
            </a:r>
            <a:r>
              <a:rPr lang="en-US" dirty="0" err="1">
                <a:solidFill>
                  <a:schemeClr val="accent4">
                    <a:lumMod val="60000"/>
                    <a:lumOff val="40000"/>
                  </a:schemeClr>
                </a:solidFill>
              </a:rPr>
              <a:t>số</a:t>
            </a:r>
            <a:r>
              <a:rPr lang="en-US" dirty="0">
                <a:solidFill>
                  <a:schemeClr val="accent4">
                    <a:lumMod val="60000"/>
                    <a:lumOff val="40000"/>
                  </a:schemeClr>
                </a:solidFill>
              </a:rPr>
              <a:t> </a:t>
            </a:r>
            <a:r>
              <a:rPr lang="en-US" dirty="0" smtClean="0">
                <a:solidFill>
                  <a:schemeClr val="accent4">
                    <a:lumMod val="60000"/>
                    <a:lumOff val="40000"/>
                  </a:schemeClr>
                </a:solidFill>
              </a:rPr>
              <a:t>110 (</a:t>
            </a:r>
            <a:r>
              <a:rPr lang="en-US" dirty="0" err="1" smtClean="0">
                <a:solidFill>
                  <a:schemeClr val="accent4">
                    <a:lumMod val="60000"/>
                    <a:lumOff val="40000"/>
                  </a:schemeClr>
                </a:solidFill>
              </a:rPr>
              <a:t>cuối</a:t>
            </a:r>
            <a:r>
              <a:rPr lang="en-US" dirty="0" smtClean="0">
                <a:solidFill>
                  <a:schemeClr val="accent4">
                    <a:lumMod val="60000"/>
                    <a:lumOff val="40000"/>
                  </a:schemeClr>
                </a:solidFill>
              </a:rPr>
              <a:t> </a:t>
            </a:r>
            <a:r>
              <a:rPr lang="en-US" dirty="0" err="1">
                <a:solidFill>
                  <a:schemeClr val="accent4">
                    <a:lumMod val="60000"/>
                    <a:lumOff val="40000"/>
                  </a:schemeClr>
                </a:solidFill>
              </a:rPr>
              <a:t>tệp</a:t>
            </a:r>
            <a:r>
              <a:rPr lang="en-US" dirty="0" smtClean="0">
                <a:solidFill>
                  <a:schemeClr val="accent4">
                    <a:lumMod val="60000"/>
                    <a:lumOff val="40000"/>
                  </a:schemeClr>
                </a:solidFill>
              </a:rPr>
              <a:t>)</a:t>
            </a:r>
          </a:p>
          <a:p>
            <a:endParaRPr lang="en-US" dirty="0" smtClean="0">
              <a:solidFill>
                <a:schemeClr val="bg1"/>
              </a:solidFill>
            </a:endParaRPr>
          </a:p>
          <a:p>
            <a:r>
              <a:rPr lang="en-US" dirty="0" err="1" smtClean="0">
                <a:solidFill>
                  <a:schemeClr val="bg1"/>
                </a:solidFill>
              </a:rPr>
              <a:t>f.close</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đóng</a:t>
            </a:r>
            <a:r>
              <a:rPr lang="en-US" dirty="0" smtClean="0">
                <a:solidFill>
                  <a:schemeClr val="accent6">
                    <a:lumMod val="75000"/>
                  </a:schemeClr>
                </a:solidFill>
              </a:rPr>
              <a:t> </a:t>
            </a:r>
            <a:r>
              <a:rPr lang="en-US" dirty="0" err="1" smtClean="0">
                <a:solidFill>
                  <a:schemeClr val="accent6">
                    <a:lumMod val="75000"/>
                  </a:schemeClr>
                </a:solidFill>
              </a:rPr>
              <a:t>tệp</a:t>
            </a:r>
            <a:r>
              <a:rPr lang="en-US" dirty="0" smtClean="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thúc</a:t>
            </a:r>
            <a:r>
              <a:rPr lang="en-US" dirty="0" smtClean="0">
                <a:solidFill>
                  <a:schemeClr val="accent6">
                    <a:lumMod val="75000"/>
                  </a:schemeClr>
                </a:solidFill>
              </a:rPr>
              <a:t> </a:t>
            </a:r>
            <a:r>
              <a:rPr lang="en-US" dirty="0" err="1" smtClean="0">
                <a:solidFill>
                  <a:schemeClr val="accent6">
                    <a:lumMod val="75000"/>
                  </a:schemeClr>
                </a:solidFill>
              </a:rPr>
              <a:t>phiên</a:t>
            </a:r>
            <a:r>
              <a:rPr lang="en-US" dirty="0" smtClean="0">
                <a:solidFill>
                  <a:schemeClr val="accent6">
                    <a:lumMod val="75000"/>
                  </a:schemeClr>
                </a:solidFill>
              </a:rPr>
              <a:t> </a:t>
            </a:r>
            <a:r>
              <a:rPr lang="en-US" dirty="0" err="1" smtClean="0">
                <a:solidFill>
                  <a:schemeClr val="accent6">
                    <a:lumMod val="75000"/>
                  </a:schemeClr>
                </a:solidFill>
              </a:rPr>
              <a:t>làm</a:t>
            </a:r>
            <a:r>
              <a:rPr lang="en-US" dirty="0" smtClean="0">
                <a:solidFill>
                  <a:schemeClr val="accent6">
                    <a:lumMod val="75000"/>
                  </a:schemeClr>
                </a:solidFill>
              </a:rPr>
              <a:t> </a:t>
            </a:r>
            <a:r>
              <a:rPr lang="en-US" dirty="0" err="1" smtClean="0">
                <a:solidFill>
                  <a:schemeClr val="accent6">
                    <a:lumMod val="75000"/>
                  </a:schemeClr>
                </a:solidFill>
              </a:rPr>
              <a:t>việc</a:t>
            </a:r>
            <a:r>
              <a:rPr lang="en-US" dirty="0" smtClean="0">
                <a:solidFill>
                  <a:schemeClr val="accent6">
                    <a:lumMod val="75000"/>
                  </a:schemeClr>
                </a:solidFill>
              </a:rPr>
              <a:t> </a:t>
            </a:r>
            <a:r>
              <a:rPr lang="en-US" dirty="0" err="1" smtClean="0">
                <a:solidFill>
                  <a:schemeClr val="accent6">
                    <a:lumMod val="75000"/>
                  </a:schemeClr>
                </a:solidFill>
              </a:rPr>
              <a:t>với</a:t>
            </a:r>
            <a:r>
              <a:rPr lang="en-US" dirty="0" smtClean="0">
                <a:solidFill>
                  <a:schemeClr val="accent6">
                    <a:lumMod val="75000"/>
                  </a:schemeClr>
                </a:solidFill>
              </a:rPr>
              <a:t> file </a:t>
            </a:r>
            <a:r>
              <a:rPr lang="en-US" dirty="0" err="1" smtClean="0">
                <a:solidFill>
                  <a:schemeClr val="accent6">
                    <a:lumMod val="75000"/>
                  </a:schemeClr>
                </a:solidFill>
              </a:rPr>
              <a:t>hiện</a:t>
            </a:r>
            <a:r>
              <a:rPr lang="en-US" dirty="0" smtClean="0">
                <a:solidFill>
                  <a:schemeClr val="accent6">
                    <a:lumMod val="75000"/>
                  </a:schemeClr>
                </a:solidFill>
              </a:rPr>
              <a:t> </a:t>
            </a:r>
            <a:r>
              <a:rPr lang="en-US" dirty="0" err="1" smtClean="0">
                <a:solidFill>
                  <a:schemeClr val="accent6">
                    <a:lumMod val="75000"/>
                  </a:schemeClr>
                </a:solidFill>
              </a:rPr>
              <a:t>tại</a:t>
            </a:r>
            <a:endParaRPr lang="en-US" sz="1600" dirty="0">
              <a:solidFill>
                <a:schemeClr val="accent6">
                  <a:lumMod val="75000"/>
                </a:schemeClr>
              </a:solidFill>
            </a:endParaRPr>
          </a:p>
        </p:txBody>
      </p:sp>
      <p:sp>
        <p:nvSpPr>
          <p:cNvPr id="16" name="TextBox 15"/>
          <p:cNvSpPr txBox="1"/>
          <p:nvPr/>
        </p:nvSpPr>
        <p:spPr>
          <a:xfrm>
            <a:off x="612331" y="5305595"/>
            <a:ext cx="7834152" cy="923330"/>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close()</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sau</a:t>
            </a:r>
            <a:r>
              <a:rPr lang="en-US" dirty="0" smtClean="0"/>
              <a:t> </a:t>
            </a:r>
            <a:r>
              <a:rPr lang="en-US" dirty="0" err="1" smtClean="0"/>
              <a:t>khi</a:t>
            </a:r>
            <a:r>
              <a:rPr lang="en-US" dirty="0" smtClean="0"/>
              <a:t> </a:t>
            </a:r>
            <a:r>
              <a:rPr lang="en-US" dirty="0" err="1" smtClean="0"/>
              <a:t>bạn</a:t>
            </a:r>
            <a:r>
              <a:rPr lang="en-US" dirty="0" smtClean="0"/>
              <a:t> </a:t>
            </a:r>
            <a:r>
              <a:rPr lang="en-US" dirty="0" err="1" smtClean="0"/>
              <a:t>mở</a:t>
            </a:r>
            <a:r>
              <a:rPr lang="en-US" dirty="0" smtClean="0"/>
              <a:t> file </a:t>
            </a:r>
            <a:r>
              <a:rPr lang="en-US" dirty="0" err="1" smtClean="0"/>
              <a:t>và</a:t>
            </a:r>
            <a:r>
              <a:rPr lang="en-US" dirty="0" smtClean="0"/>
              <a:t> </a:t>
            </a:r>
            <a:r>
              <a:rPr lang="en-US" dirty="0" err="1" smtClean="0"/>
              <a:t>ghi</a:t>
            </a:r>
            <a:r>
              <a:rPr lang="en-US" dirty="0" smtClean="0"/>
              <a:t> </a:t>
            </a:r>
            <a:r>
              <a:rPr lang="en-US" dirty="0" err="1" smtClean="0"/>
              <a:t>xong</a:t>
            </a:r>
            <a:r>
              <a:rPr lang="en-US" dirty="0" smtClean="0"/>
              <a:t>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nó</a:t>
            </a:r>
            <a:r>
              <a:rPr lang="en-US" dirty="0" smtClean="0"/>
              <a:t> </a:t>
            </a:r>
            <a:r>
              <a:rPr lang="en-US" dirty="0" err="1" smtClean="0"/>
              <a:t>giúp</a:t>
            </a:r>
            <a:r>
              <a:rPr lang="en-US" dirty="0" smtClean="0"/>
              <a:t>: </a:t>
            </a:r>
            <a:r>
              <a:rPr lang="en-US" dirty="0" err="1"/>
              <a:t>Giải</a:t>
            </a:r>
            <a:r>
              <a:rPr lang="en-US" dirty="0"/>
              <a:t> </a:t>
            </a:r>
            <a:r>
              <a:rPr lang="en-US" dirty="0" err="1"/>
              <a:t>phóng</a:t>
            </a:r>
            <a:r>
              <a:rPr lang="en-US" dirty="0"/>
              <a:t> </a:t>
            </a:r>
            <a:r>
              <a:rPr lang="en-US" dirty="0" err="1"/>
              <a:t>tài</a:t>
            </a:r>
            <a:r>
              <a:rPr lang="en-US" dirty="0"/>
              <a:t> </a:t>
            </a:r>
            <a:r>
              <a:rPr lang="en-US" dirty="0" err="1" smtClean="0"/>
              <a:t>nguyên</a:t>
            </a:r>
            <a:r>
              <a:rPr lang="en-US" dirty="0" smtClean="0"/>
              <a:t>, </a:t>
            </a:r>
            <a:r>
              <a:rPr lang="vi-VN" dirty="0"/>
              <a:t>Lưu trữ dữ </a:t>
            </a:r>
            <a:r>
              <a:rPr lang="vi-VN" dirty="0" smtClean="0"/>
              <a:t>liệu</a:t>
            </a:r>
            <a:r>
              <a:rPr lang="en-US" dirty="0" smtClean="0"/>
              <a:t>, </a:t>
            </a:r>
            <a:r>
              <a:rPr lang="vi-VN" dirty="0"/>
              <a:t>Tránh lỗi khi làm việc sau khi tệp đã được </a:t>
            </a:r>
            <a:r>
              <a:rPr lang="vi-VN" dirty="0" smtClean="0"/>
              <a:t>đóng</a:t>
            </a:r>
            <a:r>
              <a:rPr lang="en-US" dirty="0" smtClean="0"/>
              <a:t>.</a:t>
            </a:r>
            <a:endParaRPr lang="en-US" b="1" dirty="0"/>
          </a:p>
        </p:txBody>
      </p:sp>
    </p:spTree>
    <p:extLst>
      <p:ext uri="{BB962C8B-B14F-4D97-AF65-F5344CB8AC3E}">
        <p14:creationId xmlns:p14="http://schemas.microsoft.com/office/powerpoint/2010/main" val="918768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t>readline</a:t>
            </a:r>
            <a:r>
              <a:rPr lang="en-US" b="1" dirty="0" smtClean="0"/>
              <a:t>()</a:t>
            </a:r>
            <a:endParaRPr lang="en-US" b="1" dirty="0">
              <a:solidFill>
                <a:srgbClr val="FF0000"/>
              </a:solidFill>
            </a:endParaRPr>
          </a:p>
        </p:txBody>
      </p:sp>
      <p:sp>
        <p:nvSpPr>
          <p:cNvPr id="28" name="TextBox 27"/>
          <p:cNvSpPr txBox="1"/>
          <p:nvPr/>
        </p:nvSpPr>
        <p:spPr>
          <a:xfrm>
            <a:off x="625365" y="2017550"/>
            <a:ext cx="7834152" cy="1200329"/>
          </a:xfrm>
          <a:prstGeom prst="rect">
            <a:avLst/>
          </a:prstGeom>
          <a:noFill/>
        </p:spPr>
        <p:txBody>
          <a:bodyPr wrap="square" rtlCol="0">
            <a:spAutoFit/>
          </a:bodyPr>
          <a:lstStyle/>
          <a:p>
            <a:r>
              <a:rPr lang="vi-VN" dirty="0"/>
              <a:t>Phương thức này được sử dụng để đọc một dòng văn bản từ tệp. Mỗi lần gọi phương thức readline(), nó sẽ đọc một dòng ký tự đầu tiên của tệp văn bản và di chuyển con trỏ tệp đến dòng kế tiếp. Khi không còn dòng nào để đọc, readline() trả về một chuỗi rỗng</a:t>
            </a:r>
            <a:endParaRPr lang="en-US" b="1" dirty="0"/>
          </a:p>
        </p:txBody>
      </p:sp>
      <p:sp>
        <p:nvSpPr>
          <p:cNvPr id="14" name="Rectangle 13"/>
          <p:cNvSpPr/>
          <p:nvPr/>
        </p:nvSpPr>
        <p:spPr>
          <a:xfrm>
            <a:off x="685161" y="3308648"/>
            <a:ext cx="7774356" cy="24505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3518274"/>
            <a:ext cx="7402216" cy="1754326"/>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a:solidFill>
                  <a:schemeClr val="bg1"/>
                </a:solidFill>
              </a:rPr>
              <a:t>l</a:t>
            </a:r>
            <a:r>
              <a:rPr lang="en-US" dirty="0" smtClean="0">
                <a:solidFill>
                  <a:schemeClr val="bg1"/>
                </a:solidFill>
              </a:rPr>
              <a:t>ine1 = </a:t>
            </a:r>
            <a:r>
              <a:rPr lang="en-US" dirty="0" err="1" smtClean="0">
                <a:solidFill>
                  <a:schemeClr val="bg1"/>
                </a:solidFill>
              </a:rPr>
              <a:t>f.readline</a:t>
            </a:r>
            <a:r>
              <a:rPr lang="en-US" dirty="0" smtClean="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line1</a:t>
            </a:r>
            <a:r>
              <a:rPr lang="en-US" dirty="0" smtClean="0">
                <a:solidFill>
                  <a:schemeClr val="accent4">
                    <a:lumMod val="60000"/>
                    <a:lumOff val="40000"/>
                  </a:schemeClr>
                </a:solidFill>
              </a:rPr>
              <a:t>)  </a:t>
            </a:r>
            <a:r>
              <a:rPr lang="en-US" dirty="0" smtClean="0">
                <a:solidFill>
                  <a:schemeClr val="accent6">
                    <a:lumMod val="75000"/>
                  </a:schemeClr>
                </a:solidFill>
              </a:rPr>
              <a:t># </a:t>
            </a:r>
            <a:r>
              <a:rPr lang="en-US" dirty="0">
                <a:solidFill>
                  <a:schemeClr val="accent6">
                    <a:lumMod val="75000"/>
                  </a:schemeClr>
                </a:solidFill>
              </a:rPr>
              <a:t>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dòng</a:t>
            </a:r>
            <a:r>
              <a:rPr lang="en-US" dirty="0">
                <a:solidFill>
                  <a:schemeClr val="accent6">
                    <a:lumMod val="75000"/>
                  </a:schemeClr>
                </a:solidFill>
              </a:rPr>
              <a:t> </a:t>
            </a:r>
            <a:r>
              <a:rPr lang="en-US" dirty="0" err="1">
                <a:solidFill>
                  <a:schemeClr val="accent6">
                    <a:lumMod val="75000"/>
                  </a:schemeClr>
                </a:solidFill>
              </a:rPr>
              <a:t>đầu</a:t>
            </a:r>
            <a:r>
              <a:rPr lang="en-US" dirty="0">
                <a:solidFill>
                  <a:schemeClr val="accent6">
                    <a:lumMod val="75000"/>
                  </a:schemeClr>
                </a:solidFill>
              </a:rPr>
              <a:t> </a:t>
            </a:r>
            <a:r>
              <a:rPr lang="en-US" dirty="0" err="1">
                <a:solidFill>
                  <a:schemeClr val="accent6">
                    <a:lumMod val="75000"/>
                  </a:schemeClr>
                </a:solidFill>
              </a:rPr>
              <a:t>tiên</a:t>
            </a:r>
            <a:r>
              <a:rPr lang="en-US" dirty="0">
                <a:solidFill>
                  <a:schemeClr val="accent6">
                    <a:lumMod val="75000"/>
                  </a:schemeClr>
                </a:solidFill>
              </a:rPr>
              <a:t> </a:t>
            </a:r>
            <a:r>
              <a:rPr lang="en-US" dirty="0" err="1">
                <a:solidFill>
                  <a:schemeClr val="accent6">
                    <a:lumMod val="75000"/>
                  </a:schemeClr>
                </a:solidFill>
              </a:rPr>
              <a:t>của</a:t>
            </a:r>
            <a:r>
              <a:rPr lang="en-US" dirty="0">
                <a:solidFill>
                  <a:schemeClr val="accent6">
                    <a:lumMod val="75000"/>
                  </a:schemeClr>
                </a:solidFill>
              </a:rPr>
              <a:t> </a:t>
            </a:r>
            <a:r>
              <a:rPr lang="en-US" dirty="0" err="1">
                <a:solidFill>
                  <a:schemeClr val="accent6">
                    <a:lumMod val="75000"/>
                  </a:schemeClr>
                </a:solidFill>
              </a:rPr>
              <a:t>tệp</a:t>
            </a:r>
            <a:endParaRPr lang="en-US" dirty="0" smtClean="0">
              <a:solidFill>
                <a:schemeClr val="accent6">
                  <a:lumMod val="75000"/>
                </a:schemeClr>
              </a:solidFill>
            </a:endParaRPr>
          </a:p>
          <a:p>
            <a:endParaRPr lang="en-US" dirty="0" smtClean="0">
              <a:solidFill>
                <a:schemeClr val="bg1"/>
              </a:solidFill>
            </a:endParaRPr>
          </a:p>
          <a:p>
            <a:r>
              <a:rPr lang="en-US" dirty="0" smtClean="0">
                <a:solidFill>
                  <a:schemeClr val="bg1"/>
                </a:solidFill>
              </a:rPr>
              <a:t>line2 </a:t>
            </a:r>
            <a:r>
              <a:rPr lang="en-US" dirty="0">
                <a:solidFill>
                  <a:schemeClr val="bg1"/>
                </a:solidFill>
              </a:rPr>
              <a:t>= </a:t>
            </a:r>
            <a:r>
              <a:rPr lang="en-US" dirty="0" err="1">
                <a:solidFill>
                  <a:schemeClr val="bg1"/>
                </a:solidFill>
              </a:rPr>
              <a:t>f.readline</a:t>
            </a:r>
            <a:r>
              <a:rPr lang="en-US" dirty="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line2</a:t>
            </a:r>
            <a:r>
              <a:rPr lang="en-US" dirty="0" smtClean="0">
                <a:solidFill>
                  <a:schemeClr val="accent4">
                    <a:lumMod val="60000"/>
                    <a:lumOff val="40000"/>
                  </a:schemeClr>
                </a:solidFill>
              </a:rPr>
              <a:t>)  </a:t>
            </a:r>
            <a:r>
              <a:rPr lang="en-US" dirty="0">
                <a:solidFill>
                  <a:schemeClr val="accent6">
                    <a:lumMod val="75000"/>
                  </a:schemeClr>
                </a:solidFill>
              </a:rPr>
              <a:t># 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dòng</a:t>
            </a:r>
            <a:r>
              <a:rPr lang="en-US" dirty="0">
                <a:solidFill>
                  <a:schemeClr val="accent6">
                    <a:lumMod val="75000"/>
                  </a:schemeClr>
                </a:solidFill>
              </a:rPr>
              <a:t> </a:t>
            </a:r>
            <a:r>
              <a:rPr lang="en-US" dirty="0" err="1" smtClean="0">
                <a:solidFill>
                  <a:schemeClr val="accent6">
                    <a:lumMod val="75000"/>
                  </a:schemeClr>
                </a:solidFill>
              </a:rPr>
              <a:t>thứ</a:t>
            </a:r>
            <a:r>
              <a:rPr lang="en-US" dirty="0" smtClean="0">
                <a:solidFill>
                  <a:schemeClr val="accent6">
                    <a:lumMod val="75000"/>
                  </a:schemeClr>
                </a:solidFill>
              </a:rPr>
              <a:t> 2 </a:t>
            </a:r>
            <a:r>
              <a:rPr lang="en-US" dirty="0" err="1" smtClean="0">
                <a:solidFill>
                  <a:schemeClr val="accent6">
                    <a:lumMod val="75000"/>
                  </a:schemeClr>
                </a:solidFill>
              </a:rPr>
              <a:t>của</a:t>
            </a:r>
            <a:r>
              <a:rPr lang="en-US" dirty="0" smtClean="0">
                <a:solidFill>
                  <a:schemeClr val="accent6">
                    <a:lumMod val="75000"/>
                  </a:schemeClr>
                </a:solidFill>
              </a:rPr>
              <a:t> </a:t>
            </a:r>
            <a:r>
              <a:rPr lang="en-US" dirty="0" err="1">
                <a:solidFill>
                  <a:schemeClr val="accent6">
                    <a:lumMod val="75000"/>
                  </a:schemeClr>
                </a:solidFill>
              </a:rPr>
              <a:t>tệp</a:t>
            </a:r>
            <a:endParaRPr lang="en-US" dirty="0">
              <a:solidFill>
                <a:schemeClr val="accent6">
                  <a:lumMod val="75000"/>
                </a:schemeClr>
              </a:solidFill>
            </a:endParaRPr>
          </a:p>
        </p:txBody>
      </p:sp>
    </p:spTree>
    <p:extLst>
      <p:ext uri="{BB962C8B-B14F-4D97-AF65-F5344CB8AC3E}">
        <p14:creationId xmlns:p14="http://schemas.microsoft.com/office/powerpoint/2010/main" val="336306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t>readlines</a:t>
            </a:r>
            <a:r>
              <a:rPr lang="en-US" b="1" dirty="0" smtClean="0"/>
              <a:t>()</a:t>
            </a:r>
            <a:endParaRPr lang="en-US" b="1" dirty="0">
              <a:solidFill>
                <a:srgbClr val="FF0000"/>
              </a:solidFill>
            </a:endParaRPr>
          </a:p>
        </p:txBody>
      </p:sp>
      <p:sp>
        <p:nvSpPr>
          <p:cNvPr id="28" name="TextBox 27"/>
          <p:cNvSpPr txBox="1"/>
          <p:nvPr/>
        </p:nvSpPr>
        <p:spPr>
          <a:xfrm>
            <a:off x="625365" y="2017550"/>
            <a:ext cx="7834152" cy="923330"/>
          </a:xfrm>
          <a:prstGeom prst="rect">
            <a:avLst/>
          </a:prstGeom>
          <a:noFill/>
        </p:spPr>
        <p:txBody>
          <a:bodyPr wrap="square" rtlCol="0">
            <a:spAutoFit/>
          </a:bodyPr>
          <a:lstStyle/>
          <a:p>
            <a:r>
              <a:rPr lang="vi-VN" dirty="0"/>
              <a:t>Phương thức này được sử dụng để đọc tất cả các dòng văn bản từ tệp và trả về một danh </a:t>
            </a:r>
            <a:r>
              <a:rPr lang="vi-VN" dirty="0" smtClean="0"/>
              <a:t>sách</a:t>
            </a:r>
            <a:r>
              <a:rPr lang="en-US" dirty="0" smtClean="0"/>
              <a:t> (</a:t>
            </a:r>
            <a:r>
              <a:rPr lang="en-US" dirty="0" err="1" smtClean="0"/>
              <a:t>kiểu</a:t>
            </a:r>
            <a:r>
              <a:rPr lang="en-US" dirty="0" smtClean="0"/>
              <a:t> list)</a:t>
            </a:r>
            <a:r>
              <a:rPr lang="vi-VN" dirty="0" smtClean="0"/>
              <a:t> </a:t>
            </a:r>
            <a:r>
              <a:rPr lang="vi-VN" dirty="0"/>
              <a:t>các chuỗi, trong đó mỗi phần tử trong danh sách là một dòng văn bản từ tệp</a:t>
            </a:r>
            <a:endParaRPr lang="en-US" b="1" dirty="0"/>
          </a:p>
        </p:txBody>
      </p:sp>
      <p:sp>
        <p:nvSpPr>
          <p:cNvPr id="14" name="Rectangle 13"/>
          <p:cNvSpPr/>
          <p:nvPr/>
        </p:nvSpPr>
        <p:spPr>
          <a:xfrm>
            <a:off x="685161" y="3308648"/>
            <a:ext cx="7774356" cy="16749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65915" y="3518274"/>
            <a:ext cx="7402216" cy="1200329"/>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smtClean="0">
                <a:solidFill>
                  <a:schemeClr val="bg1"/>
                </a:solidFill>
              </a:rPr>
              <a:t>lines = </a:t>
            </a:r>
            <a:r>
              <a:rPr lang="en-US" dirty="0" err="1" smtClean="0">
                <a:solidFill>
                  <a:schemeClr val="bg1"/>
                </a:solidFill>
              </a:rPr>
              <a:t>f.readlines</a:t>
            </a:r>
            <a:r>
              <a:rPr lang="en-US" dirty="0" smtClean="0">
                <a:solidFill>
                  <a:schemeClr val="bg1"/>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type</a:t>
            </a:r>
            <a:r>
              <a:rPr lang="en-US" dirty="0" smtClean="0">
                <a:solidFill>
                  <a:srgbClr val="FF66CC"/>
                </a:solidFill>
              </a:rPr>
              <a:t>(</a:t>
            </a:r>
            <a:r>
              <a:rPr lang="en-US" dirty="0" smtClean="0">
                <a:solidFill>
                  <a:schemeClr val="bg1"/>
                </a:solidFill>
              </a:rPr>
              <a:t>lines</a:t>
            </a:r>
            <a:r>
              <a:rPr lang="en-US" dirty="0" smtClean="0">
                <a:solidFill>
                  <a:srgbClr val="FF66CC"/>
                </a:solidFill>
              </a:rPr>
              <a:t>)</a:t>
            </a:r>
            <a:r>
              <a:rPr lang="en-US" dirty="0" smtClean="0">
                <a:solidFill>
                  <a:schemeClr val="accent4">
                    <a:lumMod val="60000"/>
                    <a:lumOff val="40000"/>
                  </a:schemeClr>
                </a:solidFill>
              </a:rPr>
              <a:t>) </a:t>
            </a:r>
            <a:r>
              <a:rPr lang="en-US" dirty="0" smtClean="0">
                <a:solidFill>
                  <a:schemeClr val="accent6">
                    <a:lumMod val="75000"/>
                  </a:schemeClr>
                </a:solidFill>
              </a:rPr>
              <a:t>#in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được</a:t>
            </a:r>
            <a:r>
              <a:rPr lang="en-US" dirty="0" smtClean="0">
                <a:solidFill>
                  <a:schemeClr val="accent6">
                    <a:lumMod val="75000"/>
                  </a:schemeClr>
                </a:solidFill>
              </a:rPr>
              <a:t>: list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lines</a:t>
            </a:r>
            <a:r>
              <a:rPr lang="en-US" dirty="0" smtClean="0">
                <a:solidFill>
                  <a:schemeClr val="accent4">
                    <a:lumMod val="60000"/>
                    <a:lumOff val="40000"/>
                  </a:schemeClr>
                </a:solidFill>
              </a:rPr>
              <a:t>)  </a:t>
            </a:r>
            <a:r>
              <a:rPr lang="en-US" dirty="0" smtClean="0">
                <a:solidFill>
                  <a:schemeClr val="accent6">
                    <a:lumMod val="75000"/>
                  </a:schemeClr>
                </a:solidFill>
              </a:rPr>
              <a:t># </a:t>
            </a:r>
            <a:r>
              <a:rPr lang="en-US" dirty="0">
                <a:solidFill>
                  <a:schemeClr val="accent6">
                    <a:lumMod val="75000"/>
                  </a:schemeClr>
                </a:solidFill>
              </a:rPr>
              <a:t>In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toàn</a:t>
            </a:r>
            <a:r>
              <a:rPr lang="en-US" dirty="0">
                <a:solidFill>
                  <a:schemeClr val="accent6">
                    <a:lumMod val="75000"/>
                  </a:schemeClr>
                </a:solidFill>
              </a:rPr>
              <a:t> </a:t>
            </a:r>
            <a:r>
              <a:rPr lang="en-US" dirty="0" err="1">
                <a:solidFill>
                  <a:schemeClr val="accent6">
                    <a:lumMod val="75000"/>
                  </a:schemeClr>
                </a:solidFill>
              </a:rPr>
              <a:t>bộ</a:t>
            </a:r>
            <a:r>
              <a:rPr lang="en-US" dirty="0">
                <a:solidFill>
                  <a:schemeClr val="accent6">
                    <a:lumMod val="75000"/>
                  </a:schemeClr>
                </a:solidFill>
              </a:rPr>
              <a:t> </a:t>
            </a:r>
            <a:r>
              <a:rPr lang="en-US" dirty="0" err="1">
                <a:solidFill>
                  <a:schemeClr val="accent6">
                    <a:lumMod val="75000"/>
                  </a:schemeClr>
                </a:solidFill>
              </a:rPr>
              <a:t>nội</a:t>
            </a:r>
            <a:r>
              <a:rPr lang="en-US" dirty="0">
                <a:solidFill>
                  <a:schemeClr val="accent6">
                    <a:lumMod val="75000"/>
                  </a:schemeClr>
                </a:solidFill>
              </a:rPr>
              <a:t> </a:t>
            </a:r>
            <a:r>
              <a:rPr lang="en-US" dirty="0" smtClean="0">
                <a:solidFill>
                  <a:schemeClr val="accent6">
                    <a:lumMod val="75000"/>
                  </a:schemeClr>
                </a:solidFill>
              </a:rPr>
              <a:t>dung </a:t>
            </a:r>
            <a:r>
              <a:rPr lang="en-US" dirty="0" err="1" smtClean="0">
                <a:solidFill>
                  <a:schemeClr val="accent6">
                    <a:lumMod val="75000"/>
                  </a:schemeClr>
                </a:solidFill>
              </a:rPr>
              <a:t>của</a:t>
            </a:r>
            <a:r>
              <a:rPr lang="en-US" dirty="0" smtClean="0">
                <a:solidFill>
                  <a:schemeClr val="accent6">
                    <a:lumMod val="75000"/>
                  </a:schemeClr>
                </a:solidFill>
              </a:rPr>
              <a:t> </a:t>
            </a:r>
            <a:r>
              <a:rPr lang="en-US" dirty="0" err="1" smtClean="0">
                <a:solidFill>
                  <a:schemeClr val="accent6">
                    <a:lumMod val="75000"/>
                  </a:schemeClr>
                </a:solidFill>
              </a:rPr>
              <a:t>tệp</a:t>
            </a:r>
            <a:r>
              <a:rPr lang="en-US" dirty="0" smtClean="0">
                <a:solidFill>
                  <a:schemeClr val="accent6">
                    <a:lumMod val="75000"/>
                  </a:schemeClr>
                </a:solidFill>
              </a:rPr>
              <a:t> ở </a:t>
            </a:r>
            <a:r>
              <a:rPr lang="en-US" dirty="0" err="1" smtClean="0">
                <a:solidFill>
                  <a:schemeClr val="accent6">
                    <a:lumMod val="75000"/>
                  </a:schemeClr>
                </a:solidFill>
              </a:rPr>
              <a:t>dạng</a:t>
            </a:r>
            <a:r>
              <a:rPr lang="en-US" dirty="0" smtClean="0">
                <a:solidFill>
                  <a:schemeClr val="accent6">
                    <a:lumMod val="75000"/>
                  </a:schemeClr>
                </a:solidFill>
              </a:rPr>
              <a:t> list</a:t>
            </a:r>
          </a:p>
        </p:txBody>
      </p:sp>
      <p:sp>
        <p:nvSpPr>
          <p:cNvPr id="9" name="TextBox 8"/>
          <p:cNvSpPr txBox="1"/>
          <p:nvPr/>
        </p:nvSpPr>
        <p:spPr>
          <a:xfrm>
            <a:off x="625365" y="5249848"/>
            <a:ext cx="7834152" cy="923330"/>
          </a:xfrm>
          <a:prstGeom prst="rect">
            <a:avLst/>
          </a:prstGeom>
          <a:noFill/>
        </p:spPr>
        <p:txBody>
          <a:bodyPr wrap="square" rtlCol="0">
            <a:spAutoFit/>
          </a:bodyPr>
          <a:lstStyle/>
          <a:p>
            <a:r>
              <a:rPr lang="vi-VN" dirty="0"/>
              <a:t>Khi bạn sử dụng readlines(), toàn bộ nội dung của tệp sẽ được đọc và lưu trữ trong bộ nhớ. Nếu tệp quá lớn, điều này có thể ảnh hưởng đến hiệu năng và tiêu tốn nhiều tài nguyên.</a:t>
            </a:r>
            <a:endParaRPr lang="en-US" b="1" dirty="0"/>
          </a:p>
        </p:txBody>
      </p:sp>
    </p:spTree>
    <p:extLst>
      <p:ext uri="{BB962C8B-B14F-4D97-AF65-F5344CB8AC3E}">
        <p14:creationId xmlns:p14="http://schemas.microsoft.com/office/powerpoint/2010/main" val="123338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vi-VN" dirty="0"/>
              <a:t>Phương thức ghi và tạo mới </a:t>
            </a:r>
            <a:r>
              <a:rPr lang="vi-VN" dirty="0" smtClean="0"/>
              <a:t>file</a:t>
            </a:r>
            <a:r>
              <a:rPr lang="en-US" dirty="0" smtClean="0"/>
              <a:t> </a:t>
            </a:r>
            <a:endParaRPr lang="en-US" dirty="0"/>
          </a:p>
        </p:txBody>
      </p:sp>
      <p:sp>
        <p:nvSpPr>
          <p:cNvPr id="29" name="Rectangle 28"/>
          <p:cNvSpPr/>
          <p:nvPr/>
        </p:nvSpPr>
        <p:spPr>
          <a:xfrm>
            <a:off x="685161" y="4189357"/>
            <a:ext cx="7774356" cy="115419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4339516"/>
            <a:ext cx="7402216" cy="923330"/>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a:t>
            </a:r>
            <a:r>
              <a:rPr lang="en-US" dirty="0">
                <a:solidFill>
                  <a:schemeClr val="accent2">
                    <a:lumMod val="75000"/>
                  </a:schemeClr>
                </a:solidFill>
              </a:rPr>
              <a:t>"</a:t>
            </a:r>
            <a:r>
              <a:rPr lang="en-US" dirty="0" smtClean="0">
                <a:solidFill>
                  <a:schemeClr val="accent2">
                    <a:lumMod val="75000"/>
                  </a:schemeClr>
                </a:solidFill>
              </a:rPr>
              <a:t>a</a:t>
            </a:r>
            <a:r>
              <a:rPr lang="en-US" dirty="0">
                <a:solidFill>
                  <a:schemeClr val="accent2">
                    <a:lumMod val="75000"/>
                  </a:schemeClr>
                </a:solidFill>
              </a:rPr>
              <a:t>"</a:t>
            </a:r>
            <a:r>
              <a:rPr lang="en-US" dirty="0" smtClean="0">
                <a:solidFill>
                  <a:schemeClr val="accent4">
                    <a:lumMod val="60000"/>
                    <a:lumOff val="40000"/>
                  </a:schemeClr>
                </a:solidFill>
              </a:rPr>
              <a:t>)</a:t>
            </a:r>
          </a:p>
          <a:p>
            <a:r>
              <a:rPr lang="en-US" dirty="0" err="1">
                <a:solidFill>
                  <a:schemeClr val="bg1"/>
                </a:solidFill>
              </a:rPr>
              <a:t>f.write</a:t>
            </a:r>
            <a:r>
              <a:rPr lang="en-US" dirty="0">
                <a:solidFill>
                  <a:schemeClr val="bg1"/>
                </a:solidFill>
              </a:rPr>
              <a:t>(</a:t>
            </a:r>
            <a:r>
              <a:rPr lang="en-US" dirty="0">
                <a:solidFill>
                  <a:schemeClr val="accent2">
                    <a:lumMod val="75000"/>
                  </a:schemeClr>
                </a:solidFill>
              </a:rPr>
              <a:t>"Now the file has more content!"</a:t>
            </a:r>
            <a:r>
              <a:rPr lang="en-US" dirty="0">
                <a:solidFill>
                  <a:schemeClr val="bg1"/>
                </a:solidFill>
              </a:rPr>
              <a:t>)</a:t>
            </a:r>
            <a:r>
              <a:rPr lang="en-US" sz="1600" dirty="0">
                <a:solidFill>
                  <a:schemeClr val="bg1"/>
                </a:solidFill>
              </a:rPr>
              <a:t/>
            </a:r>
            <a:br>
              <a:rPr lang="en-US" sz="1600" dirty="0">
                <a:solidFill>
                  <a:schemeClr val="bg1"/>
                </a:solidFill>
              </a:rPr>
            </a:br>
            <a:r>
              <a:rPr lang="en-US" dirty="0" err="1">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8" name="TextBox 27"/>
          <p:cNvSpPr txBox="1"/>
          <p:nvPr/>
        </p:nvSpPr>
        <p:spPr>
          <a:xfrm>
            <a:off x="625365" y="2149832"/>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ghi</a:t>
            </a:r>
            <a:r>
              <a:rPr lang="en-US" dirty="0" smtClean="0"/>
              <a:t> </a:t>
            </a:r>
            <a:r>
              <a:rPr lang="en-US" dirty="0" err="1" smtClean="0"/>
              <a:t>nội</a:t>
            </a:r>
            <a:r>
              <a:rPr lang="en-US" dirty="0" smtClean="0"/>
              <a:t> dung </a:t>
            </a:r>
            <a:r>
              <a:rPr lang="en-US" dirty="0" err="1" smtClean="0"/>
              <a:t>vào</a:t>
            </a:r>
            <a:r>
              <a:rPr lang="en-US" dirty="0" smtClean="0"/>
              <a:t> </a:t>
            </a:r>
            <a:r>
              <a:rPr lang="en-US" dirty="0" err="1" smtClean="0"/>
              <a:t>một</a:t>
            </a:r>
            <a:r>
              <a:rPr lang="en-US" dirty="0" smtClean="0"/>
              <a:t> </a:t>
            </a:r>
            <a:r>
              <a:rPr lang="en-US" dirty="0" err="1" smtClean="0"/>
              <a:t>tệp</a:t>
            </a:r>
            <a:r>
              <a:rPr lang="en-US" dirty="0" smtClean="0"/>
              <a:t> tin </a:t>
            </a:r>
            <a:r>
              <a:rPr lang="en-US" dirty="0" err="1" smtClean="0"/>
              <a:t>đã</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trước</a:t>
            </a:r>
            <a:r>
              <a:rPr lang="en-US" dirty="0" smtClean="0"/>
              <a:t> </a:t>
            </a:r>
            <a:r>
              <a:rPr lang="en-US" dirty="0" err="1" smtClean="0"/>
              <a:t>hết</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mở</a:t>
            </a:r>
            <a:r>
              <a:rPr lang="en-US" dirty="0" smtClean="0"/>
              <a:t> </a:t>
            </a:r>
            <a:r>
              <a:rPr lang="en-US" dirty="0" err="1" smtClean="0"/>
              <a:t>nó</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open() </a:t>
            </a:r>
            <a:r>
              <a:rPr lang="en-US" dirty="0" err="1" smtClean="0"/>
              <a:t>và</a:t>
            </a:r>
            <a:r>
              <a:rPr lang="en-US" dirty="0" smtClean="0"/>
              <a:t> </a:t>
            </a:r>
            <a:r>
              <a:rPr lang="en-US" dirty="0" err="1" smtClean="0"/>
              <a:t>chọn</a:t>
            </a:r>
            <a:r>
              <a:rPr lang="en-US" dirty="0" smtClean="0"/>
              <a:t> 1 </a:t>
            </a:r>
            <a:r>
              <a:rPr lang="en-US" dirty="0" err="1" smtClean="0"/>
              <a:t>trong</a:t>
            </a:r>
            <a:r>
              <a:rPr lang="en-US" dirty="0" smtClean="0"/>
              <a:t> 2 </a:t>
            </a:r>
            <a:r>
              <a:rPr lang="en-US" dirty="0" err="1" smtClean="0"/>
              <a:t>chế</a:t>
            </a:r>
            <a:r>
              <a:rPr lang="en-US" dirty="0" smtClean="0"/>
              <a:t> </a:t>
            </a:r>
            <a:r>
              <a:rPr lang="en-US" dirty="0" err="1" smtClean="0"/>
              <a:t>độ</a:t>
            </a:r>
            <a:r>
              <a:rPr lang="en-US" dirty="0" smtClean="0"/>
              <a:t> (mode):</a:t>
            </a:r>
            <a:endParaRPr lang="en-US" b="1" dirty="0"/>
          </a:p>
        </p:txBody>
      </p:sp>
      <p:sp>
        <p:nvSpPr>
          <p:cNvPr id="23" name="TextBox 22"/>
          <p:cNvSpPr txBox="1"/>
          <p:nvPr/>
        </p:nvSpPr>
        <p:spPr>
          <a:xfrm>
            <a:off x="625365" y="3773549"/>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mở</a:t>
            </a:r>
            <a:r>
              <a:rPr lang="en-US" dirty="0" smtClean="0"/>
              <a:t> file demo_file.txt </a:t>
            </a:r>
            <a:r>
              <a:rPr lang="en-US" dirty="0" err="1" smtClean="0"/>
              <a:t>và</a:t>
            </a:r>
            <a:r>
              <a:rPr lang="en-US" dirty="0" smtClean="0"/>
              <a:t> </a:t>
            </a:r>
            <a:r>
              <a:rPr lang="en-US" dirty="0" err="1" smtClean="0"/>
              <a:t>ghi</a:t>
            </a:r>
            <a:r>
              <a:rPr lang="en-US" dirty="0" smtClean="0"/>
              <a:t> </a:t>
            </a:r>
            <a:r>
              <a:rPr lang="en-US" dirty="0" err="1" smtClean="0"/>
              <a:t>tiếp</a:t>
            </a:r>
            <a:r>
              <a:rPr lang="en-US" dirty="0" smtClean="0"/>
              <a:t> </a:t>
            </a:r>
            <a:r>
              <a:rPr lang="en-US" dirty="0" err="1" smtClean="0"/>
              <a:t>nội</a:t>
            </a:r>
            <a:r>
              <a:rPr lang="en-US" dirty="0" smtClean="0"/>
              <a:t> dung </a:t>
            </a:r>
            <a:r>
              <a:rPr lang="en-US" dirty="0" err="1" smtClean="0"/>
              <a:t>vào</a:t>
            </a:r>
            <a:endParaRPr lang="en-US" b="1" dirty="0"/>
          </a:p>
        </p:txBody>
      </p:sp>
      <p:sp>
        <p:nvSpPr>
          <p:cNvPr id="12" name="TextBox 11"/>
          <p:cNvSpPr txBox="1"/>
          <p:nvPr/>
        </p:nvSpPr>
        <p:spPr>
          <a:xfrm>
            <a:off x="685162" y="3271562"/>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3" name="TextBox 12"/>
          <p:cNvSpPr txBox="1"/>
          <p:nvPr/>
        </p:nvSpPr>
        <p:spPr>
          <a:xfrm>
            <a:off x="685161" y="2880632"/>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Tree>
    <p:extLst>
      <p:ext uri="{BB962C8B-B14F-4D97-AF65-F5344CB8AC3E}">
        <p14:creationId xmlns:p14="http://schemas.microsoft.com/office/powerpoint/2010/main" val="1490176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2438303"/>
            <a:ext cx="7774356" cy="115419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588462"/>
            <a:ext cx="7402216" cy="923330"/>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err="1">
                <a:solidFill>
                  <a:schemeClr val="bg1"/>
                </a:solidFill>
              </a:rPr>
              <a:t>f.write</a:t>
            </a:r>
            <a:r>
              <a:rPr lang="en-US" dirty="0">
                <a:solidFill>
                  <a:schemeClr val="bg1"/>
                </a:solidFill>
              </a:rPr>
              <a:t>(</a:t>
            </a:r>
            <a:r>
              <a:rPr lang="en-US" dirty="0">
                <a:solidFill>
                  <a:schemeClr val="accent2">
                    <a:lumMod val="75000"/>
                  </a:schemeClr>
                </a:solidFill>
              </a:rPr>
              <a:t>"Now the file has more content!"</a:t>
            </a:r>
            <a:r>
              <a:rPr lang="en-US" dirty="0">
                <a:solidFill>
                  <a:schemeClr val="bg1"/>
                </a:solidFill>
              </a:rPr>
              <a:t>)</a:t>
            </a:r>
            <a:r>
              <a:rPr lang="en-US" sz="1600" dirty="0">
                <a:solidFill>
                  <a:schemeClr val="bg1"/>
                </a:solidFill>
              </a:rPr>
              <a:t/>
            </a:r>
            <a:br>
              <a:rPr lang="en-US" sz="1600" dirty="0">
                <a:solidFill>
                  <a:schemeClr val="bg1"/>
                </a:solidFill>
              </a:rPr>
            </a:br>
            <a:r>
              <a:rPr lang="en-US" dirty="0" err="1">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mở</a:t>
            </a:r>
            <a:r>
              <a:rPr lang="en-US" dirty="0" smtClean="0"/>
              <a:t> file demo_file.txt </a:t>
            </a:r>
            <a:r>
              <a:rPr lang="en-US" dirty="0" err="1" smtClean="0"/>
              <a:t>và</a:t>
            </a:r>
            <a:r>
              <a:rPr lang="en-US" dirty="0" smtClean="0"/>
              <a:t> </a:t>
            </a:r>
            <a:r>
              <a:rPr lang="en-US" b="1" dirty="0" err="1" smtClean="0"/>
              <a:t>ghi</a:t>
            </a:r>
            <a:r>
              <a:rPr lang="en-US" b="1" dirty="0" smtClean="0"/>
              <a:t> </a:t>
            </a:r>
            <a:r>
              <a:rPr lang="en-US" b="1" dirty="0" err="1" smtClean="0"/>
              <a:t>đè</a:t>
            </a:r>
            <a:r>
              <a:rPr lang="en-US" b="1" dirty="0" smtClean="0"/>
              <a:t> </a:t>
            </a:r>
            <a:r>
              <a:rPr lang="en-US" dirty="0" err="1" smtClean="0"/>
              <a:t>nội</a:t>
            </a:r>
            <a:r>
              <a:rPr lang="en-US" dirty="0" smtClean="0"/>
              <a:t> dung </a:t>
            </a:r>
            <a:r>
              <a:rPr lang="en-US" dirty="0" err="1" smtClean="0"/>
              <a:t>đã</a:t>
            </a:r>
            <a:r>
              <a:rPr lang="en-US" dirty="0" smtClean="0"/>
              <a:t> </a:t>
            </a:r>
            <a:r>
              <a:rPr lang="en-US" dirty="0" err="1" smtClean="0"/>
              <a:t>có</a:t>
            </a:r>
            <a:endParaRPr lang="en-US" b="1" dirty="0"/>
          </a:p>
        </p:txBody>
      </p:sp>
      <p:sp>
        <p:nvSpPr>
          <p:cNvPr id="15" name="TextBox 14"/>
          <p:cNvSpPr txBox="1"/>
          <p:nvPr/>
        </p:nvSpPr>
        <p:spPr>
          <a:xfrm>
            <a:off x="625365" y="3919119"/>
            <a:ext cx="7834152" cy="369332"/>
          </a:xfrm>
          <a:prstGeom prst="rect">
            <a:avLst/>
          </a:prstGeom>
          <a:noFill/>
        </p:spPr>
        <p:txBody>
          <a:bodyPr wrap="square" rtlCol="0">
            <a:spAutoFit/>
          </a:bodyPr>
          <a:lstStyle/>
          <a:p>
            <a:r>
              <a:rPr lang="en-US" dirty="0" err="1" smtClean="0"/>
              <a:t>Bạn</a:t>
            </a:r>
            <a:r>
              <a:rPr lang="en-US" dirty="0" smtClean="0"/>
              <a:t> </a:t>
            </a:r>
            <a:r>
              <a:rPr lang="en-US" dirty="0" err="1" smtClean="0"/>
              <a:t>kiểm</a:t>
            </a:r>
            <a:r>
              <a:rPr lang="en-US" dirty="0" smtClean="0"/>
              <a:t> </a:t>
            </a:r>
            <a:r>
              <a:rPr lang="en-US" dirty="0" err="1" smtClean="0"/>
              <a:t>tra</a:t>
            </a:r>
            <a:r>
              <a:rPr lang="en-US" dirty="0" smtClean="0"/>
              <a:t> </a:t>
            </a:r>
            <a:r>
              <a:rPr lang="en-US" dirty="0" err="1" smtClean="0"/>
              <a:t>nội</a:t>
            </a:r>
            <a:r>
              <a:rPr lang="en-US" dirty="0" smtClean="0"/>
              <a:t> dung </a:t>
            </a:r>
            <a:r>
              <a:rPr lang="en-US" dirty="0" err="1" smtClean="0"/>
              <a:t>đã</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chưa</a:t>
            </a:r>
            <a:r>
              <a:rPr lang="en-US" dirty="0" smtClean="0"/>
              <a:t> </a:t>
            </a:r>
            <a:r>
              <a:rPr lang="en-US" dirty="0" err="1" smtClean="0"/>
              <a:t>với</a:t>
            </a:r>
            <a:r>
              <a:rPr lang="en-US" dirty="0" smtClean="0"/>
              <a:t> </a:t>
            </a:r>
            <a:r>
              <a:rPr lang="en-US" dirty="0" err="1" smtClean="0"/>
              <a:t>cách</a:t>
            </a:r>
            <a:r>
              <a:rPr lang="en-US" dirty="0" smtClean="0"/>
              <a:t> code </a:t>
            </a:r>
            <a:r>
              <a:rPr lang="en-US" dirty="0" err="1" smtClean="0"/>
              <a:t>như</a:t>
            </a:r>
            <a:r>
              <a:rPr lang="en-US" dirty="0" smtClean="0"/>
              <a:t> </a:t>
            </a:r>
            <a:r>
              <a:rPr lang="en-US" dirty="0" err="1" smtClean="0"/>
              <a:t>sau</a:t>
            </a:r>
            <a:r>
              <a:rPr lang="en-US" dirty="0" smtClean="0"/>
              <a:t>:</a:t>
            </a:r>
            <a:endParaRPr lang="en-US" b="1" dirty="0"/>
          </a:p>
        </p:txBody>
      </p:sp>
      <p:sp>
        <p:nvSpPr>
          <p:cNvPr id="16" name="Rectangle 15"/>
          <p:cNvSpPr/>
          <p:nvPr/>
        </p:nvSpPr>
        <p:spPr>
          <a:xfrm>
            <a:off x="685161" y="4437224"/>
            <a:ext cx="7774356" cy="109542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865915" y="4587383"/>
            <a:ext cx="7402216" cy="646331"/>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“r"</a:t>
            </a:r>
            <a:r>
              <a:rPr lang="en-US" dirty="0" smtClean="0">
                <a:solidFill>
                  <a:schemeClr val="accent4">
                    <a:lumMod val="60000"/>
                    <a:lumOff val="40000"/>
                  </a:schemeClr>
                </a:solidFill>
              </a:rPr>
              <a:t>)</a:t>
            </a:r>
          </a:p>
          <a:p>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f.read</a:t>
            </a:r>
            <a:r>
              <a:rPr lang="en-US" dirty="0">
                <a:solidFill>
                  <a:srgbClr val="FF66CC"/>
                </a:solidFill>
              </a:rPr>
              <a:t>()</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8" name="TextBox 17"/>
          <p:cNvSpPr txBox="1"/>
          <p:nvPr/>
        </p:nvSpPr>
        <p:spPr>
          <a:xfrm>
            <a:off x="625365" y="5673491"/>
            <a:ext cx="7834152" cy="646331"/>
          </a:xfrm>
          <a:prstGeom prst="rect">
            <a:avLst/>
          </a:prstGeom>
          <a:noFill/>
        </p:spPr>
        <p:txBody>
          <a:bodyPr wrap="square" rtlCol="0">
            <a:spAutoFit/>
          </a:bodyPr>
          <a:lstStyle/>
          <a:p>
            <a:r>
              <a:rPr lang="en-US" dirty="0" err="1" smtClean="0"/>
              <a:t>Đầu</a:t>
            </a:r>
            <a:r>
              <a:rPr lang="en-US" dirty="0" smtClean="0"/>
              <a:t> </a:t>
            </a:r>
            <a:r>
              <a:rPr lang="en-US" dirty="0" err="1" smtClean="0"/>
              <a:t>tiên</a:t>
            </a:r>
            <a:r>
              <a:rPr lang="en-US" dirty="0" smtClean="0"/>
              <a:t> </a:t>
            </a:r>
            <a:r>
              <a:rPr lang="en-US" dirty="0" err="1" smtClean="0"/>
              <a:t>mở</a:t>
            </a:r>
            <a:r>
              <a:rPr lang="en-US" dirty="0" smtClean="0"/>
              <a:t> file </a:t>
            </a:r>
            <a:r>
              <a:rPr lang="en-US" dirty="0" err="1" smtClean="0"/>
              <a:t>ra</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read() </a:t>
            </a:r>
            <a:r>
              <a:rPr lang="en-US" dirty="0" err="1" smtClean="0"/>
              <a:t>để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tập</a:t>
            </a:r>
            <a:r>
              <a:rPr lang="en-US" dirty="0" smtClean="0"/>
              <a:t> tin </a:t>
            </a:r>
            <a:endParaRPr lang="en-US" b="1" dirty="0"/>
          </a:p>
        </p:txBody>
      </p:sp>
    </p:spTree>
    <p:extLst>
      <p:ext uri="{BB962C8B-B14F-4D97-AF65-F5344CB8AC3E}">
        <p14:creationId xmlns:p14="http://schemas.microsoft.com/office/powerpoint/2010/main" val="190061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2438302"/>
            <a:ext cx="7774356" cy="26653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588462"/>
            <a:ext cx="7402216" cy="2308324"/>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a:solidFill>
                  <a:schemeClr val="bg1"/>
                </a:solidFill>
              </a:rPr>
              <a:t>m</a:t>
            </a:r>
            <a:r>
              <a:rPr lang="en-US" dirty="0" smtClean="0">
                <a:solidFill>
                  <a:schemeClr val="bg1"/>
                </a:solidFill>
              </a:rPr>
              <a:t>sg1 = </a:t>
            </a:r>
            <a:r>
              <a:rPr lang="en-US" dirty="0" smtClean="0">
                <a:solidFill>
                  <a:schemeClr val="accent2">
                    <a:lumMod val="75000"/>
                  </a:schemeClr>
                </a:solidFill>
              </a:rPr>
              <a:t>‘</a:t>
            </a:r>
            <a:r>
              <a:rPr lang="en-US" dirty="0" err="1" smtClean="0">
                <a:solidFill>
                  <a:schemeClr val="accent2">
                    <a:lumMod val="75000"/>
                  </a:schemeClr>
                </a:solidFill>
              </a:rPr>
              <a:t>Đây</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a:t>
            </a:r>
            <a:r>
              <a:rPr lang="en-US" dirty="0" err="1" smtClean="0">
                <a:solidFill>
                  <a:schemeClr val="accent2">
                    <a:lumMod val="75000"/>
                  </a:schemeClr>
                </a:solidFill>
              </a:rPr>
              <a:t>dòng</a:t>
            </a:r>
            <a:r>
              <a:rPr lang="en-US" dirty="0" smtClean="0">
                <a:solidFill>
                  <a:schemeClr val="accent2">
                    <a:lumMod val="75000"/>
                  </a:schemeClr>
                </a:solidFill>
              </a:rPr>
              <a:t> 1 \n’</a:t>
            </a:r>
          </a:p>
          <a:p>
            <a:r>
              <a:rPr lang="en-US" dirty="0" smtClean="0">
                <a:solidFill>
                  <a:schemeClr val="bg1"/>
                </a:solidFill>
              </a:rPr>
              <a:t>msg2 </a:t>
            </a:r>
            <a:r>
              <a:rPr lang="en-US" dirty="0">
                <a:solidFill>
                  <a:schemeClr val="bg1"/>
                </a:solidFill>
              </a:rPr>
              <a:t>= </a:t>
            </a:r>
            <a:r>
              <a:rPr lang="en-US" dirty="0">
                <a:solidFill>
                  <a:schemeClr val="accent2">
                    <a:lumMod val="75000"/>
                  </a:schemeClr>
                </a:solidFill>
              </a:rPr>
              <a:t>‘</a:t>
            </a:r>
            <a:r>
              <a:rPr lang="en-US" dirty="0" err="1">
                <a:solidFill>
                  <a:schemeClr val="accent2">
                    <a:lumMod val="75000"/>
                  </a:schemeClr>
                </a:solidFill>
              </a:rPr>
              <a:t>Đây</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dòng</a:t>
            </a:r>
            <a:r>
              <a:rPr lang="en-US" dirty="0">
                <a:solidFill>
                  <a:schemeClr val="accent2">
                    <a:lumMod val="75000"/>
                  </a:schemeClr>
                </a:solidFill>
              </a:rPr>
              <a:t> </a:t>
            </a:r>
            <a:r>
              <a:rPr lang="en-US" dirty="0" smtClean="0">
                <a:solidFill>
                  <a:schemeClr val="accent2">
                    <a:lumMod val="75000"/>
                  </a:schemeClr>
                </a:solidFill>
              </a:rPr>
              <a:t>2 </a:t>
            </a:r>
            <a:r>
              <a:rPr lang="en-US" dirty="0">
                <a:solidFill>
                  <a:schemeClr val="accent2">
                    <a:lumMod val="75000"/>
                  </a:schemeClr>
                </a:solidFill>
              </a:rPr>
              <a:t>\n’</a:t>
            </a:r>
          </a:p>
          <a:p>
            <a:r>
              <a:rPr lang="en-US" dirty="0">
                <a:solidFill>
                  <a:schemeClr val="bg1"/>
                </a:solidFill>
              </a:rPr>
              <a:t>m</a:t>
            </a:r>
            <a:r>
              <a:rPr lang="en-US" dirty="0" smtClean="0">
                <a:solidFill>
                  <a:schemeClr val="bg1"/>
                </a:solidFill>
              </a:rPr>
              <a:t>sg3 = </a:t>
            </a:r>
            <a:r>
              <a:rPr lang="en-US" dirty="0">
                <a:solidFill>
                  <a:schemeClr val="accent2">
                    <a:lumMod val="75000"/>
                  </a:schemeClr>
                </a:solidFill>
              </a:rPr>
              <a:t>‘</a:t>
            </a:r>
            <a:r>
              <a:rPr lang="en-US" dirty="0" err="1">
                <a:solidFill>
                  <a:schemeClr val="accent2">
                    <a:lumMod val="75000"/>
                  </a:schemeClr>
                </a:solidFill>
              </a:rPr>
              <a:t>Đây</a:t>
            </a:r>
            <a:r>
              <a:rPr lang="en-US" dirty="0">
                <a:solidFill>
                  <a:schemeClr val="accent2">
                    <a:lumMod val="75000"/>
                  </a:schemeClr>
                </a:solidFill>
              </a:rPr>
              <a:t> </a:t>
            </a:r>
            <a:r>
              <a:rPr lang="en-US" dirty="0" err="1">
                <a:solidFill>
                  <a:schemeClr val="accent2">
                    <a:lumMod val="75000"/>
                  </a:schemeClr>
                </a:solidFill>
              </a:rPr>
              <a:t>là</a:t>
            </a:r>
            <a:r>
              <a:rPr lang="en-US" dirty="0">
                <a:solidFill>
                  <a:schemeClr val="accent2">
                    <a:lumMod val="75000"/>
                  </a:schemeClr>
                </a:solidFill>
              </a:rPr>
              <a:t> </a:t>
            </a:r>
            <a:r>
              <a:rPr lang="en-US" dirty="0" err="1">
                <a:solidFill>
                  <a:schemeClr val="accent2">
                    <a:lumMod val="75000"/>
                  </a:schemeClr>
                </a:solidFill>
              </a:rPr>
              <a:t>dòng</a:t>
            </a:r>
            <a:r>
              <a:rPr lang="en-US" dirty="0">
                <a:solidFill>
                  <a:schemeClr val="accent2">
                    <a:lumMod val="75000"/>
                  </a:schemeClr>
                </a:solidFill>
              </a:rPr>
              <a:t> </a:t>
            </a:r>
            <a:r>
              <a:rPr lang="en-US" dirty="0" smtClean="0">
                <a:solidFill>
                  <a:schemeClr val="accent2">
                    <a:lumMod val="75000"/>
                  </a:schemeClr>
                </a:solidFill>
              </a:rPr>
              <a:t>3 </a:t>
            </a:r>
            <a:r>
              <a:rPr lang="en-US" dirty="0">
                <a:solidFill>
                  <a:schemeClr val="accent2">
                    <a:lumMod val="75000"/>
                  </a:schemeClr>
                </a:solidFill>
              </a:rPr>
              <a:t>\n’</a:t>
            </a:r>
          </a:p>
          <a:p>
            <a:r>
              <a:rPr lang="en-US" dirty="0" err="1" smtClean="0">
                <a:solidFill>
                  <a:schemeClr val="bg1"/>
                </a:solidFill>
              </a:rPr>
              <a:t>f.write</a:t>
            </a:r>
            <a:r>
              <a:rPr lang="en-US" dirty="0" smtClean="0">
                <a:solidFill>
                  <a:schemeClr val="bg1"/>
                </a:solidFill>
              </a:rPr>
              <a:t>(msg1)</a:t>
            </a:r>
          </a:p>
          <a:p>
            <a:r>
              <a:rPr lang="en-US" dirty="0" err="1" smtClean="0">
                <a:solidFill>
                  <a:schemeClr val="bg1"/>
                </a:solidFill>
              </a:rPr>
              <a:t>f.write</a:t>
            </a:r>
            <a:r>
              <a:rPr lang="en-US" dirty="0" smtClean="0">
                <a:solidFill>
                  <a:schemeClr val="bg1"/>
                </a:solidFill>
              </a:rPr>
              <a:t>(msg2)</a:t>
            </a:r>
          </a:p>
          <a:p>
            <a:r>
              <a:rPr lang="en-US" dirty="0" smtClean="0">
                <a:solidFill>
                  <a:schemeClr val="bg1"/>
                </a:solidFill>
              </a:rPr>
              <a:t>print(msg3, file = </a:t>
            </a:r>
            <a:r>
              <a:rPr lang="en-US" dirty="0" err="1" smtClean="0">
                <a:solidFill>
                  <a:schemeClr val="bg1"/>
                </a:solidFill>
              </a:rPr>
              <a:t>fileout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Ghi</a:t>
            </a:r>
            <a:r>
              <a:rPr lang="en-US" dirty="0" smtClean="0">
                <a:solidFill>
                  <a:schemeClr val="accent6">
                    <a:lumMod val="75000"/>
                  </a:schemeClr>
                </a:solidFill>
              </a:rPr>
              <a:t> </a:t>
            </a:r>
            <a:r>
              <a:rPr lang="en-US" dirty="0" err="1" smtClean="0">
                <a:solidFill>
                  <a:schemeClr val="accent6">
                    <a:lumMod val="75000"/>
                  </a:schemeClr>
                </a:solidFill>
              </a:rPr>
              <a:t>nội</a:t>
            </a:r>
            <a:r>
              <a:rPr lang="en-US" dirty="0" smtClean="0">
                <a:solidFill>
                  <a:schemeClr val="accent6">
                    <a:lumMod val="75000"/>
                  </a:schemeClr>
                </a:solidFill>
              </a:rPr>
              <a:t> dung </a:t>
            </a:r>
            <a:r>
              <a:rPr lang="en-US" dirty="0" err="1" smtClean="0">
                <a:solidFill>
                  <a:schemeClr val="accent6">
                    <a:lumMod val="75000"/>
                  </a:schemeClr>
                </a:solidFill>
              </a:rPr>
              <a:t>với</a:t>
            </a:r>
            <a:r>
              <a:rPr lang="en-US" dirty="0" smtClean="0">
                <a:solidFill>
                  <a:schemeClr val="accent6">
                    <a:lumMod val="75000"/>
                  </a:schemeClr>
                </a:solidFill>
              </a:rPr>
              <a:t> </a:t>
            </a:r>
            <a:r>
              <a:rPr lang="en-US" dirty="0" err="1" smtClean="0">
                <a:solidFill>
                  <a:schemeClr val="accent6">
                    <a:lumMod val="75000"/>
                  </a:schemeClr>
                </a:solidFill>
              </a:rPr>
              <a:t>lệnh</a:t>
            </a:r>
            <a:r>
              <a:rPr lang="en-US" dirty="0" smtClean="0">
                <a:solidFill>
                  <a:schemeClr val="accent6">
                    <a:lumMod val="75000"/>
                  </a:schemeClr>
                </a:solidFill>
              </a:rPr>
              <a:t> print()</a:t>
            </a:r>
          </a:p>
          <a:p>
            <a:r>
              <a:rPr lang="en-US" dirty="0" err="1" smtClean="0">
                <a:solidFill>
                  <a:schemeClr val="bg1"/>
                </a:solidFill>
              </a:rPr>
              <a:t>f.close</a:t>
            </a:r>
            <a:r>
              <a:rPr lang="en-US" dirty="0">
                <a:solidFill>
                  <a:schemeClr val="bg1"/>
                </a:solidFill>
              </a:rPr>
              <a:t>()</a:t>
            </a:r>
            <a:endParaRPr lang="en-US" sz="1600" dirty="0">
              <a:solidFill>
                <a:schemeClr val="bg1"/>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write()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369332"/>
          </a:xfrm>
          <a:prstGeom prst="rect">
            <a:avLst/>
          </a:prstGeom>
          <a:noFill/>
        </p:spPr>
        <p:txBody>
          <a:bodyPr wrap="square" rtlCol="0">
            <a:spAutoFit/>
          </a:bodyPr>
          <a:lstStyle/>
          <a:p>
            <a:r>
              <a:rPr lang="en-US" dirty="0" err="1" smtClean="0"/>
              <a:t>Ghi</a:t>
            </a:r>
            <a:r>
              <a:rPr lang="en-US" dirty="0" smtClean="0"/>
              <a:t> </a:t>
            </a:r>
            <a:r>
              <a:rPr lang="en-US" dirty="0" err="1" smtClean="0"/>
              <a:t>nội</a:t>
            </a:r>
            <a:r>
              <a:rPr lang="en-US" dirty="0" smtClean="0"/>
              <a:t> </a:t>
            </a:r>
            <a:r>
              <a:rPr lang="en-US" dirty="0" err="1" smtClean="0"/>
              <a:t>xuống</a:t>
            </a:r>
            <a:r>
              <a:rPr lang="en-US" dirty="0" smtClean="0"/>
              <a:t> </a:t>
            </a:r>
            <a:r>
              <a:rPr lang="en-US" dirty="0" err="1" smtClean="0"/>
              <a:t>dòng</a:t>
            </a:r>
            <a:endParaRPr lang="en-US" b="1" dirty="0"/>
          </a:p>
        </p:txBody>
      </p:sp>
      <p:sp>
        <p:nvSpPr>
          <p:cNvPr id="18" name="TextBox 17"/>
          <p:cNvSpPr txBox="1"/>
          <p:nvPr/>
        </p:nvSpPr>
        <p:spPr>
          <a:xfrm>
            <a:off x="625365" y="5253788"/>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ghi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và</a:t>
            </a:r>
            <a:r>
              <a:rPr lang="en-US" dirty="0" smtClean="0"/>
              <a:t> </a:t>
            </a:r>
            <a:r>
              <a:rPr lang="en-US" dirty="0" err="1" smtClean="0"/>
              <a:t>muốn</a:t>
            </a:r>
            <a:r>
              <a:rPr lang="en-US" dirty="0" smtClean="0"/>
              <a:t> </a:t>
            </a:r>
            <a:r>
              <a:rPr lang="en-US" dirty="0" err="1" smtClean="0"/>
              <a:t>xuống</a:t>
            </a:r>
            <a:r>
              <a:rPr lang="en-US" dirty="0" smtClean="0"/>
              <a:t> </a:t>
            </a:r>
            <a:r>
              <a:rPr lang="en-US" dirty="0" err="1" smtClean="0"/>
              <a:t>dòng</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kí</a:t>
            </a:r>
            <a:r>
              <a:rPr lang="en-US" dirty="0" smtClean="0"/>
              <a:t> </a:t>
            </a:r>
            <a:r>
              <a:rPr lang="en-US" dirty="0" err="1" smtClean="0"/>
              <a:t>tự</a:t>
            </a:r>
            <a:r>
              <a:rPr lang="en-US" dirty="0" smtClean="0"/>
              <a:t> \n </a:t>
            </a:r>
            <a:r>
              <a:rPr lang="en-US" dirty="0" err="1" smtClean="0"/>
              <a:t>vào</a:t>
            </a:r>
            <a:r>
              <a:rPr lang="en-US" dirty="0" smtClean="0"/>
              <a:t> </a:t>
            </a:r>
            <a:r>
              <a:rPr lang="en-US" dirty="0" err="1" smtClean="0"/>
              <a:t>cuối</a:t>
            </a:r>
            <a:r>
              <a:rPr lang="en-US" dirty="0" smtClean="0"/>
              <a:t> </a:t>
            </a:r>
            <a:r>
              <a:rPr lang="en-US" dirty="0" err="1" smtClean="0"/>
              <a:t>mỗi</a:t>
            </a:r>
            <a:r>
              <a:rPr lang="en-US" dirty="0" smtClean="0"/>
              <a:t> </a:t>
            </a:r>
            <a:r>
              <a:rPr lang="en-US" dirty="0" err="1" smtClean="0"/>
              <a:t>dòng</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endParaRPr lang="en-US" dirty="0" smtClean="0"/>
          </a:p>
        </p:txBody>
      </p:sp>
      <p:sp>
        <p:nvSpPr>
          <p:cNvPr id="13" name="TextBox 12"/>
          <p:cNvSpPr txBox="1"/>
          <p:nvPr/>
        </p:nvSpPr>
        <p:spPr>
          <a:xfrm>
            <a:off x="625365" y="5944904"/>
            <a:ext cx="7834152" cy="646331"/>
          </a:xfrm>
          <a:prstGeom prst="rect">
            <a:avLst/>
          </a:prstGeom>
          <a:noFill/>
        </p:spPr>
        <p:txBody>
          <a:bodyPr wrap="square" rtlCol="0">
            <a:spAutoFit/>
          </a:bodyPr>
          <a:lstStyle/>
          <a:p>
            <a:r>
              <a:rPr lang="en-US" dirty="0" err="1" smtClean="0"/>
              <a:t>Bạn</a:t>
            </a:r>
            <a:r>
              <a:rPr lang="en-US" dirty="0" smtClean="0"/>
              <a:t> </a:t>
            </a:r>
            <a:r>
              <a:rPr lang="en-US" dirty="0" err="1" smtClean="0"/>
              <a:t>cũng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lệnh</a:t>
            </a:r>
            <a:r>
              <a:rPr lang="en-US" dirty="0" smtClean="0"/>
              <a:t> print() </a:t>
            </a:r>
            <a:r>
              <a:rPr lang="en-US" dirty="0" err="1" smtClean="0"/>
              <a:t>với</a:t>
            </a:r>
            <a:r>
              <a:rPr lang="en-US" dirty="0" smtClean="0"/>
              <a:t> </a:t>
            </a:r>
            <a:r>
              <a:rPr lang="en-US" dirty="0" err="1" smtClean="0"/>
              <a:t>tham</a:t>
            </a:r>
            <a:r>
              <a:rPr lang="en-US" dirty="0" smtClean="0"/>
              <a:t> </a:t>
            </a:r>
            <a:r>
              <a:rPr lang="en-US" dirty="0" err="1" smtClean="0"/>
              <a:t>số</a:t>
            </a:r>
            <a:r>
              <a:rPr lang="en-US" dirty="0" smtClean="0"/>
              <a:t> </a:t>
            </a:r>
            <a:r>
              <a:rPr lang="en-US" dirty="0" err="1" smtClean="0"/>
              <a:t>thứ</a:t>
            </a:r>
            <a:r>
              <a:rPr lang="en-US" dirty="0" smtClean="0"/>
              <a:t> 2 (file) </a:t>
            </a:r>
            <a:r>
              <a:rPr lang="en-US" dirty="0" err="1" smtClean="0"/>
              <a:t>như</a:t>
            </a:r>
            <a:r>
              <a:rPr lang="en-US" dirty="0" smtClean="0"/>
              <a:t> </a:t>
            </a:r>
            <a:r>
              <a:rPr lang="en-US" dirty="0" err="1" smtClean="0"/>
              <a:t>trên</a:t>
            </a:r>
            <a:r>
              <a:rPr lang="en-US" dirty="0" smtClean="0"/>
              <a:t> </a:t>
            </a:r>
            <a:r>
              <a:rPr lang="en-US" dirty="0" err="1" smtClean="0"/>
              <a:t>để</a:t>
            </a:r>
            <a:r>
              <a:rPr lang="en-US" dirty="0" smtClean="0"/>
              <a:t> </a:t>
            </a:r>
            <a:r>
              <a:rPr lang="en-US" dirty="0" err="1" smtClean="0"/>
              <a:t>ghi</a:t>
            </a:r>
            <a:r>
              <a:rPr lang="en-US" dirty="0" smtClean="0"/>
              <a:t> </a:t>
            </a:r>
            <a:r>
              <a:rPr lang="en-US" dirty="0" err="1" smtClean="0"/>
              <a:t>nội</a:t>
            </a:r>
            <a:r>
              <a:rPr lang="en-US" dirty="0" smtClean="0"/>
              <a:t> dung</a:t>
            </a:r>
          </a:p>
        </p:txBody>
      </p:sp>
    </p:spTree>
    <p:extLst>
      <p:ext uri="{BB962C8B-B14F-4D97-AF65-F5344CB8AC3E}">
        <p14:creationId xmlns:p14="http://schemas.microsoft.com/office/powerpoint/2010/main" val="124859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2805872"/>
            <a:ext cx="7774356" cy="165357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956032"/>
            <a:ext cx="7402216" cy="1200329"/>
          </a:xfrm>
          <a:prstGeom prst="rect">
            <a:avLst/>
          </a:prstGeom>
          <a:noFill/>
        </p:spPr>
        <p:txBody>
          <a:bodyPr wrap="square" rtlCol="0">
            <a:spAutoFit/>
          </a:bodyPr>
          <a:lstStyle/>
          <a:p>
            <a:r>
              <a:rPr lang="en-US" dirty="0" smtClean="0">
                <a:solidFill>
                  <a:schemeClr val="bg1"/>
                </a:solidFill>
              </a:rPr>
              <a:t>f </a:t>
            </a:r>
            <a:r>
              <a:rPr lang="en-US" dirty="0">
                <a:solidFill>
                  <a:schemeClr val="bg1"/>
                </a:solidFill>
              </a:rPr>
              <a:t>= open</a:t>
            </a:r>
            <a:r>
              <a:rPr lang="en-US" dirty="0" smtClean="0">
                <a:solidFill>
                  <a:schemeClr val="accent4">
                    <a:lumMod val="60000"/>
                    <a:lumOff val="40000"/>
                  </a:schemeClr>
                </a:solidFill>
              </a:rPr>
              <a:t>(</a:t>
            </a:r>
            <a:r>
              <a:rPr lang="en-US" dirty="0">
                <a:solidFill>
                  <a:schemeClr val="accent2">
                    <a:lumMod val="75000"/>
                  </a:schemeClr>
                </a:solidFill>
              </a:rPr>
              <a:t>"</a:t>
            </a:r>
            <a:r>
              <a:rPr lang="en-US" dirty="0" smtClean="0">
                <a:solidFill>
                  <a:schemeClr val="accent2">
                    <a:lumMod val="75000"/>
                  </a:schemeClr>
                </a:solidFill>
              </a:rPr>
              <a:t>demo_file.txt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a:p>
            <a:r>
              <a:rPr lang="en-US" dirty="0" err="1">
                <a:solidFill>
                  <a:schemeClr val="bg1"/>
                </a:solidFill>
              </a:rPr>
              <a:t>m</a:t>
            </a:r>
            <a:r>
              <a:rPr lang="en-US" dirty="0" err="1" smtClean="0">
                <a:solidFill>
                  <a:schemeClr val="bg1"/>
                </a:solidFill>
              </a:rPr>
              <a:t>ylist</a:t>
            </a:r>
            <a:r>
              <a:rPr lang="en-US" dirty="0" smtClean="0">
                <a:solidFill>
                  <a:schemeClr val="bg1"/>
                </a:solidFill>
              </a:rPr>
              <a:t> = [</a:t>
            </a:r>
            <a:r>
              <a:rPr lang="en-US" dirty="0" smtClean="0">
                <a:solidFill>
                  <a:schemeClr val="accent2">
                    <a:lumMod val="75000"/>
                  </a:schemeClr>
                </a:solidFill>
              </a:rPr>
              <a:t>"apple"</a:t>
            </a:r>
            <a:r>
              <a:rPr lang="en-US" dirty="0" smtClean="0">
                <a:solidFill>
                  <a:schemeClr val="bg1"/>
                </a:solidFill>
              </a:rPr>
              <a:t>,</a:t>
            </a:r>
            <a:r>
              <a:rPr lang="en-US" dirty="0">
                <a:solidFill>
                  <a:schemeClr val="bg1"/>
                </a:solidFill>
              </a:rPr>
              <a:t> </a:t>
            </a:r>
            <a:r>
              <a:rPr lang="en-US" dirty="0" smtClean="0">
                <a:solidFill>
                  <a:schemeClr val="accent2">
                    <a:lumMod val="75000"/>
                  </a:schemeClr>
                </a:solidFill>
              </a:rPr>
              <a:t>"banana"</a:t>
            </a:r>
            <a:r>
              <a:rPr lang="en-US" dirty="0" smtClean="0">
                <a:solidFill>
                  <a:schemeClr val="bg1"/>
                </a:solidFill>
              </a:rPr>
              <a:t>,</a:t>
            </a:r>
            <a:r>
              <a:rPr lang="en-US" dirty="0">
                <a:solidFill>
                  <a:schemeClr val="bg1"/>
                </a:solidFill>
              </a:rPr>
              <a:t> </a:t>
            </a:r>
            <a:r>
              <a:rPr lang="en-US" dirty="0">
                <a:solidFill>
                  <a:schemeClr val="accent2">
                    <a:lumMod val="75000"/>
                  </a:schemeClr>
                </a:solidFill>
              </a:rPr>
              <a:t>"cherry</a:t>
            </a:r>
            <a:r>
              <a:rPr lang="en-US" dirty="0" smtClean="0">
                <a:solidFill>
                  <a:schemeClr val="accent2">
                    <a:lumMod val="75000"/>
                  </a:schemeClr>
                </a:solidFill>
              </a:rPr>
              <a:t>"</a:t>
            </a:r>
            <a:r>
              <a:rPr lang="en-US" dirty="0" smtClean="0">
                <a:solidFill>
                  <a:schemeClr val="bg1"/>
                </a:solidFill>
              </a:rPr>
              <a:t>]</a:t>
            </a:r>
          </a:p>
          <a:p>
            <a:r>
              <a:rPr lang="en-US" dirty="0" err="1" smtClean="0">
                <a:solidFill>
                  <a:schemeClr val="bg1"/>
                </a:solidFill>
              </a:rPr>
              <a:t>f.writelines</a:t>
            </a:r>
            <a:r>
              <a:rPr lang="en-US" dirty="0" smtClean="0">
                <a:solidFill>
                  <a:schemeClr val="accent4">
                    <a:lumMod val="60000"/>
                    <a:lumOff val="40000"/>
                  </a:schemeClr>
                </a:solidFill>
              </a:rPr>
              <a:t>(</a:t>
            </a:r>
            <a:r>
              <a:rPr lang="en-US" dirty="0" err="1" smtClean="0">
                <a:solidFill>
                  <a:schemeClr val="bg1"/>
                </a:solidFill>
              </a:rPr>
              <a:t>mylist</a:t>
            </a:r>
            <a:r>
              <a:rPr lang="en-US" dirty="0" smtClean="0">
                <a:solidFill>
                  <a:schemeClr val="accent4">
                    <a:lumMod val="60000"/>
                    <a:lumOff val="40000"/>
                  </a:schemeClr>
                </a:solidFill>
              </a:rPr>
              <a:t>)</a:t>
            </a:r>
          </a:p>
          <a:p>
            <a:r>
              <a:rPr lang="en-US" dirty="0" err="1" smtClean="0">
                <a:solidFill>
                  <a:schemeClr val="bg1"/>
                </a:solidFill>
              </a:rPr>
              <a:t>f.close</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err="1" smtClean="0">
                <a:solidFill>
                  <a:srgbClr val="FF0000"/>
                </a:solidFill>
              </a:rPr>
              <a:t>writelines</a:t>
            </a:r>
            <a:r>
              <a:rPr lang="en-US" b="1" dirty="0" smtClean="0">
                <a:solidFill>
                  <a:srgbClr val="FF0000"/>
                </a:solidFill>
              </a:rPr>
              <a:t>() -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 </a:t>
            </a:r>
            <a:r>
              <a:rPr lang="en-US" b="1" dirty="0" err="1" smtClean="0">
                <a:solidFill>
                  <a:srgbClr val="FF0000"/>
                </a:solidFill>
              </a:rPr>
              <a:t>đã</a:t>
            </a:r>
            <a:r>
              <a:rPr lang="en-US" b="1" dirty="0" smtClean="0">
                <a:solidFill>
                  <a:srgbClr val="FF0000"/>
                </a:solidFill>
              </a:rPr>
              <a:t> </a:t>
            </a:r>
            <a:r>
              <a:rPr lang="en-US" b="1" dirty="0" err="1" smtClean="0">
                <a:solidFill>
                  <a:srgbClr val="FF0000"/>
                </a:solidFill>
              </a:rPr>
              <a:t>tồn</a:t>
            </a:r>
            <a:r>
              <a:rPr lang="en-US" b="1" dirty="0" smtClean="0">
                <a:solidFill>
                  <a:srgbClr val="FF0000"/>
                </a:solidFill>
              </a:rPr>
              <a:t> </a:t>
            </a:r>
            <a:r>
              <a:rPr lang="en-US" b="1" dirty="0" err="1" smtClean="0">
                <a:solidFill>
                  <a:srgbClr val="FF0000"/>
                </a:solidFill>
              </a:rPr>
              <a:t>tại</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Đây</a:t>
            </a:r>
            <a:r>
              <a:rPr lang="en-US" dirty="0" smtClean="0"/>
              <a:t> </a:t>
            </a:r>
            <a:r>
              <a:rPr lang="en-US" dirty="0" err="1" smtClean="0"/>
              <a:t>là</a:t>
            </a:r>
            <a:r>
              <a:rPr lang="en-US" dirty="0" smtClean="0"/>
              <a:t> </a:t>
            </a:r>
            <a:r>
              <a:rPr lang="en-US" dirty="0" err="1" smtClean="0"/>
              <a:t>một</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khác</a:t>
            </a:r>
            <a:r>
              <a:rPr lang="en-US" dirty="0" smtClean="0"/>
              <a:t> </a:t>
            </a:r>
            <a:r>
              <a:rPr lang="en-US" dirty="0" err="1" smtClean="0"/>
              <a:t>cho</a:t>
            </a:r>
            <a:r>
              <a:rPr lang="en-US" dirty="0" smtClean="0"/>
              <a:t> </a:t>
            </a:r>
            <a:r>
              <a:rPr lang="en-US" dirty="0" err="1" smtClean="0"/>
              <a:t>việc</a:t>
            </a:r>
            <a:r>
              <a:rPr lang="en-US" dirty="0" smtClean="0"/>
              <a:t> </a:t>
            </a:r>
            <a:r>
              <a:rPr lang="en-US" dirty="0" err="1" smtClean="0"/>
              <a:t>ghi</a:t>
            </a:r>
            <a:r>
              <a:rPr lang="en-US" dirty="0" smtClean="0"/>
              <a:t> file, </a:t>
            </a:r>
            <a:r>
              <a:rPr lang="en-US" dirty="0" err="1" smtClean="0"/>
              <a:t>khi</a:t>
            </a:r>
            <a:r>
              <a:rPr lang="en-US" dirty="0" smtClean="0"/>
              <a:t> </a:t>
            </a:r>
            <a:r>
              <a:rPr lang="en-US" dirty="0" err="1" smtClean="0"/>
              <a:t>bạn</a:t>
            </a:r>
            <a:r>
              <a:rPr lang="en-US" dirty="0" smtClean="0"/>
              <a:t> </a:t>
            </a:r>
            <a:r>
              <a:rPr lang="en-US" dirty="0" err="1" smtClean="0"/>
              <a:t>có</a:t>
            </a:r>
            <a:r>
              <a:rPr lang="en-US" dirty="0" smtClean="0"/>
              <a:t> </a:t>
            </a:r>
            <a:r>
              <a:rPr lang="en-US" dirty="0" err="1" smtClean="0"/>
              <a:t>nội</a:t>
            </a:r>
            <a:r>
              <a:rPr lang="en-US" dirty="0" smtClean="0"/>
              <a:t> dung </a:t>
            </a:r>
            <a:r>
              <a:rPr lang="en-US" dirty="0" err="1" smtClean="0"/>
              <a:t>cần</a:t>
            </a:r>
            <a:r>
              <a:rPr lang="en-US" dirty="0" smtClean="0"/>
              <a:t> </a:t>
            </a:r>
            <a:r>
              <a:rPr lang="en-US" dirty="0" err="1" smtClean="0"/>
              <a:t>ghi</a:t>
            </a:r>
            <a:r>
              <a:rPr lang="en-US" dirty="0" smtClean="0"/>
              <a:t> ở </a:t>
            </a:r>
            <a:r>
              <a:rPr lang="en-US" dirty="0" err="1" smtClean="0"/>
              <a:t>dạng</a:t>
            </a:r>
            <a:r>
              <a:rPr lang="en-US" dirty="0" smtClean="0"/>
              <a:t> list </a:t>
            </a:r>
            <a:r>
              <a:rPr lang="en-US" dirty="0" err="1" smtClean="0"/>
              <a:t>các</a:t>
            </a:r>
            <a:r>
              <a:rPr lang="en-US" dirty="0" smtClean="0"/>
              <a:t> </a:t>
            </a:r>
            <a:r>
              <a:rPr lang="en-US" dirty="0" err="1" smtClean="0"/>
              <a:t>chuỗi</a:t>
            </a:r>
            <a:r>
              <a:rPr lang="en-US" dirty="0" smtClean="0"/>
              <a:t> </a:t>
            </a:r>
            <a:r>
              <a:rPr lang="en-US" dirty="0" err="1" smtClean="0"/>
              <a:t>văn</a:t>
            </a:r>
            <a:r>
              <a:rPr lang="en-US" dirty="0" smtClean="0"/>
              <a:t> </a:t>
            </a:r>
            <a:r>
              <a:rPr lang="en-US" dirty="0" err="1" smtClean="0"/>
              <a:t>bản</a:t>
            </a:r>
            <a:r>
              <a:rPr lang="en-US" dirty="0" smtClean="0"/>
              <a:t> </a:t>
            </a:r>
            <a:endParaRPr lang="en-US" b="1" dirty="0"/>
          </a:p>
        </p:txBody>
      </p:sp>
      <p:sp>
        <p:nvSpPr>
          <p:cNvPr id="11" name="TextBox 10"/>
          <p:cNvSpPr txBox="1"/>
          <p:nvPr/>
        </p:nvSpPr>
        <p:spPr>
          <a:xfrm>
            <a:off x="625365" y="4776328"/>
            <a:ext cx="7834152" cy="369332"/>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này</a:t>
            </a:r>
            <a:r>
              <a:rPr lang="en-US" dirty="0" smtClean="0"/>
              <a:t> </a:t>
            </a:r>
            <a:r>
              <a:rPr lang="en-US" dirty="0" err="1" smtClean="0"/>
              <a:t>bạn</a:t>
            </a:r>
            <a:r>
              <a:rPr lang="en-US" dirty="0" smtClean="0"/>
              <a:t> </a:t>
            </a:r>
            <a:r>
              <a:rPr lang="en-US" dirty="0" err="1" smtClean="0"/>
              <a:t>không</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kí</a:t>
            </a:r>
            <a:r>
              <a:rPr lang="en-US" dirty="0" smtClean="0"/>
              <a:t> </a:t>
            </a:r>
            <a:r>
              <a:rPr lang="en-US" dirty="0" err="1" smtClean="0"/>
              <a:t>tự</a:t>
            </a:r>
            <a:r>
              <a:rPr lang="en-US" dirty="0" smtClean="0"/>
              <a:t> \n </a:t>
            </a:r>
            <a:r>
              <a:rPr lang="en-US" dirty="0" err="1" smtClean="0"/>
              <a:t>để</a:t>
            </a:r>
            <a:r>
              <a:rPr lang="en-US" dirty="0" smtClean="0"/>
              <a:t> </a:t>
            </a:r>
            <a:r>
              <a:rPr lang="en-US" dirty="0" err="1" smtClean="0"/>
              <a:t>xuống</a:t>
            </a:r>
            <a:r>
              <a:rPr lang="en-US" dirty="0" smtClean="0"/>
              <a:t> </a:t>
            </a:r>
            <a:r>
              <a:rPr lang="en-US" dirty="0" err="1" smtClean="0"/>
              <a:t>dòng</a:t>
            </a:r>
            <a:endParaRPr lang="en-US" b="1" dirty="0"/>
          </a:p>
        </p:txBody>
      </p:sp>
    </p:spTree>
    <p:extLst>
      <p:ext uri="{BB962C8B-B14F-4D97-AF65-F5344CB8AC3E}">
        <p14:creationId xmlns:p14="http://schemas.microsoft.com/office/powerpoint/2010/main" val="3135875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10.2 </a:t>
            </a:r>
            <a:r>
              <a:rPr lang="vi-VN" dirty="0"/>
              <a:t>Phương thức ghi và tạo mới file</a:t>
            </a:r>
            <a:r>
              <a:rPr lang="en-US" dirty="0"/>
              <a:t> </a:t>
            </a:r>
          </a:p>
        </p:txBody>
      </p:sp>
      <p:sp>
        <p:nvSpPr>
          <p:cNvPr id="29" name="Rectangle 28"/>
          <p:cNvSpPr/>
          <p:nvPr/>
        </p:nvSpPr>
        <p:spPr>
          <a:xfrm>
            <a:off x="685161" y="4758945"/>
            <a:ext cx="7774356" cy="5766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4864748"/>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“myfile.txt</a:t>
            </a:r>
            <a:r>
              <a:rPr lang="en-US" dirty="0">
                <a:solidFill>
                  <a:schemeClr val="accent2">
                    <a:lumMod val="75000"/>
                  </a:schemeClr>
                </a:solidFill>
              </a:rPr>
              <a:t>"</a:t>
            </a:r>
            <a:r>
              <a:rPr lang="en-US" dirty="0" smtClean="0">
                <a:solidFill>
                  <a:schemeClr val="accent2">
                    <a:lumMod val="75000"/>
                  </a:schemeClr>
                </a:solidFill>
              </a:rPr>
              <a:t>, “x"</a:t>
            </a:r>
            <a:r>
              <a:rPr lang="en-US" dirty="0" smtClean="0">
                <a:solidFill>
                  <a:schemeClr val="accent4">
                    <a:lumMod val="60000"/>
                    <a:lumOff val="40000"/>
                  </a:schemeClr>
                </a:solidFill>
              </a:rPr>
              <a:t>)</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Tạo</a:t>
            </a:r>
            <a:r>
              <a:rPr lang="en-US" b="1" dirty="0" smtClean="0"/>
              <a:t> </a:t>
            </a:r>
            <a:r>
              <a:rPr lang="en-US" b="1" dirty="0" err="1" smtClean="0"/>
              <a:t>mới</a:t>
            </a:r>
            <a:r>
              <a:rPr lang="en-US" b="1" dirty="0" smtClean="0"/>
              <a:t> </a:t>
            </a:r>
            <a:r>
              <a:rPr lang="en-US" b="1" dirty="0" err="1" smtClean="0"/>
              <a:t>tệp</a:t>
            </a:r>
            <a:r>
              <a:rPr lang="en-US" b="1" dirty="0" smtClean="0"/>
              <a:t> tin</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tạo</a:t>
            </a:r>
            <a:r>
              <a:rPr lang="en-US" dirty="0" smtClean="0"/>
              <a:t> </a:t>
            </a:r>
            <a:r>
              <a:rPr lang="en-US" dirty="0" err="1" smtClean="0"/>
              <a:t>mởi</a:t>
            </a:r>
            <a:r>
              <a:rPr lang="en-US" dirty="0" smtClean="0"/>
              <a:t> </a:t>
            </a:r>
            <a:r>
              <a:rPr lang="en-US" dirty="0" err="1" smtClean="0"/>
              <a:t>một</a:t>
            </a:r>
            <a:r>
              <a:rPr lang="en-US" dirty="0" smtClean="0"/>
              <a:t> </a:t>
            </a:r>
            <a:r>
              <a:rPr lang="en-US" dirty="0" err="1" smtClean="0"/>
              <a:t>tệp</a:t>
            </a:r>
            <a:r>
              <a:rPr lang="en-US" dirty="0" smtClean="0"/>
              <a:t> tin </a:t>
            </a:r>
            <a:r>
              <a:rPr lang="en-US" dirty="0" err="1" smtClean="0"/>
              <a:t>trong</a:t>
            </a:r>
            <a:r>
              <a:rPr lang="en-US" dirty="0" smtClean="0"/>
              <a:t> Python, </a:t>
            </a:r>
            <a:r>
              <a:rPr lang="en-US" dirty="0" err="1" smtClean="0"/>
              <a:t>bạn</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open() </a:t>
            </a:r>
            <a:r>
              <a:rPr lang="en-US" dirty="0" err="1" smtClean="0"/>
              <a:t>với</a:t>
            </a:r>
            <a:r>
              <a:rPr lang="en-US" dirty="0" smtClean="0"/>
              <a:t> </a:t>
            </a:r>
            <a:r>
              <a:rPr lang="en-US" dirty="0" err="1" smtClean="0"/>
              <a:t>một</a:t>
            </a:r>
            <a:r>
              <a:rPr lang="en-US" dirty="0" smtClean="0"/>
              <a:t> </a:t>
            </a:r>
            <a:r>
              <a:rPr lang="en-US" dirty="0" err="1" smtClean="0"/>
              <a:t>trong</a:t>
            </a:r>
            <a:r>
              <a:rPr lang="en-US" dirty="0" smtClean="0"/>
              <a:t> 3 </a:t>
            </a:r>
            <a:r>
              <a:rPr lang="en-US" dirty="0" err="1" smtClean="0"/>
              <a:t>tùy</a:t>
            </a:r>
            <a:r>
              <a:rPr lang="en-US" dirty="0" smtClean="0"/>
              <a:t> </a:t>
            </a:r>
            <a:r>
              <a:rPr lang="en-US" dirty="0" err="1" smtClean="0"/>
              <a:t>chọn</a:t>
            </a:r>
            <a:r>
              <a:rPr lang="en-US" dirty="0" smtClean="0"/>
              <a:t>:</a:t>
            </a:r>
            <a:endParaRPr lang="en-US" b="1" dirty="0"/>
          </a:p>
        </p:txBody>
      </p:sp>
      <p:sp>
        <p:nvSpPr>
          <p:cNvPr id="13" name="TextBox 12"/>
          <p:cNvSpPr txBox="1"/>
          <p:nvPr/>
        </p:nvSpPr>
        <p:spPr>
          <a:xfrm>
            <a:off x="616686" y="2786374"/>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4" name="TextBox 13"/>
          <p:cNvSpPr txBox="1"/>
          <p:nvPr/>
        </p:nvSpPr>
        <p:spPr>
          <a:xfrm>
            <a:off x="616685" y="3158513"/>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19" name="TextBox 18"/>
          <p:cNvSpPr txBox="1"/>
          <p:nvPr/>
        </p:nvSpPr>
        <p:spPr>
          <a:xfrm>
            <a:off x="616685" y="3551918"/>
            <a:ext cx="7140741" cy="369332"/>
          </a:xfrm>
          <a:prstGeom prst="rect">
            <a:avLst/>
          </a:prstGeom>
          <a:noFill/>
        </p:spPr>
        <p:txBody>
          <a:bodyPr wrap="square" rtlCol="0">
            <a:spAutoFit/>
          </a:bodyPr>
          <a:lstStyle/>
          <a:p>
            <a:r>
              <a:rPr lang="en-US" b="1" dirty="0" smtClean="0"/>
              <a:t>x: </a:t>
            </a:r>
            <a:r>
              <a:rPr lang="fr-FR" dirty="0"/>
              <a:t>là </a:t>
            </a:r>
            <a:r>
              <a:rPr lang="en-US" dirty="0"/>
              <a:t>Create </a:t>
            </a:r>
            <a:r>
              <a:rPr lang="fr-FR" dirty="0" smtClean="0"/>
              <a:t> (</a:t>
            </a:r>
            <a:r>
              <a:rPr lang="fr-FR" dirty="0" err="1" smtClean="0"/>
              <a:t>tạo</a:t>
            </a:r>
            <a:r>
              <a:rPr lang="fr-FR" dirty="0" smtClean="0"/>
              <a:t> </a:t>
            </a:r>
            <a:r>
              <a:rPr lang="fr-FR" dirty="0" err="1" smtClean="0"/>
              <a:t>mới</a:t>
            </a:r>
            <a:r>
              <a:rPr lang="fr-FR" dirty="0" smtClean="0"/>
              <a:t> </a:t>
            </a:r>
            <a:r>
              <a:rPr lang="fr-FR" dirty="0" err="1" smtClean="0"/>
              <a:t>tệp</a:t>
            </a:r>
            <a:r>
              <a:rPr lang="fr-FR" dirty="0" smtClean="0"/>
              <a:t> tin), </a:t>
            </a:r>
            <a:r>
              <a:rPr lang="fr-FR" dirty="0" err="1" smtClean="0"/>
              <a:t>trả</a:t>
            </a:r>
            <a:r>
              <a:rPr lang="fr-FR" dirty="0" smtClean="0"/>
              <a:t> </a:t>
            </a:r>
            <a:r>
              <a:rPr lang="fr-FR" dirty="0" err="1" smtClean="0"/>
              <a:t>về</a:t>
            </a:r>
            <a:r>
              <a:rPr lang="fr-FR" dirty="0" smtClean="0"/>
              <a:t> </a:t>
            </a:r>
            <a:r>
              <a:rPr lang="fr-FR" dirty="0" err="1" smtClean="0"/>
              <a:t>lỗi</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đã</a:t>
            </a:r>
            <a:r>
              <a:rPr lang="fr-FR" dirty="0" smtClean="0"/>
              <a:t> </a:t>
            </a:r>
            <a:r>
              <a:rPr lang="fr-FR" dirty="0" err="1" smtClean="0"/>
              <a:t>tồn</a:t>
            </a:r>
            <a:r>
              <a:rPr lang="fr-FR" dirty="0" smtClean="0"/>
              <a:t> </a:t>
            </a:r>
            <a:r>
              <a:rPr lang="fr-FR" dirty="0" err="1" smtClean="0"/>
              <a:t>tại</a:t>
            </a:r>
            <a:endParaRPr lang="en-US" dirty="0"/>
          </a:p>
        </p:txBody>
      </p:sp>
      <p:sp>
        <p:nvSpPr>
          <p:cNvPr id="20" name="TextBox 19"/>
          <p:cNvSpPr txBox="1"/>
          <p:nvPr/>
        </p:nvSpPr>
        <p:spPr>
          <a:xfrm>
            <a:off x="616685" y="4221769"/>
            <a:ext cx="7140741" cy="369332"/>
          </a:xfrm>
          <a:prstGeom prst="rect">
            <a:avLst/>
          </a:prstGeom>
          <a:noFill/>
        </p:spPr>
        <p:txBody>
          <a:bodyPr wrap="square" rtlCol="0">
            <a:spAutoFit/>
          </a:bodyPr>
          <a:lstStyle/>
          <a:p>
            <a:r>
              <a:rPr lang="en-US" dirty="0" err="1" smtClean="0"/>
              <a:t>Tạo</a:t>
            </a:r>
            <a:r>
              <a:rPr lang="en-US" dirty="0" smtClean="0"/>
              <a:t> </a:t>
            </a:r>
            <a:r>
              <a:rPr lang="en-US" dirty="0" err="1" smtClean="0"/>
              <a:t>mới</a:t>
            </a:r>
            <a:r>
              <a:rPr lang="en-US" dirty="0" smtClean="0"/>
              <a:t> file myfile.txt  (</a:t>
            </a:r>
            <a:r>
              <a:rPr lang="en-US" dirty="0" err="1" smtClean="0"/>
              <a:t>tạo</a:t>
            </a:r>
            <a:r>
              <a:rPr lang="en-US" dirty="0" smtClean="0"/>
              <a:t> file </a:t>
            </a:r>
            <a:r>
              <a:rPr lang="en-US" dirty="0" err="1" smtClean="0"/>
              <a:t>với</a:t>
            </a:r>
            <a:r>
              <a:rPr lang="en-US" dirty="0" smtClean="0"/>
              <a:t> </a:t>
            </a:r>
            <a:r>
              <a:rPr lang="en-US" dirty="0" err="1" smtClean="0"/>
              <a:t>nội</a:t>
            </a:r>
            <a:r>
              <a:rPr lang="en-US" dirty="0" smtClean="0"/>
              <a:t> dung </a:t>
            </a:r>
            <a:r>
              <a:rPr lang="en-US" dirty="0" err="1" smtClean="0"/>
              <a:t>trống</a:t>
            </a:r>
            <a:r>
              <a:rPr lang="en-US" dirty="0" smtClean="0"/>
              <a:t>)</a:t>
            </a:r>
            <a:endParaRPr lang="en-US" dirty="0"/>
          </a:p>
        </p:txBody>
      </p:sp>
      <p:sp>
        <p:nvSpPr>
          <p:cNvPr id="21" name="TextBox 20"/>
          <p:cNvSpPr txBox="1"/>
          <p:nvPr/>
        </p:nvSpPr>
        <p:spPr>
          <a:xfrm>
            <a:off x="616685" y="5455146"/>
            <a:ext cx="8250868" cy="369332"/>
          </a:xfrm>
          <a:prstGeom prst="rect">
            <a:avLst/>
          </a:prstGeom>
          <a:noFill/>
        </p:spPr>
        <p:txBody>
          <a:bodyPr wrap="square" rtlCol="0">
            <a:spAutoFit/>
          </a:bodyPr>
          <a:lstStyle/>
          <a:p>
            <a:r>
              <a:rPr lang="en-US" dirty="0" err="1" smtClean="0"/>
              <a:t>Tạo</a:t>
            </a:r>
            <a:r>
              <a:rPr lang="en-US" dirty="0" smtClean="0"/>
              <a:t> </a:t>
            </a:r>
            <a:r>
              <a:rPr lang="en-US" dirty="0" err="1" smtClean="0"/>
              <a:t>mới</a:t>
            </a:r>
            <a:r>
              <a:rPr lang="en-US" dirty="0" smtClean="0"/>
              <a:t> file myfile.txt </a:t>
            </a:r>
            <a:r>
              <a:rPr lang="en-US" dirty="0" err="1" smtClean="0"/>
              <a:t>nếu</a:t>
            </a:r>
            <a:r>
              <a:rPr lang="en-US" dirty="0" smtClean="0"/>
              <a:t> </a:t>
            </a:r>
            <a:r>
              <a:rPr lang="en-US" dirty="0" err="1" smtClean="0"/>
              <a:t>nó</a:t>
            </a:r>
            <a:r>
              <a:rPr lang="en-US" dirty="0" smtClean="0"/>
              <a:t> </a:t>
            </a:r>
            <a:r>
              <a:rPr lang="en-US" dirty="0" err="1" smtClean="0"/>
              <a:t>chưa</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nội</a:t>
            </a:r>
            <a:r>
              <a:rPr lang="en-US" dirty="0" smtClean="0"/>
              <a:t> dung </a:t>
            </a:r>
            <a:r>
              <a:rPr lang="en-US" dirty="0" err="1" smtClean="0"/>
              <a:t>sau</a:t>
            </a:r>
            <a:r>
              <a:rPr lang="en-US" dirty="0" smtClean="0"/>
              <a:t> </a:t>
            </a:r>
            <a:r>
              <a:rPr lang="en-US" dirty="0" err="1" smtClean="0"/>
              <a:t>khi</a:t>
            </a:r>
            <a:r>
              <a:rPr lang="en-US" dirty="0" smtClean="0"/>
              <a:t> </a:t>
            </a:r>
            <a:r>
              <a:rPr lang="en-US" dirty="0" err="1" smtClean="0"/>
              <a:t>tạo</a:t>
            </a:r>
            <a:r>
              <a:rPr lang="en-US" dirty="0" smtClean="0"/>
              <a:t> file</a:t>
            </a:r>
            <a:endParaRPr lang="en-US" dirty="0"/>
          </a:p>
        </p:txBody>
      </p:sp>
      <p:sp>
        <p:nvSpPr>
          <p:cNvPr id="22" name="Rectangle 21"/>
          <p:cNvSpPr/>
          <p:nvPr/>
        </p:nvSpPr>
        <p:spPr>
          <a:xfrm>
            <a:off x="685161" y="5928526"/>
            <a:ext cx="7774356" cy="5766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65915" y="6034329"/>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“myfile.txt</a:t>
            </a:r>
            <a:r>
              <a:rPr lang="en-US" dirty="0">
                <a:solidFill>
                  <a:schemeClr val="accent2">
                    <a:lumMod val="75000"/>
                  </a:schemeClr>
                </a:solidFill>
              </a:rPr>
              <a:t>"</a:t>
            </a:r>
            <a:r>
              <a:rPr lang="en-US" dirty="0" smtClean="0">
                <a:solidFill>
                  <a:schemeClr val="accent2">
                    <a:lumMod val="75000"/>
                  </a:schemeClr>
                </a:solidFill>
              </a:rPr>
              <a:t>, “w"</a:t>
            </a:r>
            <a:r>
              <a:rPr lang="en-US" dirty="0" smtClean="0">
                <a:solidFill>
                  <a:schemeClr val="accent4">
                    <a:lumMod val="60000"/>
                    <a:lumOff val="40000"/>
                  </a:schemeClr>
                </a:solidFill>
              </a:rPr>
              <a:t>)</a:t>
            </a:r>
          </a:p>
        </p:txBody>
      </p:sp>
    </p:spTree>
    <p:extLst>
      <p:ext uri="{BB962C8B-B14F-4D97-AF65-F5344CB8AC3E}">
        <p14:creationId xmlns:p14="http://schemas.microsoft.com/office/powerpoint/2010/main" val="3273271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10.3 </a:t>
            </a:r>
            <a:r>
              <a:rPr lang="vi-VN" dirty="0"/>
              <a:t>Phương thức </a:t>
            </a:r>
            <a:r>
              <a:rPr lang="en-US" dirty="0" err="1" smtClean="0"/>
              <a:t>xóa</a:t>
            </a:r>
            <a:r>
              <a:rPr lang="en-US" dirty="0" smtClean="0"/>
              <a:t> </a:t>
            </a:r>
            <a:r>
              <a:rPr lang="en-US" dirty="0" err="1" smtClean="0"/>
              <a:t>tệp</a:t>
            </a:r>
            <a:r>
              <a:rPr lang="en-US" dirty="0" smtClean="0"/>
              <a:t> tin, folder</a:t>
            </a:r>
            <a:endParaRPr lang="en-US" dirty="0"/>
          </a:p>
        </p:txBody>
      </p:sp>
      <p:sp>
        <p:nvSpPr>
          <p:cNvPr id="29" name="Rectangle 28"/>
          <p:cNvSpPr/>
          <p:nvPr/>
        </p:nvSpPr>
        <p:spPr>
          <a:xfrm>
            <a:off x="685161" y="2838623"/>
            <a:ext cx="7774356" cy="829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899423"/>
            <a:ext cx="7402216" cy="646331"/>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err="1">
                <a:solidFill>
                  <a:schemeClr val="bg1"/>
                </a:solidFill>
              </a:rPr>
              <a:t>os.remove</a:t>
            </a:r>
            <a:r>
              <a:rPr lang="en-US" dirty="0">
                <a:solidFill>
                  <a:schemeClr val="accent4">
                    <a:lumMod val="60000"/>
                    <a:lumOff val="40000"/>
                  </a:schemeClr>
                </a:solidFill>
              </a:rPr>
              <a:t>(</a:t>
            </a:r>
            <a:r>
              <a:rPr lang="en-US" dirty="0">
                <a:solidFill>
                  <a:schemeClr val="accent2">
                    <a:lumMod val="75000"/>
                  </a:schemeClr>
                </a:solidFill>
              </a:rPr>
              <a:t>"demofile.txt"</a:t>
            </a:r>
            <a:r>
              <a:rPr lang="en-US" dirty="0">
                <a:solidFill>
                  <a:schemeClr val="accent4">
                    <a:lumMod val="60000"/>
                    <a:lumOff val="40000"/>
                  </a:schemeClr>
                </a:solidFill>
              </a:rPr>
              <a:t>)</a:t>
            </a:r>
            <a:endParaRPr lang="en-US" dirty="0" smtClean="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tệp</a:t>
            </a:r>
            <a:r>
              <a:rPr lang="en-US" b="1" dirty="0" smtClean="0"/>
              <a:t> tin</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t>tệp</a:t>
            </a:r>
            <a:r>
              <a:rPr lang="en-US" dirty="0" smtClean="0"/>
              <a:t> tin (file) </a:t>
            </a:r>
            <a:r>
              <a:rPr lang="en-US" dirty="0" err="1" smtClean="0"/>
              <a:t>bạn</a:t>
            </a:r>
            <a:r>
              <a:rPr lang="en-US" dirty="0" smtClean="0"/>
              <a:t> </a:t>
            </a:r>
            <a:r>
              <a:rPr lang="en-US" dirty="0" err="1" smtClean="0"/>
              <a:t>cần</a:t>
            </a:r>
            <a:r>
              <a:rPr lang="en-US" dirty="0" smtClean="0"/>
              <a:t> </a:t>
            </a:r>
            <a:r>
              <a:rPr lang="en-US" dirty="0" err="1" smtClean="0"/>
              <a:t>đến</a:t>
            </a:r>
            <a:r>
              <a:rPr lang="en-US" dirty="0" smtClean="0"/>
              <a:t> OS module,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os.remove</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22" name="Rectangle 21"/>
          <p:cNvSpPr/>
          <p:nvPr/>
        </p:nvSpPr>
        <p:spPr>
          <a:xfrm>
            <a:off x="685161" y="4370898"/>
            <a:ext cx="7774356" cy="187041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625365" y="3840663"/>
            <a:ext cx="7834152" cy="369332"/>
          </a:xfrm>
          <a:prstGeom prst="rect">
            <a:avLst/>
          </a:prstGeom>
          <a:noFill/>
        </p:spPr>
        <p:txBody>
          <a:bodyPr wrap="square" rtlCol="0">
            <a:spAutoFit/>
          </a:bodyPr>
          <a:lstStyle/>
          <a:p>
            <a:r>
              <a:rPr lang="en-US" dirty="0" err="1" smtClean="0"/>
              <a:t>Để</a:t>
            </a:r>
            <a:r>
              <a:rPr lang="en-US" dirty="0" smtClean="0"/>
              <a:t> </a:t>
            </a:r>
            <a:r>
              <a:rPr lang="en-US" dirty="0" err="1" smtClean="0"/>
              <a:t>tránh</a:t>
            </a:r>
            <a:r>
              <a:rPr lang="en-US" dirty="0" smtClean="0"/>
              <a:t> </a:t>
            </a:r>
            <a:r>
              <a:rPr lang="en-US" dirty="0" err="1" smtClean="0"/>
              <a:t>lỗi</a:t>
            </a:r>
            <a:r>
              <a:rPr lang="en-US" dirty="0" smtClean="0"/>
              <a:t> </a:t>
            </a:r>
            <a:r>
              <a:rPr lang="en-US" dirty="0" err="1" smtClean="0"/>
              <a:t>xay</a:t>
            </a:r>
            <a:r>
              <a:rPr lang="en-US" dirty="0" smtClean="0"/>
              <a:t> </a:t>
            </a:r>
            <a:r>
              <a:rPr lang="en-US" dirty="0" err="1" smtClean="0"/>
              <a:t>ra</a:t>
            </a:r>
            <a:r>
              <a:rPr lang="en-US" dirty="0" smtClean="0"/>
              <a:t> </a:t>
            </a:r>
            <a:r>
              <a:rPr lang="en-US" dirty="0" err="1" smtClean="0"/>
              <a:t>khi</a:t>
            </a:r>
            <a:r>
              <a:rPr lang="en-US" dirty="0" smtClean="0"/>
              <a:t> </a:t>
            </a:r>
            <a:r>
              <a:rPr lang="en-US" dirty="0" err="1" smtClean="0"/>
              <a:t>xóa</a:t>
            </a:r>
            <a:r>
              <a:rPr lang="en-US" dirty="0" smtClean="0"/>
              <a:t> file </a:t>
            </a:r>
            <a:r>
              <a:rPr lang="en-US" dirty="0" err="1" smtClean="0"/>
              <a:t>bạn</a:t>
            </a:r>
            <a:r>
              <a:rPr lang="en-US" dirty="0" smtClean="0"/>
              <a:t> </a:t>
            </a:r>
            <a:r>
              <a:rPr lang="en-US" dirty="0" err="1" smtClean="0"/>
              <a:t>nên</a:t>
            </a:r>
            <a:r>
              <a:rPr lang="en-US" dirty="0" smtClean="0"/>
              <a:t> </a:t>
            </a:r>
            <a:r>
              <a:rPr lang="en-US" dirty="0" err="1" smtClean="0"/>
              <a:t>kiểm</a:t>
            </a:r>
            <a:r>
              <a:rPr lang="en-US" dirty="0" smtClean="0"/>
              <a:t> </a:t>
            </a:r>
            <a:r>
              <a:rPr lang="en-US" dirty="0" err="1" smtClean="0"/>
              <a:t>tra</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của</a:t>
            </a:r>
            <a:r>
              <a:rPr lang="en-US" dirty="0" smtClean="0"/>
              <a:t> file </a:t>
            </a:r>
            <a:r>
              <a:rPr lang="en-US" dirty="0" err="1" smtClean="0"/>
              <a:t>trước</a:t>
            </a:r>
            <a:endParaRPr lang="en-US" b="1" dirty="0"/>
          </a:p>
        </p:txBody>
      </p:sp>
      <p:sp>
        <p:nvSpPr>
          <p:cNvPr id="17" name="TextBox 16"/>
          <p:cNvSpPr txBox="1"/>
          <p:nvPr/>
        </p:nvSpPr>
        <p:spPr>
          <a:xfrm>
            <a:off x="865915" y="4462409"/>
            <a:ext cx="7402216" cy="1477328"/>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a:solidFill>
                  <a:srgbClr val="00B0F0"/>
                </a:solidFill>
              </a:rPr>
              <a:t>if</a:t>
            </a:r>
            <a:r>
              <a:rPr lang="en-US" dirty="0">
                <a:solidFill>
                  <a:schemeClr val="bg1"/>
                </a:solidFill>
              </a:rPr>
              <a:t> </a:t>
            </a:r>
            <a:r>
              <a:rPr lang="en-US" dirty="0" err="1">
                <a:solidFill>
                  <a:schemeClr val="bg1"/>
                </a:solidFill>
              </a:rPr>
              <a:t>os.path.exists</a:t>
            </a:r>
            <a:r>
              <a:rPr lang="en-US" dirty="0">
                <a:solidFill>
                  <a:schemeClr val="accent4">
                    <a:lumMod val="60000"/>
                    <a:lumOff val="40000"/>
                  </a:schemeClr>
                </a:solidFill>
              </a:rPr>
              <a:t>(</a:t>
            </a:r>
            <a:r>
              <a:rPr lang="en-US" dirty="0">
                <a:solidFill>
                  <a:schemeClr val="accent2">
                    <a:lumMod val="75000"/>
                  </a:schemeClr>
                </a:solidFill>
              </a:rPr>
              <a:t>"demofile.txt</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kiểm</a:t>
            </a:r>
            <a:r>
              <a:rPr lang="en-US" dirty="0" smtClean="0">
                <a:solidFill>
                  <a:schemeClr val="accent6">
                    <a:lumMod val="75000"/>
                  </a:schemeClr>
                </a:solidFill>
              </a:rPr>
              <a:t> </a:t>
            </a:r>
            <a:r>
              <a:rPr lang="en-US" dirty="0" err="1" smtClean="0">
                <a:solidFill>
                  <a:schemeClr val="accent6">
                    <a:lumMod val="75000"/>
                  </a:schemeClr>
                </a:solidFill>
              </a:rPr>
              <a:t>tra</a:t>
            </a:r>
            <a:r>
              <a:rPr lang="en-US" dirty="0" smtClean="0">
                <a:solidFill>
                  <a:schemeClr val="accent6">
                    <a:lumMod val="75000"/>
                  </a:schemeClr>
                </a:solidFill>
              </a:rPr>
              <a:t> </a:t>
            </a:r>
            <a:r>
              <a:rPr lang="en-US" dirty="0" err="1" smtClean="0">
                <a:solidFill>
                  <a:schemeClr val="accent6">
                    <a:lumMod val="75000"/>
                  </a:schemeClr>
                </a:solidFill>
              </a:rPr>
              <a:t>xem</a:t>
            </a:r>
            <a:r>
              <a:rPr lang="en-US" dirty="0" smtClean="0">
                <a:solidFill>
                  <a:schemeClr val="accent6">
                    <a:lumMod val="75000"/>
                  </a:schemeClr>
                </a:solidFill>
              </a:rPr>
              <a:t> </a:t>
            </a:r>
            <a:r>
              <a:rPr lang="en-US" dirty="0" err="1" smtClean="0">
                <a:solidFill>
                  <a:schemeClr val="accent6">
                    <a:lumMod val="75000"/>
                  </a:schemeClr>
                </a:solidFill>
              </a:rPr>
              <a:t>tồn</a:t>
            </a:r>
            <a:r>
              <a:rPr lang="en-US" dirty="0" smtClean="0">
                <a:solidFill>
                  <a:schemeClr val="accent6">
                    <a:lumMod val="75000"/>
                  </a:schemeClr>
                </a:solidFill>
              </a:rPr>
              <a:t> </a:t>
            </a:r>
            <a:r>
              <a:rPr lang="en-US" dirty="0" err="1" smtClean="0">
                <a:solidFill>
                  <a:schemeClr val="accent6">
                    <a:lumMod val="75000"/>
                  </a:schemeClr>
                </a:solidFill>
              </a:rPr>
              <a:t>tại</a:t>
            </a:r>
            <a:r>
              <a:rPr lang="en-US" dirty="0" smtClean="0">
                <a:solidFill>
                  <a:schemeClr val="accent6">
                    <a:lumMod val="75000"/>
                  </a:schemeClr>
                </a:solidFill>
              </a:rPr>
              <a:t> </a:t>
            </a:r>
            <a:r>
              <a:rPr lang="en-US" dirty="0" err="1" smtClean="0">
                <a:solidFill>
                  <a:schemeClr val="accent6">
                    <a:lumMod val="75000"/>
                  </a:schemeClr>
                </a:solidFill>
              </a:rPr>
              <a:t>không</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err="1" smtClean="0">
                <a:solidFill>
                  <a:schemeClr val="bg1"/>
                </a:solidFill>
              </a:rPr>
              <a:t>os.remove</a:t>
            </a:r>
            <a:r>
              <a:rPr lang="en-US" dirty="0">
                <a:solidFill>
                  <a:schemeClr val="accent4">
                    <a:lumMod val="60000"/>
                    <a:lumOff val="40000"/>
                  </a:schemeClr>
                </a:solidFill>
              </a:rPr>
              <a:t>(</a:t>
            </a:r>
            <a:r>
              <a:rPr lang="en-US" dirty="0">
                <a:solidFill>
                  <a:schemeClr val="accent2">
                    <a:lumMod val="75000"/>
                  </a:schemeClr>
                </a:solidFill>
              </a:rPr>
              <a:t>"demofile.txt</a:t>
            </a:r>
            <a:r>
              <a:rPr lang="en-US" dirty="0" smtClean="0">
                <a:solidFill>
                  <a:schemeClr val="accent2">
                    <a:lumMod val="75000"/>
                  </a:schemeClr>
                </a:solidFill>
              </a:rPr>
              <a:t>"</a:t>
            </a:r>
            <a:r>
              <a:rPr lang="en-US" dirty="0" smtClean="0">
                <a:solidFill>
                  <a:schemeClr val="accent4">
                    <a:lumMod val="60000"/>
                    <a:lumOff val="40000"/>
                  </a:schemeClr>
                </a:solidFill>
              </a:rPr>
              <a:t>) </a:t>
            </a:r>
            <a:r>
              <a:rPr lang="en-US" dirty="0" smtClean="0">
                <a:solidFill>
                  <a:schemeClr val="accent6">
                    <a:lumMod val="75000"/>
                  </a:schemeClr>
                </a:solidFill>
              </a:rPr>
              <a:t>#</a:t>
            </a:r>
            <a:r>
              <a:rPr lang="en-US" dirty="0" err="1" smtClean="0">
                <a:solidFill>
                  <a:schemeClr val="accent6">
                    <a:lumMod val="75000"/>
                  </a:schemeClr>
                </a:solidFill>
              </a:rPr>
              <a:t>xóa</a:t>
            </a:r>
            <a:r>
              <a:rPr lang="en-US" dirty="0" smtClean="0">
                <a:solidFill>
                  <a:schemeClr val="accent6">
                    <a:lumMod val="75000"/>
                  </a:schemeClr>
                </a:solidFill>
              </a:rPr>
              <a:t> </a:t>
            </a:r>
            <a:r>
              <a:rPr lang="en-US" dirty="0" err="1" smtClean="0">
                <a:solidFill>
                  <a:schemeClr val="accent6">
                    <a:lumMod val="75000"/>
                  </a:schemeClr>
                </a:solidFill>
              </a:rPr>
              <a:t>nếu</a:t>
            </a:r>
            <a:r>
              <a:rPr lang="en-US" dirty="0" smtClean="0">
                <a:solidFill>
                  <a:schemeClr val="accent6">
                    <a:lumMod val="75000"/>
                  </a:schemeClr>
                </a:solidFill>
              </a:rPr>
              <a:t> </a:t>
            </a:r>
            <a:r>
              <a:rPr lang="en-US" dirty="0" err="1" smtClean="0">
                <a:solidFill>
                  <a:schemeClr val="accent6">
                    <a:lumMod val="75000"/>
                  </a:schemeClr>
                </a:solidFill>
              </a:rPr>
              <a:t>tồn</a:t>
            </a:r>
            <a:r>
              <a:rPr lang="en-US" dirty="0" smtClean="0">
                <a:solidFill>
                  <a:schemeClr val="accent6">
                    <a:lumMod val="75000"/>
                  </a:schemeClr>
                </a:solidFill>
              </a:rPr>
              <a:t> </a:t>
            </a:r>
            <a:r>
              <a:rPr lang="en-US" dirty="0" err="1" smtClean="0">
                <a:solidFill>
                  <a:schemeClr val="accent6">
                    <a:lumMod val="75000"/>
                  </a:schemeClr>
                </a:solidFill>
              </a:rPr>
              <a:t>tại</a:t>
            </a:r>
            <a:r>
              <a:rPr lang="en-US" dirty="0">
                <a:solidFill>
                  <a:schemeClr val="accent6">
                    <a:lumMod val="75000"/>
                  </a:schemeClr>
                </a:solidFill>
              </a:rPr>
              <a:t/>
            </a:r>
            <a:br>
              <a:rPr lang="en-US" dirty="0">
                <a:solidFill>
                  <a:schemeClr val="accent6">
                    <a:lumMod val="75000"/>
                  </a:schemeClr>
                </a:solidFill>
              </a:rPr>
            </a:br>
            <a:r>
              <a:rPr lang="en-US" dirty="0">
                <a:solidFill>
                  <a:srgbClr val="00B0F0"/>
                </a:solidFill>
              </a:rPr>
              <a:t>else</a:t>
            </a:r>
            <a:r>
              <a:rPr lang="en-US" dirty="0">
                <a:solidFill>
                  <a:schemeClr val="bg1"/>
                </a:solidFill>
              </a:rPr>
              <a:t>:</a:t>
            </a:r>
            <a:br>
              <a:rPr lang="en-US"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“File </a:t>
            </a:r>
            <a:r>
              <a:rPr lang="en-US" dirty="0" err="1" smtClean="0">
                <a:solidFill>
                  <a:schemeClr val="accent2">
                    <a:lumMod val="75000"/>
                  </a:schemeClr>
                </a:solidFill>
              </a:rPr>
              <a:t>không</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856844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xử</a:t>
            </a:r>
            <a:r>
              <a:rPr lang="en-US" dirty="0" smtClean="0"/>
              <a:t> </a:t>
            </a:r>
            <a:r>
              <a:rPr lang="en-US" dirty="0" err="1" smtClean="0"/>
              <a:t>lí</a:t>
            </a:r>
            <a:r>
              <a:rPr lang="en-US" dirty="0" smtClean="0"/>
              <a:t> file </a:t>
            </a:r>
            <a:r>
              <a:rPr lang="en-US" dirty="0" err="1" smtClean="0"/>
              <a:t>tập</a:t>
            </a:r>
            <a:r>
              <a:rPr lang="en-US" dirty="0" smtClean="0"/>
              <a:t> tin</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a:t>P</a:t>
            </a:r>
            <a:r>
              <a:rPr lang="en-US" dirty="0" err="1" smtClean="0"/>
              <a:t>hương</a:t>
            </a:r>
            <a:r>
              <a:rPr lang="en-US" dirty="0" smtClean="0"/>
              <a:t> </a:t>
            </a:r>
            <a:r>
              <a:rPr lang="en-US" dirty="0" err="1" smtClean="0"/>
              <a:t>thức</a:t>
            </a:r>
            <a:r>
              <a:rPr lang="en-US" dirty="0"/>
              <a:t> </a:t>
            </a:r>
            <a:r>
              <a:rPr lang="en-US" dirty="0" err="1" smtClean="0"/>
              <a:t>đọc</a:t>
            </a:r>
            <a:r>
              <a:rPr lang="en-US" dirty="0" smtClean="0"/>
              <a:t> file</a:t>
            </a:r>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589351"/>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dirty="0" err="1" smtClean="0"/>
              <a:t>xóa</a:t>
            </a:r>
            <a:r>
              <a:rPr lang="en-US" dirty="0" smtClean="0"/>
              <a:t> file, folder</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TextBox 12"/>
          <p:cNvSpPr txBox="1"/>
          <p:nvPr/>
        </p:nvSpPr>
        <p:spPr>
          <a:xfrm>
            <a:off x="1201479" y="3851793"/>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a:t>
            </a:r>
            <a:r>
              <a:rPr lang="en-US" dirty="0" err="1" smtClean="0"/>
              <a:t>ghi</a:t>
            </a:r>
            <a:r>
              <a:rPr lang="en-US" dirty="0" smtClean="0"/>
              <a:t> </a:t>
            </a:r>
            <a:r>
              <a:rPr lang="en-US" dirty="0" err="1" smtClean="0"/>
              <a:t>và</a:t>
            </a:r>
            <a:r>
              <a:rPr lang="en-US" dirty="0" smtClean="0"/>
              <a:t> </a:t>
            </a:r>
            <a:r>
              <a:rPr lang="en-US" dirty="0" err="1" smtClean="0"/>
              <a:t>tạo</a:t>
            </a:r>
            <a:r>
              <a:rPr lang="en-US" dirty="0" smtClean="0"/>
              <a:t> </a:t>
            </a:r>
            <a:r>
              <a:rPr lang="en-US" dirty="0" err="1" smtClean="0"/>
              <a:t>mới</a:t>
            </a:r>
            <a:r>
              <a:rPr lang="en-US" dirty="0" smtClean="0"/>
              <a:t> file</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10.3 </a:t>
            </a:r>
            <a:r>
              <a:rPr lang="vi-VN" dirty="0"/>
              <a:t>Phương thức </a:t>
            </a:r>
            <a:r>
              <a:rPr lang="en-US" dirty="0" err="1" smtClean="0"/>
              <a:t>xóa</a:t>
            </a:r>
            <a:r>
              <a:rPr lang="en-US" dirty="0" smtClean="0"/>
              <a:t> </a:t>
            </a:r>
            <a:r>
              <a:rPr lang="en-US" dirty="0" err="1" smtClean="0"/>
              <a:t>tệp</a:t>
            </a:r>
            <a:r>
              <a:rPr lang="en-US" dirty="0" smtClean="0"/>
              <a:t> tin, folder</a:t>
            </a:r>
            <a:endParaRPr lang="en-US" dirty="0"/>
          </a:p>
        </p:txBody>
      </p:sp>
      <p:sp>
        <p:nvSpPr>
          <p:cNvPr id="29" name="Rectangle 28"/>
          <p:cNvSpPr/>
          <p:nvPr/>
        </p:nvSpPr>
        <p:spPr>
          <a:xfrm>
            <a:off x="685161" y="2838623"/>
            <a:ext cx="7774356" cy="829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899423"/>
            <a:ext cx="7402216" cy="646331"/>
          </a:xfrm>
          <a:prstGeom prst="rect">
            <a:avLst/>
          </a:prstGeom>
          <a:noFill/>
        </p:spPr>
        <p:txBody>
          <a:bodyPr wrap="square" rtlCol="0">
            <a:spAutoFit/>
          </a:bodyPr>
          <a:lstStyle/>
          <a:p>
            <a:r>
              <a:rPr lang="en-US" dirty="0">
                <a:solidFill>
                  <a:srgbClr val="00B0F0"/>
                </a:solidFill>
              </a:rPr>
              <a:t>import</a:t>
            </a:r>
            <a:r>
              <a:rPr lang="en-US" dirty="0">
                <a:solidFill>
                  <a:schemeClr val="bg1"/>
                </a:solidFill>
              </a:rPr>
              <a:t> </a:t>
            </a:r>
            <a:r>
              <a:rPr lang="en-US" dirty="0" err="1">
                <a:solidFill>
                  <a:schemeClr val="bg1"/>
                </a:solidFill>
              </a:rPr>
              <a:t>os</a:t>
            </a:r>
            <a:r>
              <a:rPr lang="en-US" dirty="0">
                <a:solidFill>
                  <a:schemeClr val="bg1"/>
                </a:solidFill>
              </a:rPr>
              <a:t/>
            </a:r>
            <a:br>
              <a:rPr lang="en-US" dirty="0">
                <a:solidFill>
                  <a:schemeClr val="bg1"/>
                </a:solidFill>
              </a:rPr>
            </a:br>
            <a:r>
              <a:rPr lang="en-US" dirty="0" err="1" smtClean="0">
                <a:solidFill>
                  <a:schemeClr val="bg1"/>
                </a:solidFill>
              </a:rPr>
              <a:t>os.rmdir</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myfolder</a:t>
            </a:r>
            <a:r>
              <a:rPr lang="en-US" dirty="0" smtClean="0">
                <a:solidFill>
                  <a:schemeClr val="accent2">
                    <a:lumMod val="75000"/>
                  </a:schemeClr>
                </a:solidFill>
              </a:rPr>
              <a:t>"</a:t>
            </a:r>
            <a:r>
              <a:rPr lang="en-US" dirty="0" smtClean="0">
                <a:solidFill>
                  <a:schemeClr val="accent4">
                    <a:lumMod val="60000"/>
                    <a:lumOff val="40000"/>
                  </a:schemeClr>
                </a:solidFill>
              </a:rPr>
              <a:t>)</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Xóa</a:t>
            </a:r>
            <a:r>
              <a:rPr lang="en-US" b="1" dirty="0" smtClean="0"/>
              <a:t> folder</a:t>
            </a:r>
            <a:endParaRPr lang="en-US" b="1" dirty="0">
              <a:solidFill>
                <a:srgbClr val="FF0000"/>
              </a:solidFill>
            </a:endParaRPr>
          </a:p>
        </p:txBody>
      </p:sp>
      <p:sp>
        <p:nvSpPr>
          <p:cNvPr id="23" name="TextBox 22"/>
          <p:cNvSpPr txBox="1"/>
          <p:nvPr/>
        </p:nvSpPr>
        <p:spPr>
          <a:xfrm>
            <a:off x="625365" y="2022495"/>
            <a:ext cx="7834152" cy="646331"/>
          </a:xfrm>
          <a:prstGeom prst="rect">
            <a:avLst/>
          </a:prstGeom>
          <a:noFill/>
        </p:spPr>
        <p:txBody>
          <a:bodyPr wrap="square" rtlCol="0">
            <a:spAutoFit/>
          </a:bodyPr>
          <a:lstStyle/>
          <a:p>
            <a:r>
              <a:rPr lang="en-US" dirty="0" err="1" smtClean="0"/>
              <a:t>Để</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một</a:t>
            </a:r>
            <a:r>
              <a:rPr lang="en-US" dirty="0" smtClean="0"/>
              <a:t> folder </a:t>
            </a:r>
            <a:r>
              <a:rPr lang="en-US" dirty="0" err="1" smtClean="0"/>
              <a:t>bạn</a:t>
            </a:r>
            <a:r>
              <a:rPr lang="en-US" dirty="0" smtClean="0"/>
              <a:t> </a:t>
            </a:r>
            <a:r>
              <a:rPr lang="en-US" dirty="0" err="1" smtClean="0"/>
              <a:t>cần</a:t>
            </a:r>
            <a:r>
              <a:rPr lang="en-US" dirty="0" smtClean="0"/>
              <a:t> </a:t>
            </a:r>
            <a:r>
              <a:rPr lang="en-US" dirty="0" err="1" smtClean="0"/>
              <a:t>đến</a:t>
            </a:r>
            <a:r>
              <a:rPr lang="en-US" dirty="0" smtClean="0"/>
              <a:t> OS module,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os.rmdir</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16" name="TextBox 15"/>
          <p:cNvSpPr txBox="1"/>
          <p:nvPr/>
        </p:nvSpPr>
        <p:spPr>
          <a:xfrm>
            <a:off x="625365" y="3840663"/>
            <a:ext cx="7834152" cy="369332"/>
          </a:xfrm>
          <a:prstGeom prst="rect">
            <a:avLst/>
          </a:prstGeom>
          <a:noFill/>
        </p:spPr>
        <p:txBody>
          <a:bodyPr wrap="square" rtlCol="0">
            <a:spAutoFit/>
          </a:bodyPr>
          <a:lstStyle/>
          <a:p>
            <a:r>
              <a:rPr lang="en-US" dirty="0" err="1" smtClean="0"/>
              <a:t>Và</a:t>
            </a:r>
            <a:r>
              <a:rPr lang="en-US" dirty="0" smtClean="0"/>
              <a:t> </a:t>
            </a:r>
            <a:r>
              <a:rPr lang="en-US" dirty="0" err="1" smtClean="0"/>
              <a:t>lưu</a:t>
            </a:r>
            <a:r>
              <a:rPr lang="en-US" dirty="0" smtClean="0"/>
              <a:t> ý </a:t>
            </a:r>
            <a:r>
              <a:rPr lang="en-US" dirty="0" err="1" smtClean="0"/>
              <a:t>là</a:t>
            </a:r>
            <a:r>
              <a:rPr lang="en-US" dirty="0" smtClean="0"/>
              <a:t> </a:t>
            </a:r>
            <a:r>
              <a:rPr lang="en-US" dirty="0" err="1" smtClean="0"/>
              <a:t>nó</a:t>
            </a:r>
            <a:r>
              <a:rPr lang="en-US" dirty="0" smtClean="0"/>
              <a:t> </a:t>
            </a:r>
            <a:r>
              <a:rPr lang="en-US" dirty="0" err="1" smtClean="0"/>
              <a:t>chỉ</a:t>
            </a:r>
            <a:r>
              <a:rPr lang="en-US" dirty="0" smtClean="0"/>
              <a:t> </a:t>
            </a:r>
            <a:r>
              <a:rPr lang="en-US" dirty="0" err="1" smtClean="0"/>
              <a:t>xóa</a:t>
            </a:r>
            <a:r>
              <a:rPr lang="en-US" dirty="0" smtClean="0"/>
              <a:t> </a:t>
            </a:r>
            <a:r>
              <a:rPr lang="en-US" dirty="0" err="1" smtClean="0"/>
              <a:t>được</a:t>
            </a:r>
            <a:r>
              <a:rPr lang="en-US" dirty="0" smtClean="0"/>
              <a:t> </a:t>
            </a:r>
            <a:r>
              <a:rPr lang="en-US" dirty="0" err="1" smtClean="0"/>
              <a:t>khi</a:t>
            </a:r>
            <a:r>
              <a:rPr lang="en-US" dirty="0" smtClean="0"/>
              <a:t> </a:t>
            </a:r>
            <a:r>
              <a:rPr lang="en-US" dirty="0" err="1" smtClean="0"/>
              <a:t>trong</a:t>
            </a:r>
            <a:r>
              <a:rPr lang="en-US" dirty="0" smtClean="0"/>
              <a:t> folder </a:t>
            </a:r>
            <a:r>
              <a:rPr lang="en-US" dirty="0" err="1" smtClean="0"/>
              <a:t>đó</a:t>
            </a:r>
            <a:r>
              <a:rPr lang="en-US" dirty="0" smtClean="0"/>
              <a:t> </a:t>
            </a:r>
            <a:r>
              <a:rPr lang="en-US" dirty="0" err="1" smtClean="0"/>
              <a:t>rỗng</a:t>
            </a:r>
            <a:endParaRPr lang="en-US" b="1" dirty="0"/>
          </a:p>
        </p:txBody>
      </p:sp>
    </p:spTree>
    <p:extLst>
      <p:ext uri="{BB962C8B-B14F-4D97-AF65-F5344CB8AC3E}">
        <p14:creationId xmlns:p14="http://schemas.microsoft.com/office/powerpoint/2010/main" val="2166759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10</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54101" y="1865187"/>
            <a:ext cx="5624625"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lí</a:t>
            </a:r>
            <a:r>
              <a:rPr lang="en-US" dirty="0" smtClean="0">
                <a:solidFill>
                  <a:schemeClr val="bg1"/>
                </a:solidFill>
              </a:rPr>
              <a:t> file </a:t>
            </a:r>
            <a:r>
              <a:rPr lang="en-US" dirty="0" err="1" smtClean="0">
                <a:solidFill>
                  <a:schemeClr val="bg1"/>
                </a:solidFill>
              </a:rPr>
              <a:t>tập</a:t>
            </a:r>
            <a:r>
              <a:rPr lang="en-US" dirty="0" smtClean="0">
                <a:solidFill>
                  <a:schemeClr val="bg1"/>
                </a:solidFill>
              </a:rPr>
              <a:t> tin</a:t>
            </a:r>
            <a:endParaRPr lang="en-US" dirty="0">
              <a:solidFill>
                <a:schemeClr val="bg1"/>
              </a:solidFill>
            </a:endParaRPr>
          </a:p>
        </p:txBody>
      </p:sp>
      <p:sp>
        <p:nvSpPr>
          <p:cNvPr id="13" name="TextBox 12"/>
          <p:cNvSpPr txBox="1"/>
          <p:nvPr/>
        </p:nvSpPr>
        <p:spPr>
          <a:xfrm>
            <a:off x="2254102" y="2730275"/>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a:solidFill>
                  <a:schemeClr val="bg1"/>
                </a:solidFill>
              </a:rPr>
              <a:t> </a:t>
            </a:r>
            <a:r>
              <a:rPr lang="en-US" dirty="0" err="1" smtClean="0">
                <a:solidFill>
                  <a:schemeClr val="bg1"/>
                </a:solidFill>
              </a:rPr>
              <a:t>đọc</a:t>
            </a:r>
            <a:r>
              <a:rPr lang="en-US" dirty="0" smtClean="0">
                <a:solidFill>
                  <a:schemeClr val="bg1"/>
                </a:solidFill>
              </a:rPr>
              <a:t> file</a:t>
            </a:r>
          </a:p>
        </p:txBody>
      </p:sp>
      <p:sp>
        <p:nvSpPr>
          <p:cNvPr id="14" name="TextBox 13"/>
          <p:cNvSpPr txBox="1"/>
          <p:nvPr/>
        </p:nvSpPr>
        <p:spPr>
          <a:xfrm>
            <a:off x="2254102" y="4274161"/>
            <a:ext cx="5178056" cy="369332"/>
          </a:xfrm>
          <a:prstGeom prst="rect">
            <a:avLst/>
          </a:prstGeom>
          <a:noFill/>
        </p:spPr>
        <p:txBody>
          <a:bodyPr wrap="square" rtlCol="0">
            <a:spAutoFit/>
          </a:bodyPr>
          <a:lstStyle/>
          <a:p>
            <a:r>
              <a:rPr lang="en-US" dirty="0" err="1">
                <a:solidFill>
                  <a:schemeClr val="bg1"/>
                </a:solidFill>
              </a:rPr>
              <a:t>Nắm</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xóa</a:t>
            </a:r>
            <a:r>
              <a:rPr lang="en-US" dirty="0" smtClean="0">
                <a:solidFill>
                  <a:schemeClr val="bg1"/>
                </a:solidFill>
              </a:rPr>
              <a:t> file, folder</a:t>
            </a:r>
            <a:endParaRPr lang="en-US" dirty="0">
              <a:solidFill>
                <a:schemeClr val="bg1"/>
              </a:solidFill>
            </a:endParaRPr>
          </a:p>
        </p:txBody>
      </p:sp>
      <p:sp>
        <p:nvSpPr>
          <p:cNvPr id="17" name="TextBox 16"/>
          <p:cNvSpPr txBox="1"/>
          <p:nvPr/>
        </p:nvSpPr>
        <p:spPr>
          <a:xfrm>
            <a:off x="2254102" y="3462286"/>
            <a:ext cx="5178056" cy="369332"/>
          </a:xfrm>
          <a:prstGeom prst="rect">
            <a:avLst/>
          </a:prstGeom>
          <a:noFill/>
        </p:spPr>
        <p:txBody>
          <a:bodyPr wrap="square" rtlCol="0">
            <a:spAutoFit/>
          </a:bodyPr>
          <a:lstStyle/>
          <a:p>
            <a:r>
              <a:rPr lang="en-US" dirty="0" err="1">
                <a:solidFill>
                  <a:schemeClr val="bg1"/>
                </a:solidFill>
              </a:rPr>
              <a:t>Nắm</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phương</a:t>
            </a:r>
            <a:r>
              <a:rPr lang="en-US" dirty="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ghi</a:t>
            </a:r>
            <a:r>
              <a:rPr lang="en-US" dirty="0" smtClean="0">
                <a:solidFill>
                  <a:schemeClr val="bg1"/>
                </a:solidFill>
              </a:rPr>
              <a:t> </a:t>
            </a:r>
            <a:r>
              <a:rPr lang="en-US" dirty="0" err="1" smtClean="0">
                <a:solidFill>
                  <a:schemeClr val="bg1"/>
                </a:solidFill>
              </a:rPr>
              <a:t>và</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mới</a:t>
            </a:r>
            <a:r>
              <a:rPr lang="en-US" dirty="0" smtClean="0">
                <a:solidFill>
                  <a:schemeClr val="bg1"/>
                </a:solidFill>
              </a:rPr>
              <a:t> file</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a:t>
            </a:r>
            <a:r>
              <a:rPr lang="en-US" dirty="0"/>
              <a:t>.1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8" name="TextBox 7"/>
          <p:cNvSpPr txBox="1"/>
          <p:nvPr/>
        </p:nvSpPr>
        <p:spPr>
          <a:xfrm>
            <a:off x="925034" y="1903017"/>
            <a:ext cx="7831856" cy="1200329"/>
          </a:xfrm>
          <a:prstGeom prst="rect">
            <a:avLst/>
          </a:prstGeom>
          <a:noFill/>
        </p:spPr>
        <p:txBody>
          <a:bodyPr wrap="square" rtlCol="0">
            <a:spAutoFit/>
          </a:bodyPr>
          <a:lstStyle/>
          <a:p>
            <a:r>
              <a:rPr lang="vi-VN" dirty="0"/>
              <a:t> </a:t>
            </a:r>
            <a:r>
              <a:rPr lang="en-US" dirty="0" smtClean="0"/>
              <a:t>T</a:t>
            </a:r>
            <a:r>
              <a:rPr lang="vi-VN" dirty="0" smtClean="0"/>
              <a:t>rong </a:t>
            </a:r>
            <a:r>
              <a:rPr lang="vi-VN" dirty="0"/>
              <a:t>Python là quá trình làm việc với các tệp tin trên hệ thống máy tính. Điều này bao gồm đọc tệp, ghi vào tệp và thực hiện các thao tác khác liên quan đến tệp. Python cung cấp một số phương thức và module hỗ trợ làm việc với tệp rất dễ </a:t>
            </a:r>
            <a:r>
              <a:rPr lang="vi-VN" dirty="0" smtClean="0"/>
              <a:t>dàng</a:t>
            </a:r>
            <a:r>
              <a:rPr lang="en-US" dirty="0" smtClean="0"/>
              <a:t>.</a:t>
            </a:r>
            <a:endParaRPr lang="en-US" dirty="0"/>
          </a:p>
        </p:txBody>
      </p:sp>
      <p:sp>
        <p:nvSpPr>
          <p:cNvPr id="14" name="TextBox 13"/>
          <p:cNvSpPr txBox="1"/>
          <p:nvPr/>
        </p:nvSpPr>
        <p:spPr>
          <a:xfrm>
            <a:off x="925033" y="3268676"/>
            <a:ext cx="7697972" cy="369332"/>
          </a:xfrm>
          <a:prstGeom prst="rect">
            <a:avLst/>
          </a:prstGeom>
          <a:noFill/>
        </p:spPr>
        <p:txBody>
          <a:bodyPr wrap="square" rtlCol="0">
            <a:spAutoFit/>
          </a:bodyPr>
          <a:lstStyle/>
          <a:p>
            <a:r>
              <a:rPr lang="en-US" dirty="0"/>
              <a:t>Python </a:t>
            </a:r>
            <a:r>
              <a:rPr lang="en-US" dirty="0" err="1"/>
              <a:t>có</a:t>
            </a:r>
            <a:r>
              <a:rPr lang="en-US" dirty="0"/>
              <a:t> </a:t>
            </a:r>
            <a:r>
              <a:rPr lang="en-US" dirty="0" err="1"/>
              <a:t>thể</a:t>
            </a:r>
            <a:r>
              <a:rPr lang="en-US" dirty="0"/>
              <a:t> </a:t>
            </a:r>
            <a:r>
              <a:rPr lang="en-US" dirty="0" err="1"/>
              <a:t>làm</a:t>
            </a:r>
            <a:r>
              <a:rPr lang="en-US" dirty="0"/>
              <a:t> </a:t>
            </a:r>
            <a:r>
              <a:rPr lang="en-US" dirty="0" err="1"/>
              <a:t>việc</a:t>
            </a:r>
            <a:r>
              <a:rPr lang="en-US" dirty="0"/>
              <a:t> </a:t>
            </a:r>
            <a:r>
              <a:rPr lang="en-US" dirty="0" err="1"/>
              <a:t>với</a:t>
            </a:r>
            <a:r>
              <a:rPr lang="en-US" dirty="0"/>
              <a:t> </a:t>
            </a:r>
            <a:r>
              <a:rPr lang="en-US" dirty="0" err="1"/>
              <a:t>nhiều</a:t>
            </a:r>
            <a:r>
              <a:rPr lang="en-US" dirty="0"/>
              <a:t> </a:t>
            </a:r>
            <a:r>
              <a:rPr lang="en-US" dirty="0" err="1"/>
              <a:t>loại</a:t>
            </a:r>
            <a:r>
              <a:rPr lang="en-US" dirty="0"/>
              <a:t> </a:t>
            </a:r>
            <a:r>
              <a:rPr lang="en-US" dirty="0" err="1"/>
              <a:t>tệp</a:t>
            </a:r>
            <a:r>
              <a:rPr lang="en-US" dirty="0"/>
              <a:t> </a:t>
            </a:r>
            <a:r>
              <a:rPr lang="en-US" dirty="0" err="1"/>
              <a:t>khác</a:t>
            </a:r>
            <a:r>
              <a:rPr lang="en-US" dirty="0"/>
              <a:t> </a:t>
            </a:r>
            <a:r>
              <a:rPr lang="en-US" dirty="0" err="1"/>
              <a:t>nhau</a:t>
            </a:r>
            <a:r>
              <a:rPr lang="en-US" dirty="0"/>
              <a:t>, </a:t>
            </a:r>
            <a:r>
              <a:rPr lang="en-US" dirty="0" err="1"/>
              <a:t>bao</a:t>
            </a:r>
            <a:r>
              <a:rPr lang="en-US" dirty="0"/>
              <a:t> </a:t>
            </a:r>
            <a:r>
              <a:rPr lang="en-US" dirty="0" err="1"/>
              <a:t>gồm</a:t>
            </a:r>
            <a:r>
              <a:rPr lang="en-US" dirty="0"/>
              <a:t>:</a:t>
            </a:r>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337709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25033" y="3789671"/>
            <a:ext cx="7697972" cy="646331"/>
          </a:xfrm>
          <a:prstGeom prst="rect">
            <a:avLst/>
          </a:prstGeom>
          <a:noFill/>
        </p:spPr>
        <p:txBody>
          <a:bodyPr wrap="square" rtlCol="0">
            <a:spAutoFit/>
          </a:bodyPr>
          <a:lstStyle/>
          <a:p>
            <a:r>
              <a:rPr lang="en-US" dirty="0" smtClean="0"/>
              <a:t>1. </a:t>
            </a:r>
            <a:r>
              <a:rPr lang="vi-VN" b="1" dirty="0"/>
              <a:t>Tệp văn bản </a:t>
            </a:r>
            <a:r>
              <a:rPr lang="vi-VN" dirty="0"/>
              <a:t>(Text files): Đây là loại tệp thông thường chứa dữ liệu dưới dạng văn bản</a:t>
            </a:r>
            <a:endParaRPr lang="en-US" dirty="0"/>
          </a:p>
        </p:txBody>
      </p:sp>
      <p:sp>
        <p:nvSpPr>
          <p:cNvPr id="13" name="TextBox 12"/>
          <p:cNvSpPr txBox="1"/>
          <p:nvPr/>
        </p:nvSpPr>
        <p:spPr>
          <a:xfrm>
            <a:off x="925033" y="4533950"/>
            <a:ext cx="7697972" cy="923330"/>
          </a:xfrm>
          <a:prstGeom prst="rect">
            <a:avLst/>
          </a:prstGeom>
          <a:noFill/>
        </p:spPr>
        <p:txBody>
          <a:bodyPr wrap="square" rtlCol="0">
            <a:spAutoFit/>
          </a:bodyPr>
          <a:lstStyle/>
          <a:p>
            <a:r>
              <a:rPr lang="en-US" dirty="0" smtClean="0"/>
              <a:t>2. </a:t>
            </a:r>
            <a:r>
              <a:rPr lang="vi-VN" b="1" dirty="0" smtClean="0"/>
              <a:t>Tệp </a:t>
            </a:r>
            <a:r>
              <a:rPr lang="vi-VN" b="1" dirty="0"/>
              <a:t>nhị phân </a:t>
            </a:r>
            <a:r>
              <a:rPr lang="vi-VN" dirty="0"/>
              <a:t>(Binary files): Đây là các tệp không chứa dữ liệu văn bản, mà thường là dữ liệu nhị phân, hình ảnh, âm thanh, hoặc các loại dữ liệu khác không thuộc kiểu văn bản</a:t>
            </a:r>
            <a:endParaRPr lang="en-US" dirty="0"/>
          </a:p>
        </p:txBody>
      </p:sp>
      <p:sp>
        <p:nvSpPr>
          <p:cNvPr id="16" name="TextBox 15"/>
          <p:cNvSpPr txBox="1"/>
          <p:nvPr/>
        </p:nvSpPr>
        <p:spPr>
          <a:xfrm>
            <a:off x="925033" y="5554675"/>
            <a:ext cx="7697972" cy="923330"/>
          </a:xfrm>
          <a:prstGeom prst="rect">
            <a:avLst/>
          </a:prstGeom>
          <a:noFill/>
        </p:spPr>
        <p:txBody>
          <a:bodyPr wrap="square" rtlCol="0">
            <a:spAutoFit/>
          </a:bodyPr>
          <a:lstStyle/>
          <a:p>
            <a:r>
              <a:rPr lang="en-US" dirty="0"/>
              <a:t>3</a:t>
            </a:r>
            <a:r>
              <a:rPr lang="en-US" dirty="0" smtClean="0"/>
              <a:t>. </a:t>
            </a:r>
            <a:r>
              <a:rPr lang="vi-VN" b="1" dirty="0"/>
              <a:t>Tệp CSV</a:t>
            </a:r>
            <a:r>
              <a:rPr lang="vi-VN" dirty="0"/>
              <a:t> (CSV files): CSV (Comma Separated Values) là một loại tệp văn bản đặc biệt, được sử dụng để lưu trữ dữ liệu dưới dạng bảng, trong đó các giá trị cách nhau bởi dấu phẩy</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a:t>
            </a:r>
            <a:r>
              <a:rPr lang="en-US" dirty="0"/>
              <a:t>.1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12" name="TextBox 11"/>
          <p:cNvSpPr txBox="1"/>
          <p:nvPr/>
        </p:nvSpPr>
        <p:spPr>
          <a:xfrm>
            <a:off x="548981" y="2035135"/>
            <a:ext cx="7697972" cy="923330"/>
          </a:xfrm>
          <a:prstGeom prst="rect">
            <a:avLst/>
          </a:prstGeom>
          <a:noFill/>
        </p:spPr>
        <p:txBody>
          <a:bodyPr wrap="square" rtlCol="0">
            <a:spAutoFit/>
          </a:bodyPr>
          <a:lstStyle/>
          <a:p>
            <a:r>
              <a:rPr lang="en-US" dirty="0"/>
              <a:t>4</a:t>
            </a:r>
            <a:r>
              <a:rPr lang="en-US" dirty="0" smtClean="0"/>
              <a:t>. </a:t>
            </a:r>
            <a:r>
              <a:rPr lang="vi-VN" b="1" dirty="0"/>
              <a:t>Tệp JSON </a:t>
            </a:r>
            <a:r>
              <a:rPr lang="vi-VN" dirty="0"/>
              <a:t>(JSON files): JSON (JavaScript Object Notation) là một định dạng dữ liệu phổ biến dựa trên văn bản, thường được sử dụng để truyền và lưu trữ dữ liệu dạng cấu trúc</a:t>
            </a:r>
            <a:endParaRPr lang="en-US" dirty="0"/>
          </a:p>
        </p:txBody>
      </p:sp>
      <p:sp>
        <p:nvSpPr>
          <p:cNvPr id="13" name="TextBox 12"/>
          <p:cNvSpPr txBox="1"/>
          <p:nvPr/>
        </p:nvSpPr>
        <p:spPr>
          <a:xfrm>
            <a:off x="548981" y="3133068"/>
            <a:ext cx="7697972" cy="646331"/>
          </a:xfrm>
          <a:prstGeom prst="rect">
            <a:avLst/>
          </a:prstGeom>
          <a:noFill/>
        </p:spPr>
        <p:txBody>
          <a:bodyPr wrap="square" rtlCol="0">
            <a:spAutoFit/>
          </a:bodyPr>
          <a:lstStyle/>
          <a:p>
            <a:r>
              <a:rPr lang="en-US" dirty="0"/>
              <a:t>5</a:t>
            </a:r>
            <a:r>
              <a:rPr lang="en-US" dirty="0" smtClean="0"/>
              <a:t>. </a:t>
            </a:r>
            <a:r>
              <a:rPr lang="vi-VN" b="1" dirty="0"/>
              <a:t>Tệp XML </a:t>
            </a:r>
            <a:r>
              <a:rPr lang="vi-VN" dirty="0"/>
              <a:t>(XML files): XML (eXtensible Markup Language) là một định dạng dữ liệu được sử dụng để lưu trữ thông tin dưới dạng cây cấu trúc</a:t>
            </a:r>
            <a:endParaRPr lang="en-US" dirty="0"/>
          </a:p>
        </p:txBody>
      </p:sp>
      <p:sp>
        <p:nvSpPr>
          <p:cNvPr id="16" name="TextBox 15"/>
          <p:cNvSpPr txBox="1"/>
          <p:nvPr/>
        </p:nvSpPr>
        <p:spPr>
          <a:xfrm>
            <a:off x="548981" y="3900032"/>
            <a:ext cx="7697972" cy="646331"/>
          </a:xfrm>
          <a:prstGeom prst="rect">
            <a:avLst/>
          </a:prstGeom>
          <a:noFill/>
        </p:spPr>
        <p:txBody>
          <a:bodyPr wrap="square" rtlCol="0">
            <a:spAutoFit/>
          </a:bodyPr>
          <a:lstStyle/>
          <a:p>
            <a:r>
              <a:rPr lang="en-US" dirty="0" smtClean="0"/>
              <a:t>6. </a:t>
            </a:r>
            <a:r>
              <a:rPr lang="vi-VN" b="1" dirty="0"/>
              <a:t>Tệp SQLite </a:t>
            </a:r>
            <a:r>
              <a:rPr lang="vi-VN" dirty="0"/>
              <a:t>(SQLite files): SQLite là một hệ quản lý cơ sở dữ liệu nhẹ và phổ biến được tích hợp sẵn trong Python</a:t>
            </a:r>
            <a:endParaRPr lang="en-US" dirty="0"/>
          </a:p>
        </p:txBody>
      </p:sp>
      <p:sp>
        <p:nvSpPr>
          <p:cNvPr id="18" name="TextBox 17"/>
          <p:cNvSpPr txBox="1"/>
          <p:nvPr/>
        </p:nvSpPr>
        <p:spPr>
          <a:xfrm>
            <a:off x="548981" y="4771902"/>
            <a:ext cx="7697972" cy="923330"/>
          </a:xfrm>
          <a:prstGeom prst="rect">
            <a:avLst/>
          </a:prstGeom>
          <a:noFill/>
        </p:spPr>
        <p:txBody>
          <a:bodyPr wrap="square" rtlCol="0">
            <a:spAutoFit/>
          </a:bodyPr>
          <a:lstStyle/>
          <a:p>
            <a:r>
              <a:rPr lang="en-US" dirty="0"/>
              <a:t>7</a:t>
            </a:r>
            <a:r>
              <a:rPr lang="en-US" dirty="0" smtClean="0"/>
              <a:t>. </a:t>
            </a:r>
            <a:r>
              <a:rPr lang="vi-VN" b="1" dirty="0"/>
              <a:t>Các loại tệp khác</a:t>
            </a:r>
            <a:r>
              <a:rPr lang="vi-VN" dirty="0"/>
              <a:t>: Ngoài các loại tệp nêu trên, Python cũng có thể làm việc với các loại tệp tùy chỉnh hoặc định dạng tệp đặc biệt khác thông qua việc sử dụng các thư viện phù hợp hoặc tự viết mã xử lý tùy chỉnh</a:t>
            </a:r>
            <a:endParaRPr lang="en-US" dirty="0"/>
          </a:p>
        </p:txBody>
      </p:sp>
    </p:spTree>
    <p:extLst>
      <p:ext uri="{BB962C8B-B14F-4D97-AF65-F5344CB8AC3E}">
        <p14:creationId xmlns:p14="http://schemas.microsoft.com/office/powerpoint/2010/main" val="51313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a:t>
            </a:r>
            <a:r>
              <a:rPr lang="en-US" dirty="0"/>
              <a:t>.1 </a:t>
            </a:r>
            <a:r>
              <a:rPr lang="en-US" dirty="0" err="1" smtClean="0"/>
              <a:t>Tổng</a:t>
            </a:r>
            <a:r>
              <a:rPr lang="en-US" dirty="0" smtClean="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a:t> file </a:t>
            </a:r>
            <a:r>
              <a:rPr lang="en-US" b="1" dirty="0" smtClean="0"/>
              <a:t>handling (</a:t>
            </a:r>
            <a:r>
              <a:rPr lang="en-US" b="1" dirty="0" err="1" smtClean="0"/>
              <a:t>xử</a:t>
            </a:r>
            <a:r>
              <a:rPr lang="en-US" b="1" dirty="0" smtClean="0"/>
              <a:t> </a:t>
            </a:r>
            <a:r>
              <a:rPr lang="en-US" b="1" dirty="0" err="1" smtClean="0"/>
              <a:t>lý</a:t>
            </a:r>
            <a:r>
              <a:rPr lang="en-US" b="1" dirty="0" smtClean="0"/>
              <a:t> </a:t>
            </a:r>
            <a:r>
              <a:rPr lang="en-US" b="1" dirty="0" err="1" smtClean="0"/>
              <a:t>tệp</a:t>
            </a:r>
            <a:r>
              <a:rPr lang="en-US" b="1" dirty="0" smtClean="0"/>
              <a:t> tin)</a:t>
            </a:r>
            <a:endParaRPr lang="en-US" b="1" dirty="0">
              <a:solidFill>
                <a:srgbClr val="FF0000"/>
              </a:solidFill>
            </a:endParaRPr>
          </a:p>
        </p:txBody>
      </p:sp>
      <p:sp>
        <p:nvSpPr>
          <p:cNvPr id="12" name="TextBox 11"/>
          <p:cNvSpPr txBox="1"/>
          <p:nvPr/>
        </p:nvSpPr>
        <p:spPr>
          <a:xfrm>
            <a:off x="795484" y="1945595"/>
            <a:ext cx="7985052" cy="369332"/>
          </a:xfrm>
          <a:prstGeom prst="rect">
            <a:avLst/>
          </a:prstGeom>
          <a:noFill/>
        </p:spPr>
        <p:txBody>
          <a:bodyPr wrap="square" rtlCol="0">
            <a:spAutoFit/>
          </a:bodyPr>
          <a:lstStyle/>
          <a:p>
            <a:r>
              <a:rPr lang="en-US" dirty="0" err="1" smtClean="0"/>
              <a:t>Trong</a:t>
            </a:r>
            <a:r>
              <a:rPr lang="en-US" dirty="0" smtClean="0"/>
              <a:t> </a:t>
            </a:r>
            <a:r>
              <a:rPr lang="en-US" dirty="0" err="1" smtClean="0"/>
              <a:t>phạm</a:t>
            </a:r>
            <a:r>
              <a:rPr lang="en-US" dirty="0" smtClean="0"/>
              <a:t> vi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chỉ</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kiểu</a:t>
            </a:r>
            <a:r>
              <a:rPr lang="en-US" dirty="0" smtClean="0"/>
              <a:t> </a:t>
            </a:r>
            <a:r>
              <a:rPr lang="en-US" dirty="0" err="1" smtClean="0"/>
              <a:t>tập</a:t>
            </a:r>
            <a:r>
              <a:rPr lang="en-US" dirty="0" smtClean="0"/>
              <a:t> tin </a:t>
            </a:r>
            <a:r>
              <a:rPr lang="en-US" dirty="0" err="1" smtClean="0"/>
              <a:t>văn</a:t>
            </a:r>
            <a:r>
              <a:rPr lang="en-US" dirty="0" smtClean="0"/>
              <a:t> </a:t>
            </a:r>
            <a:r>
              <a:rPr lang="en-US" dirty="0" err="1" smtClean="0"/>
              <a:t>bản</a:t>
            </a:r>
            <a:r>
              <a:rPr lang="en-US" dirty="0" smtClean="0"/>
              <a:t> </a:t>
            </a:r>
            <a:r>
              <a:rPr lang="en-US" dirty="0" err="1" smtClean="0"/>
              <a:t>thuần</a:t>
            </a:r>
            <a:r>
              <a:rPr lang="en-US" dirty="0" smtClean="0"/>
              <a:t>.</a:t>
            </a:r>
            <a:endParaRPr lang="en-US" dirty="0"/>
          </a:p>
        </p:txBody>
      </p:sp>
      <p:sp>
        <p:nvSpPr>
          <p:cNvPr id="10" name="Flowchart: Decision 9"/>
          <p:cNvSpPr/>
          <p:nvPr/>
        </p:nvSpPr>
        <p:spPr>
          <a:xfrm>
            <a:off x="548981" y="2019804"/>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95484" y="2489530"/>
            <a:ext cx="7985052" cy="369332"/>
          </a:xfrm>
          <a:prstGeom prst="rect">
            <a:avLst/>
          </a:prstGeom>
          <a:noFill/>
        </p:spPr>
        <p:txBody>
          <a:bodyPr wrap="square" rtlCol="0">
            <a:spAutoFit/>
          </a:bodyPr>
          <a:lstStyle/>
          <a:p>
            <a:r>
              <a:rPr lang="en-US" dirty="0" err="1" smtClean="0"/>
              <a:t>Tệp</a:t>
            </a:r>
            <a:r>
              <a:rPr lang="en-US" dirty="0" smtClean="0"/>
              <a:t> </a:t>
            </a:r>
            <a:r>
              <a:rPr lang="en-US" dirty="0" err="1" smtClean="0"/>
              <a:t>văn</a:t>
            </a:r>
            <a:r>
              <a:rPr lang="en-US" dirty="0" smtClean="0"/>
              <a:t> </a:t>
            </a:r>
            <a:r>
              <a:rPr lang="en-US" dirty="0" err="1" smtClean="0"/>
              <a:t>bản</a:t>
            </a:r>
            <a:r>
              <a:rPr lang="en-US" dirty="0" smtClean="0"/>
              <a:t> </a:t>
            </a:r>
            <a:r>
              <a:rPr lang="en-US" dirty="0" err="1" smtClean="0"/>
              <a:t>thường</a:t>
            </a:r>
            <a:r>
              <a:rPr lang="en-US" dirty="0" smtClean="0"/>
              <a:t> </a:t>
            </a:r>
            <a:r>
              <a:rPr lang="en-US" dirty="0" err="1" smtClean="0"/>
              <a:t>có</a:t>
            </a:r>
            <a:r>
              <a:rPr lang="en-US" dirty="0" smtClean="0"/>
              <a:t> </a:t>
            </a:r>
            <a:r>
              <a:rPr lang="en-US" dirty="0" err="1" smtClean="0"/>
              <a:t>phần</a:t>
            </a:r>
            <a:r>
              <a:rPr lang="en-US" dirty="0" smtClean="0"/>
              <a:t> </a:t>
            </a:r>
            <a:r>
              <a:rPr lang="en-US" dirty="0" err="1" smtClean="0"/>
              <a:t>mở</a:t>
            </a:r>
            <a:r>
              <a:rPr lang="en-US" dirty="0" smtClean="0"/>
              <a:t> </a:t>
            </a:r>
            <a:r>
              <a:rPr lang="en-US" dirty="0" err="1" smtClean="0"/>
              <a:t>rộng</a:t>
            </a:r>
            <a:r>
              <a:rPr lang="en-US" dirty="0" smtClean="0"/>
              <a:t> </a:t>
            </a:r>
            <a:r>
              <a:rPr lang="en-US" b="1" dirty="0" smtClean="0"/>
              <a:t>.txt </a:t>
            </a:r>
            <a:r>
              <a:rPr lang="en-US" dirty="0" smtClean="0"/>
              <a:t>hay </a:t>
            </a:r>
            <a:r>
              <a:rPr lang="en-US" b="1" dirty="0" smtClean="0"/>
              <a:t>.</a:t>
            </a:r>
            <a:r>
              <a:rPr lang="en-US" b="1" dirty="0" err="1" smtClean="0"/>
              <a:t>dat</a:t>
            </a:r>
            <a:endParaRPr lang="en-US" b="1" dirty="0"/>
          </a:p>
        </p:txBody>
      </p:sp>
      <p:sp>
        <p:nvSpPr>
          <p:cNvPr id="17" name="Flowchart: Decision 16"/>
          <p:cNvSpPr/>
          <p:nvPr/>
        </p:nvSpPr>
        <p:spPr>
          <a:xfrm>
            <a:off x="548981" y="25637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9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10.1 </a:t>
            </a:r>
            <a:r>
              <a:rPr lang="en-US" dirty="0" err="1"/>
              <a:t>Tổng</a:t>
            </a:r>
            <a:r>
              <a:rPr lang="en-US" dirty="0"/>
              <a:t> </a:t>
            </a:r>
            <a:r>
              <a:rPr lang="en-US" dirty="0" err="1"/>
              <a:t>quan</a:t>
            </a:r>
            <a:r>
              <a:rPr lang="en-US" dirty="0"/>
              <a:t> </a:t>
            </a:r>
            <a:r>
              <a:rPr lang="en-US" dirty="0" err="1"/>
              <a:t>về</a:t>
            </a:r>
            <a:r>
              <a:rPr lang="en-US" dirty="0"/>
              <a:t> </a:t>
            </a:r>
            <a:r>
              <a:rPr lang="en-US" dirty="0" err="1"/>
              <a:t>xử</a:t>
            </a:r>
            <a:r>
              <a:rPr lang="en-US" dirty="0"/>
              <a:t> </a:t>
            </a:r>
            <a:r>
              <a:rPr lang="en-US" dirty="0" err="1"/>
              <a:t>lí</a:t>
            </a:r>
            <a:r>
              <a:rPr lang="en-US" dirty="0"/>
              <a:t> file </a:t>
            </a:r>
            <a:r>
              <a:rPr lang="en-US" dirty="0" err="1"/>
              <a:t>tập</a:t>
            </a:r>
            <a:r>
              <a:rPr lang="en-US" dirty="0"/>
              <a:t> tin</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a:solidFill>
                  <a:srgbClr val="FF0000"/>
                </a:solidFill>
              </a:rPr>
              <a:t>open() - </a:t>
            </a:r>
            <a:r>
              <a:rPr lang="en-US" b="1" dirty="0" err="1">
                <a:solidFill>
                  <a:srgbClr val="FF0000"/>
                </a:solidFill>
              </a:rPr>
              <a:t>Mở</a:t>
            </a:r>
            <a:r>
              <a:rPr lang="en-US" b="1" dirty="0">
                <a:solidFill>
                  <a:srgbClr val="FF0000"/>
                </a:solidFill>
              </a:rPr>
              <a:t> </a:t>
            </a:r>
            <a:r>
              <a:rPr lang="en-US" b="1" dirty="0" err="1">
                <a:solidFill>
                  <a:srgbClr val="FF0000"/>
                </a:solidFill>
              </a:rPr>
              <a:t>tệp</a:t>
            </a:r>
            <a:r>
              <a:rPr lang="en-US" b="1" dirty="0">
                <a:solidFill>
                  <a:srgbClr val="FF0000"/>
                </a:solidFill>
              </a:rPr>
              <a:t> tin</a:t>
            </a:r>
          </a:p>
        </p:txBody>
      </p:sp>
      <p:sp>
        <p:nvSpPr>
          <p:cNvPr id="28" name="TextBox 27"/>
          <p:cNvSpPr txBox="1"/>
          <p:nvPr/>
        </p:nvSpPr>
        <p:spPr>
          <a:xfrm>
            <a:off x="848649" y="2017550"/>
            <a:ext cx="7610868" cy="923330"/>
          </a:xfrm>
          <a:prstGeom prst="rect">
            <a:avLst/>
          </a:prstGeom>
          <a:noFill/>
        </p:spPr>
        <p:txBody>
          <a:bodyPr wrap="square" rtlCol="0">
            <a:spAutoFit/>
          </a:bodyPr>
          <a:lstStyle/>
          <a:p>
            <a:r>
              <a:rPr lang="en-US" dirty="0" err="1" smtClean="0"/>
              <a:t>Việc</a:t>
            </a:r>
            <a:r>
              <a:rPr lang="en-US" dirty="0" smtClean="0"/>
              <a:t> </a:t>
            </a:r>
            <a:r>
              <a:rPr lang="en-US" dirty="0" err="1" smtClean="0"/>
              <a:t>đọc</a:t>
            </a:r>
            <a:r>
              <a:rPr lang="en-US" dirty="0" smtClean="0"/>
              <a:t> hay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tệp</a:t>
            </a:r>
            <a:r>
              <a:rPr lang="en-US" dirty="0" smtClean="0"/>
              <a:t> tin </a:t>
            </a:r>
            <a:r>
              <a:rPr lang="en-US" dirty="0" err="1" smtClean="0"/>
              <a:t>sẽ</a:t>
            </a:r>
            <a:r>
              <a:rPr lang="en-US" dirty="0" smtClean="0"/>
              <a:t> </a:t>
            </a:r>
            <a:r>
              <a:rPr lang="en-US" dirty="0" err="1" smtClean="0"/>
              <a:t>thông</a:t>
            </a:r>
            <a:r>
              <a:rPr lang="en-US" dirty="0" smtClean="0"/>
              <a:t> qua </a:t>
            </a:r>
            <a:r>
              <a:rPr lang="en-US" dirty="0" err="1" smtClean="0"/>
              <a:t>một</a:t>
            </a:r>
            <a:r>
              <a:rPr lang="en-US" dirty="0" smtClean="0"/>
              <a:t> </a:t>
            </a:r>
            <a:r>
              <a:rPr lang="en-US" dirty="0" err="1" smtClean="0"/>
              <a:t>đầu</a:t>
            </a:r>
            <a:r>
              <a:rPr lang="en-US" dirty="0" smtClean="0"/>
              <a:t> </a:t>
            </a:r>
            <a:r>
              <a:rPr lang="en-US" dirty="0" err="1" smtClean="0"/>
              <a:t>đọc</a:t>
            </a:r>
            <a:r>
              <a:rPr lang="en-US" dirty="0" smtClean="0"/>
              <a:t> (file head). </a:t>
            </a:r>
            <a:r>
              <a:rPr lang="en-US" dirty="0" err="1" smtClean="0"/>
              <a:t>Khi</a:t>
            </a:r>
            <a:r>
              <a:rPr lang="en-US" dirty="0" smtClean="0"/>
              <a:t> </a:t>
            </a:r>
            <a:r>
              <a:rPr lang="en-US" dirty="0" err="1" smtClean="0"/>
              <a:t>đọc</a:t>
            </a:r>
            <a:r>
              <a:rPr lang="en-US" dirty="0" smtClean="0"/>
              <a:t> </a:t>
            </a:r>
            <a:r>
              <a:rPr lang="en-US" dirty="0" err="1" smtClean="0"/>
              <a:t>hoặc</a:t>
            </a:r>
            <a:r>
              <a:rPr lang="en-US" dirty="0" smtClean="0"/>
              <a:t>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sẽ</a:t>
            </a:r>
            <a:r>
              <a:rPr lang="en-US" dirty="0" smtClean="0"/>
              <a:t> </a:t>
            </a:r>
            <a:r>
              <a:rPr lang="en-US" dirty="0" err="1" smtClean="0"/>
              <a:t>đọc</a:t>
            </a:r>
            <a:r>
              <a:rPr lang="en-US" dirty="0" smtClean="0"/>
              <a:t> hay </a:t>
            </a:r>
            <a:r>
              <a:rPr lang="en-US" dirty="0" err="1" smtClean="0"/>
              <a:t>ghi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trực</a:t>
            </a:r>
            <a:r>
              <a:rPr lang="en-US" dirty="0" smtClean="0"/>
              <a:t> </a:t>
            </a:r>
            <a:r>
              <a:rPr lang="en-US" dirty="0" err="1" smtClean="0"/>
              <a:t>tiếp</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đầu</a:t>
            </a:r>
            <a:r>
              <a:rPr lang="en-US" dirty="0" smtClean="0"/>
              <a:t> </a:t>
            </a:r>
            <a:r>
              <a:rPr lang="en-US" dirty="0" err="1" smtClean="0"/>
              <a:t>đọc</a:t>
            </a:r>
            <a:endParaRPr lang="en-US" b="1" dirty="0"/>
          </a:p>
        </p:txBody>
      </p:sp>
      <p:sp>
        <p:nvSpPr>
          <p:cNvPr id="13" name="Flowchart: Decision 12"/>
          <p:cNvSpPr/>
          <p:nvPr/>
        </p:nvSpPr>
        <p:spPr>
          <a:xfrm>
            <a:off x="699793" y="209304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48649" y="3059540"/>
            <a:ext cx="7610868" cy="646331"/>
          </a:xfrm>
          <a:prstGeom prst="rect">
            <a:avLst/>
          </a:prstGeom>
          <a:noFill/>
        </p:spPr>
        <p:txBody>
          <a:bodyPr wrap="square" rtlCol="0">
            <a:spAutoFit/>
          </a:bodyPr>
          <a:lstStyle/>
          <a:p>
            <a:r>
              <a:rPr lang="en-US" dirty="0" err="1" smtClean="0"/>
              <a:t>Khi</a:t>
            </a:r>
            <a:r>
              <a:rPr lang="en-US" dirty="0" smtClean="0"/>
              <a:t> </a:t>
            </a:r>
            <a:r>
              <a:rPr lang="en-US" dirty="0" err="1" smtClean="0"/>
              <a:t>đọc</a:t>
            </a:r>
            <a:r>
              <a:rPr lang="en-US" dirty="0" smtClean="0"/>
              <a:t> </a:t>
            </a:r>
            <a:r>
              <a:rPr lang="en-US" dirty="0" err="1" smtClean="0"/>
              <a:t>xong</a:t>
            </a:r>
            <a:r>
              <a:rPr lang="en-US" dirty="0" smtClean="0"/>
              <a:t> hay </a:t>
            </a:r>
            <a:r>
              <a:rPr lang="en-US" dirty="0" err="1" smtClean="0"/>
              <a:t>ghi</a:t>
            </a:r>
            <a:r>
              <a:rPr lang="en-US" dirty="0" smtClean="0"/>
              <a:t> </a:t>
            </a:r>
            <a:r>
              <a:rPr lang="en-US" dirty="0" err="1" smtClean="0"/>
              <a:t>xong</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sẽ</a:t>
            </a:r>
            <a:r>
              <a:rPr lang="en-US" dirty="0" smtClean="0"/>
              <a:t> </a:t>
            </a:r>
            <a:r>
              <a:rPr lang="en-US" dirty="0" err="1" smtClean="0"/>
              <a:t>dịch</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cuối</a:t>
            </a:r>
            <a:r>
              <a:rPr lang="en-US" dirty="0" smtClean="0"/>
              <a:t> </a:t>
            </a:r>
            <a:r>
              <a:rPr lang="en-US" dirty="0" err="1" smtClean="0"/>
              <a:t>tệp</a:t>
            </a:r>
            <a:r>
              <a:rPr lang="en-US" dirty="0" smtClean="0"/>
              <a:t> tin </a:t>
            </a:r>
            <a:r>
              <a:rPr lang="en-US" dirty="0" err="1" smtClean="0"/>
              <a:t>đúng</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bằng</a:t>
            </a:r>
            <a:r>
              <a:rPr lang="en-US" dirty="0" smtClean="0"/>
              <a:t> </a:t>
            </a:r>
            <a:r>
              <a:rPr lang="en-US" dirty="0" err="1" smtClean="0"/>
              <a:t>lượng</a:t>
            </a:r>
            <a:r>
              <a:rPr lang="en-US" dirty="0" smtClean="0"/>
              <a:t> </a:t>
            </a:r>
            <a:r>
              <a:rPr lang="en-US" dirty="0" err="1" smtClean="0"/>
              <a:t>thông</a:t>
            </a:r>
            <a:r>
              <a:rPr lang="en-US" dirty="0" smtClean="0"/>
              <a:t> tin (</a:t>
            </a:r>
            <a:r>
              <a:rPr lang="en-US" dirty="0" err="1" smtClean="0"/>
              <a:t>tính</a:t>
            </a:r>
            <a:r>
              <a:rPr lang="en-US" dirty="0" smtClean="0"/>
              <a:t> </a:t>
            </a:r>
            <a:r>
              <a:rPr lang="en-US" dirty="0" err="1" smtClean="0"/>
              <a:t>theo</a:t>
            </a:r>
            <a:r>
              <a:rPr lang="en-US" dirty="0" smtClean="0"/>
              <a:t> byte) </a:t>
            </a:r>
            <a:r>
              <a:rPr lang="en-US" dirty="0" err="1" smtClean="0"/>
              <a:t>đã</a:t>
            </a:r>
            <a:r>
              <a:rPr lang="en-US" dirty="0" smtClean="0"/>
              <a:t> </a:t>
            </a:r>
            <a:r>
              <a:rPr lang="en-US" dirty="0" err="1" smtClean="0"/>
              <a:t>đọc</a:t>
            </a:r>
            <a:r>
              <a:rPr lang="en-US" dirty="0" smtClean="0"/>
              <a:t> (</a:t>
            </a:r>
            <a:r>
              <a:rPr lang="en-US" dirty="0" err="1" smtClean="0"/>
              <a:t>ghi</a:t>
            </a:r>
            <a:r>
              <a:rPr lang="en-US" dirty="0" smtClean="0"/>
              <a:t>) </a:t>
            </a:r>
            <a:r>
              <a:rPr lang="en-US" dirty="0" err="1" smtClean="0"/>
              <a:t>được</a:t>
            </a:r>
            <a:r>
              <a:rPr lang="en-US" dirty="0" smtClean="0"/>
              <a:t>.</a:t>
            </a:r>
            <a:endParaRPr lang="en-US" b="1" dirty="0"/>
          </a:p>
        </p:txBody>
      </p:sp>
      <p:sp>
        <p:nvSpPr>
          <p:cNvPr id="15" name="Flowchart: Decision 14"/>
          <p:cNvSpPr/>
          <p:nvPr/>
        </p:nvSpPr>
        <p:spPr>
          <a:xfrm>
            <a:off x="699793" y="313503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5851" y="4566574"/>
            <a:ext cx="7336463" cy="2280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800000">
            <a:off x="2328530" y="4202497"/>
            <a:ext cx="422329" cy="364077"/>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848649" y="4041977"/>
            <a:ext cx="1043946" cy="307777"/>
          </a:xfrm>
          <a:prstGeom prst="rect">
            <a:avLst/>
          </a:prstGeom>
          <a:noFill/>
        </p:spPr>
        <p:txBody>
          <a:bodyPr wrap="square" rtlCol="0">
            <a:spAutoFit/>
          </a:bodyPr>
          <a:lstStyle/>
          <a:p>
            <a:r>
              <a:rPr lang="en-US" sz="1400" dirty="0" err="1" smtClean="0"/>
              <a:t>Đầu</a:t>
            </a:r>
            <a:r>
              <a:rPr lang="en-US" sz="1400" dirty="0" smtClean="0"/>
              <a:t> </a:t>
            </a:r>
            <a:r>
              <a:rPr lang="en-US" sz="1400" dirty="0" err="1" smtClean="0"/>
              <a:t>tệp</a:t>
            </a:r>
            <a:endParaRPr lang="en-US" sz="1400" b="1" dirty="0"/>
          </a:p>
        </p:txBody>
      </p:sp>
      <p:sp>
        <p:nvSpPr>
          <p:cNvPr id="19" name="TextBox 18"/>
          <p:cNvSpPr txBox="1"/>
          <p:nvPr/>
        </p:nvSpPr>
        <p:spPr>
          <a:xfrm>
            <a:off x="7494972" y="4041977"/>
            <a:ext cx="1043946" cy="307777"/>
          </a:xfrm>
          <a:prstGeom prst="rect">
            <a:avLst/>
          </a:prstGeom>
          <a:noFill/>
        </p:spPr>
        <p:txBody>
          <a:bodyPr wrap="square" rtlCol="0">
            <a:spAutoFit/>
          </a:bodyPr>
          <a:lstStyle/>
          <a:p>
            <a:r>
              <a:rPr lang="en-US" sz="1400" dirty="0" err="1" smtClean="0"/>
              <a:t>Cuối</a:t>
            </a:r>
            <a:r>
              <a:rPr lang="en-US" sz="1400" dirty="0" smtClean="0"/>
              <a:t> </a:t>
            </a:r>
            <a:r>
              <a:rPr lang="en-US" sz="1400" dirty="0" err="1" smtClean="0"/>
              <a:t>tệp</a:t>
            </a:r>
            <a:endParaRPr lang="en-US" sz="1400" b="1" dirty="0"/>
          </a:p>
        </p:txBody>
      </p:sp>
      <p:sp>
        <p:nvSpPr>
          <p:cNvPr id="20" name="TextBox 19"/>
          <p:cNvSpPr txBox="1"/>
          <p:nvPr/>
        </p:nvSpPr>
        <p:spPr>
          <a:xfrm>
            <a:off x="2188351" y="3857542"/>
            <a:ext cx="3170458" cy="307777"/>
          </a:xfrm>
          <a:prstGeom prst="rect">
            <a:avLst/>
          </a:prstGeom>
          <a:noFill/>
        </p:spPr>
        <p:txBody>
          <a:bodyPr wrap="square" rtlCol="0">
            <a:spAutoFit/>
          </a:bodyPr>
          <a:lstStyle/>
          <a:p>
            <a:r>
              <a:rPr lang="en-US" sz="1400" dirty="0" err="1" smtClean="0"/>
              <a:t>Vị</a:t>
            </a:r>
            <a:r>
              <a:rPr lang="en-US" sz="1400" dirty="0" smtClean="0"/>
              <a:t> </a:t>
            </a:r>
            <a:r>
              <a:rPr lang="en-US" sz="1400" dirty="0" err="1" smtClean="0"/>
              <a:t>trí</a:t>
            </a:r>
            <a:r>
              <a:rPr lang="en-US" sz="1400" dirty="0" smtClean="0"/>
              <a:t> </a:t>
            </a:r>
            <a:r>
              <a:rPr lang="en-US" sz="1400" dirty="0" err="1" smtClean="0"/>
              <a:t>đầu</a:t>
            </a:r>
            <a:r>
              <a:rPr lang="en-US" sz="1400" dirty="0" smtClean="0"/>
              <a:t> </a:t>
            </a:r>
            <a:r>
              <a:rPr lang="en-US" sz="1400" dirty="0" err="1" smtClean="0"/>
              <a:t>đọc</a:t>
            </a:r>
            <a:r>
              <a:rPr lang="en-US" sz="1400" dirty="0" smtClean="0"/>
              <a:t> </a:t>
            </a:r>
            <a:r>
              <a:rPr lang="en-US" sz="1400" dirty="0" err="1" smtClean="0"/>
              <a:t>đang</a:t>
            </a:r>
            <a:r>
              <a:rPr lang="en-US" sz="1400" dirty="0" smtClean="0"/>
              <a:t> </a:t>
            </a:r>
            <a:r>
              <a:rPr lang="en-US" sz="1400" dirty="0" err="1" smtClean="0"/>
              <a:t>đọc</a:t>
            </a:r>
            <a:r>
              <a:rPr lang="en-US" sz="1400" dirty="0" smtClean="0"/>
              <a:t> </a:t>
            </a:r>
            <a:r>
              <a:rPr lang="en-US" sz="1400" dirty="0" err="1" smtClean="0"/>
              <a:t>tới</a:t>
            </a:r>
            <a:endParaRPr lang="en-US" sz="1400" b="1" dirty="0"/>
          </a:p>
        </p:txBody>
      </p:sp>
      <p:sp>
        <p:nvSpPr>
          <p:cNvPr id="21" name="TextBox 20"/>
          <p:cNvSpPr txBox="1"/>
          <p:nvPr/>
        </p:nvSpPr>
        <p:spPr>
          <a:xfrm>
            <a:off x="848649" y="5014718"/>
            <a:ext cx="7610868" cy="646331"/>
          </a:xfrm>
          <a:prstGeom prst="rect">
            <a:avLst/>
          </a:prstGeom>
          <a:noFill/>
        </p:spPr>
        <p:txBody>
          <a:bodyPr wrap="square" rtlCol="0">
            <a:spAutoFit/>
          </a:bodyPr>
          <a:lstStyle/>
          <a:p>
            <a:r>
              <a:rPr lang="en-US" dirty="0" err="1" smtClean="0"/>
              <a:t>Lệnh</a:t>
            </a:r>
            <a:r>
              <a:rPr lang="en-US" dirty="0" smtClean="0"/>
              <a:t> </a:t>
            </a:r>
            <a:r>
              <a:rPr lang="en-US" b="1" dirty="0" smtClean="0"/>
              <a:t>open(“tên_file.txt”, “r”)</a:t>
            </a:r>
            <a:r>
              <a:rPr lang="en-US" dirty="0" smtClean="0"/>
              <a:t> </a:t>
            </a:r>
            <a:r>
              <a:rPr lang="en-US" dirty="0" err="1" smtClean="0"/>
              <a:t>sẽ</a:t>
            </a:r>
            <a:r>
              <a:rPr lang="en-US" dirty="0" smtClean="0"/>
              <a:t> </a:t>
            </a:r>
            <a:r>
              <a:rPr lang="en-US" dirty="0" err="1" smtClean="0"/>
              <a:t>mở</a:t>
            </a:r>
            <a:r>
              <a:rPr lang="en-US" dirty="0" smtClean="0"/>
              <a:t> </a:t>
            </a:r>
            <a:r>
              <a:rPr lang="en-US" dirty="0" err="1" smtClean="0"/>
              <a:t>tệp</a:t>
            </a:r>
            <a:r>
              <a:rPr lang="en-US" dirty="0" smtClean="0"/>
              <a:t> </a:t>
            </a:r>
            <a:r>
              <a:rPr lang="en-US" dirty="0" err="1" smtClean="0"/>
              <a:t>sẵn</a:t>
            </a:r>
            <a:r>
              <a:rPr lang="en-US" dirty="0" smtClean="0"/>
              <a:t> </a:t>
            </a:r>
            <a:r>
              <a:rPr lang="en-US" dirty="0" err="1" smtClean="0"/>
              <a:t>sàng</a:t>
            </a:r>
            <a:r>
              <a:rPr lang="en-US" dirty="0" smtClean="0"/>
              <a:t> </a:t>
            </a:r>
            <a:r>
              <a:rPr lang="en-US" dirty="0" err="1" smtClean="0"/>
              <a:t>đọc</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sẽ</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gốc</a:t>
            </a:r>
            <a:r>
              <a:rPr lang="en-US" dirty="0" smtClean="0"/>
              <a:t> </a:t>
            </a:r>
            <a:r>
              <a:rPr lang="en-US" dirty="0" err="1" smtClean="0"/>
              <a:t>là</a:t>
            </a:r>
            <a:r>
              <a:rPr lang="en-US" dirty="0" smtClean="0"/>
              <a:t> 0.</a:t>
            </a:r>
            <a:endParaRPr lang="en-US" b="1" dirty="0"/>
          </a:p>
        </p:txBody>
      </p:sp>
      <p:sp>
        <p:nvSpPr>
          <p:cNvPr id="22" name="Flowchart: Decision 21"/>
          <p:cNvSpPr/>
          <p:nvPr/>
        </p:nvSpPr>
        <p:spPr>
          <a:xfrm>
            <a:off x="699793" y="509020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48649" y="5737732"/>
            <a:ext cx="7610868" cy="646331"/>
          </a:xfrm>
          <a:prstGeom prst="rect">
            <a:avLst/>
          </a:prstGeom>
          <a:noFill/>
        </p:spPr>
        <p:txBody>
          <a:bodyPr wrap="square" rtlCol="0">
            <a:spAutoFit/>
          </a:bodyPr>
          <a:lstStyle/>
          <a:p>
            <a:r>
              <a:rPr lang="en-US" dirty="0" err="1" smtClean="0"/>
              <a:t>Lệnh</a:t>
            </a:r>
            <a:r>
              <a:rPr lang="en-US" dirty="0" smtClean="0"/>
              <a:t> </a:t>
            </a:r>
            <a:r>
              <a:rPr lang="en-US" b="1" dirty="0" smtClean="0"/>
              <a:t>open(“tên_file.txt”, “w”)</a:t>
            </a:r>
            <a:r>
              <a:rPr lang="en-US" dirty="0" smtClean="0"/>
              <a:t> </a:t>
            </a:r>
            <a:r>
              <a:rPr lang="en-US" dirty="0" err="1" smtClean="0"/>
              <a:t>sẽ</a:t>
            </a:r>
            <a:r>
              <a:rPr lang="en-US" dirty="0" smtClean="0"/>
              <a:t> </a:t>
            </a:r>
            <a:r>
              <a:rPr lang="en-US" dirty="0" err="1" smtClean="0"/>
              <a:t>mở</a:t>
            </a:r>
            <a:r>
              <a:rPr lang="en-US" dirty="0" smtClean="0"/>
              <a:t> </a:t>
            </a:r>
            <a:r>
              <a:rPr lang="en-US" dirty="0" err="1" smtClean="0"/>
              <a:t>tệp</a:t>
            </a:r>
            <a:r>
              <a:rPr lang="en-US" dirty="0" smtClean="0"/>
              <a:t>, </a:t>
            </a:r>
            <a:r>
              <a:rPr lang="en-US" dirty="0" err="1" smtClean="0"/>
              <a:t>xóa</a:t>
            </a:r>
            <a:r>
              <a:rPr lang="en-US" dirty="0" smtClean="0"/>
              <a:t> </a:t>
            </a:r>
            <a:r>
              <a:rPr lang="en-US" dirty="0" err="1" smtClean="0"/>
              <a:t>tất</a:t>
            </a:r>
            <a:r>
              <a:rPr lang="en-US" dirty="0" smtClean="0"/>
              <a:t> </a:t>
            </a:r>
            <a:r>
              <a:rPr lang="en-US" dirty="0" err="1" smtClean="0"/>
              <a:t>cả</a:t>
            </a:r>
            <a:r>
              <a:rPr lang="en-US" dirty="0" smtClean="0"/>
              <a:t> </a:t>
            </a:r>
            <a:r>
              <a:rPr lang="en-US" dirty="0" err="1" smtClean="0"/>
              <a:t>nội</a:t>
            </a:r>
            <a:r>
              <a:rPr lang="en-US" dirty="0" smtClean="0"/>
              <a:t> dung </a:t>
            </a:r>
            <a:r>
              <a:rPr lang="en-US" dirty="0" err="1" smtClean="0"/>
              <a:t>đang</a:t>
            </a:r>
            <a:r>
              <a:rPr lang="en-US" dirty="0" smtClean="0"/>
              <a:t> </a:t>
            </a:r>
            <a:r>
              <a:rPr lang="en-US" dirty="0" err="1" smtClean="0"/>
              <a:t>có</a:t>
            </a:r>
            <a:r>
              <a:rPr lang="en-US" dirty="0" smtClean="0"/>
              <a:t> </a:t>
            </a:r>
            <a:r>
              <a:rPr lang="en-US" dirty="0" err="1" smtClean="0"/>
              <a:t>và</a:t>
            </a:r>
            <a:r>
              <a:rPr lang="en-US" dirty="0" smtClean="0"/>
              <a:t> </a:t>
            </a:r>
            <a:r>
              <a:rPr lang="en-US" dirty="0" err="1" smtClean="0"/>
              <a:t>đưa</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về</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đầu</a:t>
            </a:r>
            <a:r>
              <a:rPr lang="en-US" dirty="0" smtClean="0"/>
              <a:t> </a:t>
            </a:r>
            <a:r>
              <a:rPr lang="en-US" dirty="0" err="1" smtClean="0"/>
              <a:t>tệp</a:t>
            </a:r>
            <a:r>
              <a:rPr lang="en-US" dirty="0" smtClean="0"/>
              <a:t>. </a:t>
            </a:r>
            <a:r>
              <a:rPr lang="en-US" dirty="0" err="1" smtClean="0"/>
              <a:t>Nếu</a:t>
            </a:r>
            <a:r>
              <a:rPr lang="en-US" dirty="0" smtClean="0"/>
              <a:t> </a:t>
            </a:r>
            <a:r>
              <a:rPr lang="en-US" dirty="0" err="1" smtClean="0"/>
              <a:t>tệp</a:t>
            </a:r>
            <a:r>
              <a:rPr lang="en-US" dirty="0" smtClean="0"/>
              <a:t> </a:t>
            </a:r>
            <a:r>
              <a:rPr lang="en-US" dirty="0" err="1" smtClean="0"/>
              <a:t>chưa</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thì</a:t>
            </a:r>
            <a:r>
              <a:rPr lang="en-US" dirty="0" smtClean="0"/>
              <a:t> </a:t>
            </a:r>
            <a:r>
              <a:rPr lang="en-US" dirty="0" err="1" smtClean="0"/>
              <a:t>tạo</a:t>
            </a:r>
            <a:r>
              <a:rPr lang="en-US" dirty="0" smtClean="0"/>
              <a:t> </a:t>
            </a:r>
            <a:r>
              <a:rPr lang="en-US" dirty="0" err="1" smtClean="0"/>
              <a:t>mới</a:t>
            </a:r>
            <a:endParaRPr lang="en-US" b="1" dirty="0"/>
          </a:p>
        </p:txBody>
      </p:sp>
      <p:sp>
        <p:nvSpPr>
          <p:cNvPr id="32" name="Flowchart: Decision 31"/>
          <p:cNvSpPr/>
          <p:nvPr/>
        </p:nvSpPr>
        <p:spPr>
          <a:xfrm>
            <a:off x="699793" y="581322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1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99793" y="3116512"/>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266671"/>
            <a:ext cx="7402216" cy="369332"/>
          </a:xfrm>
          <a:prstGeom prst="rect">
            <a:avLst/>
          </a:prstGeom>
          <a:noFill/>
        </p:spPr>
        <p:txBody>
          <a:bodyPr wrap="square" rtlCol="0">
            <a:spAutoFit/>
          </a:bodyPr>
          <a:lstStyle/>
          <a:p>
            <a:r>
              <a:rPr lang="en-US" b="1" dirty="0">
                <a:solidFill>
                  <a:schemeClr val="bg1"/>
                </a:solidFill>
              </a:rPr>
              <a:t>file = open</a:t>
            </a:r>
            <a:r>
              <a:rPr lang="en-US" b="1" dirty="0">
                <a:solidFill>
                  <a:schemeClr val="accent4">
                    <a:lumMod val="60000"/>
                    <a:lumOff val="40000"/>
                  </a:schemeClr>
                </a:solidFill>
              </a:rPr>
              <a:t>(</a:t>
            </a:r>
            <a:r>
              <a:rPr lang="en-US" b="1" dirty="0">
                <a:solidFill>
                  <a:schemeClr val="accent2">
                    <a:lumMod val="75000"/>
                  </a:schemeClr>
                </a:solidFill>
              </a:rPr>
              <a:t>"ten_file.txt"</a:t>
            </a:r>
            <a:r>
              <a:rPr lang="en-US" b="1" dirty="0">
                <a:solidFill>
                  <a:schemeClr val="bg1"/>
                </a:solidFill>
              </a:rPr>
              <a:t>, [</a:t>
            </a:r>
            <a:r>
              <a:rPr lang="en-US" b="1" dirty="0" smtClean="0">
                <a:solidFill>
                  <a:schemeClr val="accent2">
                    <a:lumMod val="75000"/>
                  </a:schemeClr>
                </a:solidFill>
              </a:rPr>
              <a:t>"mode“</a:t>
            </a:r>
            <a:r>
              <a:rPr lang="en-US" b="1" dirty="0" smtClean="0">
                <a:solidFill>
                  <a:schemeClr val="bg1"/>
                </a:solidFill>
              </a:rPr>
              <a:t>]</a:t>
            </a:r>
            <a:r>
              <a:rPr lang="en-US" b="1" dirty="0" smtClean="0">
                <a:solidFill>
                  <a:schemeClr val="accent4">
                    <a:lumMod val="60000"/>
                    <a:lumOff val="40000"/>
                  </a:schemeClr>
                </a:solidFill>
              </a:rPr>
              <a:t>)</a:t>
            </a:r>
            <a:endParaRPr lang="en-US" sz="1600" b="1"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open() - </a:t>
            </a:r>
            <a:r>
              <a:rPr lang="en-US" b="1" dirty="0" err="1" smtClean="0">
                <a:solidFill>
                  <a:srgbClr val="FF0000"/>
                </a:solidFill>
              </a:rPr>
              <a:t>Mở</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923330"/>
          </a:xfrm>
          <a:prstGeom prst="rect">
            <a:avLst/>
          </a:prstGeom>
          <a:noFill/>
        </p:spPr>
        <p:txBody>
          <a:bodyPr wrap="square" rtlCol="0">
            <a:spAutoFit/>
          </a:bodyPr>
          <a:lstStyle/>
          <a:p>
            <a:r>
              <a:rPr lang="vi-VN" dirty="0"/>
              <a:t>Để làm việc với tệp, trước tiên chúng ta cần mở tệp. Sử dụng hàm </a:t>
            </a:r>
            <a:r>
              <a:rPr lang="vi-VN" b="1" dirty="0"/>
              <a:t>open() </a:t>
            </a:r>
            <a:r>
              <a:rPr lang="vi-VN" dirty="0"/>
              <a:t>để mở một tệp trong Python. Hàm này trả về một đối tượng tệp tin, cho phép bạn thực hiện các thao tác đọc/ghi trên tệp.</a:t>
            </a:r>
            <a:endParaRPr lang="en-US" b="1" dirty="0"/>
          </a:p>
        </p:txBody>
      </p:sp>
      <p:sp>
        <p:nvSpPr>
          <p:cNvPr id="13" name="TextBox 12"/>
          <p:cNvSpPr txBox="1"/>
          <p:nvPr/>
        </p:nvSpPr>
        <p:spPr>
          <a:xfrm>
            <a:off x="946296" y="3872259"/>
            <a:ext cx="7985052" cy="369332"/>
          </a:xfrm>
          <a:prstGeom prst="rect">
            <a:avLst/>
          </a:prstGeom>
          <a:noFill/>
        </p:spPr>
        <p:txBody>
          <a:bodyPr wrap="square" rtlCol="0">
            <a:spAutoFit/>
          </a:bodyPr>
          <a:lstStyle/>
          <a:p>
            <a:r>
              <a:rPr lang="en-US" b="1" dirty="0" smtClean="0"/>
              <a:t>ten_file.txt: </a:t>
            </a:r>
            <a:r>
              <a:rPr lang="en-US" dirty="0" err="1" smtClean="0"/>
              <a:t>là</a:t>
            </a:r>
            <a:r>
              <a:rPr lang="en-US" dirty="0" smtClean="0"/>
              <a:t> </a:t>
            </a:r>
            <a:r>
              <a:rPr lang="en-US" dirty="0" err="1" smtClean="0"/>
              <a:t>tên</a:t>
            </a:r>
            <a:r>
              <a:rPr lang="en-US" dirty="0" smtClean="0"/>
              <a:t> </a:t>
            </a:r>
            <a:r>
              <a:rPr lang="en-US" dirty="0" err="1" smtClean="0"/>
              <a:t>tệp</a:t>
            </a:r>
            <a:r>
              <a:rPr lang="en-US" dirty="0" smtClean="0"/>
              <a:t> tin </a:t>
            </a:r>
            <a:r>
              <a:rPr lang="en-US" dirty="0" err="1" smtClean="0"/>
              <a:t>muốn</a:t>
            </a:r>
            <a:r>
              <a:rPr lang="en-US" dirty="0" smtClean="0"/>
              <a:t> </a:t>
            </a:r>
            <a:r>
              <a:rPr lang="en-US" dirty="0" err="1" smtClean="0"/>
              <a:t>mở</a:t>
            </a:r>
            <a:endParaRPr lang="en-US" dirty="0"/>
          </a:p>
        </p:txBody>
      </p:sp>
      <p:sp>
        <p:nvSpPr>
          <p:cNvPr id="15" name="Flowchart: Decision 14"/>
          <p:cNvSpPr/>
          <p:nvPr/>
        </p:nvSpPr>
        <p:spPr>
          <a:xfrm>
            <a:off x="699793" y="394646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46296" y="4229854"/>
            <a:ext cx="7527853" cy="369332"/>
          </a:xfrm>
          <a:prstGeom prst="rect">
            <a:avLst/>
          </a:prstGeom>
          <a:noFill/>
        </p:spPr>
        <p:txBody>
          <a:bodyPr wrap="square" rtlCol="0">
            <a:spAutoFit/>
          </a:bodyPr>
          <a:lstStyle/>
          <a:p>
            <a:r>
              <a:rPr lang="en-US" b="1" dirty="0" smtClean="0"/>
              <a:t>mode:</a:t>
            </a:r>
            <a:r>
              <a:rPr lang="en-US" dirty="0" smtClean="0"/>
              <a:t> </a:t>
            </a:r>
            <a:r>
              <a:rPr lang="en-US" dirty="0" err="1" smtClean="0"/>
              <a:t>tùy</a:t>
            </a:r>
            <a:r>
              <a:rPr lang="en-US" dirty="0" smtClean="0"/>
              <a:t> </a:t>
            </a:r>
            <a:r>
              <a:rPr lang="en-US" dirty="0" err="1" smtClean="0"/>
              <a:t>chọn</a:t>
            </a:r>
            <a:r>
              <a:rPr lang="en-US" dirty="0" smtClean="0"/>
              <a:t>, </a:t>
            </a:r>
            <a:r>
              <a:rPr lang="fr-FR" dirty="0" smtClean="0"/>
              <a:t>là </a:t>
            </a:r>
            <a:r>
              <a:rPr lang="fr-FR" dirty="0" err="1"/>
              <a:t>chế</a:t>
            </a:r>
            <a:r>
              <a:rPr lang="fr-FR" dirty="0"/>
              <a:t> </a:t>
            </a:r>
            <a:r>
              <a:rPr lang="fr-FR" dirty="0" err="1"/>
              <a:t>độ</a:t>
            </a:r>
            <a:r>
              <a:rPr lang="fr-FR" dirty="0"/>
              <a:t> </a:t>
            </a:r>
            <a:r>
              <a:rPr lang="fr-FR" dirty="0" err="1"/>
              <a:t>mở</a:t>
            </a:r>
            <a:r>
              <a:rPr lang="fr-FR" dirty="0"/>
              <a:t> </a:t>
            </a:r>
            <a:r>
              <a:rPr lang="fr-FR" dirty="0" err="1" smtClean="0"/>
              <a:t>tệp</a:t>
            </a:r>
            <a:r>
              <a:rPr lang="fr-FR" dirty="0" smtClean="0"/>
              <a:t> </a:t>
            </a:r>
            <a:r>
              <a:rPr lang="fr-FR" dirty="0" err="1" smtClean="0"/>
              <a:t>với</a:t>
            </a:r>
            <a:r>
              <a:rPr lang="fr-FR" dirty="0" smtClean="0"/>
              <a:t> </a:t>
            </a:r>
            <a:r>
              <a:rPr lang="fr-FR" dirty="0" err="1" smtClean="0"/>
              <a:t>các</a:t>
            </a:r>
            <a:r>
              <a:rPr lang="fr-FR" dirty="0" smtClean="0"/>
              <a:t> </a:t>
            </a:r>
            <a:r>
              <a:rPr lang="fr-FR" dirty="0" err="1" smtClean="0"/>
              <a:t>tùy</a:t>
            </a:r>
            <a:r>
              <a:rPr lang="fr-FR" dirty="0" smtClean="0"/>
              <a:t> </a:t>
            </a:r>
            <a:r>
              <a:rPr lang="fr-FR" dirty="0" err="1" smtClean="0"/>
              <a:t>chọn</a:t>
            </a:r>
            <a:r>
              <a:rPr lang="fr-FR" dirty="0" smtClean="0"/>
              <a:t> </a:t>
            </a:r>
            <a:r>
              <a:rPr lang="fr-FR" dirty="0" err="1" smtClean="0"/>
              <a:t>sau</a:t>
            </a:r>
            <a:r>
              <a:rPr lang="fr-FR" dirty="0" smtClean="0"/>
              <a:t>:</a:t>
            </a:r>
            <a:endParaRPr lang="en-US" dirty="0"/>
          </a:p>
        </p:txBody>
      </p:sp>
      <p:sp>
        <p:nvSpPr>
          <p:cNvPr id="17" name="Flowchart: Decision 16"/>
          <p:cNvSpPr/>
          <p:nvPr/>
        </p:nvSpPr>
        <p:spPr>
          <a:xfrm>
            <a:off x="699793" y="430406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61004" y="4523018"/>
            <a:ext cx="6858002" cy="369332"/>
          </a:xfrm>
          <a:prstGeom prst="rect">
            <a:avLst/>
          </a:prstGeom>
          <a:noFill/>
        </p:spPr>
        <p:txBody>
          <a:bodyPr wrap="square" rtlCol="0">
            <a:spAutoFit/>
          </a:bodyPr>
          <a:lstStyle/>
          <a:p>
            <a:r>
              <a:rPr lang="en-US" b="1" dirty="0" smtClean="0"/>
              <a:t>r: </a:t>
            </a:r>
            <a:r>
              <a:rPr lang="fr-FR" dirty="0" smtClean="0"/>
              <a:t>là Read (</a:t>
            </a:r>
            <a:r>
              <a:rPr lang="fr-FR" dirty="0" err="1" smtClean="0"/>
              <a:t>đọc</a:t>
            </a:r>
            <a:r>
              <a:rPr lang="fr-FR" dirty="0" smtClean="0"/>
              <a:t>, </a:t>
            </a:r>
            <a:r>
              <a:rPr lang="fr-FR" dirty="0" err="1" smtClean="0"/>
              <a:t>mở</a:t>
            </a:r>
            <a:r>
              <a:rPr lang="fr-FR" dirty="0" smtClean="0"/>
              <a:t>), </a:t>
            </a:r>
            <a:r>
              <a:rPr lang="fr-FR" dirty="0" err="1" smtClean="0"/>
              <a:t>giá</a:t>
            </a:r>
            <a:r>
              <a:rPr lang="fr-FR" dirty="0" smtClean="0"/>
              <a:t> </a:t>
            </a:r>
            <a:r>
              <a:rPr lang="fr-FR" dirty="0" err="1" smtClean="0"/>
              <a:t>trị</a:t>
            </a:r>
            <a:r>
              <a:rPr lang="fr-FR" dirty="0" smtClean="0"/>
              <a:t> </a:t>
            </a:r>
            <a:r>
              <a:rPr lang="fr-FR" dirty="0" err="1" smtClean="0"/>
              <a:t>mặc</a:t>
            </a:r>
            <a:r>
              <a:rPr lang="fr-FR" dirty="0" smtClean="0"/>
              <a:t> </a:t>
            </a:r>
            <a:r>
              <a:rPr lang="fr-FR" dirty="0" err="1" smtClean="0"/>
              <a:t>định</a:t>
            </a:r>
            <a:endParaRPr lang="en-US" dirty="0"/>
          </a:p>
        </p:txBody>
      </p:sp>
      <p:sp>
        <p:nvSpPr>
          <p:cNvPr id="19" name="TextBox 18"/>
          <p:cNvSpPr txBox="1"/>
          <p:nvPr/>
        </p:nvSpPr>
        <p:spPr>
          <a:xfrm>
            <a:off x="1375941" y="4905790"/>
            <a:ext cx="6858002" cy="369332"/>
          </a:xfrm>
          <a:prstGeom prst="rect">
            <a:avLst/>
          </a:prstGeom>
          <a:noFill/>
        </p:spPr>
        <p:txBody>
          <a:bodyPr wrap="square" rtlCol="0">
            <a:spAutoFit/>
          </a:bodyPr>
          <a:lstStyle/>
          <a:p>
            <a:r>
              <a:rPr lang="en-US" b="1" dirty="0" smtClean="0"/>
              <a:t>w: </a:t>
            </a:r>
            <a:r>
              <a:rPr lang="fr-FR" dirty="0"/>
              <a:t>là </a:t>
            </a:r>
            <a:r>
              <a:rPr lang="fr-FR" dirty="0" smtClean="0"/>
              <a:t>Write (</a:t>
            </a:r>
            <a:r>
              <a:rPr lang="fr-FR" dirty="0" err="1" smtClean="0"/>
              <a:t>ghi</a:t>
            </a:r>
            <a:r>
              <a:rPr lang="fr-FR" dirty="0" smtClean="0"/>
              <a:t> </a:t>
            </a:r>
            <a:r>
              <a:rPr lang="fr-FR" dirty="0" err="1" smtClean="0"/>
              <a:t>đè</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20" name="TextBox 19"/>
          <p:cNvSpPr txBox="1"/>
          <p:nvPr/>
        </p:nvSpPr>
        <p:spPr>
          <a:xfrm>
            <a:off x="1375940" y="5277929"/>
            <a:ext cx="7140741" cy="369332"/>
          </a:xfrm>
          <a:prstGeom prst="rect">
            <a:avLst/>
          </a:prstGeom>
          <a:noFill/>
        </p:spPr>
        <p:txBody>
          <a:bodyPr wrap="square" rtlCol="0">
            <a:spAutoFit/>
          </a:bodyPr>
          <a:lstStyle/>
          <a:p>
            <a:r>
              <a:rPr lang="en-US" b="1" dirty="0"/>
              <a:t>a</a:t>
            </a:r>
            <a:r>
              <a:rPr lang="en-US" b="1" dirty="0" smtClean="0"/>
              <a:t>: </a:t>
            </a:r>
            <a:r>
              <a:rPr lang="fr-FR" dirty="0"/>
              <a:t>là </a:t>
            </a:r>
            <a:r>
              <a:rPr lang="en-US" dirty="0" smtClean="0"/>
              <a:t>Append</a:t>
            </a:r>
            <a:r>
              <a:rPr lang="fr-FR" dirty="0" smtClean="0"/>
              <a:t> (</a:t>
            </a:r>
            <a:r>
              <a:rPr lang="fr-FR" dirty="0" err="1" smtClean="0"/>
              <a:t>ghi</a:t>
            </a:r>
            <a:r>
              <a:rPr lang="fr-FR" dirty="0" smtClean="0"/>
              <a:t> </a:t>
            </a:r>
            <a:r>
              <a:rPr lang="fr-FR" dirty="0" err="1" smtClean="0"/>
              <a:t>nối</a:t>
            </a:r>
            <a:r>
              <a:rPr lang="fr-FR" dirty="0" smtClean="0"/>
              <a:t> </a:t>
            </a:r>
            <a:r>
              <a:rPr lang="fr-FR" dirty="0" err="1" smtClean="0"/>
              <a:t>vào</a:t>
            </a:r>
            <a:r>
              <a:rPr lang="fr-FR" dirty="0" smtClean="0"/>
              <a:t> </a:t>
            </a:r>
            <a:r>
              <a:rPr lang="fr-FR" dirty="0" err="1" smtClean="0"/>
              <a:t>cuối</a:t>
            </a:r>
            <a:r>
              <a:rPr lang="fr-FR" dirty="0" smtClean="0"/>
              <a:t> </a:t>
            </a:r>
            <a:r>
              <a:rPr lang="fr-FR" dirty="0" err="1" smtClean="0"/>
              <a:t>tệp</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chưa</a:t>
            </a:r>
            <a:r>
              <a:rPr lang="fr-FR" dirty="0" smtClean="0"/>
              <a:t> </a:t>
            </a:r>
            <a:r>
              <a:rPr lang="fr-FR" dirty="0" err="1" smtClean="0"/>
              <a:t>tồn</a:t>
            </a:r>
            <a:r>
              <a:rPr lang="fr-FR" dirty="0" smtClean="0"/>
              <a:t> </a:t>
            </a:r>
            <a:r>
              <a:rPr lang="fr-FR" dirty="0" err="1" smtClean="0"/>
              <a:t>tại</a:t>
            </a:r>
            <a:r>
              <a:rPr lang="fr-FR" dirty="0" smtClean="0"/>
              <a:t> </a:t>
            </a:r>
            <a:r>
              <a:rPr lang="fr-FR" dirty="0" err="1" smtClean="0"/>
              <a:t>thì</a:t>
            </a:r>
            <a:r>
              <a:rPr lang="fr-FR" dirty="0" smtClean="0"/>
              <a:t> </a:t>
            </a:r>
            <a:r>
              <a:rPr lang="fr-FR" dirty="0" err="1" smtClean="0"/>
              <a:t>tạo</a:t>
            </a:r>
            <a:r>
              <a:rPr lang="fr-FR" dirty="0"/>
              <a:t> </a:t>
            </a:r>
            <a:r>
              <a:rPr lang="fr-FR" dirty="0" err="1" smtClean="0"/>
              <a:t>mới</a:t>
            </a:r>
            <a:endParaRPr lang="en-US" dirty="0"/>
          </a:p>
        </p:txBody>
      </p:sp>
      <p:sp>
        <p:nvSpPr>
          <p:cNvPr id="21" name="TextBox 20"/>
          <p:cNvSpPr txBox="1"/>
          <p:nvPr/>
        </p:nvSpPr>
        <p:spPr>
          <a:xfrm>
            <a:off x="1375940" y="5671334"/>
            <a:ext cx="7140741" cy="369332"/>
          </a:xfrm>
          <a:prstGeom prst="rect">
            <a:avLst/>
          </a:prstGeom>
          <a:noFill/>
        </p:spPr>
        <p:txBody>
          <a:bodyPr wrap="square" rtlCol="0">
            <a:spAutoFit/>
          </a:bodyPr>
          <a:lstStyle/>
          <a:p>
            <a:r>
              <a:rPr lang="en-US" b="1" dirty="0" smtClean="0"/>
              <a:t>x: </a:t>
            </a:r>
            <a:r>
              <a:rPr lang="fr-FR" dirty="0"/>
              <a:t>là </a:t>
            </a:r>
            <a:r>
              <a:rPr lang="en-US" dirty="0"/>
              <a:t>Create </a:t>
            </a:r>
            <a:r>
              <a:rPr lang="fr-FR" dirty="0" smtClean="0"/>
              <a:t> (</a:t>
            </a:r>
            <a:r>
              <a:rPr lang="fr-FR" dirty="0" err="1" smtClean="0"/>
              <a:t>tạo</a:t>
            </a:r>
            <a:r>
              <a:rPr lang="fr-FR" dirty="0" smtClean="0"/>
              <a:t> </a:t>
            </a:r>
            <a:r>
              <a:rPr lang="fr-FR" dirty="0" err="1" smtClean="0"/>
              <a:t>mới</a:t>
            </a:r>
            <a:r>
              <a:rPr lang="fr-FR" dirty="0" smtClean="0"/>
              <a:t> </a:t>
            </a:r>
            <a:r>
              <a:rPr lang="fr-FR" dirty="0" err="1" smtClean="0"/>
              <a:t>tệp</a:t>
            </a:r>
            <a:r>
              <a:rPr lang="fr-FR" dirty="0" smtClean="0"/>
              <a:t>), </a:t>
            </a:r>
            <a:r>
              <a:rPr lang="fr-FR" dirty="0" err="1" smtClean="0"/>
              <a:t>trả</a:t>
            </a:r>
            <a:r>
              <a:rPr lang="fr-FR" dirty="0" smtClean="0"/>
              <a:t> </a:t>
            </a:r>
            <a:r>
              <a:rPr lang="fr-FR" dirty="0" err="1" smtClean="0"/>
              <a:t>về</a:t>
            </a:r>
            <a:r>
              <a:rPr lang="fr-FR" dirty="0" smtClean="0"/>
              <a:t> </a:t>
            </a:r>
            <a:r>
              <a:rPr lang="fr-FR" dirty="0" err="1" smtClean="0"/>
              <a:t>lỗi</a:t>
            </a:r>
            <a:r>
              <a:rPr lang="fr-FR" dirty="0" smtClean="0"/>
              <a:t> </a:t>
            </a:r>
            <a:r>
              <a:rPr lang="fr-FR" dirty="0" err="1" smtClean="0"/>
              <a:t>nếu</a:t>
            </a:r>
            <a:r>
              <a:rPr lang="fr-FR" dirty="0" smtClean="0"/>
              <a:t> </a:t>
            </a:r>
            <a:r>
              <a:rPr lang="fr-FR" dirty="0" err="1" smtClean="0"/>
              <a:t>tệp</a:t>
            </a:r>
            <a:r>
              <a:rPr lang="fr-FR" dirty="0" smtClean="0"/>
              <a:t> </a:t>
            </a:r>
            <a:r>
              <a:rPr lang="fr-FR" dirty="0" err="1" smtClean="0"/>
              <a:t>đã</a:t>
            </a:r>
            <a:r>
              <a:rPr lang="fr-FR" dirty="0" smtClean="0"/>
              <a:t> </a:t>
            </a:r>
            <a:r>
              <a:rPr lang="fr-FR" dirty="0" err="1" smtClean="0"/>
              <a:t>tồn</a:t>
            </a:r>
            <a:r>
              <a:rPr lang="fr-FR" dirty="0" smtClean="0"/>
              <a:t> </a:t>
            </a:r>
            <a:r>
              <a:rPr lang="fr-FR" dirty="0" err="1" smtClean="0"/>
              <a:t>tại</a:t>
            </a:r>
            <a:endParaRPr lang="en-US" dirty="0"/>
          </a:p>
        </p:txBody>
      </p:sp>
      <p:sp>
        <p:nvSpPr>
          <p:cNvPr id="22" name="TextBox 21"/>
          <p:cNvSpPr txBox="1"/>
          <p:nvPr/>
        </p:nvSpPr>
        <p:spPr>
          <a:xfrm>
            <a:off x="1418472" y="6022208"/>
            <a:ext cx="7140741" cy="369332"/>
          </a:xfrm>
          <a:prstGeom prst="rect">
            <a:avLst/>
          </a:prstGeom>
          <a:noFill/>
        </p:spPr>
        <p:txBody>
          <a:bodyPr wrap="square" rtlCol="0">
            <a:spAutoFit/>
          </a:bodyPr>
          <a:lstStyle/>
          <a:p>
            <a:r>
              <a:rPr lang="en-US" b="1" dirty="0"/>
              <a:t>t</a:t>
            </a:r>
            <a:r>
              <a:rPr lang="en-US" b="1" dirty="0" smtClean="0"/>
              <a:t>: </a:t>
            </a:r>
            <a:r>
              <a:rPr lang="en-US" dirty="0" err="1" smtClean="0"/>
              <a:t>là</a:t>
            </a:r>
            <a:r>
              <a:rPr lang="en-US" dirty="0" smtClean="0"/>
              <a:t> text mode, </a:t>
            </a:r>
            <a:r>
              <a:rPr lang="en-US" dirty="0" err="1" smtClean="0"/>
              <a:t>giá</a:t>
            </a:r>
            <a:r>
              <a:rPr lang="en-US" dirty="0" smtClean="0"/>
              <a:t> </a:t>
            </a:r>
            <a:r>
              <a:rPr lang="en-US" dirty="0" err="1" smtClean="0"/>
              <a:t>trị</a:t>
            </a:r>
            <a:r>
              <a:rPr lang="en-US" dirty="0" smtClean="0"/>
              <a:t> </a:t>
            </a:r>
            <a:r>
              <a:rPr lang="en-US" dirty="0" err="1" smtClean="0"/>
              <a:t>mặc</a:t>
            </a:r>
            <a:r>
              <a:rPr lang="en-US" dirty="0" smtClean="0"/>
              <a:t> </a:t>
            </a:r>
            <a:r>
              <a:rPr lang="en-US" dirty="0" err="1" smtClean="0"/>
              <a:t>định</a:t>
            </a:r>
            <a:endParaRPr lang="en-US" dirty="0"/>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85161" y="2487443"/>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637602"/>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“demo_file.txt"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open() - </a:t>
            </a:r>
            <a:r>
              <a:rPr lang="en-US" b="1" dirty="0" err="1" smtClean="0">
                <a:solidFill>
                  <a:srgbClr val="FF0000"/>
                </a:solidFill>
              </a:rPr>
              <a:t>Mở</a:t>
            </a:r>
            <a:r>
              <a:rPr lang="en-US" b="1" dirty="0" smtClean="0">
                <a:solidFill>
                  <a:srgbClr val="FF0000"/>
                </a:solidFill>
              </a:rPr>
              <a:t>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để</a:t>
            </a:r>
            <a:r>
              <a:rPr lang="en-US" dirty="0" smtClean="0"/>
              <a:t> </a:t>
            </a:r>
            <a:r>
              <a:rPr lang="en-US" dirty="0" err="1" smtClean="0"/>
              <a:t>mở</a:t>
            </a:r>
            <a:r>
              <a:rPr lang="en-US" dirty="0" smtClean="0"/>
              <a:t> file demo_file.txt </a:t>
            </a:r>
            <a:r>
              <a:rPr lang="en-US" dirty="0" err="1" smtClean="0"/>
              <a:t>bạn</a:t>
            </a:r>
            <a:r>
              <a:rPr lang="en-US" dirty="0" smtClean="0"/>
              <a:t> </a:t>
            </a:r>
            <a:r>
              <a:rPr lang="en-US" dirty="0" err="1" smtClean="0"/>
              <a:t>chỉ</a:t>
            </a:r>
            <a:r>
              <a:rPr lang="en-US" dirty="0" smtClean="0"/>
              <a:t> </a:t>
            </a:r>
            <a:r>
              <a:rPr lang="en-US" dirty="0" err="1" smtClean="0"/>
              <a:t>cần</a:t>
            </a:r>
            <a:r>
              <a:rPr lang="en-US" dirty="0" smtClean="0"/>
              <a:t> code </a:t>
            </a:r>
            <a:r>
              <a:rPr lang="en-US" dirty="0" err="1" smtClean="0"/>
              <a:t>như</a:t>
            </a:r>
            <a:r>
              <a:rPr lang="en-US" dirty="0" smtClean="0"/>
              <a:t> </a:t>
            </a:r>
            <a:r>
              <a:rPr lang="en-US" dirty="0" err="1" smtClean="0"/>
              <a:t>sau</a:t>
            </a:r>
            <a:r>
              <a:rPr lang="en-US" dirty="0" smtClean="0"/>
              <a:t>:</a:t>
            </a:r>
            <a:endParaRPr lang="en-US" b="1" dirty="0"/>
          </a:p>
        </p:txBody>
      </p:sp>
      <p:sp>
        <p:nvSpPr>
          <p:cNvPr id="23" name="TextBox 22"/>
          <p:cNvSpPr txBox="1"/>
          <p:nvPr/>
        </p:nvSpPr>
        <p:spPr>
          <a:xfrm>
            <a:off x="625365" y="3335987"/>
            <a:ext cx="7834152" cy="369332"/>
          </a:xfrm>
          <a:prstGeom prst="rect">
            <a:avLst/>
          </a:prstGeom>
          <a:noFill/>
        </p:spPr>
        <p:txBody>
          <a:bodyPr wrap="square" rtlCol="0">
            <a:spAutoFit/>
          </a:bodyPr>
          <a:lstStyle/>
          <a:p>
            <a:r>
              <a:rPr lang="en-US" dirty="0" err="1" smtClean="0"/>
              <a:t>Dòng</a:t>
            </a:r>
            <a:r>
              <a:rPr lang="en-US" dirty="0" smtClean="0"/>
              <a:t> code </a:t>
            </a:r>
            <a:r>
              <a:rPr lang="en-US" dirty="0" err="1" smtClean="0"/>
              <a:t>trên</a:t>
            </a:r>
            <a:r>
              <a:rPr lang="en-US" dirty="0" smtClean="0"/>
              <a:t> </a:t>
            </a:r>
            <a:r>
              <a:rPr lang="en-US" dirty="0" err="1" smtClean="0"/>
              <a:t>sẽ</a:t>
            </a:r>
            <a:r>
              <a:rPr lang="en-US" dirty="0" smtClean="0"/>
              <a:t> </a:t>
            </a:r>
            <a:r>
              <a:rPr lang="en-US" dirty="0" err="1" smtClean="0"/>
              <a:t>tương</a:t>
            </a:r>
            <a:r>
              <a:rPr lang="en-US" dirty="0" smtClean="0"/>
              <a:t> </a:t>
            </a:r>
            <a:r>
              <a:rPr lang="en-US" dirty="0" err="1" smtClean="0"/>
              <a:t>đương</a:t>
            </a:r>
            <a:r>
              <a:rPr lang="en-US" dirty="0" smtClean="0"/>
              <a:t> </a:t>
            </a:r>
            <a:r>
              <a:rPr lang="en-US" dirty="0" err="1" smtClean="0"/>
              <a:t>với</a:t>
            </a:r>
            <a:r>
              <a:rPr lang="en-US" dirty="0" smtClean="0"/>
              <a:t>, </a:t>
            </a:r>
            <a:r>
              <a:rPr lang="en-US" dirty="0" err="1" smtClean="0"/>
              <a:t>vì</a:t>
            </a:r>
            <a:r>
              <a:rPr lang="en-US" dirty="0" smtClean="0"/>
              <a:t> </a:t>
            </a:r>
            <a:r>
              <a:rPr lang="en-US" b="1" dirty="0" err="1" smtClean="0"/>
              <a:t>rt</a:t>
            </a:r>
            <a:r>
              <a:rPr lang="en-US" dirty="0" smtClean="0"/>
              <a:t> </a:t>
            </a:r>
            <a:r>
              <a:rPr lang="en-US" dirty="0" err="1" smtClean="0"/>
              <a:t>là</a:t>
            </a:r>
            <a:r>
              <a:rPr lang="en-US" dirty="0" smtClean="0"/>
              <a:t> </a:t>
            </a:r>
            <a:r>
              <a:rPr lang="en-US" dirty="0" err="1" smtClean="0"/>
              <a:t>mặc</a:t>
            </a:r>
            <a:r>
              <a:rPr lang="en-US" dirty="0" smtClean="0"/>
              <a:t> </a:t>
            </a:r>
            <a:r>
              <a:rPr lang="en-US" dirty="0" err="1" smtClean="0"/>
              <a:t>định</a:t>
            </a:r>
            <a:endParaRPr lang="en-US" b="1" dirty="0"/>
          </a:p>
        </p:txBody>
      </p:sp>
      <p:sp>
        <p:nvSpPr>
          <p:cNvPr id="24" name="Rectangle 23"/>
          <p:cNvSpPr/>
          <p:nvPr/>
        </p:nvSpPr>
        <p:spPr>
          <a:xfrm>
            <a:off x="685161" y="3784615"/>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865915" y="3934774"/>
            <a:ext cx="7402216" cy="369332"/>
          </a:xfrm>
          <a:prstGeom prst="rect">
            <a:avLst/>
          </a:prstGeom>
          <a:noFill/>
        </p:spPr>
        <p:txBody>
          <a:bodyPr wrap="square" rtlCol="0">
            <a:spAutoFit/>
          </a:bodyPr>
          <a:lstStyle/>
          <a:p>
            <a:r>
              <a:rPr lang="en-US" dirty="0">
                <a:solidFill>
                  <a:schemeClr val="bg1"/>
                </a:solidFill>
              </a:rPr>
              <a:t>file = open</a:t>
            </a:r>
            <a:r>
              <a:rPr lang="en-US" dirty="0" smtClean="0">
                <a:solidFill>
                  <a:schemeClr val="accent4">
                    <a:lumMod val="60000"/>
                    <a:lumOff val="40000"/>
                  </a:schemeClr>
                </a:solidFill>
              </a:rPr>
              <a:t>(</a:t>
            </a:r>
            <a:r>
              <a:rPr lang="en-US" dirty="0" smtClean="0">
                <a:solidFill>
                  <a:schemeClr val="accent2">
                    <a:lumMod val="75000"/>
                  </a:schemeClr>
                </a:solidFill>
              </a:rPr>
              <a:t>“demo_file.txt“, “</a:t>
            </a:r>
            <a:r>
              <a:rPr lang="en-US" dirty="0" err="1" smtClean="0">
                <a:solidFill>
                  <a:schemeClr val="accent2">
                    <a:lumMod val="75000"/>
                  </a:schemeClr>
                </a:solidFill>
              </a:rPr>
              <a:t>rt</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1081562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10.2 </a:t>
            </a:r>
            <a:r>
              <a:rPr lang="en-US" dirty="0" err="1" smtClean="0"/>
              <a:t>Phương</a:t>
            </a:r>
            <a:r>
              <a:rPr lang="en-US" dirty="0" smtClean="0"/>
              <a:t> </a:t>
            </a:r>
            <a:r>
              <a:rPr lang="en-US" dirty="0" err="1" smtClean="0"/>
              <a:t>thức</a:t>
            </a:r>
            <a:r>
              <a:rPr lang="en-US" dirty="0" smtClean="0"/>
              <a:t> </a:t>
            </a:r>
            <a:r>
              <a:rPr lang="en-US" dirty="0" err="1" smtClean="0"/>
              <a:t>đọc</a:t>
            </a:r>
            <a:r>
              <a:rPr lang="en-US" dirty="0" smtClean="0"/>
              <a:t> </a:t>
            </a:r>
            <a:r>
              <a:rPr lang="en-US" dirty="0" err="1" smtClean="0"/>
              <a:t>tập</a:t>
            </a:r>
            <a:r>
              <a:rPr lang="en-US" dirty="0" smtClean="0"/>
              <a:t> tin </a:t>
            </a:r>
            <a:endParaRPr lang="en-US" dirty="0"/>
          </a:p>
        </p:txBody>
      </p:sp>
      <p:sp>
        <p:nvSpPr>
          <p:cNvPr id="29" name="Rectangle 28"/>
          <p:cNvSpPr/>
          <p:nvPr/>
        </p:nvSpPr>
        <p:spPr>
          <a:xfrm>
            <a:off x="699793" y="4376887"/>
            <a:ext cx="7774356" cy="15667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4527047"/>
            <a:ext cx="7402216" cy="1200329"/>
          </a:xfrm>
          <a:prstGeom prst="rect">
            <a:avLst/>
          </a:prstGeom>
          <a:noFill/>
        </p:spPr>
        <p:txBody>
          <a:bodyPr wrap="square" rtlCol="0">
            <a:spAutoFit/>
          </a:bodyPr>
          <a:lstStyle/>
          <a:p>
            <a:r>
              <a:rPr lang="en-US" dirty="0">
                <a:solidFill>
                  <a:schemeClr val="bg1"/>
                </a:solidFill>
              </a:rPr>
              <a:t>file = open</a:t>
            </a:r>
            <a:r>
              <a:rPr lang="en-US" dirty="0">
                <a:solidFill>
                  <a:schemeClr val="accent4">
                    <a:lumMod val="60000"/>
                    <a:lumOff val="40000"/>
                  </a:schemeClr>
                </a:solidFill>
              </a:rPr>
              <a:t>(</a:t>
            </a:r>
            <a:r>
              <a:rPr lang="en-US" dirty="0">
                <a:solidFill>
                  <a:schemeClr val="accent2">
                    <a:lumMod val="75000"/>
                  </a:schemeClr>
                </a:solidFill>
              </a:rPr>
              <a:t>"demo_file.txt", </a:t>
            </a:r>
            <a:r>
              <a:rPr lang="en-US" dirty="0" smtClean="0">
                <a:solidFill>
                  <a:schemeClr val="accent2">
                    <a:lumMod val="75000"/>
                  </a:schemeClr>
                </a:solidFill>
              </a:rPr>
              <a:t>“r"</a:t>
            </a:r>
            <a:r>
              <a:rPr lang="en-US" dirty="0" smtClean="0">
                <a:solidFill>
                  <a:schemeClr val="accent4">
                    <a:lumMod val="60000"/>
                    <a:lumOff val="40000"/>
                  </a:schemeClr>
                </a:solidFill>
              </a:rPr>
              <a:t>)</a:t>
            </a:r>
          </a:p>
          <a:p>
            <a:r>
              <a:rPr lang="en-US" dirty="0">
                <a:solidFill>
                  <a:schemeClr val="bg1"/>
                </a:solidFill>
              </a:rPr>
              <a:t>c</a:t>
            </a:r>
            <a:r>
              <a:rPr lang="en-US" dirty="0" smtClean="0">
                <a:solidFill>
                  <a:schemeClr val="bg1"/>
                </a:solidFill>
              </a:rPr>
              <a:t>ontent = </a:t>
            </a:r>
            <a:r>
              <a:rPr lang="en-US" dirty="0">
                <a:solidFill>
                  <a:schemeClr val="bg1"/>
                </a:solidFill>
              </a:rPr>
              <a:t>f. </a:t>
            </a:r>
            <a:r>
              <a:rPr lang="en-US" dirty="0" err="1">
                <a:solidFill>
                  <a:schemeClr val="bg1"/>
                </a:solidFill>
              </a:rPr>
              <a:t>f.read</a:t>
            </a:r>
            <a:r>
              <a:rPr lang="en-US" dirty="0" smtClean="0">
                <a:solidFill>
                  <a:srgbClr val="FF66CC"/>
                </a:solidFill>
              </a:rPr>
              <a:t>()</a:t>
            </a:r>
            <a:r>
              <a:rPr lang="en-US" dirty="0">
                <a:solidFill>
                  <a:schemeClr val="accent4">
                    <a:lumMod val="60000"/>
                    <a:lumOff val="40000"/>
                  </a:schemeClr>
                </a:solidFill>
              </a:rPr>
              <a:t> #</a:t>
            </a:r>
            <a:r>
              <a:rPr lang="en-US" dirty="0" err="1">
                <a:solidFill>
                  <a:schemeClr val="accent4">
                    <a:lumMod val="60000"/>
                    <a:lumOff val="40000"/>
                  </a:schemeClr>
                </a:solidFill>
              </a:rPr>
              <a:t>Lấy</a:t>
            </a:r>
            <a:r>
              <a:rPr lang="en-US" dirty="0">
                <a:solidFill>
                  <a:schemeClr val="accent4">
                    <a:lumMod val="60000"/>
                    <a:lumOff val="40000"/>
                  </a:schemeClr>
                </a:solidFill>
              </a:rPr>
              <a:t> </a:t>
            </a:r>
            <a:r>
              <a:rPr lang="en-US" dirty="0" err="1">
                <a:solidFill>
                  <a:schemeClr val="accent4">
                    <a:lumMod val="60000"/>
                    <a:lumOff val="40000"/>
                  </a:schemeClr>
                </a:solidFill>
              </a:rPr>
              <a:t>tất</a:t>
            </a:r>
            <a:r>
              <a:rPr lang="en-US" dirty="0">
                <a:solidFill>
                  <a:schemeClr val="accent4">
                    <a:lumMod val="60000"/>
                    <a:lumOff val="40000"/>
                  </a:schemeClr>
                </a:solidFill>
              </a:rPr>
              <a:t> </a:t>
            </a:r>
            <a:r>
              <a:rPr lang="en-US" dirty="0" err="1">
                <a:solidFill>
                  <a:schemeClr val="accent4">
                    <a:lumMod val="60000"/>
                    <a:lumOff val="40000"/>
                  </a:schemeClr>
                </a:solidFill>
              </a:rPr>
              <a:t>cả</a:t>
            </a:r>
            <a:r>
              <a:rPr lang="en-US" dirty="0">
                <a:solidFill>
                  <a:schemeClr val="accent4">
                    <a:lumMod val="60000"/>
                    <a:lumOff val="40000"/>
                  </a:schemeClr>
                </a:solidFill>
              </a:rPr>
              <a:t> </a:t>
            </a:r>
            <a:r>
              <a:rPr lang="en-US" dirty="0" err="1">
                <a:solidFill>
                  <a:schemeClr val="accent4">
                    <a:lumMod val="60000"/>
                    <a:lumOff val="40000"/>
                  </a:schemeClr>
                </a:solidFill>
              </a:rPr>
              <a:t>nội</a:t>
            </a:r>
            <a:r>
              <a:rPr lang="en-US" dirty="0">
                <a:solidFill>
                  <a:schemeClr val="accent4">
                    <a:lumMod val="60000"/>
                    <a:lumOff val="40000"/>
                  </a:schemeClr>
                </a:solidFill>
              </a:rPr>
              <a:t> </a:t>
            </a:r>
            <a:r>
              <a:rPr lang="en-US" dirty="0" smtClean="0">
                <a:solidFill>
                  <a:schemeClr val="accent4">
                    <a:lumMod val="60000"/>
                    <a:lumOff val="40000"/>
                  </a:schemeClr>
                </a:solidFill>
              </a:rPr>
              <a:t>dung</a:t>
            </a:r>
            <a:endParaRPr lang="en-US" dirty="0" smtClean="0">
              <a:solidFill>
                <a:schemeClr val="bg1"/>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a:solidFill>
                  <a:schemeClr val="bg1"/>
                </a:solidFill>
              </a:rPr>
              <a:t>content</a:t>
            </a:r>
            <a:r>
              <a:rPr lang="en-US" dirty="0" smtClean="0">
                <a:solidFill>
                  <a:schemeClr val="accent4">
                    <a:lumMod val="60000"/>
                    <a:lumOff val="40000"/>
                  </a:schemeClr>
                </a:solidFill>
              </a:rPr>
              <a:t>) </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f.read</a:t>
            </a:r>
            <a:r>
              <a:rPr lang="en-US" dirty="0" smtClean="0">
                <a:solidFill>
                  <a:srgbClr val="FF66CC"/>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Chỉ</a:t>
            </a:r>
            <a:r>
              <a:rPr lang="en-US" dirty="0" smtClean="0">
                <a:solidFill>
                  <a:schemeClr val="accent4">
                    <a:lumMod val="60000"/>
                    <a:lumOff val="40000"/>
                  </a:schemeClr>
                </a:solidFill>
              </a:rPr>
              <a:t> </a:t>
            </a:r>
            <a:r>
              <a:rPr lang="en-US" dirty="0" err="1" smtClean="0">
                <a:solidFill>
                  <a:schemeClr val="accent4">
                    <a:lumMod val="60000"/>
                    <a:lumOff val="40000"/>
                  </a:schemeClr>
                </a:solidFill>
              </a:rPr>
              <a:t>lấy</a:t>
            </a:r>
            <a:r>
              <a:rPr lang="en-US" dirty="0" smtClean="0">
                <a:solidFill>
                  <a:schemeClr val="accent4">
                    <a:lumMod val="60000"/>
                    <a:lumOff val="40000"/>
                  </a:schemeClr>
                </a:solidFill>
              </a:rPr>
              <a:t> 5 </a:t>
            </a:r>
            <a:r>
              <a:rPr lang="en-US" dirty="0" err="1" smtClean="0">
                <a:solidFill>
                  <a:schemeClr val="accent4">
                    <a:lumMod val="60000"/>
                    <a:lumOff val="40000"/>
                  </a:schemeClr>
                </a:solidFill>
              </a:rPr>
              <a:t>dòng</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đầu</a:t>
            </a:r>
            <a:r>
              <a:rPr lang="en-US" dirty="0" smtClean="0">
                <a:solidFill>
                  <a:schemeClr val="accent4">
                    <a:lumMod val="60000"/>
                    <a:lumOff val="40000"/>
                  </a:schemeClr>
                </a:solidFill>
              </a:rPr>
              <a:t> </a:t>
            </a:r>
            <a:r>
              <a:rPr lang="en-US" dirty="0" err="1" smtClean="0">
                <a:solidFill>
                  <a:schemeClr val="accent4">
                    <a:lumMod val="60000"/>
                    <a:lumOff val="40000"/>
                  </a:schemeClr>
                </a:solidFill>
              </a:rPr>
              <a:t>tiên</a:t>
            </a:r>
            <a:endParaRPr lang="en-US"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a:t>
            </a:r>
            <a:r>
              <a:rPr lang="en-US" b="1" dirty="0" smtClean="0">
                <a:solidFill>
                  <a:srgbClr val="FF0000"/>
                </a:solidFill>
              </a:rPr>
              <a:t>read() – </a:t>
            </a:r>
            <a:r>
              <a:rPr lang="en-US" b="1" dirty="0" err="1" smtClean="0">
                <a:solidFill>
                  <a:srgbClr val="FF0000"/>
                </a:solidFill>
              </a:rPr>
              <a:t>Đọc</a:t>
            </a:r>
            <a:r>
              <a:rPr lang="en-US" b="1" dirty="0" smtClean="0">
                <a:solidFill>
                  <a:srgbClr val="FF0000"/>
                </a:solidFill>
              </a:rPr>
              <a:t> </a:t>
            </a:r>
            <a:r>
              <a:rPr lang="en-US" b="1" dirty="0" err="1" smtClean="0">
                <a:solidFill>
                  <a:srgbClr val="FF0000"/>
                </a:solidFill>
              </a:rPr>
              <a:t>toàn</a:t>
            </a:r>
            <a:r>
              <a:rPr lang="en-US" b="1" dirty="0" smtClean="0">
                <a:solidFill>
                  <a:srgbClr val="FF0000"/>
                </a:solidFill>
              </a:rPr>
              <a:t> </a:t>
            </a:r>
            <a:r>
              <a:rPr lang="en-US" b="1" dirty="0" err="1" smtClean="0">
                <a:solidFill>
                  <a:srgbClr val="FF0000"/>
                </a:solidFill>
              </a:rPr>
              <a:t>bộ</a:t>
            </a:r>
            <a:r>
              <a:rPr lang="en-US" b="1" dirty="0">
                <a:solidFill>
                  <a:srgbClr val="FF0000"/>
                </a:solidFill>
              </a:rPr>
              <a:t> </a:t>
            </a:r>
            <a:r>
              <a:rPr lang="en-US" b="1" dirty="0" err="1">
                <a:solidFill>
                  <a:srgbClr val="FF0000"/>
                </a:solidFill>
              </a:rPr>
              <a:t>nội</a:t>
            </a:r>
            <a:r>
              <a:rPr lang="en-US" b="1" dirty="0">
                <a:solidFill>
                  <a:srgbClr val="FF0000"/>
                </a:solidFill>
              </a:rPr>
              <a:t> dung </a:t>
            </a:r>
            <a:r>
              <a:rPr lang="en-US" b="1" dirty="0" err="1" smtClean="0">
                <a:solidFill>
                  <a:srgbClr val="FF0000"/>
                </a:solidFill>
              </a:rPr>
              <a:t>tệp</a:t>
            </a:r>
            <a:r>
              <a:rPr lang="en-US" b="1" dirty="0" smtClean="0">
                <a:solidFill>
                  <a:srgbClr val="FF0000"/>
                </a:solidFill>
              </a:rPr>
              <a:t> tin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bạn</a:t>
            </a:r>
            <a:r>
              <a:rPr lang="en-US" dirty="0" smtClean="0"/>
              <a:t> </a:t>
            </a:r>
            <a:r>
              <a:rPr lang="en-US" dirty="0" err="1" smtClean="0"/>
              <a:t>có</a:t>
            </a:r>
            <a:r>
              <a:rPr lang="en-US" dirty="0" smtClean="0"/>
              <a:t> </a:t>
            </a:r>
            <a:r>
              <a:rPr lang="en-US" dirty="0" err="1" smtClean="0"/>
              <a:t>một</a:t>
            </a:r>
            <a:r>
              <a:rPr lang="en-US" dirty="0" smtClean="0"/>
              <a:t> file demo_file.txt </a:t>
            </a:r>
            <a:r>
              <a:rPr lang="en-US" dirty="0" err="1" smtClean="0"/>
              <a:t>với</a:t>
            </a:r>
            <a:r>
              <a:rPr lang="en-US" dirty="0" smtClean="0"/>
              <a:t> </a:t>
            </a:r>
            <a:r>
              <a:rPr lang="en-US" dirty="0" err="1" smtClean="0"/>
              <a:t>nội</a:t>
            </a:r>
            <a:r>
              <a:rPr lang="en-US" dirty="0" smtClean="0"/>
              <a:t> dung:</a:t>
            </a:r>
            <a:endParaRPr lang="en-US" b="1" dirty="0"/>
          </a:p>
        </p:txBody>
      </p:sp>
      <p:sp>
        <p:nvSpPr>
          <p:cNvPr id="4" name="Rounded Rectangle 3"/>
          <p:cNvSpPr/>
          <p:nvPr/>
        </p:nvSpPr>
        <p:spPr>
          <a:xfrm>
            <a:off x="774221" y="2529750"/>
            <a:ext cx="7563748" cy="1161207"/>
          </a:xfrm>
          <a:prstGeom prst="roundRect">
            <a:avLst>
              <a:gd name="adj" fmla="val 5788"/>
            </a:avLst>
          </a:prstGeom>
          <a:solidFill>
            <a:schemeClr val="bg1"/>
          </a:solid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80547" y="2651581"/>
            <a:ext cx="5530886" cy="923330"/>
          </a:xfrm>
          <a:prstGeom prst="rect">
            <a:avLst/>
          </a:prstGeom>
          <a:noFill/>
        </p:spPr>
        <p:txBody>
          <a:bodyPr wrap="square" rtlCol="0">
            <a:spAutoFit/>
          </a:bodyPr>
          <a:lstStyle/>
          <a:p>
            <a:r>
              <a:rPr lang="en-US" dirty="0"/>
              <a:t>Hello! Welcome to </a:t>
            </a:r>
            <a:r>
              <a:rPr lang="en-US" dirty="0" smtClean="0"/>
              <a:t>demo_file.txt</a:t>
            </a:r>
            <a:r>
              <a:rPr lang="en-US" dirty="0"/>
              <a:t/>
            </a:r>
            <a:br>
              <a:rPr lang="en-US" dirty="0"/>
            </a:br>
            <a:r>
              <a:rPr lang="en-US" dirty="0"/>
              <a:t>This file is for testing purposes.</a:t>
            </a:r>
            <a:br>
              <a:rPr lang="en-US" dirty="0"/>
            </a:br>
            <a:r>
              <a:rPr lang="en-US" dirty="0"/>
              <a:t>Good Luck!</a:t>
            </a:r>
            <a:endParaRPr lang="en-US" b="1" dirty="0"/>
          </a:p>
        </p:txBody>
      </p:sp>
      <p:sp>
        <p:nvSpPr>
          <p:cNvPr id="24" name="TextBox 23"/>
          <p:cNvSpPr txBox="1"/>
          <p:nvPr/>
        </p:nvSpPr>
        <p:spPr>
          <a:xfrm>
            <a:off x="625365" y="3899513"/>
            <a:ext cx="7834152" cy="369332"/>
          </a:xfrm>
          <a:prstGeom prst="rect">
            <a:avLst/>
          </a:prstGeom>
          <a:noFill/>
        </p:spPr>
        <p:txBody>
          <a:bodyPr wrap="square" rtlCol="0">
            <a:spAutoFit/>
          </a:bodyPr>
          <a:lstStyle/>
          <a:p>
            <a:r>
              <a:rPr lang="en-US" dirty="0" err="1" smtClean="0"/>
              <a:t>Để</a:t>
            </a:r>
            <a:r>
              <a:rPr lang="en-US" dirty="0" smtClean="0"/>
              <a:t> </a:t>
            </a:r>
            <a:r>
              <a:rPr lang="en-US" dirty="0" err="1" smtClean="0"/>
              <a:t>lấy</a:t>
            </a:r>
            <a:r>
              <a:rPr lang="en-US" dirty="0" smtClean="0"/>
              <a:t> </a:t>
            </a:r>
            <a:r>
              <a:rPr lang="en-US" dirty="0" err="1" smtClean="0"/>
              <a:t>được</a:t>
            </a:r>
            <a:r>
              <a:rPr lang="en-US" dirty="0" smtClean="0"/>
              <a:t> </a:t>
            </a:r>
            <a:r>
              <a:rPr lang="en-US" dirty="0" err="1" smtClean="0"/>
              <a:t>nội</a:t>
            </a:r>
            <a:r>
              <a:rPr lang="en-US" dirty="0" smtClean="0"/>
              <a:t> </a:t>
            </a:r>
            <a:r>
              <a:rPr lang="en-US" dirty="0" err="1" smtClean="0"/>
              <a:t>dùng</a:t>
            </a:r>
            <a:r>
              <a:rPr lang="en-US" dirty="0" smtClean="0"/>
              <a:t> </a:t>
            </a:r>
            <a:r>
              <a:rPr lang="en-US" dirty="0" err="1" smtClean="0"/>
              <a:t>này</a:t>
            </a:r>
            <a:r>
              <a:rPr lang="en-US" dirty="0" smtClean="0"/>
              <a:t> </a:t>
            </a:r>
            <a:r>
              <a:rPr lang="en-US" dirty="0" err="1" smtClean="0"/>
              <a:t>và</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xem</a:t>
            </a:r>
            <a:r>
              <a:rPr lang="en-US" dirty="0" smtClean="0"/>
              <a:t> </a:t>
            </a:r>
            <a:r>
              <a:rPr lang="en-US" dirty="0" err="1" smtClean="0"/>
              <a:t>bạn</a:t>
            </a:r>
            <a:r>
              <a:rPr lang="en-US" dirty="0" smtClean="0"/>
              <a:t> code </a:t>
            </a:r>
            <a:r>
              <a:rPr lang="en-US" dirty="0" err="1" smtClean="0"/>
              <a:t>nhu</a:t>
            </a:r>
            <a:r>
              <a:rPr lang="en-US" dirty="0" smtClean="0"/>
              <a:t> </a:t>
            </a:r>
            <a:r>
              <a:rPr lang="en-US" dirty="0" err="1" smtClean="0"/>
              <a:t>sau</a:t>
            </a:r>
            <a:endParaRPr lang="en-US" b="1" dirty="0"/>
          </a:p>
        </p:txBody>
      </p:sp>
      <p:sp>
        <p:nvSpPr>
          <p:cNvPr id="25" name="TextBox 24"/>
          <p:cNvSpPr txBox="1"/>
          <p:nvPr/>
        </p:nvSpPr>
        <p:spPr>
          <a:xfrm>
            <a:off x="625365" y="6165733"/>
            <a:ext cx="8018905" cy="369332"/>
          </a:xfrm>
          <a:prstGeom prst="rect">
            <a:avLst/>
          </a:prstGeom>
          <a:noFill/>
        </p:spPr>
        <p:txBody>
          <a:bodyPr wrap="square" rtlCol="0">
            <a:spAutoFit/>
          </a:bodyPr>
          <a:lstStyle/>
          <a:p>
            <a:r>
              <a:rPr lang="en-US" dirty="0" err="1" smtClean="0"/>
              <a:t>Đầu</a:t>
            </a:r>
            <a:r>
              <a:rPr lang="en-US" dirty="0" smtClean="0"/>
              <a:t> </a:t>
            </a:r>
            <a:r>
              <a:rPr lang="en-US" dirty="0" err="1" smtClean="0"/>
              <a:t>tiên</a:t>
            </a:r>
            <a:r>
              <a:rPr lang="en-US" dirty="0" smtClean="0"/>
              <a:t> </a:t>
            </a:r>
            <a:r>
              <a:rPr lang="en-US" dirty="0" err="1" smtClean="0"/>
              <a:t>mở</a:t>
            </a:r>
            <a:r>
              <a:rPr lang="en-US" dirty="0" smtClean="0"/>
              <a:t> file </a:t>
            </a:r>
            <a:r>
              <a:rPr lang="en-US" dirty="0" err="1" smtClean="0"/>
              <a:t>ra</a:t>
            </a:r>
            <a:r>
              <a:rPr lang="en-US" dirty="0" smtClean="0"/>
              <a:t>, </a:t>
            </a:r>
            <a:r>
              <a:rPr lang="en-US" dirty="0" err="1" smtClean="0"/>
              <a:t>sau</a:t>
            </a:r>
            <a:r>
              <a:rPr lang="en-US" dirty="0" smtClean="0"/>
              <a:t> </a:t>
            </a:r>
            <a:r>
              <a:rPr lang="en-US" dirty="0" err="1" smtClean="0"/>
              <a:t>đó</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read() </a:t>
            </a:r>
            <a:r>
              <a:rPr lang="en-US" dirty="0" err="1" smtClean="0"/>
              <a:t>để</a:t>
            </a:r>
            <a:r>
              <a:rPr lang="en-US" dirty="0" smtClean="0"/>
              <a:t> </a:t>
            </a:r>
            <a:r>
              <a:rPr lang="en-US" dirty="0" err="1" smtClean="0"/>
              <a:t>đọc</a:t>
            </a:r>
            <a:r>
              <a:rPr lang="en-US" dirty="0" smtClean="0"/>
              <a:t> </a:t>
            </a:r>
            <a:r>
              <a:rPr lang="en-US" dirty="0" err="1" smtClean="0"/>
              <a:t>nội</a:t>
            </a:r>
            <a:r>
              <a:rPr lang="en-US" dirty="0" smtClean="0"/>
              <a:t> dung </a:t>
            </a:r>
            <a:r>
              <a:rPr lang="en-US" dirty="0" err="1" smtClean="0"/>
              <a:t>tập</a:t>
            </a:r>
            <a:r>
              <a:rPr lang="en-US" dirty="0" smtClean="0"/>
              <a:t> tin </a:t>
            </a:r>
            <a:endParaRPr lang="en-US" b="1" dirty="0"/>
          </a:p>
        </p:txBody>
      </p:sp>
    </p:spTree>
    <p:extLst>
      <p:ext uri="{BB962C8B-B14F-4D97-AF65-F5344CB8AC3E}">
        <p14:creationId xmlns:p14="http://schemas.microsoft.com/office/powerpoint/2010/main" val="1412447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2098</TotalTime>
  <Words>2161</Words>
  <Application>Microsoft Office PowerPoint</Application>
  <PresentationFormat>On-screen Show (4:3)</PresentationFormat>
  <Paragraphs>190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1151</cp:revision>
  <dcterms:created xsi:type="dcterms:W3CDTF">2023-04-21T02:43:36Z</dcterms:created>
  <dcterms:modified xsi:type="dcterms:W3CDTF">2023-07-25T02:35:37Z</dcterms:modified>
</cp:coreProperties>
</file>