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98" r:id="rId4"/>
    <p:sldId id="343" r:id="rId5"/>
    <p:sldId id="344" r:id="rId6"/>
    <p:sldId id="345" r:id="rId7"/>
    <p:sldId id="346" r:id="rId8"/>
    <p:sldId id="347" r:id="rId9"/>
    <p:sldId id="348" r:id="rId10"/>
    <p:sldId id="349"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8/1/2023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14</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Sets 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tập</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hợp</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Một</a:t>
            </a:r>
            <a:r>
              <a:rPr lang="en-US" b="1" dirty="0" smtClean="0"/>
              <a:t> </a:t>
            </a:r>
            <a:r>
              <a:rPr lang="en-US" b="1" dirty="0" err="1" smtClean="0"/>
              <a:t>số</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khác</a:t>
            </a:r>
            <a:endParaRPr lang="en-US"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4602651"/>
              </p:ext>
            </p:extLst>
          </p:nvPr>
        </p:nvGraphicFramePr>
        <p:xfrm>
          <a:off x="673393" y="2162544"/>
          <a:ext cx="7928346" cy="2479040"/>
        </p:xfrm>
        <a:graphic>
          <a:graphicData uri="http://schemas.openxmlformats.org/drawingml/2006/table">
            <a:tbl>
              <a:tblPr firstRow="1" bandRow="1">
                <a:tableStyleId>{5C22544A-7EE6-4342-B048-85BDC9FD1C3A}</a:tableStyleId>
              </a:tblPr>
              <a:tblGrid>
                <a:gridCol w="2399416">
                  <a:extLst>
                    <a:ext uri="{9D8B030D-6E8A-4147-A177-3AD203B41FA5}">
                      <a16:colId xmlns:a16="http://schemas.microsoft.com/office/drawing/2014/main" val="3854905434"/>
                    </a:ext>
                  </a:extLst>
                </a:gridCol>
                <a:gridCol w="5528930">
                  <a:extLst>
                    <a:ext uri="{9D8B030D-6E8A-4147-A177-3AD203B41FA5}">
                      <a16:colId xmlns:a16="http://schemas.microsoft.com/office/drawing/2014/main" val="2753028979"/>
                    </a:ext>
                  </a:extLst>
                </a:gridCol>
              </a:tblGrid>
              <a:tr h="370840">
                <a:tc>
                  <a:txBody>
                    <a:bodyPr/>
                    <a:lstStyle/>
                    <a:p>
                      <a:r>
                        <a:rPr lang="en-US" sz="1600" dirty="0" err="1" smtClean="0"/>
                        <a:t>Phương</a:t>
                      </a:r>
                      <a:r>
                        <a:rPr lang="en-US" sz="1600" baseline="0" dirty="0" smtClean="0"/>
                        <a:t> </a:t>
                      </a:r>
                      <a:r>
                        <a:rPr lang="en-US" sz="1600" baseline="0" dirty="0" err="1" smtClean="0"/>
                        <a:t>thức</a:t>
                      </a:r>
                      <a:endParaRPr lang="en-US" sz="1600" dirty="0"/>
                    </a:p>
                  </a:txBody>
                  <a:tcPr/>
                </a:tc>
                <a:tc>
                  <a:txBody>
                    <a:bodyPr/>
                    <a:lstStyle/>
                    <a:p>
                      <a:r>
                        <a:rPr lang="en-US" sz="1600" dirty="0" smtClean="0"/>
                        <a:t>Ý</a:t>
                      </a:r>
                      <a:r>
                        <a:rPr lang="en-US" sz="1600" baseline="0" dirty="0" smtClean="0"/>
                        <a:t> </a:t>
                      </a:r>
                      <a:r>
                        <a:rPr lang="en-US" sz="1600" baseline="0" dirty="0" err="1" smtClean="0"/>
                        <a:t>nghĩa</a:t>
                      </a:r>
                      <a:endParaRPr lang="en-US" sz="1600" dirty="0"/>
                    </a:p>
                  </a:txBody>
                  <a:tcPr/>
                </a:tc>
                <a:extLst>
                  <a:ext uri="{0D108BD9-81ED-4DB2-BD59-A6C34878D82A}">
                    <a16:rowId xmlns:a16="http://schemas.microsoft.com/office/drawing/2014/main" val="410278263"/>
                  </a:ext>
                </a:extLst>
              </a:tr>
              <a:tr h="370840">
                <a:tc>
                  <a:txBody>
                    <a:bodyPr/>
                    <a:lstStyle/>
                    <a:p>
                      <a:r>
                        <a:rPr lang="en-US" sz="1600" dirty="0" smtClean="0"/>
                        <a:t>intersection()</a:t>
                      </a:r>
                      <a:endParaRPr lang="en-US" sz="1600" dirty="0"/>
                    </a:p>
                  </a:txBody>
                  <a:tcPr/>
                </a:tc>
                <a:tc>
                  <a:txBody>
                    <a:bodyPr/>
                    <a:lstStyle/>
                    <a:p>
                      <a:r>
                        <a:rPr lang="en-US" sz="1600" dirty="0" err="1" smtClean="0"/>
                        <a:t>Trả</a:t>
                      </a:r>
                      <a:r>
                        <a:rPr lang="en-US" sz="1600" dirty="0" smtClean="0"/>
                        <a:t> </a:t>
                      </a:r>
                      <a:r>
                        <a:rPr lang="en-US" sz="1600" dirty="0" err="1" smtClean="0"/>
                        <a:t>về</a:t>
                      </a:r>
                      <a:r>
                        <a:rPr lang="en-US" sz="1600" dirty="0" smtClean="0"/>
                        <a:t> </a:t>
                      </a:r>
                      <a:r>
                        <a:rPr lang="en-US" sz="1600" dirty="0" err="1" smtClean="0"/>
                        <a:t>một</a:t>
                      </a:r>
                      <a:r>
                        <a:rPr lang="en-US" sz="1600" dirty="0" smtClean="0"/>
                        <a:t> Set </a:t>
                      </a:r>
                      <a:r>
                        <a:rPr lang="en-US" sz="1600" dirty="0" err="1" smtClean="0"/>
                        <a:t>mới</a:t>
                      </a:r>
                      <a:r>
                        <a:rPr lang="en-US" sz="1600" dirty="0" smtClean="0"/>
                        <a:t> </a:t>
                      </a:r>
                      <a:r>
                        <a:rPr lang="en-US" sz="1600" dirty="0" err="1" smtClean="0"/>
                        <a:t>chứa</a:t>
                      </a:r>
                      <a:r>
                        <a:rPr lang="en-US" sz="1600" dirty="0" smtClean="0"/>
                        <a:t> </a:t>
                      </a:r>
                      <a:r>
                        <a:rPr lang="en-US" sz="1600" dirty="0" err="1" smtClean="0"/>
                        <a:t>các</a:t>
                      </a:r>
                      <a:r>
                        <a:rPr lang="en-US" sz="1600" dirty="0" smtClean="0"/>
                        <a:t> </a:t>
                      </a:r>
                      <a:r>
                        <a:rPr lang="en-US" sz="1600" dirty="0" err="1" smtClean="0"/>
                        <a:t>phần</a:t>
                      </a:r>
                      <a:r>
                        <a:rPr lang="en-US" sz="1600" dirty="0" smtClean="0"/>
                        <a:t> </a:t>
                      </a:r>
                      <a:r>
                        <a:rPr lang="en-US" sz="1600" dirty="0" err="1" smtClean="0"/>
                        <a:t>tử</a:t>
                      </a:r>
                      <a:r>
                        <a:rPr lang="en-US" sz="1600" dirty="0" smtClean="0"/>
                        <a:t> </a:t>
                      </a:r>
                      <a:r>
                        <a:rPr lang="en-US" sz="1600" dirty="0" err="1" smtClean="0"/>
                        <a:t>chung</a:t>
                      </a:r>
                      <a:r>
                        <a:rPr lang="en-US" sz="1600" dirty="0" smtClean="0"/>
                        <a:t> </a:t>
                      </a:r>
                      <a:r>
                        <a:rPr lang="en-US" sz="1600" dirty="0" err="1" smtClean="0"/>
                        <a:t>của</a:t>
                      </a:r>
                      <a:r>
                        <a:rPr lang="en-US" sz="1600" dirty="0" smtClean="0"/>
                        <a:t> </a:t>
                      </a:r>
                      <a:r>
                        <a:rPr lang="en-US" sz="1600" dirty="0" err="1" smtClean="0"/>
                        <a:t>hai</a:t>
                      </a:r>
                      <a:r>
                        <a:rPr lang="en-US" sz="1600" dirty="0" smtClean="0"/>
                        <a:t> Set</a:t>
                      </a:r>
                      <a:endParaRPr lang="en-US" sz="1600" dirty="0"/>
                    </a:p>
                  </a:txBody>
                  <a:tcPr/>
                </a:tc>
                <a:extLst>
                  <a:ext uri="{0D108BD9-81ED-4DB2-BD59-A6C34878D82A}">
                    <a16:rowId xmlns:a16="http://schemas.microsoft.com/office/drawing/2014/main" val="1274063382"/>
                  </a:ext>
                </a:extLst>
              </a:tr>
              <a:tr h="370840">
                <a:tc>
                  <a:txBody>
                    <a:bodyPr/>
                    <a:lstStyle/>
                    <a:p>
                      <a:r>
                        <a:rPr lang="en-US" sz="1600" dirty="0" smtClean="0"/>
                        <a:t>difference()</a:t>
                      </a:r>
                      <a:endParaRPr lang="en-US" sz="1600" dirty="0"/>
                    </a:p>
                  </a:txBody>
                  <a:tcPr/>
                </a:tc>
                <a:tc>
                  <a:txBody>
                    <a:bodyPr/>
                    <a:lstStyle/>
                    <a:p>
                      <a:r>
                        <a:rPr lang="vi-VN" sz="1600" dirty="0" smtClean="0"/>
                        <a:t>Trả về một Set mới chứa các phần tử chỉ có trong Set đầu tiên nhưng không có trong Set thứ ha</a:t>
                      </a:r>
                      <a:endParaRPr lang="en-US" sz="1600" dirty="0"/>
                    </a:p>
                  </a:txBody>
                  <a:tcPr/>
                </a:tc>
                <a:extLst>
                  <a:ext uri="{0D108BD9-81ED-4DB2-BD59-A6C34878D82A}">
                    <a16:rowId xmlns:a16="http://schemas.microsoft.com/office/drawing/2014/main" val="3227821653"/>
                  </a:ext>
                </a:extLst>
              </a:tr>
              <a:tr h="370840">
                <a:tc>
                  <a:txBody>
                    <a:bodyPr/>
                    <a:lstStyle/>
                    <a:p>
                      <a:r>
                        <a:rPr lang="en-US" sz="1600" dirty="0" err="1" smtClean="0"/>
                        <a:t>issubset</a:t>
                      </a:r>
                      <a:r>
                        <a:rPr lang="en-US" sz="1600" dirty="0" smtClean="0"/>
                        <a:t>()</a:t>
                      </a:r>
                      <a:endParaRPr lang="en-US" sz="1600" dirty="0"/>
                    </a:p>
                  </a:txBody>
                  <a:tcPr/>
                </a:tc>
                <a:tc>
                  <a:txBody>
                    <a:bodyPr/>
                    <a:lstStyle/>
                    <a:p>
                      <a:r>
                        <a:rPr lang="en-US" sz="1600" dirty="0" err="1" smtClean="0"/>
                        <a:t>Kiểm</a:t>
                      </a:r>
                      <a:r>
                        <a:rPr lang="en-US" sz="1600" dirty="0" smtClean="0"/>
                        <a:t> </a:t>
                      </a:r>
                      <a:r>
                        <a:rPr lang="en-US" sz="1600" dirty="0" err="1" smtClean="0"/>
                        <a:t>tra</a:t>
                      </a:r>
                      <a:r>
                        <a:rPr lang="en-US" sz="1600" dirty="0" smtClean="0"/>
                        <a:t> </a:t>
                      </a:r>
                      <a:r>
                        <a:rPr lang="en-US" sz="1600" dirty="0" err="1" smtClean="0"/>
                        <a:t>xem</a:t>
                      </a:r>
                      <a:r>
                        <a:rPr lang="en-US" sz="1600" dirty="0" smtClean="0"/>
                        <a:t> Set </a:t>
                      </a:r>
                      <a:r>
                        <a:rPr lang="en-US" sz="1600" dirty="0" err="1" smtClean="0"/>
                        <a:t>có</a:t>
                      </a:r>
                      <a:r>
                        <a:rPr lang="en-US" sz="1600" dirty="0" smtClean="0"/>
                        <a:t> </a:t>
                      </a:r>
                      <a:r>
                        <a:rPr lang="en-US" sz="1600" dirty="0" err="1" smtClean="0"/>
                        <a:t>là</a:t>
                      </a:r>
                      <a:r>
                        <a:rPr lang="en-US" sz="1600" dirty="0" smtClean="0"/>
                        <a:t> </a:t>
                      </a:r>
                      <a:r>
                        <a:rPr lang="en-US" sz="1600" dirty="0" err="1" smtClean="0"/>
                        <a:t>tập</a:t>
                      </a:r>
                      <a:r>
                        <a:rPr lang="en-US" sz="1600" dirty="0" smtClean="0"/>
                        <a:t> con </a:t>
                      </a:r>
                      <a:r>
                        <a:rPr lang="en-US" sz="1600" dirty="0" err="1" smtClean="0"/>
                        <a:t>của</a:t>
                      </a:r>
                      <a:r>
                        <a:rPr lang="en-US" sz="1600" dirty="0" smtClean="0"/>
                        <a:t> </a:t>
                      </a:r>
                      <a:r>
                        <a:rPr lang="en-US" sz="1600" dirty="0" err="1" smtClean="0"/>
                        <a:t>một</a:t>
                      </a:r>
                      <a:r>
                        <a:rPr lang="en-US" sz="1600" dirty="0" smtClean="0"/>
                        <a:t> Set </a:t>
                      </a:r>
                      <a:r>
                        <a:rPr lang="en-US" sz="1600" dirty="0" err="1" smtClean="0"/>
                        <a:t>khác</a:t>
                      </a:r>
                      <a:r>
                        <a:rPr lang="en-US" sz="1600" dirty="0" smtClean="0"/>
                        <a:t> hay </a:t>
                      </a:r>
                      <a:r>
                        <a:rPr lang="en-US" sz="1600" dirty="0" err="1" smtClean="0"/>
                        <a:t>không</a:t>
                      </a:r>
                      <a:endParaRPr lang="en-US" sz="1600" dirty="0"/>
                    </a:p>
                  </a:txBody>
                  <a:tcPr/>
                </a:tc>
                <a:extLst>
                  <a:ext uri="{0D108BD9-81ED-4DB2-BD59-A6C34878D82A}">
                    <a16:rowId xmlns:a16="http://schemas.microsoft.com/office/drawing/2014/main" val="3086970379"/>
                  </a:ext>
                </a:extLst>
              </a:tr>
              <a:tr h="370840">
                <a:tc>
                  <a:txBody>
                    <a:bodyPr/>
                    <a:lstStyle/>
                    <a:p>
                      <a:r>
                        <a:rPr lang="en-US" sz="1600" dirty="0" err="1" smtClean="0"/>
                        <a:t>issuperset</a:t>
                      </a:r>
                      <a:r>
                        <a:rPr lang="en-US" sz="1600" dirty="0" smtClean="0"/>
                        <a:t>()</a:t>
                      </a:r>
                      <a:endParaRPr lang="en-US" sz="1600" dirty="0"/>
                    </a:p>
                  </a:txBody>
                  <a:tcPr/>
                </a:tc>
                <a:tc>
                  <a:txBody>
                    <a:bodyPr/>
                    <a:lstStyle/>
                    <a:p>
                      <a:r>
                        <a:rPr lang="en-US" sz="1600" dirty="0" err="1" smtClean="0"/>
                        <a:t>Kiểm</a:t>
                      </a:r>
                      <a:r>
                        <a:rPr lang="en-US" sz="1600" dirty="0" smtClean="0"/>
                        <a:t> </a:t>
                      </a:r>
                      <a:r>
                        <a:rPr lang="en-US" sz="1600" dirty="0" err="1" smtClean="0"/>
                        <a:t>tra</a:t>
                      </a:r>
                      <a:r>
                        <a:rPr lang="en-US" sz="1600" dirty="0" smtClean="0"/>
                        <a:t> </a:t>
                      </a:r>
                      <a:r>
                        <a:rPr lang="en-US" sz="1600" dirty="0" err="1" smtClean="0"/>
                        <a:t>xem</a:t>
                      </a:r>
                      <a:r>
                        <a:rPr lang="en-US" sz="1600" dirty="0" smtClean="0"/>
                        <a:t> Set </a:t>
                      </a:r>
                      <a:r>
                        <a:rPr lang="en-US" sz="1600" dirty="0" err="1" smtClean="0"/>
                        <a:t>có</a:t>
                      </a:r>
                      <a:r>
                        <a:rPr lang="en-US" sz="1600" dirty="0" smtClean="0"/>
                        <a:t> </a:t>
                      </a:r>
                      <a:r>
                        <a:rPr lang="en-US" sz="1600" dirty="0" err="1" smtClean="0"/>
                        <a:t>là</a:t>
                      </a:r>
                      <a:r>
                        <a:rPr lang="en-US" sz="1600" dirty="0" smtClean="0"/>
                        <a:t> </a:t>
                      </a:r>
                      <a:r>
                        <a:rPr lang="en-US" sz="1600" dirty="0" err="1" smtClean="0"/>
                        <a:t>tập</a:t>
                      </a:r>
                      <a:r>
                        <a:rPr lang="en-US" sz="1600" dirty="0" smtClean="0"/>
                        <a:t> cha </a:t>
                      </a:r>
                      <a:r>
                        <a:rPr lang="en-US" sz="1600" dirty="0" err="1" smtClean="0"/>
                        <a:t>của</a:t>
                      </a:r>
                      <a:r>
                        <a:rPr lang="en-US" sz="1600" dirty="0" smtClean="0"/>
                        <a:t> </a:t>
                      </a:r>
                      <a:r>
                        <a:rPr lang="en-US" sz="1600" dirty="0" err="1" smtClean="0"/>
                        <a:t>một</a:t>
                      </a:r>
                      <a:r>
                        <a:rPr lang="en-US" sz="1600" dirty="0" smtClean="0"/>
                        <a:t> Set </a:t>
                      </a:r>
                      <a:r>
                        <a:rPr lang="en-US" sz="1600" dirty="0" err="1" smtClean="0"/>
                        <a:t>khác</a:t>
                      </a:r>
                      <a:r>
                        <a:rPr lang="en-US" sz="1600" dirty="0" smtClean="0"/>
                        <a:t> hay </a:t>
                      </a:r>
                      <a:r>
                        <a:rPr lang="en-US" sz="1600" dirty="0" err="1" smtClean="0"/>
                        <a:t>không</a:t>
                      </a:r>
                      <a:endParaRPr lang="en-US" sz="1600" dirty="0"/>
                    </a:p>
                  </a:txBody>
                  <a:tcPr/>
                </a:tc>
                <a:extLst>
                  <a:ext uri="{0D108BD9-81ED-4DB2-BD59-A6C34878D82A}">
                    <a16:rowId xmlns:a16="http://schemas.microsoft.com/office/drawing/2014/main" val="2917510260"/>
                  </a:ext>
                </a:extLst>
              </a:tr>
            </a:tbl>
          </a:graphicData>
        </a:graphic>
      </p:graphicFrame>
      <p:sp>
        <p:nvSpPr>
          <p:cNvPr id="12" name="TextBox 11"/>
          <p:cNvSpPr txBox="1"/>
          <p:nvPr/>
        </p:nvSpPr>
        <p:spPr>
          <a:xfrm>
            <a:off x="548981" y="4843159"/>
            <a:ext cx="7610868" cy="646331"/>
          </a:xfrm>
          <a:prstGeom prst="rect">
            <a:avLst/>
          </a:prstGeom>
          <a:noFill/>
        </p:spPr>
        <p:txBody>
          <a:bodyPr wrap="square" rtlCol="0">
            <a:spAutoFit/>
          </a:bodyPr>
          <a:lstStyle/>
          <a:p>
            <a:r>
              <a:rPr lang="en-US" dirty="0"/>
              <a:t>Set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hữu</a:t>
            </a:r>
            <a:r>
              <a:rPr lang="en-US" dirty="0"/>
              <a:t> </a:t>
            </a:r>
            <a:r>
              <a:rPr lang="en-US" dirty="0" err="1"/>
              <a:t>ích</a:t>
            </a:r>
            <a:r>
              <a:rPr lang="en-US" dirty="0"/>
              <a:t> </a:t>
            </a:r>
            <a:r>
              <a:rPr lang="en-US" dirty="0" err="1"/>
              <a:t>trong</a:t>
            </a:r>
            <a:r>
              <a:rPr lang="en-US" dirty="0"/>
              <a:t> Python </a:t>
            </a:r>
            <a:r>
              <a:rPr lang="en-US" dirty="0" err="1"/>
              <a:t>để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các</a:t>
            </a:r>
            <a:r>
              <a:rPr lang="en-US" dirty="0"/>
              <a:t> </a:t>
            </a:r>
            <a:r>
              <a:rPr lang="en-US" dirty="0" err="1"/>
              <a:t>tập</a:t>
            </a:r>
            <a:r>
              <a:rPr lang="en-US" dirty="0"/>
              <a:t> </a:t>
            </a:r>
            <a:r>
              <a:rPr lang="en-US" dirty="0" err="1"/>
              <a:t>hợp</a:t>
            </a:r>
            <a:r>
              <a:rPr lang="en-US" dirty="0"/>
              <a:t> </a:t>
            </a:r>
            <a:r>
              <a:rPr lang="en-US" dirty="0" err="1"/>
              <a:t>duy</a:t>
            </a:r>
            <a:r>
              <a:rPr lang="en-US" dirty="0"/>
              <a:t> </a:t>
            </a:r>
            <a:r>
              <a:rPr lang="en-US" dirty="0" err="1"/>
              <a:t>nhất</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chúng</a:t>
            </a:r>
            <a:endParaRPr lang="en-US" b="1" dirty="0"/>
          </a:p>
        </p:txBody>
      </p:sp>
    </p:spTree>
    <p:extLst>
      <p:ext uri="{BB962C8B-B14F-4D97-AF65-F5344CB8AC3E}">
        <p14:creationId xmlns:p14="http://schemas.microsoft.com/office/powerpoint/2010/main" val="233838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a:t>
            </a:r>
            <a:r>
              <a:rPr lang="en-US" b="1" dirty="0" smtClean="0">
                <a:solidFill>
                  <a:schemeClr val="bg1"/>
                </a:solidFill>
              </a:rPr>
              <a:t>14</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5999" y="1831593"/>
            <a:ext cx="6485861"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a:t>
            </a:r>
            <a:r>
              <a:rPr lang="en-US" dirty="0" err="1" smtClean="0">
                <a:solidFill>
                  <a:schemeClr val="bg1"/>
                </a:solidFill>
              </a:rPr>
              <a: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smtClean="0">
                <a:solidFill>
                  <a:schemeClr val="bg1"/>
                </a:solidFill>
              </a:rPr>
              <a:t>Sets</a:t>
            </a:r>
            <a:endParaRPr lang="en-US" dirty="0">
              <a:solidFill>
                <a:schemeClr val="bg1"/>
              </a:solidFill>
            </a:endParaRPr>
          </a:p>
        </p:txBody>
      </p:sp>
      <p:sp>
        <p:nvSpPr>
          <p:cNvPr id="18" name="TextBox 17"/>
          <p:cNvSpPr txBox="1"/>
          <p:nvPr/>
        </p:nvSpPr>
        <p:spPr>
          <a:xfrm>
            <a:off x="2286000" y="2629036"/>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lí</a:t>
            </a:r>
            <a:r>
              <a:rPr lang="en-US" dirty="0" smtClean="0">
                <a:solidFill>
                  <a:schemeClr val="bg1"/>
                </a:solidFill>
              </a:rPr>
              <a:t> </a:t>
            </a:r>
            <a:r>
              <a:rPr lang="en-US" dirty="0" err="1" smtClean="0">
                <a:solidFill>
                  <a:schemeClr val="bg1"/>
                </a:solidFill>
              </a:rPr>
              <a:t>với</a:t>
            </a:r>
            <a:r>
              <a:rPr lang="en-US" dirty="0" smtClean="0">
                <a:solidFill>
                  <a:schemeClr val="bg1"/>
                </a:solidFill>
              </a:rPr>
              <a:t> sets</a:t>
            </a:r>
            <a:endParaRPr lang="en-US" dirty="0" smtClean="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smtClean="0"/>
              <a:t>Sets</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smtClean="0"/>
              <a:t>với</a:t>
            </a:r>
            <a:r>
              <a:rPr lang="en-US" dirty="0" smtClean="0"/>
              <a:t> sets</a:t>
            </a:r>
            <a:endParaRPr lang="en-US" dirty="0" smtClean="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14.1 </a:t>
            </a:r>
            <a:r>
              <a:rPr lang="en-US" dirty="0" err="1"/>
              <a:t>Tổng</a:t>
            </a:r>
            <a:r>
              <a:rPr lang="en-US" dirty="0"/>
              <a:t> </a:t>
            </a:r>
            <a:r>
              <a:rPr lang="en-US" dirty="0" err="1" smtClean="0"/>
              <a:t>quan</a:t>
            </a:r>
            <a:r>
              <a:rPr lang="en-US" dirty="0" smtClean="0"/>
              <a:t> </a:t>
            </a:r>
            <a:r>
              <a:rPr lang="en-US" dirty="0" err="1" smtClean="0"/>
              <a:t>về</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a:t>
            </a:r>
            <a:r>
              <a:rPr lang="en-US" b="1" dirty="0" err="1" smtClean="0"/>
              <a:t>về</a:t>
            </a:r>
            <a:r>
              <a:rPr lang="en-US" b="1" dirty="0" smtClean="0"/>
              <a:t> Sets</a:t>
            </a:r>
            <a:endParaRPr lang="en-US" b="1" dirty="0">
              <a:solidFill>
                <a:srgbClr val="FF0000"/>
              </a:solidFill>
            </a:endParaRPr>
          </a:p>
        </p:txBody>
      </p:sp>
      <p:sp>
        <p:nvSpPr>
          <p:cNvPr id="8" name="TextBox 7"/>
          <p:cNvSpPr txBox="1"/>
          <p:nvPr/>
        </p:nvSpPr>
        <p:spPr>
          <a:xfrm>
            <a:off x="925034" y="1903017"/>
            <a:ext cx="7831856" cy="923330"/>
          </a:xfrm>
          <a:prstGeom prst="rect">
            <a:avLst/>
          </a:prstGeom>
          <a:noFill/>
        </p:spPr>
        <p:txBody>
          <a:bodyPr wrap="square" rtlCol="0">
            <a:spAutoFit/>
          </a:bodyPr>
          <a:lstStyle/>
          <a:p>
            <a:r>
              <a:rPr lang="vi-VN" dirty="0"/>
              <a:t>Trong Python, Set là một kiểu dữ liệu hỗn hợp dùng để lưu trữ tập hợp các phần tử duy nhất (distinct) không theo thứ tự. Set là một dạng của Collection trong Python và giống với tập hợp (set) trong toán học</a:t>
            </a:r>
            <a:endParaRPr lang="en-US" dirty="0"/>
          </a:p>
        </p:txBody>
      </p:sp>
      <p:sp>
        <p:nvSpPr>
          <p:cNvPr id="14" name="TextBox 13"/>
          <p:cNvSpPr txBox="1"/>
          <p:nvPr/>
        </p:nvSpPr>
        <p:spPr>
          <a:xfrm>
            <a:off x="925033" y="2923742"/>
            <a:ext cx="7697972" cy="369332"/>
          </a:xfrm>
          <a:prstGeom prst="rect">
            <a:avLst/>
          </a:prstGeom>
          <a:noFill/>
        </p:spPr>
        <p:txBody>
          <a:bodyPr wrap="square" rtlCol="0">
            <a:spAutoFit/>
          </a:bodyPr>
          <a:lstStyle/>
          <a:p>
            <a:r>
              <a:rPr lang="en-US"/>
              <a:t>Một số điểm quan trọng về Set trong Python:</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03216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5033" y="3361677"/>
            <a:ext cx="7697972" cy="369332"/>
          </a:xfrm>
          <a:prstGeom prst="rect">
            <a:avLst/>
          </a:prstGeom>
          <a:noFill/>
        </p:spPr>
        <p:txBody>
          <a:bodyPr wrap="square" rtlCol="0">
            <a:spAutoFit/>
          </a:bodyPr>
          <a:lstStyle/>
          <a:p>
            <a:r>
              <a:rPr lang="en-US" dirty="0" smtClean="0"/>
              <a:t>1. </a:t>
            </a:r>
            <a:r>
              <a:rPr lang="en-US" dirty="0"/>
              <a:t>Set </a:t>
            </a:r>
            <a:r>
              <a:rPr lang="en-US" dirty="0" err="1"/>
              <a:t>không</a:t>
            </a:r>
            <a:r>
              <a:rPr lang="en-US" dirty="0"/>
              <a:t> </a:t>
            </a:r>
            <a:r>
              <a:rPr lang="en-US" dirty="0" err="1"/>
              <a:t>chứa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trùng</a:t>
            </a:r>
            <a:r>
              <a:rPr lang="en-US" dirty="0"/>
              <a:t> </a:t>
            </a:r>
            <a:r>
              <a:rPr lang="en-US" dirty="0" err="1"/>
              <a:t>lặp</a:t>
            </a:r>
            <a:endParaRPr lang="en-US" dirty="0"/>
          </a:p>
        </p:txBody>
      </p:sp>
      <p:sp>
        <p:nvSpPr>
          <p:cNvPr id="13" name="TextBox 12"/>
          <p:cNvSpPr txBox="1"/>
          <p:nvPr/>
        </p:nvSpPr>
        <p:spPr>
          <a:xfrm>
            <a:off x="925033" y="3799612"/>
            <a:ext cx="7697972" cy="646331"/>
          </a:xfrm>
          <a:prstGeom prst="rect">
            <a:avLst/>
          </a:prstGeom>
          <a:noFill/>
        </p:spPr>
        <p:txBody>
          <a:bodyPr wrap="square" rtlCol="0">
            <a:spAutoFit/>
          </a:bodyPr>
          <a:lstStyle/>
          <a:p>
            <a:r>
              <a:rPr lang="en-US" dirty="0" smtClean="0"/>
              <a:t>2. </a:t>
            </a:r>
            <a:r>
              <a:rPr lang="en-US" dirty="0"/>
              <a:t>Set </a:t>
            </a:r>
            <a:r>
              <a:rPr lang="en-US" dirty="0" err="1"/>
              <a:t>không</a:t>
            </a:r>
            <a:r>
              <a:rPr lang="en-US" dirty="0"/>
              <a:t> </a:t>
            </a:r>
            <a:r>
              <a:rPr lang="en-US" dirty="0" err="1"/>
              <a:t>duy</a:t>
            </a:r>
            <a:r>
              <a:rPr lang="en-US" dirty="0"/>
              <a:t> </a:t>
            </a:r>
            <a:r>
              <a:rPr lang="en-US" dirty="0" err="1"/>
              <a:t>trì</a:t>
            </a:r>
            <a:r>
              <a:rPr lang="en-US" dirty="0"/>
              <a:t> </a:t>
            </a:r>
            <a:r>
              <a:rPr lang="en-US" dirty="0" err="1"/>
              <a:t>thứ</a:t>
            </a:r>
            <a:r>
              <a:rPr lang="en-US" dirty="0"/>
              <a:t> </a:t>
            </a:r>
            <a:r>
              <a:rPr lang="en-US" dirty="0" err="1"/>
              <a:t>tự</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Khi</a:t>
            </a:r>
            <a:r>
              <a:rPr lang="en-US" dirty="0"/>
              <a:t> </a:t>
            </a:r>
            <a:r>
              <a:rPr lang="en-US" dirty="0" err="1"/>
              <a:t>bạn</a:t>
            </a:r>
            <a:r>
              <a:rPr lang="en-US" dirty="0"/>
              <a:t> in Set, </a:t>
            </a:r>
            <a:r>
              <a:rPr lang="en-US" dirty="0" err="1"/>
              <a:t>thứ</a:t>
            </a:r>
            <a:r>
              <a:rPr lang="en-US" dirty="0"/>
              <a:t> </a:t>
            </a:r>
            <a:r>
              <a:rPr lang="en-US" dirty="0" err="1"/>
              <a:t>tự</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có</a:t>
            </a:r>
            <a:r>
              <a:rPr lang="en-US" dirty="0"/>
              <a:t> </a:t>
            </a:r>
            <a:r>
              <a:rPr lang="en-US" dirty="0" err="1"/>
              <a:t>thể</a:t>
            </a:r>
            <a:r>
              <a:rPr lang="en-US" dirty="0"/>
              <a:t> </a:t>
            </a:r>
            <a:r>
              <a:rPr lang="en-US" dirty="0" err="1"/>
              <a:t>thay</a:t>
            </a:r>
            <a:r>
              <a:rPr lang="en-US" dirty="0"/>
              <a:t> </a:t>
            </a:r>
            <a:r>
              <a:rPr lang="en-US" dirty="0" err="1"/>
              <a:t>đổi</a:t>
            </a:r>
            <a:r>
              <a:rPr lang="en-US" dirty="0"/>
              <a:t> </a:t>
            </a:r>
            <a:r>
              <a:rPr lang="en-US" dirty="0" err="1"/>
              <a:t>mỗi</a:t>
            </a:r>
            <a:r>
              <a:rPr lang="en-US" dirty="0"/>
              <a:t> </a:t>
            </a:r>
            <a:r>
              <a:rPr lang="en-US" dirty="0" err="1"/>
              <a:t>lần</a:t>
            </a:r>
            <a:r>
              <a:rPr lang="en-US" dirty="0"/>
              <a:t> </a:t>
            </a:r>
            <a:r>
              <a:rPr lang="en-US" dirty="0" err="1"/>
              <a:t>bạn</a:t>
            </a:r>
            <a:r>
              <a:rPr lang="en-US" dirty="0"/>
              <a:t> </a:t>
            </a:r>
            <a:r>
              <a:rPr lang="en-US" dirty="0" err="1"/>
              <a:t>thực</a:t>
            </a:r>
            <a:r>
              <a:rPr lang="en-US" dirty="0"/>
              <a:t> </a:t>
            </a:r>
            <a:r>
              <a:rPr lang="en-US" dirty="0" err="1"/>
              <a:t>hiện</a:t>
            </a:r>
            <a:r>
              <a:rPr lang="en-US" dirty="0"/>
              <a:t> in</a:t>
            </a:r>
            <a:endParaRPr lang="en-US" dirty="0"/>
          </a:p>
        </p:txBody>
      </p:sp>
      <p:sp>
        <p:nvSpPr>
          <p:cNvPr id="16" name="TextBox 15"/>
          <p:cNvSpPr txBox="1"/>
          <p:nvPr/>
        </p:nvSpPr>
        <p:spPr>
          <a:xfrm>
            <a:off x="925033" y="4567190"/>
            <a:ext cx="7697972" cy="923330"/>
          </a:xfrm>
          <a:prstGeom prst="rect">
            <a:avLst/>
          </a:prstGeom>
          <a:noFill/>
        </p:spPr>
        <p:txBody>
          <a:bodyPr wrap="square" rtlCol="0">
            <a:spAutoFit/>
          </a:bodyPr>
          <a:lstStyle/>
          <a:p>
            <a:r>
              <a:rPr lang="en-US" dirty="0"/>
              <a:t>3</a:t>
            </a:r>
            <a:r>
              <a:rPr lang="en-US" dirty="0" smtClean="0"/>
              <a:t>. </a:t>
            </a:r>
            <a:r>
              <a:rPr lang="en-US" dirty="0"/>
              <a:t>C</a:t>
            </a:r>
            <a:r>
              <a:rPr lang="vi-VN" dirty="0" smtClean="0"/>
              <a:t>ó </a:t>
            </a:r>
            <a:r>
              <a:rPr lang="vi-VN" dirty="0"/>
              <a:t>thể chứa các phần tử không thay đổi như số nguyên, số thực, chuỗi, tuple trong Set. Nhưng Set không thể chứa các phần tử có thay đổi như danh sách (list) hoặc set khác</a:t>
            </a:r>
            <a:endParaRPr lang="en-US" dirty="0"/>
          </a:p>
        </p:txBody>
      </p:sp>
      <p:sp>
        <p:nvSpPr>
          <p:cNvPr id="18" name="TextBox 17"/>
          <p:cNvSpPr txBox="1"/>
          <p:nvPr/>
        </p:nvSpPr>
        <p:spPr>
          <a:xfrm>
            <a:off x="925033" y="5556018"/>
            <a:ext cx="7697972" cy="923330"/>
          </a:xfrm>
          <a:prstGeom prst="rect">
            <a:avLst/>
          </a:prstGeom>
          <a:noFill/>
        </p:spPr>
        <p:txBody>
          <a:bodyPr wrap="square" rtlCol="0">
            <a:spAutoFit/>
          </a:bodyPr>
          <a:lstStyle/>
          <a:p>
            <a:r>
              <a:rPr lang="en-US" dirty="0" smtClean="0"/>
              <a:t>4. </a:t>
            </a:r>
            <a:r>
              <a:rPr lang="vi-VN" dirty="0"/>
              <a:t>Set không hỗ trợ truy cập phần tử bằng chỉ số như danh sách, vì vậy bạn không thể sử dụng Set[index]. Bạn phải sử dụng vòng lặp hoặc các phương thức có sẵn để truy cập và xử lý phần tử trong Set.</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14.1 </a:t>
            </a:r>
            <a:r>
              <a:rPr lang="en-US" dirty="0" err="1"/>
              <a:t>Tổng</a:t>
            </a:r>
            <a:r>
              <a:rPr lang="en-US" dirty="0"/>
              <a:t> </a:t>
            </a:r>
            <a:r>
              <a:rPr lang="en-US" dirty="0" err="1"/>
              <a:t>quan</a:t>
            </a:r>
            <a:r>
              <a:rPr lang="en-US" dirty="0"/>
              <a:t> </a:t>
            </a:r>
            <a:r>
              <a:rPr lang="en-US" dirty="0" err="1"/>
              <a:t>về</a:t>
            </a:r>
            <a:r>
              <a:rPr lang="en-US" dirty="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Cách</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một</a:t>
            </a:r>
            <a:r>
              <a:rPr lang="en-US" b="1" dirty="0" smtClean="0"/>
              <a:t> Sets</a:t>
            </a:r>
            <a:endParaRPr lang="en-US" b="1" dirty="0">
              <a:solidFill>
                <a:srgbClr val="FF0000"/>
              </a:solidFill>
            </a:endParaRPr>
          </a:p>
        </p:txBody>
      </p:sp>
      <p:sp>
        <p:nvSpPr>
          <p:cNvPr id="14" name="Rectangle 13"/>
          <p:cNvSpPr/>
          <p:nvPr/>
        </p:nvSpPr>
        <p:spPr>
          <a:xfrm>
            <a:off x="657263" y="2035136"/>
            <a:ext cx="7774356" cy="9845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38017" y="2185295"/>
            <a:ext cx="7402216" cy="646331"/>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smtClean="0">
                <a:solidFill>
                  <a:schemeClr val="accent6">
                    <a:lumMod val="60000"/>
                    <a:lumOff val="40000"/>
                  </a:schemeClr>
                </a:solidFill>
              </a:rPr>
              <a:t>3.14</a:t>
            </a:r>
            <a:r>
              <a:rPr lang="en-US" dirty="0" smtClean="0">
                <a:solidFill>
                  <a:schemeClr val="accent2">
                    <a:lumMod val="75000"/>
                  </a:schemeClr>
                </a:solidFill>
              </a:rPr>
              <a:t> </a:t>
            </a:r>
            <a:r>
              <a:rPr lang="en-US" dirty="0" smtClean="0">
                <a:solidFill>
                  <a:schemeClr val="bg1"/>
                </a:solidFill>
              </a:rPr>
              <a:t>, </a:t>
            </a:r>
            <a:r>
              <a:rPr lang="en-US" dirty="0">
                <a:solidFill>
                  <a:srgbClr val="FF66CC"/>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2</a:t>
            </a:r>
            <a:r>
              <a:rPr lang="en-US" dirty="0">
                <a:solidFill>
                  <a:srgbClr val="FF66CC"/>
                </a:solidFill>
              </a:rPr>
              <a:t>)</a:t>
            </a:r>
            <a:r>
              <a:rPr lang="en-US" dirty="0" smtClean="0">
                <a:solidFill>
                  <a:schemeClr val="bg1"/>
                </a:solidFill>
              </a:rPr>
              <a:t>,</a:t>
            </a:r>
            <a:r>
              <a:rPr lang="en-US" dirty="0" smtClean="0">
                <a:solidFill>
                  <a:schemeClr val="accent2">
                    <a:lumMod val="75000"/>
                  </a:schemeClr>
                </a:solidFill>
              </a:rPr>
              <a:t> </a:t>
            </a:r>
            <a:r>
              <a:rPr lang="en-US" dirty="0">
                <a:solidFill>
                  <a:srgbClr val="00B0F0"/>
                </a:solidFill>
              </a:rPr>
              <a:t>True</a:t>
            </a:r>
            <a:r>
              <a:rPr lang="en-US" dirty="0">
                <a:solidFill>
                  <a:schemeClr val="bg1"/>
                </a:solidFill>
              </a:rPr>
              <a:t>, </a:t>
            </a:r>
            <a:r>
              <a:rPr lang="en-US" dirty="0" smtClean="0">
                <a:solidFill>
                  <a:srgbClr val="00B0F0"/>
                </a:solidFill>
              </a:rPr>
              <a:t>False</a:t>
            </a:r>
            <a:r>
              <a:rPr lang="en-US" dirty="0" smtClean="0">
                <a:solidFill>
                  <a:schemeClr val="bg1"/>
                </a:solidFill>
              </a:rPr>
              <a:t>,</a:t>
            </a:r>
            <a:r>
              <a:rPr lang="en-US" dirty="0" smtClean="0">
                <a:solidFill>
                  <a:srgbClr val="00B0F0"/>
                </a:solidFill>
              </a:rPr>
              <a:t> </a:t>
            </a:r>
            <a:r>
              <a:rPr lang="en-US" dirty="0" smtClean="0">
                <a:solidFill>
                  <a:schemeClr val="accent6">
                    <a:lumMod val="60000"/>
                    <a:lumOff val="40000"/>
                  </a:schemeClr>
                </a:solidFill>
              </a:rPr>
              <a:t>30</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thisset</a:t>
            </a:r>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17" name="TextBox 16"/>
          <p:cNvSpPr txBox="1"/>
          <p:nvPr/>
        </p:nvSpPr>
        <p:spPr>
          <a:xfrm>
            <a:off x="838017" y="3291002"/>
            <a:ext cx="7985052" cy="369332"/>
          </a:xfrm>
          <a:prstGeom prst="rect">
            <a:avLst/>
          </a:prstGeom>
          <a:noFill/>
        </p:spPr>
        <p:txBody>
          <a:bodyPr wrap="square" rtlCol="0">
            <a:spAutoFit/>
          </a:bodyPr>
          <a:lstStyle/>
          <a:p>
            <a:r>
              <a:rPr lang="en-US" dirty="0" smtClean="0"/>
              <a:t>Set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cặp</a:t>
            </a:r>
            <a:r>
              <a:rPr lang="en-US" dirty="0" smtClean="0"/>
              <a:t> </a:t>
            </a:r>
            <a:r>
              <a:rPr lang="en-US" dirty="0" err="1" smtClean="0"/>
              <a:t>ngoặc</a:t>
            </a:r>
            <a:r>
              <a:rPr lang="en-US" dirty="0" smtClean="0"/>
              <a:t> </a:t>
            </a:r>
            <a:r>
              <a:rPr lang="en-US" dirty="0" err="1" smtClean="0"/>
              <a:t>nhọn</a:t>
            </a:r>
            <a:endParaRPr lang="en-US" b="1" dirty="0"/>
          </a:p>
        </p:txBody>
      </p:sp>
      <p:sp>
        <p:nvSpPr>
          <p:cNvPr id="19" name="Flowchart: Decision 18"/>
          <p:cNvSpPr/>
          <p:nvPr/>
        </p:nvSpPr>
        <p:spPr>
          <a:xfrm>
            <a:off x="591514" y="33652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38017" y="3790733"/>
            <a:ext cx="7985052" cy="369332"/>
          </a:xfrm>
          <a:prstGeom prst="rect">
            <a:avLst/>
          </a:prstGeom>
          <a:noFill/>
        </p:spPr>
        <p:txBody>
          <a:bodyPr wrap="square" rtlCol="0">
            <a:spAutoFit/>
          </a:bodyPr>
          <a:lstStyle/>
          <a:p>
            <a:r>
              <a:rPr lang="en-US" dirty="0" err="1" smtClean="0"/>
              <a:t>Các</a:t>
            </a:r>
            <a:r>
              <a:rPr lang="en-US" dirty="0"/>
              <a:t> </a:t>
            </a:r>
            <a:r>
              <a:rPr lang="en-US" dirty="0" err="1" smtClean="0"/>
              <a:t>phần</a:t>
            </a:r>
            <a:r>
              <a:rPr lang="en-US" dirty="0" smtClean="0"/>
              <a:t> </a:t>
            </a:r>
            <a:r>
              <a:rPr lang="en-US" dirty="0" err="1" smtClean="0"/>
              <a:t>tử</a:t>
            </a:r>
            <a:r>
              <a:rPr lang="en-US" dirty="0" smtClean="0"/>
              <a:t> </a:t>
            </a:r>
            <a:r>
              <a:rPr lang="en-US" dirty="0" err="1" smtClean="0"/>
              <a:t>cách</a:t>
            </a:r>
            <a:r>
              <a:rPr lang="en-US" dirty="0" smtClean="0"/>
              <a:t> </a:t>
            </a:r>
            <a:r>
              <a:rPr lang="en-US" dirty="0" err="1" smtClean="0"/>
              <a:t>nhau</a:t>
            </a:r>
            <a:r>
              <a:rPr lang="en-US" dirty="0" smtClean="0"/>
              <a:t> </a:t>
            </a:r>
            <a:r>
              <a:rPr lang="en-US" dirty="0" err="1" smtClean="0"/>
              <a:t>bởi</a:t>
            </a:r>
            <a:r>
              <a:rPr lang="en-US" dirty="0" smtClean="0"/>
              <a:t> </a:t>
            </a:r>
            <a:r>
              <a:rPr lang="en-US" dirty="0" err="1" smtClean="0"/>
              <a:t>dấu</a:t>
            </a:r>
            <a:r>
              <a:rPr lang="en-US" dirty="0" smtClean="0"/>
              <a:t> </a:t>
            </a:r>
            <a:r>
              <a:rPr lang="en-US" dirty="0" err="1" smtClean="0"/>
              <a:t>phẩy</a:t>
            </a:r>
            <a:r>
              <a:rPr lang="en-US" dirty="0" smtClean="0"/>
              <a:t> ,</a:t>
            </a:r>
            <a:endParaRPr lang="en-US" b="1" dirty="0"/>
          </a:p>
        </p:txBody>
      </p:sp>
      <p:sp>
        <p:nvSpPr>
          <p:cNvPr id="21" name="Flowchart: Decision 20"/>
          <p:cNvSpPr/>
          <p:nvPr/>
        </p:nvSpPr>
        <p:spPr>
          <a:xfrm>
            <a:off x="591514" y="386494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cision 22"/>
          <p:cNvSpPr/>
          <p:nvPr/>
        </p:nvSpPr>
        <p:spPr>
          <a:xfrm>
            <a:off x="591514" y="440720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38017" y="4301096"/>
            <a:ext cx="7985052" cy="369332"/>
          </a:xfrm>
          <a:prstGeom prst="rect">
            <a:avLst/>
          </a:prstGeom>
          <a:noFill/>
        </p:spPr>
        <p:txBody>
          <a:bodyPr wrap="square" rtlCol="0">
            <a:spAutoFit/>
          </a:bodyPr>
          <a:lstStyle/>
          <a:p>
            <a:r>
              <a:rPr lang="en-US" dirty="0" err="1" smtClean="0"/>
              <a:t>Các</a:t>
            </a:r>
            <a:r>
              <a:rPr lang="en-US" dirty="0" smtClean="0"/>
              <a:t> </a:t>
            </a:r>
            <a:r>
              <a:rPr lang="en-US" dirty="0" err="1"/>
              <a:t>phần</a:t>
            </a:r>
            <a:r>
              <a:rPr lang="en-US" dirty="0"/>
              <a:t> </a:t>
            </a:r>
            <a:r>
              <a:rPr lang="en-US" dirty="0" err="1"/>
              <a:t>tử</a:t>
            </a:r>
            <a:r>
              <a:rPr lang="en-US" dirty="0"/>
              <a:t> </a:t>
            </a:r>
            <a:r>
              <a:rPr lang="en-US" dirty="0" err="1"/>
              <a:t>có</a:t>
            </a:r>
            <a:r>
              <a:rPr lang="en-US" dirty="0"/>
              <a:t> </a:t>
            </a:r>
            <a:r>
              <a:rPr lang="en-US" dirty="0" err="1"/>
              <a:t>thể</a:t>
            </a:r>
            <a:r>
              <a:rPr lang="en-US" dirty="0"/>
              <a:t> </a:t>
            </a:r>
            <a:r>
              <a:rPr lang="en-US" dirty="0" err="1"/>
              <a:t>chứa</a:t>
            </a:r>
            <a:r>
              <a:rPr lang="en-US" dirty="0"/>
              <a:t> </a:t>
            </a:r>
            <a:r>
              <a:rPr lang="en-US" dirty="0" err="1"/>
              <a:t>nhiều</a:t>
            </a:r>
            <a:r>
              <a:rPr lang="en-US" dirty="0"/>
              <a:t> </a:t>
            </a:r>
            <a:r>
              <a:rPr lang="en-US" dirty="0" err="1"/>
              <a:t>loại</a:t>
            </a:r>
            <a:r>
              <a:rPr lang="en-US" dirty="0"/>
              <a:t> </a:t>
            </a:r>
            <a:r>
              <a:rPr lang="en-US" dirty="0" err="1"/>
              <a:t>dữ</a:t>
            </a:r>
            <a:r>
              <a:rPr lang="en-US" dirty="0"/>
              <a:t> </a:t>
            </a:r>
            <a:r>
              <a:rPr lang="en-US" dirty="0" err="1"/>
              <a:t>liệu</a:t>
            </a:r>
            <a:r>
              <a:rPr lang="en-US" dirty="0"/>
              <a:t> </a:t>
            </a:r>
            <a:r>
              <a:rPr lang="en-US" dirty="0" err="1" smtClean="0"/>
              <a:t>int</a:t>
            </a:r>
            <a:r>
              <a:rPr lang="en-US" dirty="0" smtClean="0"/>
              <a:t>, float, bool, </a:t>
            </a:r>
            <a:r>
              <a:rPr lang="en-US" dirty="0" err="1" smtClean="0"/>
              <a:t>str</a:t>
            </a:r>
            <a:r>
              <a:rPr lang="en-US" dirty="0" smtClean="0"/>
              <a:t>, tuple, None</a:t>
            </a:r>
            <a:endParaRPr lang="en-US" b="1" dirty="0"/>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các</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của</a:t>
            </a:r>
            <a:r>
              <a:rPr lang="en-US" b="1" dirty="0" smtClean="0"/>
              <a:t> Sets</a:t>
            </a:r>
            <a:endParaRPr lang="en-US" b="1" dirty="0">
              <a:solidFill>
                <a:srgbClr val="FF0000"/>
              </a:solidFill>
            </a:endParaRPr>
          </a:p>
        </p:txBody>
      </p:sp>
      <p:sp>
        <p:nvSpPr>
          <p:cNvPr id="11" name="Rectangle 10"/>
          <p:cNvSpPr/>
          <p:nvPr/>
        </p:nvSpPr>
        <p:spPr>
          <a:xfrm>
            <a:off x="657263" y="2588029"/>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738188"/>
            <a:ext cx="7402216" cy="923330"/>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err="1">
                <a:solidFill>
                  <a:schemeClr val="bg1"/>
                </a:solidFill>
              </a:rPr>
              <a:t>thisset</a:t>
            </a:r>
            <a:r>
              <a:rPr lang="en-US" dirty="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2017550"/>
            <a:ext cx="7610868" cy="369332"/>
          </a:xfrm>
          <a:prstGeom prst="rect">
            <a:avLst/>
          </a:prstGeom>
          <a:noFill/>
        </p:spPr>
        <p:txBody>
          <a:bodyPr wrap="square" rtlCol="0">
            <a:spAutoFit/>
          </a:bodyPr>
          <a:lstStyle/>
          <a:p>
            <a:r>
              <a:rPr lang="en-US" dirty="0" err="1" smtClean="0"/>
              <a:t>Bạn</a:t>
            </a:r>
            <a:r>
              <a:rPr lang="en-US" dirty="0" smtClean="0"/>
              <a:t> </a:t>
            </a:r>
            <a:r>
              <a:rPr lang="en-US" dirty="0" err="1" smtClean="0"/>
              <a:t>chỉ</a:t>
            </a:r>
            <a:r>
              <a:rPr lang="en-US" dirty="0" smtClean="0"/>
              <a:t> </a:t>
            </a:r>
            <a:r>
              <a:rPr lang="en-US" dirty="0" err="1" smtClean="0"/>
              <a:t>có</a:t>
            </a:r>
            <a:r>
              <a:rPr lang="en-US" dirty="0" smtClean="0"/>
              <a:t> </a:t>
            </a:r>
            <a:r>
              <a:rPr lang="en-US" dirty="0" err="1" smtClean="0"/>
              <a:t>thể</a:t>
            </a:r>
            <a:r>
              <a:rPr lang="en-US" dirty="0" smtClean="0"/>
              <a:t> </a:t>
            </a:r>
            <a:r>
              <a:rPr lang="en-US" dirty="0" err="1" smtClean="0"/>
              <a:t>duyệt</a:t>
            </a:r>
            <a:r>
              <a:rPr lang="en-US" dirty="0" smtClean="0"/>
              <a:t> qua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sets </a:t>
            </a:r>
            <a:r>
              <a:rPr lang="en-US" dirty="0" err="1" smtClean="0"/>
              <a:t>bằng</a:t>
            </a:r>
            <a:r>
              <a:rPr lang="en-US" dirty="0" smtClean="0"/>
              <a:t> </a:t>
            </a:r>
            <a:r>
              <a:rPr lang="en-US" dirty="0" err="1" smtClean="0"/>
              <a:t>vòng</a:t>
            </a:r>
            <a:r>
              <a:rPr lang="en-US" dirty="0" smtClean="0"/>
              <a:t> </a:t>
            </a:r>
            <a:r>
              <a:rPr lang="en-US" dirty="0" err="1" smtClean="0"/>
              <a:t>lặp</a:t>
            </a:r>
            <a:endParaRPr lang="en-US" b="1" dirty="0"/>
          </a:p>
        </p:txBody>
      </p:sp>
      <p:sp>
        <p:nvSpPr>
          <p:cNvPr id="16" name="Rectangle 15"/>
          <p:cNvSpPr/>
          <p:nvPr/>
        </p:nvSpPr>
        <p:spPr>
          <a:xfrm>
            <a:off x="657263" y="4593474"/>
            <a:ext cx="7774356" cy="71635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38017" y="4743633"/>
            <a:ext cx="7402216" cy="369332"/>
          </a:xfrm>
          <a:prstGeom prst="rect">
            <a:avLst/>
          </a:prstGeom>
          <a:noFill/>
        </p:spPr>
        <p:txBody>
          <a:bodyPr wrap="square" rtlCol="0">
            <a:spAutoFit/>
          </a:bodyPr>
          <a:lstStyle/>
          <a:p>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"banana"</a:t>
            </a:r>
            <a:r>
              <a:rPr lang="en-US" dirty="0">
                <a:solidFill>
                  <a:schemeClr val="bg1"/>
                </a:solidFill>
              </a:rPr>
              <a:t> </a:t>
            </a:r>
            <a:r>
              <a:rPr lang="en-US" dirty="0">
                <a:solidFill>
                  <a:srgbClr val="00B0F0"/>
                </a:solidFill>
              </a:rPr>
              <a:t>in</a:t>
            </a:r>
            <a:r>
              <a:rPr lang="en-US" dirty="0">
                <a:solidFill>
                  <a:schemeClr val="bg1"/>
                </a:solidFill>
              </a:rPr>
              <a:t> </a:t>
            </a:r>
            <a:r>
              <a:rPr lang="en-US" dirty="0" err="1">
                <a:solidFill>
                  <a:schemeClr val="bg1"/>
                </a:solidFill>
              </a:rPr>
              <a:t>thisset</a:t>
            </a:r>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19" name="TextBox 18"/>
          <p:cNvSpPr txBox="1"/>
          <p:nvPr/>
        </p:nvSpPr>
        <p:spPr>
          <a:xfrm>
            <a:off x="548981" y="4016471"/>
            <a:ext cx="7610868"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khóa</a:t>
            </a:r>
            <a:r>
              <a:rPr lang="en-US" dirty="0" smtClean="0"/>
              <a:t> in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trong</a:t>
            </a:r>
            <a:r>
              <a:rPr lang="en-US" dirty="0" smtClean="0"/>
              <a:t> set </a:t>
            </a:r>
            <a:r>
              <a:rPr lang="en-US" dirty="0" err="1" smtClean="0"/>
              <a:t>không</a:t>
            </a:r>
            <a:endParaRPr lang="en-US" b="1" dirty="0"/>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Thêm</a:t>
            </a:r>
            <a:r>
              <a:rPr lang="en-US" b="1" dirty="0" smtClean="0"/>
              <a:t> </a:t>
            </a:r>
            <a:r>
              <a:rPr lang="en-US" b="1" dirty="0" err="1" smtClean="0"/>
              <a:t>mới</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vào</a:t>
            </a:r>
            <a:r>
              <a:rPr lang="en-US" b="1" dirty="0" smtClean="0"/>
              <a:t> Sets</a:t>
            </a:r>
            <a:endParaRPr lang="en-US" b="1" dirty="0">
              <a:solidFill>
                <a:srgbClr val="FF0000"/>
              </a:solidFill>
            </a:endParaRPr>
          </a:p>
        </p:txBody>
      </p:sp>
      <p:sp>
        <p:nvSpPr>
          <p:cNvPr id="11" name="Rectangle 10"/>
          <p:cNvSpPr/>
          <p:nvPr/>
        </p:nvSpPr>
        <p:spPr>
          <a:xfrm>
            <a:off x="657263" y="2820899"/>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971058"/>
            <a:ext cx="7402216" cy="923330"/>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err="1">
                <a:solidFill>
                  <a:schemeClr val="bg1"/>
                </a:solidFill>
              </a:rPr>
              <a:t>thisset.add</a:t>
            </a:r>
            <a:r>
              <a:rPr lang="en-US" dirty="0">
                <a:solidFill>
                  <a:schemeClr val="accent4">
                    <a:lumMod val="60000"/>
                    <a:lumOff val="40000"/>
                  </a:schemeClr>
                </a:solidFill>
              </a:rPr>
              <a:t>(</a:t>
            </a:r>
            <a:r>
              <a:rPr lang="en-US" dirty="0">
                <a:solidFill>
                  <a:schemeClr val="accent2">
                    <a:lumMod val="75000"/>
                  </a:schemeClr>
                </a:solidFill>
              </a:rPr>
              <a:t>"orange"</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2017550"/>
            <a:ext cx="7610868" cy="646331"/>
          </a:xfrm>
          <a:prstGeom prst="rect">
            <a:avLst/>
          </a:prstGeom>
          <a:noFill/>
        </p:spPr>
        <p:txBody>
          <a:bodyPr wrap="square" rtlCol="0">
            <a:spAutoFit/>
          </a:bodyPr>
          <a:lstStyle/>
          <a:p>
            <a:r>
              <a:rPr lang="en-US" dirty="0" err="1" smtClean="0"/>
              <a:t>Với</a:t>
            </a:r>
            <a:r>
              <a:rPr lang="en-US" dirty="0" smtClean="0"/>
              <a:t> set </a:t>
            </a:r>
            <a:r>
              <a:rPr lang="en-US" dirty="0" err="1" smtClean="0"/>
              <a:t>bạn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sau</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tuy</a:t>
            </a:r>
            <a:r>
              <a:rPr lang="en-US" dirty="0" smtClean="0"/>
              <a:t> </a:t>
            </a:r>
            <a:r>
              <a:rPr lang="en-US" dirty="0" err="1" smtClean="0"/>
              <a:t>nhiên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mới</a:t>
            </a:r>
            <a:endParaRPr lang="en-US" b="1" dirty="0"/>
          </a:p>
        </p:txBody>
      </p:sp>
      <p:sp>
        <p:nvSpPr>
          <p:cNvPr id="12" name="TextBox 11"/>
          <p:cNvSpPr txBox="1"/>
          <p:nvPr/>
        </p:nvSpPr>
        <p:spPr>
          <a:xfrm>
            <a:off x="548981" y="4227035"/>
            <a:ext cx="761086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update() </a:t>
            </a:r>
            <a:r>
              <a:rPr lang="en-US" dirty="0" err="1" smtClean="0"/>
              <a:t>để</a:t>
            </a:r>
            <a:r>
              <a:rPr lang="en-US" dirty="0" smtClean="0"/>
              <a:t> </a:t>
            </a:r>
            <a:r>
              <a:rPr lang="en-US" dirty="0" err="1" smtClean="0"/>
              <a:t>thêm</a:t>
            </a:r>
            <a:r>
              <a:rPr lang="en-US" dirty="0" smtClean="0"/>
              <a:t> </a:t>
            </a:r>
            <a:r>
              <a:rPr lang="en-US" dirty="0" err="1" smtClean="0"/>
              <a:t>mới</a:t>
            </a:r>
            <a:endParaRPr lang="en-US" b="1" dirty="0"/>
          </a:p>
        </p:txBody>
      </p:sp>
      <p:sp>
        <p:nvSpPr>
          <p:cNvPr id="15" name="Rectangle 14"/>
          <p:cNvSpPr/>
          <p:nvPr/>
        </p:nvSpPr>
        <p:spPr>
          <a:xfrm>
            <a:off x="657263" y="4734675"/>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38017" y="4884834"/>
            <a:ext cx="7402216" cy="923330"/>
          </a:xfrm>
          <a:prstGeom prst="rect">
            <a:avLst/>
          </a:prstGeom>
          <a:noFill/>
        </p:spPr>
        <p:txBody>
          <a:bodyPr wrap="square" rtlCol="0">
            <a:spAutoFit/>
          </a:bodyPr>
          <a:lstStyle/>
          <a:p>
            <a:r>
              <a:rPr lang="en-US" dirty="0">
                <a:solidFill>
                  <a:schemeClr val="bg1"/>
                </a:solidFill>
              </a:rPr>
              <a:t>tropical = {</a:t>
            </a:r>
            <a:r>
              <a:rPr lang="en-US" dirty="0">
                <a:solidFill>
                  <a:schemeClr val="accent2">
                    <a:lumMod val="75000"/>
                  </a:schemeClr>
                </a:solidFill>
              </a:rPr>
              <a:t>"pineapple"</a:t>
            </a:r>
            <a:r>
              <a:rPr lang="en-US" dirty="0">
                <a:solidFill>
                  <a:schemeClr val="bg1"/>
                </a:solidFill>
              </a:rPr>
              <a:t>, </a:t>
            </a:r>
            <a:r>
              <a:rPr lang="en-US" dirty="0">
                <a:solidFill>
                  <a:schemeClr val="accent2">
                    <a:lumMod val="75000"/>
                  </a:schemeClr>
                </a:solidFill>
              </a:rPr>
              <a:t>"mango"</a:t>
            </a:r>
            <a:r>
              <a:rPr lang="en-US" dirty="0">
                <a:solidFill>
                  <a:schemeClr val="bg1"/>
                </a:solidFill>
              </a:rPr>
              <a:t>, </a:t>
            </a:r>
            <a:r>
              <a:rPr lang="en-US" dirty="0">
                <a:solidFill>
                  <a:schemeClr val="accent2">
                    <a:lumMod val="75000"/>
                  </a:schemeClr>
                </a:solidFill>
              </a:rPr>
              <a:t>"papaya</a:t>
            </a:r>
            <a:r>
              <a:rPr lang="en-US" dirty="0" smtClean="0">
                <a:solidFill>
                  <a:schemeClr val="accent2">
                    <a:lumMod val="75000"/>
                  </a:schemeClr>
                </a:solidFill>
              </a:rPr>
              <a:t>"</a:t>
            </a:r>
            <a:r>
              <a:rPr lang="en-US" dirty="0" smtClean="0">
                <a:solidFill>
                  <a:schemeClr val="bg1"/>
                </a:solidFill>
              </a:rPr>
              <a:t>}</a:t>
            </a:r>
          </a:p>
          <a:p>
            <a:r>
              <a:rPr lang="en-US" dirty="0" err="1" smtClean="0">
                <a:solidFill>
                  <a:schemeClr val="bg1"/>
                </a:solidFill>
              </a:rPr>
              <a:t>thisset.update</a:t>
            </a:r>
            <a:r>
              <a:rPr lang="en-US" dirty="0" smtClean="0">
                <a:solidFill>
                  <a:schemeClr val="accent4">
                    <a:lumMod val="60000"/>
                    <a:lumOff val="40000"/>
                  </a:schemeClr>
                </a:solidFill>
              </a:rPr>
              <a:t>(</a:t>
            </a:r>
            <a:r>
              <a:rPr lang="en-US" dirty="0">
                <a:solidFill>
                  <a:schemeClr val="bg1"/>
                </a:solidFill>
              </a:rPr>
              <a:t>tropical</a:t>
            </a:r>
            <a:r>
              <a:rPr lang="en-US" dirty="0" smtClean="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0" name="TextBox 19"/>
          <p:cNvSpPr txBox="1"/>
          <p:nvPr/>
        </p:nvSpPr>
        <p:spPr>
          <a:xfrm>
            <a:off x="548981" y="6130263"/>
            <a:ext cx="7610868"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một</a:t>
            </a:r>
            <a:r>
              <a:rPr lang="en-US" dirty="0" smtClean="0"/>
              <a:t> </a:t>
            </a:r>
            <a:r>
              <a:rPr lang="en-US" dirty="0" smtClean="0"/>
              <a:t>tuples</a:t>
            </a:r>
            <a:r>
              <a:rPr lang="en-US" dirty="0"/>
              <a:t>, lists, </a:t>
            </a:r>
            <a:r>
              <a:rPr lang="en-US" dirty="0" smtClean="0"/>
              <a:t>dictionaries </a:t>
            </a:r>
            <a:r>
              <a:rPr lang="en-US" dirty="0" err="1" smtClean="0"/>
              <a:t>vào</a:t>
            </a:r>
            <a:r>
              <a:rPr lang="en-US" dirty="0" smtClean="0"/>
              <a:t> set </a:t>
            </a:r>
            <a:r>
              <a:rPr lang="en-US" dirty="0" err="1" smtClean="0"/>
              <a:t>với</a:t>
            </a:r>
            <a:r>
              <a:rPr lang="en-US" dirty="0" smtClean="0"/>
              <a:t> update()</a:t>
            </a:r>
            <a:endParaRPr lang="en-US" b="1" dirty="0"/>
          </a:p>
        </p:txBody>
      </p:sp>
    </p:spTree>
    <p:extLst>
      <p:ext uri="{BB962C8B-B14F-4D97-AF65-F5344CB8AC3E}">
        <p14:creationId xmlns:p14="http://schemas.microsoft.com/office/powerpoint/2010/main" val="2537957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ra</a:t>
            </a:r>
            <a:r>
              <a:rPr lang="en-US" b="1" dirty="0" smtClean="0"/>
              <a:t> </a:t>
            </a:r>
            <a:r>
              <a:rPr lang="en-US" b="1" dirty="0" err="1" smtClean="0"/>
              <a:t>khỏi</a:t>
            </a:r>
            <a:r>
              <a:rPr lang="en-US" b="1" dirty="0" smtClean="0"/>
              <a:t> Sets</a:t>
            </a:r>
            <a:endParaRPr lang="en-US" b="1" dirty="0">
              <a:solidFill>
                <a:srgbClr val="FF0000"/>
              </a:solidFill>
            </a:endParaRPr>
          </a:p>
        </p:txBody>
      </p:sp>
      <p:sp>
        <p:nvSpPr>
          <p:cNvPr id="11" name="Rectangle 10"/>
          <p:cNvSpPr/>
          <p:nvPr/>
        </p:nvSpPr>
        <p:spPr>
          <a:xfrm>
            <a:off x="657263" y="2510371"/>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660530"/>
            <a:ext cx="7402216" cy="923330"/>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err="1" smtClean="0">
                <a:solidFill>
                  <a:schemeClr val="bg1"/>
                </a:solidFill>
              </a:rPr>
              <a:t>thisset.remove</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a:solidFill>
                  <a:schemeClr val="accent2">
                    <a:lumMod val="75000"/>
                  </a:schemeClr>
                </a:solidFill>
              </a:rPr>
              <a:t> banana </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2017550"/>
            <a:ext cx="7610868" cy="369332"/>
          </a:xfrm>
          <a:prstGeom prst="rect">
            <a:avLst/>
          </a:prstGeom>
          <a:noFill/>
        </p:spPr>
        <p:txBody>
          <a:bodyPr wrap="square" rtlCol="0">
            <a:spAutoFit/>
          </a:bodyPr>
          <a:lstStyle/>
          <a:p>
            <a:r>
              <a:rPr lang="en-US" dirty="0" err="1" smtClean="0"/>
              <a:t>Xóa</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remove()</a:t>
            </a:r>
            <a:endParaRPr lang="en-US" b="1" dirty="0"/>
          </a:p>
        </p:txBody>
      </p:sp>
      <p:sp>
        <p:nvSpPr>
          <p:cNvPr id="12" name="TextBox 11"/>
          <p:cNvSpPr txBox="1"/>
          <p:nvPr/>
        </p:nvSpPr>
        <p:spPr>
          <a:xfrm>
            <a:off x="548981" y="3952083"/>
            <a:ext cx="761086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a:t>discard</a:t>
            </a:r>
            <a:r>
              <a:rPr lang="en-US" b="1" dirty="0" smtClean="0"/>
              <a:t>()</a:t>
            </a:r>
            <a:endParaRPr lang="en-US" b="1" dirty="0"/>
          </a:p>
        </p:txBody>
      </p:sp>
      <p:sp>
        <p:nvSpPr>
          <p:cNvPr id="15" name="Rectangle 14"/>
          <p:cNvSpPr/>
          <p:nvPr/>
        </p:nvSpPr>
        <p:spPr>
          <a:xfrm>
            <a:off x="657263" y="4502633"/>
            <a:ext cx="7774356" cy="12928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38017" y="4652792"/>
            <a:ext cx="7402216" cy="646331"/>
          </a:xfrm>
          <a:prstGeom prst="rect">
            <a:avLst/>
          </a:prstGeom>
          <a:noFill/>
        </p:spPr>
        <p:txBody>
          <a:bodyPr wrap="square" rtlCol="0">
            <a:spAutoFit/>
          </a:bodyPr>
          <a:lstStyle/>
          <a:p>
            <a:r>
              <a:rPr lang="en-US" dirty="0" err="1" smtClean="0">
                <a:solidFill>
                  <a:schemeClr val="bg1"/>
                </a:solidFill>
              </a:rPr>
              <a:t>thisset.discard</a:t>
            </a:r>
            <a:r>
              <a:rPr lang="en-US" dirty="0" smtClean="0">
                <a:solidFill>
                  <a:schemeClr val="accent4">
                    <a:lumMod val="60000"/>
                    <a:lumOff val="40000"/>
                  </a:schemeClr>
                </a:solidFill>
              </a:rPr>
              <a:t>(</a:t>
            </a:r>
            <a:r>
              <a:rPr lang="en-US" dirty="0" smtClean="0">
                <a:solidFill>
                  <a:schemeClr val="accent2">
                    <a:lumMod val="75000"/>
                  </a:schemeClr>
                </a:solidFill>
              </a:rPr>
              <a:t>" </a:t>
            </a:r>
            <a:r>
              <a:rPr lang="en-US" dirty="0">
                <a:solidFill>
                  <a:schemeClr val="accent2">
                    <a:lumMod val="75000"/>
                  </a:schemeClr>
                </a:solidFill>
              </a:rPr>
              <a:t>banana "</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74204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ra</a:t>
            </a:r>
            <a:r>
              <a:rPr lang="en-US" b="1" dirty="0" smtClean="0"/>
              <a:t> </a:t>
            </a:r>
            <a:r>
              <a:rPr lang="en-US" b="1" dirty="0" err="1" smtClean="0"/>
              <a:t>khỏi</a:t>
            </a:r>
            <a:r>
              <a:rPr lang="en-US" b="1" dirty="0" smtClean="0"/>
              <a:t> Sets</a:t>
            </a:r>
            <a:endParaRPr lang="en-US" b="1" dirty="0">
              <a:solidFill>
                <a:srgbClr val="FF0000"/>
              </a:solidFill>
            </a:endParaRPr>
          </a:p>
        </p:txBody>
      </p:sp>
      <p:sp>
        <p:nvSpPr>
          <p:cNvPr id="11" name="Rectangle 10"/>
          <p:cNvSpPr/>
          <p:nvPr/>
        </p:nvSpPr>
        <p:spPr>
          <a:xfrm>
            <a:off x="657263" y="2730165"/>
            <a:ext cx="7774356" cy="13504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816526"/>
            <a:ext cx="7402216" cy="1200329"/>
          </a:xfrm>
          <a:prstGeom prst="rect">
            <a:avLst/>
          </a:prstGeom>
          <a:noFill/>
        </p:spPr>
        <p:txBody>
          <a:bodyPr wrap="square" rtlCol="0">
            <a:spAutoFit/>
          </a:bodyPr>
          <a:lstStyle/>
          <a:p>
            <a:r>
              <a:rPr lang="en-US" dirty="0" err="1">
                <a:solidFill>
                  <a:schemeClr val="bg1"/>
                </a:solidFill>
              </a:rPr>
              <a:t>thisset</a:t>
            </a:r>
            <a:r>
              <a:rPr lang="en-US" dirty="0">
                <a:solidFill>
                  <a:schemeClr val="bg1"/>
                </a:solidFill>
              </a:rPr>
              <a:t> = </a:t>
            </a:r>
            <a:r>
              <a:rPr lang="en-US" dirty="0" smtClean="0">
                <a:solidFill>
                  <a:schemeClr val="accent4">
                    <a:lumMod val="60000"/>
                    <a:lumOff val="40000"/>
                  </a:schemeClr>
                </a:solidFill>
              </a:rPr>
              <a:t>{</a:t>
            </a:r>
            <a:r>
              <a:rPr lang="en-US" dirty="0">
                <a:solidFill>
                  <a:schemeClr val="accent2">
                    <a:lumMod val="75000"/>
                  </a:schemeClr>
                </a:solidFill>
              </a:rPr>
              <a:t>"apple"</a:t>
            </a:r>
            <a:r>
              <a:rPr lang="en-US" dirty="0">
                <a:solidFill>
                  <a:schemeClr val="bg1"/>
                </a:solidFill>
              </a:rPr>
              <a:t>, </a:t>
            </a:r>
            <a:r>
              <a:rPr lang="en-US" dirty="0">
                <a:solidFill>
                  <a:schemeClr val="accent2">
                    <a:lumMod val="75000"/>
                  </a:schemeClr>
                </a:solidFill>
              </a:rPr>
              <a:t>"banana"</a:t>
            </a:r>
            <a:r>
              <a:rPr lang="en-US" dirty="0">
                <a:solidFill>
                  <a:schemeClr val="bg1"/>
                </a:solidFill>
              </a:rPr>
              <a:t>, </a:t>
            </a:r>
            <a:r>
              <a:rPr lang="en-US" dirty="0">
                <a:solidFill>
                  <a:schemeClr val="accent2">
                    <a:lumMod val="75000"/>
                  </a:schemeClr>
                </a:solidFill>
              </a:rPr>
              <a:t>"cherry"</a:t>
            </a:r>
            <a:r>
              <a:rPr lang="en-US" dirty="0" smtClean="0">
                <a:solidFill>
                  <a:schemeClr val="accent4">
                    <a:lumMod val="60000"/>
                    <a:lumOff val="40000"/>
                  </a:schemeClr>
                </a:solidFill>
              </a:rPr>
              <a:t>}</a:t>
            </a:r>
            <a:endParaRPr lang="en-US" dirty="0">
              <a:solidFill>
                <a:schemeClr val="accent4">
                  <a:lumMod val="60000"/>
                  <a:lumOff val="40000"/>
                </a:schemeClr>
              </a:solidFill>
            </a:endParaRPr>
          </a:p>
          <a:p>
            <a:r>
              <a:rPr lang="en-US" dirty="0">
                <a:solidFill>
                  <a:schemeClr val="bg1"/>
                </a:solidFill>
              </a:rPr>
              <a:t>x = </a:t>
            </a:r>
            <a:r>
              <a:rPr lang="en-US" dirty="0" err="1">
                <a:solidFill>
                  <a:schemeClr val="bg1"/>
                </a:solidFill>
              </a:rPr>
              <a:t>thisset.pop</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x</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thisset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1908572"/>
            <a:ext cx="7610868" cy="646331"/>
          </a:xfrm>
          <a:prstGeom prst="rect">
            <a:avLst/>
          </a:prstGeom>
          <a:noFill/>
        </p:spPr>
        <p:txBody>
          <a:bodyPr wrap="square" rtlCol="0">
            <a:spAutoFit/>
          </a:bodyPr>
          <a:lstStyle/>
          <a:p>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pop() </a:t>
            </a:r>
            <a:r>
              <a:rPr lang="en-US" dirty="0" err="1" smtClean="0"/>
              <a:t>để</a:t>
            </a:r>
            <a:r>
              <a:rPr lang="en-US" dirty="0" smtClean="0"/>
              <a:t> </a:t>
            </a:r>
            <a:r>
              <a:rPr lang="en-US" dirty="0" err="1" smtClean="0"/>
              <a:t>xóa</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nó</a:t>
            </a:r>
            <a:r>
              <a:rPr lang="en-US" dirty="0" smtClean="0"/>
              <a:t> </a:t>
            </a:r>
            <a:r>
              <a:rPr lang="en-US" dirty="0" err="1" smtClean="0"/>
              <a:t>xóa</a:t>
            </a:r>
            <a:r>
              <a:rPr lang="en-US" dirty="0" smtClean="0"/>
              <a:t> </a:t>
            </a:r>
            <a:r>
              <a:rPr lang="en-US" dirty="0" err="1" smtClean="0"/>
              <a:t>một</a:t>
            </a:r>
            <a:r>
              <a:rPr lang="en-US" dirty="0" smtClean="0"/>
              <a:t> </a:t>
            </a:r>
            <a:r>
              <a:rPr lang="en-US" dirty="0" err="1" smtClean="0"/>
              <a:t>phẩn</a:t>
            </a:r>
            <a:r>
              <a:rPr lang="en-US" dirty="0" smtClean="0"/>
              <a:t> </a:t>
            </a:r>
            <a:r>
              <a:rPr lang="en-US" dirty="0" err="1" smtClean="0"/>
              <a:t>tử</a:t>
            </a:r>
            <a:r>
              <a:rPr lang="en-US" dirty="0" smtClean="0"/>
              <a:t> </a:t>
            </a:r>
            <a:r>
              <a:rPr lang="en-US" b="1" u="sng" dirty="0" err="1" smtClean="0"/>
              <a:t>ngẫu</a:t>
            </a:r>
            <a:r>
              <a:rPr lang="en-US" b="1" u="sng" dirty="0" smtClean="0"/>
              <a:t> </a:t>
            </a:r>
            <a:r>
              <a:rPr lang="en-US" b="1" u="sng" dirty="0" err="1" smtClean="0"/>
              <a:t>nhiên</a:t>
            </a:r>
            <a:r>
              <a:rPr lang="en-US" b="1" u="sng" dirty="0" smtClean="0"/>
              <a:t> </a:t>
            </a:r>
            <a:r>
              <a:rPr lang="en-US" dirty="0" err="1" smtClean="0"/>
              <a:t>trong</a:t>
            </a:r>
            <a:r>
              <a:rPr lang="en-US" dirty="0" smtClean="0"/>
              <a:t> set</a:t>
            </a:r>
            <a:endParaRPr lang="en-US" b="1" dirty="0"/>
          </a:p>
        </p:txBody>
      </p:sp>
      <p:sp>
        <p:nvSpPr>
          <p:cNvPr id="12" name="TextBox 11"/>
          <p:cNvSpPr txBox="1"/>
          <p:nvPr/>
        </p:nvSpPr>
        <p:spPr>
          <a:xfrm>
            <a:off x="548981" y="4164457"/>
            <a:ext cx="7610868" cy="369332"/>
          </a:xfrm>
          <a:prstGeom prst="rect">
            <a:avLst/>
          </a:prstGeom>
          <a:noFill/>
        </p:spPr>
        <p:txBody>
          <a:bodyPr wrap="square" rtlCol="0">
            <a:spAutoFit/>
          </a:bodyPr>
          <a:lstStyle/>
          <a:p>
            <a:r>
              <a:rPr lang="en-US" dirty="0" err="1" smtClean="0"/>
              <a:t>Xóa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set, </a:t>
            </a:r>
            <a:r>
              <a:rPr lang="en-US" dirty="0" err="1" smtClean="0"/>
              <a:t>trả</a:t>
            </a:r>
            <a:r>
              <a:rPr lang="en-US" dirty="0" smtClean="0"/>
              <a:t> </a:t>
            </a:r>
            <a:r>
              <a:rPr lang="en-US" dirty="0" err="1" smtClean="0"/>
              <a:t>lại</a:t>
            </a:r>
            <a:r>
              <a:rPr lang="en-US" dirty="0" smtClean="0"/>
              <a:t> </a:t>
            </a:r>
            <a:r>
              <a:rPr lang="en-US" dirty="0" err="1" smtClean="0"/>
              <a:t>một</a:t>
            </a:r>
            <a:r>
              <a:rPr lang="en-US" dirty="0" smtClean="0"/>
              <a:t> set </a:t>
            </a:r>
            <a:r>
              <a:rPr lang="en-US" dirty="0" err="1" smtClean="0"/>
              <a:t>rỗng</a:t>
            </a:r>
            <a:endParaRPr lang="en-US" b="1" dirty="0"/>
          </a:p>
        </p:txBody>
      </p:sp>
      <p:sp>
        <p:nvSpPr>
          <p:cNvPr id="15" name="Rectangle 14"/>
          <p:cNvSpPr/>
          <p:nvPr/>
        </p:nvSpPr>
        <p:spPr>
          <a:xfrm>
            <a:off x="657263" y="4701767"/>
            <a:ext cx="7774356" cy="5913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38017" y="4753369"/>
            <a:ext cx="7402216" cy="369332"/>
          </a:xfrm>
          <a:prstGeom prst="rect">
            <a:avLst/>
          </a:prstGeom>
          <a:noFill/>
        </p:spPr>
        <p:txBody>
          <a:bodyPr wrap="square" rtlCol="0">
            <a:spAutoFit/>
          </a:bodyPr>
          <a:lstStyle/>
          <a:p>
            <a:r>
              <a:rPr lang="en-US" dirty="0" err="1" smtClean="0">
                <a:solidFill>
                  <a:schemeClr val="bg1"/>
                </a:solidFill>
              </a:rPr>
              <a:t>thisset.clear</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6" name="TextBox 15"/>
          <p:cNvSpPr txBox="1"/>
          <p:nvPr/>
        </p:nvSpPr>
        <p:spPr>
          <a:xfrm>
            <a:off x="548981" y="5358409"/>
            <a:ext cx="7610868" cy="369332"/>
          </a:xfrm>
          <a:prstGeom prst="rect">
            <a:avLst/>
          </a:prstGeom>
          <a:noFill/>
        </p:spPr>
        <p:txBody>
          <a:bodyPr wrap="square" rtlCol="0">
            <a:spAutoFit/>
          </a:bodyPr>
          <a:lstStyle/>
          <a:p>
            <a:r>
              <a:rPr lang="en-US" dirty="0" err="1" smtClean="0"/>
              <a:t>Xóa</a:t>
            </a:r>
            <a:r>
              <a:rPr lang="en-US" dirty="0" smtClean="0"/>
              <a:t> </a:t>
            </a:r>
            <a:r>
              <a:rPr lang="en-US" dirty="0" err="1" smtClean="0"/>
              <a:t>hoàn</a:t>
            </a:r>
            <a:r>
              <a:rPr lang="en-US" dirty="0" smtClean="0"/>
              <a:t> </a:t>
            </a:r>
            <a:r>
              <a:rPr lang="en-US" dirty="0" err="1" smtClean="0"/>
              <a:t>toàn</a:t>
            </a:r>
            <a:r>
              <a:rPr lang="en-US" dirty="0" smtClean="0"/>
              <a:t> </a:t>
            </a:r>
            <a:r>
              <a:rPr lang="en-US" dirty="0" err="1" smtClean="0"/>
              <a:t>một</a:t>
            </a:r>
            <a:r>
              <a:rPr lang="en-US" dirty="0" smtClean="0"/>
              <a:t> set</a:t>
            </a:r>
            <a:endParaRPr lang="en-US" b="1" dirty="0"/>
          </a:p>
        </p:txBody>
      </p:sp>
      <p:sp>
        <p:nvSpPr>
          <p:cNvPr id="18" name="Rectangle 17"/>
          <p:cNvSpPr/>
          <p:nvPr/>
        </p:nvSpPr>
        <p:spPr>
          <a:xfrm>
            <a:off x="657263" y="5845292"/>
            <a:ext cx="7774356" cy="5961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38017" y="5921988"/>
            <a:ext cx="7402216" cy="369332"/>
          </a:xfrm>
          <a:prstGeom prst="rect">
            <a:avLst/>
          </a:prstGeom>
          <a:noFill/>
        </p:spPr>
        <p:txBody>
          <a:bodyPr wrap="square" rtlCol="0">
            <a:spAutoFit/>
          </a:bodyPr>
          <a:lstStyle/>
          <a:p>
            <a:r>
              <a:rPr lang="en-US" dirty="0">
                <a:solidFill>
                  <a:srgbClr val="00B0F0"/>
                </a:solidFill>
              </a:rPr>
              <a:t>del</a:t>
            </a:r>
            <a:r>
              <a:rPr lang="en-US" dirty="0">
                <a:solidFill>
                  <a:schemeClr val="bg1"/>
                </a:solidFill>
              </a:rPr>
              <a:t> </a:t>
            </a:r>
            <a:r>
              <a:rPr lang="en-US" dirty="0" err="1">
                <a:solidFill>
                  <a:schemeClr val="bg1"/>
                </a:solidFill>
              </a:rPr>
              <a:t>thisset</a:t>
            </a:r>
            <a:endParaRPr lang="en-US" dirty="0">
              <a:solidFill>
                <a:schemeClr val="bg1"/>
              </a:solidFill>
            </a:endParaRPr>
          </a:p>
        </p:txBody>
      </p:sp>
    </p:spTree>
    <p:extLst>
      <p:ext uri="{BB962C8B-B14F-4D97-AF65-F5344CB8AC3E}">
        <p14:creationId xmlns:p14="http://schemas.microsoft.com/office/powerpoint/2010/main" val="1842890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14.2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Sets</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Gộp</a:t>
            </a:r>
            <a:r>
              <a:rPr lang="en-US" b="1" dirty="0" smtClean="0"/>
              <a:t> 2 Sets</a:t>
            </a:r>
            <a:endParaRPr lang="en-US" b="1" dirty="0">
              <a:solidFill>
                <a:srgbClr val="FF0000"/>
              </a:solidFill>
            </a:endParaRPr>
          </a:p>
        </p:txBody>
      </p:sp>
      <p:sp>
        <p:nvSpPr>
          <p:cNvPr id="11" name="Rectangle 10"/>
          <p:cNvSpPr/>
          <p:nvPr/>
        </p:nvSpPr>
        <p:spPr>
          <a:xfrm>
            <a:off x="657263" y="2419681"/>
            <a:ext cx="7774356" cy="17270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38017" y="2506042"/>
            <a:ext cx="7402216" cy="1477328"/>
          </a:xfrm>
          <a:prstGeom prst="rect">
            <a:avLst/>
          </a:prstGeom>
          <a:noFill/>
        </p:spPr>
        <p:txBody>
          <a:bodyPr wrap="square" rtlCol="0">
            <a:spAutoFit/>
          </a:bodyPr>
          <a:lstStyle/>
          <a:p>
            <a:r>
              <a:rPr lang="en-US" dirty="0">
                <a:solidFill>
                  <a:schemeClr val="bg1"/>
                </a:solidFill>
              </a:rPr>
              <a:t>set1 = </a:t>
            </a:r>
            <a:r>
              <a:rPr lang="en-US" dirty="0">
                <a:solidFill>
                  <a:schemeClr val="accent4">
                    <a:lumMod val="60000"/>
                    <a:lumOff val="40000"/>
                  </a:schemeClr>
                </a:solidFill>
              </a:rPr>
              <a:t>{</a:t>
            </a:r>
            <a:r>
              <a:rPr lang="en-US" dirty="0">
                <a:solidFill>
                  <a:schemeClr val="accent2">
                    <a:lumMod val="75000"/>
                  </a:schemeClr>
                </a:solidFill>
              </a:rPr>
              <a:t>"a"</a:t>
            </a:r>
            <a:r>
              <a:rPr lang="en-US" dirty="0">
                <a:solidFill>
                  <a:schemeClr val="bg1"/>
                </a:solidFill>
              </a:rPr>
              <a:t>, </a:t>
            </a:r>
            <a:r>
              <a:rPr lang="en-US" dirty="0">
                <a:solidFill>
                  <a:schemeClr val="accent2">
                    <a:lumMod val="75000"/>
                  </a:schemeClr>
                </a:solidFill>
              </a:rPr>
              <a:t>"b"</a:t>
            </a:r>
            <a:r>
              <a:rPr lang="en-US" dirty="0">
                <a:solidFill>
                  <a:schemeClr val="bg1"/>
                </a:solidFill>
              </a:rPr>
              <a:t> , </a:t>
            </a:r>
            <a:r>
              <a:rPr lang="en-US" dirty="0">
                <a:solidFill>
                  <a:schemeClr val="accent2">
                    <a:lumMod val="75000"/>
                  </a:schemeClr>
                </a:solidFill>
              </a:rPr>
              <a:t>"c"</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set2 = </a:t>
            </a:r>
            <a:r>
              <a:rPr lang="en-US" dirty="0">
                <a:solidFill>
                  <a:schemeClr val="accent4">
                    <a:lumMod val="60000"/>
                    <a:lumOff val="40000"/>
                  </a:schemeClr>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2</a:t>
            </a:r>
            <a:r>
              <a:rPr lang="en-US" dirty="0">
                <a:solidFill>
                  <a:schemeClr val="bg1"/>
                </a:solidFill>
              </a:rPr>
              <a:t>, </a:t>
            </a:r>
            <a:r>
              <a:rPr lang="en-US" dirty="0">
                <a:solidFill>
                  <a:schemeClr val="accent6">
                    <a:lumMod val="60000"/>
                    <a:lumOff val="40000"/>
                  </a:schemeClr>
                </a:solidFill>
              </a:rPr>
              <a:t>3</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smtClean="0">
                <a:solidFill>
                  <a:schemeClr val="bg1"/>
                </a:solidFill>
              </a:rPr>
              <a:t>set3 </a:t>
            </a:r>
            <a:r>
              <a:rPr lang="en-US" dirty="0">
                <a:solidFill>
                  <a:schemeClr val="bg1"/>
                </a:solidFill>
              </a:rPr>
              <a:t>= set1.union</a:t>
            </a:r>
            <a:r>
              <a:rPr lang="en-US" dirty="0">
                <a:solidFill>
                  <a:schemeClr val="accent4">
                    <a:lumMod val="60000"/>
                    <a:lumOff val="40000"/>
                  </a:schemeClr>
                </a:solidFill>
              </a:rPr>
              <a:t>(</a:t>
            </a:r>
            <a:r>
              <a:rPr lang="en-US" dirty="0">
                <a:solidFill>
                  <a:schemeClr val="bg1"/>
                </a:solidFill>
              </a:rPr>
              <a:t>set2</a:t>
            </a:r>
            <a:r>
              <a:rPr lang="en-US" dirty="0" smtClean="0">
                <a:solidFill>
                  <a:schemeClr val="accent4">
                    <a:lumMod val="60000"/>
                    <a:lumOff val="40000"/>
                  </a:schemeClr>
                </a:solidFill>
              </a:rPr>
              <a:t>)</a:t>
            </a:r>
          </a:p>
          <a:p>
            <a:r>
              <a:rPr lang="en-US" dirty="0">
                <a:solidFill>
                  <a:schemeClr val="bg1"/>
                </a:solidFill>
              </a:rPr>
              <a:t>set1.update</a:t>
            </a:r>
            <a:r>
              <a:rPr lang="en-US" dirty="0">
                <a:solidFill>
                  <a:schemeClr val="accent4">
                    <a:lumMod val="60000"/>
                    <a:lumOff val="40000"/>
                  </a:schemeClr>
                </a:solidFill>
              </a:rPr>
              <a:t>(</a:t>
            </a:r>
            <a:r>
              <a:rPr lang="en-US" dirty="0">
                <a:solidFill>
                  <a:schemeClr val="bg1"/>
                </a:solidFill>
              </a:rPr>
              <a:t>set2</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set3</a:t>
            </a:r>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14" name="TextBox 13"/>
          <p:cNvSpPr txBox="1"/>
          <p:nvPr/>
        </p:nvSpPr>
        <p:spPr>
          <a:xfrm>
            <a:off x="548981" y="1908572"/>
            <a:ext cx="7610868"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a:t>union</a:t>
            </a:r>
            <a:r>
              <a:rPr lang="en-US" dirty="0" smtClean="0"/>
              <a:t>() hay update() </a:t>
            </a:r>
            <a:r>
              <a:rPr lang="en-US" dirty="0" err="1" smtClean="0"/>
              <a:t>để</a:t>
            </a:r>
            <a:r>
              <a:rPr lang="en-US" dirty="0" smtClean="0"/>
              <a:t> </a:t>
            </a:r>
            <a:r>
              <a:rPr lang="en-US" dirty="0" err="1" smtClean="0"/>
              <a:t>gộp</a:t>
            </a:r>
            <a:r>
              <a:rPr lang="en-US" dirty="0" smtClean="0"/>
              <a:t> 2 set </a:t>
            </a:r>
            <a:r>
              <a:rPr lang="en-US" dirty="0" err="1" smtClean="0"/>
              <a:t>với</a:t>
            </a:r>
            <a:r>
              <a:rPr lang="en-US" dirty="0" smtClean="0"/>
              <a:t> </a:t>
            </a:r>
            <a:r>
              <a:rPr lang="en-US" dirty="0" err="1" smtClean="0"/>
              <a:t>nhau</a:t>
            </a:r>
            <a:endParaRPr lang="en-US" b="1" dirty="0"/>
          </a:p>
        </p:txBody>
      </p:sp>
      <p:sp>
        <p:nvSpPr>
          <p:cNvPr id="20" name="TextBox 19"/>
          <p:cNvSpPr txBox="1"/>
          <p:nvPr/>
        </p:nvSpPr>
        <p:spPr>
          <a:xfrm>
            <a:off x="548981" y="4332796"/>
            <a:ext cx="7610868" cy="369332"/>
          </a:xfrm>
          <a:prstGeom prst="rect">
            <a:avLst/>
          </a:prstGeom>
          <a:noFill/>
        </p:spPr>
        <p:txBody>
          <a:bodyPr wrap="square" rtlCol="0">
            <a:spAutoFit/>
          </a:bodyPr>
          <a:lstStyle/>
          <a:p>
            <a:r>
              <a:rPr lang="en-US" dirty="0" smtClean="0"/>
              <a:t>union() </a:t>
            </a:r>
            <a:r>
              <a:rPr lang="en-US" dirty="0" err="1" smtClean="0"/>
              <a:t>trả</a:t>
            </a:r>
            <a:r>
              <a:rPr lang="en-US" dirty="0" smtClean="0"/>
              <a:t> </a:t>
            </a:r>
            <a:r>
              <a:rPr lang="en-US" dirty="0" err="1" smtClean="0"/>
              <a:t>lại</a:t>
            </a:r>
            <a:r>
              <a:rPr lang="en-US" dirty="0" smtClean="0"/>
              <a:t> </a:t>
            </a:r>
            <a:r>
              <a:rPr lang="en-US" dirty="0" err="1" smtClean="0"/>
              <a:t>một</a:t>
            </a:r>
            <a:r>
              <a:rPr lang="en-US" dirty="0" smtClean="0"/>
              <a:t> set3 </a:t>
            </a:r>
            <a:r>
              <a:rPr lang="en-US" dirty="0" err="1" smtClean="0"/>
              <a:t>mới</a:t>
            </a:r>
            <a:r>
              <a:rPr lang="en-US" dirty="0" smtClean="0"/>
              <a:t> </a:t>
            </a:r>
            <a:r>
              <a:rPr lang="en-US" dirty="0" err="1" smtClean="0"/>
              <a:t>từ</a:t>
            </a:r>
            <a:r>
              <a:rPr lang="en-US" dirty="0" smtClean="0"/>
              <a:t> 2 set </a:t>
            </a:r>
            <a:r>
              <a:rPr lang="en-US" dirty="0" err="1" smtClean="0"/>
              <a:t>đã</a:t>
            </a:r>
            <a:r>
              <a:rPr lang="en-US" dirty="0" smtClean="0"/>
              <a:t> </a:t>
            </a:r>
            <a:r>
              <a:rPr lang="en-US" dirty="0" err="1" smtClean="0"/>
              <a:t>gộp</a:t>
            </a:r>
            <a:endParaRPr lang="en-US" b="1" dirty="0"/>
          </a:p>
        </p:txBody>
      </p:sp>
      <p:sp>
        <p:nvSpPr>
          <p:cNvPr id="21" name="TextBox 20"/>
          <p:cNvSpPr txBox="1"/>
          <p:nvPr/>
        </p:nvSpPr>
        <p:spPr>
          <a:xfrm>
            <a:off x="548981" y="4843159"/>
            <a:ext cx="7610868" cy="369332"/>
          </a:xfrm>
          <a:prstGeom prst="rect">
            <a:avLst/>
          </a:prstGeom>
          <a:noFill/>
        </p:spPr>
        <p:txBody>
          <a:bodyPr wrap="square" rtlCol="0">
            <a:spAutoFit/>
          </a:bodyPr>
          <a:lstStyle/>
          <a:p>
            <a:r>
              <a:rPr lang="en-US" dirty="0" smtClean="0"/>
              <a:t>update() </a:t>
            </a:r>
            <a:r>
              <a:rPr lang="en-US" dirty="0" err="1" smtClean="0"/>
              <a:t>là</a:t>
            </a:r>
            <a:r>
              <a:rPr lang="en-US" dirty="0" smtClean="0"/>
              <a:t> </a:t>
            </a:r>
            <a:r>
              <a:rPr lang="en-US" dirty="0" err="1" smtClean="0"/>
              <a:t>gộp</a:t>
            </a:r>
            <a:r>
              <a:rPr lang="en-US" dirty="0" smtClean="0"/>
              <a:t> </a:t>
            </a:r>
            <a:r>
              <a:rPr lang="en-US" dirty="0" err="1" smtClean="0"/>
              <a:t>thêm</a:t>
            </a:r>
            <a:r>
              <a:rPr lang="en-US" dirty="0" smtClean="0"/>
              <a:t> set 2 </a:t>
            </a:r>
            <a:r>
              <a:rPr lang="en-US" dirty="0" err="1" smtClean="0"/>
              <a:t>vào</a:t>
            </a:r>
            <a:r>
              <a:rPr lang="en-US" dirty="0" smtClean="0"/>
              <a:t> set 1</a:t>
            </a:r>
            <a:endParaRPr lang="en-US" b="1" dirty="0"/>
          </a:p>
        </p:txBody>
      </p:sp>
    </p:spTree>
    <p:extLst>
      <p:ext uri="{BB962C8B-B14F-4D97-AF65-F5344CB8AC3E}">
        <p14:creationId xmlns:p14="http://schemas.microsoft.com/office/powerpoint/2010/main" val="2644112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2181</TotalTime>
  <Words>746</Words>
  <Application>Microsoft Office PowerPoint</Application>
  <PresentationFormat>On-screen Show (4:3)</PresentationFormat>
  <Paragraphs>90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1188</cp:revision>
  <dcterms:created xsi:type="dcterms:W3CDTF">2023-04-21T02:43:36Z</dcterms:created>
  <dcterms:modified xsi:type="dcterms:W3CDTF">2023-08-01T03:22:53Z</dcterms:modified>
</cp:coreProperties>
</file>