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8" r:id="rId3"/>
    <p:sldId id="257" r:id="rId4"/>
    <p:sldId id="260" r:id="rId5"/>
    <p:sldId id="286" r:id="rId6"/>
    <p:sldId id="287" r:id="rId7"/>
    <p:sldId id="288" r:id="rId8"/>
    <p:sldId id="289" r:id="rId9"/>
    <p:sldId id="278" r:id="rId10"/>
    <p:sldId id="290" r:id="rId11"/>
    <p:sldId id="292" r:id="rId12"/>
    <p:sldId id="293" r:id="rId13"/>
    <p:sldId id="291" r:id="rId14"/>
    <p:sldId id="294" r:id="rId15"/>
    <p:sldId id="295" r:id="rId16"/>
    <p:sldId id="266"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CC"/>
    <a:srgbClr val="3A75A6"/>
    <a:srgbClr val="FFC500"/>
    <a:srgbClr val="FECC36"/>
    <a:srgbClr val="64C0A7"/>
    <a:srgbClr val="67C7DF"/>
    <a:srgbClr val="5EB130"/>
    <a:srgbClr val="346E9E"/>
    <a:srgbClr val="60B659"/>
    <a:srgbClr val="3772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85" autoAdjust="0"/>
    <p:restoredTop sz="94280" autoAdjust="0"/>
  </p:normalViewPr>
  <p:slideViewPr>
    <p:cSldViewPr snapToGrid="0">
      <p:cViewPr varScale="1">
        <p:scale>
          <a:sx n="90" d="100"/>
          <a:sy n="90" d="100"/>
        </p:scale>
        <p:origin x="177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BDF935-9821-4834-9D99-7DEFA719F44D}" type="datetimeFigureOut">
              <a:rPr lang="en-US" smtClean="0"/>
              <a:t>7/10/2023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76C599-AFDD-4E70-A5D7-287F6F8DCAAF}" type="slidenum">
              <a:rPr lang="en-US" smtClean="0"/>
              <a:t>‹#›</a:t>
            </a:fld>
            <a:endParaRPr lang="en-US"/>
          </a:p>
        </p:txBody>
      </p:sp>
    </p:spTree>
    <p:extLst>
      <p:ext uri="{BB962C8B-B14F-4D97-AF65-F5344CB8AC3E}">
        <p14:creationId xmlns:p14="http://schemas.microsoft.com/office/powerpoint/2010/main" val="219590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43576" y="2133600"/>
            <a:ext cx="3400425" cy="4724400"/>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0"/>
            <a:ext cx="1704975" cy="4724400"/>
          </a:xfrm>
          <a:prstGeom prst="rect">
            <a:avLst/>
          </a:prstGeom>
        </p:spPr>
      </p:pic>
    </p:spTree>
    <p:extLst>
      <p:ext uri="{BB962C8B-B14F-4D97-AF65-F5344CB8AC3E}">
        <p14:creationId xmlns:p14="http://schemas.microsoft.com/office/powerpoint/2010/main" val="221593065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p:cNvSpPr/>
          <p:nvPr userDrawn="1"/>
        </p:nvSpPr>
        <p:spPr>
          <a:xfrm>
            <a:off x="0" y="2"/>
            <a:ext cx="9144000" cy="669849"/>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p:cNvSpPr/>
          <p:nvPr userDrawn="1"/>
        </p:nvSpPr>
        <p:spPr>
          <a:xfrm>
            <a:off x="0" y="6648450"/>
            <a:ext cx="9144000" cy="209550"/>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Slide Number Placeholder 5"/>
          <p:cNvSpPr>
            <a:spLocks noGrp="1"/>
          </p:cNvSpPr>
          <p:nvPr>
            <p:ph type="sldNum" sz="quarter" idx="12"/>
          </p:nvPr>
        </p:nvSpPr>
        <p:spPr>
          <a:xfrm>
            <a:off x="7919049" y="6648451"/>
            <a:ext cx="837841" cy="209551"/>
          </a:xfrm>
        </p:spPr>
        <p:txBody>
          <a:bodyPr/>
          <a:lstStyle>
            <a:lvl1pPr>
              <a:defRPr>
                <a:solidFill>
                  <a:schemeClr val="bg1"/>
                </a:solidFill>
              </a:defRPr>
            </a:lvl1pPr>
          </a:lstStyle>
          <a:p>
            <a:fld id="{7D9EC917-02A2-4152-9EE3-DFE2775A77C7}" type="slidenum">
              <a:rPr lang="en-US" smtClean="0"/>
              <a:pPr/>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24626" y="-1"/>
            <a:ext cx="2619375" cy="361950"/>
          </a:xfrm>
          <a:prstGeom prst="rect">
            <a:avLst/>
          </a:prstGeom>
        </p:spPr>
      </p:pic>
      <p:sp>
        <p:nvSpPr>
          <p:cNvPr id="12" name="TextBox 11"/>
          <p:cNvSpPr txBox="1"/>
          <p:nvPr userDrawn="1"/>
        </p:nvSpPr>
        <p:spPr>
          <a:xfrm>
            <a:off x="2862565" y="134871"/>
            <a:ext cx="3662060" cy="400110"/>
          </a:xfrm>
          <a:prstGeom prst="rect">
            <a:avLst/>
          </a:prstGeom>
          <a:noFill/>
        </p:spPr>
        <p:txBody>
          <a:bodyPr wrap="square" rtlCol="0">
            <a:spAutoFit/>
          </a:bodyPr>
          <a:lstStyle/>
          <a:p>
            <a:r>
              <a:rPr lang="en-US" sz="2000" b="0" dirty="0" smtClean="0">
                <a:solidFill>
                  <a:schemeClr val="bg1"/>
                </a:solidFill>
                <a:latin typeface="+mj-lt"/>
                <a:ea typeface="Roboto" pitchFamily="2" charset="0"/>
                <a:cs typeface="Arial" panose="020B0604020202020204" pitchFamily="34" charset="0"/>
              </a:rPr>
              <a:t>Học</a:t>
            </a:r>
            <a:r>
              <a:rPr lang="en-US" sz="2000" b="0" baseline="0" dirty="0" smtClean="0">
                <a:solidFill>
                  <a:schemeClr val="bg1"/>
                </a:solidFill>
                <a:latin typeface="+mj-lt"/>
                <a:ea typeface="Roboto" pitchFamily="2" charset="0"/>
                <a:cs typeface="Arial" panose="020B0604020202020204" pitchFamily="34" charset="0"/>
              </a:rPr>
              <a:t> l</a:t>
            </a:r>
            <a:r>
              <a:rPr lang="en-US" sz="2000" b="0" dirty="0" smtClean="0">
                <a:solidFill>
                  <a:schemeClr val="bg1"/>
                </a:solidFill>
                <a:latin typeface="+mj-lt"/>
                <a:ea typeface="Roboto" pitchFamily="2" charset="0"/>
                <a:cs typeface="Arial" panose="020B0604020202020204" pitchFamily="34" charset="0"/>
              </a:rPr>
              <a:t>ập</a:t>
            </a:r>
            <a:r>
              <a:rPr lang="en-US" sz="2000" b="0" baseline="0" dirty="0" smtClean="0">
                <a:solidFill>
                  <a:schemeClr val="bg1"/>
                </a:solidFill>
                <a:latin typeface="+mj-lt"/>
                <a:ea typeface="Roboto" pitchFamily="2" charset="0"/>
                <a:cs typeface="Arial" panose="020B0604020202020204" pitchFamily="34" charset="0"/>
              </a:rPr>
              <a:t> </a:t>
            </a:r>
            <a:r>
              <a:rPr lang="en-US" sz="2000" b="0" baseline="0" dirty="0" err="1" smtClean="0">
                <a:solidFill>
                  <a:schemeClr val="bg1"/>
                </a:solidFill>
                <a:latin typeface="+mj-lt"/>
                <a:ea typeface="Roboto" pitchFamily="2" charset="0"/>
                <a:cs typeface="Arial" panose="020B0604020202020204" pitchFamily="34" charset="0"/>
              </a:rPr>
              <a:t>trình</a:t>
            </a:r>
            <a:r>
              <a:rPr lang="en-US" sz="2000" b="0" baseline="0" dirty="0" smtClean="0">
                <a:solidFill>
                  <a:schemeClr val="bg1"/>
                </a:solidFill>
                <a:latin typeface="+mj-lt"/>
                <a:ea typeface="Roboto" pitchFamily="2" charset="0"/>
                <a:cs typeface="Arial" panose="020B0604020202020204" pitchFamily="34" charset="0"/>
              </a:rPr>
              <a:t> Python </a:t>
            </a:r>
            <a:r>
              <a:rPr lang="en-US" sz="2000" b="0" baseline="0" dirty="0" err="1" smtClean="0">
                <a:solidFill>
                  <a:schemeClr val="bg1"/>
                </a:solidFill>
                <a:latin typeface="+mj-lt"/>
                <a:ea typeface="Roboto" pitchFamily="2" charset="0"/>
                <a:cs typeface="Arial" panose="020B0604020202020204" pitchFamily="34" charset="0"/>
              </a:rPr>
              <a:t>Cơ</a:t>
            </a:r>
            <a:r>
              <a:rPr lang="en-US" sz="2000" b="0" baseline="0" dirty="0" smtClean="0">
                <a:solidFill>
                  <a:schemeClr val="bg1"/>
                </a:solidFill>
                <a:latin typeface="+mj-lt"/>
                <a:ea typeface="Roboto" pitchFamily="2" charset="0"/>
                <a:cs typeface="Arial" panose="020B0604020202020204" pitchFamily="34" charset="0"/>
              </a:rPr>
              <a:t> </a:t>
            </a:r>
            <a:r>
              <a:rPr lang="en-US" sz="2000" b="0" baseline="0" dirty="0" err="1" smtClean="0">
                <a:solidFill>
                  <a:schemeClr val="bg1"/>
                </a:solidFill>
                <a:latin typeface="+mj-lt"/>
                <a:ea typeface="Roboto" pitchFamily="2" charset="0"/>
                <a:cs typeface="Arial" panose="020B0604020202020204" pitchFamily="34" charset="0"/>
              </a:rPr>
              <a:t>Bản</a:t>
            </a:r>
            <a:endParaRPr lang="en-US" sz="2000" b="0" dirty="0">
              <a:solidFill>
                <a:schemeClr val="bg1"/>
              </a:solidFill>
              <a:latin typeface="+mj-lt"/>
              <a:ea typeface="Roboto" pitchFamily="2" charset="0"/>
              <a:cs typeface="Arial" panose="020B0604020202020204" pitchFamily="34" charset="0"/>
            </a:endParaRPr>
          </a:p>
        </p:txBody>
      </p:sp>
      <p:pic>
        <p:nvPicPr>
          <p:cNvPr id="1026" name="Picture 2" descr="https://aptech-danang.edu.vn/Content/ace/images/banner-sm.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 y="4739"/>
            <a:ext cx="2727799" cy="665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902947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p:cNvSpPr/>
          <p:nvPr userDrawn="1"/>
        </p:nvSpPr>
        <p:spPr>
          <a:xfrm>
            <a:off x="0" y="2"/>
            <a:ext cx="9144000" cy="669849"/>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p:cNvSpPr/>
          <p:nvPr userDrawn="1"/>
        </p:nvSpPr>
        <p:spPr>
          <a:xfrm>
            <a:off x="0" y="6648450"/>
            <a:ext cx="9144000" cy="209550"/>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Slide Number Placeholder 5"/>
          <p:cNvSpPr>
            <a:spLocks noGrp="1"/>
          </p:cNvSpPr>
          <p:nvPr>
            <p:ph type="sldNum" sz="quarter" idx="12"/>
          </p:nvPr>
        </p:nvSpPr>
        <p:spPr>
          <a:xfrm>
            <a:off x="7919049" y="6648451"/>
            <a:ext cx="837841" cy="209551"/>
          </a:xfrm>
        </p:spPr>
        <p:txBody>
          <a:bodyPr/>
          <a:lstStyle>
            <a:lvl1pPr>
              <a:defRPr>
                <a:solidFill>
                  <a:schemeClr val="bg1"/>
                </a:solidFill>
              </a:defRPr>
            </a:lvl1pPr>
          </a:lstStyle>
          <a:p>
            <a:fld id="{7D9EC917-02A2-4152-9EE3-DFE2775A77C7}" type="slidenum">
              <a:rPr lang="en-US" smtClean="0"/>
              <a:pPr/>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24626" y="-1"/>
            <a:ext cx="2619375" cy="361950"/>
          </a:xfrm>
          <a:prstGeom prst="rect">
            <a:avLst/>
          </a:prstGeom>
        </p:spPr>
      </p:pic>
      <p:sp>
        <p:nvSpPr>
          <p:cNvPr id="12" name="TextBox 11"/>
          <p:cNvSpPr txBox="1"/>
          <p:nvPr userDrawn="1"/>
        </p:nvSpPr>
        <p:spPr>
          <a:xfrm>
            <a:off x="2862565" y="134871"/>
            <a:ext cx="3662060" cy="400110"/>
          </a:xfrm>
          <a:prstGeom prst="rect">
            <a:avLst/>
          </a:prstGeom>
          <a:noFill/>
        </p:spPr>
        <p:txBody>
          <a:bodyPr wrap="square" rtlCol="0">
            <a:spAutoFit/>
          </a:bodyPr>
          <a:lstStyle/>
          <a:p>
            <a:r>
              <a:rPr lang="en-US" sz="2000" b="1" dirty="0" smtClean="0">
                <a:solidFill>
                  <a:schemeClr val="bg1"/>
                </a:solidFill>
                <a:latin typeface="+mj-lt"/>
                <a:ea typeface="Roboto" pitchFamily="2" charset="0"/>
                <a:cs typeface="Arial" panose="020B0604020202020204" pitchFamily="34" charset="0"/>
              </a:rPr>
              <a:t>Học</a:t>
            </a:r>
            <a:r>
              <a:rPr lang="en-US" sz="2000" b="1" baseline="0" dirty="0" smtClean="0">
                <a:solidFill>
                  <a:schemeClr val="bg1"/>
                </a:solidFill>
                <a:latin typeface="+mj-lt"/>
                <a:ea typeface="Roboto" pitchFamily="2" charset="0"/>
                <a:cs typeface="Arial" panose="020B0604020202020204" pitchFamily="34" charset="0"/>
              </a:rPr>
              <a:t> l</a:t>
            </a:r>
            <a:r>
              <a:rPr lang="en-US" sz="2000" b="1" dirty="0" smtClean="0">
                <a:solidFill>
                  <a:schemeClr val="bg1"/>
                </a:solidFill>
                <a:latin typeface="+mj-lt"/>
                <a:ea typeface="Roboto" pitchFamily="2" charset="0"/>
                <a:cs typeface="Arial" panose="020B0604020202020204" pitchFamily="34" charset="0"/>
              </a:rPr>
              <a:t>ập</a:t>
            </a:r>
            <a:r>
              <a:rPr lang="en-US" sz="2000" b="1" baseline="0" dirty="0" smtClean="0">
                <a:solidFill>
                  <a:schemeClr val="bg1"/>
                </a:solidFill>
                <a:latin typeface="+mj-lt"/>
                <a:ea typeface="Roboto" pitchFamily="2" charset="0"/>
                <a:cs typeface="Arial" panose="020B0604020202020204" pitchFamily="34" charset="0"/>
              </a:rPr>
              <a:t> </a:t>
            </a:r>
            <a:r>
              <a:rPr lang="en-US" sz="2000" b="1" baseline="0" dirty="0" err="1" smtClean="0">
                <a:solidFill>
                  <a:schemeClr val="bg1"/>
                </a:solidFill>
                <a:latin typeface="+mj-lt"/>
                <a:ea typeface="Roboto" pitchFamily="2" charset="0"/>
                <a:cs typeface="Arial" panose="020B0604020202020204" pitchFamily="34" charset="0"/>
              </a:rPr>
              <a:t>trình</a:t>
            </a:r>
            <a:r>
              <a:rPr lang="en-US" sz="2000" b="1" baseline="0" dirty="0" smtClean="0">
                <a:solidFill>
                  <a:schemeClr val="bg1"/>
                </a:solidFill>
                <a:latin typeface="+mj-lt"/>
                <a:ea typeface="Roboto" pitchFamily="2" charset="0"/>
                <a:cs typeface="Arial" panose="020B0604020202020204" pitchFamily="34" charset="0"/>
              </a:rPr>
              <a:t> Python </a:t>
            </a:r>
            <a:r>
              <a:rPr lang="en-US" sz="2000" b="1" baseline="0" dirty="0" err="1" smtClean="0">
                <a:solidFill>
                  <a:schemeClr val="bg1"/>
                </a:solidFill>
                <a:latin typeface="+mj-lt"/>
                <a:ea typeface="Roboto" pitchFamily="2" charset="0"/>
                <a:cs typeface="Arial" panose="020B0604020202020204" pitchFamily="34" charset="0"/>
              </a:rPr>
              <a:t>Cơ</a:t>
            </a:r>
            <a:r>
              <a:rPr lang="en-US" sz="2000" b="1" baseline="0" dirty="0" smtClean="0">
                <a:solidFill>
                  <a:schemeClr val="bg1"/>
                </a:solidFill>
                <a:latin typeface="+mj-lt"/>
                <a:ea typeface="Roboto" pitchFamily="2" charset="0"/>
                <a:cs typeface="Arial" panose="020B0604020202020204" pitchFamily="34" charset="0"/>
              </a:rPr>
              <a:t> </a:t>
            </a:r>
            <a:r>
              <a:rPr lang="en-US" sz="2000" b="1" baseline="0" dirty="0" err="1" smtClean="0">
                <a:solidFill>
                  <a:schemeClr val="bg1"/>
                </a:solidFill>
                <a:latin typeface="+mj-lt"/>
                <a:ea typeface="Roboto" pitchFamily="2" charset="0"/>
                <a:cs typeface="Arial" panose="020B0604020202020204" pitchFamily="34" charset="0"/>
              </a:rPr>
              <a:t>Bản</a:t>
            </a:r>
            <a:endParaRPr lang="en-US" sz="2000" b="1" dirty="0">
              <a:solidFill>
                <a:schemeClr val="bg1"/>
              </a:solidFill>
              <a:latin typeface="+mj-lt"/>
              <a:ea typeface="Roboto" pitchFamily="2" charset="0"/>
              <a:cs typeface="Arial" panose="020B0604020202020204" pitchFamily="34" charset="0"/>
            </a:endParaRPr>
          </a:p>
        </p:txBody>
      </p:sp>
      <p:pic>
        <p:nvPicPr>
          <p:cNvPr id="1026" name="Picture 2" descr="https://aptech-danang.edu.vn/Content/ace/images/banner-sm.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 y="4739"/>
            <a:ext cx="2727799" cy="665112"/>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userDrawn="1"/>
        </p:nvSpPr>
        <p:spPr>
          <a:xfrm>
            <a:off x="301925" y="1290010"/>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sz="quarter" idx="13" hasCustomPrompt="1"/>
          </p:nvPr>
        </p:nvSpPr>
        <p:spPr>
          <a:xfrm>
            <a:off x="301925" y="851289"/>
            <a:ext cx="8454964" cy="424732"/>
          </a:xfrm>
          <a:noFill/>
        </p:spPr>
        <p:txBody>
          <a:bodyPr wrap="square" rtlCol="0">
            <a:spAutoFit/>
          </a:bodyPr>
          <a:lstStyle>
            <a:lvl1pPr marL="0" indent="0">
              <a:buNone/>
              <a:defRPr lang="en-US" sz="2400" b="1" dirty="0" smtClean="0">
                <a:solidFill>
                  <a:srgbClr val="64C7E9"/>
                </a:solidFill>
                <a:ea typeface="Roboto" pitchFamily="2" charset="0"/>
              </a:defRPr>
            </a:lvl1pPr>
          </a:lstStyle>
          <a:p>
            <a:pPr marL="0" lvl="0"/>
            <a:r>
              <a:rPr lang="en-US" dirty="0" smtClean="0"/>
              <a:t>Tittle</a:t>
            </a:r>
          </a:p>
        </p:txBody>
      </p:sp>
    </p:spTree>
    <p:extLst>
      <p:ext uri="{BB962C8B-B14F-4D97-AF65-F5344CB8AC3E}">
        <p14:creationId xmlns:p14="http://schemas.microsoft.com/office/powerpoint/2010/main" val="351256245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EC917-02A2-4152-9EE3-DFE2775A77C7}" type="slidenum">
              <a:rPr lang="en-US" smtClean="0"/>
              <a:t>‹#›</a:t>
            </a:fld>
            <a:endParaRPr lang="en-US"/>
          </a:p>
        </p:txBody>
      </p:sp>
    </p:spTree>
    <p:extLst>
      <p:ext uri="{BB962C8B-B14F-4D97-AF65-F5344CB8AC3E}">
        <p14:creationId xmlns:p14="http://schemas.microsoft.com/office/powerpoint/2010/main" val="2732116784"/>
      </p:ext>
    </p:extLst>
  </p:cSld>
  <p:clrMap bg1="lt1" tx1="dk1" bg2="lt2" tx2="dk2" accent1="accent1" accent2="accent2" accent3="accent3" accent4="accent4" accent5="accent5" accent6="accent6" hlink="hlink" folHlink="folHlink"/>
  <p:sldLayoutIdLst>
    <p:sldLayoutId id="2147483661" r:id="rId1"/>
    <p:sldLayoutId id="2147483673" r:id="rId2"/>
    <p:sldLayoutId id="2147483674" r:id="rId3"/>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882502"/>
            <a:ext cx="9144000" cy="1924493"/>
          </a:xfrm>
          <a:prstGeom prst="rect">
            <a:avLst/>
          </a:prstGeom>
          <a:solidFill>
            <a:srgbClr val="FFC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032185" y="3398810"/>
            <a:ext cx="3079630" cy="646331"/>
          </a:xfrm>
          <a:prstGeom prst="rect">
            <a:avLst/>
          </a:prstGeom>
          <a:noFill/>
        </p:spPr>
        <p:txBody>
          <a:bodyPr wrap="square" rtlCol="0">
            <a:spAutoFit/>
          </a:bodyPr>
          <a:lstStyle/>
          <a:p>
            <a:pPr algn="ctr"/>
            <a:r>
              <a:rPr lang="en-US" sz="3600" b="1" dirty="0">
                <a:solidFill>
                  <a:schemeClr val="bg1"/>
                </a:solidFill>
              </a:rPr>
              <a:t>BÀI </a:t>
            </a:r>
            <a:r>
              <a:rPr lang="en-US" sz="3600" b="1" dirty="0" smtClean="0">
                <a:solidFill>
                  <a:schemeClr val="bg1"/>
                </a:solidFill>
              </a:rPr>
              <a:t>4</a:t>
            </a:r>
            <a:endParaRPr lang="en-US" sz="3600" b="1" dirty="0">
              <a:solidFill>
                <a:schemeClr val="bg1"/>
              </a:solidFill>
            </a:endParaRPr>
          </a:p>
        </p:txBody>
      </p:sp>
      <p:sp>
        <p:nvSpPr>
          <p:cNvPr id="7" name="TextBox 6"/>
          <p:cNvSpPr txBox="1"/>
          <p:nvPr/>
        </p:nvSpPr>
        <p:spPr>
          <a:xfrm>
            <a:off x="1137019" y="4179138"/>
            <a:ext cx="6869962" cy="707886"/>
          </a:xfrm>
          <a:prstGeom prst="rect">
            <a:avLst/>
          </a:prstGeom>
          <a:noFill/>
        </p:spPr>
        <p:txBody>
          <a:bodyPr wrap="square" rtlCol="0">
            <a:spAutoFit/>
          </a:bodyPr>
          <a:lstStyle/>
          <a:p>
            <a:pPr algn="ctr"/>
            <a:r>
              <a:rPr lang="en-US" sz="4000" b="1" dirty="0" err="1" smtClean="0">
                <a:solidFill>
                  <a:schemeClr val="bg1"/>
                </a:solidFill>
                <a:ea typeface="Roboto" pitchFamily="2" charset="0"/>
              </a:rPr>
              <a:t>Hàm</a:t>
            </a:r>
            <a:r>
              <a:rPr lang="en-US" sz="4000" b="1" dirty="0" smtClean="0">
                <a:solidFill>
                  <a:schemeClr val="bg1"/>
                </a:solidFill>
                <a:ea typeface="Roboto" pitchFamily="2" charset="0"/>
              </a:rPr>
              <a:t> (Function) Python</a:t>
            </a:r>
            <a:endParaRPr lang="en-US" sz="4000" b="1" dirty="0">
              <a:solidFill>
                <a:schemeClr val="bg1"/>
              </a:solidFill>
              <a:ea typeface="Roboto" pitchFamily="2" charset="0"/>
            </a:endParaRPr>
          </a:p>
        </p:txBody>
      </p:sp>
      <p:pic>
        <p:nvPicPr>
          <p:cNvPr id="2050" name="Picture 2" descr="https://aptech-danang.edu.vn/Content/ace/images/banner-s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8978" y="1263702"/>
            <a:ext cx="4766044" cy="11620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34682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10</a:t>
            </a:fld>
            <a:endParaRPr lang="en-US"/>
          </a:p>
        </p:txBody>
      </p:sp>
      <p:sp>
        <p:nvSpPr>
          <p:cNvPr id="3" name="Text Placeholder 2"/>
          <p:cNvSpPr>
            <a:spLocks noGrp="1"/>
          </p:cNvSpPr>
          <p:nvPr>
            <p:ph type="body" sz="quarter" idx="13"/>
          </p:nvPr>
        </p:nvSpPr>
        <p:spPr/>
        <p:txBody>
          <a:bodyPr/>
          <a:lstStyle/>
          <a:p>
            <a:r>
              <a:rPr lang="en-US" dirty="0" smtClean="0"/>
              <a:t>4.4  </a:t>
            </a:r>
            <a:r>
              <a:rPr lang="en-US" dirty="0" err="1" smtClean="0"/>
              <a:t>Phạm</a:t>
            </a:r>
            <a:r>
              <a:rPr lang="en-US" dirty="0" smtClean="0"/>
              <a:t> vi </a:t>
            </a:r>
            <a:r>
              <a:rPr lang="en-US" dirty="0" err="1" smtClean="0"/>
              <a:t>sử</a:t>
            </a:r>
            <a:r>
              <a:rPr lang="en-US" dirty="0" smtClean="0"/>
              <a:t> </a:t>
            </a:r>
            <a:r>
              <a:rPr lang="en-US" dirty="0" err="1" smtClean="0"/>
              <a:t>dụng</a:t>
            </a:r>
            <a:r>
              <a:rPr lang="en-US" dirty="0" smtClean="0"/>
              <a:t> </a:t>
            </a:r>
            <a:r>
              <a:rPr lang="en-US" dirty="0" err="1" smtClean="0"/>
              <a:t>biến</a:t>
            </a:r>
            <a:r>
              <a:rPr lang="en-US" dirty="0" smtClean="0"/>
              <a:t> </a:t>
            </a:r>
            <a:r>
              <a:rPr lang="en-US" dirty="0" err="1" smtClean="0"/>
              <a:t>trong</a:t>
            </a:r>
            <a:r>
              <a:rPr lang="en-US" dirty="0" smtClean="0"/>
              <a:t> Function</a:t>
            </a:r>
            <a:endParaRPr lang="en-US" dirty="0"/>
          </a:p>
        </p:txBody>
      </p:sp>
      <p:sp>
        <p:nvSpPr>
          <p:cNvPr id="4" name="TextBox 3"/>
          <p:cNvSpPr txBox="1"/>
          <p:nvPr/>
        </p:nvSpPr>
        <p:spPr>
          <a:xfrm>
            <a:off x="1041993" y="2037578"/>
            <a:ext cx="7670412" cy="646331"/>
          </a:xfrm>
          <a:prstGeom prst="rect">
            <a:avLst/>
          </a:prstGeom>
          <a:noFill/>
        </p:spPr>
        <p:txBody>
          <a:bodyPr wrap="square" rtlCol="0">
            <a:spAutoFit/>
          </a:bodyPr>
          <a:lstStyle/>
          <a:p>
            <a:r>
              <a:rPr lang="en-US" dirty="0" err="1" smtClean="0"/>
              <a:t>Biến</a:t>
            </a:r>
            <a:r>
              <a:rPr lang="en-US" dirty="0" smtClean="0"/>
              <a:t> </a:t>
            </a:r>
            <a:r>
              <a:rPr lang="en-US" dirty="0" err="1" smtClean="0"/>
              <a:t>được</a:t>
            </a:r>
            <a:r>
              <a:rPr lang="en-US" dirty="0" smtClean="0"/>
              <a:t> </a:t>
            </a:r>
            <a:r>
              <a:rPr lang="en-US" dirty="0" err="1" smtClean="0"/>
              <a:t>khai</a:t>
            </a:r>
            <a:r>
              <a:rPr lang="en-US" dirty="0" smtClean="0"/>
              <a:t> </a:t>
            </a:r>
            <a:r>
              <a:rPr lang="en-US" dirty="0" err="1" smtClean="0"/>
              <a:t>báo</a:t>
            </a:r>
            <a:r>
              <a:rPr lang="en-US" dirty="0" smtClean="0"/>
              <a:t> </a:t>
            </a:r>
            <a:r>
              <a:rPr lang="en-US" dirty="0" err="1" smtClean="0"/>
              <a:t>bên</a:t>
            </a:r>
            <a:r>
              <a:rPr lang="en-US" dirty="0" smtClean="0"/>
              <a:t> </a:t>
            </a:r>
            <a:r>
              <a:rPr lang="en-US" dirty="0" err="1" smtClean="0"/>
              <a:t>trong</a:t>
            </a:r>
            <a:r>
              <a:rPr lang="en-US" dirty="0" smtClean="0"/>
              <a:t> </a:t>
            </a:r>
            <a:r>
              <a:rPr lang="en-US" dirty="0" err="1" smtClean="0"/>
              <a:t>khối</a:t>
            </a:r>
            <a:r>
              <a:rPr lang="en-US" dirty="0" smtClean="0"/>
              <a:t> </a:t>
            </a:r>
            <a:r>
              <a:rPr lang="en-US" dirty="0" err="1" smtClean="0"/>
              <a:t>lệnh</a:t>
            </a:r>
            <a:r>
              <a:rPr lang="en-US" dirty="0" smtClean="0"/>
              <a:t> </a:t>
            </a:r>
            <a:r>
              <a:rPr lang="en-US" dirty="0" err="1" smtClean="0"/>
              <a:t>của</a:t>
            </a:r>
            <a:r>
              <a:rPr lang="en-US" dirty="0" smtClean="0"/>
              <a:t> </a:t>
            </a:r>
            <a:r>
              <a:rPr lang="en-US" dirty="0" err="1" smtClean="0"/>
              <a:t>hàm</a:t>
            </a:r>
            <a:r>
              <a:rPr lang="en-US" dirty="0" smtClean="0"/>
              <a:t> </a:t>
            </a:r>
            <a:r>
              <a:rPr lang="en-US" dirty="0" err="1" smtClean="0"/>
              <a:t>thì</a:t>
            </a:r>
            <a:r>
              <a:rPr lang="en-US" dirty="0" smtClean="0"/>
              <a:t> </a:t>
            </a:r>
            <a:r>
              <a:rPr lang="en-US" dirty="0" err="1" smtClean="0"/>
              <a:t>chỉ</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được</a:t>
            </a:r>
            <a:r>
              <a:rPr lang="en-US" dirty="0" smtClean="0"/>
              <a:t> </a:t>
            </a:r>
            <a:r>
              <a:rPr lang="en-US" dirty="0" err="1" smtClean="0"/>
              <a:t>bên</a:t>
            </a:r>
            <a:r>
              <a:rPr lang="en-US" dirty="0" smtClean="0"/>
              <a:t> </a:t>
            </a:r>
            <a:r>
              <a:rPr lang="en-US" dirty="0" err="1" smtClean="0"/>
              <a:t>trong</a:t>
            </a:r>
            <a:r>
              <a:rPr lang="en-US" dirty="0" smtClean="0"/>
              <a:t> </a:t>
            </a:r>
            <a:r>
              <a:rPr lang="en-US" dirty="0" err="1" smtClean="0"/>
              <a:t>phạm</a:t>
            </a:r>
            <a:r>
              <a:rPr lang="en-US" dirty="0" smtClean="0"/>
              <a:t> vi </a:t>
            </a:r>
            <a:r>
              <a:rPr lang="en-US" dirty="0" err="1" smtClean="0"/>
              <a:t>khối</a:t>
            </a:r>
            <a:r>
              <a:rPr lang="en-US" dirty="0" smtClean="0"/>
              <a:t> </a:t>
            </a:r>
            <a:r>
              <a:rPr lang="en-US" dirty="0" err="1" smtClean="0"/>
              <a:t>hàm</a:t>
            </a:r>
            <a:r>
              <a:rPr lang="en-US" dirty="0" smtClean="0"/>
              <a:t> </a:t>
            </a:r>
            <a:r>
              <a:rPr lang="en-US" dirty="0" err="1" smtClean="0"/>
              <a:t>đó</a:t>
            </a:r>
            <a:r>
              <a:rPr lang="en-US" dirty="0" smtClean="0"/>
              <a:t>, </a:t>
            </a:r>
            <a:r>
              <a:rPr lang="en-US" dirty="0" err="1" smtClean="0"/>
              <a:t>kể</a:t>
            </a:r>
            <a:r>
              <a:rPr lang="en-US" dirty="0" smtClean="0"/>
              <a:t> </a:t>
            </a:r>
            <a:r>
              <a:rPr lang="en-US" dirty="0" err="1" smtClean="0"/>
              <a:t>cả</a:t>
            </a:r>
            <a:r>
              <a:rPr lang="en-US" dirty="0" smtClean="0"/>
              <a:t> </a:t>
            </a:r>
            <a:r>
              <a:rPr lang="en-US" dirty="0" err="1" smtClean="0"/>
              <a:t>hàm</a:t>
            </a:r>
            <a:r>
              <a:rPr lang="en-US" dirty="0" smtClean="0"/>
              <a:t> con </a:t>
            </a:r>
            <a:r>
              <a:rPr lang="en-US" dirty="0" err="1" smtClean="0"/>
              <a:t>của</a:t>
            </a:r>
            <a:r>
              <a:rPr lang="en-US" dirty="0" smtClean="0"/>
              <a:t> </a:t>
            </a:r>
            <a:r>
              <a:rPr lang="en-US" dirty="0" err="1" smtClean="0"/>
              <a:t>nó</a:t>
            </a:r>
            <a:r>
              <a:rPr lang="en-US" dirty="0" smtClean="0"/>
              <a:t>.</a:t>
            </a:r>
            <a:endParaRPr lang="en-US" dirty="0"/>
          </a:p>
        </p:txBody>
      </p:sp>
      <p:pic>
        <p:nvPicPr>
          <p:cNvPr id="5"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479187"/>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041993" y="1519761"/>
            <a:ext cx="7068814" cy="369332"/>
          </a:xfrm>
          <a:prstGeom prst="rect">
            <a:avLst/>
          </a:prstGeom>
          <a:noFill/>
        </p:spPr>
        <p:txBody>
          <a:bodyPr wrap="square" rtlCol="0">
            <a:spAutoFit/>
          </a:bodyPr>
          <a:lstStyle/>
          <a:p>
            <a:r>
              <a:rPr lang="en-US" b="1" dirty="0" smtClean="0"/>
              <a:t>Local Scope (</a:t>
            </a:r>
            <a:r>
              <a:rPr lang="en-US" b="1" dirty="0" err="1" smtClean="0"/>
              <a:t>Phạm</a:t>
            </a:r>
            <a:r>
              <a:rPr lang="en-US" b="1" dirty="0" smtClean="0"/>
              <a:t> vi </a:t>
            </a:r>
            <a:r>
              <a:rPr lang="en-US" b="1" dirty="0" err="1" smtClean="0"/>
              <a:t>cục</a:t>
            </a:r>
            <a:r>
              <a:rPr lang="en-US" b="1" dirty="0" smtClean="0"/>
              <a:t> </a:t>
            </a:r>
            <a:r>
              <a:rPr lang="en-US" b="1" dirty="0" err="1" smtClean="0"/>
              <a:t>bộ</a:t>
            </a:r>
            <a:r>
              <a:rPr lang="en-US" b="1" dirty="0"/>
              <a:t>)</a:t>
            </a:r>
            <a:endParaRPr lang="en-US" b="1" dirty="0">
              <a:solidFill>
                <a:srgbClr val="FF0000"/>
              </a:solidFill>
            </a:endParaRPr>
          </a:p>
        </p:txBody>
      </p:sp>
      <p:sp>
        <p:nvSpPr>
          <p:cNvPr id="7" name="Rectangle 6"/>
          <p:cNvSpPr/>
          <p:nvPr/>
        </p:nvSpPr>
        <p:spPr>
          <a:xfrm>
            <a:off x="910062" y="2851080"/>
            <a:ext cx="7846828" cy="188704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1090816" y="2983801"/>
            <a:ext cx="7110974" cy="1754326"/>
          </a:xfrm>
          <a:prstGeom prst="rect">
            <a:avLst/>
          </a:prstGeom>
          <a:noFill/>
        </p:spPr>
        <p:txBody>
          <a:bodyPr wrap="square" rtlCol="0">
            <a:spAutoFit/>
          </a:bodyPr>
          <a:lstStyle/>
          <a:p>
            <a:r>
              <a:rPr lang="en-US" dirty="0" err="1">
                <a:solidFill>
                  <a:srgbClr val="00B0F0"/>
                </a:solidFill>
              </a:rPr>
              <a:t>def</a:t>
            </a:r>
            <a:r>
              <a:rPr lang="en-US" dirty="0">
                <a:solidFill>
                  <a:schemeClr val="bg1"/>
                </a:solidFill>
              </a:rPr>
              <a:t> </a:t>
            </a:r>
            <a:r>
              <a:rPr lang="en-US" dirty="0" err="1" smtClean="0">
                <a:solidFill>
                  <a:schemeClr val="bg1"/>
                </a:solidFill>
              </a:rPr>
              <a:t>myFunction</a:t>
            </a:r>
            <a:r>
              <a:rPr lang="en-US" dirty="0" smtClean="0">
                <a:solidFill>
                  <a:srgbClr val="FFC000"/>
                </a:solidFill>
              </a:rPr>
              <a:t>()</a:t>
            </a:r>
            <a:r>
              <a:rPr lang="en-US" dirty="0" smtClean="0">
                <a:solidFill>
                  <a:schemeClr val="bg1"/>
                </a:solidFill>
              </a:rPr>
              <a:t>:</a:t>
            </a:r>
          </a:p>
          <a:p>
            <a:pPr lvl="1"/>
            <a:r>
              <a:rPr lang="en-US" dirty="0" smtClean="0">
                <a:solidFill>
                  <a:schemeClr val="bg1"/>
                </a:solidFill>
              </a:rPr>
              <a:t>x </a:t>
            </a:r>
            <a:r>
              <a:rPr lang="en-US" dirty="0">
                <a:solidFill>
                  <a:schemeClr val="bg1"/>
                </a:solidFill>
              </a:rPr>
              <a:t>= </a:t>
            </a:r>
            <a:r>
              <a:rPr lang="en-US" dirty="0" smtClean="0">
                <a:solidFill>
                  <a:schemeClr val="bg1"/>
                </a:solidFill>
              </a:rPr>
              <a:t> </a:t>
            </a:r>
            <a:r>
              <a:rPr lang="en-US" dirty="0" smtClean="0">
                <a:solidFill>
                  <a:schemeClr val="accent6">
                    <a:lumMod val="60000"/>
                    <a:lumOff val="40000"/>
                  </a:schemeClr>
                </a:solidFill>
              </a:rPr>
              <a:t>3</a:t>
            </a:r>
            <a:r>
              <a:rPr lang="en-US" dirty="0" smtClean="0">
                <a:solidFill>
                  <a:schemeClr val="bg1"/>
                </a:solidFill>
              </a:rPr>
              <a:t>;</a:t>
            </a:r>
          </a:p>
          <a:p>
            <a:pPr lvl="1"/>
            <a:r>
              <a:rPr lang="en-US" dirty="0" smtClean="0">
                <a:solidFill>
                  <a:schemeClr val="bg1"/>
                </a:solidFill>
              </a:rPr>
              <a:t>print</a:t>
            </a:r>
            <a:r>
              <a:rPr lang="en-US" dirty="0" smtClean="0">
                <a:solidFill>
                  <a:srgbClr val="FFC000"/>
                </a:solidFill>
              </a:rPr>
              <a:t>(</a:t>
            </a:r>
            <a:r>
              <a:rPr lang="en-US" dirty="0" smtClean="0">
                <a:solidFill>
                  <a:schemeClr val="bg1"/>
                </a:solidFill>
              </a:rPr>
              <a:t>x</a:t>
            </a:r>
            <a:r>
              <a:rPr lang="en-US" dirty="0" smtClean="0">
                <a:solidFill>
                  <a:srgbClr val="FFC000"/>
                </a:solidFill>
              </a:rPr>
              <a:t>)</a:t>
            </a:r>
            <a:endParaRPr lang="en-US" dirty="0" smtClean="0">
              <a:solidFill>
                <a:schemeClr val="bg1"/>
              </a:solidFill>
            </a:endParaRPr>
          </a:p>
          <a:p>
            <a:pPr lvl="1"/>
            <a:r>
              <a:rPr lang="en-US" dirty="0" err="1" smtClean="0">
                <a:solidFill>
                  <a:srgbClr val="00B0F0"/>
                </a:solidFill>
              </a:rPr>
              <a:t>def</a:t>
            </a:r>
            <a:r>
              <a:rPr lang="en-US" dirty="0" smtClean="0">
                <a:solidFill>
                  <a:schemeClr val="bg1"/>
                </a:solidFill>
              </a:rPr>
              <a:t> </a:t>
            </a:r>
            <a:r>
              <a:rPr lang="en-US" dirty="0" err="1" smtClean="0">
                <a:solidFill>
                  <a:schemeClr val="bg1"/>
                </a:solidFill>
              </a:rPr>
              <a:t>subFunction</a:t>
            </a:r>
            <a:r>
              <a:rPr lang="en-US" dirty="0" smtClean="0">
                <a:solidFill>
                  <a:schemeClr val="bg1"/>
                </a:solidFill>
              </a:rPr>
              <a:t>():</a:t>
            </a:r>
          </a:p>
          <a:p>
            <a:pPr lvl="1"/>
            <a:r>
              <a:rPr lang="en-US" dirty="0">
                <a:solidFill>
                  <a:schemeClr val="bg1"/>
                </a:solidFill>
              </a:rPr>
              <a:t> </a:t>
            </a:r>
            <a:r>
              <a:rPr lang="en-US" dirty="0" smtClean="0">
                <a:solidFill>
                  <a:schemeClr val="bg1"/>
                </a:solidFill>
              </a:rPr>
              <a:t>      </a:t>
            </a:r>
            <a:r>
              <a:rPr lang="en-US" dirty="0">
                <a:solidFill>
                  <a:schemeClr val="bg1"/>
                </a:solidFill>
              </a:rPr>
              <a:t>print</a:t>
            </a:r>
            <a:r>
              <a:rPr lang="en-US" dirty="0">
                <a:solidFill>
                  <a:srgbClr val="FFC000"/>
                </a:solidFill>
              </a:rPr>
              <a:t>(</a:t>
            </a:r>
            <a:r>
              <a:rPr lang="en-US" dirty="0">
                <a:solidFill>
                  <a:schemeClr val="bg1"/>
                </a:solidFill>
              </a:rPr>
              <a:t>x</a:t>
            </a:r>
            <a:r>
              <a:rPr lang="en-US" dirty="0" smtClean="0">
                <a:solidFill>
                  <a:srgbClr val="FFC000"/>
                </a:solidFill>
              </a:rPr>
              <a:t>)</a:t>
            </a:r>
            <a:endParaRPr lang="en-US" dirty="0" smtClean="0">
              <a:solidFill>
                <a:schemeClr val="bg1"/>
              </a:solidFill>
            </a:endParaRPr>
          </a:p>
          <a:p>
            <a:pPr lvl="1"/>
            <a:endParaRPr lang="en-US" dirty="0" smtClean="0">
              <a:solidFill>
                <a:schemeClr val="bg1"/>
              </a:solidFill>
            </a:endParaRPr>
          </a:p>
        </p:txBody>
      </p:sp>
      <p:sp>
        <p:nvSpPr>
          <p:cNvPr id="9" name="TextBox 8"/>
          <p:cNvSpPr txBox="1"/>
          <p:nvPr/>
        </p:nvSpPr>
        <p:spPr>
          <a:xfrm>
            <a:off x="910062" y="4982796"/>
            <a:ext cx="7793663" cy="369332"/>
          </a:xfrm>
          <a:prstGeom prst="rect">
            <a:avLst/>
          </a:prstGeom>
          <a:noFill/>
        </p:spPr>
        <p:txBody>
          <a:bodyPr wrap="square" rtlCol="0">
            <a:spAutoFit/>
          </a:bodyPr>
          <a:lstStyle/>
          <a:p>
            <a:r>
              <a:rPr lang="en-US" dirty="0" smtClean="0"/>
              <a:t>Qua </a:t>
            </a:r>
            <a:r>
              <a:rPr lang="en-US" dirty="0" err="1" smtClean="0"/>
              <a:t>ví</a:t>
            </a:r>
            <a:r>
              <a:rPr lang="en-US" dirty="0" smtClean="0"/>
              <a:t> </a:t>
            </a:r>
            <a:r>
              <a:rPr lang="en-US" dirty="0" err="1" smtClean="0"/>
              <a:t>dụ</a:t>
            </a:r>
            <a:r>
              <a:rPr lang="en-US" dirty="0" smtClean="0"/>
              <a:t> </a:t>
            </a:r>
            <a:r>
              <a:rPr lang="en-US" dirty="0" err="1" smtClean="0"/>
              <a:t>trên</a:t>
            </a:r>
            <a:r>
              <a:rPr lang="en-US" dirty="0" smtClean="0"/>
              <a:t> </a:t>
            </a:r>
            <a:r>
              <a:rPr lang="en-US" dirty="0" err="1" smtClean="0"/>
              <a:t>biến</a:t>
            </a:r>
            <a:r>
              <a:rPr lang="en-US" dirty="0" smtClean="0"/>
              <a:t> </a:t>
            </a:r>
            <a:r>
              <a:rPr lang="en-US" b="1" dirty="0" smtClean="0"/>
              <a:t>x</a:t>
            </a:r>
            <a:r>
              <a:rPr lang="en-US" dirty="0" smtClean="0"/>
              <a:t> </a:t>
            </a:r>
            <a:r>
              <a:rPr lang="en-US" dirty="0" err="1" smtClean="0"/>
              <a:t>có</a:t>
            </a:r>
            <a:r>
              <a:rPr lang="en-US" dirty="0" smtClean="0"/>
              <a:t> </a:t>
            </a:r>
            <a:r>
              <a:rPr lang="en-US" dirty="0" err="1" smtClean="0"/>
              <a:t>thể</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được</a:t>
            </a:r>
            <a:r>
              <a:rPr lang="en-US" dirty="0" smtClean="0"/>
              <a:t> </a:t>
            </a:r>
            <a:r>
              <a:rPr lang="en-US" dirty="0" err="1" smtClean="0"/>
              <a:t>cả</a:t>
            </a:r>
            <a:r>
              <a:rPr lang="en-US" dirty="0" smtClean="0"/>
              <a:t> </a:t>
            </a:r>
            <a:r>
              <a:rPr lang="en-US" dirty="0" err="1" smtClean="0"/>
              <a:t>trong</a:t>
            </a:r>
            <a:r>
              <a:rPr lang="en-US" dirty="0" smtClean="0"/>
              <a:t> </a:t>
            </a:r>
            <a:r>
              <a:rPr lang="en-US" dirty="0" err="1" smtClean="0"/>
              <a:t>hàm</a:t>
            </a:r>
            <a:r>
              <a:rPr lang="en-US" dirty="0" smtClean="0"/>
              <a:t> con </a:t>
            </a:r>
            <a:r>
              <a:rPr lang="en-US" dirty="0" err="1" smtClean="0"/>
              <a:t>subFunction</a:t>
            </a:r>
            <a:endParaRPr lang="en-US" dirty="0"/>
          </a:p>
        </p:txBody>
      </p:sp>
    </p:spTree>
    <p:extLst>
      <p:ext uri="{BB962C8B-B14F-4D97-AF65-F5344CB8AC3E}">
        <p14:creationId xmlns:p14="http://schemas.microsoft.com/office/powerpoint/2010/main" val="40527256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11</a:t>
            </a:fld>
            <a:endParaRPr lang="en-US"/>
          </a:p>
        </p:txBody>
      </p:sp>
      <p:sp>
        <p:nvSpPr>
          <p:cNvPr id="3" name="Text Placeholder 2"/>
          <p:cNvSpPr>
            <a:spLocks noGrp="1"/>
          </p:cNvSpPr>
          <p:nvPr>
            <p:ph type="body" sz="quarter" idx="13"/>
          </p:nvPr>
        </p:nvSpPr>
        <p:spPr/>
        <p:txBody>
          <a:bodyPr/>
          <a:lstStyle/>
          <a:p>
            <a:r>
              <a:rPr lang="en-US" dirty="0" smtClean="0"/>
              <a:t>4.4  </a:t>
            </a:r>
            <a:r>
              <a:rPr lang="en-US" dirty="0" err="1" smtClean="0"/>
              <a:t>Phạm</a:t>
            </a:r>
            <a:r>
              <a:rPr lang="en-US" dirty="0" smtClean="0"/>
              <a:t> vi </a:t>
            </a:r>
            <a:r>
              <a:rPr lang="en-US" dirty="0" err="1" smtClean="0"/>
              <a:t>sử</a:t>
            </a:r>
            <a:r>
              <a:rPr lang="en-US" dirty="0" smtClean="0"/>
              <a:t> </a:t>
            </a:r>
            <a:r>
              <a:rPr lang="en-US" dirty="0" err="1" smtClean="0"/>
              <a:t>dụng</a:t>
            </a:r>
            <a:r>
              <a:rPr lang="en-US" dirty="0" smtClean="0"/>
              <a:t> </a:t>
            </a:r>
            <a:r>
              <a:rPr lang="en-US" dirty="0" err="1" smtClean="0"/>
              <a:t>biến</a:t>
            </a:r>
            <a:r>
              <a:rPr lang="en-US" dirty="0" smtClean="0"/>
              <a:t> </a:t>
            </a:r>
            <a:r>
              <a:rPr lang="en-US" dirty="0" err="1" smtClean="0"/>
              <a:t>trong</a:t>
            </a:r>
            <a:r>
              <a:rPr lang="en-US" dirty="0" smtClean="0"/>
              <a:t> Function</a:t>
            </a:r>
            <a:endParaRPr lang="en-US" dirty="0"/>
          </a:p>
        </p:txBody>
      </p:sp>
      <p:sp>
        <p:nvSpPr>
          <p:cNvPr id="4" name="TextBox 3"/>
          <p:cNvSpPr txBox="1"/>
          <p:nvPr/>
        </p:nvSpPr>
        <p:spPr>
          <a:xfrm>
            <a:off x="811097" y="2132833"/>
            <a:ext cx="7670412" cy="369332"/>
          </a:xfrm>
          <a:prstGeom prst="rect">
            <a:avLst/>
          </a:prstGeom>
          <a:noFill/>
        </p:spPr>
        <p:txBody>
          <a:bodyPr wrap="square" rtlCol="0">
            <a:spAutoFit/>
          </a:bodyPr>
          <a:lstStyle/>
          <a:p>
            <a:r>
              <a:rPr lang="en-US" dirty="0" err="1" smtClean="0"/>
              <a:t>Ví</a:t>
            </a:r>
            <a:r>
              <a:rPr lang="en-US" dirty="0" smtClean="0"/>
              <a:t> </a:t>
            </a:r>
            <a:r>
              <a:rPr lang="en-US" dirty="0" err="1" smtClean="0"/>
              <a:t>dụ</a:t>
            </a:r>
            <a:r>
              <a:rPr lang="en-US" dirty="0" smtClean="0"/>
              <a:t> </a:t>
            </a:r>
            <a:r>
              <a:rPr lang="en-US" dirty="0" err="1" smtClean="0"/>
              <a:t>thứ</a:t>
            </a:r>
            <a:r>
              <a:rPr lang="en-US" dirty="0" smtClean="0"/>
              <a:t> 2: </a:t>
            </a:r>
            <a:r>
              <a:rPr lang="en-US" dirty="0" err="1" smtClean="0"/>
              <a:t>Biến</a:t>
            </a:r>
            <a:r>
              <a:rPr lang="en-US" dirty="0" smtClean="0"/>
              <a:t> </a:t>
            </a:r>
            <a:r>
              <a:rPr lang="en-US" dirty="0" err="1" smtClean="0"/>
              <a:t>toàn</a:t>
            </a:r>
            <a:r>
              <a:rPr lang="en-US" dirty="0" smtClean="0"/>
              <a:t> </a:t>
            </a:r>
            <a:r>
              <a:rPr lang="en-US" dirty="0" err="1" smtClean="0"/>
              <a:t>cục</a:t>
            </a:r>
            <a:r>
              <a:rPr lang="en-US" dirty="0" smtClean="0"/>
              <a:t> </a:t>
            </a:r>
            <a:r>
              <a:rPr lang="en-US" dirty="0" err="1" smtClean="0"/>
              <a:t>với</a:t>
            </a:r>
            <a:r>
              <a:rPr lang="en-US" dirty="0" smtClean="0"/>
              <a:t> </a:t>
            </a:r>
            <a:r>
              <a:rPr lang="en-US" dirty="0" err="1" smtClean="0"/>
              <a:t>từ</a:t>
            </a:r>
            <a:r>
              <a:rPr lang="en-US" dirty="0" smtClean="0"/>
              <a:t> </a:t>
            </a:r>
            <a:r>
              <a:rPr lang="en-US" dirty="0" err="1" smtClean="0"/>
              <a:t>khóa</a:t>
            </a:r>
            <a:r>
              <a:rPr lang="en-US" dirty="0" smtClean="0"/>
              <a:t> </a:t>
            </a:r>
            <a:r>
              <a:rPr lang="en-US" dirty="0" smtClean="0">
                <a:solidFill>
                  <a:srgbClr val="FF0000"/>
                </a:solidFill>
              </a:rPr>
              <a:t>global</a:t>
            </a:r>
            <a:endParaRPr lang="en-US" dirty="0">
              <a:solidFill>
                <a:srgbClr val="FF0000"/>
              </a:solidFill>
            </a:endParaRPr>
          </a:p>
        </p:txBody>
      </p:sp>
      <p:pic>
        <p:nvPicPr>
          <p:cNvPr id="5"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479187"/>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041993" y="1519761"/>
            <a:ext cx="7068814" cy="369332"/>
          </a:xfrm>
          <a:prstGeom prst="rect">
            <a:avLst/>
          </a:prstGeom>
          <a:noFill/>
        </p:spPr>
        <p:txBody>
          <a:bodyPr wrap="square" rtlCol="0">
            <a:spAutoFit/>
          </a:bodyPr>
          <a:lstStyle/>
          <a:p>
            <a:r>
              <a:rPr lang="en-US" b="1" dirty="0" smtClean="0"/>
              <a:t>Global Scope (</a:t>
            </a:r>
            <a:r>
              <a:rPr lang="en-US" b="1" dirty="0" err="1" smtClean="0"/>
              <a:t>Phạm</a:t>
            </a:r>
            <a:r>
              <a:rPr lang="en-US" b="1" dirty="0" smtClean="0"/>
              <a:t> vi </a:t>
            </a:r>
            <a:r>
              <a:rPr lang="en-US" b="1" dirty="0" err="1" smtClean="0"/>
              <a:t>toàn</a:t>
            </a:r>
            <a:r>
              <a:rPr lang="en-US" b="1" dirty="0" smtClean="0"/>
              <a:t> </a:t>
            </a:r>
            <a:r>
              <a:rPr lang="en-US" b="1" dirty="0" err="1" smtClean="0"/>
              <a:t>cục</a:t>
            </a:r>
            <a:r>
              <a:rPr lang="en-US" b="1" dirty="0" smtClean="0"/>
              <a:t>)</a:t>
            </a:r>
            <a:endParaRPr lang="en-US" b="1" dirty="0">
              <a:solidFill>
                <a:srgbClr val="FF0000"/>
              </a:solidFill>
            </a:endParaRPr>
          </a:p>
        </p:txBody>
      </p:sp>
      <p:sp>
        <p:nvSpPr>
          <p:cNvPr id="7" name="Rectangle 6"/>
          <p:cNvSpPr/>
          <p:nvPr/>
        </p:nvSpPr>
        <p:spPr>
          <a:xfrm>
            <a:off x="910062" y="2851081"/>
            <a:ext cx="7846828" cy="2096013"/>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1090816" y="2983801"/>
            <a:ext cx="7110974" cy="2031325"/>
          </a:xfrm>
          <a:prstGeom prst="rect">
            <a:avLst/>
          </a:prstGeom>
          <a:noFill/>
        </p:spPr>
        <p:txBody>
          <a:bodyPr wrap="square" rtlCol="0">
            <a:spAutoFit/>
          </a:bodyPr>
          <a:lstStyle/>
          <a:p>
            <a:r>
              <a:rPr lang="en-US" dirty="0" err="1" smtClean="0">
                <a:solidFill>
                  <a:srgbClr val="00B0F0"/>
                </a:solidFill>
              </a:rPr>
              <a:t>def</a:t>
            </a:r>
            <a:r>
              <a:rPr lang="en-US" dirty="0" smtClean="0">
                <a:solidFill>
                  <a:schemeClr val="bg1"/>
                </a:solidFill>
              </a:rPr>
              <a:t> </a:t>
            </a:r>
            <a:r>
              <a:rPr lang="en-US" dirty="0" err="1" smtClean="0">
                <a:solidFill>
                  <a:schemeClr val="bg1"/>
                </a:solidFill>
              </a:rPr>
              <a:t>myFunction</a:t>
            </a:r>
            <a:r>
              <a:rPr lang="en-US" dirty="0" smtClean="0">
                <a:solidFill>
                  <a:srgbClr val="FFC000"/>
                </a:solidFill>
              </a:rPr>
              <a:t>()</a:t>
            </a:r>
            <a:r>
              <a:rPr lang="en-US" dirty="0" smtClean="0">
                <a:solidFill>
                  <a:schemeClr val="bg1"/>
                </a:solidFill>
              </a:rPr>
              <a:t>:</a:t>
            </a:r>
            <a:endParaRPr lang="en-US" dirty="0">
              <a:solidFill>
                <a:schemeClr val="bg1"/>
              </a:solidFill>
            </a:endParaRPr>
          </a:p>
          <a:p>
            <a:pPr marL="0" lvl="1"/>
            <a:r>
              <a:rPr lang="en-US" dirty="0">
                <a:solidFill>
                  <a:schemeClr val="bg1"/>
                </a:solidFill>
              </a:rPr>
              <a:t> </a:t>
            </a:r>
            <a:r>
              <a:rPr lang="en-US" dirty="0" smtClean="0">
                <a:solidFill>
                  <a:schemeClr val="bg1"/>
                </a:solidFill>
              </a:rPr>
              <a:t>     global </a:t>
            </a:r>
            <a:r>
              <a:rPr lang="en-US" dirty="0" smtClean="0">
                <a:solidFill>
                  <a:schemeClr val="bg1"/>
                </a:solidFill>
              </a:rPr>
              <a:t>x</a:t>
            </a:r>
          </a:p>
          <a:p>
            <a:pPr marL="0" lvl="1"/>
            <a:r>
              <a:rPr lang="en-US" dirty="0">
                <a:solidFill>
                  <a:schemeClr val="bg1"/>
                </a:solidFill>
              </a:rPr>
              <a:t> </a:t>
            </a:r>
            <a:r>
              <a:rPr lang="en-US" dirty="0" smtClean="0">
                <a:solidFill>
                  <a:schemeClr val="bg1"/>
                </a:solidFill>
              </a:rPr>
              <a:t>     x </a:t>
            </a:r>
            <a:r>
              <a:rPr lang="en-US" dirty="0" smtClean="0">
                <a:solidFill>
                  <a:schemeClr val="bg1"/>
                </a:solidFill>
              </a:rPr>
              <a:t> </a:t>
            </a:r>
            <a:r>
              <a:rPr lang="en-US" dirty="0">
                <a:solidFill>
                  <a:schemeClr val="bg1"/>
                </a:solidFill>
              </a:rPr>
              <a:t>=  </a:t>
            </a:r>
            <a:r>
              <a:rPr lang="en-US" dirty="0">
                <a:solidFill>
                  <a:schemeClr val="accent6">
                    <a:lumMod val="60000"/>
                    <a:lumOff val="40000"/>
                  </a:schemeClr>
                </a:solidFill>
              </a:rPr>
              <a:t>3</a:t>
            </a:r>
            <a:r>
              <a:rPr lang="en-US" dirty="0">
                <a:solidFill>
                  <a:schemeClr val="bg1"/>
                </a:solidFill>
              </a:rPr>
              <a:t>;</a:t>
            </a:r>
          </a:p>
          <a:p>
            <a:r>
              <a:rPr lang="en-US" dirty="0" smtClean="0">
                <a:solidFill>
                  <a:schemeClr val="bg1"/>
                </a:solidFill>
              </a:rPr>
              <a:t>      print</a:t>
            </a:r>
            <a:r>
              <a:rPr lang="en-US" dirty="0" smtClean="0">
                <a:solidFill>
                  <a:srgbClr val="FFC000"/>
                </a:solidFill>
              </a:rPr>
              <a:t>(</a:t>
            </a:r>
            <a:r>
              <a:rPr lang="en-US" dirty="0" smtClean="0">
                <a:solidFill>
                  <a:schemeClr val="bg1"/>
                </a:solidFill>
              </a:rPr>
              <a:t>x</a:t>
            </a:r>
            <a:r>
              <a:rPr lang="en-US" dirty="0" smtClean="0">
                <a:solidFill>
                  <a:srgbClr val="FFC000"/>
                </a:solidFill>
              </a:rPr>
              <a:t>)</a:t>
            </a:r>
          </a:p>
          <a:p>
            <a:endParaRPr lang="en-US" dirty="0">
              <a:solidFill>
                <a:srgbClr val="FFC000"/>
              </a:solidFill>
            </a:endParaRPr>
          </a:p>
          <a:p>
            <a:r>
              <a:rPr lang="en-US" dirty="0" smtClean="0">
                <a:solidFill>
                  <a:schemeClr val="bg1"/>
                </a:solidFill>
              </a:rPr>
              <a:t>print</a:t>
            </a:r>
            <a:r>
              <a:rPr lang="en-US" dirty="0" smtClean="0">
                <a:solidFill>
                  <a:srgbClr val="FFC000"/>
                </a:solidFill>
              </a:rPr>
              <a:t>(</a:t>
            </a:r>
            <a:r>
              <a:rPr lang="en-US" dirty="0" smtClean="0">
                <a:solidFill>
                  <a:schemeClr val="bg1"/>
                </a:solidFill>
              </a:rPr>
              <a:t>x</a:t>
            </a:r>
            <a:r>
              <a:rPr lang="en-US" dirty="0" smtClean="0">
                <a:solidFill>
                  <a:srgbClr val="FFC000"/>
                </a:solidFill>
              </a:rPr>
              <a:t>)</a:t>
            </a:r>
            <a:endParaRPr lang="en-US" dirty="0" smtClean="0">
              <a:solidFill>
                <a:schemeClr val="bg1"/>
              </a:solidFill>
            </a:endParaRPr>
          </a:p>
          <a:p>
            <a:pPr lvl="1"/>
            <a:endParaRPr lang="en-US" dirty="0" smtClean="0">
              <a:solidFill>
                <a:schemeClr val="bg1"/>
              </a:solidFill>
            </a:endParaRPr>
          </a:p>
        </p:txBody>
      </p:sp>
      <p:sp>
        <p:nvSpPr>
          <p:cNvPr id="9" name="TextBox 8"/>
          <p:cNvSpPr txBox="1"/>
          <p:nvPr/>
        </p:nvSpPr>
        <p:spPr>
          <a:xfrm>
            <a:off x="811097" y="5147846"/>
            <a:ext cx="7793663" cy="646331"/>
          </a:xfrm>
          <a:prstGeom prst="rect">
            <a:avLst/>
          </a:prstGeom>
          <a:noFill/>
        </p:spPr>
        <p:txBody>
          <a:bodyPr wrap="square" rtlCol="0">
            <a:spAutoFit/>
          </a:bodyPr>
          <a:lstStyle/>
          <a:p>
            <a:r>
              <a:rPr lang="en-US" dirty="0" smtClean="0"/>
              <a:t>Qua </a:t>
            </a:r>
            <a:r>
              <a:rPr lang="en-US" dirty="0" err="1" smtClean="0"/>
              <a:t>ví</a:t>
            </a:r>
            <a:r>
              <a:rPr lang="en-US" dirty="0" smtClean="0"/>
              <a:t> </a:t>
            </a:r>
            <a:r>
              <a:rPr lang="en-US" dirty="0" err="1" smtClean="0"/>
              <a:t>dụ</a:t>
            </a:r>
            <a:r>
              <a:rPr lang="en-US" dirty="0" smtClean="0"/>
              <a:t> </a:t>
            </a:r>
            <a:r>
              <a:rPr lang="en-US" dirty="0" err="1" smtClean="0"/>
              <a:t>trên</a:t>
            </a:r>
            <a:r>
              <a:rPr lang="en-US" dirty="0" smtClean="0"/>
              <a:t> </a:t>
            </a:r>
            <a:r>
              <a:rPr lang="en-US" dirty="0" err="1" smtClean="0"/>
              <a:t>biến</a:t>
            </a:r>
            <a:r>
              <a:rPr lang="en-US" dirty="0" smtClean="0"/>
              <a:t> </a:t>
            </a:r>
            <a:r>
              <a:rPr lang="en-US" b="1" dirty="0" smtClean="0"/>
              <a:t>x</a:t>
            </a:r>
            <a:r>
              <a:rPr lang="en-US" dirty="0" smtClean="0"/>
              <a:t> </a:t>
            </a:r>
            <a:r>
              <a:rPr lang="en-US" dirty="0" err="1" smtClean="0"/>
              <a:t>dùng</a:t>
            </a:r>
            <a:r>
              <a:rPr lang="en-US" dirty="0" smtClean="0"/>
              <a:t> </a:t>
            </a:r>
            <a:r>
              <a:rPr lang="en-US" dirty="0" err="1" smtClean="0"/>
              <a:t>được</a:t>
            </a:r>
            <a:r>
              <a:rPr lang="en-US" dirty="0" smtClean="0"/>
              <a:t> </a:t>
            </a:r>
            <a:r>
              <a:rPr lang="en-US" dirty="0" err="1" smtClean="0"/>
              <a:t>trong</a:t>
            </a:r>
            <a:r>
              <a:rPr lang="en-US" dirty="0" smtClean="0"/>
              <a:t> </a:t>
            </a:r>
            <a:r>
              <a:rPr lang="en-US" dirty="0" err="1" smtClean="0"/>
              <a:t>hàm</a:t>
            </a:r>
            <a:r>
              <a:rPr lang="en-US" dirty="0" smtClean="0"/>
              <a:t> </a:t>
            </a:r>
            <a:r>
              <a:rPr lang="en-US" dirty="0" err="1" smtClean="0"/>
              <a:t>myFunction</a:t>
            </a:r>
            <a:r>
              <a:rPr lang="en-US" dirty="0" smtClean="0"/>
              <a:t>, </a:t>
            </a:r>
            <a:r>
              <a:rPr lang="en-US" dirty="0" err="1" smtClean="0"/>
              <a:t>vừa</a:t>
            </a:r>
            <a:r>
              <a:rPr lang="en-US" dirty="0" smtClean="0"/>
              <a:t> </a:t>
            </a:r>
            <a:r>
              <a:rPr lang="en-US" dirty="0" err="1" smtClean="0"/>
              <a:t>dùng</a:t>
            </a:r>
            <a:r>
              <a:rPr lang="en-US" dirty="0" smtClean="0"/>
              <a:t> </a:t>
            </a:r>
            <a:r>
              <a:rPr lang="en-US" dirty="0" err="1" smtClean="0"/>
              <a:t>được</a:t>
            </a:r>
            <a:r>
              <a:rPr lang="en-US" dirty="0" smtClean="0"/>
              <a:t> </a:t>
            </a:r>
            <a:r>
              <a:rPr lang="en-US" dirty="0" err="1" smtClean="0"/>
              <a:t>bên</a:t>
            </a:r>
            <a:r>
              <a:rPr lang="en-US" dirty="0" smtClean="0"/>
              <a:t> </a:t>
            </a:r>
            <a:r>
              <a:rPr lang="en-US" dirty="0" err="1" smtClean="0"/>
              <a:t>ngoài</a:t>
            </a:r>
            <a:r>
              <a:rPr lang="en-US" dirty="0" smtClean="0"/>
              <a:t> </a:t>
            </a:r>
            <a:r>
              <a:rPr lang="en-US" dirty="0" err="1" smtClean="0"/>
              <a:t>hàm</a:t>
            </a:r>
            <a:r>
              <a:rPr lang="en-US" dirty="0" smtClean="0"/>
              <a:t> </a:t>
            </a:r>
            <a:r>
              <a:rPr lang="en-US" dirty="0" err="1" smtClean="0"/>
              <a:t>myFunction</a:t>
            </a:r>
            <a:endParaRPr lang="en-US" dirty="0"/>
          </a:p>
        </p:txBody>
      </p:sp>
    </p:spTree>
    <p:extLst>
      <p:ext uri="{BB962C8B-B14F-4D97-AF65-F5344CB8AC3E}">
        <p14:creationId xmlns:p14="http://schemas.microsoft.com/office/powerpoint/2010/main" val="30376345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12</a:t>
            </a:fld>
            <a:endParaRPr lang="en-US"/>
          </a:p>
        </p:txBody>
      </p:sp>
      <p:sp>
        <p:nvSpPr>
          <p:cNvPr id="3" name="Text Placeholder 2"/>
          <p:cNvSpPr>
            <a:spLocks noGrp="1"/>
          </p:cNvSpPr>
          <p:nvPr>
            <p:ph type="body" sz="quarter" idx="13"/>
          </p:nvPr>
        </p:nvSpPr>
        <p:spPr/>
        <p:txBody>
          <a:bodyPr/>
          <a:lstStyle/>
          <a:p>
            <a:r>
              <a:rPr lang="en-US" dirty="0" smtClean="0"/>
              <a:t>4.4  </a:t>
            </a:r>
            <a:r>
              <a:rPr lang="en-US" dirty="0" err="1" smtClean="0"/>
              <a:t>Phạm</a:t>
            </a:r>
            <a:r>
              <a:rPr lang="en-US" dirty="0" smtClean="0"/>
              <a:t> vi </a:t>
            </a:r>
            <a:r>
              <a:rPr lang="en-US" dirty="0" err="1" smtClean="0"/>
              <a:t>sử</a:t>
            </a:r>
            <a:r>
              <a:rPr lang="en-US" dirty="0" smtClean="0"/>
              <a:t> </a:t>
            </a:r>
            <a:r>
              <a:rPr lang="en-US" dirty="0" err="1" smtClean="0"/>
              <a:t>dụng</a:t>
            </a:r>
            <a:r>
              <a:rPr lang="en-US" dirty="0" smtClean="0"/>
              <a:t> </a:t>
            </a:r>
            <a:r>
              <a:rPr lang="en-US" dirty="0" err="1" smtClean="0"/>
              <a:t>biến</a:t>
            </a:r>
            <a:r>
              <a:rPr lang="en-US" dirty="0" smtClean="0"/>
              <a:t> </a:t>
            </a:r>
            <a:r>
              <a:rPr lang="en-US" dirty="0" err="1" smtClean="0"/>
              <a:t>trong</a:t>
            </a:r>
            <a:r>
              <a:rPr lang="en-US" dirty="0" smtClean="0"/>
              <a:t> Function</a:t>
            </a:r>
            <a:endParaRPr lang="en-US" dirty="0"/>
          </a:p>
        </p:txBody>
      </p:sp>
      <p:sp>
        <p:nvSpPr>
          <p:cNvPr id="4" name="TextBox 3"/>
          <p:cNvSpPr txBox="1"/>
          <p:nvPr/>
        </p:nvSpPr>
        <p:spPr>
          <a:xfrm>
            <a:off x="811097" y="2037578"/>
            <a:ext cx="7670412" cy="646331"/>
          </a:xfrm>
          <a:prstGeom prst="rect">
            <a:avLst/>
          </a:prstGeom>
          <a:noFill/>
        </p:spPr>
        <p:txBody>
          <a:bodyPr wrap="square" rtlCol="0">
            <a:spAutoFit/>
          </a:bodyPr>
          <a:lstStyle/>
          <a:p>
            <a:r>
              <a:rPr lang="en-US" dirty="0" err="1"/>
              <a:t>Đ</a:t>
            </a:r>
            <a:r>
              <a:rPr lang="en-US" dirty="0" err="1" smtClean="0"/>
              <a:t>ể</a:t>
            </a:r>
            <a:r>
              <a:rPr lang="en-US" dirty="0" smtClean="0"/>
              <a:t> </a:t>
            </a:r>
            <a:r>
              <a:rPr lang="en-US" dirty="0" err="1"/>
              <a:t>thay</a:t>
            </a:r>
            <a:r>
              <a:rPr lang="en-US" dirty="0"/>
              <a:t> </a:t>
            </a:r>
            <a:r>
              <a:rPr lang="en-US" dirty="0" err="1"/>
              <a:t>đổi</a:t>
            </a:r>
            <a:r>
              <a:rPr lang="en-US" dirty="0"/>
              <a:t> </a:t>
            </a:r>
            <a:r>
              <a:rPr lang="en-US" dirty="0" err="1"/>
              <a:t>giá</a:t>
            </a:r>
            <a:r>
              <a:rPr lang="en-US" dirty="0"/>
              <a:t> </a:t>
            </a:r>
            <a:r>
              <a:rPr lang="en-US" dirty="0" err="1"/>
              <a:t>trị</a:t>
            </a:r>
            <a:r>
              <a:rPr lang="en-US" dirty="0"/>
              <a:t> </a:t>
            </a:r>
            <a:r>
              <a:rPr lang="en-US" dirty="0" err="1"/>
              <a:t>của</a:t>
            </a:r>
            <a:r>
              <a:rPr lang="en-US" dirty="0"/>
              <a:t> </a:t>
            </a:r>
            <a:r>
              <a:rPr lang="en-US" dirty="0" err="1"/>
              <a:t>một</a:t>
            </a:r>
            <a:r>
              <a:rPr lang="en-US" dirty="0"/>
              <a:t> </a:t>
            </a:r>
            <a:r>
              <a:rPr lang="en-US" dirty="0" err="1"/>
              <a:t>biến</a:t>
            </a:r>
            <a:r>
              <a:rPr lang="en-US" dirty="0"/>
              <a:t> </a:t>
            </a:r>
            <a:r>
              <a:rPr lang="en-US" dirty="0" err="1"/>
              <a:t>toàn</a:t>
            </a:r>
            <a:r>
              <a:rPr lang="en-US" dirty="0"/>
              <a:t> </a:t>
            </a:r>
            <a:r>
              <a:rPr lang="en-US" dirty="0" err="1"/>
              <a:t>cục</a:t>
            </a:r>
            <a:r>
              <a:rPr lang="en-US" dirty="0"/>
              <a:t> </a:t>
            </a:r>
            <a:r>
              <a:rPr lang="en-US" dirty="0" err="1"/>
              <a:t>bên</a:t>
            </a:r>
            <a:r>
              <a:rPr lang="en-US" dirty="0"/>
              <a:t> </a:t>
            </a:r>
            <a:r>
              <a:rPr lang="en-US" dirty="0" err="1"/>
              <a:t>trong</a:t>
            </a:r>
            <a:r>
              <a:rPr lang="en-US" dirty="0"/>
              <a:t> </a:t>
            </a:r>
            <a:r>
              <a:rPr lang="en-US" dirty="0" err="1"/>
              <a:t>một</a:t>
            </a:r>
            <a:r>
              <a:rPr lang="en-US" dirty="0"/>
              <a:t> </a:t>
            </a:r>
            <a:r>
              <a:rPr lang="en-US" dirty="0" err="1"/>
              <a:t>hàm</a:t>
            </a:r>
            <a:r>
              <a:rPr lang="en-US" dirty="0"/>
              <a:t>, </a:t>
            </a:r>
            <a:r>
              <a:rPr lang="en-US" dirty="0" err="1"/>
              <a:t>hãy</a:t>
            </a:r>
            <a:r>
              <a:rPr lang="en-US" dirty="0"/>
              <a:t> </a:t>
            </a:r>
            <a:r>
              <a:rPr lang="en-US" dirty="0" err="1"/>
              <a:t>tham</a:t>
            </a:r>
            <a:r>
              <a:rPr lang="en-US" dirty="0"/>
              <a:t> </a:t>
            </a:r>
            <a:r>
              <a:rPr lang="en-US" dirty="0" err="1"/>
              <a:t>chiếu</a:t>
            </a:r>
            <a:r>
              <a:rPr lang="en-US" dirty="0"/>
              <a:t> </a:t>
            </a:r>
            <a:r>
              <a:rPr lang="en-US" dirty="0" err="1"/>
              <a:t>đến</a:t>
            </a:r>
            <a:r>
              <a:rPr lang="en-US" dirty="0"/>
              <a:t> </a:t>
            </a:r>
            <a:r>
              <a:rPr lang="en-US" dirty="0" err="1"/>
              <a:t>biến</a:t>
            </a:r>
            <a:r>
              <a:rPr lang="en-US" dirty="0"/>
              <a:t> </a:t>
            </a:r>
            <a:r>
              <a:rPr lang="en-US" dirty="0" err="1"/>
              <a:t>đó</a:t>
            </a:r>
            <a:r>
              <a:rPr lang="en-US" dirty="0"/>
              <a:t> </a:t>
            </a:r>
            <a:r>
              <a:rPr lang="en-US" dirty="0" err="1"/>
              <a:t>bằng</a:t>
            </a:r>
            <a:r>
              <a:rPr lang="en-US" dirty="0"/>
              <a:t> </a:t>
            </a:r>
            <a:r>
              <a:rPr lang="en-US" dirty="0" err="1"/>
              <a:t>cách</a:t>
            </a:r>
            <a:r>
              <a:rPr lang="en-US" dirty="0"/>
              <a:t> </a:t>
            </a:r>
            <a:r>
              <a:rPr lang="en-US" dirty="0" err="1"/>
              <a:t>sử</a:t>
            </a:r>
            <a:r>
              <a:rPr lang="en-US" dirty="0"/>
              <a:t> </a:t>
            </a:r>
            <a:r>
              <a:rPr lang="en-US" dirty="0" err="1"/>
              <a:t>dụng</a:t>
            </a:r>
            <a:r>
              <a:rPr lang="en-US" dirty="0"/>
              <a:t> </a:t>
            </a:r>
            <a:r>
              <a:rPr lang="en-US" dirty="0" err="1"/>
              <a:t>từ</a:t>
            </a:r>
            <a:r>
              <a:rPr lang="en-US" dirty="0"/>
              <a:t> </a:t>
            </a:r>
            <a:r>
              <a:rPr lang="en-US" dirty="0" err="1"/>
              <a:t>khóa</a:t>
            </a:r>
            <a:r>
              <a:rPr lang="en-US" dirty="0"/>
              <a:t> </a:t>
            </a:r>
            <a:r>
              <a:rPr lang="en-US" dirty="0" err="1"/>
              <a:t>toàn</a:t>
            </a:r>
            <a:r>
              <a:rPr lang="en-US" dirty="0"/>
              <a:t> </a:t>
            </a:r>
            <a:r>
              <a:rPr lang="en-US" dirty="0" err="1"/>
              <a:t>cục</a:t>
            </a:r>
            <a:r>
              <a:rPr lang="en-US" dirty="0"/>
              <a:t>:</a:t>
            </a:r>
            <a:endParaRPr lang="en-US" dirty="0"/>
          </a:p>
        </p:txBody>
      </p:sp>
      <p:pic>
        <p:nvPicPr>
          <p:cNvPr id="5"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479187"/>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041993" y="1519761"/>
            <a:ext cx="7068814" cy="369332"/>
          </a:xfrm>
          <a:prstGeom prst="rect">
            <a:avLst/>
          </a:prstGeom>
          <a:noFill/>
        </p:spPr>
        <p:txBody>
          <a:bodyPr wrap="square" rtlCol="0">
            <a:spAutoFit/>
          </a:bodyPr>
          <a:lstStyle/>
          <a:p>
            <a:r>
              <a:rPr lang="en-US" b="1" dirty="0" smtClean="0"/>
              <a:t>Global Scope (</a:t>
            </a:r>
            <a:r>
              <a:rPr lang="en-US" b="1" dirty="0" err="1" smtClean="0"/>
              <a:t>Phạm</a:t>
            </a:r>
            <a:r>
              <a:rPr lang="en-US" b="1" dirty="0" smtClean="0"/>
              <a:t> vi </a:t>
            </a:r>
            <a:r>
              <a:rPr lang="en-US" b="1" dirty="0" err="1" smtClean="0"/>
              <a:t>toàn</a:t>
            </a:r>
            <a:r>
              <a:rPr lang="en-US" b="1" dirty="0" smtClean="0"/>
              <a:t> </a:t>
            </a:r>
            <a:r>
              <a:rPr lang="en-US" b="1" dirty="0" err="1" smtClean="0"/>
              <a:t>cục</a:t>
            </a:r>
            <a:r>
              <a:rPr lang="en-US" b="1" dirty="0" smtClean="0"/>
              <a:t>)</a:t>
            </a:r>
            <a:endParaRPr lang="en-US" b="1" dirty="0">
              <a:solidFill>
                <a:srgbClr val="FF0000"/>
              </a:solidFill>
            </a:endParaRPr>
          </a:p>
        </p:txBody>
      </p:sp>
      <p:sp>
        <p:nvSpPr>
          <p:cNvPr id="7" name="Rectangle 6"/>
          <p:cNvSpPr/>
          <p:nvPr/>
        </p:nvSpPr>
        <p:spPr>
          <a:xfrm>
            <a:off x="910062" y="2851081"/>
            <a:ext cx="7846828" cy="2486463"/>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1090816" y="2983801"/>
            <a:ext cx="7110974" cy="2308324"/>
          </a:xfrm>
          <a:prstGeom prst="rect">
            <a:avLst/>
          </a:prstGeom>
          <a:noFill/>
        </p:spPr>
        <p:txBody>
          <a:bodyPr wrap="square" rtlCol="0">
            <a:spAutoFit/>
          </a:bodyPr>
          <a:lstStyle/>
          <a:p>
            <a:pPr marL="0" lvl="1"/>
            <a:r>
              <a:rPr lang="en-US" dirty="0">
                <a:solidFill>
                  <a:schemeClr val="bg1"/>
                </a:solidFill>
              </a:rPr>
              <a:t>x =  </a:t>
            </a:r>
            <a:r>
              <a:rPr lang="en-US" dirty="0" smtClean="0">
                <a:solidFill>
                  <a:schemeClr val="accent6">
                    <a:lumMod val="60000"/>
                    <a:lumOff val="40000"/>
                  </a:schemeClr>
                </a:solidFill>
              </a:rPr>
              <a:t>2</a:t>
            </a:r>
            <a:r>
              <a:rPr lang="en-US" dirty="0" smtClean="0">
                <a:solidFill>
                  <a:schemeClr val="bg1"/>
                </a:solidFill>
              </a:rPr>
              <a:t>;</a:t>
            </a:r>
            <a:endParaRPr lang="en-US" dirty="0">
              <a:solidFill>
                <a:schemeClr val="bg1"/>
              </a:solidFill>
            </a:endParaRPr>
          </a:p>
          <a:p>
            <a:r>
              <a:rPr lang="en-US" dirty="0" err="1">
                <a:solidFill>
                  <a:srgbClr val="00B0F0"/>
                </a:solidFill>
              </a:rPr>
              <a:t>def</a:t>
            </a:r>
            <a:r>
              <a:rPr lang="en-US" dirty="0">
                <a:solidFill>
                  <a:schemeClr val="bg1"/>
                </a:solidFill>
              </a:rPr>
              <a:t> </a:t>
            </a:r>
            <a:r>
              <a:rPr lang="en-US" dirty="0" err="1">
                <a:solidFill>
                  <a:schemeClr val="bg1"/>
                </a:solidFill>
              </a:rPr>
              <a:t>myFunction</a:t>
            </a:r>
            <a:r>
              <a:rPr lang="en-US" dirty="0">
                <a:solidFill>
                  <a:srgbClr val="FFC000"/>
                </a:solidFill>
              </a:rPr>
              <a:t>()</a:t>
            </a:r>
            <a:r>
              <a:rPr lang="en-US" dirty="0">
                <a:solidFill>
                  <a:schemeClr val="bg1"/>
                </a:solidFill>
              </a:rPr>
              <a:t>:</a:t>
            </a:r>
          </a:p>
          <a:p>
            <a:pPr marL="0" lvl="1"/>
            <a:r>
              <a:rPr lang="en-US" dirty="0">
                <a:solidFill>
                  <a:schemeClr val="bg1"/>
                </a:solidFill>
              </a:rPr>
              <a:t>      </a:t>
            </a:r>
            <a:r>
              <a:rPr lang="en-US" dirty="0" smtClean="0">
                <a:solidFill>
                  <a:schemeClr val="bg1"/>
                </a:solidFill>
              </a:rPr>
              <a:t>global x </a:t>
            </a:r>
          </a:p>
          <a:p>
            <a:pPr marL="0" lvl="1"/>
            <a:r>
              <a:rPr lang="en-US" dirty="0">
                <a:solidFill>
                  <a:schemeClr val="bg1"/>
                </a:solidFill>
              </a:rPr>
              <a:t> </a:t>
            </a:r>
            <a:r>
              <a:rPr lang="en-US" dirty="0" smtClean="0">
                <a:solidFill>
                  <a:schemeClr val="bg1"/>
                </a:solidFill>
              </a:rPr>
              <a:t>     x </a:t>
            </a:r>
            <a:r>
              <a:rPr lang="en-US" dirty="0">
                <a:solidFill>
                  <a:schemeClr val="bg1"/>
                </a:solidFill>
              </a:rPr>
              <a:t>=  </a:t>
            </a:r>
            <a:r>
              <a:rPr lang="en-US" dirty="0">
                <a:solidFill>
                  <a:schemeClr val="accent6">
                    <a:lumMod val="60000"/>
                    <a:lumOff val="40000"/>
                  </a:schemeClr>
                </a:solidFill>
              </a:rPr>
              <a:t>3</a:t>
            </a:r>
            <a:r>
              <a:rPr lang="en-US" dirty="0">
                <a:solidFill>
                  <a:schemeClr val="bg1"/>
                </a:solidFill>
              </a:rPr>
              <a:t>;</a:t>
            </a:r>
          </a:p>
          <a:p>
            <a:r>
              <a:rPr lang="en-US" dirty="0">
                <a:solidFill>
                  <a:schemeClr val="bg1"/>
                </a:solidFill>
              </a:rPr>
              <a:t>      print</a:t>
            </a:r>
            <a:r>
              <a:rPr lang="en-US" dirty="0">
                <a:solidFill>
                  <a:srgbClr val="FFC000"/>
                </a:solidFill>
              </a:rPr>
              <a:t>(</a:t>
            </a:r>
            <a:r>
              <a:rPr lang="en-US" dirty="0">
                <a:solidFill>
                  <a:schemeClr val="bg1"/>
                </a:solidFill>
              </a:rPr>
              <a:t>x</a:t>
            </a:r>
            <a:r>
              <a:rPr lang="en-US" dirty="0">
                <a:solidFill>
                  <a:srgbClr val="FFC000"/>
                </a:solidFill>
              </a:rPr>
              <a:t>)</a:t>
            </a:r>
          </a:p>
          <a:p>
            <a:endParaRPr lang="en-US" dirty="0">
              <a:solidFill>
                <a:srgbClr val="FFC000"/>
              </a:solidFill>
            </a:endParaRPr>
          </a:p>
          <a:p>
            <a:r>
              <a:rPr lang="en-US" dirty="0">
                <a:solidFill>
                  <a:schemeClr val="bg1"/>
                </a:solidFill>
              </a:rPr>
              <a:t>print</a:t>
            </a:r>
            <a:r>
              <a:rPr lang="en-US" dirty="0">
                <a:solidFill>
                  <a:srgbClr val="FFC000"/>
                </a:solidFill>
              </a:rPr>
              <a:t>(</a:t>
            </a:r>
            <a:r>
              <a:rPr lang="en-US" dirty="0">
                <a:solidFill>
                  <a:schemeClr val="bg1"/>
                </a:solidFill>
              </a:rPr>
              <a:t>x</a:t>
            </a:r>
            <a:r>
              <a:rPr lang="en-US" dirty="0">
                <a:solidFill>
                  <a:srgbClr val="FFC000"/>
                </a:solidFill>
              </a:rPr>
              <a:t>)</a:t>
            </a:r>
            <a:endParaRPr lang="en-US" dirty="0">
              <a:solidFill>
                <a:schemeClr val="bg1"/>
              </a:solidFill>
            </a:endParaRPr>
          </a:p>
          <a:p>
            <a:pPr lvl="1"/>
            <a:endParaRPr lang="en-US" dirty="0" smtClean="0">
              <a:solidFill>
                <a:schemeClr val="bg1"/>
              </a:solidFill>
            </a:endParaRPr>
          </a:p>
        </p:txBody>
      </p:sp>
      <p:sp>
        <p:nvSpPr>
          <p:cNvPr id="9" name="TextBox 8"/>
          <p:cNvSpPr txBox="1"/>
          <p:nvPr/>
        </p:nvSpPr>
        <p:spPr>
          <a:xfrm>
            <a:off x="811097" y="5470264"/>
            <a:ext cx="7793663" cy="369332"/>
          </a:xfrm>
          <a:prstGeom prst="rect">
            <a:avLst/>
          </a:prstGeom>
          <a:noFill/>
        </p:spPr>
        <p:txBody>
          <a:bodyPr wrap="square" rtlCol="0">
            <a:spAutoFit/>
          </a:bodyPr>
          <a:lstStyle/>
          <a:p>
            <a:r>
              <a:rPr lang="en-US" dirty="0" smtClean="0"/>
              <a:t>Qua </a:t>
            </a:r>
            <a:r>
              <a:rPr lang="en-US" dirty="0" err="1" smtClean="0"/>
              <a:t>ví</a:t>
            </a:r>
            <a:r>
              <a:rPr lang="en-US" dirty="0" smtClean="0"/>
              <a:t> </a:t>
            </a:r>
            <a:r>
              <a:rPr lang="en-US" dirty="0" err="1" smtClean="0"/>
              <a:t>dụ</a:t>
            </a:r>
            <a:r>
              <a:rPr lang="en-US" dirty="0" smtClean="0"/>
              <a:t> </a:t>
            </a:r>
            <a:r>
              <a:rPr lang="en-US" dirty="0" err="1" smtClean="0"/>
              <a:t>trên</a:t>
            </a:r>
            <a:r>
              <a:rPr lang="en-US" dirty="0" smtClean="0"/>
              <a:t> </a:t>
            </a:r>
            <a:r>
              <a:rPr lang="en-US" dirty="0" err="1" smtClean="0"/>
              <a:t>biến</a:t>
            </a:r>
            <a:r>
              <a:rPr lang="en-US" dirty="0" smtClean="0"/>
              <a:t> </a:t>
            </a:r>
            <a:r>
              <a:rPr lang="en-US" b="1" dirty="0" smtClean="0"/>
              <a:t>x</a:t>
            </a:r>
            <a:r>
              <a:rPr lang="en-US" dirty="0" smtClean="0"/>
              <a:t> </a:t>
            </a:r>
            <a:r>
              <a:rPr lang="en-US" dirty="0" err="1" smtClean="0"/>
              <a:t>cuối</a:t>
            </a:r>
            <a:r>
              <a:rPr lang="en-US" dirty="0" smtClean="0"/>
              <a:t> </a:t>
            </a:r>
            <a:r>
              <a:rPr lang="en-US" dirty="0" err="1" smtClean="0"/>
              <a:t>cùng</a:t>
            </a:r>
            <a:r>
              <a:rPr lang="en-US" dirty="0" smtClean="0"/>
              <a:t> </a:t>
            </a:r>
            <a:r>
              <a:rPr lang="en-US" dirty="0" err="1" smtClean="0"/>
              <a:t>được</a:t>
            </a:r>
            <a:r>
              <a:rPr lang="en-US" dirty="0" smtClean="0"/>
              <a:t> in </a:t>
            </a:r>
            <a:r>
              <a:rPr lang="en-US" dirty="0" err="1" smtClean="0"/>
              <a:t>ra</a:t>
            </a:r>
            <a:r>
              <a:rPr lang="en-US" dirty="0" smtClean="0"/>
              <a:t> </a:t>
            </a:r>
            <a:r>
              <a:rPr lang="en-US" dirty="0" err="1" smtClean="0"/>
              <a:t>là</a:t>
            </a:r>
            <a:r>
              <a:rPr lang="en-US" dirty="0" smtClean="0"/>
              <a:t> x = 3</a:t>
            </a:r>
            <a:endParaRPr lang="en-US" dirty="0"/>
          </a:p>
        </p:txBody>
      </p:sp>
    </p:spTree>
    <p:extLst>
      <p:ext uri="{BB962C8B-B14F-4D97-AF65-F5344CB8AC3E}">
        <p14:creationId xmlns:p14="http://schemas.microsoft.com/office/powerpoint/2010/main" val="28122191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13</a:t>
            </a:fld>
            <a:endParaRPr lang="en-US"/>
          </a:p>
        </p:txBody>
      </p:sp>
      <p:sp>
        <p:nvSpPr>
          <p:cNvPr id="3" name="Text Placeholder 2"/>
          <p:cNvSpPr>
            <a:spLocks noGrp="1"/>
          </p:cNvSpPr>
          <p:nvPr>
            <p:ph type="body" sz="quarter" idx="13"/>
          </p:nvPr>
        </p:nvSpPr>
        <p:spPr/>
        <p:txBody>
          <a:bodyPr/>
          <a:lstStyle/>
          <a:p>
            <a:r>
              <a:rPr lang="en-US" dirty="0" smtClean="0"/>
              <a:t>4.5  </a:t>
            </a:r>
            <a:r>
              <a:rPr lang="en-US" dirty="0" err="1" smtClean="0"/>
              <a:t>Hàm</a:t>
            </a:r>
            <a:r>
              <a:rPr lang="en-US" dirty="0" smtClean="0"/>
              <a:t> </a:t>
            </a:r>
            <a:r>
              <a:rPr lang="en-US" dirty="0" err="1" smtClean="0"/>
              <a:t>nặc</a:t>
            </a:r>
            <a:r>
              <a:rPr lang="en-US" dirty="0" smtClean="0"/>
              <a:t> </a:t>
            </a:r>
            <a:r>
              <a:rPr lang="en-US" dirty="0" err="1" smtClean="0"/>
              <a:t>danh</a:t>
            </a:r>
            <a:r>
              <a:rPr lang="en-US" dirty="0"/>
              <a:t> </a:t>
            </a:r>
            <a:r>
              <a:rPr lang="en-US" dirty="0" smtClean="0"/>
              <a:t>(lambda function)</a:t>
            </a:r>
            <a:endParaRPr lang="en-US" dirty="0"/>
          </a:p>
        </p:txBody>
      </p:sp>
      <p:sp>
        <p:nvSpPr>
          <p:cNvPr id="4" name="TextBox 3"/>
          <p:cNvSpPr txBox="1"/>
          <p:nvPr/>
        </p:nvSpPr>
        <p:spPr>
          <a:xfrm>
            <a:off x="301925" y="1388991"/>
            <a:ext cx="8454964" cy="1477328"/>
          </a:xfrm>
          <a:prstGeom prst="rect">
            <a:avLst/>
          </a:prstGeom>
          <a:noFill/>
        </p:spPr>
        <p:txBody>
          <a:bodyPr wrap="square" rtlCol="0">
            <a:spAutoFit/>
          </a:bodyPr>
          <a:lstStyle/>
          <a:p>
            <a:r>
              <a:rPr lang="vi-VN" dirty="0"/>
              <a:t>Trong Python, Lambda function (còn được gọi là hàm vô danh) là một loại hàm đặc biệt mà không cần định nghĩa bằng từ khóa def như các hàm thông thường. Lambda function được tạo ra bằng cú pháp ngắn gọn và linh hoạt, thường được sử dụng trong các trường hợp đơn giản khi bạn chỉ cần một hàm nhỏ mà không cần đặt tên</a:t>
            </a:r>
            <a:endParaRPr lang="en-US" dirty="0"/>
          </a:p>
        </p:txBody>
      </p:sp>
      <p:sp>
        <p:nvSpPr>
          <p:cNvPr id="6" name="TextBox 5"/>
          <p:cNvSpPr txBox="1"/>
          <p:nvPr/>
        </p:nvSpPr>
        <p:spPr>
          <a:xfrm>
            <a:off x="301925" y="2979289"/>
            <a:ext cx="3555186" cy="369332"/>
          </a:xfrm>
          <a:prstGeom prst="rect">
            <a:avLst/>
          </a:prstGeom>
          <a:noFill/>
        </p:spPr>
        <p:txBody>
          <a:bodyPr wrap="square" rtlCol="0">
            <a:spAutoFit/>
          </a:bodyPr>
          <a:lstStyle/>
          <a:p>
            <a:r>
              <a:rPr lang="en-US" b="1" dirty="0" err="1" smtClean="0"/>
              <a:t>Cú</a:t>
            </a:r>
            <a:r>
              <a:rPr lang="en-US" b="1" dirty="0" smtClean="0"/>
              <a:t> </a:t>
            </a:r>
            <a:r>
              <a:rPr lang="en-US" b="1" dirty="0" err="1" smtClean="0"/>
              <a:t>pháp</a:t>
            </a:r>
            <a:endParaRPr lang="en-US" b="1" dirty="0">
              <a:solidFill>
                <a:srgbClr val="FF0000"/>
              </a:solidFill>
            </a:endParaRPr>
          </a:p>
        </p:txBody>
      </p:sp>
      <p:sp>
        <p:nvSpPr>
          <p:cNvPr id="7" name="TextBox 6"/>
          <p:cNvSpPr txBox="1"/>
          <p:nvPr/>
        </p:nvSpPr>
        <p:spPr>
          <a:xfrm>
            <a:off x="1907227" y="3348621"/>
            <a:ext cx="5244359" cy="492443"/>
          </a:xfrm>
          <a:prstGeom prst="rect">
            <a:avLst/>
          </a:prstGeom>
          <a:noFill/>
        </p:spPr>
        <p:txBody>
          <a:bodyPr wrap="square" rtlCol="0">
            <a:spAutoFit/>
          </a:bodyPr>
          <a:lstStyle/>
          <a:p>
            <a:r>
              <a:rPr lang="en-US" sz="2600" b="1" dirty="0">
                <a:solidFill>
                  <a:srgbClr val="FF0000"/>
                </a:solidFill>
              </a:rPr>
              <a:t>lambda</a:t>
            </a:r>
            <a:r>
              <a:rPr lang="en-US" sz="2600" b="1" dirty="0"/>
              <a:t> arguments: expression</a:t>
            </a:r>
            <a:endParaRPr lang="en-US" sz="2600" b="1" dirty="0">
              <a:solidFill>
                <a:schemeClr val="accent6">
                  <a:lumMod val="50000"/>
                </a:schemeClr>
              </a:solidFill>
            </a:endParaRPr>
          </a:p>
        </p:txBody>
      </p:sp>
      <p:sp>
        <p:nvSpPr>
          <p:cNvPr id="8" name="TextBox 7"/>
          <p:cNvSpPr txBox="1"/>
          <p:nvPr/>
        </p:nvSpPr>
        <p:spPr>
          <a:xfrm>
            <a:off x="780391" y="4132191"/>
            <a:ext cx="7670412" cy="369332"/>
          </a:xfrm>
          <a:prstGeom prst="rect">
            <a:avLst/>
          </a:prstGeom>
          <a:noFill/>
        </p:spPr>
        <p:txBody>
          <a:bodyPr wrap="square" rtlCol="0">
            <a:spAutoFit/>
          </a:bodyPr>
          <a:lstStyle/>
          <a:p>
            <a:r>
              <a:rPr lang="en-US" b="1" dirty="0"/>
              <a:t>lambda</a:t>
            </a:r>
            <a:r>
              <a:rPr lang="en-US" dirty="0"/>
              <a:t> </a:t>
            </a:r>
            <a:r>
              <a:rPr lang="en-US" dirty="0" err="1"/>
              <a:t>là</a:t>
            </a:r>
            <a:r>
              <a:rPr lang="en-US" dirty="0"/>
              <a:t> </a:t>
            </a:r>
            <a:r>
              <a:rPr lang="en-US" dirty="0" err="1"/>
              <a:t>từ</a:t>
            </a:r>
            <a:r>
              <a:rPr lang="en-US" dirty="0"/>
              <a:t> </a:t>
            </a:r>
            <a:r>
              <a:rPr lang="en-US" dirty="0" err="1"/>
              <a:t>khóa</a:t>
            </a:r>
            <a:r>
              <a:rPr lang="en-US" dirty="0"/>
              <a:t> </a:t>
            </a:r>
            <a:r>
              <a:rPr lang="en-US" dirty="0" err="1"/>
              <a:t>để</a:t>
            </a:r>
            <a:r>
              <a:rPr lang="en-US" dirty="0"/>
              <a:t> </a:t>
            </a:r>
            <a:r>
              <a:rPr lang="en-US" dirty="0" err="1"/>
              <a:t>định</a:t>
            </a:r>
            <a:r>
              <a:rPr lang="en-US" dirty="0"/>
              <a:t> </a:t>
            </a:r>
            <a:r>
              <a:rPr lang="en-US" dirty="0" err="1"/>
              <a:t>nghĩa</a:t>
            </a:r>
            <a:r>
              <a:rPr lang="en-US" dirty="0"/>
              <a:t> Lambda function</a:t>
            </a:r>
            <a:endParaRPr lang="en-US" dirty="0"/>
          </a:p>
        </p:txBody>
      </p:sp>
      <p:sp>
        <p:nvSpPr>
          <p:cNvPr id="10" name="Flowchart: Decision 9"/>
          <p:cNvSpPr/>
          <p:nvPr/>
        </p:nvSpPr>
        <p:spPr>
          <a:xfrm>
            <a:off x="555278" y="4231797"/>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780391" y="4631921"/>
            <a:ext cx="7670412" cy="646331"/>
          </a:xfrm>
          <a:prstGeom prst="rect">
            <a:avLst/>
          </a:prstGeom>
          <a:noFill/>
        </p:spPr>
        <p:txBody>
          <a:bodyPr wrap="square" rtlCol="0">
            <a:spAutoFit/>
          </a:bodyPr>
          <a:lstStyle/>
          <a:p>
            <a:r>
              <a:rPr lang="en-US" b="1" dirty="0"/>
              <a:t>arguments</a:t>
            </a:r>
            <a:r>
              <a:rPr lang="en-US" dirty="0"/>
              <a:t> </a:t>
            </a:r>
            <a:r>
              <a:rPr lang="en-US" dirty="0" err="1"/>
              <a:t>là</a:t>
            </a:r>
            <a:r>
              <a:rPr lang="en-US" dirty="0"/>
              <a:t> </a:t>
            </a:r>
            <a:r>
              <a:rPr lang="en-US" dirty="0" err="1"/>
              <a:t>danh</a:t>
            </a:r>
            <a:r>
              <a:rPr lang="en-US" dirty="0"/>
              <a:t> </a:t>
            </a:r>
            <a:r>
              <a:rPr lang="en-US" dirty="0" err="1"/>
              <a:t>sách</a:t>
            </a:r>
            <a:r>
              <a:rPr lang="en-US" dirty="0"/>
              <a:t> </a:t>
            </a:r>
            <a:r>
              <a:rPr lang="en-US" dirty="0" err="1"/>
              <a:t>các</a:t>
            </a:r>
            <a:r>
              <a:rPr lang="en-US" dirty="0"/>
              <a:t> </a:t>
            </a:r>
            <a:r>
              <a:rPr lang="en-US" dirty="0" err="1"/>
              <a:t>tham</a:t>
            </a:r>
            <a:r>
              <a:rPr lang="en-US" dirty="0"/>
              <a:t> </a:t>
            </a:r>
            <a:r>
              <a:rPr lang="en-US" dirty="0" err="1"/>
              <a:t>số</a:t>
            </a:r>
            <a:r>
              <a:rPr lang="en-US" dirty="0"/>
              <a:t> (</a:t>
            </a:r>
            <a:r>
              <a:rPr lang="en-US" dirty="0" err="1"/>
              <a:t>có</a:t>
            </a:r>
            <a:r>
              <a:rPr lang="en-US" dirty="0"/>
              <a:t> </a:t>
            </a:r>
            <a:r>
              <a:rPr lang="en-US" dirty="0" err="1"/>
              <a:t>thể</a:t>
            </a:r>
            <a:r>
              <a:rPr lang="en-US" dirty="0"/>
              <a:t> </a:t>
            </a:r>
            <a:r>
              <a:rPr lang="en-US" dirty="0" err="1"/>
              <a:t>không</a:t>
            </a:r>
            <a:r>
              <a:rPr lang="en-US" dirty="0"/>
              <a:t> </a:t>
            </a:r>
            <a:r>
              <a:rPr lang="en-US" dirty="0" err="1"/>
              <a:t>có</a:t>
            </a:r>
            <a:r>
              <a:rPr lang="en-US" dirty="0"/>
              <a:t> </a:t>
            </a:r>
            <a:r>
              <a:rPr lang="en-US" dirty="0" err="1"/>
              <a:t>hoặc</a:t>
            </a:r>
            <a:r>
              <a:rPr lang="en-US" dirty="0"/>
              <a:t> </a:t>
            </a:r>
            <a:r>
              <a:rPr lang="en-US" dirty="0" err="1"/>
              <a:t>có</a:t>
            </a:r>
            <a:r>
              <a:rPr lang="en-US" dirty="0"/>
              <a:t> </a:t>
            </a:r>
            <a:r>
              <a:rPr lang="en-US" dirty="0" err="1"/>
              <a:t>nhiều</a:t>
            </a:r>
            <a:r>
              <a:rPr lang="en-US" dirty="0"/>
              <a:t> </a:t>
            </a:r>
            <a:r>
              <a:rPr lang="en-US" dirty="0" err="1"/>
              <a:t>tham</a:t>
            </a:r>
            <a:r>
              <a:rPr lang="en-US" dirty="0"/>
              <a:t> </a:t>
            </a:r>
            <a:r>
              <a:rPr lang="en-US" dirty="0" err="1"/>
              <a:t>số</a:t>
            </a:r>
            <a:r>
              <a:rPr lang="en-US" dirty="0"/>
              <a:t>)</a:t>
            </a:r>
            <a:endParaRPr lang="en-US" dirty="0"/>
          </a:p>
        </p:txBody>
      </p:sp>
      <p:sp>
        <p:nvSpPr>
          <p:cNvPr id="12" name="Flowchart: Decision 11"/>
          <p:cNvSpPr/>
          <p:nvPr/>
        </p:nvSpPr>
        <p:spPr>
          <a:xfrm>
            <a:off x="555278" y="4731527"/>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780391" y="5312405"/>
            <a:ext cx="7670412" cy="646331"/>
          </a:xfrm>
          <a:prstGeom prst="rect">
            <a:avLst/>
          </a:prstGeom>
          <a:noFill/>
        </p:spPr>
        <p:txBody>
          <a:bodyPr wrap="square" rtlCol="0">
            <a:spAutoFit/>
          </a:bodyPr>
          <a:lstStyle/>
          <a:p>
            <a:r>
              <a:rPr lang="en-US" b="1" dirty="0"/>
              <a:t>expression</a:t>
            </a:r>
            <a:r>
              <a:rPr lang="en-US" dirty="0"/>
              <a:t> </a:t>
            </a:r>
            <a:r>
              <a:rPr lang="en-US" dirty="0" err="1"/>
              <a:t>là</a:t>
            </a:r>
            <a:r>
              <a:rPr lang="en-US" dirty="0"/>
              <a:t> </a:t>
            </a:r>
            <a:r>
              <a:rPr lang="en-US" dirty="0" err="1"/>
              <a:t>biểu</a:t>
            </a:r>
            <a:r>
              <a:rPr lang="en-US" dirty="0"/>
              <a:t> </a:t>
            </a:r>
            <a:r>
              <a:rPr lang="en-US" dirty="0" err="1"/>
              <a:t>thức</a:t>
            </a:r>
            <a:r>
              <a:rPr lang="en-US" dirty="0"/>
              <a:t> </a:t>
            </a:r>
            <a:r>
              <a:rPr lang="en-US" dirty="0" err="1"/>
              <a:t>mà</a:t>
            </a:r>
            <a:r>
              <a:rPr lang="en-US" dirty="0"/>
              <a:t> Lambda function </a:t>
            </a:r>
            <a:r>
              <a:rPr lang="en-US" dirty="0" err="1"/>
              <a:t>sẽ</a:t>
            </a:r>
            <a:r>
              <a:rPr lang="en-US" dirty="0"/>
              <a:t> </a:t>
            </a:r>
            <a:r>
              <a:rPr lang="en-US" dirty="0" err="1"/>
              <a:t>thực</a:t>
            </a:r>
            <a:r>
              <a:rPr lang="en-US" dirty="0"/>
              <a:t> </a:t>
            </a:r>
            <a:r>
              <a:rPr lang="en-US" dirty="0" err="1"/>
              <a:t>hiện</a:t>
            </a:r>
            <a:r>
              <a:rPr lang="en-US" dirty="0"/>
              <a:t> </a:t>
            </a:r>
            <a:r>
              <a:rPr lang="en-US" dirty="0" err="1"/>
              <a:t>và</a:t>
            </a:r>
            <a:r>
              <a:rPr lang="en-US" dirty="0"/>
              <a:t> </a:t>
            </a:r>
            <a:r>
              <a:rPr lang="en-US" dirty="0" err="1"/>
              <a:t>trả</a:t>
            </a:r>
            <a:r>
              <a:rPr lang="en-US" dirty="0"/>
              <a:t> </a:t>
            </a:r>
            <a:r>
              <a:rPr lang="en-US" dirty="0" err="1"/>
              <a:t>về</a:t>
            </a:r>
            <a:r>
              <a:rPr lang="en-US" dirty="0"/>
              <a:t> </a:t>
            </a:r>
            <a:r>
              <a:rPr lang="en-US" dirty="0" err="1"/>
              <a:t>kết</a:t>
            </a:r>
            <a:r>
              <a:rPr lang="en-US" dirty="0"/>
              <a:t> </a:t>
            </a:r>
            <a:r>
              <a:rPr lang="en-US" dirty="0" err="1" smtClean="0"/>
              <a:t>quả</a:t>
            </a:r>
            <a:r>
              <a:rPr lang="en-US" dirty="0" smtClean="0"/>
              <a:t>, </a:t>
            </a:r>
            <a:r>
              <a:rPr lang="en-US" dirty="0" err="1" smtClean="0"/>
              <a:t>và</a:t>
            </a:r>
            <a:r>
              <a:rPr lang="en-US" dirty="0" smtClean="0"/>
              <a:t> </a:t>
            </a:r>
            <a:r>
              <a:rPr lang="en-US" dirty="0" err="1" smtClean="0"/>
              <a:t>chỉ</a:t>
            </a:r>
            <a:r>
              <a:rPr lang="en-US" dirty="0" smtClean="0"/>
              <a:t> </a:t>
            </a:r>
            <a:r>
              <a:rPr lang="en-US" dirty="0" err="1" smtClean="0"/>
              <a:t>duy</a:t>
            </a:r>
            <a:r>
              <a:rPr lang="en-US" dirty="0" smtClean="0"/>
              <a:t> </a:t>
            </a:r>
            <a:r>
              <a:rPr lang="en-US" dirty="0" err="1" smtClean="0"/>
              <a:t>nhất</a:t>
            </a:r>
            <a:r>
              <a:rPr lang="en-US" dirty="0" smtClean="0"/>
              <a:t> 1 </a:t>
            </a:r>
            <a:r>
              <a:rPr lang="en-US" dirty="0" err="1" smtClean="0"/>
              <a:t>dòng</a:t>
            </a:r>
            <a:r>
              <a:rPr lang="en-US" dirty="0" smtClean="0"/>
              <a:t> </a:t>
            </a:r>
            <a:r>
              <a:rPr lang="en-US" dirty="0" err="1" smtClean="0"/>
              <a:t>lệnh</a:t>
            </a:r>
            <a:endParaRPr lang="en-US" dirty="0"/>
          </a:p>
        </p:txBody>
      </p:sp>
      <p:sp>
        <p:nvSpPr>
          <p:cNvPr id="14" name="Flowchart: Decision 13"/>
          <p:cNvSpPr/>
          <p:nvPr/>
        </p:nvSpPr>
        <p:spPr>
          <a:xfrm>
            <a:off x="555278" y="5412011"/>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89761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14</a:t>
            </a:fld>
            <a:endParaRPr lang="en-US"/>
          </a:p>
        </p:txBody>
      </p:sp>
      <p:sp>
        <p:nvSpPr>
          <p:cNvPr id="3" name="Text Placeholder 2"/>
          <p:cNvSpPr>
            <a:spLocks noGrp="1"/>
          </p:cNvSpPr>
          <p:nvPr>
            <p:ph type="body" sz="quarter" idx="13"/>
          </p:nvPr>
        </p:nvSpPr>
        <p:spPr/>
        <p:txBody>
          <a:bodyPr/>
          <a:lstStyle/>
          <a:p>
            <a:r>
              <a:rPr lang="en-US" dirty="0" smtClean="0"/>
              <a:t>4.5  </a:t>
            </a:r>
            <a:r>
              <a:rPr lang="en-US" dirty="0" err="1" smtClean="0"/>
              <a:t>Hàm</a:t>
            </a:r>
            <a:r>
              <a:rPr lang="en-US" dirty="0" smtClean="0"/>
              <a:t> </a:t>
            </a:r>
            <a:r>
              <a:rPr lang="en-US" dirty="0" err="1" smtClean="0"/>
              <a:t>nặc</a:t>
            </a:r>
            <a:r>
              <a:rPr lang="en-US" dirty="0" smtClean="0"/>
              <a:t> </a:t>
            </a:r>
            <a:r>
              <a:rPr lang="en-US" dirty="0" err="1" smtClean="0"/>
              <a:t>danh</a:t>
            </a:r>
            <a:r>
              <a:rPr lang="en-US" dirty="0"/>
              <a:t> </a:t>
            </a:r>
            <a:r>
              <a:rPr lang="en-US" dirty="0" smtClean="0"/>
              <a:t>(lambda function)</a:t>
            </a:r>
            <a:endParaRPr lang="en-US" dirty="0"/>
          </a:p>
        </p:txBody>
      </p:sp>
      <p:pic>
        <p:nvPicPr>
          <p:cNvPr id="15"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479187"/>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1041993" y="1519761"/>
            <a:ext cx="7068814" cy="369332"/>
          </a:xfrm>
          <a:prstGeom prst="rect">
            <a:avLst/>
          </a:prstGeom>
          <a:noFill/>
        </p:spPr>
        <p:txBody>
          <a:bodyPr wrap="square" rtlCol="0">
            <a:spAutoFit/>
          </a:bodyPr>
          <a:lstStyle/>
          <a:p>
            <a:r>
              <a:rPr lang="en-US" b="1" dirty="0" err="1" smtClean="0"/>
              <a:t>Ví</a:t>
            </a:r>
            <a:r>
              <a:rPr lang="en-US" b="1" dirty="0" smtClean="0"/>
              <a:t> </a:t>
            </a:r>
            <a:r>
              <a:rPr lang="en-US" b="1" dirty="0" err="1" smtClean="0"/>
              <a:t>dụ</a:t>
            </a:r>
            <a:r>
              <a:rPr lang="en-US" b="1" dirty="0" smtClean="0"/>
              <a:t> </a:t>
            </a:r>
            <a:r>
              <a:rPr lang="en-US" b="1" dirty="0" err="1" smtClean="0"/>
              <a:t>về</a:t>
            </a:r>
            <a:r>
              <a:rPr lang="en-US" b="1" dirty="0" smtClean="0"/>
              <a:t> lambda function</a:t>
            </a:r>
            <a:endParaRPr lang="en-US" b="1" dirty="0">
              <a:solidFill>
                <a:srgbClr val="FF0000"/>
              </a:solidFill>
            </a:endParaRPr>
          </a:p>
        </p:txBody>
      </p:sp>
      <p:sp>
        <p:nvSpPr>
          <p:cNvPr id="17" name="Rectangle 16"/>
          <p:cNvSpPr/>
          <p:nvPr/>
        </p:nvSpPr>
        <p:spPr>
          <a:xfrm>
            <a:off x="910062" y="2423461"/>
            <a:ext cx="7846828" cy="105605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p:nvSpPr>
        <p:spPr>
          <a:xfrm>
            <a:off x="1090816" y="2556180"/>
            <a:ext cx="7110974" cy="646331"/>
          </a:xfrm>
          <a:prstGeom prst="rect">
            <a:avLst/>
          </a:prstGeom>
          <a:noFill/>
        </p:spPr>
        <p:txBody>
          <a:bodyPr wrap="square" rtlCol="0">
            <a:spAutoFit/>
          </a:bodyPr>
          <a:lstStyle/>
          <a:p>
            <a:pPr marL="0" lvl="1"/>
            <a:r>
              <a:rPr lang="en-US" dirty="0">
                <a:solidFill>
                  <a:schemeClr val="bg1"/>
                </a:solidFill>
              </a:rPr>
              <a:t>x </a:t>
            </a:r>
            <a:r>
              <a:rPr lang="en-US" dirty="0" smtClean="0">
                <a:solidFill>
                  <a:schemeClr val="bg1"/>
                </a:solidFill>
              </a:rPr>
              <a:t>= </a:t>
            </a:r>
            <a:r>
              <a:rPr lang="en-US" dirty="0" smtClean="0">
                <a:solidFill>
                  <a:srgbClr val="00B0F0"/>
                </a:solidFill>
              </a:rPr>
              <a:t>lambda</a:t>
            </a:r>
            <a:r>
              <a:rPr lang="en-US" dirty="0" smtClean="0">
                <a:solidFill>
                  <a:schemeClr val="bg1"/>
                </a:solidFill>
              </a:rPr>
              <a:t> a : a + </a:t>
            </a:r>
            <a:r>
              <a:rPr lang="en-US" dirty="0" smtClean="0">
                <a:solidFill>
                  <a:schemeClr val="accent6">
                    <a:lumMod val="60000"/>
                    <a:lumOff val="40000"/>
                  </a:schemeClr>
                </a:solidFill>
              </a:rPr>
              <a:t>10</a:t>
            </a:r>
            <a:endParaRPr lang="en-US" dirty="0">
              <a:solidFill>
                <a:schemeClr val="accent6">
                  <a:lumMod val="60000"/>
                  <a:lumOff val="40000"/>
                </a:schemeClr>
              </a:solidFill>
            </a:endParaRPr>
          </a:p>
          <a:p>
            <a:r>
              <a:rPr lang="en-US" dirty="0" smtClean="0">
                <a:solidFill>
                  <a:schemeClr val="bg1"/>
                </a:solidFill>
              </a:rPr>
              <a:t>print</a:t>
            </a:r>
            <a:r>
              <a:rPr lang="en-US" dirty="0" smtClean="0">
                <a:solidFill>
                  <a:srgbClr val="FFC000"/>
                </a:solidFill>
              </a:rPr>
              <a:t>(</a:t>
            </a:r>
            <a:r>
              <a:rPr lang="en-US" dirty="0" smtClean="0">
                <a:solidFill>
                  <a:schemeClr val="bg1"/>
                </a:solidFill>
              </a:rPr>
              <a:t>x</a:t>
            </a:r>
            <a:r>
              <a:rPr lang="en-US" dirty="0" smtClean="0">
                <a:solidFill>
                  <a:srgbClr val="FF66CC"/>
                </a:solidFill>
              </a:rPr>
              <a:t>(</a:t>
            </a:r>
            <a:r>
              <a:rPr lang="en-US" dirty="0" smtClean="0">
                <a:solidFill>
                  <a:schemeClr val="accent6">
                    <a:lumMod val="60000"/>
                    <a:lumOff val="40000"/>
                  </a:schemeClr>
                </a:solidFill>
              </a:rPr>
              <a:t>5</a:t>
            </a:r>
            <a:r>
              <a:rPr lang="en-US" dirty="0" smtClean="0">
                <a:solidFill>
                  <a:srgbClr val="FF66CC"/>
                </a:solidFill>
              </a:rPr>
              <a:t>)</a:t>
            </a:r>
            <a:r>
              <a:rPr lang="en-US" dirty="0" smtClean="0">
                <a:solidFill>
                  <a:srgbClr val="FFC000"/>
                </a:solidFill>
              </a:rPr>
              <a:t>)</a:t>
            </a:r>
            <a:endParaRPr lang="en-US" dirty="0" smtClean="0">
              <a:solidFill>
                <a:schemeClr val="bg1"/>
              </a:solidFill>
            </a:endParaRPr>
          </a:p>
        </p:txBody>
      </p:sp>
      <p:sp>
        <p:nvSpPr>
          <p:cNvPr id="19" name="TextBox 18"/>
          <p:cNvSpPr txBox="1"/>
          <p:nvPr/>
        </p:nvSpPr>
        <p:spPr>
          <a:xfrm>
            <a:off x="780391" y="1971611"/>
            <a:ext cx="7670412" cy="369332"/>
          </a:xfrm>
          <a:prstGeom prst="rect">
            <a:avLst/>
          </a:prstGeom>
          <a:noFill/>
        </p:spPr>
        <p:txBody>
          <a:bodyPr wrap="square" rtlCol="0">
            <a:spAutoFit/>
          </a:bodyPr>
          <a:lstStyle/>
          <a:p>
            <a:r>
              <a:rPr lang="en-US" b="1" dirty="0"/>
              <a:t>lambda</a:t>
            </a:r>
            <a:r>
              <a:rPr lang="en-US" dirty="0"/>
              <a:t> </a:t>
            </a:r>
            <a:r>
              <a:rPr lang="en-US" dirty="0" err="1" smtClean="0"/>
              <a:t>với</a:t>
            </a:r>
            <a:r>
              <a:rPr lang="en-US" dirty="0" smtClean="0"/>
              <a:t> </a:t>
            </a:r>
            <a:r>
              <a:rPr lang="en-US" dirty="0" err="1" smtClean="0"/>
              <a:t>một</a:t>
            </a:r>
            <a:r>
              <a:rPr lang="en-US" dirty="0" smtClean="0"/>
              <a:t> </a:t>
            </a:r>
            <a:r>
              <a:rPr lang="en-US" dirty="0" err="1" smtClean="0"/>
              <a:t>tham</a:t>
            </a:r>
            <a:r>
              <a:rPr lang="en-US" dirty="0" smtClean="0"/>
              <a:t> </a:t>
            </a:r>
            <a:r>
              <a:rPr lang="en-US" dirty="0" err="1" smtClean="0"/>
              <a:t>số</a:t>
            </a:r>
            <a:r>
              <a:rPr lang="en-US" dirty="0" smtClean="0"/>
              <a:t> a, </a:t>
            </a:r>
            <a:r>
              <a:rPr lang="en-US" dirty="0" err="1" smtClean="0"/>
              <a:t>và</a:t>
            </a:r>
            <a:r>
              <a:rPr lang="en-US" dirty="0" smtClean="0"/>
              <a:t> </a:t>
            </a:r>
            <a:r>
              <a:rPr lang="en-US" dirty="0" err="1" smtClean="0"/>
              <a:t>khi</a:t>
            </a:r>
            <a:r>
              <a:rPr lang="en-US" dirty="0" smtClean="0"/>
              <a:t> </a:t>
            </a:r>
            <a:r>
              <a:rPr lang="en-US" dirty="0" err="1" smtClean="0"/>
              <a:t>đó</a:t>
            </a:r>
            <a:r>
              <a:rPr lang="en-US" dirty="0" smtClean="0"/>
              <a:t> a + 10 </a:t>
            </a:r>
            <a:r>
              <a:rPr lang="en-US" dirty="0" err="1" smtClean="0"/>
              <a:t>chính</a:t>
            </a:r>
            <a:r>
              <a:rPr lang="en-US" dirty="0" smtClean="0"/>
              <a:t> </a:t>
            </a:r>
            <a:r>
              <a:rPr lang="en-US" dirty="0" err="1" smtClean="0"/>
              <a:t>là</a:t>
            </a:r>
            <a:r>
              <a:rPr lang="en-US" dirty="0" smtClean="0"/>
              <a:t> return </a:t>
            </a:r>
            <a:r>
              <a:rPr lang="en-US" dirty="0" err="1" smtClean="0"/>
              <a:t>của</a:t>
            </a:r>
            <a:r>
              <a:rPr lang="en-US" dirty="0" smtClean="0"/>
              <a:t> </a:t>
            </a:r>
            <a:r>
              <a:rPr lang="en-US" dirty="0" err="1" smtClean="0"/>
              <a:t>hàm</a:t>
            </a:r>
            <a:endParaRPr lang="en-US" dirty="0"/>
          </a:p>
        </p:txBody>
      </p:sp>
      <p:sp>
        <p:nvSpPr>
          <p:cNvPr id="20" name="Rectangle 19"/>
          <p:cNvSpPr/>
          <p:nvPr/>
        </p:nvSpPr>
        <p:spPr>
          <a:xfrm>
            <a:off x="910062" y="4114038"/>
            <a:ext cx="7846828" cy="105605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p:cNvSpPr txBox="1"/>
          <p:nvPr/>
        </p:nvSpPr>
        <p:spPr>
          <a:xfrm>
            <a:off x="1090816" y="4246757"/>
            <a:ext cx="7110974" cy="646331"/>
          </a:xfrm>
          <a:prstGeom prst="rect">
            <a:avLst/>
          </a:prstGeom>
          <a:noFill/>
        </p:spPr>
        <p:txBody>
          <a:bodyPr wrap="square" rtlCol="0">
            <a:spAutoFit/>
          </a:bodyPr>
          <a:lstStyle/>
          <a:p>
            <a:pPr marL="0" lvl="1"/>
            <a:r>
              <a:rPr lang="en-US" dirty="0">
                <a:solidFill>
                  <a:schemeClr val="bg1"/>
                </a:solidFill>
              </a:rPr>
              <a:t>x </a:t>
            </a:r>
            <a:r>
              <a:rPr lang="en-US" dirty="0" smtClean="0">
                <a:solidFill>
                  <a:schemeClr val="bg1"/>
                </a:solidFill>
              </a:rPr>
              <a:t>= </a:t>
            </a:r>
            <a:r>
              <a:rPr lang="en-US" dirty="0" smtClean="0">
                <a:solidFill>
                  <a:srgbClr val="00B0F0"/>
                </a:solidFill>
              </a:rPr>
              <a:t>lambda</a:t>
            </a:r>
            <a:r>
              <a:rPr lang="en-US" dirty="0" smtClean="0">
                <a:solidFill>
                  <a:schemeClr val="bg1"/>
                </a:solidFill>
              </a:rPr>
              <a:t> a, b : a * b </a:t>
            </a:r>
            <a:br>
              <a:rPr lang="en-US" dirty="0" smtClean="0">
                <a:solidFill>
                  <a:schemeClr val="bg1"/>
                </a:solidFill>
              </a:rPr>
            </a:br>
            <a:r>
              <a:rPr lang="en-US" dirty="0" smtClean="0">
                <a:solidFill>
                  <a:schemeClr val="bg1"/>
                </a:solidFill>
              </a:rPr>
              <a:t>print</a:t>
            </a:r>
            <a:r>
              <a:rPr lang="en-US" dirty="0" smtClean="0">
                <a:solidFill>
                  <a:srgbClr val="FFC000"/>
                </a:solidFill>
              </a:rPr>
              <a:t>(</a:t>
            </a:r>
            <a:r>
              <a:rPr lang="en-US" dirty="0" smtClean="0">
                <a:solidFill>
                  <a:schemeClr val="bg1"/>
                </a:solidFill>
              </a:rPr>
              <a:t>x</a:t>
            </a:r>
            <a:r>
              <a:rPr lang="en-US" dirty="0" smtClean="0">
                <a:solidFill>
                  <a:srgbClr val="FF66CC"/>
                </a:solidFill>
              </a:rPr>
              <a:t>(</a:t>
            </a:r>
            <a:r>
              <a:rPr lang="en-US" dirty="0" smtClean="0">
                <a:solidFill>
                  <a:schemeClr val="accent6">
                    <a:lumMod val="60000"/>
                    <a:lumOff val="40000"/>
                  </a:schemeClr>
                </a:solidFill>
              </a:rPr>
              <a:t>5, 6</a:t>
            </a:r>
            <a:r>
              <a:rPr lang="en-US" dirty="0" smtClean="0">
                <a:solidFill>
                  <a:srgbClr val="FF66CC"/>
                </a:solidFill>
              </a:rPr>
              <a:t>)</a:t>
            </a:r>
            <a:r>
              <a:rPr lang="en-US" dirty="0" smtClean="0">
                <a:solidFill>
                  <a:srgbClr val="FFC000"/>
                </a:solidFill>
              </a:rPr>
              <a:t>)</a:t>
            </a:r>
            <a:endParaRPr lang="en-US" dirty="0" smtClean="0">
              <a:solidFill>
                <a:schemeClr val="bg1"/>
              </a:solidFill>
            </a:endParaRPr>
          </a:p>
        </p:txBody>
      </p:sp>
      <p:sp>
        <p:nvSpPr>
          <p:cNvPr id="22" name="TextBox 21"/>
          <p:cNvSpPr txBox="1"/>
          <p:nvPr/>
        </p:nvSpPr>
        <p:spPr>
          <a:xfrm>
            <a:off x="780391" y="3577493"/>
            <a:ext cx="7670412" cy="369332"/>
          </a:xfrm>
          <a:prstGeom prst="rect">
            <a:avLst/>
          </a:prstGeom>
          <a:noFill/>
        </p:spPr>
        <p:txBody>
          <a:bodyPr wrap="square" rtlCol="0">
            <a:spAutoFit/>
          </a:bodyPr>
          <a:lstStyle/>
          <a:p>
            <a:r>
              <a:rPr lang="en-US" b="1" dirty="0"/>
              <a:t>lambda</a:t>
            </a:r>
            <a:r>
              <a:rPr lang="en-US" dirty="0"/>
              <a:t> </a:t>
            </a:r>
            <a:r>
              <a:rPr lang="en-US" dirty="0" err="1" smtClean="0"/>
              <a:t>với</a:t>
            </a:r>
            <a:r>
              <a:rPr lang="en-US" dirty="0" smtClean="0"/>
              <a:t> </a:t>
            </a:r>
            <a:r>
              <a:rPr lang="en-US" dirty="0" err="1" smtClean="0"/>
              <a:t>hai</a:t>
            </a:r>
            <a:r>
              <a:rPr lang="en-US" dirty="0" smtClean="0"/>
              <a:t> </a:t>
            </a:r>
            <a:r>
              <a:rPr lang="en-US" dirty="0" err="1" smtClean="0"/>
              <a:t>tham</a:t>
            </a:r>
            <a:r>
              <a:rPr lang="en-US" dirty="0" smtClean="0"/>
              <a:t> </a:t>
            </a:r>
            <a:r>
              <a:rPr lang="en-US" dirty="0" err="1" smtClean="0"/>
              <a:t>số</a:t>
            </a:r>
            <a:r>
              <a:rPr lang="en-US" dirty="0" smtClean="0"/>
              <a:t> a, b – </a:t>
            </a:r>
            <a:r>
              <a:rPr lang="en-US" dirty="0" err="1" smtClean="0"/>
              <a:t>các</a:t>
            </a:r>
            <a:r>
              <a:rPr lang="en-US" dirty="0" smtClean="0"/>
              <a:t> </a:t>
            </a:r>
            <a:r>
              <a:rPr lang="en-US" dirty="0" err="1" smtClean="0"/>
              <a:t>tham</a:t>
            </a:r>
            <a:r>
              <a:rPr lang="en-US" dirty="0" smtClean="0"/>
              <a:t> </a:t>
            </a:r>
            <a:r>
              <a:rPr lang="en-US" dirty="0" err="1" smtClean="0"/>
              <a:t>số</a:t>
            </a:r>
            <a:r>
              <a:rPr lang="en-US" dirty="0" smtClean="0"/>
              <a:t> </a:t>
            </a:r>
            <a:r>
              <a:rPr lang="en-US" dirty="0" err="1" smtClean="0"/>
              <a:t>cách</a:t>
            </a:r>
            <a:r>
              <a:rPr lang="en-US" dirty="0" smtClean="0"/>
              <a:t> </a:t>
            </a:r>
            <a:r>
              <a:rPr lang="en-US" dirty="0" err="1" smtClean="0"/>
              <a:t>nhau</a:t>
            </a:r>
            <a:r>
              <a:rPr lang="en-US" dirty="0" smtClean="0"/>
              <a:t> </a:t>
            </a:r>
            <a:r>
              <a:rPr lang="en-US" dirty="0" err="1" smtClean="0"/>
              <a:t>bằng</a:t>
            </a:r>
            <a:r>
              <a:rPr lang="en-US" dirty="0" smtClean="0"/>
              <a:t> </a:t>
            </a:r>
            <a:r>
              <a:rPr lang="en-US" dirty="0" err="1" smtClean="0"/>
              <a:t>dấu</a:t>
            </a:r>
            <a:r>
              <a:rPr lang="en-US" dirty="0" smtClean="0"/>
              <a:t> </a:t>
            </a:r>
            <a:r>
              <a:rPr lang="en-US" dirty="0" err="1" smtClean="0"/>
              <a:t>phẩy</a:t>
            </a:r>
            <a:endParaRPr lang="en-US" dirty="0"/>
          </a:p>
        </p:txBody>
      </p:sp>
    </p:spTree>
    <p:extLst>
      <p:ext uri="{BB962C8B-B14F-4D97-AF65-F5344CB8AC3E}">
        <p14:creationId xmlns:p14="http://schemas.microsoft.com/office/powerpoint/2010/main" val="4346349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15</a:t>
            </a:fld>
            <a:endParaRPr lang="en-US"/>
          </a:p>
        </p:txBody>
      </p:sp>
      <p:sp>
        <p:nvSpPr>
          <p:cNvPr id="3" name="Text Placeholder 2"/>
          <p:cNvSpPr>
            <a:spLocks noGrp="1"/>
          </p:cNvSpPr>
          <p:nvPr>
            <p:ph type="body" sz="quarter" idx="13"/>
          </p:nvPr>
        </p:nvSpPr>
        <p:spPr/>
        <p:txBody>
          <a:bodyPr/>
          <a:lstStyle/>
          <a:p>
            <a:r>
              <a:rPr lang="en-US" dirty="0" smtClean="0"/>
              <a:t>4.5  </a:t>
            </a:r>
            <a:r>
              <a:rPr lang="en-US" dirty="0" err="1" smtClean="0"/>
              <a:t>Hàm</a:t>
            </a:r>
            <a:r>
              <a:rPr lang="en-US" dirty="0" smtClean="0"/>
              <a:t> </a:t>
            </a:r>
            <a:r>
              <a:rPr lang="en-US" dirty="0" err="1" smtClean="0"/>
              <a:t>nặc</a:t>
            </a:r>
            <a:r>
              <a:rPr lang="en-US" dirty="0" smtClean="0"/>
              <a:t> </a:t>
            </a:r>
            <a:r>
              <a:rPr lang="en-US" dirty="0" err="1" smtClean="0"/>
              <a:t>danh</a:t>
            </a:r>
            <a:r>
              <a:rPr lang="en-US" dirty="0"/>
              <a:t> </a:t>
            </a:r>
            <a:r>
              <a:rPr lang="en-US" dirty="0" smtClean="0"/>
              <a:t>(lambda function)</a:t>
            </a:r>
            <a:endParaRPr lang="en-US" dirty="0"/>
          </a:p>
        </p:txBody>
      </p:sp>
      <p:pic>
        <p:nvPicPr>
          <p:cNvPr id="15"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479187"/>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1041993" y="1519761"/>
            <a:ext cx="7068814" cy="369332"/>
          </a:xfrm>
          <a:prstGeom prst="rect">
            <a:avLst/>
          </a:prstGeom>
          <a:noFill/>
        </p:spPr>
        <p:txBody>
          <a:bodyPr wrap="square" rtlCol="0">
            <a:spAutoFit/>
          </a:bodyPr>
          <a:lstStyle/>
          <a:p>
            <a:r>
              <a:rPr lang="en-US" b="1" dirty="0" err="1" smtClean="0"/>
              <a:t>Ví</a:t>
            </a:r>
            <a:r>
              <a:rPr lang="en-US" b="1" dirty="0" smtClean="0"/>
              <a:t> </a:t>
            </a:r>
            <a:r>
              <a:rPr lang="en-US" b="1" dirty="0" err="1" smtClean="0"/>
              <a:t>dụ</a:t>
            </a:r>
            <a:r>
              <a:rPr lang="en-US" b="1" dirty="0" smtClean="0"/>
              <a:t> </a:t>
            </a:r>
            <a:r>
              <a:rPr lang="en-US" b="1" dirty="0" err="1" smtClean="0"/>
              <a:t>về</a:t>
            </a:r>
            <a:r>
              <a:rPr lang="en-US" b="1" dirty="0" smtClean="0"/>
              <a:t> lambda function</a:t>
            </a:r>
            <a:endParaRPr lang="en-US" b="1" dirty="0">
              <a:solidFill>
                <a:srgbClr val="FF0000"/>
              </a:solidFill>
            </a:endParaRPr>
          </a:p>
        </p:txBody>
      </p:sp>
      <p:sp>
        <p:nvSpPr>
          <p:cNvPr id="17" name="Rectangle 16"/>
          <p:cNvSpPr/>
          <p:nvPr/>
        </p:nvSpPr>
        <p:spPr>
          <a:xfrm>
            <a:off x="910062" y="2423461"/>
            <a:ext cx="7846828" cy="18827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p:nvSpPr>
        <p:spPr>
          <a:xfrm>
            <a:off x="1090816" y="2556180"/>
            <a:ext cx="7110974" cy="1477328"/>
          </a:xfrm>
          <a:prstGeom prst="rect">
            <a:avLst/>
          </a:prstGeom>
          <a:noFill/>
        </p:spPr>
        <p:txBody>
          <a:bodyPr wrap="square" rtlCol="0">
            <a:spAutoFit/>
          </a:bodyPr>
          <a:lstStyle/>
          <a:p>
            <a:pPr marL="0" lvl="1"/>
            <a:r>
              <a:rPr lang="pt-BR" dirty="0">
                <a:solidFill>
                  <a:srgbClr val="00B0F0"/>
                </a:solidFill>
              </a:rPr>
              <a:t>def</a:t>
            </a:r>
            <a:r>
              <a:rPr lang="pt-BR" dirty="0">
                <a:solidFill>
                  <a:schemeClr val="bg1"/>
                </a:solidFill>
              </a:rPr>
              <a:t> myfunc</a:t>
            </a:r>
            <a:r>
              <a:rPr lang="pt-BR" dirty="0">
                <a:solidFill>
                  <a:schemeClr val="accent4">
                    <a:lumMod val="60000"/>
                    <a:lumOff val="40000"/>
                  </a:schemeClr>
                </a:solidFill>
              </a:rPr>
              <a:t>(</a:t>
            </a:r>
            <a:r>
              <a:rPr lang="pt-BR" dirty="0">
                <a:solidFill>
                  <a:schemeClr val="bg1"/>
                </a:solidFill>
              </a:rPr>
              <a:t>n</a:t>
            </a:r>
            <a:r>
              <a:rPr lang="pt-BR" dirty="0">
                <a:solidFill>
                  <a:schemeClr val="accent4">
                    <a:lumMod val="60000"/>
                    <a:lumOff val="40000"/>
                  </a:schemeClr>
                </a:solidFill>
              </a:rPr>
              <a:t>)</a:t>
            </a:r>
            <a:r>
              <a:rPr lang="pt-BR" dirty="0">
                <a:solidFill>
                  <a:schemeClr val="bg1"/>
                </a:solidFill>
              </a:rPr>
              <a:t>:</a:t>
            </a:r>
            <a:r>
              <a:rPr lang="pt-BR" dirty="0">
                <a:solidFill>
                  <a:schemeClr val="bg1"/>
                </a:solidFill>
              </a:rPr>
              <a:t/>
            </a:r>
            <a:br>
              <a:rPr lang="pt-BR" dirty="0">
                <a:solidFill>
                  <a:schemeClr val="bg1"/>
                </a:solidFill>
              </a:rPr>
            </a:br>
            <a:r>
              <a:rPr lang="pt-BR" dirty="0">
                <a:solidFill>
                  <a:schemeClr val="bg1"/>
                </a:solidFill>
              </a:rPr>
              <a:t>  </a:t>
            </a:r>
            <a:r>
              <a:rPr lang="pt-BR" dirty="0">
                <a:solidFill>
                  <a:srgbClr val="00B0F0"/>
                </a:solidFill>
              </a:rPr>
              <a:t>return lambda</a:t>
            </a:r>
            <a:r>
              <a:rPr lang="pt-BR" dirty="0">
                <a:solidFill>
                  <a:schemeClr val="bg1"/>
                </a:solidFill>
              </a:rPr>
              <a:t> a : a * n</a:t>
            </a:r>
            <a:r>
              <a:rPr lang="pt-BR" dirty="0">
                <a:solidFill>
                  <a:schemeClr val="bg1"/>
                </a:solidFill>
              </a:rPr>
              <a:t/>
            </a:r>
            <a:br>
              <a:rPr lang="pt-BR" dirty="0">
                <a:solidFill>
                  <a:schemeClr val="bg1"/>
                </a:solidFill>
              </a:rPr>
            </a:br>
            <a:r>
              <a:rPr lang="pt-BR" dirty="0">
                <a:solidFill>
                  <a:schemeClr val="bg1"/>
                </a:solidFill>
              </a:rPr>
              <a:t/>
            </a:r>
            <a:br>
              <a:rPr lang="pt-BR" dirty="0">
                <a:solidFill>
                  <a:schemeClr val="bg1"/>
                </a:solidFill>
              </a:rPr>
            </a:br>
            <a:r>
              <a:rPr lang="pt-BR" dirty="0">
                <a:solidFill>
                  <a:schemeClr val="bg1"/>
                </a:solidFill>
              </a:rPr>
              <a:t>mydoubler = myfunc</a:t>
            </a:r>
            <a:r>
              <a:rPr lang="pt-BR" dirty="0">
                <a:solidFill>
                  <a:schemeClr val="accent4">
                    <a:lumMod val="60000"/>
                    <a:lumOff val="40000"/>
                  </a:schemeClr>
                </a:solidFill>
              </a:rPr>
              <a:t>(</a:t>
            </a:r>
            <a:r>
              <a:rPr lang="pt-BR" dirty="0">
                <a:solidFill>
                  <a:schemeClr val="accent6">
                    <a:lumMod val="60000"/>
                    <a:lumOff val="40000"/>
                  </a:schemeClr>
                </a:solidFill>
              </a:rPr>
              <a:t>2</a:t>
            </a:r>
            <a:r>
              <a:rPr lang="pt-BR" dirty="0" smtClean="0">
                <a:solidFill>
                  <a:schemeClr val="accent4">
                    <a:lumMod val="60000"/>
                    <a:lumOff val="40000"/>
                  </a:schemeClr>
                </a:solidFill>
              </a:rPr>
              <a:t>)</a:t>
            </a:r>
          </a:p>
          <a:p>
            <a:pPr marL="0" lvl="1"/>
            <a:r>
              <a:rPr lang="en-US" dirty="0" smtClean="0">
                <a:solidFill>
                  <a:schemeClr val="bg1"/>
                </a:solidFill>
              </a:rPr>
              <a:t>print</a:t>
            </a:r>
            <a:r>
              <a:rPr lang="en-US" dirty="0" smtClean="0">
                <a:solidFill>
                  <a:srgbClr val="FFC000"/>
                </a:solidFill>
              </a:rPr>
              <a:t>(</a:t>
            </a:r>
            <a:r>
              <a:rPr lang="pt-BR" dirty="0">
                <a:solidFill>
                  <a:schemeClr val="bg1"/>
                </a:solidFill>
              </a:rPr>
              <a:t>mydoubler</a:t>
            </a:r>
            <a:r>
              <a:rPr lang="en-US" dirty="0" smtClean="0">
                <a:solidFill>
                  <a:srgbClr val="FF66CC"/>
                </a:solidFill>
              </a:rPr>
              <a:t>(</a:t>
            </a:r>
            <a:r>
              <a:rPr lang="en-US" dirty="0" smtClean="0">
                <a:solidFill>
                  <a:schemeClr val="accent6">
                    <a:lumMod val="60000"/>
                    <a:lumOff val="40000"/>
                  </a:schemeClr>
                </a:solidFill>
              </a:rPr>
              <a:t>12</a:t>
            </a:r>
            <a:r>
              <a:rPr lang="en-US" dirty="0" smtClean="0">
                <a:solidFill>
                  <a:srgbClr val="FF66CC"/>
                </a:solidFill>
              </a:rPr>
              <a:t>)</a:t>
            </a:r>
            <a:r>
              <a:rPr lang="en-US" dirty="0" smtClean="0">
                <a:solidFill>
                  <a:srgbClr val="FFC000"/>
                </a:solidFill>
              </a:rPr>
              <a:t>)</a:t>
            </a:r>
            <a:endParaRPr lang="en-US" dirty="0" smtClean="0">
              <a:solidFill>
                <a:schemeClr val="bg1"/>
              </a:solidFill>
            </a:endParaRPr>
          </a:p>
        </p:txBody>
      </p:sp>
      <p:sp>
        <p:nvSpPr>
          <p:cNvPr id="19" name="TextBox 18"/>
          <p:cNvSpPr txBox="1"/>
          <p:nvPr/>
        </p:nvSpPr>
        <p:spPr>
          <a:xfrm>
            <a:off x="780391" y="1971611"/>
            <a:ext cx="7670412" cy="369332"/>
          </a:xfrm>
          <a:prstGeom prst="rect">
            <a:avLst/>
          </a:prstGeom>
          <a:noFill/>
        </p:spPr>
        <p:txBody>
          <a:bodyPr wrap="square" rtlCol="0">
            <a:spAutoFit/>
          </a:bodyPr>
          <a:lstStyle/>
          <a:p>
            <a:r>
              <a:rPr lang="en-US" b="1" dirty="0"/>
              <a:t>lambda</a:t>
            </a:r>
            <a:r>
              <a:rPr lang="en-US" dirty="0"/>
              <a:t> </a:t>
            </a:r>
            <a:r>
              <a:rPr lang="en-US" dirty="0" err="1" smtClean="0"/>
              <a:t>bên</a:t>
            </a:r>
            <a:r>
              <a:rPr lang="en-US" dirty="0" smtClean="0"/>
              <a:t> </a:t>
            </a:r>
            <a:r>
              <a:rPr lang="en-US" dirty="0" err="1" smtClean="0"/>
              <a:t>trong</a:t>
            </a:r>
            <a:r>
              <a:rPr lang="en-US" dirty="0" smtClean="0"/>
              <a:t> </a:t>
            </a:r>
            <a:r>
              <a:rPr lang="en-US" dirty="0" err="1" smtClean="0"/>
              <a:t>một</a:t>
            </a:r>
            <a:r>
              <a:rPr lang="en-US" dirty="0" smtClean="0"/>
              <a:t> function </a:t>
            </a:r>
            <a:r>
              <a:rPr lang="en-US" dirty="0" err="1" smtClean="0"/>
              <a:t>khác</a:t>
            </a:r>
            <a:endParaRPr lang="en-US" dirty="0"/>
          </a:p>
        </p:txBody>
      </p:sp>
      <p:sp>
        <p:nvSpPr>
          <p:cNvPr id="12" name="TextBox 11"/>
          <p:cNvSpPr txBox="1"/>
          <p:nvPr/>
        </p:nvSpPr>
        <p:spPr>
          <a:xfrm>
            <a:off x="780391" y="4512793"/>
            <a:ext cx="7670412" cy="369332"/>
          </a:xfrm>
          <a:prstGeom prst="rect">
            <a:avLst/>
          </a:prstGeom>
          <a:noFill/>
        </p:spPr>
        <p:txBody>
          <a:bodyPr wrap="square" rtlCol="0">
            <a:spAutoFit/>
          </a:bodyPr>
          <a:lstStyle/>
          <a:p>
            <a:r>
              <a:rPr lang="en-US" dirty="0" smtClean="0"/>
              <a:t>Qua </a:t>
            </a:r>
            <a:r>
              <a:rPr lang="en-US" dirty="0" err="1" smtClean="0"/>
              <a:t>ví</a:t>
            </a:r>
            <a:r>
              <a:rPr lang="en-US" dirty="0" smtClean="0"/>
              <a:t> </a:t>
            </a:r>
            <a:r>
              <a:rPr lang="en-US" dirty="0" err="1" smtClean="0"/>
              <a:t>vụ</a:t>
            </a:r>
            <a:r>
              <a:rPr lang="en-US" dirty="0" smtClean="0"/>
              <a:t> </a:t>
            </a:r>
            <a:r>
              <a:rPr lang="en-US" dirty="0" err="1" smtClean="0"/>
              <a:t>này</a:t>
            </a:r>
            <a:r>
              <a:rPr lang="en-US" dirty="0" smtClean="0"/>
              <a:t> </a:t>
            </a:r>
            <a:r>
              <a:rPr lang="en-US" dirty="0" err="1" smtClean="0"/>
              <a:t>chúng</a:t>
            </a:r>
            <a:r>
              <a:rPr lang="en-US" dirty="0" smtClean="0"/>
              <a:t> ta </a:t>
            </a:r>
            <a:r>
              <a:rPr lang="en-US" dirty="0" err="1" smtClean="0"/>
              <a:t>phải</a:t>
            </a:r>
            <a:r>
              <a:rPr lang="en-US" dirty="0" smtClean="0"/>
              <a:t> </a:t>
            </a:r>
            <a:r>
              <a:rPr lang="en-US" dirty="0" err="1" smtClean="0"/>
              <a:t>gọi</a:t>
            </a:r>
            <a:r>
              <a:rPr lang="en-US" dirty="0" smtClean="0"/>
              <a:t> 2 </a:t>
            </a:r>
            <a:r>
              <a:rPr lang="en-US" dirty="0" err="1" smtClean="0"/>
              <a:t>lần</a:t>
            </a:r>
            <a:r>
              <a:rPr lang="en-US" dirty="0" smtClean="0"/>
              <a:t> </a:t>
            </a:r>
            <a:r>
              <a:rPr lang="en-US" dirty="0" err="1" smtClean="0"/>
              <a:t>để</a:t>
            </a:r>
            <a:r>
              <a:rPr lang="en-US" dirty="0" smtClean="0"/>
              <a:t> </a:t>
            </a:r>
            <a:r>
              <a:rPr lang="en-US" dirty="0" err="1" smtClean="0"/>
              <a:t>thực</a:t>
            </a:r>
            <a:r>
              <a:rPr lang="en-US" dirty="0" smtClean="0"/>
              <a:t> </a:t>
            </a:r>
            <a:r>
              <a:rPr lang="en-US" dirty="0" err="1" smtClean="0"/>
              <a:t>thi</a:t>
            </a:r>
            <a:r>
              <a:rPr lang="en-US" dirty="0" smtClean="0"/>
              <a:t> </a:t>
            </a:r>
            <a:r>
              <a:rPr lang="en-US" dirty="0" err="1" smtClean="0"/>
              <a:t>được</a:t>
            </a:r>
            <a:r>
              <a:rPr lang="en-US" dirty="0" smtClean="0"/>
              <a:t> </a:t>
            </a:r>
            <a:r>
              <a:rPr lang="en-US" dirty="0" err="1" smtClean="0"/>
              <a:t>chương</a:t>
            </a:r>
            <a:r>
              <a:rPr lang="en-US" dirty="0" smtClean="0"/>
              <a:t> </a:t>
            </a:r>
            <a:r>
              <a:rPr lang="en-US" dirty="0" err="1" smtClean="0"/>
              <a:t>trình</a:t>
            </a:r>
            <a:endParaRPr lang="en-US" dirty="0"/>
          </a:p>
        </p:txBody>
      </p:sp>
    </p:spTree>
    <p:extLst>
      <p:ext uri="{BB962C8B-B14F-4D97-AF65-F5344CB8AC3E}">
        <p14:creationId xmlns:p14="http://schemas.microsoft.com/office/powerpoint/2010/main" val="41584420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p:cNvSpPr txBox="1">
            <a:spLocks/>
          </p:cNvSpPr>
          <p:nvPr/>
        </p:nvSpPr>
        <p:spPr>
          <a:xfrm>
            <a:off x="1571538" y="986929"/>
            <a:ext cx="3840434" cy="4247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err="1" smtClean="0">
                <a:solidFill>
                  <a:schemeClr val="bg1"/>
                </a:solidFill>
              </a:rPr>
              <a:t>Tổng</a:t>
            </a:r>
            <a:r>
              <a:rPr lang="en-US" b="1" dirty="0" smtClean="0">
                <a:solidFill>
                  <a:schemeClr val="bg1"/>
                </a:solidFill>
              </a:rPr>
              <a:t> </a:t>
            </a:r>
            <a:r>
              <a:rPr lang="en-US" b="1" dirty="0" err="1" smtClean="0">
                <a:solidFill>
                  <a:schemeClr val="bg1"/>
                </a:solidFill>
              </a:rPr>
              <a:t>kết</a:t>
            </a:r>
            <a:r>
              <a:rPr lang="en-US" b="1" dirty="0" smtClean="0">
                <a:solidFill>
                  <a:schemeClr val="bg1"/>
                </a:solidFill>
              </a:rPr>
              <a:t> </a:t>
            </a:r>
            <a:r>
              <a:rPr lang="en-US" b="1" dirty="0" err="1" smtClean="0">
                <a:solidFill>
                  <a:schemeClr val="bg1"/>
                </a:solidFill>
              </a:rPr>
              <a:t>lại</a:t>
            </a:r>
            <a:r>
              <a:rPr lang="en-US" b="1" dirty="0" smtClean="0">
                <a:solidFill>
                  <a:schemeClr val="bg1"/>
                </a:solidFill>
              </a:rPr>
              <a:t> </a:t>
            </a:r>
            <a:r>
              <a:rPr lang="en-US" b="1" dirty="0" err="1" smtClean="0">
                <a:solidFill>
                  <a:schemeClr val="bg1"/>
                </a:solidFill>
              </a:rPr>
              <a:t>bài</a:t>
            </a:r>
            <a:r>
              <a:rPr lang="en-US" b="1" dirty="0" smtClean="0">
                <a:solidFill>
                  <a:schemeClr val="bg1"/>
                </a:solidFill>
              </a:rPr>
              <a:t> </a:t>
            </a:r>
            <a:r>
              <a:rPr lang="en-US" b="1" dirty="0" smtClean="0">
                <a:solidFill>
                  <a:schemeClr val="bg1"/>
                </a:solidFill>
              </a:rPr>
              <a:t>4</a:t>
            </a:r>
            <a:endParaRPr lang="en-US" b="1" dirty="0">
              <a:solidFill>
                <a:schemeClr val="bg1"/>
              </a:solidFill>
            </a:endParaRPr>
          </a:p>
        </p:txBody>
      </p:sp>
      <p:sp>
        <p:nvSpPr>
          <p:cNvPr id="5" name="Oval 4"/>
          <p:cNvSpPr/>
          <p:nvPr/>
        </p:nvSpPr>
        <p:spPr>
          <a:xfrm>
            <a:off x="1731027" y="1822655"/>
            <a:ext cx="439848" cy="4398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60B659"/>
                </a:solidFill>
              </a:rPr>
              <a:t>1</a:t>
            </a:r>
            <a:endParaRPr lang="en-US" b="1" dirty="0">
              <a:solidFill>
                <a:srgbClr val="60B659"/>
              </a:solidFill>
            </a:endParaRPr>
          </a:p>
        </p:txBody>
      </p:sp>
      <p:sp>
        <p:nvSpPr>
          <p:cNvPr id="6" name="Oval 5"/>
          <p:cNvSpPr/>
          <p:nvPr/>
        </p:nvSpPr>
        <p:spPr>
          <a:xfrm>
            <a:off x="1731027" y="2659759"/>
            <a:ext cx="439848" cy="4398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60B659"/>
                </a:solidFill>
              </a:rPr>
              <a:t>2</a:t>
            </a:r>
          </a:p>
        </p:txBody>
      </p:sp>
      <p:sp>
        <p:nvSpPr>
          <p:cNvPr id="7" name="Oval 6"/>
          <p:cNvSpPr/>
          <p:nvPr/>
        </p:nvSpPr>
        <p:spPr>
          <a:xfrm>
            <a:off x="1731027" y="3455142"/>
            <a:ext cx="439848" cy="4398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60B659"/>
                </a:solidFill>
              </a:rPr>
              <a:t>3</a:t>
            </a:r>
          </a:p>
        </p:txBody>
      </p:sp>
      <p:sp>
        <p:nvSpPr>
          <p:cNvPr id="8" name="Oval 7"/>
          <p:cNvSpPr/>
          <p:nvPr/>
        </p:nvSpPr>
        <p:spPr>
          <a:xfrm>
            <a:off x="1731027" y="4274161"/>
            <a:ext cx="439848" cy="4398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60B659"/>
                </a:solidFill>
              </a:rPr>
              <a:t>4</a:t>
            </a:r>
          </a:p>
        </p:txBody>
      </p:sp>
      <p:sp>
        <p:nvSpPr>
          <p:cNvPr id="13" name="Oval 12"/>
          <p:cNvSpPr/>
          <p:nvPr/>
        </p:nvSpPr>
        <p:spPr>
          <a:xfrm>
            <a:off x="1731027" y="5103801"/>
            <a:ext cx="439848" cy="4398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60B659"/>
                </a:solidFill>
              </a:rPr>
              <a:t>5</a:t>
            </a:r>
            <a:endParaRPr lang="en-US" b="1" dirty="0">
              <a:solidFill>
                <a:srgbClr val="60B659"/>
              </a:solidFill>
            </a:endParaRPr>
          </a:p>
        </p:txBody>
      </p:sp>
      <p:cxnSp>
        <p:nvCxnSpPr>
          <p:cNvPr id="16" name="Straight Connector 15"/>
          <p:cNvCxnSpPr/>
          <p:nvPr/>
        </p:nvCxnSpPr>
        <p:spPr>
          <a:xfrm>
            <a:off x="1731027" y="1528857"/>
            <a:ext cx="614769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202774" y="1843921"/>
            <a:ext cx="6485861" cy="369332"/>
          </a:xfrm>
          <a:prstGeom prst="rect">
            <a:avLst/>
          </a:prstGeom>
          <a:noFill/>
        </p:spPr>
        <p:txBody>
          <a:bodyPr wrap="square" rtlCol="0">
            <a:spAutoFit/>
          </a:bodyPr>
          <a:lstStyle/>
          <a:p>
            <a:r>
              <a:rPr lang="en-US" dirty="0" err="1" smtClean="0">
                <a:solidFill>
                  <a:schemeClr val="bg1"/>
                </a:solidFill>
              </a:rPr>
              <a:t>Nắm</a:t>
            </a:r>
            <a:r>
              <a:rPr lang="en-US" dirty="0" smtClean="0">
                <a:solidFill>
                  <a:schemeClr val="bg1"/>
                </a:solidFill>
              </a:rPr>
              <a:t> </a:t>
            </a:r>
            <a:r>
              <a:rPr lang="en-US" dirty="0" err="1" smtClean="0">
                <a:solidFill>
                  <a:schemeClr val="bg1"/>
                </a:solidFill>
              </a:rPr>
              <a:t>được</a:t>
            </a:r>
            <a:r>
              <a:rPr lang="en-US" dirty="0" smtClean="0">
                <a:solidFill>
                  <a:schemeClr val="bg1"/>
                </a:solidFill>
              </a:rPr>
              <a:t> </a:t>
            </a:r>
            <a:r>
              <a:rPr lang="en-US" dirty="0" err="1" smtClean="0">
                <a:solidFill>
                  <a:schemeClr val="bg1"/>
                </a:solidFill>
              </a:rPr>
              <a:t>cách</a:t>
            </a:r>
            <a:r>
              <a:rPr lang="en-US" dirty="0" smtClean="0">
                <a:solidFill>
                  <a:schemeClr val="bg1"/>
                </a:solidFill>
              </a:rPr>
              <a:t> </a:t>
            </a:r>
            <a:r>
              <a:rPr lang="en-US" dirty="0" err="1" smtClean="0">
                <a:solidFill>
                  <a:schemeClr val="bg1"/>
                </a:solidFill>
              </a:rPr>
              <a:t>định</a:t>
            </a:r>
            <a:r>
              <a:rPr lang="en-US" dirty="0" smtClean="0">
                <a:solidFill>
                  <a:schemeClr val="bg1"/>
                </a:solidFill>
              </a:rPr>
              <a:t> </a:t>
            </a:r>
            <a:r>
              <a:rPr lang="en-US" dirty="0" err="1" smtClean="0">
                <a:solidFill>
                  <a:schemeClr val="bg1"/>
                </a:solidFill>
              </a:rPr>
              <a:t>nghĩa</a:t>
            </a:r>
            <a:r>
              <a:rPr lang="en-US" dirty="0" smtClean="0">
                <a:solidFill>
                  <a:schemeClr val="bg1"/>
                </a:solidFill>
              </a:rPr>
              <a:t> </a:t>
            </a:r>
            <a:r>
              <a:rPr lang="en-US" dirty="0" err="1" smtClean="0">
                <a:solidFill>
                  <a:schemeClr val="bg1"/>
                </a:solidFill>
              </a:rPr>
              <a:t>một</a:t>
            </a:r>
            <a:r>
              <a:rPr lang="en-US" dirty="0" smtClean="0">
                <a:solidFill>
                  <a:schemeClr val="bg1"/>
                </a:solidFill>
              </a:rPr>
              <a:t> function (</a:t>
            </a:r>
            <a:r>
              <a:rPr lang="en-US" dirty="0" err="1" smtClean="0">
                <a:solidFill>
                  <a:schemeClr val="bg1"/>
                </a:solidFill>
              </a:rPr>
              <a:t>hàm</a:t>
            </a:r>
            <a:r>
              <a:rPr lang="en-US" dirty="0" smtClean="0">
                <a:solidFill>
                  <a:schemeClr val="bg1"/>
                </a:solidFill>
              </a:rPr>
              <a:t>) </a:t>
            </a:r>
            <a:r>
              <a:rPr lang="en-US" dirty="0" err="1" smtClean="0">
                <a:solidFill>
                  <a:schemeClr val="bg1"/>
                </a:solidFill>
              </a:rPr>
              <a:t>trong</a:t>
            </a:r>
            <a:r>
              <a:rPr lang="en-US" dirty="0" smtClean="0">
                <a:solidFill>
                  <a:schemeClr val="bg1"/>
                </a:solidFill>
              </a:rPr>
              <a:t> Python</a:t>
            </a:r>
            <a:endParaRPr lang="en-US" dirty="0">
              <a:solidFill>
                <a:schemeClr val="bg1"/>
              </a:solidFill>
            </a:endParaRPr>
          </a:p>
        </p:txBody>
      </p:sp>
      <p:sp>
        <p:nvSpPr>
          <p:cNvPr id="18" name="TextBox 17"/>
          <p:cNvSpPr txBox="1"/>
          <p:nvPr/>
        </p:nvSpPr>
        <p:spPr>
          <a:xfrm>
            <a:off x="2202775" y="4274161"/>
            <a:ext cx="5178056" cy="646331"/>
          </a:xfrm>
          <a:prstGeom prst="rect">
            <a:avLst/>
          </a:prstGeom>
          <a:noFill/>
        </p:spPr>
        <p:txBody>
          <a:bodyPr wrap="square" rtlCol="0">
            <a:spAutoFit/>
          </a:bodyPr>
          <a:lstStyle/>
          <a:p>
            <a:r>
              <a:rPr lang="en-US" dirty="0" err="1" smtClean="0">
                <a:solidFill>
                  <a:schemeClr val="bg1"/>
                </a:solidFill>
              </a:rPr>
              <a:t>Hiểu</a:t>
            </a:r>
            <a:r>
              <a:rPr lang="en-US" dirty="0" smtClean="0">
                <a:solidFill>
                  <a:schemeClr val="bg1"/>
                </a:solidFill>
              </a:rPr>
              <a:t> </a:t>
            </a:r>
            <a:r>
              <a:rPr lang="en-US" dirty="0" err="1" smtClean="0">
                <a:solidFill>
                  <a:schemeClr val="bg1"/>
                </a:solidFill>
              </a:rPr>
              <a:t>thế</a:t>
            </a:r>
            <a:r>
              <a:rPr lang="en-US" dirty="0" smtClean="0">
                <a:solidFill>
                  <a:schemeClr val="bg1"/>
                </a:solidFill>
              </a:rPr>
              <a:t> </a:t>
            </a:r>
            <a:r>
              <a:rPr lang="en-US" dirty="0" err="1" smtClean="0">
                <a:solidFill>
                  <a:schemeClr val="bg1"/>
                </a:solidFill>
              </a:rPr>
              <a:t>nào</a:t>
            </a:r>
            <a:r>
              <a:rPr lang="en-US" dirty="0" smtClean="0">
                <a:solidFill>
                  <a:schemeClr val="bg1"/>
                </a:solidFill>
              </a:rPr>
              <a:t> </a:t>
            </a:r>
            <a:r>
              <a:rPr lang="en-US" dirty="0" err="1" smtClean="0">
                <a:solidFill>
                  <a:schemeClr val="bg1"/>
                </a:solidFill>
              </a:rPr>
              <a:t>là</a:t>
            </a:r>
            <a:r>
              <a:rPr lang="en-US" dirty="0" smtClean="0">
                <a:solidFill>
                  <a:schemeClr val="bg1"/>
                </a:solidFill>
              </a:rPr>
              <a:t> </a:t>
            </a:r>
            <a:r>
              <a:rPr lang="en-US" dirty="0" err="1">
                <a:solidFill>
                  <a:schemeClr val="bg1"/>
                </a:solidFill>
              </a:rPr>
              <a:t>p</a:t>
            </a:r>
            <a:r>
              <a:rPr lang="en-US" dirty="0" err="1" smtClean="0">
                <a:solidFill>
                  <a:schemeClr val="bg1"/>
                </a:solidFill>
              </a:rPr>
              <a:t>hạm</a:t>
            </a:r>
            <a:r>
              <a:rPr lang="en-US" dirty="0" smtClean="0">
                <a:solidFill>
                  <a:schemeClr val="bg1"/>
                </a:solidFill>
              </a:rPr>
              <a:t> </a:t>
            </a:r>
            <a:r>
              <a:rPr lang="en-US" dirty="0" smtClean="0">
                <a:solidFill>
                  <a:schemeClr val="bg1"/>
                </a:solidFill>
              </a:rPr>
              <a:t>vi </a:t>
            </a:r>
            <a:r>
              <a:rPr lang="en-US" dirty="0" err="1" smtClean="0">
                <a:solidFill>
                  <a:schemeClr val="bg1"/>
                </a:solidFill>
              </a:rPr>
              <a:t>sử</a:t>
            </a:r>
            <a:r>
              <a:rPr lang="en-US" dirty="0" smtClean="0">
                <a:solidFill>
                  <a:schemeClr val="bg1"/>
                </a:solidFill>
              </a:rPr>
              <a:t> </a:t>
            </a:r>
            <a:r>
              <a:rPr lang="en-US" dirty="0" err="1" smtClean="0">
                <a:solidFill>
                  <a:schemeClr val="bg1"/>
                </a:solidFill>
              </a:rPr>
              <a:t>dụng</a:t>
            </a:r>
            <a:r>
              <a:rPr lang="en-US" dirty="0" smtClean="0">
                <a:solidFill>
                  <a:schemeClr val="bg1"/>
                </a:solidFill>
              </a:rPr>
              <a:t> </a:t>
            </a:r>
            <a:r>
              <a:rPr lang="en-US" dirty="0" err="1" smtClean="0">
                <a:solidFill>
                  <a:schemeClr val="bg1"/>
                </a:solidFill>
              </a:rPr>
              <a:t>biến</a:t>
            </a:r>
            <a:r>
              <a:rPr lang="en-US" dirty="0" smtClean="0">
                <a:solidFill>
                  <a:schemeClr val="bg1"/>
                </a:solidFill>
              </a:rPr>
              <a:t> </a:t>
            </a:r>
            <a:r>
              <a:rPr lang="en-US" dirty="0" err="1" smtClean="0">
                <a:solidFill>
                  <a:schemeClr val="bg1"/>
                </a:solidFill>
              </a:rPr>
              <a:t>trong</a:t>
            </a:r>
            <a:r>
              <a:rPr lang="en-US" dirty="0" smtClean="0">
                <a:solidFill>
                  <a:schemeClr val="bg1"/>
                </a:solidFill>
              </a:rPr>
              <a:t> function</a:t>
            </a:r>
            <a:endParaRPr lang="en-US" dirty="0">
              <a:solidFill>
                <a:schemeClr val="bg1"/>
              </a:solidFill>
            </a:endParaRPr>
          </a:p>
        </p:txBody>
      </p:sp>
      <p:sp>
        <p:nvSpPr>
          <p:cNvPr id="19" name="TextBox 18"/>
          <p:cNvSpPr txBox="1"/>
          <p:nvPr/>
        </p:nvSpPr>
        <p:spPr>
          <a:xfrm>
            <a:off x="2202775" y="2535844"/>
            <a:ext cx="5178056" cy="646331"/>
          </a:xfrm>
          <a:prstGeom prst="rect">
            <a:avLst/>
          </a:prstGeom>
          <a:noFill/>
        </p:spPr>
        <p:txBody>
          <a:bodyPr wrap="square" rtlCol="0">
            <a:spAutoFit/>
          </a:bodyPr>
          <a:lstStyle/>
          <a:p>
            <a:r>
              <a:rPr lang="en-US" dirty="0" err="1" smtClean="0">
                <a:solidFill>
                  <a:schemeClr val="bg1"/>
                </a:solidFill>
              </a:rPr>
              <a:t>Cách</a:t>
            </a:r>
            <a:r>
              <a:rPr lang="en-US" dirty="0" smtClean="0">
                <a:solidFill>
                  <a:schemeClr val="bg1"/>
                </a:solidFill>
              </a:rPr>
              <a:t> </a:t>
            </a:r>
            <a:r>
              <a:rPr lang="en-US" dirty="0" err="1" smtClean="0">
                <a:solidFill>
                  <a:schemeClr val="bg1"/>
                </a:solidFill>
              </a:rPr>
              <a:t>định</a:t>
            </a:r>
            <a:r>
              <a:rPr lang="en-US" dirty="0" smtClean="0">
                <a:solidFill>
                  <a:schemeClr val="bg1"/>
                </a:solidFill>
              </a:rPr>
              <a:t> </a:t>
            </a:r>
            <a:r>
              <a:rPr lang="en-US" dirty="0" err="1" smtClean="0">
                <a:solidFill>
                  <a:schemeClr val="bg1"/>
                </a:solidFill>
              </a:rPr>
              <a:t>nghĩa</a:t>
            </a:r>
            <a:r>
              <a:rPr lang="en-US" dirty="0" smtClean="0">
                <a:solidFill>
                  <a:schemeClr val="bg1"/>
                </a:solidFill>
              </a:rPr>
              <a:t> </a:t>
            </a:r>
            <a:r>
              <a:rPr lang="en-US" dirty="0" err="1" smtClean="0">
                <a:solidFill>
                  <a:schemeClr val="bg1"/>
                </a:solidFill>
              </a:rPr>
              <a:t>một</a:t>
            </a:r>
            <a:r>
              <a:rPr lang="en-US" dirty="0" smtClean="0">
                <a:solidFill>
                  <a:schemeClr val="bg1"/>
                </a:solidFill>
              </a:rPr>
              <a:t> Function </a:t>
            </a:r>
            <a:r>
              <a:rPr lang="en-US" dirty="0" err="1" smtClean="0">
                <a:solidFill>
                  <a:schemeClr val="bg1"/>
                </a:solidFill>
              </a:rPr>
              <a:t>có</a:t>
            </a:r>
            <a:r>
              <a:rPr lang="en-US" dirty="0" smtClean="0">
                <a:solidFill>
                  <a:schemeClr val="bg1"/>
                </a:solidFill>
              </a:rPr>
              <a:t> </a:t>
            </a:r>
            <a:r>
              <a:rPr lang="en-US" dirty="0" err="1" smtClean="0">
                <a:solidFill>
                  <a:schemeClr val="bg1"/>
                </a:solidFill>
              </a:rPr>
              <a:t>chứa</a:t>
            </a:r>
            <a:r>
              <a:rPr lang="en-US" dirty="0" smtClean="0">
                <a:solidFill>
                  <a:schemeClr val="bg1"/>
                </a:solidFill>
              </a:rPr>
              <a:t> </a:t>
            </a:r>
            <a:r>
              <a:rPr lang="en-US" dirty="0" err="1" smtClean="0">
                <a:solidFill>
                  <a:schemeClr val="bg1"/>
                </a:solidFill>
              </a:rPr>
              <a:t>tham</a:t>
            </a:r>
            <a:r>
              <a:rPr lang="en-US" dirty="0" smtClean="0">
                <a:solidFill>
                  <a:schemeClr val="bg1"/>
                </a:solidFill>
              </a:rPr>
              <a:t> </a:t>
            </a:r>
            <a:r>
              <a:rPr lang="en-US" dirty="0" err="1" smtClean="0">
                <a:solidFill>
                  <a:schemeClr val="bg1"/>
                </a:solidFill>
              </a:rPr>
              <a:t>số</a:t>
            </a:r>
            <a:r>
              <a:rPr lang="en-US" dirty="0" smtClean="0">
                <a:solidFill>
                  <a:schemeClr val="bg1"/>
                </a:solidFill>
              </a:rPr>
              <a:t>, </a:t>
            </a:r>
            <a:r>
              <a:rPr lang="en-US" dirty="0" err="1" smtClean="0">
                <a:solidFill>
                  <a:schemeClr val="bg1"/>
                </a:solidFill>
              </a:rPr>
              <a:t>tham</a:t>
            </a:r>
            <a:r>
              <a:rPr lang="en-US" dirty="0" smtClean="0">
                <a:solidFill>
                  <a:schemeClr val="bg1"/>
                </a:solidFill>
              </a:rPr>
              <a:t> </a:t>
            </a:r>
            <a:r>
              <a:rPr lang="en-US" dirty="0" err="1" smtClean="0">
                <a:solidFill>
                  <a:schemeClr val="bg1"/>
                </a:solidFill>
              </a:rPr>
              <a:t>số</a:t>
            </a:r>
            <a:r>
              <a:rPr lang="en-US" dirty="0" smtClean="0">
                <a:solidFill>
                  <a:schemeClr val="bg1"/>
                </a:solidFill>
              </a:rPr>
              <a:t> </a:t>
            </a:r>
            <a:r>
              <a:rPr lang="en-US" dirty="0" err="1" smtClean="0">
                <a:solidFill>
                  <a:schemeClr val="bg1"/>
                </a:solidFill>
              </a:rPr>
              <a:t>tùy</a:t>
            </a:r>
            <a:r>
              <a:rPr lang="en-US" dirty="0" smtClean="0">
                <a:solidFill>
                  <a:schemeClr val="bg1"/>
                </a:solidFill>
              </a:rPr>
              <a:t> </a:t>
            </a:r>
            <a:r>
              <a:rPr lang="en-US" dirty="0" err="1" smtClean="0">
                <a:solidFill>
                  <a:schemeClr val="bg1"/>
                </a:solidFill>
              </a:rPr>
              <a:t>chọn</a:t>
            </a:r>
            <a:endParaRPr lang="en-US" dirty="0">
              <a:solidFill>
                <a:schemeClr val="bg1"/>
              </a:solidFill>
            </a:endParaRPr>
          </a:p>
        </p:txBody>
      </p:sp>
      <p:sp>
        <p:nvSpPr>
          <p:cNvPr id="20" name="TextBox 19"/>
          <p:cNvSpPr txBox="1"/>
          <p:nvPr/>
        </p:nvSpPr>
        <p:spPr>
          <a:xfrm>
            <a:off x="2202775" y="3405002"/>
            <a:ext cx="5178056" cy="646331"/>
          </a:xfrm>
          <a:prstGeom prst="rect">
            <a:avLst/>
          </a:prstGeom>
          <a:noFill/>
        </p:spPr>
        <p:txBody>
          <a:bodyPr wrap="square" rtlCol="0">
            <a:spAutoFit/>
          </a:bodyPr>
          <a:lstStyle/>
          <a:p>
            <a:r>
              <a:rPr lang="en-US" dirty="0" err="1">
                <a:solidFill>
                  <a:schemeClr val="bg1"/>
                </a:solidFill>
              </a:rPr>
              <a:t>Cách</a:t>
            </a:r>
            <a:r>
              <a:rPr lang="en-US" dirty="0">
                <a:solidFill>
                  <a:schemeClr val="bg1"/>
                </a:solidFill>
              </a:rPr>
              <a:t> </a:t>
            </a:r>
            <a:r>
              <a:rPr lang="en-US" dirty="0" err="1">
                <a:solidFill>
                  <a:schemeClr val="bg1"/>
                </a:solidFill>
              </a:rPr>
              <a:t>định</a:t>
            </a:r>
            <a:r>
              <a:rPr lang="en-US" dirty="0">
                <a:solidFill>
                  <a:schemeClr val="bg1"/>
                </a:solidFill>
              </a:rPr>
              <a:t> </a:t>
            </a:r>
            <a:r>
              <a:rPr lang="en-US" dirty="0" err="1">
                <a:solidFill>
                  <a:schemeClr val="bg1"/>
                </a:solidFill>
              </a:rPr>
              <a:t>nghĩa</a:t>
            </a:r>
            <a:r>
              <a:rPr lang="en-US" dirty="0">
                <a:solidFill>
                  <a:schemeClr val="bg1"/>
                </a:solidFill>
              </a:rPr>
              <a:t> </a:t>
            </a:r>
            <a:r>
              <a:rPr lang="en-US" dirty="0" err="1">
                <a:solidFill>
                  <a:schemeClr val="bg1"/>
                </a:solidFill>
              </a:rPr>
              <a:t>một</a:t>
            </a:r>
            <a:r>
              <a:rPr lang="en-US" dirty="0">
                <a:solidFill>
                  <a:schemeClr val="bg1"/>
                </a:solidFill>
              </a:rPr>
              <a:t> Function </a:t>
            </a:r>
            <a:r>
              <a:rPr lang="en-US" dirty="0" err="1" smtClean="0">
                <a:solidFill>
                  <a:schemeClr val="bg1"/>
                </a:solidFill>
              </a:rPr>
              <a:t>có</a:t>
            </a:r>
            <a:r>
              <a:rPr lang="en-US" dirty="0" smtClean="0">
                <a:solidFill>
                  <a:schemeClr val="bg1"/>
                </a:solidFill>
              </a:rPr>
              <a:t> </a:t>
            </a:r>
            <a:r>
              <a:rPr lang="en-US" dirty="0" err="1" smtClean="0">
                <a:solidFill>
                  <a:schemeClr val="bg1"/>
                </a:solidFill>
              </a:rPr>
              <a:t>trả</a:t>
            </a:r>
            <a:r>
              <a:rPr lang="en-US" dirty="0" smtClean="0">
                <a:solidFill>
                  <a:schemeClr val="bg1"/>
                </a:solidFill>
              </a:rPr>
              <a:t> </a:t>
            </a:r>
            <a:r>
              <a:rPr lang="en-US" dirty="0" err="1" smtClean="0">
                <a:solidFill>
                  <a:schemeClr val="bg1"/>
                </a:solidFill>
              </a:rPr>
              <a:t>về</a:t>
            </a:r>
            <a:r>
              <a:rPr lang="en-US" dirty="0" smtClean="0">
                <a:solidFill>
                  <a:schemeClr val="bg1"/>
                </a:solidFill>
              </a:rPr>
              <a:t> </a:t>
            </a:r>
            <a:r>
              <a:rPr lang="en-US" dirty="0" err="1" smtClean="0">
                <a:solidFill>
                  <a:schemeClr val="bg1"/>
                </a:solidFill>
              </a:rPr>
              <a:t>dữ</a:t>
            </a:r>
            <a:r>
              <a:rPr lang="en-US" dirty="0" smtClean="0">
                <a:solidFill>
                  <a:schemeClr val="bg1"/>
                </a:solidFill>
              </a:rPr>
              <a:t> </a:t>
            </a:r>
            <a:r>
              <a:rPr lang="en-US" dirty="0" err="1" smtClean="0">
                <a:solidFill>
                  <a:schemeClr val="bg1"/>
                </a:solidFill>
              </a:rPr>
              <a:t>liệu</a:t>
            </a:r>
            <a:r>
              <a:rPr lang="en-US" dirty="0" smtClean="0">
                <a:solidFill>
                  <a:schemeClr val="bg1"/>
                </a:solidFill>
              </a:rPr>
              <a:t> </a:t>
            </a:r>
            <a:r>
              <a:rPr lang="en-US" dirty="0" err="1" smtClean="0">
                <a:solidFill>
                  <a:schemeClr val="bg1"/>
                </a:solidFill>
              </a:rPr>
              <a:t>với</a:t>
            </a:r>
            <a:r>
              <a:rPr lang="en-US" dirty="0" smtClean="0">
                <a:solidFill>
                  <a:schemeClr val="bg1"/>
                </a:solidFill>
              </a:rPr>
              <a:t> </a:t>
            </a:r>
            <a:r>
              <a:rPr lang="en-US" dirty="0" err="1" smtClean="0">
                <a:solidFill>
                  <a:schemeClr val="bg1"/>
                </a:solidFill>
              </a:rPr>
              <a:t>câu</a:t>
            </a:r>
            <a:r>
              <a:rPr lang="en-US" dirty="0" smtClean="0">
                <a:solidFill>
                  <a:schemeClr val="bg1"/>
                </a:solidFill>
              </a:rPr>
              <a:t> </a:t>
            </a:r>
            <a:r>
              <a:rPr lang="en-US" dirty="0" err="1" smtClean="0">
                <a:solidFill>
                  <a:schemeClr val="bg1"/>
                </a:solidFill>
              </a:rPr>
              <a:t>lệnh</a:t>
            </a:r>
            <a:r>
              <a:rPr lang="en-US" dirty="0" smtClean="0">
                <a:solidFill>
                  <a:schemeClr val="bg1"/>
                </a:solidFill>
              </a:rPr>
              <a:t> return</a:t>
            </a:r>
            <a:endParaRPr lang="en-US" dirty="0">
              <a:solidFill>
                <a:schemeClr val="bg1"/>
              </a:solidFill>
            </a:endParaRPr>
          </a:p>
        </p:txBody>
      </p:sp>
      <p:sp>
        <p:nvSpPr>
          <p:cNvPr id="21" name="TextBox 20"/>
          <p:cNvSpPr txBox="1"/>
          <p:nvPr/>
        </p:nvSpPr>
        <p:spPr>
          <a:xfrm>
            <a:off x="2202774" y="5103801"/>
            <a:ext cx="5730949" cy="646331"/>
          </a:xfrm>
          <a:prstGeom prst="rect">
            <a:avLst/>
          </a:prstGeom>
          <a:noFill/>
        </p:spPr>
        <p:txBody>
          <a:bodyPr wrap="square" rtlCol="0">
            <a:spAutoFit/>
          </a:bodyPr>
          <a:lstStyle/>
          <a:p>
            <a:r>
              <a:rPr lang="en-US" dirty="0" err="1" smtClean="0">
                <a:solidFill>
                  <a:schemeClr val="bg1"/>
                </a:solidFill>
              </a:rPr>
              <a:t>Cách</a:t>
            </a:r>
            <a:r>
              <a:rPr lang="en-US" dirty="0" smtClean="0">
                <a:solidFill>
                  <a:schemeClr val="bg1"/>
                </a:solidFill>
              </a:rPr>
              <a:t> </a:t>
            </a:r>
            <a:r>
              <a:rPr lang="en-US" dirty="0" err="1" smtClean="0">
                <a:solidFill>
                  <a:schemeClr val="bg1"/>
                </a:solidFill>
              </a:rPr>
              <a:t>tạo</a:t>
            </a:r>
            <a:r>
              <a:rPr lang="en-US" dirty="0" smtClean="0">
                <a:solidFill>
                  <a:schemeClr val="bg1"/>
                </a:solidFill>
              </a:rPr>
              <a:t> Anonymous </a:t>
            </a:r>
            <a:r>
              <a:rPr lang="en-US" dirty="0" smtClean="0">
                <a:solidFill>
                  <a:schemeClr val="bg1"/>
                </a:solidFill>
              </a:rPr>
              <a:t>function (</a:t>
            </a:r>
            <a:r>
              <a:rPr lang="en-US" dirty="0">
                <a:solidFill>
                  <a:schemeClr val="bg1"/>
                </a:solidFill>
              </a:rPr>
              <a:t>A lambda </a:t>
            </a:r>
            <a:r>
              <a:rPr lang="en-US" dirty="0" smtClean="0">
                <a:solidFill>
                  <a:schemeClr val="bg1"/>
                </a:solidFill>
              </a:rPr>
              <a:t>function) </a:t>
            </a:r>
            <a:r>
              <a:rPr lang="en-US" dirty="0" err="1" smtClean="0">
                <a:solidFill>
                  <a:schemeClr val="bg1"/>
                </a:solidFill>
              </a:rPr>
              <a:t>trong</a:t>
            </a:r>
            <a:r>
              <a:rPr lang="en-US" dirty="0" smtClean="0">
                <a:solidFill>
                  <a:schemeClr val="bg1"/>
                </a:solidFill>
              </a:rPr>
              <a:t> Python </a:t>
            </a:r>
            <a:endParaRPr lang="en-US" dirty="0">
              <a:solidFill>
                <a:schemeClr val="bg1"/>
              </a:solidFill>
            </a:endParaRPr>
          </a:p>
        </p:txBody>
      </p:sp>
    </p:spTree>
    <p:extLst>
      <p:ext uri="{BB962C8B-B14F-4D97-AF65-F5344CB8AC3E}">
        <p14:creationId xmlns:p14="http://schemas.microsoft.com/office/powerpoint/2010/main" val="26719927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2</a:t>
            </a:fld>
            <a:endParaRPr lang="en-US"/>
          </a:p>
        </p:txBody>
      </p:sp>
      <p:sp>
        <p:nvSpPr>
          <p:cNvPr id="3" name="Text Placeholder 2"/>
          <p:cNvSpPr>
            <a:spLocks noGrp="1"/>
          </p:cNvSpPr>
          <p:nvPr>
            <p:ph type="body" sz="quarter" idx="13"/>
          </p:nvPr>
        </p:nvSpPr>
        <p:spPr>
          <a:xfrm>
            <a:off x="301926" y="797441"/>
            <a:ext cx="8454964" cy="424732"/>
          </a:xfrm>
        </p:spPr>
        <p:txBody>
          <a:bodyPr/>
          <a:lstStyle/>
          <a:p>
            <a:r>
              <a:rPr lang="en-US" dirty="0" err="1" smtClean="0"/>
              <a:t>Tóm</a:t>
            </a:r>
            <a:r>
              <a:rPr lang="en-US" dirty="0" smtClean="0"/>
              <a:t> </a:t>
            </a:r>
            <a:r>
              <a:rPr lang="en-US" dirty="0" err="1" smtClean="0"/>
              <a:t>Tắt</a:t>
            </a:r>
            <a:r>
              <a:rPr lang="en-US" dirty="0" smtClean="0"/>
              <a:t> </a:t>
            </a:r>
            <a:r>
              <a:rPr lang="en-US" dirty="0" err="1" smtClean="0"/>
              <a:t>Nội</a:t>
            </a:r>
            <a:r>
              <a:rPr lang="en-US" dirty="0" smtClean="0"/>
              <a:t> Dung</a:t>
            </a:r>
            <a:endParaRPr lang="en-US" dirty="0"/>
          </a:p>
        </p:txBody>
      </p:sp>
      <p:sp>
        <p:nvSpPr>
          <p:cNvPr id="4" name="Oval 3"/>
          <p:cNvSpPr/>
          <p:nvPr/>
        </p:nvSpPr>
        <p:spPr>
          <a:xfrm>
            <a:off x="602143" y="2356514"/>
            <a:ext cx="439848" cy="439848"/>
          </a:xfrm>
          <a:prstGeom prst="ellipse">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1</a:t>
            </a:r>
            <a:endParaRPr lang="en-US" b="1" dirty="0"/>
          </a:p>
        </p:txBody>
      </p:sp>
      <p:sp>
        <p:nvSpPr>
          <p:cNvPr id="6" name="TextBox 5"/>
          <p:cNvSpPr txBox="1"/>
          <p:nvPr/>
        </p:nvSpPr>
        <p:spPr>
          <a:xfrm>
            <a:off x="1201478" y="2373866"/>
            <a:ext cx="6485861" cy="369332"/>
          </a:xfrm>
          <a:prstGeom prst="rect">
            <a:avLst/>
          </a:prstGeom>
          <a:noFill/>
        </p:spPr>
        <p:txBody>
          <a:bodyPr wrap="square" rtlCol="0">
            <a:spAutoFit/>
          </a:bodyPr>
          <a:lstStyle/>
          <a:p>
            <a:r>
              <a:rPr lang="en-US" dirty="0" err="1" smtClean="0"/>
              <a:t>Tìm</a:t>
            </a:r>
            <a:r>
              <a:rPr lang="en-US" dirty="0" smtClean="0"/>
              <a:t> </a:t>
            </a:r>
            <a:r>
              <a:rPr lang="en-US" dirty="0" err="1" smtClean="0"/>
              <a:t>hiểu</a:t>
            </a:r>
            <a:r>
              <a:rPr lang="en-US" dirty="0" smtClean="0"/>
              <a:t> </a:t>
            </a:r>
            <a:r>
              <a:rPr lang="en-US" dirty="0" err="1" smtClean="0"/>
              <a:t>và</a:t>
            </a:r>
            <a:r>
              <a:rPr lang="en-US" dirty="0" smtClean="0"/>
              <a:t> </a:t>
            </a:r>
            <a:r>
              <a:rPr lang="en-US" dirty="0" err="1" smtClean="0"/>
              <a:t>cách</a:t>
            </a:r>
            <a:r>
              <a:rPr lang="en-US" dirty="0" smtClean="0"/>
              <a:t> </a:t>
            </a:r>
            <a:r>
              <a:rPr lang="en-US" dirty="0" err="1" smtClean="0"/>
              <a:t>định</a:t>
            </a:r>
            <a:r>
              <a:rPr lang="en-US" dirty="0" smtClean="0"/>
              <a:t> </a:t>
            </a:r>
            <a:r>
              <a:rPr lang="en-US" dirty="0" err="1" smtClean="0"/>
              <a:t>nghĩa</a:t>
            </a:r>
            <a:r>
              <a:rPr lang="en-US" dirty="0" smtClean="0"/>
              <a:t> </a:t>
            </a:r>
            <a:r>
              <a:rPr lang="en-US" dirty="0" err="1" smtClean="0"/>
              <a:t>một</a:t>
            </a:r>
            <a:r>
              <a:rPr lang="en-US" dirty="0" smtClean="0"/>
              <a:t> function (</a:t>
            </a:r>
            <a:r>
              <a:rPr lang="en-US" dirty="0" err="1" smtClean="0"/>
              <a:t>hàm</a:t>
            </a:r>
            <a:r>
              <a:rPr lang="en-US" dirty="0" smtClean="0"/>
              <a:t>) </a:t>
            </a:r>
            <a:r>
              <a:rPr lang="en-US" dirty="0" err="1" smtClean="0"/>
              <a:t>trong</a:t>
            </a:r>
            <a:r>
              <a:rPr lang="en-US" dirty="0" smtClean="0"/>
              <a:t> Python</a:t>
            </a:r>
            <a:endParaRPr lang="en-US" dirty="0"/>
          </a:p>
        </p:txBody>
      </p:sp>
      <p:sp>
        <p:nvSpPr>
          <p:cNvPr id="7" name="Oval 6"/>
          <p:cNvSpPr/>
          <p:nvPr/>
        </p:nvSpPr>
        <p:spPr>
          <a:xfrm>
            <a:off x="602143" y="3100793"/>
            <a:ext cx="439848" cy="439848"/>
          </a:xfrm>
          <a:prstGeom prst="ellipse">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2</a:t>
            </a:r>
          </a:p>
        </p:txBody>
      </p:sp>
      <p:sp>
        <p:nvSpPr>
          <p:cNvPr id="8" name="TextBox 7"/>
          <p:cNvSpPr txBox="1"/>
          <p:nvPr/>
        </p:nvSpPr>
        <p:spPr>
          <a:xfrm>
            <a:off x="1201479" y="4589351"/>
            <a:ext cx="5178056" cy="369332"/>
          </a:xfrm>
          <a:prstGeom prst="rect">
            <a:avLst/>
          </a:prstGeom>
          <a:noFill/>
        </p:spPr>
        <p:txBody>
          <a:bodyPr wrap="square" rtlCol="0">
            <a:spAutoFit/>
          </a:bodyPr>
          <a:lstStyle/>
          <a:p>
            <a:r>
              <a:rPr lang="en-US" dirty="0" err="1" smtClean="0"/>
              <a:t>Phạm</a:t>
            </a:r>
            <a:r>
              <a:rPr lang="en-US" dirty="0" smtClean="0"/>
              <a:t> vi </a:t>
            </a:r>
            <a:r>
              <a:rPr lang="en-US" dirty="0" err="1" smtClean="0"/>
              <a:t>sử</a:t>
            </a:r>
            <a:r>
              <a:rPr lang="en-US" dirty="0" smtClean="0"/>
              <a:t> </a:t>
            </a:r>
            <a:r>
              <a:rPr lang="en-US" dirty="0" err="1" smtClean="0"/>
              <a:t>dụng</a:t>
            </a:r>
            <a:r>
              <a:rPr lang="en-US" dirty="0" smtClean="0"/>
              <a:t> </a:t>
            </a:r>
            <a:r>
              <a:rPr lang="en-US" dirty="0" err="1" smtClean="0"/>
              <a:t>biến</a:t>
            </a:r>
            <a:r>
              <a:rPr lang="en-US" dirty="0" smtClean="0"/>
              <a:t> </a:t>
            </a:r>
            <a:r>
              <a:rPr lang="en-US" dirty="0" err="1" smtClean="0"/>
              <a:t>trong</a:t>
            </a:r>
            <a:r>
              <a:rPr lang="en-US" dirty="0" smtClean="0"/>
              <a:t> function</a:t>
            </a:r>
            <a:endParaRPr lang="en-US" dirty="0"/>
          </a:p>
        </p:txBody>
      </p:sp>
      <p:sp>
        <p:nvSpPr>
          <p:cNvPr id="11" name="Oval 10"/>
          <p:cNvSpPr/>
          <p:nvPr/>
        </p:nvSpPr>
        <p:spPr>
          <a:xfrm>
            <a:off x="602143" y="3823807"/>
            <a:ext cx="439848" cy="439848"/>
          </a:xfrm>
          <a:prstGeom prst="ellipse">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3</a:t>
            </a:r>
            <a:endParaRPr lang="en-US" b="1" dirty="0"/>
          </a:p>
        </p:txBody>
      </p:sp>
      <p:sp>
        <p:nvSpPr>
          <p:cNvPr id="12" name="TextBox 11"/>
          <p:cNvSpPr txBox="1"/>
          <p:nvPr/>
        </p:nvSpPr>
        <p:spPr>
          <a:xfrm>
            <a:off x="1201479" y="3171309"/>
            <a:ext cx="5178056" cy="369332"/>
          </a:xfrm>
          <a:prstGeom prst="rect">
            <a:avLst/>
          </a:prstGeom>
          <a:noFill/>
        </p:spPr>
        <p:txBody>
          <a:bodyPr wrap="square" rtlCol="0">
            <a:spAutoFit/>
          </a:bodyPr>
          <a:lstStyle/>
          <a:p>
            <a:r>
              <a:rPr lang="en-US" dirty="0" smtClean="0"/>
              <a:t>Function </a:t>
            </a:r>
            <a:r>
              <a:rPr lang="en-US" dirty="0" err="1" smtClean="0"/>
              <a:t>có</a:t>
            </a:r>
            <a:r>
              <a:rPr lang="en-US" dirty="0" smtClean="0"/>
              <a:t> </a:t>
            </a:r>
            <a:r>
              <a:rPr lang="en-US" dirty="0" err="1" smtClean="0"/>
              <a:t>chứa</a:t>
            </a:r>
            <a:r>
              <a:rPr lang="en-US" dirty="0" smtClean="0"/>
              <a:t> </a:t>
            </a:r>
            <a:r>
              <a:rPr lang="en-US" dirty="0" err="1" smtClean="0"/>
              <a:t>tham</a:t>
            </a:r>
            <a:r>
              <a:rPr lang="en-US" dirty="0" smtClean="0"/>
              <a:t> </a:t>
            </a:r>
            <a:r>
              <a:rPr lang="en-US" dirty="0" err="1" smtClean="0"/>
              <a:t>số</a:t>
            </a:r>
            <a:r>
              <a:rPr lang="en-US" dirty="0" smtClean="0"/>
              <a:t>, </a:t>
            </a:r>
            <a:r>
              <a:rPr lang="en-US" dirty="0" err="1" smtClean="0"/>
              <a:t>tham</a:t>
            </a:r>
            <a:r>
              <a:rPr lang="en-US" dirty="0" smtClean="0"/>
              <a:t> </a:t>
            </a:r>
            <a:r>
              <a:rPr lang="en-US" dirty="0" err="1" smtClean="0"/>
              <a:t>số</a:t>
            </a:r>
            <a:r>
              <a:rPr lang="en-US" dirty="0" smtClean="0"/>
              <a:t> </a:t>
            </a:r>
            <a:r>
              <a:rPr lang="en-US" dirty="0" err="1" smtClean="0"/>
              <a:t>tùy</a:t>
            </a:r>
            <a:r>
              <a:rPr lang="en-US" dirty="0" smtClean="0"/>
              <a:t> </a:t>
            </a:r>
            <a:r>
              <a:rPr lang="en-US" dirty="0" err="1" smtClean="0"/>
              <a:t>chọn</a:t>
            </a:r>
            <a:endParaRPr lang="en-US" dirty="0"/>
          </a:p>
        </p:txBody>
      </p:sp>
      <p:sp>
        <p:nvSpPr>
          <p:cNvPr id="15" name="Oval 14"/>
          <p:cNvSpPr/>
          <p:nvPr/>
        </p:nvSpPr>
        <p:spPr>
          <a:xfrm>
            <a:off x="602143" y="4589351"/>
            <a:ext cx="439848" cy="439848"/>
          </a:xfrm>
          <a:prstGeom prst="ellipse">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4</a:t>
            </a:r>
          </a:p>
        </p:txBody>
      </p:sp>
      <p:sp>
        <p:nvSpPr>
          <p:cNvPr id="16" name="TextBox 15"/>
          <p:cNvSpPr txBox="1"/>
          <p:nvPr/>
        </p:nvSpPr>
        <p:spPr>
          <a:xfrm>
            <a:off x="1201479" y="3870548"/>
            <a:ext cx="5178056" cy="369332"/>
          </a:xfrm>
          <a:prstGeom prst="rect">
            <a:avLst/>
          </a:prstGeom>
          <a:noFill/>
        </p:spPr>
        <p:txBody>
          <a:bodyPr wrap="square" rtlCol="0">
            <a:spAutoFit/>
          </a:bodyPr>
          <a:lstStyle/>
          <a:p>
            <a:r>
              <a:rPr lang="en-US" dirty="0" smtClean="0"/>
              <a:t>Function </a:t>
            </a:r>
            <a:r>
              <a:rPr lang="en-US" dirty="0" err="1" smtClean="0"/>
              <a:t>có</a:t>
            </a:r>
            <a:r>
              <a:rPr lang="en-US" dirty="0" smtClean="0"/>
              <a:t> </a:t>
            </a:r>
            <a:r>
              <a:rPr lang="en-US" dirty="0" err="1" smtClean="0"/>
              <a:t>trả</a:t>
            </a:r>
            <a:r>
              <a:rPr lang="en-US" dirty="0" smtClean="0"/>
              <a:t> </a:t>
            </a:r>
            <a:r>
              <a:rPr lang="en-US" dirty="0" err="1" smtClean="0"/>
              <a:t>về</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với</a:t>
            </a:r>
            <a:r>
              <a:rPr lang="en-US" dirty="0" smtClean="0"/>
              <a:t> </a:t>
            </a:r>
            <a:r>
              <a:rPr lang="en-US" dirty="0" err="1" smtClean="0"/>
              <a:t>câu</a:t>
            </a:r>
            <a:r>
              <a:rPr lang="en-US" dirty="0" smtClean="0"/>
              <a:t> </a:t>
            </a:r>
            <a:r>
              <a:rPr lang="en-US" dirty="0" err="1" smtClean="0"/>
              <a:t>lệnh</a:t>
            </a:r>
            <a:r>
              <a:rPr lang="en-US" dirty="0" smtClean="0"/>
              <a:t> return</a:t>
            </a:r>
            <a:endParaRPr lang="en-US" dirty="0"/>
          </a:p>
        </p:txBody>
      </p:sp>
      <p:sp>
        <p:nvSpPr>
          <p:cNvPr id="14" name="TextBox 13"/>
          <p:cNvSpPr txBox="1"/>
          <p:nvPr/>
        </p:nvSpPr>
        <p:spPr>
          <a:xfrm>
            <a:off x="516657" y="1526604"/>
            <a:ext cx="8240233" cy="369332"/>
          </a:xfrm>
          <a:prstGeom prst="rect">
            <a:avLst/>
          </a:prstGeom>
          <a:noFill/>
        </p:spPr>
        <p:txBody>
          <a:bodyPr wrap="square" rtlCol="0">
            <a:spAutoFit/>
          </a:bodyPr>
          <a:lstStyle/>
          <a:p>
            <a:r>
              <a:rPr lang="en-US" dirty="0" err="1" smtClean="0"/>
              <a:t>Trong</a:t>
            </a:r>
            <a:r>
              <a:rPr lang="en-US" dirty="0" smtClean="0"/>
              <a:t> </a:t>
            </a:r>
            <a:r>
              <a:rPr lang="en-US" dirty="0" err="1" smtClean="0"/>
              <a:t>bài</a:t>
            </a:r>
            <a:r>
              <a:rPr lang="en-US" dirty="0" smtClean="0"/>
              <a:t> </a:t>
            </a:r>
            <a:r>
              <a:rPr lang="en-US" dirty="0" err="1" smtClean="0"/>
              <a:t>học</a:t>
            </a:r>
            <a:r>
              <a:rPr lang="en-US" dirty="0" smtClean="0"/>
              <a:t> </a:t>
            </a:r>
            <a:r>
              <a:rPr lang="en-US" dirty="0" err="1" smtClean="0"/>
              <a:t>này</a:t>
            </a:r>
            <a:r>
              <a:rPr lang="en-US" dirty="0" smtClean="0"/>
              <a:t> </a:t>
            </a:r>
            <a:r>
              <a:rPr lang="en-US" dirty="0" err="1" smtClean="0"/>
              <a:t>chúng</a:t>
            </a:r>
            <a:r>
              <a:rPr lang="en-US" dirty="0" smtClean="0"/>
              <a:t> ta </a:t>
            </a:r>
            <a:r>
              <a:rPr lang="en-US" dirty="0" err="1" smtClean="0"/>
              <a:t>sẽ</a:t>
            </a:r>
            <a:r>
              <a:rPr lang="en-US" dirty="0" smtClean="0"/>
              <a:t> </a:t>
            </a:r>
            <a:r>
              <a:rPr lang="en-US" dirty="0" err="1" smtClean="0"/>
              <a:t>đi</a:t>
            </a:r>
            <a:r>
              <a:rPr lang="en-US" dirty="0" smtClean="0"/>
              <a:t> </a:t>
            </a:r>
            <a:r>
              <a:rPr lang="en-US" dirty="0" err="1" smtClean="0"/>
              <a:t>tìm</a:t>
            </a:r>
            <a:r>
              <a:rPr lang="en-US" dirty="0" smtClean="0"/>
              <a:t> </a:t>
            </a:r>
            <a:r>
              <a:rPr lang="en-US" dirty="0" err="1" smtClean="0"/>
              <a:t>hiều</a:t>
            </a:r>
            <a:r>
              <a:rPr lang="en-US" dirty="0" smtClean="0"/>
              <a:t> </a:t>
            </a:r>
            <a:r>
              <a:rPr lang="en-US" dirty="0" err="1" smtClean="0"/>
              <a:t>lần</a:t>
            </a:r>
            <a:r>
              <a:rPr lang="en-US" dirty="0" smtClean="0"/>
              <a:t> </a:t>
            </a:r>
            <a:r>
              <a:rPr lang="en-US" dirty="0" err="1" smtClean="0"/>
              <a:t>lượt</a:t>
            </a:r>
            <a:r>
              <a:rPr lang="en-US" dirty="0" smtClean="0"/>
              <a:t> </a:t>
            </a:r>
            <a:r>
              <a:rPr lang="en-US" dirty="0" err="1" smtClean="0"/>
              <a:t>các</a:t>
            </a:r>
            <a:r>
              <a:rPr lang="en-US" dirty="0" smtClean="0"/>
              <a:t> </a:t>
            </a:r>
            <a:r>
              <a:rPr lang="en-US" dirty="0" err="1" smtClean="0"/>
              <a:t>nội</a:t>
            </a:r>
            <a:r>
              <a:rPr lang="en-US" dirty="0" smtClean="0"/>
              <a:t> dung</a:t>
            </a:r>
            <a:endParaRPr lang="en-US" dirty="0"/>
          </a:p>
        </p:txBody>
      </p:sp>
      <p:sp>
        <p:nvSpPr>
          <p:cNvPr id="13" name="Oval 12"/>
          <p:cNvSpPr/>
          <p:nvPr/>
        </p:nvSpPr>
        <p:spPr>
          <a:xfrm>
            <a:off x="602143" y="5429323"/>
            <a:ext cx="439848" cy="439848"/>
          </a:xfrm>
          <a:prstGeom prst="ellipse">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5</a:t>
            </a:r>
          </a:p>
        </p:txBody>
      </p:sp>
      <p:sp>
        <p:nvSpPr>
          <p:cNvPr id="17" name="TextBox 16"/>
          <p:cNvSpPr txBox="1"/>
          <p:nvPr/>
        </p:nvSpPr>
        <p:spPr>
          <a:xfrm>
            <a:off x="1201478" y="5446675"/>
            <a:ext cx="5730949" cy="369332"/>
          </a:xfrm>
          <a:prstGeom prst="rect">
            <a:avLst/>
          </a:prstGeom>
          <a:noFill/>
        </p:spPr>
        <p:txBody>
          <a:bodyPr wrap="square" rtlCol="0">
            <a:spAutoFit/>
          </a:bodyPr>
          <a:lstStyle/>
          <a:p>
            <a:r>
              <a:rPr lang="en-US" dirty="0" smtClean="0"/>
              <a:t>Anonymous function (</a:t>
            </a:r>
            <a:r>
              <a:rPr lang="en-US" dirty="0"/>
              <a:t>A lambda </a:t>
            </a:r>
            <a:r>
              <a:rPr lang="en-US" dirty="0" smtClean="0"/>
              <a:t>function) </a:t>
            </a:r>
            <a:r>
              <a:rPr lang="en-US" dirty="0" err="1" smtClean="0"/>
              <a:t>trong</a:t>
            </a:r>
            <a:r>
              <a:rPr lang="en-US" dirty="0" smtClean="0"/>
              <a:t> Python </a:t>
            </a:r>
            <a:endParaRPr lang="en-US" dirty="0"/>
          </a:p>
        </p:txBody>
      </p:sp>
    </p:spTree>
    <p:extLst>
      <p:ext uri="{BB962C8B-B14F-4D97-AF65-F5344CB8AC3E}">
        <p14:creationId xmlns:p14="http://schemas.microsoft.com/office/powerpoint/2010/main" val="19358138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3</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a:t>4</a:t>
            </a:r>
            <a:r>
              <a:rPr lang="en-US" dirty="0" smtClean="0"/>
              <a:t>.1 </a:t>
            </a:r>
            <a:r>
              <a:rPr lang="en-US" dirty="0" err="1" smtClean="0"/>
              <a:t>Tìm</a:t>
            </a:r>
            <a:r>
              <a:rPr lang="en-US" dirty="0" smtClean="0"/>
              <a:t> </a:t>
            </a:r>
            <a:r>
              <a:rPr lang="en-US" dirty="0" err="1"/>
              <a:t>hiểu</a:t>
            </a:r>
            <a:r>
              <a:rPr lang="en-US" dirty="0"/>
              <a:t> </a:t>
            </a:r>
            <a:r>
              <a:rPr lang="en-US" dirty="0" err="1"/>
              <a:t>về</a:t>
            </a:r>
            <a:r>
              <a:rPr lang="en-US" dirty="0"/>
              <a:t> </a:t>
            </a:r>
            <a:r>
              <a:rPr lang="en-US" dirty="0" smtClean="0"/>
              <a:t>Function </a:t>
            </a:r>
            <a:r>
              <a:rPr lang="en-US" dirty="0" err="1" smtClean="0"/>
              <a:t>trong</a:t>
            </a:r>
            <a:r>
              <a:rPr lang="en-US" dirty="0" smtClean="0"/>
              <a:t> Python</a:t>
            </a:r>
            <a:endParaRPr lang="en-US" dirty="0"/>
          </a:p>
        </p:txBody>
      </p:sp>
      <p:pic>
        <p:nvPicPr>
          <p:cNvPr id="10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80670"/>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41993" y="1621244"/>
            <a:ext cx="6432695" cy="369332"/>
          </a:xfrm>
          <a:prstGeom prst="rect">
            <a:avLst/>
          </a:prstGeom>
          <a:noFill/>
        </p:spPr>
        <p:txBody>
          <a:bodyPr wrap="square" rtlCol="0">
            <a:spAutoFit/>
          </a:bodyPr>
          <a:lstStyle/>
          <a:p>
            <a:r>
              <a:rPr lang="en-US" b="1" dirty="0" err="1" smtClean="0"/>
              <a:t>Định</a:t>
            </a:r>
            <a:r>
              <a:rPr lang="en-US" b="1" dirty="0" smtClean="0"/>
              <a:t> </a:t>
            </a:r>
            <a:r>
              <a:rPr lang="en-US" b="1" dirty="0" err="1"/>
              <a:t>n</a:t>
            </a:r>
            <a:r>
              <a:rPr lang="en-US" b="1" dirty="0" err="1" smtClean="0"/>
              <a:t>ghĩa</a:t>
            </a:r>
            <a:r>
              <a:rPr lang="en-US" b="1" dirty="0" smtClean="0"/>
              <a:t>: </a:t>
            </a:r>
            <a:r>
              <a:rPr lang="en-US" b="1" dirty="0" smtClean="0">
                <a:solidFill>
                  <a:srgbClr val="FF0000"/>
                </a:solidFill>
              </a:rPr>
              <a:t>function </a:t>
            </a:r>
            <a:r>
              <a:rPr lang="en-US" b="1" dirty="0" err="1" smtClean="0">
                <a:solidFill>
                  <a:srgbClr val="FF0000"/>
                </a:solidFill>
              </a:rPr>
              <a:t>là</a:t>
            </a:r>
            <a:r>
              <a:rPr lang="en-US" b="1" dirty="0" smtClean="0">
                <a:solidFill>
                  <a:srgbClr val="FF0000"/>
                </a:solidFill>
              </a:rPr>
              <a:t> </a:t>
            </a:r>
            <a:r>
              <a:rPr lang="en-US" b="1" dirty="0" err="1" smtClean="0">
                <a:solidFill>
                  <a:srgbClr val="FF0000"/>
                </a:solidFill>
              </a:rPr>
              <a:t>gì</a:t>
            </a:r>
            <a:r>
              <a:rPr lang="en-US" b="1" dirty="0" smtClean="0">
                <a:solidFill>
                  <a:srgbClr val="FF0000"/>
                </a:solidFill>
              </a:rPr>
              <a:t> ?</a:t>
            </a:r>
            <a:endParaRPr lang="en-US" b="1" dirty="0">
              <a:solidFill>
                <a:srgbClr val="FF0000"/>
              </a:solidFill>
            </a:endParaRPr>
          </a:p>
        </p:txBody>
      </p:sp>
      <p:sp>
        <p:nvSpPr>
          <p:cNvPr id="12" name="Rounded Rectangle 11"/>
          <p:cNvSpPr/>
          <p:nvPr/>
        </p:nvSpPr>
        <p:spPr>
          <a:xfrm>
            <a:off x="669850" y="2163660"/>
            <a:ext cx="7740503" cy="1674693"/>
          </a:xfrm>
          <a:prstGeom prst="roundRect">
            <a:avLst>
              <a:gd name="adj" fmla="val 2567"/>
            </a:avLst>
          </a:prstGeom>
          <a:solidFill>
            <a:schemeClr val="bg1"/>
          </a:solidFill>
          <a:ln w="19050">
            <a:solidFill>
              <a:srgbClr val="67C7D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25033" y="2299882"/>
            <a:ext cx="7230139" cy="646331"/>
          </a:xfrm>
          <a:prstGeom prst="rect">
            <a:avLst/>
          </a:prstGeom>
          <a:noFill/>
        </p:spPr>
        <p:txBody>
          <a:bodyPr wrap="square" rtlCol="0">
            <a:spAutoFit/>
          </a:bodyPr>
          <a:lstStyle/>
          <a:p>
            <a:r>
              <a:rPr lang="vi-VN" dirty="0"/>
              <a:t>Trong lập trình, </a:t>
            </a:r>
            <a:r>
              <a:rPr lang="en-US" b="1" dirty="0" smtClean="0"/>
              <a:t>Function</a:t>
            </a:r>
            <a:r>
              <a:rPr lang="en-US" dirty="0" smtClean="0"/>
              <a:t> (</a:t>
            </a:r>
            <a:r>
              <a:rPr lang="vi-VN" dirty="0" smtClean="0"/>
              <a:t>hàm</a:t>
            </a:r>
            <a:r>
              <a:rPr lang="en-US" dirty="0" smtClean="0"/>
              <a:t>)</a:t>
            </a:r>
            <a:r>
              <a:rPr lang="vi-VN" dirty="0" smtClean="0"/>
              <a:t> </a:t>
            </a:r>
            <a:r>
              <a:rPr lang="vi-VN" dirty="0"/>
              <a:t>là một khối mã có tên được sử dụng để thực hiện một tác vụ cụ thể.</a:t>
            </a:r>
            <a:endParaRPr lang="en-US" dirty="0"/>
          </a:p>
        </p:txBody>
      </p:sp>
      <p:sp>
        <p:nvSpPr>
          <p:cNvPr id="14" name="TextBox 13"/>
          <p:cNvSpPr txBox="1"/>
          <p:nvPr/>
        </p:nvSpPr>
        <p:spPr>
          <a:xfrm>
            <a:off x="925033" y="2959653"/>
            <a:ext cx="7230139" cy="646331"/>
          </a:xfrm>
          <a:prstGeom prst="rect">
            <a:avLst/>
          </a:prstGeom>
          <a:noFill/>
        </p:spPr>
        <p:txBody>
          <a:bodyPr wrap="square" rtlCol="0">
            <a:spAutoFit/>
          </a:bodyPr>
          <a:lstStyle/>
          <a:p>
            <a:r>
              <a:rPr lang="en-US" dirty="0" smtClean="0"/>
              <a:t>Function</a:t>
            </a:r>
            <a:r>
              <a:rPr lang="vi-VN" dirty="0" smtClean="0"/>
              <a:t> </a:t>
            </a:r>
            <a:r>
              <a:rPr lang="vi-VN" dirty="0"/>
              <a:t>giúp chia nhỏ code thành các phần nhỏ hơn, dễ quản lý và sử dụng </a:t>
            </a:r>
            <a:r>
              <a:rPr lang="vi-VN" dirty="0" smtClean="0"/>
              <a:t>lại</a:t>
            </a:r>
            <a:r>
              <a:rPr lang="en-US" dirty="0" smtClean="0"/>
              <a:t> (</a:t>
            </a:r>
            <a:r>
              <a:rPr lang="en-US" dirty="0" err="1" smtClean="0"/>
              <a:t>tái</a:t>
            </a:r>
            <a:r>
              <a:rPr lang="en-US" dirty="0" smtClean="0"/>
              <a:t> </a:t>
            </a:r>
            <a:r>
              <a:rPr lang="en-US" dirty="0" err="1" smtClean="0"/>
              <a:t>sử</a:t>
            </a:r>
            <a:r>
              <a:rPr lang="en-US" dirty="0" smtClean="0"/>
              <a:t> </a:t>
            </a:r>
            <a:r>
              <a:rPr lang="en-US" dirty="0" err="1" smtClean="0"/>
              <a:t>dụng</a:t>
            </a:r>
            <a:r>
              <a:rPr lang="en-US" dirty="0"/>
              <a:t>)</a:t>
            </a:r>
          </a:p>
        </p:txBody>
      </p:sp>
      <p:sp>
        <p:nvSpPr>
          <p:cNvPr id="25" name="TextBox 24"/>
          <p:cNvSpPr txBox="1"/>
          <p:nvPr/>
        </p:nvSpPr>
        <p:spPr>
          <a:xfrm>
            <a:off x="548982" y="3970862"/>
            <a:ext cx="3555186" cy="369332"/>
          </a:xfrm>
          <a:prstGeom prst="rect">
            <a:avLst/>
          </a:prstGeom>
          <a:noFill/>
        </p:spPr>
        <p:txBody>
          <a:bodyPr wrap="square" rtlCol="0">
            <a:spAutoFit/>
          </a:bodyPr>
          <a:lstStyle/>
          <a:p>
            <a:r>
              <a:rPr lang="en-US" b="1" dirty="0" err="1" smtClean="0"/>
              <a:t>Cú</a:t>
            </a:r>
            <a:r>
              <a:rPr lang="en-US" b="1" dirty="0" smtClean="0"/>
              <a:t> </a:t>
            </a:r>
            <a:r>
              <a:rPr lang="en-US" b="1" dirty="0" err="1" smtClean="0"/>
              <a:t>pháp</a:t>
            </a:r>
            <a:r>
              <a:rPr lang="en-US" b="1" dirty="0" smtClean="0"/>
              <a:t> </a:t>
            </a:r>
            <a:r>
              <a:rPr lang="en-US" b="1" dirty="0" err="1" smtClean="0"/>
              <a:t>định</a:t>
            </a:r>
            <a:r>
              <a:rPr lang="en-US" b="1" dirty="0" smtClean="0"/>
              <a:t> </a:t>
            </a:r>
            <a:r>
              <a:rPr lang="en-US" b="1" dirty="0" err="1" smtClean="0"/>
              <a:t>nghĩa</a:t>
            </a:r>
            <a:r>
              <a:rPr lang="en-US" b="1" dirty="0" smtClean="0"/>
              <a:t> 1 function</a:t>
            </a:r>
            <a:endParaRPr lang="en-US" b="1" dirty="0">
              <a:solidFill>
                <a:srgbClr val="FF0000"/>
              </a:solidFill>
            </a:endParaRPr>
          </a:p>
        </p:txBody>
      </p:sp>
      <p:sp>
        <p:nvSpPr>
          <p:cNvPr id="26" name="TextBox 25"/>
          <p:cNvSpPr txBox="1"/>
          <p:nvPr/>
        </p:nvSpPr>
        <p:spPr>
          <a:xfrm>
            <a:off x="925033" y="4470425"/>
            <a:ext cx="7485320" cy="830997"/>
          </a:xfrm>
          <a:prstGeom prst="rect">
            <a:avLst/>
          </a:prstGeom>
          <a:noFill/>
        </p:spPr>
        <p:txBody>
          <a:bodyPr wrap="square" rtlCol="0">
            <a:spAutoFit/>
          </a:bodyPr>
          <a:lstStyle/>
          <a:p>
            <a:r>
              <a:rPr lang="en-US" sz="2400" b="1" dirty="0" err="1" smtClean="0">
                <a:solidFill>
                  <a:srgbClr val="FF0000"/>
                </a:solidFill>
              </a:rPr>
              <a:t>def</a:t>
            </a:r>
            <a:r>
              <a:rPr lang="en-US" sz="2400" b="1" dirty="0" smtClean="0"/>
              <a:t>  </a:t>
            </a:r>
            <a:r>
              <a:rPr lang="en-US" sz="2400" b="1" dirty="0" err="1" smtClean="0"/>
              <a:t>name_function</a:t>
            </a:r>
            <a:r>
              <a:rPr lang="en-US" sz="2400" b="1" dirty="0" smtClean="0"/>
              <a:t>():</a:t>
            </a:r>
          </a:p>
          <a:p>
            <a:r>
              <a:rPr lang="en-US" sz="2400" b="1" dirty="0"/>
              <a:t> </a:t>
            </a:r>
            <a:r>
              <a:rPr lang="en-US" sz="2400" b="1" dirty="0" smtClean="0"/>
              <a:t>      </a:t>
            </a:r>
            <a:r>
              <a:rPr lang="en-US" sz="2400" b="1" dirty="0" smtClean="0">
                <a:solidFill>
                  <a:schemeClr val="accent6">
                    <a:lumMod val="50000"/>
                  </a:schemeClr>
                </a:solidFill>
              </a:rPr>
              <a:t>#</a:t>
            </a:r>
            <a:r>
              <a:rPr lang="en-US" sz="2400" b="1" dirty="0" err="1" smtClean="0">
                <a:solidFill>
                  <a:schemeClr val="accent6">
                    <a:lumMod val="50000"/>
                  </a:schemeClr>
                </a:solidFill>
              </a:rPr>
              <a:t>Khối</a:t>
            </a:r>
            <a:r>
              <a:rPr lang="en-US" sz="2400" b="1" dirty="0" smtClean="0">
                <a:solidFill>
                  <a:schemeClr val="accent6">
                    <a:lumMod val="50000"/>
                  </a:schemeClr>
                </a:solidFill>
              </a:rPr>
              <a:t> </a:t>
            </a:r>
            <a:r>
              <a:rPr lang="en-US" sz="2400" b="1" dirty="0" err="1" smtClean="0">
                <a:solidFill>
                  <a:schemeClr val="accent6">
                    <a:lumMod val="50000"/>
                  </a:schemeClr>
                </a:solidFill>
              </a:rPr>
              <a:t>lệnh</a:t>
            </a:r>
            <a:r>
              <a:rPr lang="en-US" sz="2400" b="1" dirty="0" smtClean="0">
                <a:solidFill>
                  <a:schemeClr val="accent6">
                    <a:lumMod val="50000"/>
                  </a:schemeClr>
                </a:solidFill>
              </a:rPr>
              <a:t> </a:t>
            </a:r>
            <a:r>
              <a:rPr lang="en-US" sz="2400" b="1" dirty="0" err="1" smtClean="0">
                <a:solidFill>
                  <a:schemeClr val="accent6">
                    <a:lumMod val="50000"/>
                  </a:schemeClr>
                </a:solidFill>
              </a:rPr>
              <a:t>được</a:t>
            </a:r>
            <a:r>
              <a:rPr lang="en-US" sz="2400" b="1" dirty="0" smtClean="0">
                <a:solidFill>
                  <a:schemeClr val="accent6">
                    <a:lumMod val="50000"/>
                  </a:schemeClr>
                </a:solidFill>
              </a:rPr>
              <a:t> </a:t>
            </a:r>
            <a:r>
              <a:rPr lang="en-US" sz="2400" b="1" dirty="0" err="1" smtClean="0">
                <a:solidFill>
                  <a:schemeClr val="accent6">
                    <a:lumMod val="50000"/>
                  </a:schemeClr>
                </a:solidFill>
              </a:rPr>
              <a:t>thực</a:t>
            </a:r>
            <a:r>
              <a:rPr lang="en-US" sz="2400" b="1" dirty="0" smtClean="0">
                <a:solidFill>
                  <a:schemeClr val="accent6">
                    <a:lumMod val="50000"/>
                  </a:schemeClr>
                </a:solidFill>
              </a:rPr>
              <a:t> </a:t>
            </a:r>
            <a:r>
              <a:rPr lang="en-US" sz="2400" b="1" dirty="0" err="1" smtClean="0">
                <a:solidFill>
                  <a:schemeClr val="accent6">
                    <a:lumMod val="50000"/>
                  </a:schemeClr>
                </a:solidFill>
              </a:rPr>
              <a:t>thi</a:t>
            </a:r>
            <a:r>
              <a:rPr lang="en-US" sz="2400" b="1" dirty="0" smtClean="0">
                <a:solidFill>
                  <a:schemeClr val="accent6">
                    <a:lumMod val="50000"/>
                  </a:schemeClr>
                </a:solidFill>
              </a:rPr>
              <a:t> </a:t>
            </a:r>
            <a:r>
              <a:rPr lang="en-US" sz="2400" b="1" dirty="0" err="1" smtClean="0">
                <a:solidFill>
                  <a:schemeClr val="accent6">
                    <a:lumMod val="50000"/>
                  </a:schemeClr>
                </a:solidFill>
              </a:rPr>
              <a:t>khi</a:t>
            </a:r>
            <a:r>
              <a:rPr lang="en-US" sz="2400" b="1" dirty="0" smtClean="0">
                <a:solidFill>
                  <a:schemeClr val="accent6">
                    <a:lumMod val="50000"/>
                  </a:schemeClr>
                </a:solidFill>
              </a:rPr>
              <a:t> </a:t>
            </a:r>
            <a:r>
              <a:rPr lang="en-US" sz="2400" b="1" dirty="0" err="1" smtClean="0">
                <a:solidFill>
                  <a:schemeClr val="accent6">
                    <a:lumMod val="50000"/>
                  </a:schemeClr>
                </a:solidFill>
              </a:rPr>
              <a:t>hàm</a:t>
            </a:r>
            <a:r>
              <a:rPr lang="en-US" sz="2400" b="1" dirty="0" smtClean="0">
                <a:solidFill>
                  <a:schemeClr val="accent6">
                    <a:lumMod val="50000"/>
                  </a:schemeClr>
                </a:solidFill>
              </a:rPr>
              <a:t> </a:t>
            </a:r>
            <a:r>
              <a:rPr lang="en-US" sz="2400" b="1" dirty="0" err="1" smtClean="0">
                <a:solidFill>
                  <a:schemeClr val="accent6">
                    <a:lumMod val="50000"/>
                  </a:schemeClr>
                </a:solidFill>
              </a:rPr>
              <a:t>được</a:t>
            </a:r>
            <a:r>
              <a:rPr lang="en-US" sz="2400" b="1" dirty="0" smtClean="0">
                <a:solidFill>
                  <a:schemeClr val="accent6">
                    <a:lumMod val="50000"/>
                  </a:schemeClr>
                </a:solidFill>
              </a:rPr>
              <a:t> </a:t>
            </a:r>
            <a:r>
              <a:rPr lang="en-US" sz="2400" b="1" dirty="0" err="1" smtClean="0">
                <a:solidFill>
                  <a:schemeClr val="accent6">
                    <a:lumMod val="50000"/>
                  </a:schemeClr>
                </a:solidFill>
              </a:rPr>
              <a:t>gọi</a:t>
            </a:r>
            <a:r>
              <a:rPr lang="en-US" sz="2400" b="1" dirty="0" smtClean="0">
                <a:solidFill>
                  <a:schemeClr val="accent6">
                    <a:lumMod val="50000"/>
                  </a:schemeClr>
                </a:solidFill>
              </a:rPr>
              <a:t> </a:t>
            </a:r>
            <a:endParaRPr lang="en-US" sz="2400" b="1" dirty="0">
              <a:solidFill>
                <a:schemeClr val="accent6">
                  <a:lumMod val="50000"/>
                </a:schemeClr>
              </a:solidFill>
            </a:endParaRPr>
          </a:p>
        </p:txBody>
      </p:sp>
      <p:sp>
        <p:nvSpPr>
          <p:cNvPr id="27" name="TextBox 26"/>
          <p:cNvSpPr txBox="1"/>
          <p:nvPr/>
        </p:nvSpPr>
        <p:spPr>
          <a:xfrm>
            <a:off x="669850" y="6059452"/>
            <a:ext cx="7230139" cy="369332"/>
          </a:xfrm>
          <a:prstGeom prst="rect">
            <a:avLst/>
          </a:prstGeom>
          <a:noFill/>
        </p:spPr>
        <p:txBody>
          <a:bodyPr wrap="square" rtlCol="0">
            <a:spAutoFit/>
          </a:bodyPr>
          <a:lstStyle/>
          <a:p>
            <a:r>
              <a:rPr lang="en-US" b="1" dirty="0" err="1" smtClean="0"/>
              <a:t>Khối</a:t>
            </a:r>
            <a:r>
              <a:rPr lang="en-US" b="1" dirty="0" smtClean="0"/>
              <a:t> </a:t>
            </a:r>
            <a:r>
              <a:rPr lang="en-US" b="1" dirty="0" err="1" smtClean="0"/>
              <a:t>lệnh</a:t>
            </a:r>
            <a:r>
              <a:rPr lang="en-US" b="1" dirty="0" smtClean="0"/>
              <a:t> </a:t>
            </a:r>
            <a:r>
              <a:rPr lang="en-US" b="1" dirty="0" err="1" smtClean="0"/>
              <a:t>của</a:t>
            </a:r>
            <a:r>
              <a:rPr lang="en-US" b="1" dirty="0" smtClean="0"/>
              <a:t> </a:t>
            </a:r>
            <a:r>
              <a:rPr lang="en-US" b="1" dirty="0" err="1" smtClean="0"/>
              <a:t>hàm</a:t>
            </a:r>
            <a:r>
              <a:rPr lang="en-US" b="1" dirty="0" smtClean="0"/>
              <a:t>: </a:t>
            </a:r>
            <a:r>
              <a:rPr lang="en-US" dirty="0" err="1" smtClean="0"/>
              <a:t>phải</a:t>
            </a:r>
            <a:r>
              <a:rPr lang="en-US" dirty="0" smtClean="0"/>
              <a:t> </a:t>
            </a:r>
            <a:r>
              <a:rPr lang="en-US" dirty="0" err="1" smtClean="0"/>
              <a:t>thụt</a:t>
            </a:r>
            <a:r>
              <a:rPr lang="en-US" dirty="0" smtClean="0"/>
              <a:t> </a:t>
            </a:r>
            <a:r>
              <a:rPr lang="en-US" dirty="0" err="1" smtClean="0"/>
              <a:t>vào</a:t>
            </a:r>
            <a:r>
              <a:rPr lang="en-US" dirty="0" smtClean="0"/>
              <a:t> </a:t>
            </a:r>
            <a:r>
              <a:rPr lang="en-US" dirty="0" err="1" smtClean="0"/>
              <a:t>ít</a:t>
            </a:r>
            <a:r>
              <a:rPr lang="en-US" dirty="0" smtClean="0"/>
              <a:t> </a:t>
            </a:r>
            <a:r>
              <a:rPr lang="en-US" dirty="0" err="1" smtClean="0"/>
              <a:t>nhất</a:t>
            </a:r>
            <a:r>
              <a:rPr lang="en-US" dirty="0" smtClean="0"/>
              <a:t> 1 </a:t>
            </a:r>
            <a:r>
              <a:rPr lang="en-US" dirty="0" err="1" smtClean="0"/>
              <a:t>kí</a:t>
            </a:r>
            <a:r>
              <a:rPr lang="en-US" dirty="0" smtClean="0"/>
              <a:t> </a:t>
            </a:r>
            <a:r>
              <a:rPr lang="en-US" dirty="0" err="1" smtClean="0"/>
              <a:t>tự</a:t>
            </a:r>
            <a:r>
              <a:rPr lang="en-US" dirty="0" smtClean="0"/>
              <a:t> </a:t>
            </a:r>
            <a:r>
              <a:rPr lang="en-US" dirty="0" err="1" smtClean="0"/>
              <a:t>trắng</a:t>
            </a:r>
            <a:r>
              <a:rPr lang="en-US" dirty="0" smtClean="0"/>
              <a:t> so </a:t>
            </a:r>
            <a:r>
              <a:rPr lang="en-US" dirty="0" err="1" smtClean="0"/>
              <a:t>với</a:t>
            </a:r>
            <a:r>
              <a:rPr lang="en-US" dirty="0" smtClean="0"/>
              <a:t> </a:t>
            </a:r>
            <a:r>
              <a:rPr lang="en-US" dirty="0" err="1" smtClean="0"/>
              <a:t>lệnh</a:t>
            </a:r>
            <a:r>
              <a:rPr lang="en-US" dirty="0" smtClean="0"/>
              <a:t> </a:t>
            </a:r>
            <a:r>
              <a:rPr lang="en-US" dirty="0" err="1" smtClean="0"/>
              <a:t>def</a:t>
            </a:r>
            <a:endParaRPr lang="en-US" dirty="0"/>
          </a:p>
        </p:txBody>
      </p:sp>
      <p:sp>
        <p:nvSpPr>
          <p:cNvPr id="28" name="TextBox 27"/>
          <p:cNvSpPr txBox="1"/>
          <p:nvPr/>
        </p:nvSpPr>
        <p:spPr>
          <a:xfrm>
            <a:off x="669850" y="5676680"/>
            <a:ext cx="7230139" cy="369332"/>
          </a:xfrm>
          <a:prstGeom prst="rect">
            <a:avLst/>
          </a:prstGeom>
          <a:noFill/>
        </p:spPr>
        <p:txBody>
          <a:bodyPr wrap="square" rtlCol="0">
            <a:spAutoFit/>
          </a:bodyPr>
          <a:lstStyle/>
          <a:p>
            <a:r>
              <a:rPr lang="en-US" b="1" dirty="0" err="1" smtClean="0"/>
              <a:t>Name_function</a:t>
            </a:r>
            <a:r>
              <a:rPr lang="en-US" b="1" dirty="0" smtClean="0"/>
              <a:t>: </a:t>
            </a:r>
            <a:r>
              <a:rPr lang="en-US" dirty="0" err="1" smtClean="0"/>
              <a:t>Đặt</a:t>
            </a:r>
            <a:r>
              <a:rPr lang="en-US" dirty="0" smtClean="0"/>
              <a:t> </a:t>
            </a:r>
            <a:r>
              <a:rPr lang="en-US" dirty="0" err="1" smtClean="0"/>
              <a:t>theo</a:t>
            </a:r>
            <a:r>
              <a:rPr lang="en-US" dirty="0" smtClean="0"/>
              <a:t> </a:t>
            </a:r>
            <a:r>
              <a:rPr lang="en-US" dirty="0" err="1" smtClean="0"/>
              <a:t>quy</a:t>
            </a:r>
            <a:r>
              <a:rPr lang="en-US" dirty="0" smtClean="0"/>
              <a:t> </a:t>
            </a:r>
            <a:r>
              <a:rPr lang="en-US" dirty="0" err="1" smtClean="0"/>
              <a:t>tắc</a:t>
            </a:r>
            <a:r>
              <a:rPr lang="en-US" dirty="0" smtClean="0"/>
              <a:t> </a:t>
            </a:r>
            <a:r>
              <a:rPr lang="en-US" dirty="0" err="1" smtClean="0"/>
              <a:t>tên</a:t>
            </a:r>
            <a:r>
              <a:rPr lang="en-US" dirty="0" smtClean="0"/>
              <a:t> </a:t>
            </a:r>
            <a:r>
              <a:rPr lang="en-US" dirty="0" err="1" smtClean="0"/>
              <a:t>biến</a:t>
            </a:r>
            <a:r>
              <a:rPr lang="en-US" dirty="0" smtClean="0"/>
              <a:t> </a:t>
            </a:r>
            <a:r>
              <a:rPr lang="en-US" dirty="0" err="1" smtClean="0"/>
              <a:t>trong</a:t>
            </a:r>
            <a:r>
              <a:rPr lang="en-US" dirty="0" smtClean="0"/>
              <a:t> Python</a:t>
            </a:r>
            <a:endParaRPr lang="en-US" dirty="0"/>
          </a:p>
        </p:txBody>
      </p:sp>
    </p:spTree>
    <p:extLst>
      <p:ext uri="{BB962C8B-B14F-4D97-AF65-F5344CB8AC3E}">
        <p14:creationId xmlns:p14="http://schemas.microsoft.com/office/powerpoint/2010/main" val="21719734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4</a:t>
            </a:fld>
            <a:endParaRPr lang="en-US"/>
          </a:p>
        </p:txBody>
      </p:sp>
      <p:sp>
        <p:nvSpPr>
          <p:cNvPr id="11" name="Text Placeholder 2"/>
          <p:cNvSpPr txBox="1">
            <a:spLocks/>
          </p:cNvSpPr>
          <p:nvPr/>
        </p:nvSpPr>
        <p:spPr>
          <a:xfrm>
            <a:off x="227558" y="828573"/>
            <a:ext cx="8454964" cy="424732"/>
          </a:xfrm>
          <a:prstGeom prst="rect">
            <a:avLst/>
          </a:prstGeom>
          <a:noFill/>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lang="en-US" sz="2400" b="1" kern="1200" dirty="0" smtClean="0">
                <a:solidFill>
                  <a:srgbClr val="64C7E9"/>
                </a:solidFill>
                <a:latin typeface="+mn-lt"/>
                <a:ea typeface="Roboto"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4.1 </a:t>
            </a:r>
            <a:r>
              <a:rPr lang="en-US" dirty="0" err="1"/>
              <a:t>Tìm</a:t>
            </a:r>
            <a:r>
              <a:rPr lang="en-US" dirty="0"/>
              <a:t> </a:t>
            </a:r>
            <a:r>
              <a:rPr lang="en-US" dirty="0" err="1"/>
              <a:t>hiểu</a:t>
            </a:r>
            <a:r>
              <a:rPr lang="en-US" dirty="0"/>
              <a:t> </a:t>
            </a:r>
            <a:r>
              <a:rPr lang="en-US" dirty="0" err="1"/>
              <a:t>về</a:t>
            </a:r>
            <a:r>
              <a:rPr lang="en-US" dirty="0"/>
              <a:t> Function </a:t>
            </a:r>
            <a:r>
              <a:rPr lang="en-US" dirty="0" err="1"/>
              <a:t>trong</a:t>
            </a:r>
            <a:r>
              <a:rPr lang="en-US" dirty="0"/>
              <a:t> Python</a:t>
            </a:r>
          </a:p>
        </p:txBody>
      </p:sp>
      <p:pic>
        <p:nvPicPr>
          <p:cNvPr id="12"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80670"/>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1041993" y="1621244"/>
            <a:ext cx="2955849" cy="369332"/>
          </a:xfrm>
          <a:prstGeom prst="rect">
            <a:avLst/>
          </a:prstGeom>
          <a:noFill/>
        </p:spPr>
        <p:txBody>
          <a:bodyPr wrap="square" rtlCol="0">
            <a:spAutoFit/>
          </a:bodyPr>
          <a:lstStyle/>
          <a:p>
            <a:r>
              <a:rPr lang="en-US" b="1" dirty="0" err="1" smtClean="0"/>
              <a:t>Ví</a:t>
            </a:r>
            <a:r>
              <a:rPr lang="en-US" b="1" dirty="0" smtClean="0"/>
              <a:t> </a:t>
            </a:r>
            <a:r>
              <a:rPr lang="en-US" b="1" dirty="0" err="1" smtClean="0"/>
              <a:t>dụ</a:t>
            </a:r>
            <a:r>
              <a:rPr lang="en-US" b="1" dirty="0" smtClean="0"/>
              <a:t> </a:t>
            </a:r>
            <a:r>
              <a:rPr lang="en-US" b="1" dirty="0" err="1" smtClean="0"/>
              <a:t>về</a:t>
            </a:r>
            <a:r>
              <a:rPr lang="en-US" b="1" dirty="0" smtClean="0"/>
              <a:t> function</a:t>
            </a:r>
            <a:endParaRPr lang="en-US" b="1" dirty="0">
              <a:solidFill>
                <a:srgbClr val="FF0000"/>
              </a:solidFill>
            </a:endParaRPr>
          </a:p>
        </p:txBody>
      </p:sp>
      <p:sp>
        <p:nvSpPr>
          <p:cNvPr id="17" name="TextBox 16"/>
          <p:cNvSpPr txBox="1"/>
          <p:nvPr/>
        </p:nvSpPr>
        <p:spPr>
          <a:xfrm>
            <a:off x="910062" y="4973455"/>
            <a:ext cx="7208872" cy="646331"/>
          </a:xfrm>
          <a:prstGeom prst="rect">
            <a:avLst/>
          </a:prstGeom>
          <a:noFill/>
        </p:spPr>
        <p:txBody>
          <a:bodyPr wrap="square" rtlCol="0">
            <a:spAutoFit/>
          </a:bodyPr>
          <a:lstStyle/>
          <a:p>
            <a:r>
              <a:rPr lang="en-US" dirty="0" err="1" smtClean="0"/>
              <a:t>Trong</a:t>
            </a:r>
            <a:r>
              <a:rPr lang="en-US" dirty="0" smtClean="0"/>
              <a:t> </a:t>
            </a:r>
            <a:r>
              <a:rPr lang="en-US" dirty="0" err="1" smtClean="0"/>
              <a:t>ví</a:t>
            </a:r>
            <a:r>
              <a:rPr lang="en-US" dirty="0" smtClean="0"/>
              <a:t> </a:t>
            </a:r>
            <a:r>
              <a:rPr lang="en-US" dirty="0" err="1" smtClean="0"/>
              <a:t>dụ</a:t>
            </a:r>
            <a:r>
              <a:rPr lang="en-US" dirty="0" smtClean="0"/>
              <a:t> </a:t>
            </a:r>
            <a:r>
              <a:rPr lang="en-US" dirty="0" err="1" smtClean="0"/>
              <a:t>trên</a:t>
            </a:r>
            <a:r>
              <a:rPr lang="en-US" dirty="0" smtClean="0"/>
              <a:t> </a:t>
            </a:r>
            <a:r>
              <a:rPr lang="en-US" dirty="0" err="1" smtClean="0"/>
              <a:t>hàm</a:t>
            </a:r>
            <a:r>
              <a:rPr lang="en-US" dirty="0" smtClean="0"/>
              <a:t> </a:t>
            </a:r>
            <a:r>
              <a:rPr lang="en-US" dirty="0" err="1" smtClean="0"/>
              <a:t>chỉ</a:t>
            </a:r>
            <a:r>
              <a:rPr lang="en-US" dirty="0" smtClean="0"/>
              <a:t> </a:t>
            </a:r>
            <a:r>
              <a:rPr lang="en-US" dirty="0" err="1" smtClean="0"/>
              <a:t>thực</a:t>
            </a:r>
            <a:r>
              <a:rPr lang="en-US" dirty="0" smtClean="0"/>
              <a:t> </a:t>
            </a:r>
            <a:r>
              <a:rPr lang="en-US" dirty="0" err="1" smtClean="0"/>
              <a:t>thi</a:t>
            </a:r>
            <a:r>
              <a:rPr lang="en-US" dirty="0" smtClean="0"/>
              <a:t> </a:t>
            </a:r>
            <a:r>
              <a:rPr lang="en-US" dirty="0" err="1" smtClean="0"/>
              <a:t>các</a:t>
            </a:r>
            <a:r>
              <a:rPr lang="en-US" dirty="0" smtClean="0"/>
              <a:t> </a:t>
            </a:r>
            <a:r>
              <a:rPr lang="en-US" dirty="0" err="1" smtClean="0"/>
              <a:t>lệnh</a:t>
            </a:r>
            <a:r>
              <a:rPr lang="en-US" dirty="0" smtClean="0"/>
              <a:t> </a:t>
            </a:r>
            <a:r>
              <a:rPr lang="en-US" dirty="0" err="1" smtClean="0"/>
              <a:t>mà</a:t>
            </a:r>
            <a:r>
              <a:rPr lang="en-US" dirty="0" smtClean="0"/>
              <a:t> </a:t>
            </a:r>
            <a:r>
              <a:rPr lang="en-US" dirty="0" err="1" smtClean="0"/>
              <a:t>không</a:t>
            </a:r>
            <a:r>
              <a:rPr lang="en-US" dirty="0" smtClean="0"/>
              <a:t> </a:t>
            </a:r>
            <a:r>
              <a:rPr lang="en-US" dirty="0" err="1" smtClean="0"/>
              <a:t>trả</a:t>
            </a:r>
            <a:r>
              <a:rPr lang="en-US" dirty="0"/>
              <a:t> </a:t>
            </a:r>
            <a:r>
              <a:rPr lang="en-US" dirty="0" err="1" smtClean="0"/>
              <a:t>lại</a:t>
            </a:r>
            <a:r>
              <a:rPr lang="en-US" dirty="0" smtClean="0"/>
              <a:t> </a:t>
            </a:r>
            <a:r>
              <a:rPr lang="en-US" dirty="0" err="1" smtClean="0"/>
              <a:t>giá</a:t>
            </a:r>
            <a:r>
              <a:rPr lang="en-US" dirty="0" smtClean="0"/>
              <a:t> </a:t>
            </a:r>
            <a:r>
              <a:rPr lang="en-US" dirty="0" err="1" smtClean="0"/>
              <a:t>trị</a:t>
            </a:r>
            <a:r>
              <a:rPr lang="en-US" dirty="0" smtClean="0"/>
              <a:t> </a:t>
            </a:r>
            <a:r>
              <a:rPr lang="en-US" dirty="0" err="1" smtClean="0"/>
              <a:t>gì</a:t>
            </a:r>
            <a:r>
              <a:rPr lang="en-US" dirty="0" smtClean="0"/>
              <a:t> </a:t>
            </a:r>
            <a:r>
              <a:rPr lang="en-US" dirty="0" err="1" smtClean="0"/>
              <a:t>thì</a:t>
            </a:r>
            <a:r>
              <a:rPr lang="en-US" dirty="0" smtClean="0"/>
              <a:t> </a:t>
            </a:r>
            <a:r>
              <a:rPr lang="en-US" dirty="0" err="1" smtClean="0"/>
              <a:t>thường</a:t>
            </a:r>
            <a:r>
              <a:rPr lang="en-US" dirty="0" smtClean="0"/>
              <a:t> </a:t>
            </a:r>
            <a:r>
              <a:rPr lang="en-US" dirty="0" err="1" smtClean="0"/>
              <a:t>được</a:t>
            </a:r>
            <a:r>
              <a:rPr lang="en-US" dirty="0" smtClean="0"/>
              <a:t> </a:t>
            </a:r>
            <a:r>
              <a:rPr lang="en-US" dirty="0" err="1" smtClean="0"/>
              <a:t>gọi</a:t>
            </a:r>
            <a:r>
              <a:rPr lang="en-US" dirty="0" smtClean="0"/>
              <a:t> </a:t>
            </a:r>
            <a:r>
              <a:rPr lang="en-US" dirty="0" err="1" smtClean="0"/>
              <a:t>là</a:t>
            </a:r>
            <a:r>
              <a:rPr lang="en-US" dirty="0" smtClean="0"/>
              <a:t> </a:t>
            </a:r>
            <a:r>
              <a:rPr lang="en-US" dirty="0" err="1" smtClean="0"/>
              <a:t>hàm</a:t>
            </a:r>
            <a:r>
              <a:rPr lang="en-US" dirty="0" smtClean="0"/>
              <a:t> </a:t>
            </a:r>
            <a:r>
              <a:rPr lang="en-US" b="1" dirty="0" smtClean="0"/>
              <a:t>void</a:t>
            </a:r>
            <a:r>
              <a:rPr lang="en-US" dirty="0" smtClean="0"/>
              <a:t> (</a:t>
            </a:r>
            <a:r>
              <a:rPr lang="en-US" dirty="0" err="1" smtClean="0"/>
              <a:t>Hàm</a:t>
            </a:r>
            <a:r>
              <a:rPr lang="en-US" dirty="0" smtClean="0"/>
              <a:t> </a:t>
            </a:r>
            <a:r>
              <a:rPr lang="en-US" dirty="0" err="1" smtClean="0"/>
              <a:t>thủ</a:t>
            </a:r>
            <a:r>
              <a:rPr lang="en-US" dirty="0" smtClean="0"/>
              <a:t> </a:t>
            </a:r>
            <a:r>
              <a:rPr lang="en-US" dirty="0" err="1" smtClean="0"/>
              <a:t>tục</a:t>
            </a:r>
            <a:r>
              <a:rPr lang="en-US" dirty="0" smtClean="0"/>
              <a:t>)</a:t>
            </a:r>
            <a:endParaRPr lang="en-US" dirty="0"/>
          </a:p>
        </p:txBody>
      </p:sp>
      <p:sp>
        <p:nvSpPr>
          <p:cNvPr id="16" name="Rectangle 15"/>
          <p:cNvSpPr/>
          <p:nvPr/>
        </p:nvSpPr>
        <p:spPr>
          <a:xfrm>
            <a:off x="910062" y="2900440"/>
            <a:ext cx="7846828" cy="195129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p:cNvSpPr txBox="1"/>
          <p:nvPr/>
        </p:nvSpPr>
        <p:spPr>
          <a:xfrm>
            <a:off x="1090816" y="3033160"/>
            <a:ext cx="7110974" cy="1477328"/>
          </a:xfrm>
          <a:prstGeom prst="rect">
            <a:avLst/>
          </a:prstGeom>
          <a:noFill/>
        </p:spPr>
        <p:txBody>
          <a:bodyPr wrap="square" rtlCol="0">
            <a:spAutoFit/>
          </a:bodyPr>
          <a:lstStyle/>
          <a:p>
            <a:r>
              <a:rPr lang="en-US" dirty="0" err="1">
                <a:solidFill>
                  <a:srgbClr val="00B0F0"/>
                </a:solidFill>
              </a:rPr>
              <a:t>def</a:t>
            </a:r>
            <a:r>
              <a:rPr lang="en-US" dirty="0">
                <a:solidFill>
                  <a:schemeClr val="bg1"/>
                </a:solidFill>
              </a:rPr>
              <a:t> </a:t>
            </a:r>
            <a:r>
              <a:rPr lang="en-US" dirty="0" err="1">
                <a:solidFill>
                  <a:schemeClr val="bg1"/>
                </a:solidFill>
              </a:rPr>
              <a:t>my_function</a:t>
            </a:r>
            <a:r>
              <a:rPr lang="en-US" dirty="0">
                <a:solidFill>
                  <a:srgbClr val="FFC000"/>
                </a:solidFill>
              </a:rPr>
              <a:t>()</a:t>
            </a:r>
            <a:r>
              <a:rPr lang="en-US" dirty="0">
                <a:solidFill>
                  <a:schemeClr val="bg1"/>
                </a:solidFill>
              </a:rPr>
              <a:t>:</a:t>
            </a:r>
            <a:br>
              <a:rPr lang="en-US" dirty="0">
                <a:solidFill>
                  <a:schemeClr val="bg1"/>
                </a:solidFill>
              </a:rPr>
            </a:br>
            <a:r>
              <a:rPr lang="en-US" dirty="0">
                <a:solidFill>
                  <a:schemeClr val="bg1"/>
                </a:solidFill>
              </a:rPr>
              <a:t>  </a:t>
            </a:r>
            <a:r>
              <a:rPr lang="en-US" dirty="0" smtClean="0">
                <a:solidFill>
                  <a:schemeClr val="bg1"/>
                </a:solidFill>
              </a:rPr>
              <a:t>    </a:t>
            </a:r>
            <a:r>
              <a:rPr lang="en-US" dirty="0">
                <a:solidFill>
                  <a:schemeClr val="bg1"/>
                </a:solidFill>
              </a:rPr>
              <a:t>print</a:t>
            </a:r>
            <a:r>
              <a:rPr lang="en-US" dirty="0">
                <a:solidFill>
                  <a:srgbClr val="FFC000"/>
                </a:solidFill>
              </a:rPr>
              <a:t>(</a:t>
            </a:r>
            <a:r>
              <a:rPr lang="en-US" dirty="0">
                <a:solidFill>
                  <a:schemeClr val="accent2">
                    <a:lumMod val="75000"/>
                  </a:schemeClr>
                </a:solidFill>
              </a:rPr>
              <a:t>“</a:t>
            </a:r>
            <a:r>
              <a:rPr lang="en-US" dirty="0" err="1">
                <a:solidFill>
                  <a:schemeClr val="accent2">
                    <a:lumMod val="75000"/>
                  </a:schemeClr>
                </a:solidFill>
              </a:rPr>
              <a:t>Lệnh</a:t>
            </a:r>
            <a:r>
              <a:rPr lang="en-US" dirty="0">
                <a:solidFill>
                  <a:schemeClr val="accent2">
                    <a:lumMod val="75000"/>
                  </a:schemeClr>
                </a:solidFill>
              </a:rPr>
              <a:t> </a:t>
            </a:r>
            <a:r>
              <a:rPr lang="en-US" dirty="0" smtClean="0">
                <a:solidFill>
                  <a:schemeClr val="accent2">
                    <a:lumMod val="75000"/>
                  </a:schemeClr>
                </a:solidFill>
              </a:rPr>
              <a:t>1"</a:t>
            </a:r>
            <a:r>
              <a:rPr lang="en-US" dirty="0" smtClean="0">
                <a:solidFill>
                  <a:srgbClr val="FFC000"/>
                </a:solidFill>
              </a:rPr>
              <a:t>)</a:t>
            </a:r>
            <a:endParaRPr lang="en-US" dirty="0">
              <a:solidFill>
                <a:srgbClr val="FFC000"/>
              </a:solidFill>
            </a:endParaRPr>
          </a:p>
          <a:p>
            <a:r>
              <a:rPr lang="en-US" dirty="0" smtClean="0">
                <a:solidFill>
                  <a:schemeClr val="bg1"/>
                </a:solidFill>
              </a:rPr>
              <a:t>      print</a:t>
            </a:r>
            <a:r>
              <a:rPr lang="en-US" dirty="0" smtClean="0">
                <a:solidFill>
                  <a:srgbClr val="FFC000"/>
                </a:solidFill>
              </a:rPr>
              <a:t>(</a:t>
            </a:r>
            <a:r>
              <a:rPr lang="en-US" dirty="0" smtClean="0">
                <a:solidFill>
                  <a:schemeClr val="accent2">
                    <a:lumMod val="75000"/>
                  </a:schemeClr>
                </a:solidFill>
              </a:rPr>
              <a:t>“</a:t>
            </a:r>
            <a:r>
              <a:rPr lang="en-US" dirty="0" err="1" smtClean="0">
                <a:solidFill>
                  <a:schemeClr val="accent2">
                    <a:lumMod val="75000"/>
                  </a:schemeClr>
                </a:solidFill>
              </a:rPr>
              <a:t>Lệnh</a:t>
            </a:r>
            <a:r>
              <a:rPr lang="en-US" dirty="0" smtClean="0">
                <a:solidFill>
                  <a:schemeClr val="accent2">
                    <a:lumMod val="75000"/>
                  </a:schemeClr>
                </a:solidFill>
              </a:rPr>
              <a:t> 2"</a:t>
            </a:r>
            <a:r>
              <a:rPr lang="en-US" dirty="0" smtClean="0">
                <a:solidFill>
                  <a:srgbClr val="FFC000"/>
                </a:solidFill>
              </a:rPr>
              <a:t>)</a:t>
            </a:r>
          </a:p>
          <a:p>
            <a:r>
              <a:rPr lang="en-US" dirty="0">
                <a:solidFill>
                  <a:srgbClr val="FFC000"/>
                </a:solidFill>
              </a:rPr>
              <a:t>	</a:t>
            </a:r>
            <a:r>
              <a:rPr lang="en-US" dirty="0">
                <a:solidFill>
                  <a:schemeClr val="bg1"/>
                </a:solidFill>
              </a:rPr>
              <a:t/>
            </a:r>
            <a:br>
              <a:rPr lang="en-US" dirty="0">
                <a:solidFill>
                  <a:schemeClr val="bg1"/>
                </a:solidFill>
              </a:rPr>
            </a:br>
            <a:r>
              <a:rPr lang="en-US" dirty="0" err="1">
                <a:solidFill>
                  <a:schemeClr val="bg1"/>
                </a:solidFill>
              </a:rPr>
              <a:t>my_function</a:t>
            </a:r>
            <a:r>
              <a:rPr lang="en-US" dirty="0" smtClean="0">
                <a:solidFill>
                  <a:srgbClr val="FFC000"/>
                </a:solidFill>
              </a:rPr>
              <a:t>() </a:t>
            </a:r>
            <a:r>
              <a:rPr lang="en-US" dirty="0" smtClean="0">
                <a:solidFill>
                  <a:schemeClr val="accent6">
                    <a:lumMod val="75000"/>
                  </a:schemeClr>
                </a:solidFill>
              </a:rPr>
              <a:t>#</a:t>
            </a:r>
            <a:r>
              <a:rPr lang="en-US" dirty="0" err="1" smtClean="0">
                <a:solidFill>
                  <a:schemeClr val="accent6">
                    <a:lumMod val="75000"/>
                  </a:schemeClr>
                </a:solidFill>
              </a:rPr>
              <a:t>Gọi</a:t>
            </a:r>
            <a:r>
              <a:rPr lang="en-US" dirty="0" smtClean="0">
                <a:solidFill>
                  <a:schemeClr val="accent6">
                    <a:lumMod val="75000"/>
                  </a:schemeClr>
                </a:solidFill>
              </a:rPr>
              <a:t> </a:t>
            </a:r>
            <a:r>
              <a:rPr lang="en-US" dirty="0" err="1" smtClean="0">
                <a:solidFill>
                  <a:schemeClr val="accent6">
                    <a:lumMod val="75000"/>
                  </a:schemeClr>
                </a:solidFill>
              </a:rPr>
              <a:t>hàm</a:t>
            </a:r>
            <a:r>
              <a:rPr lang="en-US" dirty="0" smtClean="0">
                <a:solidFill>
                  <a:schemeClr val="accent6">
                    <a:lumMod val="75000"/>
                  </a:schemeClr>
                </a:solidFill>
              </a:rPr>
              <a:t>, </a:t>
            </a:r>
            <a:r>
              <a:rPr lang="en-US" dirty="0" err="1" smtClean="0">
                <a:solidFill>
                  <a:schemeClr val="accent6">
                    <a:lumMod val="75000"/>
                  </a:schemeClr>
                </a:solidFill>
              </a:rPr>
              <a:t>cho</a:t>
            </a:r>
            <a:r>
              <a:rPr lang="en-US" dirty="0" smtClean="0">
                <a:solidFill>
                  <a:schemeClr val="accent6">
                    <a:lumMod val="75000"/>
                  </a:schemeClr>
                </a:solidFill>
              </a:rPr>
              <a:t> </a:t>
            </a:r>
            <a:r>
              <a:rPr lang="en-US" dirty="0" err="1" smtClean="0">
                <a:solidFill>
                  <a:schemeClr val="accent6">
                    <a:lumMod val="75000"/>
                  </a:schemeClr>
                </a:solidFill>
              </a:rPr>
              <a:t>hàm</a:t>
            </a:r>
            <a:r>
              <a:rPr lang="en-US" dirty="0" smtClean="0">
                <a:solidFill>
                  <a:schemeClr val="accent6">
                    <a:lumMod val="75000"/>
                  </a:schemeClr>
                </a:solidFill>
              </a:rPr>
              <a:t> </a:t>
            </a:r>
            <a:r>
              <a:rPr lang="en-US" dirty="0" err="1" smtClean="0">
                <a:solidFill>
                  <a:schemeClr val="accent6">
                    <a:lumMod val="75000"/>
                  </a:schemeClr>
                </a:solidFill>
              </a:rPr>
              <a:t>khởi</a:t>
            </a:r>
            <a:r>
              <a:rPr lang="en-US" dirty="0" smtClean="0">
                <a:solidFill>
                  <a:schemeClr val="accent6">
                    <a:lumMod val="75000"/>
                  </a:schemeClr>
                </a:solidFill>
              </a:rPr>
              <a:t> </a:t>
            </a:r>
            <a:r>
              <a:rPr lang="en-US" dirty="0" err="1" smtClean="0">
                <a:solidFill>
                  <a:schemeClr val="accent6">
                    <a:lumMod val="75000"/>
                  </a:schemeClr>
                </a:solidFill>
              </a:rPr>
              <a:t>chạy</a:t>
            </a:r>
            <a:endParaRPr lang="en-US" dirty="0">
              <a:solidFill>
                <a:schemeClr val="accent6">
                  <a:lumMod val="75000"/>
                </a:schemeClr>
              </a:solidFill>
            </a:endParaRPr>
          </a:p>
        </p:txBody>
      </p:sp>
      <p:sp>
        <p:nvSpPr>
          <p:cNvPr id="24" name="TextBox 23"/>
          <p:cNvSpPr txBox="1"/>
          <p:nvPr/>
        </p:nvSpPr>
        <p:spPr>
          <a:xfrm>
            <a:off x="910062" y="2163169"/>
            <a:ext cx="7208872" cy="369332"/>
          </a:xfrm>
          <a:prstGeom prst="rect">
            <a:avLst/>
          </a:prstGeom>
          <a:noFill/>
        </p:spPr>
        <p:txBody>
          <a:bodyPr wrap="square" rtlCol="0">
            <a:spAutoFit/>
          </a:bodyPr>
          <a:lstStyle/>
          <a:p>
            <a:r>
              <a:rPr lang="en-US" dirty="0" err="1"/>
              <a:t>Một</a:t>
            </a:r>
            <a:r>
              <a:rPr lang="en-US" dirty="0"/>
              <a:t> </a:t>
            </a:r>
            <a:r>
              <a:rPr lang="en-US" dirty="0" err="1"/>
              <a:t>hàm</a:t>
            </a:r>
            <a:r>
              <a:rPr lang="en-US" dirty="0"/>
              <a:t> </a:t>
            </a:r>
            <a:r>
              <a:rPr lang="en-US" dirty="0" err="1"/>
              <a:t>có</a:t>
            </a:r>
            <a:r>
              <a:rPr lang="en-US" dirty="0"/>
              <a:t> </a:t>
            </a:r>
            <a:r>
              <a:rPr lang="en-US" dirty="0" err="1"/>
              <a:t>thể</a:t>
            </a:r>
            <a:r>
              <a:rPr lang="en-US" dirty="0"/>
              <a:t> </a:t>
            </a:r>
            <a:r>
              <a:rPr lang="en-US" dirty="0" err="1"/>
              <a:t>có</a:t>
            </a:r>
            <a:r>
              <a:rPr lang="en-US" dirty="0"/>
              <a:t> </a:t>
            </a:r>
            <a:r>
              <a:rPr lang="en-US" dirty="0" err="1"/>
              <a:t>hoặc</a:t>
            </a:r>
            <a:r>
              <a:rPr lang="en-US" dirty="0"/>
              <a:t> </a:t>
            </a:r>
            <a:r>
              <a:rPr lang="en-US" dirty="0" err="1"/>
              <a:t>không</a:t>
            </a:r>
            <a:r>
              <a:rPr lang="en-US" dirty="0"/>
              <a:t> </a:t>
            </a:r>
            <a:r>
              <a:rPr lang="en-US" dirty="0" err="1"/>
              <a:t>có</a:t>
            </a:r>
            <a:r>
              <a:rPr lang="en-US" dirty="0"/>
              <a:t> </a:t>
            </a:r>
            <a:r>
              <a:rPr lang="en-US" dirty="0" err="1"/>
              <a:t>giá</a:t>
            </a:r>
            <a:r>
              <a:rPr lang="en-US" dirty="0"/>
              <a:t> </a:t>
            </a:r>
            <a:r>
              <a:rPr lang="en-US" dirty="0" err="1"/>
              <a:t>trị</a:t>
            </a:r>
            <a:r>
              <a:rPr lang="en-US" dirty="0"/>
              <a:t> </a:t>
            </a:r>
            <a:r>
              <a:rPr lang="en-US" dirty="0" err="1"/>
              <a:t>trả</a:t>
            </a:r>
            <a:r>
              <a:rPr lang="en-US" dirty="0"/>
              <a:t> </a:t>
            </a:r>
            <a:r>
              <a:rPr lang="en-US" dirty="0" err="1"/>
              <a:t>về</a:t>
            </a:r>
            <a:r>
              <a:rPr lang="en-US" dirty="0"/>
              <a:t> (return value)</a:t>
            </a:r>
          </a:p>
        </p:txBody>
      </p:sp>
    </p:spTree>
    <p:extLst>
      <p:ext uri="{BB962C8B-B14F-4D97-AF65-F5344CB8AC3E}">
        <p14:creationId xmlns:p14="http://schemas.microsoft.com/office/powerpoint/2010/main" val="29480631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5</a:t>
            </a:fld>
            <a:endParaRPr lang="en-US"/>
          </a:p>
        </p:txBody>
      </p:sp>
      <p:sp>
        <p:nvSpPr>
          <p:cNvPr id="11" name="Text Placeholder 2"/>
          <p:cNvSpPr txBox="1">
            <a:spLocks/>
          </p:cNvSpPr>
          <p:nvPr/>
        </p:nvSpPr>
        <p:spPr>
          <a:xfrm>
            <a:off x="227558" y="828573"/>
            <a:ext cx="8454964" cy="424732"/>
          </a:xfrm>
          <a:prstGeom prst="rect">
            <a:avLst/>
          </a:prstGeom>
          <a:noFill/>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lang="en-US" sz="2400" b="1" kern="1200" dirty="0" smtClean="0">
                <a:solidFill>
                  <a:srgbClr val="64C7E9"/>
                </a:solidFill>
                <a:latin typeface="+mn-lt"/>
                <a:ea typeface="Roboto"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4</a:t>
            </a:r>
            <a:r>
              <a:rPr lang="en-US" dirty="0" smtClean="0"/>
              <a:t>.2 function </a:t>
            </a:r>
            <a:r>
              <a:rPr lang="en-US" dirty="0" err="1" smtClean="0"/>
              <a:t>có</a:t>
            </a:r>
            <a:r>
              <a:rPr lang="en-US" dirty="0" smtClean="0"/>
              <a:t> </a:t>
            </a:r>
            <a:r>
              <a:rPr lang="en-US" dirty="0" err="1" smtClean="0"/>
              <a:t>chứa</a:t>
            </a:r>
            <a:r>
              <a:rPr lang="en-US" dirty="0" smtClean="0"/>
              <a:t> </a:t>
            </a:r>
            <a:r>
              <a:rPr lang="en-US" dirty="0" err="1" smtClean="0"/>
              <a:t>tham</a:t>
            </a:r>
            <a:r>
              <a:rPr lang="en-US" dirty="0" smtClean="0"/>
              <a:t> </a:t>
            </a:r>
            <a:r>
              <a:rPr lang="en-US" dirty="0" err="1" smtClean="0"/>
              <a:t>số</a:t>
            </a:r>
            <a:r>
              <a:rPr lang="en-US" dirty="0" smtClean="0"/>
              <a:t>, </a:t>
            </a:r>
            <a:r>
              <a:rPr lang="en-US" dirty="0" err="1" smtClean="0"/>
              <a:t>tham</a:t>
            </a:r>
            <a:r>
              <a:rPr lang="en-US" dirty="0" smtClean="0"/>
              <a:t> </a:t>
            </a:r>
            <a:r>
              <a:rPr lang="en-US" dirty="0" err="1" smtClean="0"/>
              <a:t>số</a:t>
            </a:r>
            <a:r>
              <a:rPr lang="en-US" dirty="0" smtClean="0"/>
              <a:t> </a:t>
            </a:r>
            <a:r>
              <a:rPr lang="en-US" dirty="0" err="1" smtClean="0"/>
              <a:t>tùy</a:t>
            </a:r>
            <a:r>
              <a:rPr lang="en-US" dirty="0" smtClean="0"/>
              <a:t> </a:t>
            </a:r>
            <a:r>
              <a:rPr lang="en-US" dirty="0" err="1" smtClean="0"/>
              <a:t>chọn</a:t>
            </a:r>
            <a:endParaRPr lang="en-US" dirty="0"/>
          </a:p>
        </p:txBody>
      </p:sp>
      <p:pic>
        <p:nvPicPr>
          <p:cNvPr id="12"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80670"/>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1041993" y="1621244"/>
            <a:ext cx="5018565" cy="369332"/>
          </a:xfrm>
          <a:prstGeom prst="rect">
            <a:avLst/>
          </a:prstGeom>
          <a:noFill/>
        </p:spPr>
        <p:txBody>
          <a:bodyPr wrap="square" rtlCol="0">
            <a:spAutoFit/>
          </a:bodyPr>
          <a:lstStyle/>
          <a:p>
            <a:r>
              <a:rPr lang="en-US" b="1" dirty="0" smtClean="0"/>
              <a:t>4.2.1 Function </a:t>
            </a:r>
            <a:r>
              <a:rPr lang="en-US" b="1" dirty="0" err="1" smtClean="0"/>
              <a:t>có</a:t>
            </a:r>
            <a:r>
              <a:rPr lang="en-US" b="1" dirty="0" smtClean="0"/>
              <a:t> </a:t>
            </a:r>
            <a:r>
              <a:rPr lang="en-US" b="1" dirty="0" err="1" smtClean="0"/>
              <a:t>chứa</a:t>
            </a:r>
            <a:r>
              <a:rPr lang="en-US" b="1" dirty="0" smtClean="0"/>
              <a:t> </a:t>
            </a:r>
            <a:r>
              <a:rPr lang="en-US" b="1" dirty="0" err="1" smtClean="0"/>
              <a:t>tham</a:t>
            </a:r>
            <a:r>
              <a:rPr lang="en-US" b="1" dirty="0" smtClean="0"/>
              <a:t> </a:t>
            </a:r>
            <a:r>
              <a:rPr lang="en-US" b="1" dirty="0" err="1" smtClean="0"/>
              <a:t>số</a:t>
            </a:r>
            <a:r>
              <a:rPr lang="en-US" b="1" dirty="0" smtClean="0"/>
              <a:t> (parameter)</a:t>
            </a:r>
            <a:endParaRPr lang="en-US" b="1" dirty="0">
              <a:solidFill>
                <a:srgbClr val="FF0000"/>
              </a:solidFill>
            </a:endParaRPr>
          </a:p>
        </p:txBody>
      </p:sp>
      <p:sp>
        <p:nvSpPr>
          <p:cNvPr id="16" name="Rectangle 15"/>
          <p:cNvSpPr/>
          <p:nvPr/>
        </p:nvSpPr>
        <p:spPr>
          <a:xfrm>
            <a:off x="910062" y="4346469"/>
            <a:ext cx="7846828" cy="104869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p:cNvSpPr txBox="1"/>
          <p:nvPr/>
        </p:nvSpPr>
        <p:spPr>
          <a:xfrm>
            <a:off x="1090816" y="4479188"/>
            <a:ext cx="7110974" cy="646331"/>
          </a:xfrm>
          <a:prstGeom prst="rect">
            <a:avLst/>
          </a:prstGeom>
          <a:noFill/>
        </p:spPr>
        <p:txBody>
          <a:bodyPr wrap="square" rtlCol="0">
            <a:spAutoFit/>
          </a:bodyPr>
          <a:lstStyle/>
          <a:p>
            <a:r>
              <a:rPr lang="en-US" dirty="0" err="1">
                <a:solidFill>
                  <a:srgbClr val="00B0F0"/>
                </a:solidFill>
              </a:rPr>
              <a:t>def</a:t>
            </a:r>
            <a:r>
              <a:rPr lang="en-US" dirty="0">
                <a:solidFill>
                  <a:schemeClr val="bg1"/>
                </a:solidFill>
              </a:rPr>
              <a:t> </a:t>
            </a:r>
            <a:r>
              <a:rPr lang="en-US" dirty="0" err="1" smtClean="0">
                <a:solidFill>
                  <a:schemeClr val="bg1"/>
                </a:solidFill>
              </a:rPr>
              <a:t>hello_name</a:t>
            </a:r>
            <a:r>
              <a:rPr lang="en-US" dirty="0" smtClean="0">
                <a:solidFill>
                  <a:srgbClr val="FFC000"/>
                </a:solidFill>
              </a:rPr>
              <a:t>(</a:t>
            </a:r>
            <a:r>
              <a:rPr lang="en-US" dirty="0" smtClean="0">
                <a:solidFill>
                  <a:schemeClr val="bg1"/>
                </a:solidFill>
              </a:rPr>
              <a:t>name</a:t>
            </a:r>
            <a:r>
              <a:rPr lang="en-US" dirty="0" smtClean="0">
                <a:solidFill>
                  <a:srgbClr val="FFC000"/>
                </a:solidFill>
              </a:rPr>
              <a:t>)</a:t>
            </a:r>
            <a:r>
              <a:rPr lang="en-US" dirty="0" smtClean="0">
                <a:solidFill>
                  <a:schemeClr val="bg1"/>
                </a:solidFill>
              </a:rPr>
              <a:t>:</a:t>
            </a:r>
            <a:r>
              <a:rPr lang="en-US" dirty="0">
                <a:solidFill>
                  <a:schemeClr val="bg1"/>
                </a:solidFill>
              </a:rPr>
              <a:t/>
            </a:r>
            <a:br>
              <a:rPr lang="en-US" dirty="0">
                <a:solidFill>
                  <a:schemeClr val="bg1"/>
                </a:solidFill>
              </a:rPr>
            </a:br>
            <a:r>
              <a:rPr lang="en-US" dirty="0">
                <a:solidFill>
                  <a:schemeClr val="bg1"/>
                </a:solidFill>
              </a:rPr>
              <a:t>  </a:t>
            </a:r>
            <a:r>
              <a:rPr lang="en-US" dirty="0" smtClean="0">
                <a:solidFill>
                  <a:schemeClr val="bg1"/>
                </a:solidFill>
              </a:rPr>
              <a:t>    </a:t>
            </a:r>
            <a:r>
              <a:rPr lang="en-US" dirty="0">
                <a:solidFill>
                  <a:schemeClr val="bg1"/>
                </a:solidFill>
              </a:rPr>
              <a:t>print</a:t>
            </a:r>
            <a:r>
              <a:rPr lang="en-US" dirty="0" smtClean="0">
                <a:solidFill>
                  <a:srgbClr val="FFC000"/>
                </a:solidFill>
              </a:rPr>
              <a:t>(</a:t>
            </a:r>
            <a:r>
              <a:rPr lang="en-US" dirty="0" smtClean="0">
                <a:solidFill>
                  <a:schemeClr val="accent2">
                    <a:lumMod val="75000"/>
                  </a:schemeClr>
                </a:solidFill>
              </a:rPr>
              <a:t>“Hello “ + name</a:t>
            </a:r>
            <a:r>
              <a:rPr lang="en-US" dirty="0" smtClean="0">
                <a:solidFill>
                  <a:srgbClr val="FFC000"/>
                </a:solidFill>
              </a:rPr>
              <a:t>) </a:t>
            </a:r>
            <a:r>
              <a:rPr lang="en-US" dirty="0">
                <a:solidFill>
                  <a:srgbClr val="FFC000"/>
                </a:solidFill>
              </a:rPr>
              <a:t>	</a:t>
            </a:r>
            <a:endParaRPr lang="en-US" dirty="0" smtClean="0">
              <a:solidFill>
                <a:srgbClr val="FFC000"/>
              </a:solidFill>
            </a:endParaRPr>
          </a:p>
        </p:txBody>
      </p:sp>
      <p:sp>
        <p:nvSpPr>
          <p:cNvPr id="24" name="TextBox 23"/>
          <p:cNvSpPr txBox="1"/>
          <p:nvPr/>
        </p:nvSpPr>
        <p:spPr>
          <a:xfrm>
            <a:off x="910062" y="2163169"/>
            <a:ext cx="7670412" cy="646331"/>
          </a:xfrm>
          <a:prstGeom prst="rect">
            <a:avLst/>
          </a:prstGeom>
          <a:noFill/>
        </p:spPr>
        <p:txBody>
          <a:bodyPr wrap="square" rtlCol="0">
            <a:spAutoFit/>
          </a:bodyPr>
          <a:lstStyle/>
          <a:p>
            <a:r>
              <a:rPr lang="en-US" b="1" dirty="0" err="1"/>
              <a:t>Tham</a:t>
            </a:r>
            <a:r>
              <a:rPr lang="en-US" b="1" dirty="0"/>
              <a:t> </a:t>
            </a:r>
            <a:r>
              <a:rPr lang="en-US" b="1" dirty="0" err="1"/>
              <a:t>số</a:t>
            </a:r>
            <a:r>
              <a:rPr lang="en-US" b="1" dirty="0"/>
              <a:t> (Parameters</a:t>
            </a:r>
            <a:r>
              <a:rPr lang="en-US" b="1" dirty="0" smtClean="0"/>
              <a:t>): </a:t>
            </a:r>
            <a:r>
              <a:rPr lang="vi-VN" dirty="0" smtClean="0"/>
              <a:t>là </a:t>
            </a:r>
            <a:r>
              <a:rPr lang="vi-VN" dirty="0"/>
              <a:t>các biến được khai báo trong phần khai báo hàm, nhằm đại diện cho các giá trị sẽ được truyền vào khi gọi hàm</a:t>
            </a:r>
            <a:endParaRPr lang="en-US" dirty="0"/>
          </a:p>
        </p:txBody>
      </p:sp>
      <p:sp>
        <p:nvSpPr>
          <p:cNvPr id="10" name="TextBox 9"/>
          <p:cNvSpPr txBox="1"/>
          <p:nvPr/>
        </p:nvSpPr>
        <p:spPr>
          <a:xfrm>
            <a:off x="910062" y="2941015"/>
            <a:ext cx="7670412" cy="369332"/>
          </a:xfrm>
          <a:prstGeom prst="rect">
            <a:avLst/>
          </a:prstGeom>
          <a:noFill/>
        </p:spPr>
        <p:txBody>
          <a:bodyPr wrap="square" rtlCol="0">
            <a:spAutoFit/>
          </a:bodyPr>
          <a:lstStyle/>
          <a:p>
            <a:r>
              <a:rPr lang="vi-VN" dirty="0"/>
              <a:t>Tham số được đặt tên và có thể có hoặc không có giá trị mặc định</a:t>
            </a:r>
            <a:endParaRPr lang="en-US" dirty="0"/>
          </a:p>
        </p:txBody>
      </p:sp>
      <p:sp>
        <p:nvSpPr>
          <p:cNvPr id="14" name="TextBox 13"/>
          <p:cNvSpPr txBox="1"/>
          <p:nvPr/>
        </p:nvSpPr>
        <p:spPr>
          <a:xfrm>
            <a:off x="910062" y="3416460"/>
            <a:ext cx="7670412" cy="646331"/>
          </a:xfrm>
          <a:prstGeom prst="rect">
            <a:avLst/>
          </a:prstGeom>
          <a:noFill/>
        </p:spPr>
        <p:txBody>
          <a:bodyPr wrap="square" rtlCol="0">
            <a:spAutoFit/>
          </a:bodyPr>
          <a:lstStyle/>
          <a:p>
            <a:r>
              <a:rPr lang="en-US" dirty="0" err="1"/>
              <a:t>Khi</a:t>
            </a:r>
            <a:r>
              <a:rPr lang="en-US" dirty="0"/>
              <a:t> </a:t>
            </a:r>
            <a:r>
              <a:rPr lang="en-US" dirty="0" err="1"/>
              <a:t>bạn</a:t>
            </a:r>
            <a:r>
              <a:rPr lang="en-US" dirty="0"/>
              <a:t> </a:t>
            </a:r>
            <a:r>
              <a:rPr lang="en-US" dirty="0" err="1"/>
              <a:t>định</a:t>
            </a:r>
            <a:r>
              <a:rPr lang="en-US" dirty="0"/>
              <a:t> </a:t>
            </a:r>
            <a:r>
              <a:rPr lang="en-US" dirty="0" err="1"/>
              <a:t>nghĩa</a:t>
            </a:r>
            <a:r>
              <a:rPr lang="en-US" dirty="0"/>
              <a:t> </a:t>
            </a:r>
            <a:r>
              <a:rPr lang="en-US" dirty="0" err="1"/>
              <a:t>hàm</a:t>
            </a:r>
            <a:r>
              <a:rPr lang="en-US" dirty="0"/>
              <a:t>, </a:t>
            </a:r>
            <a:r>
              <a:rPr lang="en-US" dirty="0" err="1"/>
              <a:t>bạn</a:t>
            </a:r>
            <a:r>
              <a:rPr lang="en-US" dirty="0"/>
              <a:t> </a:t>
            </a:r>
            <a:r>
              <a:rPr lang="en-US" dirty="0" err="1"/>
              <a:t>có</a:t>
            </a:r>
            <a:r>
              <a:rPr lang="en-US" dirty="0"/>
              <a:t> </a:t>
            </a:r>
            <a:r>
              <a:rPr lang="en-US" dirty="0" err="1"/>
              <a:t>thể</a:t>
            </a:r>
            <a:r>
              <a:rPr lang="en-US" dirty="0"/>
              <a:t> </a:t>
            </a:r>
            <a:r>
              <a:rPr lang="en-US" dirty="0" err="1"/>
              <a:t>khai</a:t>
            </a:r>
            <a:r>
              <a:rPr lang="en-US" dirty="0"/>
              <a:t> </a:t>
            </a:r>
            <a:r>
              <a:rPr lang="en-US" dirty="0" err="1"/>
              <a:t>báo</a:t>
            </a:r>
            <a:r>
              <a:rPr lang="en-US" dirty="0"/>
              <a:t> </a:t>
            </a:r>
            <a:r>
              <a:rPr lang="en-US" dirty="0" err="1"/>
              <a:t>một</a:t>
            </a:r>
            <a:r>
              <a:rPr lang="en-US" dirty="0"/>
              <a:t> </a:t>
            </a:r>
            <a:r>
              <a:rPr lang="en-US" dirty="0" err="1"/>
              <a:t>hoặc</a:t>
            </a:r>
            <a:r>
              <a:rPr lang="en-US" dirty="0"/>
              <a:t> </a:t>
            </a:r>
            <a:r>
              <a:rPr lang="en-US" dirty="0" err="1"/>
              <a:t>nhiều</a:t>
            </a:r>
            <a:r>
              <a:rPr lang="en-US" dirty="0"/>
              <a:t> </a:t>
            </a:r>
            <a:r>
              <a:rPr lang="en-US" dirty="0" err="1"/>
              <a:t>tham</a:t>
            </a:r>
            <a:r>
              <a:rPr lang="en-US" dirty="0"/>
              <a:t> </a:t>
            </a:r>
            <a:r>
              <a:rPr lang="en-US" dirty="0" err="1"/>
              <a:t>số</a:t>
            </a:r>
            <a:r>
              <a:rPr lang="en-US" dirty="0"/>
              <a:t>, </a:t>
            </a:r>
            <a:r>
              <a:rPr lang="en-US" dirty="0" err="1"/>
              <a:t>phân</a:t>
            </a:r>
            <a:r>
              <a:rPr lang="en-US" dirty="0"/>
              <a:t> </a:t>
            </a:r>
            <a:r>
              <a:rPr lang="en-US" dirty="0" err="1"/>
              <a:t>tách</a:t>
            </a:r>
            <a:r>
              <a:rPr lang="en-US" dirty="0"/>
              <a:t> </a:t>
            </a:r>
            <a:r>
              <a:rPr lang="en-US" dirty="0" err="1"/>
              <a:t>chúng</a:t>
            </a:r>
            <a:r>
              <a:rPr lang="en-US" dirty="0"/>
              <a:t> </a:t>
            </a:r>
            <a:r>
              <a:rPr lang="en-US" dirty="0" err="1"/>
              <a:t>bằng</a:t>
            </a:r>
            <a:r>
              <a:rPr lang="en-US" dirty="0"/>
              <a:t> </a:t>
            </a:r>
            <a:r>
              <a:rPr lang="en-US" dirty="0" err="1"/>
              <a:t>dấu</a:t>
            </a:r>
            <a:r>
              <a:rPr lang="en-US" dirty="0"/>
              <a:t> </a:t>
            </a:r>
            <a:r>
              <a:rPr lang="en-US" dirty="0" err="1"/>
              <a:t>phẩy</a:t>
            </a:r>
            <a:endParaRPr lang="en-US" dirty="0"/>
          </a:p>
        </p:txBody>
      </p:sp>
      <p:sp>
        <p:nvSpPr>
          <p:cNvPr id="3" name="Flowchart: Decision 2"/>
          <p:cNvSpPr/>
          <p:nvPr/>
        </p:nvSpPr>
        <p:spPr>
          <a:xfrm>
            <a:off x="710426" y="2273456"/>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Decision 14"/>
          <p:cNvSpPr/>
          <p:nvPr/>
        </p:nvSpPr>
        <p:spPr>
          <a:xfrm>
            <a:off x="710426" y="3008773"/>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Decision 17"/>
          <p:cNvSpPr/>
          <p:nvPr/>
        </p:nvSpPr>
        <p:spPr>
          <a:xfrm>
            <a:off x="710426" y="3508504"/>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82605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6</a:t>
            </a:fld>
            <a:endParaRPr lang="en-US"/>
          </a:p>
        </p:txBody>
      </p:sp>
      <p:sp>
        <p:nvSpPr>
          <p:cNvPr id="11" name="Text Placeholder 2"/>
          <p:cNvSpPr txBox="1">
            <a:spLocks/>
          </p:cNvSpPr>
          <p:nvPr/>
        </p:nvSpPr>
        <p:spPr>
          <a:xfrm>
            <a:off x="227558" y="828573"/>
            <a:ext cx="8454964" cy="424732"/>
          </a:xfrm>
          <a:prstGeom prst="rect">
            <a:avLst/>
          </a:prstGeom>
          <a:noFill/>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lang="en-US" sz="2400" b="1" kern="1200" dirty="0" smtClean="0">
                <a:solidFill>
                  <a:srgbClr val="64C7E9"/>
                </a:solidFill>
                <a:latin typeface="+mn-lt"/>
                <a:ea typeface="Roboto"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4</a:t>
            </a:r>
            <a:r>
              <a:rPr lang="en-US" dirty="0" smtClean="0"/>
              <a:t>.2 function </a:t>
            </a:r>
            <a:r>
              <a:rPr lang="en-US" dirty="0" err="1" smtClean="0"/>
              <a:t>có</a:t>
            </a:r>
            <a:r>
              <a:rPr lang="en-US" dirty="0" smtClean="0"/>
              <a:t> </a:t>
            </a:r>
            <a:r>
              <a:rPr lang="en-US" dirty="0" err="1" smtClean="0"/>
              <a:t>chứa</a:t>
            </a:r>
            <a:r>
              <a:rPr lang="en-US" dirty="0" smtClean="0"/>
              <a:t> </a:t>
            </a:r>
            <a:r>
              <a:rPr lang="en-US" dirty="0" err="1" smtClean="0"/>
              <a:t>tham</a:t>
            </a:r>
            <a:r>
              <a:rPr lang="en-US" dirty="0" smtClean="0"/>
              <a:t> </a:t>
            </a:r>
            <a:r>
              <a:rPr lang="en-US" dirty="0" err="1" smtClean="0"/>
              <a:t>số</a:t>
            </a:r>
            <a:r>
              <a:rPr lang="en-US" dirty="0" smtClean="0"/>
              <a:t>, </a:t>
            </a:r>
            <a:r>
              <a:rPr lang="en-US" dirty="0" err="1" smtClean="0"/>
              <a:t>tham</a:t>
            </a:r>
            <a:r>
              <a:rPr lang="en-US" dirty="0" smtClean="0"/>
              <a:t> </a:t>
            </a:r>
            <a:r>
              <a:rPr lang="en-US" dirty="0" err="1" smtClean="0"/>
              <a:t>số</a:t>
            </a:r>
            <a:r>
              <a:rPr lang="en-US" dirty="0" smtClean="0"/>
              <a:t> </a:t>
            </a:r>
            <a:r>
              <a:rPr lang="en-US" dirty="0" err="1" smtClean="0"/>
              <a:t>tùy</a:t>
            </a:r>
            <a:r>
              <a:rPr lang="en-US" dirty="0" smtClean="0"/>
              <a:t> </a:t>
            </a:r>
            <a:r>
              <a:rPr lang="en-US" dirty="0" err="1" smtClean="0"/>
              <a:t>chọn</a:t>
            </a:r>
            <a:endParaRPr lang="en-US" dirty="0"/>
          </a:p>
        </p:txBody>
      </p:sp>
      <p:pic>
        <p:nvPicPr>
          <p:cNvPr id="12"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80670"/>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1041993" y="1621244"/>
            <a:ext cx="5018565" cy="369332"/>
          </a:xfrm>
          <a:prstGeom prst="rect">
            <a:avLst/>
          </a:prstGeom>
          <a:noFill/>
        </p:spPr>
        <p:txBody>
          <a:bodyPr wrap="square" rtlCol="0">
            <a:spAutoFit/>
          </a:bodyPr>
          <a:lstStyle/>
          <a:p>
            <a:r>
              <a:rPr lang="en-US" b="1" dirty="0" smtClean="0"/>
              <a:t>4.2.1 Function </a:t>
            </a:r>
            <a:r>
              <a:rPr lang="en-US" b="1" dirty="0" err="1" smtClean="0"/>
              <a:t>có</a:t>
            </a:r>
            <a:r>
              <a:rPr lang="en-US" b="1" dirty="0" smtClean="0"/>
              <a:t> </a:t>
            </a:r>
            <a:r>
              <a:rPr lang="en-US" b="1" dirty="0" err="1" smtClean="0"/>
              <a:t>chứa</a:t>
            </a:r>
            <a:r>
              <a:rPr lang="en-US" b="1" dirty="0" smtClean="0"/>
              <a:t> </a:t>
            </a:r>
            <a:r>
              <a:rPr lang="en-US" b="1" dirty="0" err="1" smtClean="0"/>
              <a:t>tham</a:t>
            </a:r>
            <a:r>
              <a:rPr lang="en-US" b="1" dirty="0" smtClean="0"/>
              <a:t> </a:t>
            </a:r>
            <a:r>
              <a:rPr lang="en-US" b="1" dirty="0" err="1" smtClean="0"/>
              <a:t>số</a:t>
            </a:r>
            <a:r>
              <a:rPr lang="en-US" b="1" dirty="0" smtClean="0"/>
              <a:t> (parameter)</a:t>
            </a:r>
            <a:endParaRPr lang="en-US" b="1" dirty="0">
              <a:solidFill>
                <a:srgbClr val="FF0000"/>
              </a:solidFill>
            </a:endParaRPr>
          </a:p>
        </p:txBody>
      </p:sp>
      <p:sp>
        <p:nvSpPr>
          <p:cNvPr id="16" name="Rectangle 15"/>
          <p:cNvSpPr/>
          <p:nvPr/>
        </p:nvSpPr>
        <p:spPr>
          <a:xfrm>
            <a:off x="910062" y="4151404"/>
            <a:ext cx="7846828" cy="233445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p:cNvSpPr txBox="1"/>
          <p:nvPr/>
        </p:nvSpPr>
        <p:spPr>
          <a:xfrm>
            <a:off x="1090816" y="4284124"/>
            <a:ext cx="7110974" cy="2031325"/>
          </a:xfrm>
          <a:prstGeom prst="rect">
            <a:avLst/>
          </a:prstGeom>
          <a:noFill/>
        </p:spPr>
        <p:txBody>
          <a:bodyPr wrap="square" rtlCol="0">
            <a:spAutoFit/>
          </a:bodyPr>
          <a:lstStyle/>
          <a:p>
            <a:r>
              <a:rPr lang="en-US" dirty="0" err="1">
                <a:solidFill>
                  <a:srgbClr val="00B0F0"/>
                </a:solidFill>
              </a:rPr>
              <a:t>def</a:t>
            </a:r>
            <a:r>
              <a:rPr lang="en-US" dirty="0">
                <a:solidFill>
                  <a:schemeClr val="bg1"/>
                </a:solidFill>
              </a:rPr>
              <a:t> </a:t>
            </a:r>
            <a:r>
              <a:rPr lang="en-US" dirty="0" err="1" smtClean="0">
                <a:solidFill>
                  <a:schemeClr val="bg1"/>
                </a:solidFill>
              </a:rPr>
              <a:t>hello_name</a:t>
            </a:r>
            <a:r>
              <a:rPr lang="en-US" dirty="0" smtClean="0">
                <a:solidFill>
                  <a:srgbClr val="FFC000"/>
                </a:solidFill>
              </a:rPr>
              <a:t>(</a:t>
            </a:r>
            <a:r>
              <a:rPr lang="en-US" dirty="0" smtClean="0">
                <a:solidFill>
                  <a:schemeClr val="bg1"/>
                </a:solidFill>
              </a:rPr>
              <a:t>name</a:t>
            </a:r>
            <a:r>
              <a:rPr lang="en-US" dirty="0" smtClean="0">
                <a:solidFill>
                  <a:srgbClr val="FFC000"/>
                </a:solidFill>
              </a:rPr>
              <a:t>)</a:t>
            </a:r>
            <a:r>
              <a:rPr lang="en-US" dirty="0" smtClean="0">
                <a:solidFill>
                  <a:schemeClr val="bg1"/>
                </a:solidFill>
              </a:rPr>
              <a:t>:</a:t>
            </a:r>
            <a:r>
              <a:rPr lang="en-US" dirty="0">
                <a:solidFill>
                  <a:schemeClr val="bg1"/>
                </a:solidFill>
              </a:rPr>
              <a:t/>
            </a:r>
            <a:br>
              <a:rPr lang="en-US" dirty="0">
                <a:solidFill>
                  <a:schemeClr val="bg1"/>
                </a:solidFill>
              </a:rPr>
            </a:br>
            <a:r>
              <a:rPr lang="en-US" dirty="0">
                <a:solidFill>
                  <a:schemeClr val="bg1"/>
                </a:solidFill>
              </a:rPr>
              <a:t>  </a:t>
            </a:r>
            <a:r>
              <a:rPr lang="en-US" dirty="0" smtClean="0">
                <a:solidFill>
                  <a:schemeClr val="bg1"/>
                </a:solidFill>
              </a:rPr>
              <a:t>    </a:t>
            </a:r>
            <a:r>
              <a:rPr lang="en-US" dirty="0">
                <a:solidFill>
                  <a:schemeClr val="bg1"/>
                </a:solidFill>
              </a:rPr>
              <a:t>print</a:t>
            </a:r>
            <a:r>
              <a:rPr lang="en-US" dirty="0" smtClean="0">
                <a:solidFill>
                  <a:srgbClr val="FFC000"/>
                </a:solidFill>
              </a:rPr>
              <a:t>(</a:t>
            </a:r>
            <a:r>
              <a:rPr lang="en-US" dirty="0" smtClean="0">
                <a:solidFill>
                  <a:schemeClr val="accent2">
                    <a:lumMod val="75000"/>
                  </a:schemeClr>
                </a:solidFill>
              </a:rPr>
              <a:t>“Hello “ + name</a:t>
            </a:r>
            <a:r>
              <a:rPr lang="en-US" dirty="0" smtClean="0">
                <a:solidFill>
                  <a:srgbClr val="FFC000"/>
                </a:solidFill>
              </a:rPr>
              <a:t>) </a:t>
            </a:r>
            <a:r>
              <a:rPr lang="en-US" dirty="0">
                <a:solidFill>
                  <a:srgbClr val="FFC000"/>
                </a:solidFill>
              </a:rPr>
              <a:t>	</a:t>
            </a:r>
            <a:endParaRPr lang="en-US" dirty="0" smtClean="0">
              <a:solidFill>
                <a:srgbClr val="FFC000"/>
              </a:solidFill>
            </a:endParaRPr>
          </a:p>
          <a:p>
            <a:r>
              <a:rPr lang="en-US" dirty="0">
                <a:solidFill>
                  <a:schemeClr val="bg1"/>
                </a:solidFill>
              </a:rPr>
              <a:t/>
            </a:r>
            <a:br>
              <a:rPr lang="en-US" dirty="0">
                <a:solidFill>
                  <a:schemeClr val="bg1"/>
                </a:solidFill>
              </a:rPr>
            </a:br>
            <a:r>
              <a:rPr lang="en-US" dirty="0" err="1" smtClean="0">
                <a:solidFill>
                  <a:schemeClr val="bg1"/>
                </a:solidFill>
              </a:rPr>
              <a:t>hello_name</a:t>
            </a:r>
            <a:r>
              <a:rPr lang="en-US" dirty="0" smtClean="0">
                <a:solidFill>
                  <a:srgbClr val="FFC000"/>
                </a:solidFill>
              </a:rPr>
              <a:t>(</a:t>
            </a:r>
            <a:r>
              <a:rPr lang="en-US" dirty="0" smtClean="0">
                <a:solidFill>
                  <a:schemeClr val="bg1"/>
                </a:solidFill>
              </a:rPr>
              <a:t>“</a:t>
            </a:r>
            <a:r>
              <a:rPr lang="en-US" dirty="0" err="1" smtClean="0">
                <a:solidFill>
                  <a:schemeClr val="bg1"/>
                </a:solidFill>
              </a:rPr>
              <a:t>Jonh</a:t>
            </a:r>
            <a:r>
              <a:rPr lang="en-US" dirty="0" smtClean="0">
                <a:solidFill>
                  <a:schemeClr val="bg1"/>
                </a:solidFill>
              </a:rPr>
              <a:t>”</a:t>
            </a:r>
            <a:r>
              <a:rPr lang="en-US" dirty="0" smtClean="0">
                <a:solidFill>
                  <a:srgbClr val="FFC000"/>
                </a:solidFill>
              </a:rPr>
              <a:t>) </a:t>
            </a:r>
            <a:r>
              <a:rPr lang="en-US" dirty="0" smtClean="0">
                <a:solidFill>
                  <a:schemeClr val="accent6">
                    <a:lumMod val="75000"/>
                  </a:schemeClr>
                </a:solidFill>
              </a:rPr>
              <a:t>#</a:t>
            </a:r>
            <a:r>
              <a:rPr lang="en-US" dirty="0" err="1" smtClean="0">
                <a:solidFill>
                  <a:schemeClr val="accent6">
                    <a:lumMod val="75000"/>
                  </a:schemeClr>
                </a:solidFill>
              </a:rPr>
              <a:t>Gọi</a:t>
            </a:r>
            <a:r>
              <a:rPr lang="en-US" dirty="0" smtClean="0">
                <a:solidFill>
                  <a:schemeClr val="accent6">
                    <a:lumMod val="75000"/>
                  </a:schemeClr>
                </a:solidFill>
              </a:rPr>
              <a:t> </a:t>
            </a:r>
            <a:r>
              <a:rPr lang="en-US" dirty="0" err="1" smtClean="0">
                <a:solidFill>
                  <a:schemeClr val="accent6">
                    <a:lumMod val="75000"/>
                  </a:schemeClr>
                </a:solidFill>
              </a:rPr>
              <a:t>hàm</a:t>
            </a:r>
            <a:r>
              <a:rPr lang="en-US" dirty="0" smtClean="0">
                <a:solidFill>
                  <a:schemeClr val="accent6">
                    <a:lumMod val="75000"/>
                  </a:schemeClr>
                </a:solidFill>
              </a:rPr>
              <a:t>, </a:t>
            </a:r>
            <a:r>
              <a:rPr lang="en-US" dirty="0" err="1" smtClean="0">
                <a:solidFill>
                  <a:schemeClr val="accent6">
                    <a:lumMod val="75000"/>
                  </a:schemeClr>
                </a:solidFill>
              </a:rPr>
              <a:t>cho</a:t>
            </a:r>
            <a:r>
              <a:rPr lang="en-US" dirty="0" smtClean="0">
                <a:solidFill>
                  <a:schemeClr val="accent6">
                    <a:lumMod val="75000"/>
                  </a:schemeClr>
                </a:solidFill>
              </a:rPr>
              <a:t> </a:t>
            </a:r>
            <a:r>
              <a:rPr lang="en-US" dirty="0" err="1" smtClean="0">
                <a:solidFill>
                  <a:schemeClr val="accent6">
                    <a:lumMod val="75000"/>
                  </a:schemeClr>
                </a:solidFill>
              </a:rPr>
              <a:t>hàm</a:t>
            </a:r>
            <a:r>
              <a:rPr lang="en-US" dirty="0" smtClean="0">
                <a:solidFill>
                  <a:schemeClr val="accent6">
                    <a:lumMod val="75000"/>
                  </a:schemeClr>
                </a:solidFill>
              </a:rPr>
              <a:t> </a:t>
            </a:r>
            <a:r>
              <a:rPr lang="en-US" dirty="0" err="1" smtClean="0">
                <a:solidFill>
                  <a:schemeClr val="accent6">
                    <a:lumMod val="75000"/>
                  </a:schemeClr>
                </a:solidFill>
              </a:rPr>
              <a:t>khởi</a:t>
            </a:r>
            <a:r>
              <a:rPr lang="en-US" dirty="0" smtClean="0">
                <a:solidFill>
                  <a:schemeClr val="accent6">
                    <a:lumMod val="75000"/>
                  </a:schemeClr>
                </a:solidFill>
              </a:rPr>
              <a:t> </a:t>
            </a:r>
            <a:r>
              <a:rPr lang="en-US" dirty="0" err="1" smtClean="0">
                <a:solidFill>
                  <a:schemeClr val="accent6">
                    <a:lumMod val="75000"/>
                  </a:schemeClr>
                </a:solidFill>
              </a:rPr>
              <a:t>chạy</a:t>
            </a:r>
            <a:endParaRPr lang="en-US" dirty="0" smtClean="0">
              <a:solidFill>
                <a:schemeClr val="accent6">
                  <a:lumMod val="75000"/>
                </a:schemeClr>
              </a:solidFill>
            </a:endParaRPr>
          </a:p>
          <a:p>
            <a:endParaRPr lang="en-US" dirty="0" smtClean="0">
              <a:solidFill>
                <a:schemeClr val="bg1"/>
              </a:solidFill>
            </a:endParaRPr>
          </a:p>
          <a:p>
            <a:r>
              <a:rPr lang="en-US" dirty="0" smtClean="0">
                <a:solidFill>
                  <a:schemeClr val="bg1"/>
                </a:solidFill>
              </a:rPr>
              <a:t>name =</a:t>
            </a:r>
            <a:r>
              <a:rPr lang="en-US" dirty="0" smtClean="0">
                <a:solidFill>
                  <a:schemeClr val="accent6">
                    <a:lumMod val="75000"/>
                  </a:schemeClr>
                </a:solidFill>
              </a:rPr>
              <a:t> </a:t>
            </a:r>
            <a:r>
              <a:rPr lang="en-US" dirty="0" smtClean="0">
                <a:solidFill>
                  <a:schemeClr val="accent2">
                    <a:lumMod val="75000"/>
                  </a:schemeClr>
                </a:solidFill>
              </a:rPr>
              <a:t>‘</a:t>
            </a:r>
            <a:r>
              <a:rPr lang="en-US" dirty="0" err="1" smtClean="0">
                <a:solidFill>
                  <a:schemeClr val="accent2">
                    <a:lumMod val="75000"/>
                  </a:schemeClr>
                </a:solidFill>
              </a:rPr>
              <a:t>Jonh</a:t>
            </a:r>
            <a:r>
              <a:rPr lang="en-US" dirty="0" smtClean="0">
                <a:solidFill>
                  <a:schemeClr val="accent2">
                    <a:lumMod val="75000"/>
                  </a:schemeClr>
                </a:solidFill>
              </a:rPr>
              <a:t>’</a:t>
            </a:r>
          </a:p>
          <a:p>
            <a:r>
              <a:rPr lang="en-US" dirty="0" err="1" smtClean="0">
                <a:solidFill>
                  <a:schemeClr val="bg1"/>
                </a:solidFill>
              </a:rPr>
              <a:t>hello_name</a:t>
            </a:r>
            <a:r>
              <a:rPr lang="en-US" dirty="0" smtClean="0">
                <a:solidFill>
                  <a:srgbClr val="FFC000"/>
                </a:solidFill>
              </a:rPr>
              <a:t>(</a:t>
            </a:r>
            <a:r>
              <a:rPr lang="en-US" dirty="0" smtClean="0">
                <a:solidFill>
                  <a:schemeClr val="bg1"/>
                </a:solidFill>
              </a:rPr>
              <a:t>name</a:t>
            </a:r>
            <a:r>
              <a:rPr lang="en-US" dirty="0" smtClean="0">
                <a:solidFill>
                  <a:srgbClr val="FFC000"/>
                </a:solidFill>
              </a:rPr>
              <a:t>) </a:t>
            </a:r>
            <a:r>
              <a:rPr lang="en-US" dirty="0" smtClean="0">
                <a:solidFill>
                  <a:schemeClr val="accent6">
                    <a:lumMod val="75000"/>
                  </a:schemeClr>
                </a:solidFill>
              </a:rPr>
              <a:t>#</a:t>
            </a:r>
            <a:r>
              <a:rPr lang="en-US" dirty="0" err="1" smtClean="0">
                <a:solidFill>
                  <a:schemeClr val="accent6">
                    <a:lumMod val="75000"/>
                  </a:schemeClr>
                </a:solidFill>
              </a:rPr>
              <a:t>đối</a:t>
            </a:r>
            <a:r>
              <a:rPr lang="en-US" dirty="0" smtClean="0">
                <a:solidFill>
                  <a:schemeClr val="accent6">
                    <a:lumMod val="75000"/>
                  </a:schemeClr>
                </a:solidFill>
              </a:rPr>
              <a:t> </a:t>
            </a:r>
            <a:r>
              <a:rPr lang="en-US" dirty="0" err="1" smtClean="0">
                <a:solidFill>
                  <a:schemeClr val="accent6">
                    <a:lumMod val="75000"/>
                  </a:schemeClr>
                </a:solidFill>
              </a:rPr>
              <a:t>số</a:t>
            </a:r>
            <a:r>
              <a:rPr lang="en-US" dirty="0" smtClean="0">
                <a:solidFill>
                  <a:schemeClr val="accent6">
                    <a:lumMod val="75000"/>
                  </a:schemeClr>
                </a:solidFill>
              </a:rPr>
              <a:t> </a:t>
            </a:r>
            <a:r>
              <a:rPr lang="en-US" dirty="0" err="1" smtClean="0">
                <a:solidFill>
                  <a:schemeClr val="accent6">
                    <a:lumMod val="75000"/>
                  </a:schemeClr>
                </a:solidFill>
              </a:rPr>
              <a:t>có</a:t>
            </a:r>
            <a:r>
              <a:rPr lang="en-US" dirty="0" smtClean="0">
                <a:solidFill>
                  <a:schemeClr val="accent6">
                    <a:lumMod val="75000"/>
                  </a:schemeClr>
                </a:solidFill>
              </a:rPr>
              <a:t> </a:t>
            </a:r>
            <a:r>
              <a:rPr lang="en-US" dirty="0" err="1" smtClean="0">
                <a:solidFill>
                  <a:schemeClr val="accent6">
                    <a:lumMod val="75000"/>
                  </a:schemeClr>
                </a:solidFill>
              </a:rPr>
              <a:t>thể</a:t>
            </a:r>
            <a:r>
              <a:rPr lang="en-US" dirty="0" smtClean="0">
                <a:solidFill>
                  <a:schemeClr val="accent6">
                    <a:lumMod val="75000"/>
                  </a:schemeClr>
                </a:solidFill>
              </a:rPr>
              <a:t> </a:t>
            </a:r>
            <a:r>
              <a:rPr lang="en-US" dirty="0" err="1" smtClean="0">
                <a:solidFill>
                  <a:schemeClr val="accent6">
                    <a:lumMod val="75000"/>
                  </a:schemeClr>
                </a:solidFill>
              </a:rPr>
              <a:t>là</a:t>
            </a:r>
            <a:r>
              <a:rPr lang="en-US" dirty="0" smtClean="0">
                <a:solidFill>
                  <a:schemeClr val="accent6">
                    <a:lumMod val="75000"/>
                  </a:schemeClr>
                </a:solidFill>
              </a:rPr>
              <a:t> </a:t>
            </a:r>
            <a:r>
              <a:rPr lang="en-US" dirty="0" err="1" smtClean="0">
                <a:solidFill>
                  <a:schemeClr val="accent6">
                    <a:lumMod val="75000"/>
                  </a:schemeClr>
                </a:solidFill>
              </a:rPr>
              <a:t>biến</a:t>
            </a:r>
            <a:endParaRPr lang="en-US" dirty="0">
              <a:solidFill>
                <a:schemeClr val="accent6">
                  <a:lumMod val="75000"/>
                </a:schemeClr>
              </a:solidFill>
            </a:endParaRPr>
          </a:p>
        </p:txBody>
      </p:sp>
      <p:sp>
        <p:nvSpPr>
          <p:cNvPr id="24" name="TextBox 23"/>
          <p:cNvSpPr txBox="1"/>
          <p:nvPr/>
        </p:nvSpPr>
        <p:spPr>
          <a:xfrm>
            <a:off x="910062" y="2163169"/>
            <a:ext cx="7670412" cy="646331"/>
          </a:xfrm>
          <a:prstGeom prst="rect">
            <a:avLst/>
          </a:prstGeom>
          <a:noFill/>
        </p:spPr>
        <p:txBody>
          <a:bodyPr wrap="square" rtlCol="0">
            <a:spAutoFit/>
          </a:bodyPr>
          <a:lstStyle/>
          <a:p>
            <a:r>
              <a:rPr lang="en-US" b="1" dirty="0" err="1"/>
              <a:t>Đối</a:t>
            </a:r>
            <a:r>
              <a:rPr lang="en-US" b="1" dirty="0"/>
              <a:t> </a:t>
            </a:r>
            <a:r>
              <a:rPr lang="en-US" b="1" dirty="0" err="1"/>
              <a:t>số</a:t>
            </a:r>
            <a:r>
              <a:rPr lang="en-US" b="1" dirty="0"/>
              <a:t> (Arguments</a:t>
            </a:r>
            <a:r>
              <a:rPr lang="en-US" b="1" dirty="0" smtClean="0"/>
              <a:t>):</a:t>
            </a:r>
            <a:r>
              <a:rPr lang="en-US" dirty="0" smtClean="0"/>
              <a:t> </a:t>
            </a:r>
            <a:r>
              <a:rPr lang="en-US" dirty="0" err="1" smtClean="0"/>
              <a:t>là</a:t>
            </a:r>
            <a:r>
              <a:rPr lang="en-US" dirty="0" smtClean="0"/>
              <a:t> </a:t>
            </a:r>
            <a:r>
              <a:rPr lang="vi-VN" dirty="0" smtClean="0"/>
              <a:t>các </a:t>
            </a:r>
            <a:r>
              <a:rPr lang="vi-VN" dirty="0"/>
              <a:t>giá trị cụ thể được truyền vào hàm khi bạn gọi nó</a:t>
            </a:r>
            <a:endParaRPr lang="en-US" dirty="0"/>
          </a:p>
        </p:txBody>
      </p:sp>
      <p:sp>
        <p:nvSpPr>
          <p:cNvPr id="10" name="TextBox 9"/>
          <p:cNvSpPr txBox="1"/>
          <p:nvPr/>
        </p:nvSpPr>
        <p:spPr>
          <a:xfrm>
            <a:off x="910062" y="2865644"/>
            <a:ext cx="7670412" cy="646331"/>
          </a:xfrm>
          <a:prstGeom prst="rect">
            <a:avLst/>
          </a:prstGeom>
          <a:noFill/>
        </p:spPr>
        <p:txBody>
          <a:bodyPr wrap="square" rtlCol="0">
            <a:spAutoFit/>
          </a:bodyPr>
          <a:lstStyle/>
          <a:p>
            <a:r>
              <a:rPr lang="vi-VN" dirty="0"/>
              <a:t>Số lượng và thứ tự của các đối số phải tương ứng với số lượng và thứ tự của các tham số tương ứng trong phần định nghĩa hàm</a:t>
            </a:r>
            <a:endParaRPr lang="en-US" dirty="0"/>
          </a:p>
        </p:txBody>
      </p:sp>
      <p:sp>
        <p:nvSpPr>
          <p:cNvPr id="14" name="TextBox 13"/>
          <p:cNvSpPr txBox="1"/>
          <p:nvPr/>
        </p:nvSpPr>
        <p:spPr>
          <a:xfrm>
            <a:off x="910062" y="3578024"/>
            <a:ext cx="7670412" cy="369332"/>
          </a:xfrm>
          <a:prstGeom prst="rect">
            <a:avLst/>
          </a:prstGeom>
          <a:noFill/>
        </p:spPr>
        <p:txBody>
          <a:bodyPr wrap="square" rtlCol="0">
            <a:spAutoFit/>
          </a:bodyPr>
          <a:lstStyle/>
          <a:p>
            <a:r>
              <a:rPr lang="en-US" dirty="0" err="1"/>
              <a:t>Bạn</a:t>
            </a:r>
            <a:r>
              <a:rPr lang="en-US" dirty="0"/>
              <a:t> </a:t>
            </a:r>
            <a:r>
              <a:rPr lang="en-US" dirty="0" err="1"/>
              <a:t>có</a:t>
            </a:r>
            <a:r>
              <a:rPr lang="en-US" dirty="0"/>
              <a:t> </a:t>
            </a:r>
            <a:r>
              <a:rPr lang="en-US" dirty="0" err="1"/>
              <a:t>thể</a:t>
            </a:r>
            <a:r>
              <a:rPr lang="en-US" dirty="0"/>
              <a:t> </a:t>
            </a:r>
            <a:r>
              <a:rPr lang="en-US" dirty="0" err="1"/>
              <a:t>truyền</a:t>
            </a:r>
            <a:r>
              <a:rPr lang="en-US" dirty="0"/>
              <a:t> </a:t>
            </a:r>
            <a:r>
              <a:rPr lang="en-US" dirty="0" err="1"/>
              <a:t>đối</a:t>
            </a:r>
            <a:r>
              <a:rPr lang="en-US" dirty="0"/>
              <a:t> </a:t>
            </a:r>
            <a:r>
              <a:rPr lang="en-US" dirty="0" err="1"/>
              <a:t>số</a:t>
            </a:r>
            <a:r>
              <a:rPr lang="en-US" dirty="0"/>
              <a:t> </a:t>
            </a:r>
            <a:r>
              <a:rPr lang="en-US" dirty="0" err="1"/>
              <a:t>bằng</a:t>
            </a:r>
            <a:r>
              <a:rPr lang="en-US" dirty="0"/>
              <a:t> </a:t>
            </a:r>
            <a:r>
              <a:rPr lang="en-US" dirty="0" err="1"/>
              <a:t>giá</a:t>
            </a:r>
            <a:r>
              <a:rPr lang="en-US" dirty="0"/>
              <a:t> </a:t>
            </a:r>
            <a:r>
              <a:rPr lang="en-US" dirty="0" err="1"/>
              <a:t>trị</a:t>
            </a:r>
            <a:r>
              <a:rPr lang="en-US" dirty="0"/>
              <a:t> </a:t>
            </a:r>
            <a:r>
              <a:rPr lang="en-US" dirty="0" err="1"/>
              <a:t>cụ</a:t>
            </a:r>
            <a:r>
              <a:rPr lang="en-US" dirty="0"/>
              <a:t> </a:t>
            </a:r>
            <a:r>
              <a:rPr lang="en-US" dirty="0" err="1"/>
              <a:t>thể</a:t>
            </a:r>
            <a:r>
              <a:rPr lang="en-US" dirty="0"/>
              <a:t> </a:t>
            </a:r>
            <a:r>
              <a:rPr lang="en-US" dirty="0" err="1"/>
              <a:t>hoặc</a:t>
            </a:r>
            <a:r>
              <a:rPr lang="en-US" dirty="0"/>
              <a:t> </a:t>
            </a:r>
            <a:r>
              <a:rPr lang="en-US" dirty="0" err="1"/>
              <a:t>biến</a:t>
            </a:r>
            <a:r>
              <a:rPr lang="en-US" dirty="0"/>
              <a:t> </a:t>
            </a:r>
            <a:r>
              <a:rPr lang="en-US" dirty="0" err="1"/>
              <a:t>chứa</a:t>
            </a:r>
            <a:r>
              <a:rPr lang="en-US" dirty="0"/>
              <a:t> </a:t>
            </a:r>
            <a:r>
              <a:rPr lang="en-US" dirty="0" err="1"/>
              <a:t>giá</a:t>
            </a:r>
            <a:r>
              <a:rPr lang="en-US" dirty="0"/>
              <a:t> </a:t>
            </a:r>
            <a:r>
              <a:rPr lang="en-US" dirty="0" err="1"/>
              <a:t>trị</a:t>
            </a:r>
            <a:endParaRPr lang="en-US" dirty="0"/>
          </a:p>
        </p:txBody>
      </p:sp>
      <p:sp>
        <p:nvSpPr>
          <p:cNvPr id="3" name="Flowchart: Decision 2"/>
          <p:cNvSpPr/>
          <p:nvPr/>
        </p:nvSpPr>
        <p:spPr>
          <a:xfrm>
            <a:off x="710426" y="2273456"/>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Decision 14"/>
          <p:cNvSpPr/>
          <p:nvPr/>
        </p:nvSpPr>
        <p:spPr>
          <a:xfrm>
            <a:off x="710426" y="2971521"/>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Decision 17"/>
          <p:cNvSpPr/>
          <p:nvPr/>
        </p:nvSpPr>
        <p:spPr>
          <a:xfrm>
            <a:off x="710426" y="3670068"/>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02437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7</a:t>
            </a:fld>
            <a:endParaRPr lang="en-US"/>
          </a:p>
        </p:txBody>
      </p:sp>
      <p:sp>
        <p:nvSpPr>
          <p:cNvPr id="11" name="Text Placeholder 2"/>
          <p:cNvSpPr txBox="1">
            <a:spLocks/>
          </p:cNvSpPr>
          <p:nvPr/>
        </p:nvSpPr>
        <p:spPr>
          <a:xfrm>
            <a:off x="227558" y="828573"/>
            <a:ext cx="8454964" cy="424732"/>
          </a:xfrm>
          <a:prstGeom prst="rect">
            <a:avLst/>
          </a:prstGeom>
          <a:noFill/>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lang="en-US" sz="2400" b="1" kern="1200" dirty="0" smtClean="0">
                <a:solidFill>
                  <a:srgbClr val="64C7E9"/>
                </a:solidFill>
                <a:latin typeface="+mn-lt"/>
                <a:ea typeface="Roboto"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4</a:t>
            </a:r>
            <a:r>
              <a:rPr lang="en-US" dirty="0" smtClean="0"/>
              <a:t>.2 function </a:t>
            </a:r>
            <a:r>
              <a:rPr lang="en-US" dirty="0" err="1" smtClean="0"/>
              <a:t>có</a:t>
            </a:r>
            <a:r>
              <a:rPr lang="en-US" dirty="0" smtClean="0"/>
              <a:t> </a:t>
            </a:r>
            <a:r>
              <a:rPr lang="en-US" dirty="0" err="1" smtClean="0"/>
              <a:t>chứa</a:t>
            </a:r>
            <a:r>
              <a:rPr lang="en-US" dirty="0" smtClean="0"/>
              <a:t> </a:t>
            </a:r>
            <a:r>
              <a:rPr lang="en-US" dirty="0" err="1" smtClean="0"/>
              <a:t>tham</a:t>
            </a:r>
            <a:r>
              <a:rPr lang="en-US" dirty="0" smtClean="0"/>
              <a:t> </a:t>
            </a:r>
            <a:r>
              <a:rPr lang="en-US" dirty="0" err="1" smtClean="0"/>
              <a:t>số</a:t>
            </a:r>
            <a:r>
              <a:rPr lang="en-US" dirty="0" smtClean="0"/>
              <a:t>, </a:t>
            </a:r>
            <a:r>
              <a:rPr lang="en-US" dirty="0" err="1" smtClean="0"/>
              <a:t>tham</a:t>
            </a:r>
            <a:r>
              <a:rPr lang="en-US" dirty="0" smtClean="0"/>
              <a:t> </a:t>
            </a:r>
            <a:r>
              <a:rPr lang="en-US" dirty="0" err="1" smtClean="0"/>
              <a:t>số</a:t>
            </a:r>
            <a:r>
              <a:rPr lang="en-US" dirty="0" smtClean="0"/>
              <a:t> </a:t>
            </a:r>
            <a:r>
              <a:rPr lang="en-US" dirty="0" err="1" smtClean="0"/>
              <a:t>tùy</a:t>
            </a:r>
            <a:r>
              <a:rPr lang="en-US" dirty="0" smtClean="0"/>
              <a:t> </a:t>
            </a:r>
            <a:r>
              <a:rPr lang="en-US" dirty="0" err="1" smtClean="0"/>
              <a:t>chọn</a:t>
            </a:r>
            <a:endParaRPr lang="en-US" dirty="0"/>
          </a:p>
        </p:txBody>
      </p:sp>
      <p:pic>
        <p:nvPicPr>
          <p:cNvPr id="12"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80670"/>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1041993" y="1621244"/>
            <a:ext cx="7272667" cy="369332"/>
          </a:xfrm>
          <a:prstGeom prst="rect">
            <a:avLst/>
          </a:prstGeom>
          <a:noFill/>
        </p:spPr>
        <p:txBody>
          <a:bodyPr wrap="square" rtlCol="0">
            <a:spAutoFit/>
          </a:bodyPr>
          <a:lstStyle/>
          <a:p>
            <a:r>
              <a:rPr lang="en-US" b="1" dirty="0" smtClean="0"/>
              <a:t>4.2.1 Function </a:t>
            </a:r>
            <a:r>
              <a:rPr lang="en-US" b="1" dirty="0" err="1" smtClean="0"/>
              <a:t>có</a:t>
            </a:r>
            <a:r>
              <a:rPr lang="en-US" b="1" dirty="0" smtClean="0"/>
              <a:t> </a:t>
            </a:r>
            <a:r>
              <a:rPr lang="en-US" b="1" dirty="0" err="1" smtClean="0"/>
              <a:t>chứa</a:t>
            </a:r>
            <a:r>
              <a:rPr lang="en-US" b="1" dirty="0" smtClean="0"/>
              <a:t> </a:t>
            </a:r>
            <a:r>
              <a:rPr lang="en-US" b="1" dirty="0" err="1" smtClean="0"/>
              <a:t>tham</a:t>
            </a:r>
            <a:r>
              <a:rPr lang="en-US" b="1" dirty="0" smtClean="0"/>
              <a:t> </a:t>
            </a:r>
            <a:r>
              <a:rPr lang="en-US" b="1" dirty="0" err="1" smtClean="0"/>
              <a:t>số</a:t>
            </a:r>
            <a:r>
              <a:rPr lang="en-US" b="1" dirty="0" smtClean="0"/>
              <a:t> </a:t>
            </a:r>
            <a:r>
              <a:rPr lang="en-US" b="1" dirty="0" err="1" smtClean="0"/>
              <a:t>tùy</a:t>
            </a:r>
            <a:r>
              <a:rPr lang="en-US" b="1" dirty="0" smtClean="0"/>
              <a:t> </a:t>
            </a:r>
            <a:r>
              <a:rPr lang="en-US" b="1" dirty="0" err="1" smtClean="0"/>
              <a:t>chọn</a:t>
            </a:r>
            <a:r>
              <a:rPr lang="en-US" b="1" dirty="0" smtClean="0"/>
              <a:t>/</a:t>
            </a:r>
            <a:r>
              <a:rPr lang="en-US" b="1" dirty="0" err="1" smtClean="0"/>
              <a:t>mặc</a:t>
            </a:r>
            <a:r>
              <a:rPr lang="en-US" b="1" dirty="0" smtClean="0"/>
              <a:t> </a:t>
            </a:r>
            <a:r>
              <a:rPr lang="en-US" b="1" dirty="0" err="1" smtClean="0"/>
              <a:t>định</a:t>
            </a:r>
            <a:endParaRPr lang="en-US" b="1" dirty="0">
              <a:solidFill>
                <a:srgbClr val="FF0000"/>
              </a:solidFill>
            </a:endParaRPr>
          </a:p>
        </p:txBody>
      </p:sp>
      <p:sp>
        <p:nvSpPr>
          <p:cNvPr id="16" name="Rectangle 15"/>
          <p:cNvSpPr/>
          <p:nvPr/>
        </p:nvSpPr>
        <p:spPr>
          <a:xfrm>
            <a:off x="910062" y="3151944"/>
            <a:ext cx="7846828" cy="194031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p:cNvSpPr txBox="1"/>
          <p:nvPr/>
        </p:nvSpPr>
        <p:spPr>
          <a:xfrm>
            <a:off x="1090816" y="3284664"/>
            <a:ext cx="7110974" cy="1477328"/>
          </a:xfrm>
          <a:prstGeom prst="rect">
            <a:avLst/>
          </a:prstGeom>
          <a:noFill/>
        </p:spPr>
        <p:txBody>
          <a:bodyPr wrap="square" rtlCol="0">
            <a:spAutoFit/>
          </a:bodyPr>
          <a:lstStyle/>
          <a:p>
            <a:r>
              <a:rPr lang="en-US" dirty="0" err="1">
                <a:solidFill>
                  <a:srgbClr val="00B0F0"/>
                </a:solidFill>
              </a:rPr>
              <a:t>def</a:t>
            </a:r>
            <a:r>
              <a:rPr lang="en-US" dirty="0">
                <a:solidFill>
                  <a:schemeClr val="bg1"/>
                </a:solidFill>
              </a:rPr>
              <a:t> </a:t>
            </a:r>
            <a:r>
              <a:rPr lang="en-US" dirty="0" err="1" smtClean="0">
                <a:solidFill>
                  <a:schemeClr val="bg1"/>
                </a:solidFill>
              </a:rPr>
              <a:t>hello_name</a:t>
            </a:r>
            <a:r>
              <a:rPr lang="en-US" dirty="0" smtClean="0">
                <a:solidFill>
                  <a:srgbClr val="FFC000"/>
                </a:solidFill>
              </a:rPr>
              <a:t>(</a:t>
            </a:r>
            <a:r>
              <a:rPr lang="en-US" dirty="0" smtClean="0">
                <a:solidFill>
                  <a:schemeClr val="bg1"/>
                </a:solidFill>
              </a:rPr>
              <a:t>name = </a:t>
            </a:r>
            <a:r>
              <a:rPr lang="en-US" dirty="0" smtClean="0">
                <a:solidFill>
                  <a:schemeClr val="accent2">
                    <a:lumMod val="75000"/>
                  </a:schemeClr>
                </a:solidFill>
              </a:rPr>
              <a:t>‘Guest’</a:t>
            </a:r>
            <a:r>
              <a:rPr lang="en-US" dirty="0" smtClean="0">
                <a:solidFill>
                  <a:srgbClr val="FFC000"/>
                </a:solidFill>
              </a:rPr>
              <a:t>)</a:t>
            </a:r>
            <a:r>
              <a:rPr lang="en-US" dirty="0" smtClean="0">
                <a:solidFill>
                  <a:schemeClr val="bg1"/>
                </a:solidFill>
              </a:rPr>
              <a:t>:</a:t>
            </a:r>
            <a:r>
              <a:rPr lang="en-US" dirty="0">
                <a:solidFill>
                  <a:schemeClr val="bg1"/>
                </a:solidFill>
              </a:rPr>
              <a:t/>
            </a:r>
            <a:br>
              <a:rPr lang="en-US" dirty="0">
                <a:solidFill>
                  <a:schemeClr val="bg1"/>
                </a:solidFill>
              </a:rPr>
            </a:br>
            <a:r>
              <a:rPr lang="en-US" dirty="0">
                <a:solidFill>
                  <a:schemeClr val="bg1"/>
                </a:solidFill>
              </a:rPr>
              <a:t>  </a:t>
            </a:r>
            <a:r>
              <a:rPr lang="en-US" dirty="0" smtClean="0">
                <a:solidFill>
                  <a:schemeClr val="bg1"/>
                </a:solidFill>
              </a:rPr>
              <a:t>    </a:t>
            </a:r>
            <a:r>
              <a:rPr lang="en-US" dirty="0">
                <a:solidFill>
                  <a:schemeClr val="bg1"/>
                </a:solidFill>
              </a:rPr>
              <a:t>print</a:t>
            </a:r>
            <a:r>
              <a:rPr lang="en-US" dirty="0" smtClean="0">
                <a:solidFill>
                  <a:srgbClr val="FFC000"/>
                </a:solidFill>
              </a:rPr>
              <a:t>(</a:t>
            </a:r>
            <a:r>
              <a:rPr lang="en-US" dirty="0" smtClean="0">
                <a:solidFill>
                  <a:schemeClr val="accent2">
                    <a:lumMod val="75000"/>
                  </a:schemeClr>
                </a:solidFill>
              </a:rPr>
              <a:t>“Hello “ + name</a:t>
            </a:r>
            <a:r>
              <a:rPr lang="en-US" dirty="0" smtClean="0">
                <a:solidFill>
                  <a:srgbClr val="FFC000"/>
                </a:solidFill>
              </a:rPr>
              <a:t>) </a:t>
            </a:r>
            <a:r>
              <a:rPr lang="en-US" dirty="0">
                <a:solidFill>
                  <a:srgbClr val="FFC000"/>
                </a:solidFill>
              </a:rPr>
              <a:t>	</a:t>
            </a:r>
            <a:endParaRPr lang="en-US" dirty="0" smtClean="0">
              <a:solidFill>
                <a:srgbClr val="FFC000"/>
              </a:solidFill>
            </a:endParaRPr>
          </a:p>
          <a:p>
            <a:r>
              <a:rPr lang="en-US" dirty="0">
                <a:solidFill>
                  <a:schemeClr val="bg1"/>
                </a:solidFill>
              </a:rPr>
              <a:t/>
            </a:r>
            <a:br>
              <a:rPr lang="en-US" dirty="0">
                <a:solidFill>
                  <a:schemeClr val="bg1"/>
                </a:solidFill>
              </a:rPr>
            </a:br>
            <a:r>
              <a:rPr lang="en-US" dirty="0" err="1" smtClean="0">
                <a:solidFill>
                  <a:schemeClr val="bg1"/>
                </a:solidFill>
              </a:rPr>
              <a:t>hello_name</a:t>
            </a:r>
            <a:r>
              <a:rPr lang="en-US" dirty="0" smtClean="0">
                <a:solidFill>
                  <a:srgbClr val="FFC000"/>
                </a:solidFill>
              </a:rPr>
              <a:t>(</a:t>
            </a:r>
            <a:r>
              <a:rPr lang="en-US" dirty="0" smtClean="0">
                <a:solidFill>
                  <a:schemeClr val="bg1"/>
                </a:solidFill>
              </a:rPr>
              <a:t>“</a:t>
            </a:r>
            <a:r>
              <a:rPr lang="en-US" dirty="0" err="1" smtClean="0">
                <a:solidFill>
                  <a:schemeClr val="bg1"/>
                </a:solidFill>
              </a:rPr>
              <a:t>Jonh</a:t>
            </a:r>
            <a:r>
              <a:rPr lang="en-US" dirty="0" smtClean="0">
                <a:solidFill>
                  <a:schemeClr val="bg1"/>
                </a:solidFill>
              </a:rPr>
              <a:t>”</a:t>
            </a:r>
            <a:r>
              <a:rPr lang="en-US" dirty="0" smtClean="0">
                <a:solidFill>
                  <a:srgbClr val="FFC000"/>
                </a:solidFill>
              </a:rPr>
              <a:t>) </a:t>
            </a:r>
            <a:r>
              <a:rPr lang="en-US" dirty="0" smtClean="0">
                <a:solidFill>
                  <a:schemeClr val="accent6">
                    <a:lumMod val="75000"/>
                  </a:schemeClr>
                </a:solidFill>
              </a:rPr>
              <a:t>#</a:t>
            </a:r>
            <a:r>
              <a:rPr lang="en-US" dirty="0" err="1" smtClean="0">
                <a:solidFill>
                  <a:schemeClr val="accent6">
                    <a:lumMod val="75000"/>
                  </a:schemeClr>
                </a:solidFill>
              </a:rPr>
              <a:t>Kết</a:t>
            </a:r>
            <a:r>
              <a:rPr lang="en-US" dirty="0" smtClean="0">
                <a:solidFill>
                  <a:schemeClr val="accent6">
                    <a:lumMod val="75000"/>
                  </a:schemeClr>
                </a:solidFill>
              </a:rPr>
              <a:t> </a:t>
            </a:r>
            <a:r>
              <a:rPr lang="en-US" dirty="0" err="1" smtClean="0">
                <a:solidFill>
                  <a:schemeClr val="accent6">
                    <a:lumMod val="75000"/>
                  </a:schemeClr>
                </a:solidFill>
              </a:rPr>
              <a:t>quả</a:t>
            </a:r>
            <a:r>
              <a:rPr lang="en-US" dirty="0" smtClean="0">
                <a:solidFill>
                  <a:schemeClr val="accent6">
                    <a:lumMod val="75000"/>
                  </a:schemeClr>
                </a:solidFill>
              </a:rPr>
              <a:t>: Hello </a:t>
            </a:r>
            <a:r>
              <a:rPr lang="en-US" dirty="0" err="1" smtClean="0">
                <a:solidFill>
                  <a:schemeClr val="accent6">
                    <a:lumMod val="75000"/>
                  </a:schemeClr>
                </a:solidFill>
              </a:rPr>
              <a:t>Jonh</a:t>
            </a:r>
            <a:endParaRPr lang="en-US" dirty="0" smtClean="0">
              <a:solidFill>
                <a:schemeClr val="accent6">
                  <a:lumMod val="75000"/>
                </a:schemeClr>
              </a:solidFill>
            </a:endParaRPr>
          </a:p>
          <a:p>
            <a:r>
              <a:rPr lang="en-US" dirty="0" err="1" smtClean="0">
                <a:solidFill>
                  <a:schemeClr val="bg1"/>
                </a:solidFill>
              </a:rPr>
              <a:t>hello_name</a:t>
            </a:r>
            <a:r>
              <a:rPr lang="en-US" dirty="0" smtClean="0">
                <a:solidFill>
                  <a:srgbClr val="FFC000"/>
                </a:solidFill>
              </a:rPr>
              <a:t>() </a:t>
            </a:r>
            <a:r>
              <a:rPr lang="en-US" dirty="0" smtClean="0">
                <a:solidFill>
                  <a:schemeClr val="accent6">
                    <a:lumMod val="75000"/>
                  </a:schemeClr>
                </a:solidFill>
              </a:rPr>
              <a:t>#</a:t>
            </a:r>
            <a:r>
              <a:rPr lang="en-US" dirty="0" err="1" smtClean="0">
                <a:solidFill>
                  <a:schemeClr val="accent6">
                    <a:lumMod val="75000"/>
                  </a:schemeClr>
                </a:solidFill>
              </a:rPr>
              <a:t>Kết</a:t>
            </a:r>
            <a:r>
              <a:rPr lang="en-US" dirty="0" smtClean="0">
                <a:solidFill>
                  <a:schemeClr val="accent6">
                    <a:lumMod val="75000"/>
                  </a:schemeClr>
                </a:solidFill>
              </a:rPr>
              <a:t> </a:t>
            </a:r>
            <a:r>
              <a:rPr lang="en-US" dirty="0" err="1" smtClean="0">
                <a:solidFill>
                  <a:schemeClr val="accent6">
                    <a:lumMod val="75000"/>
                  </a:schemeClr>
                </a:solidFill>
              </a:rPr>
              <a:t>quả</a:t>
            </a:r>
            <a:r>
              <a:rPr lang="en-US" dirty="0" smtClean="0">
                <a:solidFill>
                  <a:schemeClr val="accent6">
                    <a:lumMod val="75000"/>
                  </a:schemeClr>
                </a:solidFill>
              </a:rPr>
              <a:t>: Hello Guest</a:t>
            </a:r>
            <a:endParaRPr lang="en-US" dirty="0">
              <a:solidFill>
                <a:schemeClr val="accent6">
                  <a:lumMod val="75000"/>
                </a:schemeClr>
              </a:solidFill>
            </a:endParaRPr>
          </a:p>
        </p:txBody>
      </p:sp>
      <p:sp>
        <p:nvSpPr>
          <p:cNvPr id="24" name="TextBox 23"/>
          <p:cNvSpPr txBox="1"/>
          <p:nvPr/>
        </p:nvSpPr>
        <p:spPr>
          <a:xfrm>
            <a:off x="910062" y="2163169"/>
            <a:ext cx="7670412" cy="646331"/>
          </a:xfrm>
          <a:prstGeom prst="rect">
            <a:avLst/>
          </a:prstGeom>
          <a:noFill/>
        </p:spPr>
        <p:txBody>
          <a:bodyPr wrap="square" rtlCol="0">
            <a:spAutoFit/>
          </a:bodyPr>
          <a:lstStyle/>
          <a:p>
            <a:r>
              <a:rPr lang="vi-VN" dirty="0"/>
              <a:t>Giá trị mặc định chỉ được sử dụng nếu không có đối số tương ứng được truyền vào khi gọi hàm</a:t>
            </a:r>
            <a:endParaRPr lang="en-US" dirty="0"/>
          </a:p>
        </p:txBody>
      </p:sp>
      <p:sp>
        <p:nvSpPr>
          <p:cNvPr id="3" name="Flowchart: Decision 2"/>
          <p:cNvSpPr/>
          <p:nvPr/>
        </p:nvSpPr>
        <p:spPr>
          <a:xfrm>
            <a:off x="710426" y="2273456"/>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710426" y="5235978"/>
            <a:ext cx="8046464" cy="923330"/>
          </a:xfrm>
          <a:prstGeom prst="rect">
            <a:avLst/>
          </a:prstGeom>
          <a:noFill/>
        </p:spPr>
        <p:txBody>
          <a:bodyPr wrap="square" rtlCol="0">
            <a:spAutoFit/>
          </a:bodyPr>
          <a:lstStyle/>
          <a:p>
            <a:r>
              <a:rPr lang="vi-VN" dirty="0"/>
              <a:t>Trong ví dụ trên, tham số name của hàm </a:t>
            </a:r>
            <a:r>
              <a:rPr lang="en-US" dirty="0" err="1" smtClean="0"/>
              <a:t>hello_name</a:t>
            </a:r>
            <a:r>
              <a:rPr lang="vi-VN" dirty="0" smtClean="0"/>
              <a:t>() </a:t>
            </a:r>
            <a:r>
              <a:rPr lang="vi-VN" dirty="0"/>
              <a:t>có giá trị mặc định là "Guest".</a:t>
            </a:r>
          </a:p>
          <a:p>
            <a:r>
              <a:rPr lang="vi-VN" dirty="0"/>
              <a:t>Nếu không có đối số được truyền, giá trị mặc định "Guest" sẽ được sử dụng</a:t>
            </a:r>
            <a:endParaRPr lang="en-US" dirty="0"/>
          </a:p>
        </p:txBody>
      </p:sp>
    </p:spTree>
    <p:extLst>
      <p:ext uri="{BB962C8B-B14F-4D97-AF65-F5344CB8AC3E}">
        <p14:creationId xmlns:p14="http://schemas.microsoft.com/office/powerpoint/2010/main" val="16454150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8</a:t>
            </a:fld>
            <a:endParaRPr lang="en-US"/>
          </a:p>
        </p:txBody>
      </p:sp>
      <p:sp>
        <p:nvSpPr>
          <p:cNvPr id="11" name="Text Placeholder 2"/>
          <p:cNvSpPr txBox="1">
            <a:spLocks/>
          </p:cNvSpPr>
          <p:nvPr/>
        </p:nvSpPr>
        <p:spPr>
          <a:xfrm>
            <a:off x="227558" y="828573"/>
            <a:ext cx="8454964" cy="424732"/>
          </a:xfrm>
          <a:prstGeom prst="rect">
            <a:avLst/>
          </a:prstGeom>
          <a:noFill/>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lang="en-US" sz="2400" b="1" kern="1200" dirty="0" smtClean="0">
                <a:solidFill>
                  <a:srgbClr val="64C7E9"/>
                </a:solidFill>
                <a:latin typeface="+mn-lt"/>
                <a:ea typeface="Roboto"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4</a:t>
            </a:r>
            <a:r>
              <a:rPr lang="en-US" dirty="0" smtClean="0"/>
              <a:t>.2 function </a:t>
            </a:r>
            <a:r>
              <a:rPr lang="en-US" dirty="0" err="1" smtClean="0"/>
              <a:t>có</a:t>
            </a:r>
            <a:r>
              <a:rPr lang="en-US" dirty="0" smtClean="0"/>
              <a:t> </a:t>
            </a:r>
            <a:r>
              <a:rPr lang="en-US" dirty="0" err="1" smtClean="0"/>
              <a:t>chứa</a:t>
            </a:r>
            <a:r>
              <a:rPr lang="en-US" dirty="0" smtClean="0"/>
              <a:t> </a:t>
            </a:r>
            <a:r>
              <a:rPr lang="en-US" dirty="0" err="1" smtClean="0"/>
              <a:t>tham</a:t>
            </a:r>
            <a:r>
              <a:rPr lang="en-US" dirty="0" smtClean="0"/>
              <a:t> </a:t>
            </a:r>
            <a:r>
              <a:rPr lang="en-US" dirty="0" err="1" smtClean="0"/>
              <a:t>số</a:t>
            </a:r>
            <a:r>
              <a:rPr lang="en-US" dirty="0" smtClean="0"/>
              <a:t>, </a:t>
            </a:r>
            <a:r>
              <a:rPr lang="en-US" dirty="0" err="1" smtClean="0"/>
              <a:t>tham</a:t>
            </a:r>
            <a:r>
              <a:rPr lang="en-US" dirty="0" smtClean="0"/>
              <a:t> </a:t>
            </a:r>
            <a:r>
              <a:rPr lang="en-US" dirty="0" err="1" smtClean="0"/>
              <a:t>số</a:t>
            </a:r>
            <a:r>
              <a:rPr lang="en-US" dirty="0" smtClean="0"/>
              <a:t> </a:t>
            </a:r>
            <a:r>
              <a:rPr lang="en-US" dirty="0" err="1" smtClean="0"/>
              <a:t>tùy</a:t>
            </a:r>
            <a:r>
              <a:rPr lang="en-US" dirty="0" smtClean="0"/>
              <a:t> </a:t>
            </a:r>
            <a:r>
              <a:rPr lang="en-US" dirty="0" err="1" smtClean="0"/>
              <a:t>chọn</a:t>
            </a:r>
            <a:endParaRPr lang="en-US" dirty="0"/>
          </a:p>
        </p:txBody>
      </p:sp>
      <p:pic>
        <p:nvPicPr>
          <p:cNvPr id="12"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80670"/>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1041993" y="1621244"/>
            <a:ext cx="7272667" cy="369332"/>
          </a:xfrm>
          <a:prstGeom prst="rect">
            <a:avLst/>
          </a:prstGeom>
          <a:noFill/>
        </p:spPr>
        <p:txBody>
          <a:bodyPr wrap="square" rtlCol="0">
            <a:spAutoFit/>
          </a:bodyPr>
          <a:lstStyle/>
          <a:p>
            <a:r>
              <a:rPr lang="en-US" b="1" dirty="0" smtClean="0"/>
              <a:t>4.2.1 Function </a:t>
            </a:r>
            <a:r>
              <a:rPr lang="en-US" b="1" dirty="0" err="1" smtClean="0"/>
              <a:t>có</a:t>
            </a:r>
            <a:r>
              <a:rPr lang="en-US" b="1" dirty="0" smtClean="0"/>
              <a:t> </a:t>
            </a:r>
            <a:r>
              <a:rPr lang="en-US" b="1" dirty="0" err="1" smtClean="0"/>
              <a:t>nhiều</a:t>
            </a:r>
            <a:r>
              <a:rPr lang="en-US" b="1" dirty="0" smtClean="0"/>
              <a:t> </a:t>
            </a:r>
            <a:r>
              <a:rPr lang="en-US" b="1" dirty="0" err="1" smtClean="0"/>
              <a:t>tham</a:t>
            </a:r>
            <a:r>
              <a:rPr lang="en-US" b="1" dirty="0" smtClean="0"/>
              <a:t> </a:t>
            </a:r>
            <a:r>
              <a:rPr lang="en-US" b="1" dirty="0" err="1" smtClean="0"/>
              <a:t>số</a:t>
            </a:r>
            <a:endParaRPr lang="en-US" b="1" dirty="0">
              <a:solidFill>
                <a:srgbClr val="FF0000"/>
              </a:solidFill>
            </a:endParaRPr>
          </a:p>
        </p:txBody>
      </p:sp>
      <p:sp>
        <p:nvSpPr>
          <p:cNvPr id="16" name="Rectangle 15"/>
          <p:cNvSpPr/>
          <p:nvPr/>
        </p:nvSpPr>
        <p:spPr>
          <a:xfrm>
            <a:off x="910062" y="2141765"/>
            <a:ext cx="7846828" cy="106926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p:cNvSpPr txBox="1"/>
          <p:nvPr/>
        </p:nvSpPr>
        <p:spPr>
          <a:xfrm>
            <a:off x="1090816" y="2274485"/>
            <a:ext cx="7110974" cy="646331"/>
          </a:xfrm>
          <a:prstGeom prst="rect">
            <a:avLst/>
          </a:prstGeom>
          <a:noFill/>
        </p:spPr>
        <p:txBody>
          <a:bodyPr wrap="square" rtlCol="0">
            <a:spAutoFit/>
          </a:bodyPr>
          <a:lstStyle/>
          <a:p>
            <a:r>
              <a:rPr lang="en-US" dirty="0" err="1">
                <a:solidFill>
                  <a:srgbClr val="00B0F0"/>
                </a:solidFill>
              </a:rPr>
              <a:t>def</a:t>
            </a:r>
            <a:r>
              <a:rPr lang="en-US" dirty="0">
                <a:solidFill>
                  <a:schemeClr val="bg1"/>
                </a:solidFill>
              </a:rPr>
              <a:t> </a:t>
            </a:r>
            <a:r>
              <a:rPr lang="en-US" dirty="0" err="1" smtClean="0">
                <a:solidFill>
                  <a:schemeClr val="bg1"/>
                </a:solidFill>
              </a:rPr>
              <a:t>hello_name</a:t>
            </a:r>
            <a:r>
              <a:rPr lang="en-US" dirty="0" smtClean="0">
                <a:solidFill>
                  <a:srgbClr val="FFC000"/>
                </a:solidFill>
              </a:rPr>
              <a:t>(</a:t>
            </a:r>
            <a:r>
              <a:rPr lang="en-US" dirty="0" err="1" smtClean="0">
                <a:solidFill>
                  <a:schemeClr val="bg1"/>
                </a:solidFill>
              </a:rPr>
              <a:t>fname</a:t>
            </a:r>
            <a:r>
              <a:rPr lang="en-US" dirty="0" smtClean="0">
                <a:solidFill>
                  <a:schemeClr val="bg1"/>
                </a:solidFill>
              </a:rPr>
              <a:t>, </a:t>
            </a:r>
            <a:r>
              <a:rPr lang="en-US" dirty="0" err="1" smtClean="0">
                <a:solidFill>
                  <a:schemeClr val="bg1"/>
                </a:solidFill>
              </a:rPr>
              <a:t>lname</a:t>
            </a:r>
            <a:r>
              <a:rPr lang="en-US" dirty="0" smtClean="0">
                <a:solidFill>
                  <a:schemeClr val="bg1"/>
                </a:solidFill>
              </a:rPr>
              <a:t>, age = </a:t>
            </a:r>
            <a:r>
              <a:rPr lang="en-US" dirty="0" smtClean="0">
                <a:solidFill>
                  <a:schemeClr val="accent6">
                    <a:lumMod val="60000"/>
                    <a:lumOff val="40000"/>
                  </a:schemeClr>
                </a:solidFill>
              </a:rPr>
              <a:t>18</a:t>
            </a:r>
            <a:r>
              <a:rPr lang="en-US" dirty="0" smtClean="0">
                <a:solidFill>
                  <a:srgbClr val="FFC000"/>
                </a:solidFill>
              </a:rPr>
              <a:t>)</a:t>
            </a:r>
            <a:r>
              <a:rPr lang="en-US" dirty="0" smtClean="0">
                <a:solidFill>
                  <a:schemeClr val="bg1"/>
                </a:solidFill>
              </a:rPr>
              <a:t>:</a:t>
            </a:r>
            <a:r>
              <a:rPr lang="en-US" dirty="0">
                <a:solidFill>
                  <a:schemeClr val="bg1"/>
                </a:solidFill>
              </a:rPr>
              <a:t/>
            </a:r>
            <a:br>
              <a:rPr lang="en-US" dirty="0">
                <a:solidFill>
                  <a:schemeClr val="bg1"/>
                </a:solidFill>
              </a:rPr>
            </a:br>
            <a:r>
              <a:rPr lang="en-US" dirty="0">
                <a:solidFill>
                  <a:schemeClr val="bg1"/>
                </a:solidFill>
              </a:rPr>
              <a:t>  </a:t>
            </a:r>
            <a:r>
              <a:rPr lang="en-US" dirty="0" smtClean="0">
                <a:solidFill>
                  <a:schemeClr val="bg1"/>
                </a:solidFill>
              </a:rPr>
              <a:t>    print</a:t>
            </a:r>
            <a:r>
              <a:rPr lang="en-US" dirty="0" smtClean="0">
                <a:solidFill>
                  <a:srgbClr val="FFC000"/>
                </a:solidFill>
              </a:rPr>
              <a:t>(</a:t>
            </a:r>
            <a:r>
              <a:rPr lang="en-US" dirty="0" err="1" smtClean="0">
                <a:solidFill>
                  <a:schemeClr val="bg1"/>
                </a:solidFill>
              </a:rPr>
              <a:t>fname</a:t>
            </a:r>
            <a:r>
              <a:rPr lang="en-US" dirty="0" smtClean="0">
                <a:solidFill>
                  <a:schemeClr val="bg1"/>
                </a:solidFill>
              </a:rPr>
              <a:t> </a:t>
            </a:r>
            <a:r>
              <a:rPr lang="en-US" dirty="0">
                <a:solidFill>
                  <a:schemeClr val="bg1"/>
                </a:solidFill>
              </a:rPr>
              <a:t>+ </a:t>
            </a:r>
            <a:r>
              <a:rPr lang="en-US" dirty="0">
                <a:solidFill>
                  <a:schemeClr val="accent2">
                    <a:lumMod val="75000"/>
                  </a:schemeClr>
                </a:solidFill>
              </a:rPr>
              <a:t>" "</a:t>
            </a:r>
            <a:r>
              <a:rPr lang="en-US" dirty="0">
                <a:solidFill>
                  <a:schemeClr val="bg1"/>
                </a:solidFill>
              </a:rPr>
              <a:t> + </a:t>
            </a:r>
            <a:r>
              <a:rPr lang="en-US" dirty="0" err="1" smtClean="0">
                <a:solidFill>
                  <a:schemeClr val="bg1"/>
                </a:solidFill>
              </a:rPr>
              <a:t>lname</a:t>
            </a:r>
            <a:r>
              <a:rPr lang="en-US" dirty="0" smtClean="0">
                <a:solidFill>
                  <a:schemeClr val="bg1"/>
                </a:solidFill>
              </a:rPr>
              <a:t> , age</a:t>
            </a:r>
            <a:r>
              <a:rPr lang="en-US" dirty="0" smtClean="0">
                <a:solidFill>
                  <a:srgbClr val="FFC000"/>
                </a:solidFill>
              </a:rPr>
              <a:t>) </a:t>
            </a:r>
            <a:r>
              <a:rPr lang="en-US" dirty="0">
                <a:solidFill>
                  <a:srgbClr val="FFC000"/>
                </a:solidFill>
              </a:rPr>
              <a:t>	</a:t>
            </a:r>
            <a:endParaRPr lang="en-US" dirty="0" smtClean="0">
              <a:solidFill>
                <a:srgbClr val="FFC000"/>
              </a:solidFill>
            </a:endParaRPr>
          </a:p>
        </p:txBody>
      </p:sp>
      <p:sp>
        <p:nvSpPr>
          <p:cNvPr id="14" name="TextBox 13"/>
          <p:cNvSpPr txBox="1"/>
          <p:nvPr/>
        </p:nvSpPr>
        <p:spPr>
          <a:xfrm>
            <a:off x="910062" y="3377010"/>
            <a:ext cx="7670412" cy="646331"/>
          </a:xfrm>
          <a:prstGeom prst="rect">
            <a:avLst/>
          </a:prstGeom>
          <a:noFill/>
        </p:spPr>
        <p:txBody>
          <a:bodyPr wrap="square" rtlCol="0">
            <a:spAutoFit/>
          </a:bodyPr>
          <a:lstStyle/>
          <a:p>
            <a:r>
              <a:rPr lang="en-US" dirty="0" err="1"/>
              <a:t>Khi</a:t>
            </a:r>
            <a:r>
              <a:rPr lang="en-US" dirty="0"/>
              <a:t> </a:t>
            </a:r>
            <a:r>
              <a:rPr lang="en-US" dirty="0" err="1"/>
              <a:t>bạn</a:t>
            </a:r>
            <a:r>
              <a:rPr lang="en-US" dirty="0"/>
              <a:t> </a:t>
            </a:r>
            <a:r>
              <a:rPr lang="en-US" dirty="0" err="1"/>
              <a:t>định</a:t>
            </a:r>
            <a:r>
              <a:rPr lang="en-US" dirty="0"/>
              <a:t> </a:t>
            </a:r>
            <a:r>
              <a:rPr lang="en-US" dirty="0" err="1"/>
              <a:t>nghĩa</a:t>
            </a:r>
            <a:r>
              <a:rPr lang="en-US" dirty="0"/>
              <a:t> </a:t>
            </a:r>
            <a:r>
              <a:rPr lang="en-US" dirty="0" err="1"/>
              <a:t>hàm</a:t>
            </a:r>
            <a:r>
              <a:rPr lang="en-US" dirty="0"/>
              <a:t>, </a:t>
            </a:r>
            <a:r>
              <a:rPr lang="en-US" dirty="0" err="1"/>
              <a:t>bạn</a:t>
            </a:r>
            <a:r>
              <a:rPr lang="en-US" dirty="0"/>
              <a:t> </a:t>
            </a:r>
            <a:r>
              <a:rPr lang="en-US" dirty="0" err="1"/>
              <a:t>có</a:t>
            </a:r>
            <a:r>
              <a:rPr lang="en-US" dirty="0"/>
              <a:t> </a:t>
            </a:r>
            <a:r>
              <a:rPr lang="en-US" dirty="0" err="1"/>
              <a:t>thể</a:t>
            </a:r>
            <a:r>
              <a:rPr lang="en-US" dirty="0"/>
              <a:t> </a:t>
            </a:r>
            <a:r>
              <a:rPr lang="en-US" dirty="0" err="1"/>
              <a:t>khai</a:t>
            </a:r>
            <a:r>
              <a:rPr lang="en-US" dirty="0"/>
              <a:t> </a:t>
            </a:r>
            <a:r>
              <a:rPr lang="en-US" dirty="0" err="1"/>
              <a:t>báo</a:t>
            </a:r>
            <a:r>
              <a:rPr lang="en-US" dirty="0"/>
              <a:t> </a:t>
            </a:r>
            <a:r>
              <a:rPr lang="en-US" dirty="0" err="1"/>
              <a:t>một</a:t>
            </a:r>
            <a:r>
              <a:rPr lang="en-US" dirty="0"/>
              <a:t> </a:t>
            </a:r>
            <a:r>
              <a:rPr lang="en-US" dirty="0" err="1"/>
              <a:t>hoặc</a:t>
            </a:r>
            <a:r>
              <a:rPr lang="en-US" dirty="0"/>
              <a:t> </a:t>
            </a:r>
            <a:r>
              <a:rPr lang="en-US" dirty="0" err="1"/>
              <a:t>nhiều</a:t>
            </a:r>
            <a:r>
              <a:rPr lang="en-US" dirty="0"/>
              <a:t> </a:t>
            </a:r>
            <a:r>
              <a:rPr lang="en-US" dirty="0" err="1"/>
              <a:t>tham</a:t>
            </a:r>
            <a:r>
              <a:rPr lang="en-US" dirty="0"/>
              <a:t> </a:t>
            </a:r>
            <a:r>
              <a:rPr lang="en-US" dirty="0" err="1"/>
              <a:t>số</a:t>
            </a:r>
            <a:r>
              <a:rPr lang="en-US" dirty="0"/>
              <a:t>, </a:t>
            </a:r>
            <a:r>
              <a:rPr lang="en-US" dirty="0" err="1"/>
              <a:t>phân</a:t>
            </a:r>
            <a:r>
              <a:rPr lang="en-US" dirty="0"/>
              <a:t> </a:t>
            </a:r>
            <a:r>
              <a:rPr lang="en-US" dirty="0" err="1"/>
              <a:t>tách</a:t>
            </a:r>
            <a:r>
              <a:rPr lang="en-US" dirty="0"/>
              <a:t> </a:t>
            </a:r>
            <a:r>
              <a:rPr lang="en-US" dirty="0" err="1"/>
              <a:t>chúng</a:t>
            </a:r>
            <a:r>
              <a:rPr lang="en-US" dirty="0"/>
              <a:t> </a:t>
            </a:r>
            <a:r>
              <a:rPr lang="en-US" dirty="0" err="1"/>
              <a:t>bằng</a:t>
            </a:r>
            <a:r>
              <a:rPr lang="en-US" dirty="0"/>
              <a:t> </a:t>
            </a:r>
            <a:r>
              <a:rPr lang="en-US" dirty="0" err="1"/>
              <a:t>dấu</a:t>
            </a:r>
            <a:r>
              <a:rPr lang="en-US" dirty="0"/>
              <a:t> </a:t>
            </a:r>
            <a:r>
              <a:rPr lang="en-US" dirty="0" err="1"/>
              <a:t>phẩy</a:t>
            </a:r>
            <a:endParaRPr lang="en-US" dirty="0"/>
          </a:p>
        </p:txBody>
      </p:sp>
      <p:sp>
        <p:nvSpPr>
          <p:cNvPr id="15" name="Flowchart: Decision 14"/>
          <p:cNvSpPr/>
          <p:nvPr/>
        </p:nvSpPr>
        <p:spPr>
          <a:xfrm>
            <a:off x="710426" y="3469054"/>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910062" y="4216982"/>
            <a:ext cx="7670412" cy="369332"/>
          </a:xfrm>
          <a:prstGeom prst="rect">
            <a:avLst/>
          </a:prstGeom>
          <a:noFill/>
        </p:spPr>
        <p:txBody>
          <a:bodyPr wrap="square" rtlCol="0">
            <a:spAutoFit/>
          </a:bodyPr>
          <a:lstStyle/>
          <a:p>
            <a:r>
              <a:rPr lang="en-US" dirty="0" err="1" smtClean="0"/>
              <a:t>Tham</a:t>
            </a:r>
            <a:r>
              <a:rPr lang="en-US" dirty="0" smtClean="0"/>
              <a:t> </a:t>
            </a:r>
            <a:r>
              <a:rPr lang="en-US" dirty="0" err="1" smtClean="0"/>
              <a:t>số</a:t>
            </a:r>
            <a:r>
              <a:rPr lang="en-US" dirty="0" smtClean="0"/>
              <a:t> </a:t>
            </a:r>
            <a:r>
              <a:rPr lang="en-US" dirty="0" err="1" smtClean="0"/>
              <a:t>mặc</a:t>
            </a:r>
            <a:r>
              <a:rPr lang="en-US" dirty="0" smtClean="0"/>
              <a:t> </a:t>
            </a:r>
            <a:r>
              <a:rPr lang="en-US" dirty="0" err="1" smtClean="0"/>
              <a:t>định</a:t>
            </a:r>
            <a:r>
              <a:rPr lang="en-US" dirty="0" smtClean="0"/>
              <a:t> </a:t>
            </a:r>
            <a:r>
              <a:rPr lang="en-US" dirty="0" err="1" smtClean="0"/>
              <a:t>luôn</a:t>
            </a:r>
            <a:r>
              <a:rPr lang="en-US" dirty="0" smtClean="0"/>
              <a:t> </a:t>
            </a:r>
            <a:r>
              <a:rPr lang="en-US" dirty="0" err="1" smtClean="0"/>
              <a:t>luôn</a:t>
            </a:r>
            <a:r>
              <a:rPr lang="en-US" dirty="0" smtClean="0"/>
              <a:t> </a:t>
            </a:r>
            <a:r>
              <a:rPr lang="en-US" dirty="0" err="1" smtClean="0"/>
              <a:t>được</a:t>
            </a:r>
            <a:r>
              <a:rPr lang="en-US" dirty="0" smtClean="0"/>
              <a:t> </a:t>
            </a:r>
            <a:r>
              <a:rPr lang="en-US" dirty="0" err="1" smtClean="0"/>
              <a:t>định</a:t>
            </a:r>
            <a:r>
              <a:rPr lang="en-US" dirty="0" smtClean="0"/>
              <a:t> </a:t>
            </a:r>
            <a:r>
              <a:rPr lang="en-US" dirty="0" err="1" smtClean="0"/>
              <a:t>nghĩa</a:t>
            </a:r>
            <a:r>
              <a:rPr lang="en-US" dirty="0" smtClean="0"/>
              <a:t> </a:t>
            </a:r>
            <a:r>
              <a:rPr lang="en-US" dirty="0" err="1" smtClean="0"/>
              <a:t>sau</a:t>
            </a:r>
            <a:r>
              <a:rPr lang="en-US" dirty="0" smtClean="0"/>
              <a:t> </a:t>
            </a:r>
            <a:r>
              <a:rPr lang="en-US" dirty="0" err="1" smtClean="0"/>
              <a:t>cùng</a:t>
            </a:r>
            <a:endParaRPr lang="en-US" dirty="0"/>
          </a:p>
        </p:txBody>
      </p:sp>
      <p:sp>
        <p:nvSpPr>
          <p:cNvPr id="19" name="Flowchart: Decision 18"/>
          <p:cNvSpPr/>
          <p:nvPr/>
        </p:nvSpPr>
        <p:spPr>
          <a:xfrm>
            <a:off x="710426" y="4309026"/>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336717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7919049" y="6459048"/>
            <a:ext cx="837841" cy="209551"/>
          </a:xfrm>
        </p:spPr>
        <p:txBody>
          <a:bodyPr/>
          <a:lstStyle/>
          <a:p>
            <a:fld id="{7D9EC917-02A2-4152-9EE3-DFE2775A77C7}" type="slidenum">
              <a:rPr lang="en-US" smtClean="0"/>
              <a:pPr/>
              <a:t>9</a:t>
            </a:fld>
            <a:endParaRPr lang="en-US"/>
          </a:p>
        </p:txBody>
      </p:sp>
      <p:sp>
        <p:nvSpPr>
          <p:cNvPr id="3" name="Text Placeholder 2"/>
          <p:cNvSpPr>
            <a:spLocks noGrp="1"/>
          </p:cNvSpPr>
          <p:nvPr>
            <p:ph type="body" sz="quarter" idx="13"/>
          </p:nvPr>
        </p:nvSpPr>
        <p:spPr/>
        <p:txBody>
          <a:bodyPr/>
          <a:lstStyle/>
          <a:p>
            <a:r>
              <a:rPr lang="en-US" dirty="0" smtClean="0"/>
              <a:t>4.3 </a:t>
            </a:r>
            <a:r>
              <a:rPr lang="en-US" dirty="0"/>
              <a:t>function </a:t>
            </a:r>
            <a:r>
              <a:rPr lang="en-US" dirty="0" err="1" smtClean="0"/>
              <a:t>có</a:t>
            </a:r>
            <a:r>
              <a:rPr lang="en-US" dirty="0" smtClean="0"/>
              <a:t> </a:t>
            </a:r>
            <a:r>
              <a:rPr lang="en-US" dirty="0" err="1" smtClean="0"/>
              <a:t>trả</a:t>
            </a:r>
            <a:r>
              <a:rPr lang="en-US" dirty="0" smtClean="0"/>
              <a:t> </a:t>
            </a:r>
            <a:r>
              <a:rPr lang="en-US" dirty="0" err="1" smtClean="0"/>
              <a:t>về</a:t>
            </a:r>
            <a:r>
              <a:rPr lang="en-US" dirty="0" smtClean="0"/>
              <a:t> return</a:t>
            </a:r>
            <a:endParaRPr lang="en-US" dirty="0"/>
          </a:p>
        </p:txBody>
      </p:sp>
      <p:pic>
        <p:nvPicPr>
          <p:cNvPr id="4"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479187"/>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041993" y="1519761"/>
            <a:ext cx="7068814" cy="369332"/>
          </a:xfrm>
          <a:prstGeom prst="rect">
            <a:avLst/>
          </a:prstGeom>
          <a:noFill/>
        </p:spPr>
        <p:txBody>
          <a:bodyPr wrap="square" rtlCol="0">
            <a:spAutoFit/>
          </a:bodyPr>
          <a:lstStyle/>
          <a:p>
            <a:r>
              <a:rPr lang="en-US" b="1" dirty="0" err="1" smtClean="0"/>
              <a:t>Cách</a:t>
            </a:r>
            <a:r>
              <a:rPr lang="en-US" b="1" dirty="0" smtClean="0"/>
              <a:t> </a:t>
            </a:r>
            <a:r>
              <a:rPr lang="en-US" b="1" dirty="0" err="1" smtClean="0"/>
              <a:t>định</a:t>
            </a:r>
            <a:r>
              <a:rPr lang="en-US" b="1" dirty="0" smtClean="0"/>
              <a:t> </a:t>
            </a:r>
            <a:r>
              <a:rPr lang="en-US" b="1" dirty="0" err="1" smtClean="0"/>
              <a:t>nghĩa</a:t>
            </a:r>
            <a:endParaRPr lang="en-US" b="1" dirty="0">
              <a:solidFill>
                <a:srgbClr val="FF0000"/>
              </a:solidFill>
            </a:endParaRPr>
          </a:p>
        </p:txBody>
      </p:sp>
      <p:sp>
        <p:nvSpPr>
          <p:cNvPr id="14" name="Rectangle 13"/>
          <p:cNvSpPr/>
          <p:nvPr/>
        </p:nvSpPr>
        <p:spPr>
          <a:xfrm>
            <a:off x="910062" y="2141764"/>
            <a:ext cx="7846828" cy="12925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p:cNvSpPr txBox="1"/>
          <p:nvPr/>
        </p:nvSpPr>
        <p:spPr>
          <a:xfrm>
            <a:off x="1090816" y="2274485"/>
            <a:ext cx="7110974" cy="923330"/>
          </a:xfrm>
          <a:prstGeom prst="rect">
            <a:avLst/>
          </a:prstGeom>
          <a:noFill/>
        </p:spPr>
        <p:txBody>
          <a:bodyPr wrap="square" rtlCol="0">
            <a:spAutoFit/>
          </a:bodyPr>
          <a:lstStyle/>
          <a:p>
            <a:r>
              <a:rPr lang="en-US" dirty="0" err="1">
                <a:solidFill>
                  <a:srgbClr val="00B0F0"/>
                </a:solidFill>
              </a:rPr>
              <a:t>def</a:t>
            </a:r>
            <a:r>
              <a:rPr lang="en-US" dirty="0">
                <a:solidFill>
                  <a:schemeClr val="bg1"/>
                </a:solidFill>
              </a:rPr>
              <a:t> </a:t>
            </a:r>
            <a:r>
              <a:rPr lang="en-US" dirty="0" smtClean="0">
                <a:solidFill>
                  <a:schemeClr val="bg1"/>
                </a:solidFill>
              </a:rPr>
              <a:t>sum</a:t>
            </a:r>
            <a:r>
              <a:rPr lang="en-US" dirty="0" smtClean="0">
                <a:solidFill>
                  <a:srgbClr val="FFC000"/>
                </a:solidFill>
              </a:rPr>
              <a:t>(</a:t>
            </a:r>
            <a:r>
              <a:rPr lang="en-US" dirty="0" smtClean="0">
                <a:solidFill>
                  <a:schemeClr val="bg1"/>
                </a:solidFill>
              </a:rPr>
              <a:t>a</a:t>
            </a:r>
            <a:r>
              <a:rPr lang="en-US" dirty="0">
                <a:solidFill>
                  <a:schemeClr val="bg1"/>
                </a:solidFill>
              </a:rPr>
              <a:t>, b</a:t>
            </a:r>
            <a:r>
              <a:rPr lang="en-US" dirty="0" smtClean="0">
                <a:solidFill>
                  <a:srgbClr val="FFC000"/>
                </a:solidFill>
              </a:rPr>
              <a:t>)</a:t>
            </a:r>
            <a:r>
              <a:rPr lang="en-US" dirty="0" smtClean="0">
                <a:solidFill>
                  <a:schemeClr val="bg1"/>
                </a:solidFill>
              </a:rPr>
              <a:t>:</a:t>
            </a:r>
          </a:p>
          <a:p>
            <a:pPr lvl="1"/>
            <a:r>
              <a:rPr lang="en-US" dirty="0" smtClean="0">
                <a:solidFill>
                  <a:schemeClr val="bg1"/>
                </a:solidFill>
              </a:rPr>
              <a:t>sum </a:t>
            </a:r>
            <a:r>
              <a:rPr lang="en-US" dirty="0">
                <a:solidFill>
                  <a:schemeClr val="bg1"/>
                </a:solidFill>
              </a:rPr>
              <a:t>= a + b </a:t>
            </a:r>
            <a:endParaRPr lang="en-US" dirty="0" smtClean="0">
              <a:solidFill>
                <a:schemeClr val="bg1"/>
              </a:solidFill>
            </a:endParaRPr>
          </a:p>
          <a:p>
            <a:pPr lvl="1"/>
            <a:r>
              <a:rPr lang="en-US" dirty="0" smtClean="0">
                <a:solidFill>
                  <a:srgbClr val="00B0F0"/>
                </a:solidFill>
              </a:rPr>
              <a:t>return</a:t>
            </a:r>
            <a:r>
              <a:rPr lang="en-US" dirty="0" smtClean="0">
                <a:solidFill>
                  <a:schemeClr val="bg1"/>
                </a:solidFill>
              </a:rPr>
              <a:t> </a:t>
            </a:r>
            <a:r>
              <a:rPr lang="en-US" dirty="0">
                <a:solidFill>
                  <a:schemeClr val="bg1"/>
                </a:solidFill>
              </a:rPr>
              <a:t>sum</a:t>
            </a:r>
            <a:endParaRPr lang="en-US" dirty="0" smtClean="0">
              <a:solidFill>
                <a:schemeClr val="bg1"/>
              </a:solidFill>
            </a:endParaRPr>
          </a:p>
        </p:txBody>
      </p:sp>
      <p:sp>
        <p:nvSpPr>
          <p:cNvPr id="16" name="TextBox 15"/>
          <p:cNvSpPr txBox="1"/>
          <p:nvPr/>
        </p:nvSpPr>
        <p:spPr>
          <a:xfrm>
            <a:off x="1041993" y="3653727"/>
            <a:ext cx="7670412" cy="369332"/>
          </a:xfrm>
          <a:prstGeom prst="rect">
            <a:avLst/>
          </a:prstGeom>
          <a:noFill/>
        </p:spPr>
        <p:txBody>
          <a:bodyPr wrap="square" rtlCol="0">
            <a:spAutoFit/>
          </a:bodyPr>
          <a:lstStyle/>
          <a:p>
            <a:r>
              <a:rPr lang="en-US" dirty="0" err="1" smtClean="0"/>
              <a:t>Hàm</a:t>
            </a:r>
            <a:r>
              <a:rPr lang="en-US" dirty="0" smtClean="0"/>
              <a:t> </a:t>
            </a:r>
            <a:r>
              <a:rPr lang="en-US" dirty="0" err="1" smtClean="0"/>
              <a:t>nhận</a:t>
            </a:r>
            <a:r>
              <a:rPr lang="en-US" dirty="0" smtClean="0"/>
              <a:t> a, b </a:t>
            </a:r>
            <a:r>
              <a:rPr lang="en-US" dirty="0" err="1" smtClean="0"/>
              <a:t>là</a:t>
            </a:r>
            <a:r>
              <a:rPr lang="en-US" dirty="0" smtClean="0"/>
              <a:t> </a:t>
            </a:r>
            <a:r>
              <a:rPr lang="en-US" dirty="0" err="1" smtClean="0"/>
              <a:t>tham</a:t>
            </a:r>
            <a:r>
              <a:rPr lang="en-US" dirty="0" smtClean="0"/>
              <a:t> </a:t>
            </a:r>
            <a:r>
              <a:rPr lang="en-US" dirty="0" err="1" smtClean="0"/>
              <a:t>số</a:t>
            </a:r>
            <a:r>
              <a:rPr lang="en-US" dirty="0" smtClean="0"/>
              <a:t> </a:t>
            </a:r>
            <a:r>
              <a:rPr lang="en-US" dirty="0" err="1" smtClean="0"/>
              <a:t>đầu</a:t>
            </a:r>
            <a:r>
              <a:rPr lang="en-US" dirty="0" smtClean="0"/>
              <a:t> </a:t>
            </a:r>
            <a:r>
              <a:rPr lang="en-US" dirty="0" err="1" smtClean="0"/>
              <a:t>vào</a:t>
            </a:r>
            <a:endParaRPr lang="en-US" dirty="0"/>
          </a:p>
        </p:txBody>
      </p:sp>
      <p:sp>
        <p:nvSpPr>
          <p:cNvPr id="17" name="Flowchart: Decision 16"/>
          <p:cNvSpPr/>
          <p:nvPr/>
        </p:nvSpPr>
        <p:spPr>
          <a:xfrm>
            <a:off x="842357" y="3745771"/>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1041993" y="4121560"/>
            <a:ext cx="7670412" cy="369332"/>
          </a:xfrm>
          <a:prstGeom prst="rect">
            <a:avLst/>
          </a:prstGeom>
          <a:noFill/>
        </p:spPr>
        <p:txBody>
          <a:bodyPr wrap="square" rtlCol="0">
            <a:spAutoFit/>
          </a:bodyPr>
          <a:lstStyle/>
          <a:p>
            <a:r>
              <a:rPr lang="en-US" dirty="0" err="1" smtClean="0"/>
              <a:t>Hàm</a:t>
            </a:r>
            <a:r>
              <a:rPr lang="en-US" dirty="0" smtClean="0"/>
              <a:t> </a:t>
            </a:r>
            <a:r>
              <a:rPr lang="en-US" dirty="0" err="1" smtClean="0"/>
              <a:t>trả</a:t>
            </a:r>
            <a:r>
              <a:rPr lang="en-US" dirty="0" smtClean="0"/>
              <a:t> </a:t>
            </a:r>
            <a:r>
              <a:rPr lang="en-US" dirty="0" err="1" smtClean="0"/>
              <a:t>về</a:t>
            </a:r>
            <a:r>
              <a:rPr lang="en-US" dirty="0" smtClean="0"/>
              <a:t> (return) </a:t>
            </a:r>
            <a:r>
              <a:rPr lang="en-US" dirty="0" err="1" smtClean="0"/>
              <a:t>giá</a:t>
            </a:r>
            <a:r>
              <a:rPr lang="en-US" dirty="0" smtClean="0"/>
              <a:t> </a:t>
            </a:r>
            <a:r>
              <a:rPr lang="en-US" dirty="0" err="1" smtClean="0"/>
              <a:t>trị</a:t>
            </a:r>
            <a:r>
              <a:rPr lang="en-US" dirty="0" smtClean="0"/>
              <a:t> </a:t>
            </a:r>
            <a:r>
              <a:rPr lang="en-US" dirty="0" err="1" smtClean="0"/>
              <a:t>tổng</a:t>
            </a:r>
            <a:r>
              <a:rPr lang="en-US" dirty="0" smtClean="0"/>
              <a:t> </a:t>
            </a:r>
            <a:r>
              <a:rPr lang="en-US" dirty="0" err="1" smtClean="0"/>
              <a:t>của</a:t>
            </a:r>
            <a:r>
              <a:rPr lang="en-US" dirty="0" smtClean="0"/>
              <a:t> 2 </a:t>
            </a:r>
            <a:r>
              <a:rPr lang="en-US" dirty="0" err="1" smtClean="0"/>
              <a:t>số</a:t>
            </a:r>
            <a:r>
              <a:rPr lang="en-US" dirty="0" smtClean="0"/>
              <a:t> a </a:t>
            </a:r>
            <a:r>
              <a:rPr lang="en-US" dirty="0" err="1" smtClean="0"/>
              <a:t>và</a:t>
            </a:r>
            <a:r>
              <a:rPr lang="en-US" dirty="0" smtClean="0"/>
              <a:t> b</a:t>
            </a:r>
            <a:endParaRPr lang="en-US" dirty="0"/>
          </a:p>
        </p:txBody>
      </p:sp>
      <p:sp>
        <p:nvSpPr>
          <p:cNvPr id="19" name="Flowchart: Decision 18"/>
          <p:cNvSpPr/>
          <p:nvPr/>
        </p:nvSpPr>
        <p:spPr>
          <a:xfrm>
            <a:off x="842357" y="4213604"/>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839975" y="4653188"/>
            <a:ext cx="7670412" cy="369332"/>
          </a:xfrm>
          <a:prstGeom prst="rect">
            <a:avLst/>
          </a:prstGeom>
          <a:noFill/>
        </p:spPr>
        <p:txBody>
          <a:bodyPr wrap="square" rtlCol="0">
            <a:spAutoFit/>
          </a:bodyPr>
          <a:lstStyle/>
          <a:p>
            <a:r>
              <a:rPr lang="en-US" b="1" dirty="0" err="1"/>
              <a:t>Ví</a:t>
            </a:r>
            <a:r>
              <a:rPr lang="en-US" b="1" dirty="0"/>
              <a:t> </a:t>
            </a:r>
            <a:r>
              <a:rPr lang="en-US" b="1" dirty="0" err="1"/>
              <a:t>dụ</a:t>
            </a:r>
            <a:r>
              <a:rPr lang="en-US" b="1" dirty="0"/>
              <a:t> </a:t>
            </a:r>
            <a:r>
              <a:rPr lang="en-US" b="1" dirty="0" err="1"/>
              <a:t>gọi</a:t>
            </a:r>
            <a:r>
              <a:rPr lang="en-US" b="1" dirty="0"/>
              <a:t> </a:t>
            </a:r>
            <a:r>
              <a:rPr lang="en-US" b="1" dirty="0" err="1"/>
              <a:t>hàm</a:t>
            </a:r>
            <a:r>
              <a:rPr lang="en-US" b="1" dirty="0"/>
              <a:t> </a:t>
            </a:r>
            <a:r>
              <a:rPr lang="en-US" b="1" dirty="0" smtClean="0"/>
              <a:t>sum() </a:t>
            </a:r>
            <a:r>
              <a:rPr lang="en-US" b="1" dirty="0" err="1"/>
              <a:t>và</a:t>
            </a:r>
            <a:r>
              <a:rPr lang="en-US" b="1" dirty="0"/>
              <a:t> </a:t>
            </a:r>
            <a:r>
              <a:rPr lang="en-US" b="1" dirty="0" err="1"/>
              <a:t>sử</a:t>
            </a:r>
            <a:r>
              <a:rPr lang="en-US" b="1" dirty="0"/>
              <a:t> </a:t>
            </a:r>
            <a:r>
              <a:rPr lang="en-US" b="1" dirty="0" err="1"/>
              <a:t>dụng</a:t>
            </a:r>
            <a:r>
              <a:rPr lang="en-US" b="1" dirty="0"/>
              <a:t> </a:t>
            </a:r>
            <a:r>
              <a:rPr lang="en-US" b="1" dirty="0" err="1"/>
              <a:t>giá</a:t>
            </a:r>
            <a:r>
              <a:rPr lang="en-US" b="1" dirty="0"/>
              <a:t> </a:t>
            </a:r>
            <a:r>
              <a:rPr lang="en-US" b="1" dirty="0" err="1"/>
              <a:t>trị</a:t>
            </a:r>
            <a:r>
              <a:rPr lang="en-US" b="1" dirty="0"/>
              <a:t> </a:t>
            </a:r>
            <a:r>
              <a:rPr lang="en-US" b="1" dirty="0" err="1"/>
              <a:t>trả</a:t>
            </a:r>
            <a:r>
              <a:rPr lang="en-US" b="1" dirty="0"/>
              <a:t> </a:t>
            </a:r>
            <a:r>
              <a:rPr lang="en-US" b="1" dirty="0" err="1"/>
              <a:t>về</a:t>
            </a:r>
            <a:r>
              <a:rPr lang="en-US" b="1" dirty="0"/>
              <a:t>:</a:t>
            </a:r>
          </a:p>
        </p:txBody>
      </p:sp>
      <p:sp>
        <p:nvSpPr>
          <p:cNvPr id="6" name="Rectangle 1"/>
          <p:cNvSpPr>
            <a:spLocks noChangeArrowheads="1"/>
          </p:cNvSpPr>
          <p:nvPr/>
        </p:nvSpPr>
        <p:spPr bwMode="auto">
          <a:xfrm>
            <a:off x="0" y="0"/>
            <a:ext cx="9144000" cy="0"/>
          </a:xfrm>
          <a:prstGeom prst="rect">
            <a:avLst/>
          </a:prstGeom>
          <a:solidFill>
            <a:srgbClr val="44465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98375" rIns="9144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D1D5DB"/>
                </a:solidFill>
                <a:effectLst/>
                <a:latin typeface="Söhne"/>
              </a:rPr>
              <a:t>Ví dụ gọi hàm </a:t>
            </a:r>
            <a:r>
              <a:rPr kumimoji="0" lang="en-US" altLang="en-US" b="1" i="0" u="none" strike="noStrike" cap="none" normalizeH="0" baseline="0" smtClean="0">
                <a:ln>
                  <a:noFill/>
                </a:ln>
                <a:solidFill>
                  <a:schemeClr val="tx1"/>
                </a:solidFill>
                <a:effectLst/>
                <a:latin typeface="Söhne Mono"/>
              </a:rPr>
              <a:t>add_numbers()</a:t>
            </a:r>
            <a:r>
              <a:rPr kumimoji="0" lang="en-US" altLang="en-US" sz="1200" b="0" i="0" u="none" strike="noStrike" cap="none" normalizeH="0" baseline="0" smtClean="0">
                <a:ln>
                  <a:noFill/>
                </a:ln>
                <a:solidFill>
                  <a:srgbClr val="D1D5DB"/>
                </a:solidFill>
                <a:effectLst/>
                <a:latin typeface="Söhne"/>
              </a:rPr>
              <a:t> và sử dụng giá trị trả về:</a:t>
            </a:r>
            <a:r>
              <a:rPr kumimoji="0" lang="en-US" altLang="en-US" sz="6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2" name="Rectangle 21"/>
          <p:cNvSpPr/>
          <p:nvPr/>
        </p:nvSpPr>
        <p:spPr>
          <a:xfrm>
            <a:off x="910062" y="5182677"/>
            <a:ext cx="7846828" cy="116920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p:cNvSpPr txBox="1"/>
          <p:nvPr/>
        </p:nvSpPr>
        <p:spPr>
          <a:xfrm>
            <a:off x="1090816" y="5315397"/>
            <a:ext cx="7110974" cy="646331"/>
          </a:xfrm>
          <a:prstGeom prst="rect">
            <a:avLst/>
          </a:prstGeom>
          <a:noFill/>
        </p:spPr>
        <p:txBody>
          <a:bodyPr wrap="square" rtlCol="0">
            <a:spAutoFit/>
          </a:bodyPr>
          <a:lstStyle/>
          <a:p>
            <a:r>
              <a:rPr lang="en-US" dirty="0">
                <a:solidFill>
                  <a:schemeClr val="bg1"/>
                </a:solidFill>
              </a:rPr>
              <a:t>result = </a:t>
            </a:r>
            <a:r>
              <a:rPr lang="en-US" dirty="0" smtClean="0">
                <a:solidFill>
                  <a:schemeClr val="bg1"/>
                </a:solidFill>
              </a:rPr>
              <a:t>sum</a:t>
            </a:r>
            <a:r>
              <a:rPr lang="en-US" dirty="0" smtClean="0">
                <a:solidFill>
                  <a:srgbClr val="FFC000"/>
                </a:solidFill>
              </a:rPr>
              <a:t>(</a:t>
            </a:r>
            <a:r>
              <a:rPr lang="en-US" dirty="0" smtClean="0">
                <a:solidFill>
                  <a:schemeClr val="accent6">
                    <a:lumMod val="60000"/>
                    <a:lumOff val="40000"/>
                  </a:schemeClr>
                </a:solidFill>
              </a:rPr>
              <a:t>5</a:t>
            </a:r>
            <a:r>
              <a:rPr lang="en-US" dirty="0">
                <a:solidFill>
                  <a:schemeClr val="bg1"/>
                </a:solidFill>
              </a:rPr>
              <a:t>, </a:t>
            </a:r>
            <a:r>
              <a:rPr lang="en-US" dirty="0" smtClean="0">
                <a:solidFill>
                  <a:schemeClr val="accent6">
                    <a:lumMod val="60000"/>
                    <a:lumOff val="40000"/>
                  </a:schemeClr>
                </a:solidFill>
              </a:rPr>
              <a:t>3</a:t>
            </a:r>
            <a:r>
              <a:rPr lang="en-US" dirty="0" smtClean="0">
                <a:solidFill>
                  <a:srgbClr val="FFC000"/>
                </a:solidFill>
              </a:rPr>
              <a:t>)</a:t>
            </a:r>
          </a:p>
          <a:p>
            <a:r>
              <a:rPr lang="en-US" dirty="0" smtClean="0">
                <a:solidFill>
                  <a:schemeClr val="bg1"/>
                </a:solidFill>
              </a:rPr>
              <a:t>print</a:t>
            </a:r>
            <a:r>
              <a:rPr lang="en-US" dirty="0" smtClean="0">
                <a:solidFill>
                  <a:srgbClr val="FFC000"/>
                </a:solidFill>
              </a:rPr>
              <a:t>(</a:t>
            </a:r>
            <a:r>
              <a:rPr lang="en-US" dirty="0" smtClean="0">
                <a:solidFill>
                  <a:schemeClr val="bg1"/>
                </a:solidFill>
              </a:rPr>
              <a:t>result</a:t>
            </a:r>
            <a:r>
              <a:rPr lang="en-US" dirty="0">
                <a:solidFill>
                  <a:srgbClr val="FFC000"/>
                </a:solidFill>
              </a:rPr>
              <a:t>)</a:t>
            </a:r>
            <a:r>
              <a:rPr lang="en-US" dirty="0">
                <a:solidFill>
                  <a:schemeClr val="bg1"/>
                </a:solidFill>
              </a:rPr>
              <a:t> </a:t>
            </a:r>
            <a:r>
              <a:rPr lang="en-US" dirty="0">
                <a:solidFill>
                  <a:schemeClr val="accent6">
                    <a:lumMod val="75000"/>
                  </a:schemeClr>
                </a:solidFill>
              </a:rPr>
              <a:t># </a:t>
            </a:r>
            <a:r>
              <a:rPr lang="en-US" dirty="0" err="1">
                <a:solidFill>
                  <a:schemeClr val="accent6">
                    <a:lumMod val="75000"/>
                  </a:schemeClr>
                </a:solidFill>
              </a:rPr>
              <a:t>Kết</a:t>
            </a:r>
            <a:r>
              <a:rPr lang="en-US" dirty="0">
                <a:solidFill>
                  <a:schemeClr val="accent6">
                    <a:lumMod val="75000"/>
                  </a:schemeClr>
                </a:solidFill>
              </a:rPr>
              <a:t> </a:t>
            </a:r>
            <a:r>
              <a:rPr lang="en-US" dirty="0" err="1">
                <a:solidFill>
                  <a:schemeClr val="accent6">
                    <a:lumMod val="75000"/>
                  </a:schemeClr>
                </a:solidFill>
              </a:rPr>
              <a:t>quả</a:t>
            </a:r>
            <a:r>
              <a:rPr lang="en-US" dirty="0">
                <a:solidFill>
                  <a:schemeClr val="accent6">
                    <a:lumMod val="75000"/>
                  </a:schemeClr>
                </a:solidFill>
              </a:rPr>
              <a:t>: 8</a:t>
            </a:r>
            <a:endParaRPr lang="en-US" dirty="0" smtClean="0">
              <a:solidFill>
                <a:schemeClr val="accent6">
                  <a:lumMod val="75000"/>
                </a:schemeClr>
              </a:solidFill>
            </a:endParaRPr>
          </a:p>
        </p:txBody>
      </p:sp>
    </p:spTree>
    <p:extLst>
      <p:ext uri="{BB962C8B-B14F-4D97-AF65-F5344CB8AC3E}">
        <p14:creationId xmlns:p14="http://schemas.microsoft.com/office/powerpoint/2010/main" val="333476869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1154</TotalTime>
  <Words>1191</Words>
  <Application>Microsoft Office PowerPoint</Application>
  <PresentationFormat>On-screen Show (4:3)</PresentationFormat>
  <Paragraphs>145</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Roboto</vt:lpstr>
      <vt:lpstr>Söhne</vt:lpstr>
      <vt:lpstr>Söhne Mono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Nobj</dc:creator>
  <cp:lastModifiedBy>Admin</cp:lastModifiedBy>
  <cp:revision>549</cp:revision>
  <dcterms:created xsi:type="dcterms:W3CDTF">2023-04-21T02:43:36Z</dcterms:created>
  <dcterms:modified xsi:type="dcterms:W3CDTF">2023-07-10T02:07:47Z</dcterms:modified>
</cp:coreProperties>
</file>