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8" r:id="rId3"/>
    <p:sldId id="298" r:id="rId4"/>
    <p:sldId id="343" r:id="rId5"/>
    <p:sldId id="344" r:id="rId6"/>
    <p:sldId id="348" r:id="rId7"/>
    <p:sldId id="339" r:id="rId8"/>
    <p:sldId id="345" r:id="rId9"/>
    <p:sldId id="352" r:id="rId10"/>
    <p:sldId id="353" r:id="rId11"/>
    <p:sldId id="354" r:id="rId12"/>
    <p:sldId id="355" r:id="rId13"/>
    <p:sldId id="356" r:id="rId14"/>
    <p:sldId id="346" r:id="rId15"/>
    <p:sldId id="347" r:id="rId16"/>
    <p:sldId id="357" r:id="rId17"/>
    <p:sldId id="358" r:id="rId18"/>
    <p:sldId id="349" r:id="rId19"/>
    <p:sldId id="350" r:id="rId20"/>
    <p:sldId id="351"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C500"/>
    <a:srgbClr val="FECC36"/>
    <a:srgbClr val="3A75A6"/>
    <a:srgbClr val="64C0A7"/>
    <a:srgbClr val="67C7DF"/>
    <a:srgbClr val="5EB130"/>
    <a:srgbClr val="346E9E"/>
    <a:srgbClr val="60B659"/>
    <a:srgbClr val="377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85" autoAdjust="0"/>
    <p:restoredTop sz="94280" autoAdjust="0"/>
  </p:normalViewPr>
  <p:slideViewPr>
    <p:cSldViewPr snapToGrid="0">
      <p:cViewPr varScale="1">
        <p:scale>
          <a:sx n="90" d="100"/>
          <a:sy n="90" d="100"/>
        </p:scale>
        <p:origin x="17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7/24/2023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6"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0" dirty="0" smtClean="0">
                <a:solidFill>
                  <a:schemeClr val="bg1"/>
                </a:solidFill>
                <a:latin typeface="+mj-lt"/>
                <a:ea typeface="Roboto" pitchFamily="2" charset="0"/>
                <a:cs typeface="Arial" panose="020B0604020202020204" pitchFamily="34" charset="0"/>
              </a:rPr>
              <a:t>Học</a:t>
            </a:r>
            <a:r>
              <a:rPr lang="en-US" sz="2000" b="0" baseline="0" dirty="0" smtClean="0">
                <a:solidFill>
                  <a:schemeClr val="bg1"/>
                </a:solidFill>
                <a:latin typeface="+mj-lt"/>
                <a:ea typeface="Roboto" pitchFamily="2" charset="0"/>
                <a:cs typeface="Arial" panose="020B0604020202020204" pitchFamily="34" charset="0"/>
              </a:rPr>
              <a:t> l</a:t>
            </a:r>
            <a:r>
              <a:rPr lang="en-US" sz="2000" b="0" dirty="0" smtClean="0">
                <a:solidFill>
                  <a:schemeClr val="bg1"/>
                </a:solidFill>
                <a:latin typeface="+mj-lt"/>
                <a:ea typeface="Roboto" pitchFamily="2" charset="0"/>
                <a:cs typeface="Arial" panose="020B0604020202020204" pitchFamily="34" charset="0"/>
              </a:rPr>
              <a:t>ập</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trình</a:t>
            </a:r>
            <a:r>
              <a:rPr lang="en-US" sz="2000" b="0" baseline="0" dirty="0" smtClean="0">
                <a:solidFill>
                  <a:schemeClr val="bg1"/>
                </a:solidFill>
                <a:latin typeface="+mj-lt"/>
                <a:ea typeface="Roboto" pitchFamily="2" charset="0"/>
                <a:cs typeface="Arial" panose="020B0604020202020204" pitchFamily="34" charset="0"/>
              </a:rPr>
              <a:t> Python </a:t>
            </a:r>
            <a:r>
              <a:rPr lang="en-US" sz="2000" b="0" baseline="0" dirty="0" err="1" smtClean="0">
                <a:solidFill>
                  <a:schemeClr val="bg1"/>
                </a:solidFill>
                <a:latin typeface="+mj-lt"/>
                <a:ea typeface="Roboto" pitchFamily="2" charset="0"/>
                <a:cs typeface="Arial" panose="020B0604020202020204" pitchFamily="34" charset="0"/>
              </a:rPr>
              <a:t>Cơ</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Bản</a:t>
            </a:r>
            <a:endParaRPr lang="en-US" sz="2000" b="0"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5094829"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sp>
        <p:nvSpPr>
          <p:cNvPr id="4" name="Freeform 3"/>
          <p:cNvSpPr/>
          <p:nvPr userDrawn="1"/>
        </p:nvSpPr>
        <p:spPr>
          <a:xfrm>
            <a:off x="2666172" y="1"/>
            <a:ext cx="321577" cy="669850"/>
          </a:xfrm>
          <a:custGeom>
            <a:avLst/>
            <a:gdLst>
              <a:gd name="connsiteX0" fmla="*/ 0 w 510363"/>
              <a:gd name="connsiteY0" fmla="*/ 0 h 669851"/>
              <a:gd name="connsiteX1" fmla="*/ 510363 w 510363"/>
              <a:gd name="connsiteY1" fmla="*/ 0 h 669851"/>
              <a:gd name="connsiteX2" fmla="*/ 318977 w 510363"/>
              <a:gd name="connsiteY2" fmla="*/ 669851 h 669851"/>
              <a:gd name="connsiteX3" fmla="*/ 0 w 510363"/>
              <a:gd name="connsiteY3" fmla="*/ 669851 h 669851"/>
              <a:gd name="connsiteX4" fmla="*/ 0 w 510363"/>
              <a:gd name="connsiteY4" fmla="*/ 0 h 669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363" h="669851">
                <a:moveTo>
                  <a:pt x="0" y="0"/>
                </a:moveTo>
                <a:lnTo>
                  <a:pt x="510363" y="0"/>
                </a:lnTo>
                <a:lnTo>
                  <a:pt x="318977" y="669851"/>
                </a:lnTo>
                <a:lnTo>
                  <a:pt x="0" y="669851"/>
                </a:lnTo>
                <a:lnTo>
                  <a:pt x="0" y="0"/>
                </a:lnTo>
                <a:close/>
              </a:path>
            </a:pathLst>
          </a:cu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562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2502"/>
            <a:ext cx="9144000" cy="1924493"/>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2185" y="3058568"/>
            <a:ext cx="3079630" cy="646331"/>
          </a:xfrm>
          <a:prstGeom prst="rect">
            <a:avLst/>
          </a:prstGeom>
          <a:noFill/>
        </p:spPr>
        <p:txBody>
          <a:bodyPr wrap="square" rtlCol="0">
            <a:spAutoFit/>
          </a:bodyPr>
          <a:lstStyle/>
          <a:p>
            <a:pPr algn="ctr"/>
            <a:r>
              <a:rPr lang="en-US" sz="3600" b="1" dirty="0">
                <a:solidFill>
                  <a:schemeClr val="bg1"/>
                </a:solidFill>
              </a:rPr>
              <a:t>BÀI </a:t>
            </a:r>
            <a:r>
              <a:rPr lang="en-US" sz="3600" b="1" dirty="0" smtClean="0">
                <a:solidFill>
                  <a:schemeClr val="bg1"/>
                </a:solidFill>
              </a:rPr>
              <a:t>10</a:t>
            </a:r>
            <a:endParaRPr lang="en-US" sz="3600" b="1" dirty="0">
              <a:solidFill>
                <a:schemeClr val="bg1"/>
              </a:solidFill>
            </a:endParaRPr>
          </a:p>
        </p:txBody>
      </p:sp>
      <p:sp>
        <p:nvSpPr>
          <p:cNvPr id="7" name="TextBox 6"/>
          <p:cNvSpPr txBox="1"/>
          <p:nvPr/>
        </p:nvSpPr>
        <p:spPr>
          <a:xfrm>
            <a:off x="1137019" y="3838896"/>
            <a:ext cx="6869962" cy="1323439"/>
          </a:xfrm>
          <a:prstGeom prst="rect">
            <a:avLst/>
          </a:prstGeom>
          <a:noFill/>
        </p:spPr>
        <p:txBody>
          <a:bodyPr wrap="square" rtlCol="0">
            <a:spAutoFit/>
          </a:bodyPr>
          <a:lstStyle/>
          <a:p>
            <a:pPr algn="ctr"/>
            <a:r>
              <a:rPr lang="en-US" sz="4000" b="1" dirty="0">
                <a:solidFill>
                  <a:schemeClr val="bg1"/>
                </a:solidFill>
                <a:ea typeface="Roboto" pitchFamily="2" charset="0"/>
              </a:rPr>
              <a:t>File </a:t>
            </a:r>
            <a:r>
              <a:rPr lang="en-US" sz="4000" b="1" dirty="0" smtClean="0">
                <a:solidFill>
                  <a:schemeClr val="bg1"/>
                </a:solidFill>
                <a:ea typeface="Roboto" pitchFamily="2" charset="0"/>
              </a:rPr>
              <a:t>Handling</a:t>
            </a:r>
          </a:p>
          <a:p>
            <a:pPr algn="ctr"/>
            <a:r>
              <a:rPr lang="en-US" sz="4000" b="1" dirty="0" err="1" smtClean="0">
                <a:solidFill>
                  <a:schemeClr val="bg1"/>
                </a:solidFill>
                <a:ea typeface="Roboto" pitchFamily="2" charset="0"/>
              </a:rPr>
              <a:t>Đọc</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và</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Ghi</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tập</a:t>
            </a:r>
            <a:r>
              <a:rPr lang="en-US" sz="4000" b="1" dirty="0" smtClean="0">
                <a:solidFill>
                  <a:schemeClr val="bg1"/>
                </a:solidFill>
                <a:ea typeface="Roboto" pitchFamily="2" charset="0"/>
              </a:rPr>
              <a:t> tin</a:t>
            </a:r>
            <a:endParaRPr lang="en-US" sz="4000" b="1" dirty="0">
              <a:solidFill>
                <a:schemeClr val="bg1"/>
              </a:solidFill>
              <a:ea typeface="Roboto" pitchFamily="2" charset="0"/>
            </a:endParaRPr>
          </a:p>
        </p:txBody>
      </p:sp>
      <p:pic>
        <p:nvPicPr>
          <p:cNvPr id="2050" name="Picture 2" descr="https://aptech-danang.edu.vn/Content/ace/images/banner-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8" y="1263702"/>
            <a:ext cx="4766044" cy="116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a:t>Phương</a:t>
            </a:r>
            <a:r>
              <a:rPr lang="en-US" b="1" dirty="0"/>
              <a:t> </a:t>
            </a:r>
            <a:r>
              <a:rPr lang="en-US" b="1" dirty="0" err="1"/>
              <a:t>thức</a:t>
            </a:r>
            <a:r>
              <a:rPr lang="en-US" b="1" dirty="0"/>
              <a:t> </a:t>
            </a:r>
            <a:r>
              <a:rPr lang="en-US" b="1" dirty="0">
                <a:solidFill>
                  <a:srgbClr val="FF0000"/>
                </a:solidFill>
              </a:rPr>
              <a:t>read() – </a:t>
            </a:r>
            <a:r>
              <a:rPr lang="en-US" b="1" dirty="0" err="1">
                <a:solidFill>
                  <a:srgbClr val="FF0000"/>
                </a:solidFill>
              </a:rPr>
              <a:t>Đọc</a:t>
            </a:r>
            <a:r>
              <a:rPr lang="en-US" b="1" dirty="0">
                <a:solidFill>
                  <a:srgbClr val="FF0000"/>
                </a:solidFill>
              </a:rPr>
              <a:t> </a:t>
            </a:r>
            <a:r>
              <a:rPr lang="en-US" b="1" dirty="0" err="1">
                <a:solidFill>
                  <a:srgbClr val="FF0000"/>
                </a:solidFill>
              </a:rPr>
              <a:t>toàn</a:t>
            </a:r>
            <a:r>
              <a:rPr lang="en-US" b="1" dirty="0">
                <a:solidFill>
                  <a:srgbClr val="FF0000"/>
                </a:solidFill>
              </a:rPr>
              <a:t> </a:t>
            </a:r>
            <a:r>
              <a:rPr lang="en-US" b="1" dirty="0" err="1">
                <a:solidFill>
                  <a:srgbClr val="FF0000"/>
                </a:solidFill>
              </a:rPr>
              <a:t>bộ</a:t>
            </a:r>
            <a:r>
              <a:rPr lang="en-US" b="1" dirty="0">
                <a:solidFill>
                  <a:srgbClr val="FF0000"/>
                </a:solidFill>
              </a:rPr>
              <a:t> </a:t>
            </a:r>
            <a:r>
              <a:rPr lang="en-US" b="1" dirty="0" err="1">
                <a:solidFill>
                  <a:srgbClr val="FF0000"/>
                </a:solidFill>
              </a:rPr>
              <a:t>nội</a:t>
            </a:r>
            <a:r>
              <a:rPr lang="en-US" b="1" dirty="0">
                <a:solidFill>
                  <a:srgbClr val="FF0000"/>
                </a:solidFill>
              </a:rPr>
              <a:t> dung </a:t>
            </a:r>
            <a:r>
              <a:rPr lang="en-US" b="1" dirty="0" err="1">
                <a:solidFill>
                  <a:srgbClr val="FF0000"/>
                </a:solidFill>
              </a:rPr>
              <a:t>tệp</a:t>
            </a:r>
            <a:r>
              <a:rPr lang="en-US" b="1" dirty="0">
                <a:solidFill>
                  <a:srgbClr val="FF0000"/>
                </a:solidFill>
              </a:rPr>
              <a:t> tin</a:t>
            </a:r>
            <a:endParaRPr lang="en-US" b="1" dirty="0">
              <a:solidFill>
                <a:srgbClr val="FF0000"/>
              </a:solidFill>
            </a:endParaRPr>
          </a:p>
        </p:txBody>
      </p:sp>
      <p:sp>
        <p:nvSpPr>
          <p:cNvPr id="28" name="TextBox 27"/>
          <p:cNvSpPr txBox="1"/>
          <p:nvPr/>
        </p:nvSpPr>
        <p:spPr>
          <a:xfrm>
            <a:off x="625365" y="2017550"/>
            <a:ext cx="7834152" cy="369332"/>
          </a:xfrm>
          <a:prstGeom prst="rect">
            <a:avLst/>
          </a:prstGeom>
          <a:noFill/>
        </p:spPr>
        <p:txBody>
          <a:bodyPr wrap="square" rtlCol="0">
            <a:spAutoFit/>
          </a:bodyPr>
          <a:lstStyle/>
          <a:p>
            <a:r>
              <a:rPr lang="en-US" dirty="0" err="1" smtClean="0"/>
              <a:t>Chúng</a:t>
            </a:r>
            <a:r>
              <a:rPr lang="en-US" dirty="0" smtClean="0"/>
              <a:t> ta </a:t>
            </a:r>
            <a:r>
              <a:rPr lang="en-US" dirty="0" err="1" smtClean="0"/>
              <a:t>cùng</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cách</a:t>
            </a:r>
            <a:r>
              <a:rPr lang="en-US" dirty="0" smtClean="0"/>
              <a:t> </a:t>
            </a:r>
            <a:r>
              <a:rPr lang="en-US" dirty="0" err="1" smtClean="0"/>
              <a:t>đọc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Python qua 2 </a:t>
            </a:r>
            <a:r>
              <a:rPr lang="en-US" dirty="0" err="1" smtClean="0"/>
              <a:t>lần</a:t>
            </a:r>
            <a:r>
              <a:rPr lang="en-US" dirty="0" smtClean="0"/>
              <a:t> </a:t>
            </a:r>
            <a:r>
              <a:rPr lang="en-US" dirty="0" err="1" smtClean="0"/>
              <a:t>gọi</a:t>
            </a:r>
            <a:r>
              <a:rPr lang="en-US" dirty="0" smtClean="0"/>
              <a:t> read()</a:t>
            </a:r>
            <a:endParaRPr lang="en-US" b="1" dirty="0"/>
          </a:p>
        </p:txBody>
      </p:sp>
      <p:sp>
        <p:nvSpPr>
          <p:cNvPr id="17" name="Rectangle 16"/>
          <p:cNvSpPr/>
          <p:nvPr/>
        </p:nvSpPr>
        <p:spPr>
          <a:xfrm>
            <a:off x="985851" y="3186683"/>
            <a:ext cx="7336463" cy="2280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10800000">
            <a:off x="8116589" y="2822606"/>
            <a:ext cx="422329" cy="364077"/>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48649" y="2662086"/>
            <a:ext cx="1043946" cy="307777"/>
          </a:xfrm>
          <a:prstGeom prst="rect">
            <a:avLst/>
          </a:prstGeom>
          <a:noFill/>
        </p:spPr>
        <p:txBody>
          <a:bodyPr wrap="square" rtlCol="0">
            <a:spAutoFit/>
          </a:bodyPr>
          <a:lstStyle/>
          <a:p>
            <a:r>
              <a:rPr lang="en-US" sz="1400" dirty="0" err="1" smtClean="0"/>
              <a:t>Đầu</a:t>
            </a:r>
            <a:r>
              <a:rPr lang="en-US" sz="1400" dirty="0" smtClean="0"/>
              <a:t> </a:t>
            </a:r>
            <a:r>
              <a:rPr lang="en-US" sz="1400" dirty="0" err="1" smtClean="0"/>
              <a:t>tệp</a:t>
            </a:r>
            <a:endParaRPr lang="en-US" sz="1400" b="1" dirty="0"/>
          </a:p>
        </p:txBody>
      </p:sp>
      <p:sp>
        <p:nvSpPr>
          <p:cNvPr id="20" name="TextBox 19"/>
          <p:cNvSpPr txBox="1"/>
          <p:nvPr/>
        </p:nvSpPr>
        <p:spPr>
          <a:xfrm>
            <a:off x="7494972" y="3556634"/>
            <a:ext cx="1043946" cy="307777"/>
          </a:xfrm>
          <a:prstGeom prst="rect">
            <a:avLst/>
          </a:prstGeom>
          <a:noFill/>
        </p:spPr>
        <p:txBody>
          <a:bodyPr wrap="square" rtlCol="0">
            <a:spAutoFit/>
          </a:bodyPr>
          <a:lstStyle/>
          <a:p>
            <a:r>
              <a:rPr lang="en-US" sz="1400" dirty="0" err="1" smtClean="0"/>
              <a:t>Cuối</a:t>
            </a:r>
            <a:r>
              <a:rPr lang="en-US" sz="1400" dirty="0" smtClean="0"/>
              <a:t> </a:t>
            </a:r>
            <a:r>
              <a:rPr lang="en-US" sz="1400" dirty="0" err="1" smtClean="0"/>
              <a:t>tệp</a:t>
            </a:r>
            <a:endParaRPr lang="en-US" sz="1400" b="1" dirty="0"/>
          </a:p>
        </p:txBody>
      </p:sp>
      <p:sp>
        <p:nvSpPr>
          <p:cNvPr id="21" name="TextBox 20"/>
          <p:cNvSpPr txBox="1"/>
          <p:nvPr/>
        </p:nvSpPr>
        <p:spPr>
          <a:xfrm>
            <a:off x="6092456" y="2477651"/>
            <a:ext cx="2446462" cy="307777"/>
          </a:xfrm>
          <a:prstGeom prst="rect">
            <a:avLst/>
          </a:prstGeom>
          <a:noFill/>
        </p:spPr>
        <p:txBody>
          <a:bodyPr wrap="square" rtlCol="0">
            <a:spAutoFit/>
          </a:bodyPr>
          <a:lstStyle/>
          <a:p>
            <a:pPr algn="r"/>
            <a:r>
              <a:rPr lang="en-US" sz="1400" dirty="0" err="1" smtClean="0"/>
              <a:t>Vị</a:t>
            </a:r>
            <a:r>
              <a:rPr lang="en-US" sz="1400" dirty="0" smtClean="0"/>
              <a:t> </a:t>
            </a:r>
            <a:r>
              <a:rPr lang="en-US" sz="1400" dirty="0" err="1" smtClean="0"/>
              <a:t>trí</a:t>
            </a:r>
            <a:r>
              <a:rPr lang="en-US" sz="1400" dirty="0" smtClean="0"/>
              <a:t> </a:t>
            </a:r>
            <a:r>
              <a:rPr lang="en-US" sz="1400" dirty="0" err="1" smtClean="0"/>
              <a:t>đầu</a:t>
            </a:r>
            <a:r>
              <a:rPr lang="en-US" sz="1400" dirty="0" smtClean="0"/>
              <a:t> </a:t>
            </a:r>
            <a:r>
              <a:rPr lang="en-US" sz="1400" dirty="0" err="1" smtClean="0"/>
              <a:t>đọc</a:t>
            </a:r>
            <a:r>
              <a:rPr lang="en-US" sz="1400" dirty="0" smtClean="0"/>
              <a:t> </a:t>
            </a:r>
            <a:r>
              <a:rPr lang="en-US" sz="1400" dirty="0" err="1" smtClean="0"/>
              <a:t>đang</a:t>
            </a:r>
            <a:r>
              <a:rPr lang="en-US" sz="1400" dirty="0" smtClean="0"/>
              <a:t> </a:t>
            </a:r>
            <a:r>
              <a:rPr lang="en-US" sz="1400" dirty="0" err="1" smtClean="0"/>
              <a:t>đọc</a:t>
            </a:r>
            <a:r>
              <a:rPr lang="en-US" sz="1400" dirty="0" smtClean="0"/>
              <a:t> </a:t>
            </a:r>
            <a:r>
              <a:rPr lang="en-US" sz="1400" dirty="0" err="1" smtClean="0"/>
              <a:t>tới</a:t>
            </a:r>
            <a:endParaRPr lang="en-US" sz="1400" b="1" dirty="0"/>
          </a:p>
        </p:txBody>
      </p:sp>
      <p:sp>
        <p:nvSpPr>
          <p:cNvPr id="22" name="TextBox 21"/>
          <p:cNvSpPr txBox="1"/>
          <p:nvPr/>
        </p:nvSpPr>
        <p:spPr>
          <a:xfrm>
            <a:off x="625365" y="4059001"/>
            <a:ext cx="7834152" cy="646331"/>
          </a:xfrm>
          <a:prstGeom prst="rect">
            <a:avLst/>
          </a:prstGeom>
          <a:noFill/>
        </p:spPr>
        <p:txBody>
          <a:bodyPr wrap="square" rtlCol="0">
            <a:spAutoFit/>
          </a:bodyPr>
          <a:lstStyle/>
          <a:p>
            <a:r>
              <a:rPr lang="en-US" dirty="0" err="1" smtClean="0"/>
              <a:t>Trong</a:t>
            </a:r>
            <a:r>
              <a:rPr lang="en-US" dirty="0" smtClean="0"/>
              <a:t> </a:t>
            </a:r>
            <a:r>
              <a:rPr lang="en-US" dirty="0" err="1" smtClean="0"/>
              <a:t>lần</a:t>
            </a:r>
            <a:r>
              <a:rPr lang="en-US" dirty="0" smtClean="0"/>
              <a:t> </a:t>
            </a:r>
            <a:r>
              <a:rPr lang="en-US" dirty="0" err="1" smtClean="0"/>
              <a:t>gọi</a:t>
            </a:r>
            <a:r>
              <a:rPr lang="en-US" dirty="0" smtClean="0"/>
              <a:t> read() </a:t>
            </a:r>
            <a:r>
              <a:rPr lang="en-US" dirty="0" err="1" smtClean="0"/>
              <a:t>đầu</a:t>
            </a:r>
            <a:r>
              <a:rPr lang="en-US" dirty="0" smtClean="0"/>
              <a:t> </a:t>
            </a:r>
            <a:r>
              <a:rPr lang="en-US" dirty="0" err="1" smtClean="0"/>
              <a:t>tiên</a:t>
            </a:r>
            <a:r>
              <a:rPr lang="en-US" dirty="0" smtClean="0"/>
              <a:t>, </a:t>
            </a:r>
            <a:r>
              <a:rPr lang="en-US" dirty="0" err="1" smtClean="0"/>
              <a:t>toàn</a:t>
            </a:r>
            <a:r>
              <a:rPr lang="en-US" dirty="0" smtClean="0"/>
              <a:t> </a:t>
            </a:r>
            <a:r>
              <a:rPr lang="en-US" dirty="0" err="1" smtClean="0"/>
              <a:t>bộ</a:t>
            </a:r>
            <a:r>
              <a:rPr lang="en-US" dirty="0" smtClean="0"/>
              <a:t> </a:t>
            </a:r>
            <a:r>
              <a:rPr lang="en-US" dirty="0" err="1" smtClean="0"/>
              <a:t>nội</a:t>
            </a:r>
            <a:r>
              <a:rPr lang="en-US" dirty="0" smtClean="0"/>
              <a:t> dung </a:t>
            </a:r>
            <a:r>
              <a:rPr lang="en-US" dirty="0" err="1" smtClean="0"/>
              <a:t>được</a:t>
            </a:r>
            <a:r>
              <a:rPr lang="en-US" dirty="0" smtClean="0"/>
              <a:t> </a:t>
            </a:r>
            <a:r>
              <a:rPr lang="en-US" dirty="0" err="1" smtClean="0"/>
              <a:t>lưu</a:t>
            </a:r>
            <a:r>
              <a:rPr lang="en-US" dirty="0" smtClean="0"/>
              <a:t> </a:t>
            </a:r>
            <a:r>
              <a:rPr lang="en-US" dirty="0" err="1" smtClean="0"/>
              <a:t>vào</a:t>
            </a:r>
            <a:r>
              <a:rPr lang="en-US" dirty="0" smtClean="0"/>
              <a:t> </a:t>
            </a:r>
            <a:r>
              <a:rPr lang="en-US" dirty="0" err="1" smtClean="0"/>
              <a:t>biến</a:t>
            </a:r>
            <a:r>
              <a:rPr lang="en-US" dirty="0" smtClean="0"/>
              <a:t> </a:t>
            </a:r>
            <a:r>
              <a:rPr lang="en-US" dirty="0" err="1" smtClean="0"/>
              <a:t>nhớ</a:t>
            </a:r>
            <a:r>
              <a:rPr lang="en-US" dirty="0" smtClean="0"/>
              <a:t> content (content </a:t>
            </a:r>
            <a:r>
              <a:rPr lang="en-US" dirty="0" err="1" smtClean="0"/>
              <a:t>là</a:t>
            </a:r>
            <a:r>
              <a:rPr lang="en-US" dirty="0" smtClean="0"/>
              <a:t> </a:t>
            </a:r>
            <a:r>
              <a:rPr lang="en-US" dirty="0" err="1" smtClean="0"/>
              <a:t>một</a:t>
            </a:r>
            <a:r>
              <a:rPr lang="en-US" dirty="0" smtClean="0"/>
              <a:t> </a:t>
            </a:r>
            <a:r>
              <a:rPr lang="en-US" dirty="0" err="1" smtClean="0"/>
              <a:t>str</a:t>
            </a:r>
            <a:r>
              <a:rPr lang="en-US" dirty="0" smtClean="0"/>
              <a:t>) , </a:t>
            </a:r>
            <a:r>
              <a:rPr lang="en-US" dirty="0" err="1" smtClean="0"/>
              <a:t>khi</a:t>
            </a:r>
            <a:r>
              <a:rPr lang="en-US" dirty="0" smtClean="0"/>
              <a:t> </a:t>
            </a:r>
            <a:r>
              <a:rPr lang="en-US" dirty="0" err="1" smtClean="0"/>
              <a:t>đó</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nằm</a:t>
            </a:r>
            <a:r>
              <a:rPr lang="en-US" dirty="0" smtClean="0"/>
              <a:t> ở </a:t>
            </a:r>
            <a:r>
              <a:rPr lang="en-US" dirty="0" err="1" smtClean="0"/>
              <a:t>vị</a:t>
            </a:r>
            <a:r>
              <a:rPr lang="en-US" dirty="0" smtClean="0"/>
              <a:t> </a:t>
            </a:r>
            <a:r>
              <a:rPr lang="en-US" dirty="0" err="1" smtClean="0"/>
              <a:t>trí</a:t>
            </a:r>
            <a:r>
              <a:rPr lang="en-US" dirty="0" smtClean="0"/>
              <a:t> </a:t>
            </a:r>
            <a:r>
              <a:rPr lang="en-US" dirty="0" err="1" smtClean="0"/>
              <a:t>cuối</a:t>
            </a:r>
            <a:r>
              <a:rPr lang="en-US" dirty="0" smtClean="0"/>
              <a:t> </a:t>
            </a:r>
            <a:r>
              <a:rPr lang="en-US" dirty="0" err="1" smtClean="0"/>
              <a:t>tệp</a:t>
            </a:r>
            <a:endParaRPr lang="en-US" b="1" dirty="0"/>
          </a:p>
        </p:txBody>
      </p:sp>
      <p:sp>
        <p:nvSpPr>
          <p:cNvPr id="31" name="TextBox 30"/>
          <p:cNvSpPr txBox="1"/>
          <p:nvPr/>
        </p:nvSpPr>
        <p:spPr>
          <a:xfrm>
            <a:off x="625365" y="4824545"/>
            <a:ext cx="7834152" cy="646331"/>
          </a:xfrm>
          <a:prstGeom prst="rect">
            <a:avLst/>
          </a:prstGeom>
          <a:noFill/>
        </p:spPr>
        <p:txBody>
          <a:bodyPr wrap="square" rtlCol="0">
            <a:spAutoFit/>
          </a:bodyPr>
          <a:lstStyle/>
          <a:p>
            <a:r>
              <a:rPr lang="en-US" dirty="0" err="1" smtClean="0"/>
              <a:t>Nếu</a:t>
            </a:r>
            <a:r>
              <a:rPr lang="en-US" dirty="0" smtClean="0"/>
              <a:t> </a:t>
            </a:r>
            <a:r>
              <a:rPr lang="en-US" dirty="0" err="1" smtClean="0"/>
              <a:t>gọi</a:t>
            </a:r>
            <a:r>
              <a:rPr lang="en-US" dirty="0" smtClean="0"/>
              <a:t> read() </a:t>
            </a:r>
            <a:r>
              <a:rPr lang="en-US" dirty="0" err="1" smtClean="0"/>
              <a:t>lần</a:t>
            </a:r>
            <a:r>
              <a:rPr lang="en-US" dirty="0" smtClean="0"/>
              <a:t> </a:t>
            </a:r>
            <a:r>
              <a:rPr lang="en-US" dirty="0" err="1" smtClean="0"/>
              <a:t>thứ</a:t>
            </a:r>
            <a:r>
              <a:rPr lang="en-US" dirty="0" smtClean="0"/>
              <a:t> 2: content = </a:t>
            </a:r>
            <a:r>
              <a:rPr lang="en-US" dirty="0" err="1" smtClean="0"/>
              <a:t>f.read</a:t>
            </a:r>
            <a:r>
              <a:rPr lang="en-US" dirty="0" smtClean="0"/>
              <a:t>() </a:t>
            </a:r>
            <a:r>
              <a:rPr lang="en-US" dirty="0" err="1" smtClean="0"/>
              <a:t>thì</a:t>
            </a:r>
            <a:r>
              <a:rPr lang="en-US" dirty="0" smtClean="0"/>
              <a:t> content </a:t>
            </a:r>
            <a:r>
              <a:rPr lang="en-US" dirty="0" err="1" smtClean="0"/>
              <a:t>bây</a:t>
            </a:r>
            <a:r>
              <a:rPr lang="en-US" dirty="0" smtClean="0"/>
              <a:t> </a:t>
            </a:r>
            <a:r>
              <a:rPr lang="en-US" dirty="0" err="1" smtClean="0"/>
              <a:t>giờ</a:t>
            </a:r>
            <a:r>
              <a:rPr lang="en-US" dirty="0" smtClean="0"/>
              <a:t> </a:t>
            </a:r>
            <a:r>
              <a:rPr lang="en-US" dirty="0" err="1" smtClean="0"/>
              <a:t>là</a:t>
            </a:r>
            <a:r>
              <a:rPr lang="en-US" dirty="0" smtClean="0"/>
              <a:t> </a:t>
            </a:r>
            <a:r>
              <a:rPr lang="en-US" dirty="0" err="1" smtClean="0"/>
              <a:t>rỗng</a:t>
            </a:r>
            <a:r>
              <a:rPr lang="en-US" dirty="0" smtClean="0"/>
              <a:t>. </a:t>
            </a:r>
          </a:p>
          <a:p>
            <a:r>
              <a:rPr lang="en-US" dirty="0" err="1" smtClean="0"/>
              <a:t>Lí</a:t>
            </a:r>
            <a:r>
              <a:rPr lang="en-US" dirty="0" smtClean="0"/>
              <a:t> do </a:t>
            </a:r>
            <a:r>
              <a:rPr lang="en-US" dirty="0" err="1" smtClean="0"/>
              <a:t>là</a:t>
            </a:r>
            <a:r>
              <a:rPr lang="en-US" dirty="0" smtClean="0"/>
              <a:t> </a:t>
            </a:r>
            <a:r>
              <a:rPr lang="en-US" dirty="0" err="1" smtClean="0"/>
              <a:t>lệnh</a:t>
            </a:r>
            <a:r>
              <a:rPr lang="en-US" dirty="0" smtClean="0"/>
              <a:t> read() </a:t>
            </a:r>
            <a:r>
              <a:rPr lang="en-US" dirty="0" err="1" smtClean="0"/>
              <a:t>luôn</a:t>
            </a:r>
            <a:r>
              <a:rPr lang="en-US" dirty="0" smtClean="0"/>
              <a:t> </a:t>
            </a:r>
            <a:r>
              <a:rPr lang="en-US" dirty="0" err="1" smtClean="0"/>
              <a:t>đọc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a:t>
            </a:r>
            <a:r>
              <a:rPr lang="en-US" dirty="0" err="1" smtClean="0"/>
              <a:t>vị</a:t>
            </a:r>
            <a:r>
              <a:rPr lang="en-US" dirty="0" smtClean="0"/>
              <a:t> </a:t>
            </a:r>
            <a:r>
              <a:rPr lang="en-US" dirty="0" err="1" smtClean="0"/>
              <a:t>trí</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trở</a:t>
            </a:r>
            <a:r>
              <a:rPr lang="en-US" dirty="0" smtClean="0"/>
              <a:t> </a:t>
            </a:r>
            <a:r>
              <a:rPr lang="en-US" dirty="0" err="1" smtClean="0"/>
              <a:t>đi</a:t>
            </a:r>
            <a:endParaRPr lang="en-US" b="1" dirty="0"/>
          </a:p>
        </p:txBody>
      </p:sp>
    </p:spTree>
    <p:extLst>
      <p:ext uri="{BB962C8B-B14F-4D97-AF65-F5344CB8AC3E}">
        <p14:creationId xmlns:p14="http://schemas.microsoft.com/office/powerpoint/2010/main" val="911943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Làm</a:t>
            </a:r>
            <a:r>
              <a:rPr lang="en-US" b="1" dirty="0" smtClean="0"/>
              <a:t> </a:t>
            </a:r>
            <a:r>
              <a:rPr lang="en-US" b="1" dirty="0" err="1" smtClean="0"/>
              <a:t>sao</a:t>
            </a:r>
            <a:r>
              <a:rPr lang="en-US" b="1" dirty="0" smtClean="0"/>
              <a:t> </a:t>
            </a:r>
            <a:r>
              <a:rPr lang="en-US" b="1" dirty="0" err="1" smtClean="0"/>
              <a:t>biết</a:t>
            </a:r>
            <a:r>
              <a:rPr lang="en-US" b="1" dirty="0" smtClean="0"/>
              <a:t> </a:t>
            </a:r>
            <a:r>
              <a:rPr lang="en-US" b="1" dirty="0" err="1" smtClean="0"/>
              <a:t>đầu</a:t>
            </a:r>
            <a:r>
              <a:rPr lang="en-US" b="1" dirty="0" smtClean="0"/>
              <a:t> </a:t>
            </a:r>
            <a:r>
              <a:rPr lang="en-US" b="1" dirty="0" err="1" smtClean="0"/>
              <a:t>đọc</a:t>
            </a:r>
            <a:r>
              <a:rPr lang="en-US" b="1" dirty="0" smtClean="0"/>
              <a:t> </a:t>
            </a:r>
            <a:r>
              <a:rPr lang="en-US" b="1" dirty="0" err="1" smtClean="0"/>
              <a:t>đang</a:t>
            </a:r>
            <a:r>
              <a:rPr lang="en-US" b="1" dirty="0" smtClean="0"/>
              <a:t> ở </a:t>
            </a:r>
            <a:r>
              <a:rPr lang="en-US" b="1" dirty="0" err="1" smtClean="0"/>
              <a:t>vị</a:t>
            </a:r>
            <a:r>
              <a:rPr lang="en-US" b="1" dirty="0" smtClean="0"/>
              <a:t> </a:t>
            </a:r>
            <a:r>
              <a:rPr lang="en-US" b="1" dirty="0" err="1" smtClean="0"/>
              <a:t>trí</a:t>
            </a:r>
            <a:r>
              <a:rPr lang="en-US" b="1" dirty="0" smtClean="0"/>
              <a:t> </a:t>
            </a:r>
            <a:r>
              <a:rPr lang="en-US" b="1" dirty="0" err="1" smtClean="0"/>
              <a:t>nào</a:t>
            </a:r>
            <a:r>
              <a:rPr lang="en-US" b="1" dirty="0" smtClean="0"/>
              <a:t> ?</a:t>
            </a:r>
            <a:endParaRPr lang="en-US" b="1" dirty="0">
              <a:solidFill>
                <a:srgbClr val="FF0000"/>
              </a:solidFill>
            </a:endParaRPr>
          </a:p>
        </p:txBody>
      </p:sp>
      <p:sp>
        <p:nvSpPr>
          <p:cNvPr id="28" name="TextBox 27"/>
          <p:cNvSpPr txBox="1"/>
          <p:nvPr/>
        </p:nvSpPr>
        <p:spPr>
          <a:xfrm>
            <a:off x="625365" y="2017550"/>
            <a:ext cx="7834152" cy="369332"/>
          </a:xfrm>
          <a:prstGeom prst="rect">
            <a:avLst/>
          </a:prstGeom>
          <a:noFill/>
        </p:spPr>
        <p:txBody>
          <a:bodyPr wrap="square" rtlCol="0">
            <a:spAutoFit/>
          </a:bodyPr>
          <a:lstStyle/>
          <a:p>
            <a:r>
              <a:rPr lang="en-US" dirty="0" err="1" smtClean="0"/>
              <a:t>Hàm</a:t>
            </a:r>
            <a:r>
              <a:rPr lang="en-US" dirty="0" smtClean="0"/>
              <a:t> tell() </a:t>
            </a:r>
            <a:r>
              <a:rPr lang="en-US" dirty="0" err="1" smtClean="0"/>
              <a:t>sẽ</a:t>
            </a:r>
            <a:r>
              <a:rPr lang="en-US" dirty="0" smtClean="0"/>
              <a:t> </a:t>
            </a:r>
            <a:r>
              <a:rPr lang="en-US" dirty="0" err="1" smtClean="0"/>
              <a:t>cho</a:t>
            </a:r>
            <a:r>
              <a:rPr lang="en-US" dirty="0" smtClean="0"/>
              <a:t> </a:t>
            </a:r>
            <a:r>
              <a:rPr lang="en-US" dirty="0" err="1" smtClean="0"/>
              <a:t>chúng</a:t>
            </a:r>
            <a:r>
              <a:rPr lang="en-US" dirty="0" smtClean="0"/>
              <a:t> ta </a:t>
            </a:r>
            <a:r>
              <a:rPr lang="en-US" dirty="0" err="1" smtClean="0"/>
              <a:t>biết</a:t>
            </a:r>
            <a:r>
              <a:rPr lang="en-US" dirty="0" smtClean="0"/>
              <a:t> </a:t>
            </a:r>
            <a:r>
              <a:rPr lang="en-US" dirty="0" err="1" smtClean="0"/>
              <a:t>vị</a:t>
            </a:r>
            <a:r>
              <a:rPr lang="en-US" dirty="0" smtClean="0"/>
              <a:t> </a:t>
            </a:r>
            <a:r>
              <a:rPr lang="en-US" dirty="0" err="1" smtClean="0"/>
              <a:t>trí</a:t>
            </a:r>
            <a:r>
              <a:rPr lang="en-US" dirty="0" smtClean="0"/>
              <a:t> </a:t>
            </a:r>
            <a:r>
              <a:rPr lang="en-US" dirty="0" err="1" smtClean="0"/>
              <a:t>của</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tính</a:t>
            </a:r>
            <a:r>
              <a:rPr lang="en-US" dirty="0" smtClean="0"/>
              <a:t> </a:t>
            </a:r>
            <a:r>
              <a:rPr lang="en-US" dirty="0" err="1" smtClean="0"/>
              <a:t>từ</a:t>
            </a:r>
            <a:r>
              <a:rPr lang="en-US" dirty="0" smtClean="0"/>
              <a:t> </a:t>
            </a:r>
            <a:r>
              <a:rPr lang="en-US" dirty="0" err="1" smtClean="0"/>
              <a:t>vị</a:t>
            </a:r>
            <a:r>
              <a:rPr lang="en-US" dirty="0" smtClean="0"/>
              <a:t> </a:t>
            </a:r>
            <a:r>
              <a:rPr lang="en-US" dirty="0" err="1" smtClean="0"/>
              <a:t>trí</a:t>
            </a:r>
            <a:r>
              <a:rPr lang="en-US" dirty="0" smtClean="0"/>
              <a:t> </a:t>
            </a:r>
            <a:r>
              <a:rPr lang="en-US" dirty="0" err="1" smtClean="0"/>
              <a:t>đầu</a:t>
            </a:r>
            <a:r>
              <a:rPr lang="en-US" dirty="0" smtClean="0"/>
              <a:t> </a:t>
            </a:r>
            <a:r>
              <a:rPr lang="en-US" dirty="0" err="1" smtClean="0"/>
              <a:t>tệp</a:t>
            </a:r>
            <a:r>
              <a:rPr lang="en-US" dirty="0" smtClean="0"/>
              <a:t> tin.</a:t>
            </a:r>
            <a:endParaRPr lang="en-US" b="1" dirty="0"/>
          </a:p>
        </p:txBody>
      </p:sp>
      <p:sp>
        <p:nvSpPr>
          <p:cNvPr id="14" name="Rectangle 13"/>
          <p:cNvSpPr/>
          <p:nvPr/>
        </p:nvSpPr>
        <p:spPr>
          <a:xfrm>
            <a:off x="685161" y="2631785"/>
            <a:ext cx="7774356" cy="24505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865915" y="2781945"/>
            <a:ext cx="7402216" cy="2031325"/>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a:t>
            </a:r>
            <a:r>
              <a:rPr lang="en-US" dirty="0" smtClean="0">
                <a:solidFill>
                  <a:schemeClr val="accent2">
                    <a:lumMod val="75000"/>
                  </a:schemeClr>
                </a:solidFill>
              </a:rPr>
              <a:t>“r"</a:t>
            </a:r>
            <a:r>
              <a:rPr lang="en-US" dirty="0" smtClean="0">
                <a:solidFill>
                  <a:schemeClr val="accent4">
                    <a:lumMod val="60000"/>
                    <a:lumOff val="40000"/>
                  </a:schemeClr>
                </a:solidFill>
              </a:rPr>
              <a:t>)</a:t>
            </a:r>
            <a:endParaRPr lang="en-US" dirty="0" smtClean="0">
              <a:solidFill>
                <a:schemeClr val="accent4">
                  <a:lumMod val="60000"/>
                  <a:lumOff val="40000"/>
                </a:schemeClr>
              </a:solidFill>
            </a:endParaRP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f.tell</a:t>
            </a:r>
            <a:r>
              <a:rPr lang="en-US" dirty="0" smtClean="0">
                <a:solidFill>
                  <a:srgbClr val="FF66CC"/>
                </a:solidFill>
              </a:rPr>
              <a:t>()</a:t>
            </a:r>
            <a:r>
              <a:rPr lang="en-US" dirty="0" smtClean="0">
                <a:solidFill>
                  <a:schemeClr val="accent4">
                    <a:lumMod val="60000"/>
                    <a:lumOff val="40000"/>
                  </a:schemeClr>
                </a:solidFill>
              </a:rPr>
              <a:t>)  #</a:t>
            </a:r>
            <a:r>
              <a:rPr lang="en-US" dirty="0" err="1" smtClean="0">
                <a:solidFill>
                  <a:schemeClr val="accent4">
                    <a:lumMod val="60000"/>
                    <a:lumOff val="40000"/>
                  </a:schemeClr>
                </a:solidFill>
              </a:rPr>
              <a:t>Mở</a:t>
            </a:r>
            <a:r>
              <a:rPr lang="en-US" dirty="0" smtClean="0">
                <a:solidFill>
                  <a:schemeClr val="accent4">
                    <a:lumMod val="60000"/>
                    <a:lumOff val="40000"/>
                  </a:schemeClr>
                </a:solidFill>
              </a:rPr>
              <a:t> </a:t>
            </a:r>
            <a:r>
              <a:rPr lang="en-US" dirty="0" err="1" smtClean="0">
                <a:solidFill>
                  <a:schemeClr val="accent4">
                    <a:lumMod val="60000"/>
                    <a:lumOff val="40000"/>
                  </a:schemeClr>
                </a:solidFill>
              </a:rPr>
              <a:t>tệp</a:t>
            </a:r>
            <a:r>
              <a:rPr lang="en-US" dirty="0" smtClean="0">
                <a:solidFill>
                  <a:schemeClr val="accent4">
                    <a:lumMod val="60000"/>
                    <a:lumOff val="40000"/>
                  </a:schemeClr>
                </a:solidFill>
              </a:rPr>
              <a:t> </a:t>
            </a:r>
            <a:r>
              <a:rPr lang="en-US" dirty="0" err="1" smtClean="0">
                <a:solidFill>
                  <a:schemeClr val="accent4">
                    <a:lumMod val="60000"/>
                    <a:lumOff val="40000"/>
                  </a:schemeClr>
                </a:solidFill>
              </a:rPr>
              <a:t>đầu</a:t>
            </a:r>
            <a:r>
              <a:rPr lang="en-US" dirty="0" smtClean="0">
                <a:solidFill>
                  <a:schemeClr val="accent4">
                    <a:lumMod val="60000"/>
                    <a:lumOff val="40000"/>
                  </a:schemeClr>
                </a:solidFill>
              </a:rPr>
              <a:t> </a:t>
            </a:r>
            <a:r>
              <a:rPr lang="en-US" dirty="0" err="1" smtClean="0">
                <a:solidFill>
                  <a:schemeClr val="accent4">
                    <a:lumMod val="60000"/>
                    <a:lumOff val="40000"/>
                  </a:schemeClr>
                </a:solidFill>
              </a:rPr>
              <a:t>đọc</a:t>
            </a:r>
            <a:r>
              <a:rPr lang="en-US" dirty="0" smtClean="0">
                <a:solidFill>
                  <a:schemeClr val="accent4">
                    <a:lumMod val="60000"/>
                    <a:lumOff val="40000"/>
                  </a:schemeClr>
                </a:solidFill>
              </a:rPr>
              <a:t> ở </a:t>
            </a:r>
            <a:r>
              <a:rPr lang="en-US" dirty="0" err="1" smtClean="0">
                <a:solidFill>
                  <a:schemeClr val="accent4">
                    <a:lumMod val="60000"/>
                    <a:lumOff val="40000"/>
                  </a:schemeClr>
                </a:solidFill>
              </a:rPr>
              <a:t>vị</a:t>
            </a:r>
            <a:r>
              <a:rPr lang="en-US" dirty="0" smtClean="0">
                <a:solidFill>
                  <a:schemeClr val="accent4">
                    <a:lumMod val="60000"/>
                    <a:lumOff val="40000"/>
                  </a:schemeClr>
                </a:solidFill>
              </a:rPr>
              <a:t> </a:t>
            </a:r>
            <a:r>
              <a:rPr lang="en-US" dirty="0" err="1" smtClean="0">
                <a:solidFill>
                  <a:schemeClr val="accent4">
                    <a:lumMod val="60000"/>
                    <a:lumOff val="40000"/>
                  </a:schemeClr>
                </a:solidFill>
              </a:rPr>
              <a:t>trí</a:t>
            </a:r>
            <a:r>
              <a:rPr lang="en-US" dirty="0" smtClean="0">
                <a:solidFill>
                  <a:schemeClr val="accent4">
                    <a:lumMod val="60000"/>
                    <a:lumOff val="40000"/>
                  </a:schemeClr>
                </a:solidFill>
              </a:rPr>
              <a:t> </a:t>
            </a:r>
            <a:r>
              <a:rPr lang="en-US" dirty="0" err="1" smtClean="0">
                <a:solidFill>
                  <a:schemeClr val="accent4">
                    <a:lumMod val="60000"/>
                    <a:lumOff val="40000"/>
                  </a:schemeClr>
                </a:solidFill>
              </a:rPr>
              <a:t>số</a:t>
            </a:r>
            <a:r>
              <a:rPr lang="en-US" dirty="0" smtClean="0">
                <a:solidFill>
                  <a:schemeClr val="accent4">
                    <a:lumMod val="60000"/>
                    <a:lumOff val="40000"/>
                  </a:schemeClr>
                </a:solidFill>
              </a:rPr>
              <a:t> 0 (</a:t>
            </a:r>
            <a:r>
              <a:rPr lang="en-US" dirty="0" err="1" smtClean="0">
                <a:solidFill>
                  <a:schemeClr val="accent4">
                    <a:lumMod val="60000"/>
                    <a:lumOff val="40000"/>
                  </a:schemeClr>
                </a:solidFill>
              </a:rPr>
              <a:t>đầu</a:t>
            </a:r>
            <a:r>
              <a:rPr lang="en-US" dirty="0" smtClean="0">
                <a:solidFill>
                  <a:schemeClr val="accent4">
                    <a:lumMod val="60000"/>
                    <a:lumOff val="40000"/>
                  </a:schemeClr>
                </a:solidFill>
              </a:rPr>
              <a:t> </a:t>
            </a:r>
            <a:r>
              <a:rPr lang="en-US" dirty="0" err="1" smtClean="0">
                <a:solidFill>
                  <a:schemeClr val="accent4">
                    <a:lumMod val="60000"/>
                    <a:lumOff val="40000"/>
                  </a:schemeClr>
                </a:solidFill>
              </a:rPr>
              <a:t>tệp</a:t>
            </a:r>
            <a:r>
              <a:rPr lang="en-US" dirty="0" smtClean="0">
                <a:solidFill>
                  <a:schemeClr val="accent4">
                    <a:lumMod val="60000"/>
                    <a:lumOff val="40000"/>
                  </a:schemeClr>
                </a:solidFill>
              </a:rPr>
              <a:t>)</a:t>
            </a:r>
          </a:p>
          <a:p>
            <a:endParaRPr lang="en-US" dirty="0" smtClean="0">
              <a:solidFill>
                <a:schemeClr val="accent4">
                  <a:lumMod val="60000"/>
                  <a:lumOff val="40000"/>
                </a:schemeClr>
              </a:solidFill>
            </a:endParaRPr>
          </a:p>
          <a:p>
            <a:r>
              <a:rPr lang="en-US" dirty="0" smtClean="0">
                <a:solidFill>
                  <a:schemeClr val="bg1"/>
                </a:solidFill>
              </a:rPr>
              <a:t>content = </a:t>
            </a:r>
            <a:r>
              <a:rPr lang="en-US" dirty="0" err="1" smtClean="0">
                <a:solidFill>
                  <a:schemeClr val="bg1"/>
                </a:solidFill>
              </a:rPr>
              <a:t>f.read</a:t>
            </a:r>
            <a:r>
              <a:rPr lang="en-US" dirty="0" smtClean="0">
                <a:solidFill>
                  <a:schemeClr val="accent4">
                    <a:lumMod val="60000"/>
                    <a:lumOff val="40000"/>
                  </a:schemeClr>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f.tell</a:t>
            </a:r>
            <a:r>
              <a:rPr lang="en-US" dirty="0">
                <a:solidFill>
                  <a:srgbClr val="FF66CC"/>
                </a:solidFill>
              </a:rPr>
              <a:t>()</a:t>
            </a:r>
            <a:r>
              <a:rPr lang="en-US" dirty="0">
                <a:solidFill>
                  <a:schemeClr val="accent4">
                    <a:lumMod val="60000"/>
                    <a:lumOff val="40000"/>
                  </a:schemeClr>
                </a:solidFill>
              </a:rPr>
              <a:t>)  </a:t>
            </a:r>
            <a:r>
              <a:rPr lang="en-US" dirty="0" smtClean="0">
                <a:solidFill>
                  <a:schemeClr val="accent4">
                    <a:lumMod val="60000"/>
                    <a:lumOff val="40000"/>
                  </a:schemeClr>
                </a:solidFill>
              </a:rPr>
              <a:t>#</a:t>
            </a:r>
            <a:r>
              <a:rPr lang="en-US" dirty="0" err="1" smtClean="0">
                <a:solidFill>
                  <a:schemeClr val="accent4">
                    <a:lumMod val="60000"/>
                    <a:lumOff val="40000"/>
                  </a:schemeClr>
                </a:solidFill>
              </a:rPr>
              <a:t>Đọc</a:t>
            </a:r>
            <a:r>
              <a:rPr lang="en-US" dirty="0" smtClean="0">
                <a:solidFill>
                  <a:schemeClr val="accent4">
                    <a:lumMod val="60000"/>
                    <a:lumOff val="40000"/>
                  </a:schemeClr>
                </a:solidFill>
              </a:rPr>
              <a:t> </a:t>
            </a:r>
            <a:r>
              <a:rPr lang="en-US" dirty="0" err="1" smtClean="0">
                <a:solidFill>
                  <a:schemeClr val="accent4">
                    <a:lumMod val="60000"/>
                    <a:lumOff val="40000"/>
                  </a:schemeClr>
                </a:solidFill>
              </a:rPr>
              <a:t>xong</a:t>
            </a:r>
            <a:r>
              <a:rPr lang="en-US" dirty="0" smtClean="0">
                <a:solidFill>
                  <a:schemeClr val="accent4">
                    <a:lumMod val="60000"/>
                    <a:lumOff val="40000"/>
                  </a:schemeClr>
                </a:solidFill>
              </a:rPr>
              <a:t> </a:t>
            </a:r>
            <a:r>
              <a:rPr lang="en-US" dirty="0" err="1">
                <a:solidFill>
                  <a:schemeClr val="accent4">
                    <a:lumMod val="60000"/>
                    <a:lumOff val="40000"/>
                  </a:schemeClr>
                </a:solidFill>
              </a:rPr>
              <a:t>đầu</a:t>
            </a:r>
            <a:r>
              <a:rPr lang="en-US" dirty="0">
                <a:solidFill>
                  <a:schemeClr val="accent4">
                    <a:lumMod val="60000"/>
                    <a:lumOff val="40000"/>
                  </a:schemeClr>
                </a:solidFill>
              </a:rPr>
              <a:t> </a:t>
            </a:r>
            <a:r>
              <a:rPr lang="en-US" dirty="0" err="1">
                <a:solidFill>
                  <a:schemeClr val="accent4">
                    <a:lumMod val="60000"/>
                    <a:lumOff val="40000"/>
                  </a:schemeClr>
                </a:solidFill>
              </a:rPr>
              <a:t>đọc</a:t>
            </a:r>
            <a:r>
              <a:rPr lang="en-US" dirty="0">
                <a:solidFill>
                  <a:schemeClr val="accent4">
                    <a:lumMod val="60000"/>
                    <a:lumOff val="40000"/>
                  </a:schemeClr>
                </a:solidFill>
              </a:rPr>
              <a:t> ở </a:t>
            </a:r>
            <a:r>
              <a:rPr lang="en-US" dirty="0" err="1">
                <a:solidFill>
                  <a:schemeClr val="accent4">
                    <a:lumMod val="60000"/>
                    <a:lumOff val="40000"/>
                  </a:schemeClr>
                </a:solidFill>
              </a:rPr>
              <a:t>vị</a:t>
            </a:r>
            <a:r>
              <a:rPr lang="en-US" dirty="0">
                <a:solidFill>
                  <a:schemeClr val="accent4">
                    <a:lumMod val="60000"/>
                    <a:lumOff val="40000"/>
                  </a:schemeClr>
                </a:solidFill>
              </a:rPr>
              <a:t> </a:t>
            </a:r>
            <a:r>
              <a:rPr lang="en-US" dirty="0" err="1">
                <a:solidFill>
                  <a:schemeClr val="accent4">
                    <a:lumMod val="60000"/>
                    <a:lumOff val="40000"/>
                  </a:schemeClr>
                </a:solidFill>
              </a:rPr>
              <a:t>trí</a:t>
            </a:r>
            <a:r>
              <a:rPr lang="en-US" dirty="0">
                <a:solidFill>
                  <a:schemeClr val="accent4">
                    <a:lumMod val="60000"/>
                    <a:lumOff val="40000"/>
                  </a:schemeClr>
                </a:solidFill>
              </a:rPr>
              <a:t> </a:t>
            </a:r>
            <a:r>
              <a:rPr lang="en-US" dirty="0" err="1">
                <a:solidFill>
                  <a:schemeClr val="accent4">
                    <a:lumMod val="60000"/>
                    <a:lumOff val="40000"/>
                  </a:schemeClr>
                </a:solidFill>
              </a:rPr>
              <a:t>số</a:t>
            </a:r>
            <a:r>
              <a:rPr lang="en-US" dirty="0">
                <a:solidFill>
                  <a:schemeClr val="accent4">
                    <a:lumMod val="60000"/>
                    <a:lumOff val="40000"/>
                  </a:schemeClr>
                </a:solidFill>
              </a:rPr>
              <a:t> </a:t>
            </a:r>
            <a:r>
              <a:rPr lang="en-US" dirty="0" smtClean="0">
                <a:solidFill>
                  <a:schemeClr val="accent4">
                    <a:lumMod val="60000"/>
                    <a:lumOff val="40000"/>
                  </a:schemeClr>
                </a:solidFill>
              </a:rPr>
              <a:t>110 (</a:t>
            </a:r>
            <a:r>
              <a:rPr lang="en-US" dirty="0" err="1" smtClean="0">
                <a:solidFill>
                  <a:schemeClr val="accent4">
                    <a:lumMod val="60000"/>
                    <a:lumOff val="40000"/>
                  </a:schemeClr>
                </a:solidFill>
              </a:rPr>
              <a:t>cuối</a:t>
            </a:r>
            <a:r>
              <a:rPr lang="en-US" dirty="0" smtClean="0">
                <a:solidFill>
                  <a:schemeClr val="accent4">
                    <a:lumMod val="60000"/>
                    <a:lumOff val="40000"/>
                  </a:schemeClr>
                </a:solidFill>
              </a:rPr>
              <a:t> </a:t>
            </a:r>
            <a:r>
              <a:rPr lang="en-US" dirty="0" err="1">
                <a:solidFill>
                  <a:schemeClr val="accent4">
                    <a:lumMod val="60000"/>
                    <a:lumOff val="40000"/>
                  </a:schemeClr>
                </a:solidFill>
              </a:rPr>
              <a:t>tệp</a:t>
            </a:r>
            <a:r>
              <a:rPr lang="en-US" dirty="0" smtClean="0">
                <a:solidFill>
                  <a:schemeClr val="accent4">
                    <a:lumMod val="60000"/>
                    <a:lumOff val="40000"/>
                  </a:schemeClr>
                </a:solidFill>
              </a:rPr>
              <a:t>)</a:t>
            </a:r>
          </a:p>
          <a:p>
            <a:endParaRPr lang="en-US" dirty="0" smtClean="0">
              <a:solidFill>
                <a:schemeClr val="bg1"/>
              </a:solidFill>
            </a:endParaRPr>
          </a:p>
          <a:p>
            <a:r>
              <a:rPr lang="en-US" dirty="0" err="1" smtClean="0">
                <a:solidFill>
                  <a:schemeClr val="bg1"/>
                </a:solidFill>
              </a:rPr>
              <a:t>f.close</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đóng</a:t>
            </a:r>
            <a:r>
              <a:rPr lang="en-US" dirty="0" smtClean="0">
                <a:solidFill>
                  <a:schemeClr val="accent6">
                    <a:lumMod val="75000"/>
                  </a:schemeClr>
                </a:solidFill>
              </a:rPr>
              <a:t> </a:t>
            </a:r>
            <a:r>
              <a:rPr lang="en-US" dirty="0" err="1" smtClean="0">
                <a:solidFill>
                  <a:schemeClr val="accent6">
                    <a:lumMod val="75000"/>
                  </a:schemeClr>
                </a:solidFill>
              </a:rPr>
              <a:t>tệp</a:t>
            </a:r>
            <a:r>
              <a:rPr lang="en-US" dirty="0" smtClean="0">
                <a:solidFill>
                  <a:schemeClr val="accent6">
                    <a:lumMod val="75000"/>
                  </a:schemeClr>
                </a:solidFill>
              </a:rPr>
              <a:t>, </a:t>
            </a:r>
            <a:r>
              <a:rPr lang="en-US" dirty="0" err="1" smtClean="0">
                <a:solidFill>
                  <a:schemeClr val="accent6">
                    <a:lumMod val="75000"/>
                  </a:schemeClr>
                </a:solidFill>
              </a:rPr>
              <a:t>kết</a:t>
            </a:r>
            <a:r>
              <a:rPr lang="en-US" dirty="0" smtClean="0">
                <a:solidFill>
                  <a:schemeClr val="accent6">
                    <a:lumMod val="75000"/>
                  </a:schemeClr>
                </a:solidFill>
              </a:rPr>
              <a:t> </a:t>
            </a:r>
            <a:r>
              <a:rPr lang="en-US" dirty="0" err="1" smtClean="0">
                <a:solidFill>
                  <a:schemeClr val="accent6">
                    <a:lumMod val="75000"/>
                  </a:schemeClr>
                </a:solidFill>
              </a:rPr>
              <a:t>thúc</a:t>
            </a:r>
            <a:r>
              <a:rPr lang="en-US" dirty="0" smtClean="0">
                <a:solidFill>
                  <a:schemeClr val="accent6">
                    <a:lumMod val="75000"/>
                  </a:schemeClr>
                </a:solidFill>
              </a:rPr>
              <a:t> </a:t>
            </a:r>
            <a:r>
              <a:rPr lang="en-US" dirty="0" err="1" smtClean="0">
                <a:solidFill>
                  <a:schemeClr val="accent6">
                    <a:lumMod val="75000"/>
                  </a:schemeClr>
                </a:solidFill>
              </a:rPr>
              <a:t>phiên</a:t>
            </a:r>
            <a:r>
              <a:rPr lang="en-US" dirty="0" smtClean="0">
                <a:solidFill>
                  <a:schemeClr val="accent6">
                    <a:lumMod val="75000"/>
                  </a:schemeClr>
                </a:solidFill>
              </a:rPr>
              <a:t> </a:t>
            </a:r>
            <a:r>
              <a:rPr lang="en-US" dirty="0" err="1" smtClean="0">
                <a:solidFill>
                  <a:schemeClr val="accent6">
                    <a:lumMod val="75000"/>
                  </a:schemeClr>
                </a:solidFill>
              </a:rPr>
              <a:t>làm</a:t>
            </a:r>
            <a:r>
              <a:rPr lang="en-US" dirty="0" smtClean="0">
                <a:solidFill>
                  <a:schemeClr val="accent6">
                    <a:lumMod val="75000"/>
                  </a:schemeClr>
                </a:solidFill>
              </a:rPr>
              <a:t> </a:t>
            </a:r>
            <a:r>
              <a:rPr lang="en-US" dirty="0" err="1" smtClean="0">
                <a:solidFill>
                  <a:schemeClr val="accent6">
                    <a:lumMod val="75000"/>
                  </a:schemeClr>
                </a:solidFill>
              </a:rPr>
              <a:t>việc</a:t>
            </a:r>
            <a:r>
              <a:rPr lang="en-US" dirty="0" smtClean="0">
                <a:solidFill>
                  <a:schemeClr val="accent6">
                    <a:lumMod val="75000"/>
                  </a:schemeClr>
                </a:solidFill>
              </a:rPr>
              <a:t> </a:t>
            </a:r>
            <a:r>
              <a:rPr lang="en-US" dirty="0" err="1" smtClean="0">
                <a:solidFill>
                  <a:schemeClr val="accent6">
                    <a:lumMod val="75000"/>
                  </a:schemeClr>
                </a:solidFill>
              </a:rPr>
              <a:t>với</a:t>
            </a:r>
            <a:r>
              <a:rPr lang="en-US" dirty="0" smtClean="0">
                <a:solidFill>
                  <a:schemeClr val="accent6">
                    <a:lumMod val="75000"/>
                  </a:schemeClr>
                </a:solidFill>
              </a:rPr>
              <a:t> file </a:t>
            </a:r>
            <a:r>
              <a:rPr lang="en-US" dirty="0" err="1" smtClean="0">
                <a:solidFill>
                  <a:schemeClr val="accent6">
                    <a:lumMod val="75000"/>
                  </a:schemeClr>
                </a:solidFill>
              </a:rPr>
              <a:t>hiện</a:t>
            </a:r>
            <a:r>
              <a:rPr lang="en-US" dirty="0" smtClean="0">
                <a:solidFill>
                  <a:schemeClr val="accent6">
                    <a:lumMod val="75000"/>
                  </a:schemeClr>
                </a:solidFill>
              </a:rPr>
              <a:t> </a:t>
            </a:r>
            <a:r>
              <a:rPr lang="en-US" dirty="0" err="1" smtClean="0">
                <a:solidFill>
                  <a:schemeClr val="accent6">
                    <a:lumMod val="75000"/>
                  </a:schemeClr>
                </a:solidFill>
              </a:rPr>
              <a:t>tại</a:t>
            </a:r>
            <a:endParaRPr lang="en-US" sz="1600" dirty="0">
              <a:solidFill>
                <a:schemeClr val="accent6">
                  <a:lumMod val="75000"/>
                </a:schemeClr>
              </a:solidFill>
            </a:endParaRPr>
          </a:p>
        </p:txBody>
      </p:sp>
      <p:sp>
        <p:nvSpPr>
          <p:cNvPr id="16" name="TextBox 15"/>
          <p:cNvSpPr txBox="1"/>
          <p:nvPr/>
        </p:nvSpPr>
        <p:spPr>
          <a:xfrm>
            <a:off x="612331" y="5305595"/>
            <a:ext cx="7834152" cy="923330"/>
          </a:xfrm>
          <a:prstGeom prst="rect">
            <a:avLst/>
          </a:prstGeom>
          <a:noFill/>
        </p:spPr>
        <p:txBody>
          <a:bodyPr wrap="square" rtlCol="0">
            <a:spAutoFit/>
          </a:bodyPr>
          <a:lstStyle/>
          <a:p>
            <a:r>
              <a:rPr lang="en-US" dirty="0" err="1" smtClean="0"/>
              <a:t>Phương</a:t>
            </a:r>
            <a:r>
              <a:rPr lang="en-US" dirty="0" smtClean="0"/>
              <a:t> </a:t>
            </a:r>
            <a:r>
              <a:rPr lang="en-US" dirty="0" err="1" smtClean="0"/>
              <a:t>thức</a:t>
            </a:r>
            <a:r>
              <a:rPr lang="en-US" dirty="0" smtClean="0"/>
              <a:t> </a:t>
            </a:r>
            <a:r>
              <a:rPr lang="en-US" b="1" dirty="0" smtClean="0">
                <a:solidFill>
                  <a:srgbClr val="FF0000"/>
                </a:solidFill>
              </a:rPr>
              <a:t>close()</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sau</a:t>
            </a:r>
            <a:r>
              <a:rPr lang="en-US" dirty="0" smtClean="0"/>
              <a:t> </a:t>
            </a:r>
            <a:r>
              <a:rPr lang="en-US" dirty="0" err="1" smtClean="0"/>
              <a:t>khi</a:t>
            </a:r>
            <a:r>
              <a:rPr lang="en-US" dirty="0" smtClean="0"/>
              <a:t> </a:t>
            </a:r>
            <a:r>
              <a:rPr lang="en-US" dirty="0" err="1" smtClean="0"/>
              <a:t>bạn</a:t>
            </a:r>
            <a:r>
              <a:rPr lang="en-US" dirty="0" smtClean="0"/>
              <a:t> </a:t>
            </a:r>
            <a:r>
              <a:rPr lang="en-US" dirty="0" err="1" smtClean="0"/>
              <a:t>mở</a:t>
            </a:r>
            <a:r>
              <a:rPr lang="en-US" dirty="0" smtClean="0"/>
              <a:t> file </a:t>
            </a:r>
            <a:r>
              <a:rPr lang="en-US" dirty="0" err="1" smtClean="0"/>
              <a:t>và</a:t>
            </a:r>
            <a:r>
              <a:rPr lang="en-US" dirty="0" smtClean="0"/>
              <a:t> </a:t>
            </a:r>
            <a:r>
              <a:rPr lang="en-US" dirty="0" err="1" smtClean="0"/>
              <a:t>ghi</a:t>
            </a:r>
            <a:r>
              <a:rPr lang="en-US" dirty="0" smtClean="0"/>
              <a:t> </a:t>
            </a:r>
            <a:r>
              <a:rPr lang="en-US" dirty="0" err="1" smtClean="0"/>
              <a:t>xong</a:t>
            </a:r>
            <a:r>
              <a:rPr lang="en-US" dirty="0" smtClean="0"/>
              <a:t> </a:t>
            </a:r>
            <a:r>
              <a:rPr lang="en-US" dirty="0" err="1" smtClean="0"/>
              <a:t>rất</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nó</a:t>
            </a:r>
            <a:r>
              <a:rPr lang="en-US" dirty="0" smtClean="0"/>
              <a:t> </a:t>
            </a:r>
            <a:r>
              <a:rPr lang="en-US" dirty="0" err="1" smtClean="0"/>
              <a:t>giúp</a:t>
            </a:r>
            <a:r>
              <a:rPr lang="en-US" dirty="0" smtClean="0"/>
              <a:t>: </a:t>
            </a:r>
            <a:r>
              <a:rPr lang="en-US" dirty="0" err="1"/>
              <a:t>Giải</a:t>
            </a:r>
            <a:r>
              <a:rPr lang="en-US" dirty="0"/>
              <a:t> </a:t>
            </a:r>
            <a:r>
              <a:rPr lang="en-US" dirty="0" err="1"/>
              <a:t>phóng</a:t>
            </a:r>
            <a:r>
              <a:rPr lang="en-US" dirty="0"/>
              <a:t> </a:t>
            </a:r>
            <a:r>
              <a:rPr lang="en-US" dirty="0" err="1"/>
              <a:t>tài</a:t>
            </a:r>
            <a:r>
              <a:rPr lang="en-US" dirty="0"/>
              <a:t> </a:t>
            </a:r>
            <a:r>
              <a:rPr lang="en-US" dirty="0" err="1" smtClean="0"/>
              <a:t>nguyên</a:t>
            </a:r>
            <a:r>
              <a:rPr lang="en-US" dirty="0" smtClean="0"/>
              <a:t>, </a:t>
            </a:r>
            <a:r>
              <a:rPr lang="vi-VN" dirty="0"/>
              <a:t>Lưu trữ dữ </a:t>
            </a:r>
            <a:r>
              <a:rPr lang="vi-VN" dirty="0" smtClean="0"/>
              <a:t>liệu</a:t>
            </a:r>
            <a:r>
              <a:rPr lang="en-US" dirty="0" smtClean="0"/>
              <a:t>, </a:t>
            </a:r>
            <a:r>
              <a:rPr lang="vi-VN" dirty="0"/>
              <a:t>Tránh lỗi khi làm việc sau khi tệp đã được </a:t>
            </a:r>
            <a:r>
              <a:rPr lang="vi-VN" dirty="0" smtClean="0"/>
              <a:t>đóng</a:t>
            </a:r>
            <a:r>
              <a:rPr lang="en-US" dirty="0" smtClean="0"/>
              <a:t>.</a:t>
            </a:r>
            <a:endParaRPr lang="en-US" b="1" dirty="0"/>
          </a:p>
        </p:txBody>
      </p:sp>
    </p:spTree>
    <p:extLst>
      <p:ext uri="{BB962C8B-B14F-4D97-AF65-F5344CB8AC3E}">
        <p14:creationId xmlns:p14="http://schemas.microsoft.com/office/powerpoint/2010/main" val="918768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err="1" smtClean="0"/>
              <a:t>readline</a:t>
            </a:r>
            <a:r>
              <a:rPr lang="en-US" b="1" dirty="0" smtClean="0"/>
              <a:t>()</a:t>
            </a:r>
            <a:endParaRPr lang="en-US" b="1" dirty="0">
              <a:solidFill>
                <a:srgbClr val="FF0000"/>
              </a:solidFill>
            </a:endParaRPr>
          </a:p>
        </p:txBody>
      </p:sp>
      <p:sp>
        <p:nvSpPr>
          <p:cNvPr id="28" name="TextBox 27"/>
          <p:cNvSpPr txBox="1"/>
          <p:nvPr/>
        </p:nvSpPr>
        <p:spPr>
          <a:xfrm>
            <a:off x="625365" y="2017550"/>
            <a:ext cx="7834152" cy="1200329"/>
          </a:xfrm>
          <a:prstGeom prst="rect">
            <a:avLst/>
          </a:prstGeom>
          <a:noFill/>
        </p:spPr>
        <p:txBody>
          <a:bodyPr wrap="square" rtlCol="0">
            <a:spAutoFit/>
          </a:bodyPr>
          <a:lstStyle/>
          <a:p>
            <a:r>
              <a:rPr lang="vi-VN" dirty="0"/>
              <a:t>Phương thức này được sử dụng để đọc một dòng văn bản từ tệp. Mỗi lần gọi phương thức readline(), nó sẽ đọc một dòng ký tự đầu tiên của tệp văn bản và di chuyển con trỏ tệp đến dòng kế tiếp. Khi không còn dòng nào để đọc, readline() trả về một chuỗi rỗng</a:t>
            </a:r>
            <a:endParaRPr lang="en-US" b="1" dirty="0"/>
          </a:p>
        </p:txBody>
      </p:sp>
      <p:sp>
        <p:nvSpPr>
          <p:cNvPr id="14" name="Rectangle 13"/>
          <p:cNvSpPr/>
          <p:nvPr/>
        </p:nvSpPr>
        <p:spPr>
          <a:xfrm>
            <a:off x="685161" y="3308648"/>
            <a:ext cx="7774356" cy="24505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865915" y="3518274"/>
            <a:ext cx="7402216" cy="1754326"/>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a:t>
            </a:r>
            <a:r>
              <a:rPr lang="en-US" dirty="0" smtClean="0">
                <a:solidFill>
                  <a:schemeClr val="accent2">
                    <a:lumMod val="75000"/>
                  </a:schemeClr>
                </a:solidFill>
              </a:rPr>
              <a:t>“r"</a:t>
            </a:r>
            <a:r>
              <a:rPr lang="en-US" dirty="0" smtClean="0">
                <a:solidFill>
                  <a:schemeClr val="accent4">
                    <a:lumMod val="60000"/>
                    <a:lumOff val="40000"/>
                  </a:schemeClr>
                </a:solidFill>
              </a:rPr>
              <a:t>)</a:t>
            </a:r>
            <a:endParaRPr lang="en-US" dirty="0" smtClean="0">
              <a:solidFill>
                <a:schemeClr val="accent4">
                  <a:lumMod val="60000"/>
                  <a:lumOff val="40000"/>
                </a:schemeClr>
              </a:solidFill>
            </a:endParaRPr>
          </a:p>
          <a:p>
            <a:r>
              <a:rPr lang="en-US" dirty="0">
                <a:solidFill>
                  <a:schemeClr val="bg1"/>
                </a:solidFill>
              </a:rPr>
              <a:t>l</a:t>
            </a:r>
            <a:r>
              <a:rPr lang="en-US" dirty="0" smtClean="0">
                <a:solidFill>
                  <a:schemeClr val="bg1"/>
                </a:solidFill>
              </a:rPr>
              <a:t>ine1 = </a:t>
            </a:r>
            <a:r>
              <a:rPr lang="en-US" dirty="0" err="1" smtClean="0">
                <a:solidFill>
                  <a:schemeClr val="bg1"/>
                </a:solidFill>
              </a:rPr>
              <a:t>f.readline</a:t>
            </a:r>
            <a:r>
              <a:rPr lang="en-US" dirty="0" smtClean="0">
                <a:solidFill>
                  <a:schemeClr val="bg1"/>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line1</a:t>
            </a:r>
            <a:r>
              <a:rPr lang="en-US" dirty="0" smtClean="0">
                <a:solidFill>
                  <a:schemeClr val="accent4">
                    <a:lumMod val="60000"/>
                    <a:lumOff val="40000"/>
                  </a:schemeClr>
                </a:solidFill>
              </a:rPr>
              <a:t>)  </a:t>
            </a:r>
            <a:r>
              <a:rPr lang="en-US" dirty="0" smtClean="0">
                <a:solidFill>
                  <a:schemeClr val="accent6">
                    <a:lumMod val="75000"/>
                  </a:schemeClr>
                </a:solidFill>
              </a:rPr>
              <a:t># </a:t>
            </a:r>
            <a:r>
              <a:rPr lang="en-US" dirty="0">
                <a:solidFill>
                  <a:schemeClr val="accent6">
                    <a:lumMod val="75000"/>
                  </a:schemeClr>
                </a:solidFill>
              </a:rPr>
              <a:t>In </a:t>
            </a:r>
            <a:r>
              <a:rPr lang="en-US" dirty="0" err="1">
                <a:solidFill>
                  <a:schemeClr val="accent6">
                    <a:lumMod val="75000"/>
                  </a:schemeClr>
                </a:solidFill>
              </a:rPr>
              <a:t>ra</a:t>
            </a:r>
            <a:r>
              <a:rPr lang="en-US" dirty="0">
                <a:solidFill>
                  <a:schemeClr val="accent6">
                    <a:lumMod val="75000"/>
                  </a:schemeClr>
                </a:solidFill>
              </a:rPr>
              <a:t> </a:t>
            </a:r>
            <a:r>
              <a:rPr lang="en-US" dirty="0" err="1">
                <a:solidFill>
                  <a:schemeClr val="accent6">
                    <a:lumMod val="75000"/>
                  </a:schemeClr>
                </a:solidFill>
              </a:rPr>
              <a:t>dòng</a:t>
            </a:r>
            <a:r>
              <a:rPr lang="en-US" dirty="0">
                <a:solidFill>
                  <a:schemeClr val="accent6">
                    <a:lumMod val="75000"/>
                  </a:schemeClr>
                </a:solidFill>
              </a:rPr>
              <a:t> </a:t>
            </a:r>
            <a:r>
              <a:rPr lang="en-US" dirty="0" err="1">
                <a:solidFill>
                  <a:schemeClr val="accent6">
                    <a:lumMod val="75000"/>
                  </a:schemeClr>
                </a:solidFill>
              </a:rPr>
              <a:t>đầu</a:t>
            </a:r>
            <a:r>
              <a:rPr lang="en-US" dirty="0">
                <a:solidFill>
                  <a:schemeClr val="accent6">
                    <a:lumMod val="75000"/>
                  </a:schemeClr>
                </a:solidFill>
              </a:rPr>
              <a:t> </a:t>
            </a:r>
            <a:r>
              <a:rPr lang="en-US" dirty="0" err="1">
                <a:solidFill>
                  <a:schemeClr val="accent6">
                    <a:lumMod val="75000"/>
                  </a:schemeClr>
                </a:solidFill>
              </a:rPr>
              <a:t>tiên</a:t>
            </a:r>
            <a:r>
              <a:rPr lang="en-US" dirty="0">
                <a:solidFill>
                  <a:schemeClr val="accent6">
                    <a:lumMod val="75000"/>
                  </a:schemeClr>
                </a:solidFill>
              </a:rPr>
              <a:t> </a:t>
            </a:r>
            <a:r>
              <a:rPr lang="en-US" dirty="0" err="1">
                <a:solidFill>
                  <a:schemeClr val="accent6">
                    <a:lumMod val="75000"/>
                  </a:schemeClr>
                </a:solidFill>
              </a:rPr>
              <a:t>của</a:t>
            </a:r>
            <a:r>
              <a:rPr lang="en-US" dirty="0">
                <a:solidFill>
                  <a:schemeClr val="accent6">
                    <a:lumMod val="75000"/>
                  </a:schemeClr>
                </a:solidFill>
              </a:rPr>
              <a:t> </a:t>
            </a:r>
            <a:r>
              <a:rPr lang="en-US" dirty="0" err="1">
                <a:solidFill>
                  <a:schemeClr val="accent6">
                    <a:lumMod val="75000"/>
                  </a:schemeClr>
                </a:solidFill>
              </a:rPr>
              <a:t>tệp</a:t>
            </a:r>
            <a:endParaRPr lang="en-US" dirty="0" smtClean="0">
              <a:solidFill>
                <a:schemeClr val="accent6">
                  <a:lumMod val="75000"/>
                </a:schemeClr>
              </a:solidFill>
            </a:endParaRPr>
          </a:p>
          <a:p>
            <a:endParaRPr lang="en-US" dirty="0" smtClean="0">
              <a:solidFill>
                <a:schemeClr val="bg1"/>
              </a:solidFill>
            </a:endParaRPr>
          </a:p>
          <a:p>
            <a:r>
              <a:rPr lang="en-US" dirty="0" smtClean="0">
                <a:solidFill>
                  <a:schemeClr val="bg1"/>
                </a:solidFill>
              </a:rPr>
              <a:t>line2 </a:t>
            </a:r>
            <a:r>
              <a:rPr lang="en-US" dirty="0">
                <a:solidFill>
                  <a:schemeClr val="bg1"/>
                </a:solidFill>
              </a:rPr>
              <a:t>= </a:t>
            </a:r>
            <a:r>
              <a:rPr lang="en-US" dirty="0" err="1">
                <a:solidFill>
                  <a:schemeClr val="bg1"/>
                </a:solidFill>
              </a:rPr>
              <a:t>f.readline</a:t>
            </a:r>
            <a:r>
              <a:rPr lang="en-US" dirty="0">
                <a:solidFill>
                  <a:schemeClr val="bg1"/>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line2</a:t>
            </a:r>
            <a:r>
              <a:rPr lang="en-US" dirty="0" smtClean="0">
                <a:solidFill>
                  <a:schemeClr val="accent4">
                    <a:lumMod val="60000"/>
                    <a:lumOff val="40000"/>
                  </a:schemeClr>
                </a:solidFill>
              </a:rPr>
              <a:t>)  </a:t>
            </a:r>
            <a:r>
              <a:rPr lang="en-US" dirty="0">
                <a:solidFill>
                  <a:schemeClr val="accent6">
                    <a:lumMod val="75000"/>
                  </a:schemeClr>
                </a:solidFill>
              </a:rPr>
              <a:t># In </a:t>
            </a:r>
            <a:r>
              <a:rPr lang="en-US" dirty="0" err="1">
                <a:solidFill>
                  <a:schemeClr val="accent6">
                    <a:lumMod val="75000"/>
                  </a:schemeClr>
                </a:solidFill>
              </a:rPr>
              <a:t>ra</a:t>
            </a:r>
            <a:r>
              <a:rPr lang="en-US" dirty="0">
                <a:solidFill>
                  <a:schemeClr val="accent6">
                    <a:lumMod val="75000"/>
                  </a:schemeClr>
                </a:solidFill>
              </a:rPr>
              <a:t> </a:t>
            </a:r>
            <a:r>
              <a:rPr lang="en-US" dirty="0" err="1">
                <a:solidFill>
                  <a:schemeClr val="accent6">
                    <a:lumMod val="75000"/>
                  </a:schemeClr>
                </a:solidFill>
              </a:rPr>
              <a:t>dòng</a:t>
            </a:r>
            <a:r>
              <a:rPr lang="en-US" dirty="0">
                <a:solidFill>
                  <a:schemeClr val="accent6">
                    <a:lumMod val="75000"/>
                  </a:schemeClr>
                </a:solidFill>
              </a:rPr>
              <a:t> </a:t>
            </a:r>
            <a:r>
              <a:rPr lang="en-US" dirty="0" err="1" smtClean="0">
                <a:solidFill>
                  <a:schemeClr val="accent6">
                    <a:lumMod val="75000"/>
                  </a:schemeClr>
                </a:solidFill>
              </a:rPr>
              <a:t>thứ</a:t>
            </a:r>
            <a:r>
              <a:rPr lang="en-US" dirty="0" smtClean="0">
                <a:solidFill>
                  <a:schemeClr val="accent6">
                    <a:lumMod val="75000"/>
                  </a:schemeClr>
                </a:solidFill>
              </a:rPr>
              <a:t> 2 </a:t>
            </a:r>
            <a:r>
              <a:rPr lang="en-US" dirty="0" err="1" smtClean="0">
                <a:solidFill>
                  <a:schemeClr val="accent6">
                    <a:lumMod val="75000"/>
                  </a:schemeClr>
                </a:solidFill>
              </a:rPr>
              <a:t>của</a:t>
            </a:r>
            <a:r>
              <a:rPr lang="en-US" dirty="0" smtClean="0">
                <a:solidFill>
                  <a:schemeClr val="accent6">
                    <a:lumMod val="75000"/>
                  </a:schemeClr>
                </a:solidFill>
              </a:rPr>
              <a:t> </a:t>
            </a:r>
            <a:r>
              <a:rPr lang="en-US" dirty="0" err="1">
                <a:solidFill>
                  <a:schemeClr val="accent6">
                    <a:lumMod val="75000"/>
                  </a:schemeClr>
                </a:solidFill>
              </a:rPr>
              <a:t>tệp</a:t>
            </a:r>
            <a:endParaRPr lang="en-US" dirty="0">
              <a:solidFill>
                <a:schemeClr val="accent6">
                  <a:lumMod val="75000"/>
                </a:schemeClr>
              </a:solidFill>
            </a:endParaRPr>
          </a:p>
        </p:txBody>
      </p:sp>
    </p:spTree>
    <p:extLst>
      <p:ext uri="{BB962C8B-B14F-4D97-AF65-F5344CB8AC3E}">
        <p14:creationId xmlns:p14="http://schemas.microsoft.com/office/powerpoint/2010/main" val="3363066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err="1" smtClean="0"/>
              <a:t>readlines</a:t>
            </a:r>
            <a:r>
              <a:rPr lang="en-US" b="1" dirty="0" smtClean="0"/>
              <a:t>()</a:t>
            </a:r>
            <a:endParaRPr lang="en-US" b="1" dirty="0">
              <a:solidFill>
                <a:srgbClr val="FF0000"/>
              </a:solidFill>
            </a:endParaRPr>
          </a:p>
        </p:txBody>
      </p:sp>
      <p:sp>
        <p:nvSpPr>
          <p:cNvPr id="28" name="TextBox 27"/>
          <p:cNvSpPr txBox="1"/>
          <p:nvPr/>
        </p:nvSpPr>
        <p:spPr>
          <a:xfrm>
            <a:off x="625365" y="2017550"/>
            <a:ext cx="7834152" cy="923330"/>
          </a:xfrm>
          <a:prstGeom prst="rect">
            <a:avLst/>
          </a:prstGeom>
          <a:noFill/>
        </p:spPr>
        <p:txBody>
          <a:bodyPr wrap="square" rtlCol="0">
            <a:spAutoFit/>
          </a:bodyPr>
          <a:lstStyle/>
          <a:p>
            <a:r>
              <a:rPr lang="vi-VN" dirty="0"/>
              <a:t>Phương thức này được sử dụng để đọc tất cả các dòng văn bản từ tệp và trả về một danh </a:t>
            </a:r>
            <a:r>
              <a:rPr lang="vi-VN" dirty="0" smtClean="0"/>
              <a:t>sách</a:t>
            </a:r>
            <a:r>
              <a:rPr lang="en-US" dirty="0" smtClean="0"/>
              <a:t> (</a:t>
            </a:r>
            <a:r>
              <a:rPr lang="en-US" dirty="0" err="1" smtClean="0"/>
              <a:t>kiểu</a:t>
            </a:r>
            <a:r>
              <a:rPr lang="en-US" dirty="0" smtClean="0"/>
              <a:t> list)</a:t>
            </a:r>
            <a:r>
              <a:rPr lang="vi-VN" dirty="0" smtClean="0"/>
              <a:t> </a:t>
            </a:r>
            <a:r>
              <a:rPr lang="vi-VN" dirty="0"/>
              <a:t>các chuỗi, trong đó mỗi phần tử trong danh sách là một dòng văn bản từ tệp</a:t>
            </a:r>
            <a:endParaRPr lang="en-US" b="1" dirty="0"/>
          </a:p>
        </p:txBody>
      </p:sp>
      <p:sp>
        <p:nvSpPr>
          <p:cNvPr id="14" name="Rectangle 13"/>
          <p:cNvSpPr/>
          <p:nvPr/>
        </p:nvSpPr>
        <p:spPr>
          <a:xfrm>
            <a:off x="685161" y="3308648"/>
            <a:ext cx="7774356" cy="167494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865915" y="3518274"/>
            <a:ext cx="7402216" cy="1200329"/>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a:t>
            </a:r>
            <a:r>
              <a:rPr lang="en-US" dirty="0" smtClean="0">
                <a:solidFill>
                  <a:schemeClr val="accent2">
                    <a:lumMod val="75000"/>
                  </a:schemeClr>
                </a:solidFill>
              </a:rPr>
              <a:t>“r"</a:t>
            </a:r>
            <a:r>
              <a:rPr lang="en-US" dirty="0" smtClean="0">
                <a:solidFill>
                  <a:schemeClr val="accent4">
                    <a:lumMod val="60000"/>
                    <a:lumOff val="40000"/>
                  </a:schemeClr>
                </a:solidFill>
              </a:rPr>
              <a:t>)</a:t>
            </a:r>
            <a:endParaRPr lang="en-US" dirty="0" smtClean="0">
              <a:solidFill>
                <a:schemeClr val="accent4">
                  <a:lumMod val="60000"/>
                  <a:lumOff val="40000"/>
                </a:schemeClr>
              </a:solidFill>
            </a:endParaRPr>
          </a:p>
          <a:p>
            <a:r>
              <a:rPr lang="en-US" dirty="0" smtClean="0">
                <a:solidFill>
                  <a:schemeClr val="bg1"/>
                </a:solidFill>
              </a:rPr>
              <a:t>lines = </a:t>
            </a:r>
            <a:r>
              <a:rPr lang="en-US" dirty="0" err="1" smtClean="0">
                <a:solidFill>
                  <a:schemeClr val="bg1"/>
                </a:solidFill>
              </a:rPr>
              <a:t>f.readlines</a:t>
            </a:r>
            <a:r>
              <a:rPr lang="en-US" dirty="0" smtClean="0">
                <a:solidFill>
                  <a:schemeClr val="bg1"/>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type</a:t>
            </a:r>
            <a:r>
              <a:rPr lang="en-US" dirty="0" smtClean="0">
                <a:solidFill>
                  <a:srgbClr val="FF66CC"/>
                </a:solidFill>
              </a:rPr>
              <a:t>(</a:t>
            </a:r>
            <a:r>
              <a:rPr lang="en-US" dirty="0" smtClean="0">
                <a:solidFill>
                  <a:schemeClr val="bg1"/>
                </a:solidFill>
              </a:rPr>
              <a:t>lines</a:t>
            </a:r>
            <a:r>
              <a:rPr lang="en-US" dirty="0" smtClean="0">
                <a:solidFill>
                  <a:srgbClr val="FF66CC"/>
                </a:solidFill>
              </a:rPr>
              <a:t>)</a:t>
            </a:r>
            <a:r>
              <a:rPr lang="en-US" dirty="0" smtClean="0">
                <a:solidFill>
                  <a:schemeClr val="accent4">
                    <a:lumMod val="60000"/>
                    <a:lumOff val="40000"/>
                  </a:schemeClr>
                </a:solidFill>
              </a:rPr>
              <a:t>) </a:t>
            </a:r>
            <a:r>
              <a:rPr lang="en-US" dirty="0" smtClean="0">
                <a:solidFill>
                  <a:schemeClr val="accent6">
                    <a:lumMod val="75000"/>
                  </a:schemeClr>
                </a:solidFill>
              </a:rPr>
              <a:t>#in </a:t>
            </a:r>
            <a:r>
              <a:rPr lang="en-US" dirty="0" err="1" smtClean="0">
                <a:solidFill>
                  <a:schemeClr val="accent6">
                    <a:lumMod val="75000"/>
                  </a:schemeClr>
                </a:solidFill>
              </a:rPr>
              <a:t>ra</a:t>
            </a:r>
            <a:r>
              <a:rPr lang="en-US" dirty="0" smtClean="0">
                <a:solidFill>
                  <a:schemeClr val="accent6">
                    <a:lumMod val="75000"/>
                  </a:schemeClr>
                </a:solidFill>
              </a:rPr>
              <a:t> </a:t>
            </a:r>
            <a:r>
              <a:rPr lang="en-US" dirty="0" err="1" smtClean="0">
                <a:solidFill>
                  <a:schemeClr val="accent6">
                    <a:lumMod val="75000"/>
                  </a:schemeClr>
                </a:solidFill>
              </a:rPr>
              <a:t>được</a:t>
            </a:r>
            <a:r>
              <a:rPr lang="en-US" dirty="0" smtClean="0">
                <a:solidFill>
                  <a:schemeClr val="accent6">
                    <a:lumMod val="75000"/>
                  </a:schemeClr>
                </a:solidFill>
              </a:rPr>
              <a:t>: list</a:t>
            </a: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lines</a:t>
            </a:r>
            <a:r>
              <a:rPr lang="en-US" dirty="0" smtClean="0">
                <a:solidFill>
                  <a:schemeClr val="accent4">
                    <a:lumMod val="60000"/>
                    <a:lumOff val="40000"/>
                  </a:schemeClr>
                </a:solidFill>
              </a:rPr>
              <a:t>)  </a:t>
            </a:r>
            <a:r>
              <a:rPr lang="en-US" dirty="0" smtClean="0">
                <a:solidFill>
                  <a:schemeClr val="accent6">
                    <a:lumMod val="75000"/>
                  </a:schemeClr>
                </a:solidFill>
              </a:rPr>
              <a:t># </a:t>
            </a:r>
            <a:r>
              <a:rPr lang="en-US" dirty="0">
                <a:solidFill>
                  <a:schemeClr val="accent6">
                    <a:lumMod val="75000"/>
                  </a:schemeClr>
                </a:solidFill>
              </a:rPr>
              <a:t>In </a:t>
            </a:r>
            <a:r>
              <a:rPr lang="en-US" dirty="0" err="1">
                <a:solidFill>
                  <a:schemeClr val="accent6">
                    <a:lumMod val="75000"/>
                  </a:schemeClr>
                </a:solidFill>
              </a:rPr>
              <a:t>ra</a:t>
            </a:r>
            <a:r>
              <a:rPr lang="en-US" dirty="0">
                <a:solidFill>
                  <a:schemeClr val="accent6">
                    <a:lumMod val="75000"/>
                  </a:schemeClr>
                </a:solidFill>
              </a:rPr>
              <a:t> </a:t>
            </a:r>
            <a:r>
              <a:rPr lang="en-US" dirty="0" err="1">
                <a:solidFill>
                  <a:schemeClr val="accent6">
                    <a:lumMod val="75000"/>
                  </a:schemeClr>
                </a:solidFill>
              </a:rPr>
              <a:t>toàn</a:t>
            </a:r>
            <a:r>
              <a:rPr lang="en-US" dirty="0">
                <a:solidFill>
                  <a:schemeClr val="accent6">
                    <a:lumMod val="75000"/>
                  </a:schemeClr>
                </a:solidFill>
              </a:rPr>
              <a:t> </a:t>
            </a:r>
            <a:r>
              <a:rPr lang="en-US" dirty="0" err="1">
                <a:solidFill>
                  <a:schemeClr val="accent6">
                    <a:lumMod val="75000"/>
                  </a:schemeClr>
                </a:solidFill>
              </a:rPr>
              <a:t>bộ</a:t>
            </a:r>
            <a:r>
              <a:rPr lang="en-US" dirty="0">
                <a:solidFill>
                  <a:schemeClr val="accent6">
                    <a:lumMod val="75000"/>
                  </a:schemeClr>
                </a:solidFill>
              </a:rPr>
              <a:t> </a:t>
            </a:r>
            <a:r>
              <a:rPr lang="en-US" dirty="0" err="1">
                <a:solidFill>
                  <a:schemeClr val="accent6">
                    <a:lumMod val="75000"/>
                  </a:schemeClr>
                </a:solidFill>
              </a:rPr>
              <a:t>nội</a:t>
            </a:r>
            <a:r>
              <a:rPr lang="en-US" dirty="0">
                <a:solidFill>
                  <a:schemeClr val="accent6">
                    <a:lumMod val="75000"/>
                  </a:schemeClr>
                </a:solidFill>
              </a:rPr>
              <a:t> </a:t>
            </a:r>
            <a:r>
              <a:rPr lang="en-US" dirty="0" smtClean="0">
                <a:solidFill>
                  <a:schemeClr val="accent6">
                    <a:lumMod val="75000"/>
                  </a:schemeClr>
                </a:solidFill>
              </a:rPr>
              <a:t>dung </a:t>
            </a:r>
            <a:r>
              <a:rPr lang="en-US" dirty="0" err="1" smtClean="0">
                <a:solidFill>
                  <a:schemeClr val="accent6">
                    <a:lumMod val="75000"/>
                  </a:schemeClr>
                </a:solidFill>
              </a:rPr>
              <a:t>của</a:t>
            </a:r>
            <a:r>
              <a:rPr lang="en-US" dirty="0" smtClean="0">
                <a:solidFill>
                  <a:schemeClr val="accent6">
                    <a:lumMod val="75000"/>
                  </a:schemeClr>
                </a:solidFill>
              </a:rPr>
              <a:t> </a:t>
            </a:r>
            <a:r>
              <a:rPr lang="en-US" dirty="0" err="1" smtClean="0">
                <a:solidFill>
                  <a:schemeClr val="accent6">
                    <a:lumMod val="75000"/>
                  </a:schemeClr>
                </a:solidFill>
              </a:rPr>
              <a:t>tệp</a:t>
            </a:r>
            <a:r>
              <a:rPr lang="en-US" dirty="0" smtClean="0">
                <a:solidFill>
                  <a:schemeClr val="accent6">
                    <a:lumMod val="75000"/>
                  </a:schemeClr>
                </a:solidFill>
              </a:rPr>
              <a:t> ở </a:t>
            </a:r>
            <a:r>
              <a:rPr lang="en-US" dirty="0" err="1" smtClean="0">
                <a:solidFill>
                  <a:schemeClr val="accent6">
                    <a:lumMod val="75000"/>
                  </a:schemeClr>
                </a:solidFill>
              </a:rPr>
              <a:t>dạng</a:t>
            </a:r>
            <a:r>
              <a:rPr lang="en-US" dirty="0" smtClean="0">
                <a:solidFill>
                  <a:schemeClr val="accent6">
                    <a:lumMod val="75000"/>
                  </a:schemeClr>
                </a:solidFill>
              </a:rPr>
              <a:t> list</a:t>
            </a:r>
          </a:p>
        </p:txBody>
      </p:sp>
      <p:sp>
        <p:nvSpPr>
          <p:cNvPr id="9" name="TextBox 8"/>
          <p:cNvSpPr txBox="1"/>
          <p:nvPr/>
        </p:nvSpPr>
        <p:spPr>
          <a:xfrm>
            <a:off x="625365" y="5249848"/>
            <a:ext cx="7834152" cy="923330"/>
          </a:xfrm>
          <a:prstGeom prst="rect">
            <a:avLst/>
          </a:prstGeom>
          <a:noFill/>
        </p:spPr>
        <p:txBody>
          <a:bodyPr wrap="square" rtlCol="0">
            <a:spAutoFit/>
          </a:bodyPr>
          <a:lstStyle/>
          <a:p>
            <a:r>
              <a:rPr lang="vi-VN" dirty="0"/>
              <a:t>Khi bạn sử dụng readlines(), toàn bộ nội dung của tệp sẽ được đọc và lưu trữ trong bộ nhớ. Nếu tệp quá lớn, điều này có thể ảnh hưởng đến hiệu năng và tiêu tốn nhiều tài nguyên.</a:t>
            </a:r>
            <a:endParaRPr lang="en-US" b="1" dirty="0"/>
          </a:p>
        </p:txBody>
      </p:sp>
    </p:spTree>
    <p:extLst>
      <p:ext uri="{BB962C8B-B14F-4D97-AF65-F5344CB8AC3E}">
        <p14:creationId xmlns:p14="http://schemas.microsoft.com/office/powerpoint/2010/main" val="1233388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vi-VN" dirty="0"/>
              <a:t>Phương thức ghi và tạo mới </a:t>
            </a:r>
            <a:r>
              <a:rPr lang="vi-VN" dirty="0" smtClean="0"/>
              <a:t>file</a:t>
            </a:r>
            <a:r>
              <a:rPr lang="en-US" dirty="0" smtClean="0"/>
              <a:t> </a:t>
            </a:r>
            <a:endParaRPr lang="en-US" dirty="0"/>
          </a:p>
        </p:txBody>
      </p:sp>
      <p:sp>
        <p:nvSpPr>
          <p:cNvPr id="29" name="Rectangle 28"/>
          <p:cNvSpPr/>
          <p:nvPr/>
        </p:nvSpPr>
        <p:spPr>
          <a:xfrm>
            <a:off x="685161" y="4189357"/>
            <a:ext cx="7774356" cy="115419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4339516"/>
            <a:ext cx="7402216" cy="923330"/>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a:t>
            </a:r>
            <a:r>
              <a:rPr lang="en-US" dirty="0">
                <a:solidFill>
                  <a:schemeClr val="accent2">
                    <a:lumMod val="75000"/>
                  </a:schemeClr>
                </a:solidFill>
              </a:rPr>
              <a:t>"</a:t>
            </a:r>
            <a:r>
              <a:rPr lang="en-US" dirty="0" smtClean="0">
                <a:solidFill>
                  <a:schemeClr val="accent2">
                    <a:lumMod val="75000"/>
                  </a:schemeClr>
                </a:solidFill>
              </a:rPr>
              <a:t>a</a:t>
            </a:r>
            <a:r>
              <a:rPr lang="en-US" dirty="0">
                <a:solidFill>
                  <a:schemeClr val="accent2">
                    <a:lumMod val="75000"/>
                  </a:schemeClr>
                </a:solidFill>
              </a:rPr>
              <a:t>"</a:t>
            </a:r>
            <a:r>
              <a:rPr lang="en-US" dirty="0" smtClean="0">
                <a:solidFill>
                  <a:schemeClr val="accent4">
                    <a:lumMod val="60000"/>
                    <a:lumOff val="40000"/>
                  </a:schemeClr>
                </a:solidFill>
              </a:rPr>
              <a:t>)</a:t>
            </a:r>
          </a:p>
          <a:p>
            <a:r>
              <a:rPr lang="en-US" dirty="0" err="1">
                <a:solidFill>
                  <a:schemeClr val="bg1"/>
                </a:solidFill>
              </a:rPr>
              <a:t>f.write</a:t>
            </a:r>
            <a:r>
              <a:rPr lang="en-US" dirty="0">
                <a:solidFill>
                  <a:schemeClr val="bg1"/>
                </a:solidFill>
              </a:rPr>
              <a:t>(</a:t>
            </a:r>
            <a:r>
              <a:rPr lang="en-US" dirty="0">
                <a:solidFill>
                  <a:schemeClr val="accent2">
                    <a:lumMod val="75000"/>
                  </a:schemeClr>
                </a:solidFill>
              </a:rPr>
              <a:t>"Now the file has more content!"</a:t>
            </a:r>
            <a:r>
              <a:rPr lang="en-US" dirty="0">
                <a:solidFill>
                  <a:schemeClr val="bg1"/>
                </a:solidFill>
              </a:rPr>
              <a:t>)</a:t>
            </a:r>
            <a:r>
              <a:rPr lang="en-US" sz="1600" dirty="0">
                <a:solidFill>
                  <a:schemeClr val="bg1"/>
                </a:solidFill>
              </a:rPr>
              <a:t/>
            </a:r>
            <a:br>
              <a:rPr lang="en-US" sz="1600" dirty="0">
                <a:solidFill>
                  <a:schemeClr val="bg1"/>
                </a:solidFill>
              </a:rPr>
            </a:br>
            <a:r>
              <a:rPr lang="en-US" dirty="0" err="1">
                <a:solidFill>
                  <a:schemeClr val="bg1"/>
                </a:solidFill>
              </a:rPr>
              <a:t>f.close</a:t>
            </a:r>
            <a:r>
              <a:rPr lang="en-US" dirty="0">
                <a:solidFill>
                  <a:schemeClr val="bg1"/>
                </a:solidFill>
              </a:rPr>
              <a:t>()</a:t>
            </a:r>
            <a:endParaRPr lang="en-US" sz="1600" dirty="0">
              <a:solidFill>
                <a:schemeClr val="bg1"/>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write() - </a:t>
            </a:r>
            <a:r>
              <a:rPr lang="en-US" b="1" dirty="0" err="1" smtClean="0">
                <a:solidFill>
                  <a:srgbClr val="FF0000"/>
                </a:solidFill>
              </a:rPr>
              <a:t>Ghi</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 </a:t>
            </a:r>
            <a:r>
              <a:rPr lang="en-US" b="1" dirty="0" err="1" smtClean="0">
                <a:solidFill>
                  <a:srgbClr val="FF0000"/>
                </a:solidFill>
              </a:rPr>
              <a:t>đã</a:t>
            </a:r>
            <a:r>
              <a:rPr lang="en-US" b="1" dirty="0" smtClean="0">
                <a:solidFill>
                  <a:srgbClr val="FF0000"/>
                </a:solidFill>
              </a:rPr>
              <a:t> </a:t>
            </a:r>
            <a:r>
              <a:rPr lang="en-US" b="1" dirty="0" err="1" smtClean="0">
                <a:solidFill>
                  <a:srgbClr val="FF0000"/>
                </a:solidFill>
              </a:rPr>
              <a:t>tồn</a:t>
            </a:r>
            <a:r>
              <a:rPr lang="en-US" b="1" dirty="0" smtClean="0">
                <a:solidFill>
                  <a:srgbClr val="FF0000"/>
                </a:solidFill>
              </a:rPr>
              <a:t> </a:t>
            </a:r>
            <a:r>
              <a:rPr lang="en-US" b="1" dirty="0" err="1" smtClean="0">
                <a:solidFill>
                  <a:srgbClr val="FF0000"/>
                </a:solidFill>
              </a:rPr>
              <a:t>tại</a:t>
            </a:r>
            <a:endParaRPr lang="en-US" b="1" dirty="0">
              <a:solidFill>
                <a:srgbClr val="FF0000"/>
              </a:solidFill>
            </a:endParaRPr>
          </a:p>
        </p:txBody>
      </p:sp>
      <p:sp>
        <p:nvSpPr>
          <p:cNvPr id="28" name="TextBox 27"/>
          <p:cNvSpPr txBox="1"/>
          <p:nvPr/>
        </p:nvSpPr>
        <p:spPr>
          <a:xfrm>
            <a:off x="625365" y="2149832"/>
            <a:ext cx="7834152" cy="646331"/>
          </a:xfrm>
          <a:prstGeom prst="rect">
            <a:avLst/>
          </a:prstGeom>
          <a:noFill/>
        </p:spPr>
        <p:txBody>
          <a:bodyPr wrap="square" rtlCol="0">
            <a:spAutoFit/>
          </a:bodyPr>
          <a:lstStyle/>
          <a:p>
            <a:r>
              <a:rPr lang="en-US" dirty="0" err="1" smtClean="0"/>
              <a:t>Để</a:t>
            </a:r>
            <a:r>
              <a:rPr lang="en-US" dirty="0" smtClean="0"/>
              <a:t> </a:t>
            </a:r>
            <a:r>
              <a:rPr lang="en-US" dirty="0" err="1" smtClean="0"/>
              <a:t>ghi</a:t>
            </a:r>
            <a:r>
              <a:rPr lang="en-US" dirty="0" smtClean="0"/>
              <a:t> </a:t>
            </a:r>
            <a:r>
              <a:rPr lang="en-US" dirty="0" err="1" smtClean="0"/>
              <a:t>nội</a:t>
            </a:r>
            <a:r>
              <a:rPr lang="en-US" dirty="0" smtClean="0"/>
              <a:t> dung </a:t>
            </a:r>
            <a:r>
              <a:rPr lang="en-US" dirty="0" err="1" smtClean="0"/>
              <a:t>vào</a:t>
            </a:r>
            <a:r>
              <a:rPr lang="en-US" dirty="0" smtClean="0"/>
              <a:t> </a:t>
            </a:r>
            <a:r>
              <a:rPr lang="en-US" dirty="0" err="1" smtClean="0"/>
              <a:t>một</a:t>
            </a:r>
            <a:r>
              <a:rPr lang="en-US" dirty="0" smtClean="0"/>
              <a:t> </a:t>
            </a:r>
            <a:r>
              <a:rPr lang="en-US" dirty="0" err="1" smtClean="0"/>
              <a:t>tệp</a:t>
            </a:r>
            <a:r>
              <a:rPr lang="en-US" dirty="0" smtClean="0"/>
              <a:t> tin </a:t>
            </a:r>
            <a:r>
              <a:rPr lang="en-US" dirty="0" err="1" smtClean="0"/>
              <a:t>đã</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trước</a:t>
            </a:r>
            <a:r>
              <a:rPr lang="en-US" dirty="0" smtClean="0"/>
              <a:t> </a:t>
            </a:r>
            <a:r>
              <a:rPr lang="en-US" dirty="0" err="1" smtClean="0"/>
              <a:t>hết</a:t>
            </a:r>
            <a:r>
              <a:rPr lang="en-US" dirty="0" smtClean="0"/>
              <a:t> </a:t>
            </a:r>
            <a:r>
              <a:rPr lang="en-US" dirty="0" err="1" smtClean="0"/>
              <a:t>bạn</a:t>
            </a:r>
            <a:r>
              <a:rPr lang="en-US" dirty="0" smtClean="0"/>
              <a:t> </a:t>
            </a:r>
            <a:r>
              <a:rPr lang="en-US" dirty="0" err="1" smtClean="0"/>
              <a:t>phải</a:t>
            </a:r>
            <a:r>
              <a:rPr lang="en-US" dirty="0" smtClean="0"/>
              <a:t> </a:t>
            </a:r>
            <a:r>
              <a:rPr lang="en-US" dirty="0" err="1" smtClean="0"/>
              <a:t>mở</a:t>
            </a:r>
            <a:r>
              <a:rPr lang="en-US" dirty="0" smtClean="0"/>
              <a:t> </a:t>
            </a:r>
            <a:r>
              <a:rPr lang="en-US" dirty="0" err="1" smtClean="0"/>
              <a:t>nó</a:t>
            </a:r>
            <a:r>
              <a:rPr lang="en-US" dirty="0" smtClean="0"/>
              <a:t> </a:t>
            </a:r>
            <a:r>
              <a:rPr lang="en-US" dirty="0" err="1" smtClean="0"/>
              <a:t>với</a:t>
            </a:r>
            <a:r>
              <a:rPr lang="en-US" dirty="0" smtClean="0"/>
              <a:t> </a:t>
            </a:r>
            <a:r>
              <a:rPr lang="en-US" dirty="0" err="1" smtClean="0"/>
              <a:t>phương</a:t>
            </a:r>
            <a:r>
              <a:rPr lang="en-US" dirty="0" smtClean="0"/>
              <a:t> </a:t>
            </a:r>
            <a:r>
              <a:rPr lang="en-US" dirty="0" err="1" smtClean="0"/>
              <a:t>thức</a:t>
            </a:r>
            <a:r>
              <a:rPr lang="en-US" dirty="0" smtClean="0"/>
              <a:t> open() </a:t>
            </a:r>
            <a:r>
              <a:rPr lang="en-US" dirty="0" err="1" smtClean="0"/>
              <a:t>và</a:t>
            </a:r>
            <a:r>
              <a:rPr lang="en-US" dirty="0" smtClean="0"/>
              <a:t> </a:t>
            </a:r>
            <a:r>
              <a:rPr lang="en-US" dirty="0" err="1" smtClean="0"/>
              <a:t>chọn</a:t>
            </a:r>
            <a:r>
              <a:rPr lang="en-US" dirty="0" smtClean="0"/>
              <a:t> 1 </a:t>
            </a:r>
            <a:r>
              <a:rPr lang="en-US" dirty="0" err="1" smtClean="0"/>
              <a:t>trong</a:t>
            </a:r>
            <a:r>
              <a:rPr lang="en-US" dirty="0" smtClean="0"/>
              <a:t> 2 </a:t>
            </a:r>
            <a:r>
              <a:rPr lang="en-US" dirty="0" err="1" smtClean="0"/>
              <a:t>chế</a:t>
            </a:r>
            <a:r>
              <a:rPr lang="en-US" dirty="0" smtClean="0"/>
              <a:t> </a:t>
            </a:r>
            <a:r>
              <a:rPr lang="en-US" dirty="0" err="1" smtClean="0"/>
              <a:t>độ</a:t>
            </a:r>
            <a:r>
              <a:rPr lang="en-US" dirty="0" smtClean="0"/>
              <a:t> (mode):</a:t>
            </a:r>
            <a:endParaRPr lang="en-US" b="1" dirty="0"/>
          </a:p>
        </p:txBody>
      </p:sp>
      <p:sp>
        <p:nvSpPr>
          <p:cNvPr id="23" name="TextBox 22"/>
          <p:cNvSpPr txBox="1"/>
          <p:nvPr/>
        </p:nvSpPr>
        <p:spPr>
          <a:xfrm>
            <a:off x="625365" y="3773549"/>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mở</a:t>
            </a:r>
            <a:r>
              <a:rPr lang="en-US" dirty="0" smtClean="0"/>
              <a:t> file demo_file.txt </a:t>
            </a:r>
            <a:r>
              <a:rPr lang="en-US" dirty="0" err="1" smtClean="0"/>
              <a:t>và</a:t>
            </a:r>
            <a:r>
              <a:rPr lang="en-US" dirty="0" smtClean="0"/>
              <a:t> </a:t>
            </a:r>
            <a:r>
              <a:rPr lang="en-US" dirty="0" err="1" smtClean="0"/>
              <a:t>ghi</a:t>
            </a:r>
            <a:r>
              <a:rPr lang="en-US" dirty="0" smtClean="0"/>
              <a:t> </a:t>
            </a:r>
            <a:r>
              <a:rPr lang="en-US" dirty="0" err="1" smtClean="0"/>
              <a:t>tiếp</a:t>
            </a:r>
            <a:r>
              <a:rPr lang="en-US" dirty="0" smtClean="0"/>
              <a:t> </a:t>
            </a:r>
            <a:r>
              <a:rPr lang="en-US" dirty="0" err="1" smtClean="0"/>
              <a:t>nội</a:t>
            </a:r>
            <a:r>
              <a:rPr lang="en-US" dirty="0" smtClean="0"/>
              <a:t> dung </a:t>
            </a:r>
            <a:r>
              <a:rPr lang="en-US" dirty="0" err="1" smtClean="0"/>
              <a:t>vào</a:t>
            </a:r>
            <a:endParaRPr lang="en-US" b="1" dirty="0"/>
          </a:p>
        </p:txBody>
      </p:sp>
      <p:sp>
        <p:nvSpPr>
          <p:cNvPr id="12" name="TextBox 11"/>
          <p:cNvSpPr txBox="1"/>
          <p:nvPr/>
        </p:nvSpPr>
        <p:spPr>
          <a:xfrm>
            <a:off x="685162" y="3271562"/>
            <a:ext cx="6858002" cy="369332"/>
          </a:xfrm>
          <a:prstGeom prst="rect">
            <a:avLst/>
          </a:prstGeom>
          <a:noFill/>
        </p:spPr>
        <p:txBody>
          <a:bodyPr wrap="square" rtlCol="0">
            <a:spAutoFit/>
          </a:bodyPr>
          <a:lstStyle/>
          <a:p>
            <a:r>
              <a:rPr lang="en-US" b="1" dirty="0" smtClean="0"/>
              <a:t>w: </a:t>
            </a:r>
            <a:r>
              <a:rPr lang="fr-FR" dirty="0"/>
              <a:t>là </a:t>
            </a:r>
            <a:r>
              <a:rPr lang="fr-FR" dirty="0" smtClean="0"/>
              <a:t>Write (</a:t>
            </a:r>
            <a:r>
              <a:rPr lang="fr-FR" dirty="0" err="1" smtClean="0"/>
              <a:t>ghi</a:t>
            </a:r>
            <a:r>
              <a:rPr lang="fr-FR" dirty="0" smtClean="0"/>
              <a:t> </a:t>
            </a:r>
            <a:r>
              <a:rPr lang="fr-FR" dirty="0" err="1" smtClean="0"/>
              <a:t>đè</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
        <p:nvSpPr>
          <p:cNvPr id="13" name="TextBox 12"/>
          <p:cNvSpPr txBox="1"/>
          <p:nvPr/>
        </p:nvSpPr>
        <p:spPr>
          <a:xfrm>
            <a:off x="685161" y="2880632"/>
            <a:ext cx="7140741" cy="369332"/>
          </a:xfrm>
          <a:prstGeom prst="rect">
            <a:avLst/>
          </a:prstGeom>
          <a:noFill/>
        </p:spPr>
        <p:txBody>
          <a:bodyPr wrap="square" rtlCol="0">
            <a:spAutoFit/>
          </a:bodyPr>
          <a:lstStyle/>
          <a:p>
            <a:r>
              <a:rPr lang="en-US" b="1" dirty="0"/>
              <a:t>a</a:t>
            </a:r>
            <a:r>
              <a:rPr lang="en-US" b="1" dirty="0" smtClean="0"/>
              <a:t>: </a:t>
            </a:r>
            <a:r>
              <a:rPr lang="fr-FR" dirty="0"/>
              <a:t>là </a:t>
            </a:r>
            <a:r>
              <a:rPr lang="en-US" dirty="0" smtClean="0"/>
              <a:t>Append</a:t>
            </a:r>
            <a:r>
              <a:rPr lang="fr-FR" dirty="0" smtClean="0"/>
              <a:t> (</a:t>
            </a:r>
            <a:r>
              <a:rPr lang="fr-FR" dirty="0" err="1" smtClean="0"/>
              <a:t>ghi</a:t>
            </a:r>
            <a:r>
              <a:rPr lang="fr-FR" dirty="0" smtClean="0"/>
              <a:t> </a:t>
            </a:r>
            <a:r>
              <a:rPr lang="fr-FR" dirty="0" err="1" smtClean="0"/>
              <a:t>nối</a:t>
            </a:r>
            <a:r>
              <a:rPr lang="fr-FR" dirty="0" smtClean="0"/>
              <a:t> </a:t>
            </a:r>
            <a:r>
              <a:rPr lang="fr-FR" dirty="0" err="1" smtClean="0"/>
              <a:t>vào</a:t>
            </a:r>
            <a:r>
              <a:rPr lang="fr-FR" dirty="0" smtClean="0"/>
              <a:t> </a:t>
            </a:r>
            <a:r>
              <a:rPr lang="fr-FR" dirty="0" err="1" smtClean="0"/>
              <a:t>cuối</a:t>
            </a:r>
            <a:r>
              <a:rPr lang="fr-FR" dirty="0" smtClean="0"/>
              <a:t> </a:t>
            </a:r>
            <a:r>
              <a:rPr lang="fr-FR" dirty="0" err="1" smtClean="0"/>
              <a:t>tệp</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Tree>
    <p:extLst>
      <p:ext uri="{BB962C8B-B14F-4D97-AF65-F5344CB8AC3E}">
        <p14:creationId xmlns:p14="http://schemas.microsoft.com/office/powerpoint/2010/main" val="1490176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10.2 </a:t>
            </a:r>
            <a:r>
              <a:rPr lang="vi-VN" dirty="0"/>
              <a:t>Phương thức ghi và tạo mới file</a:t>
            </a:r>
            <a:r>
              <a:rPr lang="en-US" dirty="0"/>
              <a:t> </a:t>
            </a:r>
          </a:p>
        </p:txBody>
      </p:sp>
      <p:sp>
        <p:nvSpPr>
          <p:cNvPr id="29" name="Rectangle 28"/>
          <p:cNvSpPr/>
          <p:nvPr/>
        </p:nvSpPr>
        <p:spPr>
          <a:xfrm>
            <a:off x="685161" y="2438303"/>
            <a:ext cx="7774356" cy="115419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588462"/>
            <a:ext cx="7402216" cy="923330"/>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“w"</a:t>
            </a:r>
            <a:r>
              <a:rPr lang="en-US" dirty="0" smtClean="0">
                <a:solidFill>
                  <a:schemeClr val="accent4">
                    <a:lumMod val="60000"/>
                    <a:lumOff val="40000"/>
                  </a:schemeClr>
                </a:solidFill>
              </a:rPr>
              <a:t>)</a:t>
            </a:r>
          </a:p>
          <a:p>
            <a:r>
              <a:rPr lang="en-US" dirty="0" err="1">
                <a:solidFill>
                  <a:schemeClr val="bg1"/>
                </a:solidFill>
              </a:rPr>
              <a:t>f.write</a:t>
            </a:r>
            <a:r>
              <a:rPr lang="en-US" dirty="0">
                <a:solidFill>
                  <a:schemeClr val="bg1"/>
                </a:solidFill>
              </a:rPr>
              <a:t>(</a:t>
            </a:r>
            <a:r>
              <a:rPr lang="en-US" dirty="0">
                <a:solidFill>
                  <a:schemeClr val="accent2">
                    <a:lumMod val="75000"/>
                  </a:schemeClr>
                </a:solidFill>
              </a:rPr>
              <a:t>"Now the file has more content!"</a:t>
            </a:r>
            <a:r>
              <a:rPr lang="en-US" dirty="0">
                <a:solidFill>
                  <a:schemeClr val="bg1"/>
                </a:solidFill>
              </a:rPr>
              <a:t>)</a:t>
            </a:r>
            <a:r>
              <a:rPr lang="en-US" sz="1600" dirty="0">
                <a:solidFill>
                  <a:schemeClr val="bg1"/>
                </a:solidFill>
              </a:rPr>
              <a:t/>
            </a:r>
            <a:br>
              <a:rPr lang="en-US" sz="1600" dirty="0">
                <a:solidFill>
                  <a:schemeClr val="bg1"/>
                </a:solidFill>
              </a:rPr>
            </a:br>
            <a:r>
              <a:rPr lang="en-US" dirty="0" err="1">
                <a:solidFill>
                  <a:schemeClr val="bg1"/>
                </a:solidFill>
              </a:rPr>
              <a:t>f.close</a:t>
            </a:r>
            <a:r>
              <a:rPr lang="en-US" dirty="0">
                <a:solidFill>
                  <a:schemeClr val="bg1"/>
                </a:solidFill>
              </a:rPr>
              <a:t>()</a:t>
            </a:r>
            <a:endParaRPr lang="en-US" sz="1600" dirty="0">
              <a:solidFill>
                <a:schemeClr val="bg1"/>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write() - </a:t>
            </a:r>
            <a:r>
              <a:rPr lang="en-US" b="1" dirty="0" err="1" smtClean="0">
                <a:solidFill>
                  <a:srgbClr val="FF0000"/>
                </a:solidFill>
              </a:rPr>
              <a:t>Ghi</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 </a:t>
            </a:r>
            <a:r>
              <a:rPr lang="en-US" b="1" dirty="0" err="1" smtClean="0">
                <a:solidFill>
                  <a:srgbClr val="FF0000"/>
                </a:solidFill>
              </a:rPr>
              <a:t>đã</a:t>
            </a:r>
            <a:r>
              <a:rPr lang="en-US" b="1" dirty="0" smtClean="0">
                <a:solidFill>
                  <a:srgbClr val="FF0000"/>
                </a:solidFill>
              </a:rPr>
              <a:t> </a:t>
            </a:r>
            <a:r>
              <a:rPr lang="en-US" b="1" dirty="0" err="1" smtClean="0">
                <a:solidFill>
                  <a:srgbClr val="FF0000"/>
                </a:solidFill>
              </a:rPr>
              <a:t>tồn</a:t>
            </a:r>
            <a:r>
              <a:rPr lang="en-US" b="1" dirty="0" smtClean="0">
                <a:solidFill>
                  <a:srgbClr val="FF0000"/>
                </a:solidFill>
              </a:rPr>
              <a:t> </a:t>
            </a:r>
            <a:r>
              <a:rPr lang="en-US" b="1" dirty="0" err="1" smtClean="0">
                <a:solidFill>
                  <a:srgbClr val="FF0000"/>
                </a:solidFill>
              </a:rPr>
              <a:t>tại</a:t>
            </a:r>
            <a:endParaRPr lang="en-US" b="1" dirty="0">
              <a:solidFill>
                <a:srgbClr val="FF0000"/>
              </a:solidFill>
            </a:endParaRPr>
          </a:p>
        </p:txBody>
      </p:sp>
      <p:sp>
        <p:nvSpPr>
          <p:cNvPr id="23" name="TextBox 22"/>
          <p:cNvSpPr txBox="1"/>
          <p:nvPr/>
        </p:nvSpPr>
        <p:spPr>
          <a:xfrm>
            <a:off x="625365" y="2022495"/>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mở</a:t>
            </a:r>
            <a:r>
              <a:rPr lang="en-US" dirty="0" smtClean="0"/>
              <a:t> file demo_file.txt </a:t>
            </a:r>
            <a:r>
              <a:rPr lang="en-US" dirty="0" err="1" smtClean="0"/>
              <a:t>và</a:t>
            </a:r>
            <a:r>
              <a:rPr lang="en-US" dirty="0" smtClean="0"/>
              <a:t> </a:t>
            </a:r>
            <a:r>
              <a:rPr lang="en-US" b="1" dirty="0" err="1" smtClean="0"/>
              <a:t>ghi</a:t>
            </a:r>
            <a:r>
              <a:rPr lang="en-US" b="1" dirty="0" smtClean="0"/>
              <a:t> </a:t>
            </a:r>
            <a:r>
              <a:rPr lang="en-US" b="1" dirty="0" err="1" smtClean="0"/>
              <a:t>đè</a:t>
            </a:r>
            <a:r>
              <a:rPr lang="en-US" b="1" dirty="0" smtClean="0"/>
              <a:t> </a:t>
            </a:r>
            <a:r>
              <a:rPr lang="en-US" dirty="0" err="1" smtClean="0"/>
              <a:t>nội</a:t>
            </a:r>
            <a:r>
              <a:rPr lang="en-US" dirty="0" smtClean="0"/>
              <a:t> dung </a:t>
            </a:r>
            <a:r>
              <a:rPr lang="en-US" dirty="0" err="1" smtClean="0"/>
              <a:t>đã</a:t>
            </a:r>
            <a:r>
              <a:rPr lang="en-US" dirty="0" smtClean="0"/>
              <a:t> </a:t>
            </a:r>
            <a:r>
              <a:rPr lang="en-US" dirty="0" err="1" smtClean="0"/>
              <a:t>có</a:t>
            </a:r>
            <a:endParaRPr lang="en-US" b="1" dirty="0"/>
          </a:p>
        </p:txBody>
      </p:sp>
      <p:sp>
        <p:nvSpPr>
          <p:cNvPr id="15" name="TextBox 14"/>
          <p:cNvSpPr txBox="1"/>
          <p:nvPr/>
        </p:nvSpPr>
        <p:spPr>
          <a:xfrm>
            <a:off x="625365" y="3919119"/>
            <a:ext cx="7834152" cy="369332"/>
          </a:xfrm>
          <a:prstGeom prst="rect">
            <a:avLst/>
          </a:prstGeom>
          <a:noFill/>
        </p:spPr>
        <p:txBody>
          <a:bodyPr wrap="square" rtlCol="0">
            <a:spAutoFit/>
          </a:bodyPr>
          <a:lstStyle/>
          <a:p>
            <a:r>
              <a:rPr lang="en-US" dirty="0" err="1" smtClean="0"/>
              <a:t>Bạn</a:t>
            </a:r>
            <a:r>
              <a:rPr lang="en-US" dirty="0" smtClean="0"/>
              <a:t> </a:t>
            </a:r>
            <a:r>
              <a:rPr lang="en-US" dirty="0" err="1" smtClean="0"/>
              <a:t>kiểm</a:t>
            </a:r>
            <a:r>
              <a:rPr lang="en-US" dirty="0" smtClean="0"/>
              <a:t> </a:t>
            </a:r>
            <a:r>
              <a:rPr lang="en-US" dirty="0" err="1" smtClean="0"/>
              <a:t>tra</a:t>
            </a:r>
            <a:r>
              <a:rPr lang="en-US" dirty="0" smtClean="0"/>
              <a:t> </a:t>
            </a:r>
            <a:r>
              <a:rPr lang="en-US" dirty="0" err="1" smtClean="0"/>
              <a:t>nội</a:t>
            </a:r>
            <a:r>
              <a:rPr lang="en-US" dirty="0" smtClean="0"/>
              <a:t> dung </a:t>
            </a:r>
            <a:r>
              <a:rPr lang="en-US" dirty="0" err="1" smtClean="0"/>
              <a:t>đã</a:t>
            </a:r>
            <a:r>
              <a:rPr lang="en-US" dirty="0" smtClean="0"/>
              <a:t> </a:t>
            </a:r>
            <a:r>
              <a:rPr lang="en-US" dirty="0" err="1" smtClean="0"/>
              <a:t>được</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chưa</a:t>
            </a:r>
            <a:r>
              <a:rPr lang="en-US" dirty="0" smtClean="0"/>
              <a:t> </a:t>
            </a:r>
            <a:r>
              <a:rPr lang="en-US" dirty="0" err="1" smtClean="0"/>
              <a:t>với</a:t>
            </a:r>
            <a:r>
              <a:rPr lang="en-US" dirty="0" smtClean="0"/>
              <a:t> </a:t>
            </a:r>
            <a:r>
              <a:rPr lang="en-US" dirty="0" err="1" smtClean="0"/>
              <a:t>cách</a:t>
            </a:r>
            <a:r>
              <a:rPr lang="en-US" dirty="0" smtClean="0"/>
              <a:t> code </a:t>
            </a:r>
            <a:r>
              <a:rPr lang="en-US" dirty="0" err="1" smtClean="0"/>
              <a:t>như</a:t>
            </a:r>
            <a:r>
              <a:rPr lang="en-US" dirty="0" smtClean="0"/>
              <a:t> </a:t>
            </a:r>
            <a:r>
              <a:rPr lang="en-US" dirty="0" err="1" smtClean="0"/>
              <a:t>sau</a:t>
            </a:r>
            <a:r>
              <a:rPr lang="en-US" dirty="0" smtClean="0"/>
              <a:t>:</a:t>
            </a:r>
            <a:endParaRPr lang="en-US" b="1" dirty="0"/>
          </a:p>
        </p:txBody>
      </p:sp>
      <p:sp>
        <p:nvSpPr>
          <p:cNvPr id="16" name="Rectangle 15"/>
          <p:cNvSpPr/>
          <p:nvPr/>
        </p:nvSpPr>
        <p:spPr>
          <a:xfrm>
            <a:off x="685161" y="4437224"/>
            <a:ext cx="7774356" cy="109542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865915" y="4587383"/>
            <a:ext cx="7402216" cy="646331"/>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“r"</a:t>
            </a:r>
            <a:r>
              <a:rPr lang="en-US" dirty="0" smtClean="0">
                <a:solidFill>
                  <a:schemeClr val="accent4">
                    <a:lumMod val="60000"/>
                    <a:lumOff val="40000"/>
                  </a:schemeClr>
                </a:solidFill>
              </a:rPr>
              <a:t>)</a:t>
            </a:r>
          </a:p>
          <a:p>
            <a:r>
              <a:rPr lang="en-US" dirty="0">
                <a:solidFill>
                  <a:schemeClr val="bg1"/>
                </a:solidFill>
              </a:rPr>
              <a:t>print</a:t>
            </a:r>
            <a:r>
              <a:rPr lang="en-US" dirty="0">
                <a:solidFill>
                  <a:schemeClr val="accent4">
                    <a:lumMod val="60000"/>
                    <a:lumOff val="40000"/>
                  </a:schemeClr>
                </a:solidFill>
              </a:rPr>
              <a:t>(</a:t>
            </a:r>
            <a:r>
              <a:rPr lang="en-US" dirty="0" err="1">
                <a:solidFill>
                  <a:schemeClr val="bg1"/>
                </a:solidFill>
              </a:rPr>
              <a:t>f.read</a:t>
            </a:r>
            <a:r>
              <a:rPr lang="en-US" dirty="0">
                <a:solidFill>
                  <a:srgbClr val="FF66CC"/>
                </a:solidFill>
              </a:rPr>
              <a:t>()</a:t>
            </a: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sp>
        <p:nvSpPr>
          <p:cNvPr id="18" name="TextBox 17"/>
          <p:cNvSpPr txBox="1"/>
          <p:nvPr/>
        </p:nvSpPr>
        <p:spPr>
          <a:xfrm>
            <a:off x="625365" y="5673491"/>
            <a:ext cx="7834152" cy="646331"/>
          </a:xfrm>
          <a:prstGeom prst="rect">
            <a:avLst/>
          </a:prstGeom>
          <a:noFill/>
        </p:spPr>
        <p:txBody>
          <a:bodyPr wrap="square" rtlCol="0">
            <a:spAutoFit/>
          </a:bodyPr>
          <a:lstStyle/>
          <a:p>
            <a:r>
              <a:rPr lang="en-US" dirty="0" err="1" smtClean="0"/>
              <a:t>Đầu</a:t>
            </a:r>
            <a:r>
              <a:rPr lang="en-US" dirty="0" smtClean="0"/>
              <a:t> </a:t>
            </a:r>
            <a:r>
              <a:rPr lang="en-US" dirty="0" err="1" smtClean="0"/>
              <a:t>tiên</a:t>
            </a:r>
            <a:r>
              <a:rPr lang="en-US" dirty="0" smtClean="0"/>
              <a:t> </a:t>
            </a:r>
            <a:r>
              <a:rPr lang="en-US" dirty="0" err="1" smtClean="0"/>
              <a:t>mở</a:t>
            </a:r>
            <a:r>
              <a:rPr lang="en-US" dirty="0" smtClean="0"/>
              <a:t> file </a:t>
            </a:r>
            <a:r>
              <a:rPr lang="en-US" dirty="0" err="1" smtClean="0"/>
              <a:t>ra</a:t>
            </a:r>
            <a:r>
              <a:rPr lang="en-US" dirty="0" smtClean="0"/>
              <a:t>, </a:t>
            </a:r>
            <a:r>
              <a:rPr lang="en-US" dirty="0" err="1" smtClean="0"/>
              <a:t>sau</a:t>
            </a:r>
            <a:r>
              <a:rPr lang="en-US" dirty="0" smtClean="0"/>
              <a:t> </a:t>
            </a:r>
            <a:r>
              <a:rPr lang="en-US" dirty="0" err="1" smtClean="0"/>
              <a:t>đó</a:t>
            </a:r>
            <a:r>
              <a:rPr lang="en-US" dirty="0" smtClean="0"/>
              <a:t> </a:t>
            </a:r>
            <a:r>
              <a:rPr lang="en-US" dirty="0" err="1" smtClean="0"/>
              <a:t>dùng</a:t>
            </a:r>
            <a:r>
              <a:rPr lang="en-US" dirty="0" smtClean="0"/>
              <a:t> </a:t>
            </a:r>
            <a:r>
              <a:rPr lang="en-US" dirty="0" err="1" smtClean="0"/>
              <a:t>phương</a:t>
            </a:r>
            <a:r>
              <a:rPr lang="en-US" dirty="0" smtClean="0"/>
              <a:t> </a:t>
            </a:r>
            <a:r>
              <a:rPr lang="en-US" dirty="0" err="1" smtClean="0"/>
              <a:t>thức</a:t>
            </a:r>
            <a:r>
              <a:rPr lang="en-US" dirty="0" smtClean="0"/>
              <a:t> read() </a:t>
            </a:r>
            <a:r>
              <a:rPr lang="en-US" dirty="0" err="1" smtClean="0"/>
              <a:t>để</a:t>
            </a:r>
            <a:r>
              <a:rPr lang="en-US" dirty="0" smtClean="0"/>
              <a:t> </a:t>
            </a:r>
            <a:r>
              <a:rPr lang="en-US" dirty="0" err="1" smtClean="0"/>
              <a:t>đọc</a:t>
            </a:r>
            <a:r>
              <a:rPr lang="en-US" dirty="0" smtClean="0"/>
              <a:t> </a:t>
            </a:r>
            <a:r>
              <a:rPr lang="en-US" dirty="0" err="1" smtClean="0"/>
              <a:t>nội</a:t>
            </a:r>
            <a:r>
              <a:rPr lang="en-US" dirty="0" smtClean="0"/>
              <a:t> dung </a:t>
            </a:r>
            <a:r>
              <a:rPr lang="en-US" dirty="0" err="1" smtClean="0"/>
              <a:t>tập</a:t>
            </a:r>
            <a:r>
              <a:rPr lang="en-US" dirty="0" smtClean="0"/>
              <a:t> tin </a:t>
            </a:r>
            <a:endParaRPr lang="en-US" b="1" dirty="0"/>
          </a:p>
        </p:txBody>
      </p:sp>
    </p:spTree>
    <p:extLst>
      <p:ext uri="{BB962C8B-B14F-4D97-AF65-F5344CB8AC3E}">
        <p14:creationId xmlns:p14="http://schemas.microsoft.com/office/powerpoint/2010/main" val="190061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16</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10.2 </a:t>
            </a:r>
            <a:r>
              <a:rPr lang="vi-VN" dirty="0"/>
              <a:t>Phương thức ghi và tạo mới file</a:t>
            </a:r>
            <a:r>
              <a:rPr lang="en-US" dirty="0"/>
              <a:t> </a:t>
            </a:r>
          </a:p>
        </p:txBody>
      </p:sp>
      <p:sp>
        <p:nvSpPr>
          <p:cNvPr id="29" name="Rectangle 28"/>
          <p:cNvSpPr/>
          <p:nvPr/>
        </p:nvSpPr>
        <p:spPr>
          <a:xfrm>
            <a:off x="685161" y="2438302"/>
            <a:ext cx="7774356" cy="26653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588462"/>
            <a:ext cx="7402216" cy="2308324"/>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“w"</a:t>
            </a:r>
            <a:r>
              <a:rPr lang="en-US" dirty="0" smtClean="0">
                <a:solidFill>
                  <a:schemeClr val="accent4">
                    <a:lumMod val="60000"/>
                    <a:lumOff val="40000"/>
                  </a:schemeClr>
                </a:solidFill>
              </a:rPr>
              <a:t>)</a:t>
            </a:r>
          </a:p>
          <a:p>
            <a:r>
              <a:rPr lang="en-US" dirty="0">
                <a:solidFill>
                  <a:schemeClr val="bg1"/>
                </a:solidFill>
              </a:rPr>
              <a:t>m</a:t>
            </a:r>
            <a:r>
              <a:rPr lang="en-US" dirty="0" smtClean="0">
                <a:solidFill>
                  <a:schemeClr val="bg1"/>
                </a:solidFill>
              </a:rPr>
              <a:t>sg1 = </a:t>
            </a:r>
            <a:r>
              <a:rPr lang="en-US" dirty="0" smtClean="0">
                <a:solidFill>
                  <a:schemeClr val="accent2">
                    <a:lumMod val="75000"/>
                  </a:schemeClr>
                </a:solidFill>
              </a:rPr>
              <a:t>‘</a:t>
            </a:r>
            <a:r>
              <a:rPr lang="en-US" dirty="0" err="1" smtClean="0">
                <a:solidFill>
                  <a:schemeClr val="accent2">
                    <a:lumMod val="75000"/>
                  </a:schemeClr>
                </a:solidFill>
              </a:rPr>
              <a:t>Đây</a:t>
            </a:r>
            <a:r>
              <a:rPr lang="en-US" dirty="0" smtClean="0">
                <a:solidFill>
                  <a:schemeClr val="accent2">
                    <a:lumMod val="75000"/>
                  </a:schemeClr>
                </a:solidFill>
              </a:rPr>
              <a:t> </a:t>
            </a:r>
            <a:r>
              <a:rPr lang="en-US" dirty="0" err="1" smtClean="0">
                <a:solidFill>
                  <a:schemeClr val="accent2">
                    <a:lumMod val="75000"/>
                  </a:schemeClr>
                </a:solidFill>
              </a:rPr>
              <a:t>là</a:t>
            </a:r>
            <a:r>
              <a:rPr lang="en-US" dirty="0" smtClean="0">
                <a:solidFill>
                  <a:schemeClr val="accent2">
                    <a:lumMod val="75000"/>
                  </a:schemeClr>
                </a:solidFill>
              </a:rPr>
              <a:t> </a:t>
            </a:r>
            <a:r>
              <a:rPr lang="en-US" dirty="0" err="1" smtClean="0">
                <a:solidFill>
                  <a:schemeClr val="accent2">
                    <a:lumMod val="75000"/>
                  </a:schemeClr>
                </a:solidFill>
              </a:rPr>
              <a:t>dòng</a:t>
            </a:r>
            <a:r>
              <a:rPr lang="en-US" dirty="0" smtClean="0">
                <a:solidFill>
                  <a:schemeClr val="accent2">
                    <a:lumMod val="75000"/>
                  </a:schemeClr>
                </a:solidFill>
              </a:rPr>
              <a:t> 1 \n’</a:t>
            </a:r>
          </a:p>
          <a:p>
            <a:r>
              <a:rPr lang="en-US" dirty="0" smtClean="0">
                <a:solidFill>
                  <a:schemeClr val="bg1"/>
                </a:solidFill>
              </a:rPr>
              <a:t>msg2 </a:t>
            </a:r>
            <a:r>
              <a:rPr lang="en-US" dirty="0">
                <a:solidFill>
                  <a:schemeClr val="bg1"/>
                </a:solidFill>
              </a:rPr>
              <a:t>= </a:t>
            </a:r>
            <a:r>
              <a:rPr lang="en-US" dirty="0">
                <a:solidFill>
                  <a:schemeClr val="accent2">
                    <a:lumMod val="75000"/>
                  </a:schemeClr>
                </a:solidFill>
              </a:rPr>
              <a:t>‘</a:t>
            </a:r>
            <a:r>
              <a:rPr lang="en-US" dirty="0" err="1">
                <a:solidFill>
                  <a:schemeClr val="accent2">
                    <a:lumMod val="75000"/>
                  </a:schemeClr>
                </a:solidFill>
              </a:rPr>
              <a:t>Đây</a:t>
            </a:r>
            <a:r>
              <a:rPr lang="en-US" dirty="0">
                <a:solidFill>
                  <a:schemeClr val="accent2">
                    <a:lumMod val="75000"/>
                  </a:schemeClr>
                </a:solidFill>
              </a:rPr>
              <a:t> </a:t>
            </a:r>
            <a:r>
              <a:rPr lang="en-US" dirty="0" err="1">
                <a:solidFill>
                  <a:schemeClr val="accent2">
                    <a:lumMod val="75000"/>
                  </a:schemeClr>
                </a:solidFill>
              </a:rPr>
              <a:t>là</a:t>
            </a:r>
            <a:r>
              <a:rPr lang="en-US" dirty="0">
                <a:solidFill>
                  <a:schemeClr val="accent2">
                    <a:lumMod val="75000"/>
                  </a:schemeClr>
                </a:solidFill>
              </a:rPr>
              <a:t> </a:t>
            </a:r>
            <a:r>
              <a:rPr lang="en-US" dirty="0" err="1">
                <a:solidFill>
                  <a:schemeClr val="accent2">
                    <a:lumMod val="75000"/>
                  </a:schemeClr>
                </a:solidFill>
              </a:rPr>
              <a:t>dòng</a:t>
            </a:r>
            <a:r>
              <a:rPr lang="en-US" dirty="0">
                <a:solidFill>
                  <a:schemeClr val="accent2">
                    <a:lumMod val="75000"/>
                  </a:schemeClr>
                </a:solidFill>
              </a:rPr>
              <a:t> </a:t>
            </a:r>
            <a:r>
              <a:rPr lang="en-US" dirty="0" smtClean="0">
                <a:solidFill>
                  <a:schemeClr val="accent2">
                    <a:lumMod val="75000"/>
                  </a:schemeClr>
                </a:solidFill>
              </a:rPr>
              <a:t>2 </a:t>
            </a:r>
            <a:r>
              <a:rPr lang="en-US" dirty="0">
                <a:solidFill>
                  <a:schemeClr val="accent2">
                    <a:lumMod val="75000"/>
                  </a:schemeClr>
                </a:solidFill>
              </a:rPr>
              <a:t>\n’</a:t>
            </a:r>
          </a:p>
          <a:p>
            <a:r>
              <a:rPr lang="en-US" dirty="0">
                <a:solidFill>
                  <a:schemeClr val="bg1"/>
                </a:solidFill>
              </a:rPr>
              <a:t>m</a:t>
            </a:r>
            <a:r>
              <a:rPr lang="en-US" dirty="0" smtClean="0">
                <a:solidFill>
                  <a:schemeClr val="bg1"/>
                </a:solidFill>
              </a:rPr>
              <a:t>sg3 = </a:t>
            </a:r>
            <a:r>
              <a:rPr lang="en-US" dirty="0">
                <a:solidFill>
                  <a:schemeClr val="accent2">
                    <a:lumMod val="75000"/>
                  </a:schemeClr>
                </a:solidFill>
              </a:rPr>
              <a:t>‘</a:t>
            </a:r>
            <a:r>
              <a:rPr lang="en-US" dirty="0" err="1">
                <a:solidFill>
                  <a:schemeClr val="accent2">
                    <a:lumMod val="75000"/>
                  </a:schemeClr>
                </a:solidFill>
              </a:rPr>
              <a:t>Đây</a:t>
            </a:r>
            <a:r>
              <a:rPr lang="en-US" dirty="0">
                <a:solidFill>
                  <a:schemeClr val="accent2">
                    <a:lumMod val="75000"/>
                  </a:schemeClr>
                </a:solidFill>
              </a:rPr>
              <a:t> </a:t>
            </a:r>
            <a:r>
              <a:rPr lang="en-US" dirty="0" err="1">
                <a:solidFill>
                  <a:schemeClr val="accent2">
                    <a:lumMod val="75000"/>
                  </a:schemeClr>
                </a:solidFill>
              </a:rPr>
              <a:t>là</a:t>
            </a:r>
            <a:r>
              <a:rPr lang="en-US" dirty="0">
                <a:solidFill>
                  <a:schemeClr val="accent2">
                    <a:lumMod val="75000"/>
                  </a:schemeClr>
                </a:solidFill>
              </a:rPr>
              <a:t> </a:t>
            </a:r>
            <a:r>
              <a:rPr lang="en-US" dirty="0" err="1">
                <a:solidFill>
                  <a:schemeClr val="accent2">
                    <a:lumMod val="75000"/>
                  </a:schemeClr>
                </a:solidFill>
              </a:rPr>
              <a:t>dòng</a:t>
            </a:r>
            <a:r>
              <a:rPr lang="en-US" dirty="0">
                <a:solidFill>
                  <a:schemeClr val="accent2">
                    <a:lumMod val="75000"/>
                  </a:schemeClr>
                </a:solidFill>
              </a:rPr>
              <a:t> </a:t>
            </a:r>
            <a:r>
              <a:rPr lang="en-US" dirty="0" smtClean="0">
                <a:solidFill>
                  <a:schemeClr val="accent2">
                    <a:lumMod val="75000"/>
                  </a:schemeClr>
                </a:solidFill>
              </a:rPr>
              <a:t>3 </a:t>
            </a:r>
            <a:r>
              <a:rPr lang="en-US" dirty="0">
                <a:solidFill>
                  <a:schemeClr val="accent2">
                    <a:lumMod val="75000"/>
                  </a:schemeClr>
                </a:solidFill>
              </a:rPr>
              <a:t>\n’</a:t>
            </a:r>
          </a:p>
          <a:p>
            <a:r>
              <a:rPr lang="en-US" dirty="0" err="1" smtClean="0">
                <a:solidFill>
                  <a:schemeClr val="bg1"/>
                </a:solidFill>
              </a:rPr>
              <a:t>f.write</a:t>
            </a:r>
            <a:r>
              <a:rPr lang="en-US" dirty="0" smtClean="0">
                <a:solidFill>
                  <a:schemeClr val="bg1"/>
                </a:solidFill>
              </a:rPr>
              <a:t>(msg1)</a:t>
            </a:r>
          </a:p>
          <a:p>
            <a:r>
              <a:rPr lang="en-US" dirty="0" err="1" smtClean="0">
                <a:solidFill>
                  <a:schemeClr val="bg1"/>
                </a:solidFill>
              </a:rPr>
              <a:t>f.write</a:t>
            </a:r>
            <a:r>
              <a:rPr lang="en-US" dirty="0" smtClean="0">
                <a:solidFill>
                  <a:schemeClr val="bg1"/>
                </a:solidFill>
              </a:rPr>
              <a:t>(msg2)</a:t>
            </a:r>
            <a:endParaRPr lang="en-US" dirty="0" smtClean="0">
              <a:solidFill>
                <a:schemeClr val="bg1"/>
              </a:solidFill>
            </a:endParaRPr>
          </a:p>
          <a:p>
            <a:r>
              <a:rPr lang="en-US" dirty="0" smtClean="0">
                <a:solidFill>
                  <a:schemeClr val="bg1"/>
                </a:solidFill>
              </a:rPr>
              <a:t>p</a:t>
            </a:r>
            <a:r>
              <a:rPr lang="en-US" dirty="0" smtClean="0">
                <a:solidFill>
                  <a:schemeClr val="bg1"/>
                </a:solidFill>
              </a:rPr>
              <a:t>rint(msg3, file = </a:t>
            </a:r>
            <a:r>
              <a:rPr lang="en-US" dirty="0" err="1" smtClean="0">
                <a:solidFill>
                  <a:schemeClr val="bg1"/>
                </a:solidFill>
              </a:rPr>
              <a:t>fileout</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Ghi</a:t>
            </a:r>
            <a:r>
              <a:rPr lang="en-US" dirty="0" smtClean="0">
                <a:solidFill>
                  <a:schemeClr val="accent6">
                    <a:lumMod val="75000"/>
                  </a:schemeClr>
                </a:solidFill>
              </a:rPr>
              <a:t> </a:t>
            </a:r>
            <a:r>
              <a:rPr lang="en-US" dirty="0" err="1" smtClean="0">
                <a:solidFill>
                  <a:schemeClr val="accent6">
                    <a:lumMod val="75000"/>
                  </a:schemeClr>
                </a:solidFill>
              </a:rPr>
              <a:t>nội</a:t>
            </a:r>
            <a:r>
              <a:rPr lang="en-US" dirty="0" smtClean="0">
                <a:solidFill>
                  <a:schemeClr val="accent6">
                    <a:lumMod val="75000"/>
                  </a:schemeClr>
                </a:solidFill>
              </a:rPr>
              <a:t> dung </a:t>
            </a:r>
            <a:r>
              <a:rPr lang="en-US" dirty="0" err="1" smtClean="0">
                <a:solidFill>
                  <a:schemeClr val="accent6">
                    <a:lumMod val="75000"/>
                  </a:schemeClr>
                </a:solidFill>
              </a:rPr>
              <a:t>với</a:t>
            </a:r>
            <a:r>
              <a:rPr lang="en-US" dirty="0" smtClean="0">
                <a:solidFill>
                  <a:schemeClr val="accent6">
                    <a:lumMod val="75000"/>
                  </a:schemeClr>
                </a:solidFill>
              </a:rPr>
              <a:t> </a:t>
            </a:r>
            <a:r>
              <a:rPr lang="en-US" dirty="0" err="1" smtClean="0">
                <a:solidFill>
                  <a:schemeClr val="accent6">
                    <a:lumMod val="75000"/>
                  </a:schemeClr>
                </a:solidFill>
              </a:rPr>
              <a:t>lệnh</a:t>
            </a:r>
            <a:r>
              <a:rPr lang="en-US" dirty="0" smtClean="0">
                <a:solidFill>
                  <a:schemeClr val="accent6">
                    <a:lumMod val="75000"/>
                  </a:schemeClr>
                </a:solidFill>
              </a:rPr>
              <a:t> print()</a:t>
            </a:r>
          </a:p>
          <a:p>
            <a:r>
              <a:rPr lang="en-US" dirty="0" err="1" smtClean="0">
                <a:solidFill>
                  <a:schemeClr val="bg1"/>
                </a:solidFill>
              </a:rPr>
              <a:t>f.close</a:t>
            </a:r>
            <a:r>
              <a:rPr lang="en-US" dirty="0">
                <a:solidFill>
                  <a:schemeClr val="bg1"/>
                </a:solidFill>
              </a:rPr>
              <a:t>()</a:t>
            </a:r>
            <a:endParaRPr lang="en-US" sz="1600" dirty="0">
              <a:solidFill>
                <a:schemeClr val="bg1"/>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write() - </a:t>
            </a:r>
            <a:r>
              <a:rPr lang="en-US" b="1" dirty="0" err="1" smtClean="0">
                <a:solidFill>
                  <a:srgbClr val="FF0000"/>
                </a:solidFill>
              </a:rPr>
              <a:t>Ghi</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 </a:t>
            </a:r>
            <a:r>
              <a:rPr lang="en-US" b="1" dirty="0" err="1" smtClean="0">
                <a:solidFill>
                  <a:srgbClr val="FF0000"/>
                </a:solidFill>
              </a:rPr>
              <a:t>đã</a:t>
            </a:r>
            <a:r>
              <a:rPr lang="en-US" b="1" dirty="0" smtClean="0">
                <a:solidFill>
                  <a:srgbClr val="FF0000"/>
                </a:solidFill>
              </a:rPr>
              <a:t> </a:t>
            </a:r>
            <a:r>
              <a:rPr lang="en-US" b="1" dirty="0" err="1" smtClean="0">
                <a:solidFill>
                  <a:srgbClr val="FF0000"/>
                </a:solidFill>
              </a:rPr>
              <a:t>tồn</a:t>
            </a:r>
            <a:r>
              <a:rPr lang="en-US" b="1" dirty="0" smtClean="0">
                <a:solidFill>
                  <a:srgbClr val="FF0000"/>
                </a:solidFill>
              </a:rPr>
              <a:t> </a:t>
            </a:r>
            <a:r>
              <a:rPr lang="en-US" b="1" dirty="0" err="1" smtClean="0">
                <a:solidFill>
                  <a:srgbClr val="FF0000"/>
                </a:solidFill>
              </a:rPr>
              <a:t>tại</a:t>
            </a:r>
            <a:endParaRPr lang="en-US" b="1" dirty="0">
              <a:solidFill>
                <a:srgbClr val="FF0000"/>
              </a:solidFill>
            </a:endParaRPr>
          </a:p>
        </p:txBody>
      </p:sp>
      <p:sp>
        <p:nvSpPr>
          <p:cNvPr id="23" name="TextBox 22"/>
          <p:cNvSpPr txBox="1"/>
          <p:nvPr/>
        </p:nvSpPr>
        <p:spPr>
          <a:xfrm>
            <a:off x="625365" y="2022495"/>
            <a:ext cx="7834152" cy="369332"/>
          </a:xfrm>
          <a:prstGeom prst="rect">
            <a:avLst/>
          </a:prstGeom>
          <a:noFill/>
        </p:spPr>
        <p:txBody>
          <a:bodyPr wrap="square" rtlCol="0">
            <a:spAutoFit/>
          </a:bodyPr>
          <a:lstStyle/>
          <a:p>
            <a:r>
              <a:rPr lang="en-US" dirty="0" err="1" smtClean="0"/>
              <a:t>Ghi</a:t>
            </a:r>
            <a:r>
              <a:rPr lang="en-US" dirty="0" smtClean="0"/>
              <a:t> </a:t>
            </a:r>
            <a:r>
              <a:rPr lang="en-US" dirty="0" err="1" smtClean="0"/>
              <a:t>nội</a:t>
            </a:r>
            <a:r>
              <a:rPr lang="en-US" dirty="0" smtClean="0"/>
              <a:t> </a:t>
            </a:r>
            <a:r>
              <a:rPr lang="en-US" dirty="0" err="1" smtClean="0"/>
              <a:t>xuống</a:t>
            </a:r>
            <a:r>
              <a:rPr lang="en-US" dirty="0" smtClean="0"/>
              <a:t> </a:t>
            </a:r>
            <a:r>
              <a:rPr lang="en-US" dirty="0" err="1" smtClean="0"/>
              <a:t>dòng</a:t>
            </a:r>
            <a:endParaRPr lang="en-US" b="1" dirty="0"/>
          </a:p>
        </p:txBody>
      </p:sp>
      <p:sp>
        <p:nvSpPr>
          <p:cNvPr id="18" name="TextBox 17"/>
          <p:cNvSpPr txBox="1"/>
          <p:nvPr/>
        </p:nvSpPr>
        <p:spPr>
          <a:xfrm>
            <a:off x="625365" y="5253788"/>
            <a:ext cx="7834152" cy="646331"/>
          </a:xfrm>
          <a:prstGeom prst="rect">
            <a:avLst/>
          </a:prstGeom>
          <a:noFill/>
        </p:spPr>
        <p:txBody>
          <a:bodyPr wrap="square" rtlCol="0">
            <a:spAutoFit/>
          </a:bodyPr>
          <a:lstStyle/>
          <a:p>
            <a:r>
              <a:rPr lang="en-US" dirty="0" err="1" smtClean="0"/>
              <a:t>Để</a:t>
            </a:r>
            <a:r>
              <a:rPr lang="en-US" dirty="0" smtClean="0"/>
              <a:t> </a:t>
            </a:r>
            <a:r>
              <a:rPr lang="en-US" dirty="0" err="1" smtClean="0"/>
              <a:t>ghi</a:t>
            </a:r>
            <a:r>
              <a:rPr lang="en-US" dirty="0" smtClean="0"/>
              <a:t> </a:t>
            </a:r>
            <a:r>
              <a:rPr lang="en-US" dirty="0" err="1" smtClean="0"/>
              <a:t>nhiều</a:t>
            </a:r>
            <a:r>
              <a:rPr lang="en-US" dirty="0" smtClean="0"/>
              <a:t> </a:t>
            </a:r>
            <a:r>
              <a:rPr lang="en-US" dirty="0" err="1" smtClean="0"/>
              <a:t>dòng</a:t>
            </a:r>
            <a:r>
              <a:rPr lang="en-US" dirty="0" smtClean="0"/>
              <a:t> </a:t>
            </a:r>
            <a:r>
              <a:rPr lang="en-US" dirty="0" err="1" smtClean="0"/>
              <a:t>và</a:t>
            </a:r>
            <a:r>
              <a:rPr lang="en-US" dirty="0" smtClean="0"/>
              <a:t> </a:t>
            </a:r>
            <a:r>
              <a:rPr lang="en-US" dirty="0" err="1" smtClean="0"/>
              <a:t>muốn</a:t>
            </a:r>
            <a:r>
              <a:rPr lang="en-US" dirty="0" smtClean="0"/>
              <a:t> </a:t>
            </a:r>
            <a:r>
              <a:rPr lang="en-US" dirty="0" err="1" smtClean="0"/>
              <a:t>xuống</a:t>
            </a:r>
            <a:r>
              <a:rPr lang="en-US" dirty="0" smtClean="0"/>
              <a:t> </a:t>
            </a:r>
            <a:r>
              <a:rPr lang="en-US" dirty="0" err="1" smtClean="0"/>
              <a:t>dòng</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kí</a:t>
            </a:r>
            <a:r>
              <a:rPr lang="en-US" dirty="0" smtClean="0"/>
              <a:t> </a:t>
            </a:r>
            <a:r>
              <a:rPr lang="en-US" dirty="0" err="1" smtClean="0"/>
              <a:t>tự</a:t>
            </a:r>
            <a:r>
              <a:rPr lang="en-US" dirty="0" smtClean="0"/>
              <a:t> \n </a:t>
            </a:r>
            <a:r>
              <a:rPr lang="en-US" dirty="0" err="1" smtClean="0"/>
              <a:t>vào</a:t>
            </a:r>
            <a:r>
              <a:rPr lang="en-US" dirty="0" smtClean="0"/>
              <a:t> </a:t>
            </a:r>
            <a:r>
              <a:rPr lang="en-US" dirty="0" err="1" smtClean="0"/>
              <a:t>cuối</a:t>
            </a:r>
            <a:r>
              <a:rPr lang="en-US" dirty="0" smtClean="0"/>
              <a:t> </a:t>
            </a:r>
            <a:r>
              <a:rPr lang="en-US" dirty="0" err="1" smtClean="0"/>
              <a:t>mỗi</a:t>
            </a:r>
            <a:r>
              <a:rPr lang="en-US" dirty="0" smtClean="0"/>
              <a:t> </a:t>
            </a:r>
            <a:r>
              <a:rPr lang="en-US" dirty="0" err="1" smtClean="0"/>
              <a:t>dòng</a:t>
            </a:r>
            <a:r>
              <a:rPr lang="en-US" dirty="0" smtClean="0"/>
              <a:t> </a:t>
            </a:r>
            <a:r>
              <a:rPr lang="en-US" dirty="0" err="1" smtClean="0"/>
              <a:t>như</a:t>
            </a:r>
            <a:r>
              <a:rPr lang="en-US" dirty="0" smtClean="0"/>
              <a:t> </a:t>
            </a:r>
            <a:r>
              <a:rPr lang="en-US" dirty="0" err="1" smtClean="0"/>
              <a:t>ví</a:t>
            </a:r>
            <a:r>
              <a:rPr lang="en-US" dirty="0" smtClean="0"/>
              <a:t> </a:t>
            </a:r>
            <a:r>
              <a:rPr lang="en-US" dirty="0" err="1" smtClean="0"/>
              <a:t>dụ</a:t>
            </a:r>
            <a:r>
              <a:rPr lang="en-US" dirty="0" smtClean="0"/>
              <a:t> </a:t>
            </a:r>
            <a:r>
              <a:rPr lang="en-US" dirty="0" err="1" smtClean="0"/>
              <a:t>trên</a:t>
            </a:r>
            <a:endParaRPr lang="en-US" dirty="0" smtClean="0"/>
          </a:p>
        </p:txBody>
      </p:sp>
      <p:sp>
        <p:nvSpPr>
          <p:cNvPr id="13" name="TextBox 12"/>
          <p:cNvSpPr txBox="1"/>
          <p:nvPr/>
        </p:nvSpPr>
        <p:spPr>
          <a:xfrm>
            <a:off x="625365" y="5944904"/>
            <a:ext cx="7834152" cy="646331"/>
          </a:xfrm>
          <a:prstGeom prst="rect">
            <a:avLst/>
          </a:prstGeom>
          <a:noFill/>
        </p:spPr>
        <p:txBody>
          <a:bodyPr wrap="square" rtlCol="0">
            <a:spAutoFit/>
          </a:bodyPr>
          <a:lstStyle/>
          <a:p>
            <a:r>
              <a:rPr lang="en-US" dirty="0" err="1" smtClean="0"/>
              <a:t>Bạn</a:t>
            </a:r>
            <a:r>
              <a:rPr lang="en-US" dirty="0" smtClean="0"/>
              <a:t>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lệnh</a:t>
            </a:r>
            <a:r>
              <a:rPr lang="en-US" dirty="0" smtClean="0"/>
              <a:t> print() </a:t>
            </a:r>
            <a:r>
              <a:rPr lang="en-US" dirty="0" err="1" smtClean="0"/>
              <a:t>với</a:t>
            </a:r>
            <a:r>
              <a:rPr lang="en-US" dirty="0" smtClean="0"/>
              <a:t> </a:t>
            </a:r>
            <a:r>
              <a:rPr lang="en-US" dirty="0" err="1" smtClean="0"/>
              <a:t>tham</a:t>
            </a:r>
            <a:r>
              <a:rPr lang="en-US" dirty="0" smtClean="0"/>
              <a:t> </a:t>
            </a:r>
            <a:r>
              <a:rPr lang="en-US" dirty="0" err="1" smtClean="0"/>
              <a:t>số</a:t>
            </a:r>
            <a:r>
              <a:rPr lang="en-US" dirty="0" smtClean="0"/>
              <a:t> </a:t>
            </a:r>
            <a:r>
              <a:rPr lang="en-US" dirty="0" err="1" smtClean="0"/>
              <a:t>thứ</a:t>
            </a:r>
            <a:r>
              <a:rPr lang="en-US" dirty="0" smtClean="0"/>
              <a:t> 2 (file) </a:t>
            </a:r>
            <a:r>
              <a:rPr lang="en-US" dirty="0" err="1" smtClean="0"/>
              <a:t>như</a:t>
            </a:r>
            <a:r>
              <a:rPr lang="en-US" dirty="0" smtClean="0"/>
              <a:t> </a:t>
            </a:r>
            <a:r>
              <a:rPr lang="en-US" dirty="0" err="1" smtClean="0"/>
              <a:t>trên</a:t>
            </a:r>
            <a:r>
              <a:rPr lang="en-US" dirty="0" smtClean="0"/>
              <a:t> </a:t>
            </a:r>
            <a:r>
              <a:rPr lang="en-US" dirty="0" err="1" smtClean="0"/>
              <a:t>để</a:t>
            </a:r>
            <a:r>
              <a:rPr lang="en-US" dirty="0" smtClean="0"/>
              <a:t> </a:t>
            </a:r>
            <a:r>
              <a:rPr lang="en-US" dirty="0" err="1" smtClean="0"/>
              <a:t>ghi</a:t>
            </a:r>
            <a:r>
              <a:rPr lang="en-US" dirty="0" smtClean="0"/>
              <a:t> </a:t>
            </a:r>
            <a:r>
              <a:rPr lang="en-US" dirty="0" err="1" smtClean="0"/>
              <a:t>nội</a:t>
            </a:r>
            <a:r>
              <a:rPr lang="en-US" dirty="0" smtClean="0"/>
              <a:t> dung</a:t>
            </a:r>
          </a:p>
        </p:txBody>
      </p:sp>
    </p:spTree>
    <p:extLst>
      <p:ext uri="{BB962C8B-B14F-4D97-AF65-F5344CB8AC3E}">
        <p14:creationId xmlns:p14="http://schemas.microsoft.com/office/powerpoint/2010/main" val="1248591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17</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10.2 </a:t>
            </a:r>
            <a:r>
              <a:rPr lang="vi-VN" dirty="0"/>
              <a:t>Phương thức ghi và tạo mới file</a:t>
            </a:r>
            <a:r>
              <a:rPr lang="en-US" dirty="0"/>
              <a:t> </a:t>
            </a:r>
          </a:p>
        </p:txBody>
      </p:sp>
      <p:sp>
        <p:nvSpPr>
          <p:cNvPr id="29" name="Rectangle 28"/>
          <p:cNvSpPr/>
          <p:nvPr/>
        </p:nvSpPr>
        <p:spPr>
          <a:xfrm>
            <a:off x="685161" y="2805872"/>
            <a:ext cx="7774356" cy="165357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956032"/>
            <a:ext cx="7402216" cy="1200329"/>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“w"</a:t>
            </a:r>
            <a:r>
              <a:rPr lang="en-US" dirty="0" smtClean="0">
                <a:solidFill>
                  <a:schemeClr val="accent4">
                    <a:lumMod val="60000"/>
                    <a:lumOff val="40000"/>
                  </a:schemeClr>
                </a:solidFill>
              </a:rPr>
              <a:t>)</a:t>
            </a:r>
          </a:p>
          <a:p>
            <a:r>
              <a:rPr lang="en-US" dirty="0" err="1">
                <a:solidFill>
                  <a:schemeClr val="bg1"/>
                </a:solidFill>
              </a:rPr>
              <a:t>m</a:t>
            </a:r>
            <a:r>
              <a:rPr lang="en-US" dirty="0" err="1" smtClean="0">
                <a:solidFill>
                  <a:schemeClr val="bg1"/>
                </a:solidFill>
              </a:rPr>
              <a:t>ylist</a:t>
            </a:r>
            <a:r>
              <a:rPr lang="en-US" dirty="0" smtClean="0">
                <a:solidFill>
                  <a:schemeClr val="bg1"/>
                </a:solidFill>
              </a:rPr>
              <a:t> = </a:t>
            </a:r>
            <a:r>
              <a:rPr lang="en-US" dirty="0" smtClean="0">
                <a:solidFill>
                  <a:schemeClr val="bg1"/>
                </a:solidFill>
              </a:rPr>
              <a:t>[</a:t>
            </a:r>
            <a:r>
              <a:rPr lang="en-US" dirty="0" smtClean="0">
                <a:solidFill>
                  <a:schemeClr val="accent2">
                    <a:lumMod val="75000"/>
                  </a:schemeClr>
                </a:solidFill>
              </a:rPr>
              <a:t>"apple"</a:t>
            </a:r>
            <a:r>
              <a:rPr lang="en-US" dirty="0" smtClean="0">
                <a:solidFill>
                  <a:schemeClr val="bg1"/>
                </a:solidFill>
              </a:rPr>
              <a:t>,</a:t>
            </a:r>
            <a:r>
              <a:rPr lang="en-US" dirty="0">
                <a:solidFill>
                  <a:schemeClr val="bg1"/>
                </a:solidFill>
              </a:rPr>
              <a:t> </a:t>
            </a:r>
            <a:r>
              <a:rPr lang="en-US" dirty="0" smtClean="0">
                <a:solidFill>
                  <a:schemeClr val="accent2">
                    <a:lumMod val="75000"/>
                  </a:schemeClr>
                </a:solidFill>
              </a:rPr>
              <a:t>"banana"</a:t>
            </a:r>
            <a:r>
              <a:rPr lang="en-US" dirty="0" smtClean="0">
                <a:solidFill>
                  <a:schemeClr val="bg1"/>
                </a:solidFill>
              </a:rPr>
              <a:t>,</a:t>
            </a:r>
            <a:r>
              <a:rPr lang="en-US" dirty="0">
                <a:solidFill>
                  <a:schemeClr val="bg1"/>
                </a:solidFill>
              </a:rPr>
              <a:t> </a:t>
            </a:r>
            <a:r>
              <a:rPr lang="en-US" dirty="0">
                <a:solidFill>
                  <a:schemeClr val="accent2">
                    <a:lumMod val="75000"/>
                  </a:schemeClr>
                </a:solidFill>
              </a:rPr>
              <a:t>"cherry</a:t>
            </a:r>
            <a:r>
              <a:rPr lang="en-US" dirty="0" smtClean="0">
                <a:solidFill>
                  <a:schemeClr val="accent2">
                    <a:lumMod val="75000"/>
                  </a:schemeClr>
                </a:solidFill>
              </a:rPr>
              <a:t>"</a:t>
            </a:r>
            <a:r>
              <a:rPr lang="en-US" dirty="0" smtClean="0">
                <a:solidFill>
                  <a:schemeClr val="bg1"/>
                </a:solidFill>
              </a:rPr>
              <a:t>]</a:t>
            </a:r>
          </a:p>
          <a:p>
            <a:r>
              <a:rPr lang="en-US" dirty="0" err="1" smtClean="0">
                <a:solidFill>
                  <a:schemeClr val="bg1"/>
                </a:solidFill>
              </a:rPr>
              <a:t>f.writelines</a:t>
            </a:r>
            <a:r>
              <a:rPr lang="en-US" dirty="0" smtClean="0">
                <a:solidFill>
                  <a:schemeClr val="accent4">
                    <a:lumMod val="60000"/>
                    <a:lumOff val="40000"/>
                  </a:schemeClr>
                </a:solidFill>
              </a:rPr>
              <a:t>(</a:t>
            </a:r>
            <a:r>
              <a:rPr lang="en-US" dirty="0" err="1" smtClean="0">
                <a:solidFill>
                  <a:schemeClr val="bg1"/>
                </a:solidFill>
              </a:rPr>
              <a:t>mylist</a:t>
            </a:r>
            <a:r>
              <a:rPr lang="en-US" dirty="0" smtClean="0">
                <a:solidFill>
                  <a:schemeClr val="accent4">
                    <a:lumMod val="60000"/>
                    <a:lumOff val="40000"/>
                  </a:schemeClr>
                </a:solidFill>
              </a:rPr>
              <a:t>)</a:t>
            </a:r>
          </a:p>
          <a:p>
            <a:r>
              <a:rPr lang="en-US" dirty="0" err="1" smtClean="0">
                <a:solidFill>
                  <a:schemeClr val="bg1"/>
                </a:solidFill>
              </a:rPr>
              <a:t>f.close</a:t>
            </a: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err="1" smtClean="0">
                <a:solidFill>
                  <a:srgbClr val="FF0000"/>
                </a:solidFill>
              </a:rPr>
              <a:t>writelines</a:t>
            </a:r>
            <a:r>
              <a:rPr lang="en-US" b="1" dirty="0" smtClean="0">
                <a:solidFill>
                  <a:srgbClr val="FF0000"/>
                </a:solidFill>
              </a:rPr>
              <a:t>() </a:t>
            </a:r>
            <a:r>
              <a:rPr lang="en-US" b="1" dirty="0" smtClean="0">
                <a:solidFill>
                  <a:srgbClr val="FF0000"/>
                </a:solidFill>
              </a:rPr>
              <a:t>- </a:t>
            </a:r>
            <a:r>
              <a:rPr lang="en-US" b="1" dirty="0" err="1" smtClean="0">
                <a:solidFill>
                  <a:srgbClr val="FF0000"/>
                </a:solidFill>
              </a:rPr>
              <a:t>Ghi</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 </a:t>
            </a:r>
            <a:r>
              <a:rPr lang="en-US" b="1" dirty="0" err="1" smtClean="0">
                <a:solidFill>
                  <a:srgbClr val="FF0000"/>
                </a:solidFill>
              </a:rPr>
              <a:t>đã</a:t>
            </a:r>
            <a:r>
              <a:rPr lang="en-US" b="1" dirty="0" smtClean="0">
                <a:solidFill>
                  <a:srgbClr val="FF0000"/>
                </a:solidFill>
              </a:rPr>
              <a:t> </a:t>
            </a:r>
            <a:r>
              <a:rPr lang="en-US" b="1" dirty="0" err="1" smtClean="0">
                <a:solidFill>
                  <a:srgbClr val="FF0000"/>
                </a:solidFill>
              </a:rPr>
              <a:t>tồn</a:t>
            </a:r>
            <a:r>
              <a:rPr lang="en-US" b="1" dirty="0" smtClean="0">
                <a:solidFill>
                  <a:srgbClr val="FF0000"/>
                </a:solidFill>
              </a:rPr>
              <a:t> </a:t>
            </a:r>
            <a:r>
              <a:rPr lang="en-US" b="1" dirty="0" err="1" smtClean="0">
                <a:solidFill>
                  <a:srgbClr val="FF0000"/>
                </a:solidFill>
              </a:rPr>
              <a:t>tại</a:t>
            </a:r>
            <a:endParaRPr lang="en-US" b="1" dirty="0">
              <a:solidFill>
                <a:srgbClr val="FF0000"/>
              </a:solidFill>
            </a:endParaRPr>
          </a:p>
        </p:txBody>
      </p:sp>
      <p:sp>
        <p:nvSpPr>
          <p:cNvPr id="23" name="TextBox 22"/>
          <p:cNvSpPr txBox="1"/>
          <p:nvPr/>
        </p:nvSpPr>
        <p:spPr>
          <a:xfrm>
            <a:off x="625365" y="2022495"/>
            <a:ext cx="7834152" cy="646331"/>
          </a:xfrm>
          <a:prstGeom prst="rect">
            <a:avLst/>
          </a:prstGeom>
          <a:noFill/>
        </p:spPr>
        <p:txBody>
          <a:bodyPr wrap="square" rtlCol="0">
            <a:spAutoFit/>
          </a:bodyPr>
          <a:lstStyle/>
          <a:p>
            <a:r>
              <a:rPr lang="en-US" dirty="0" err="1" smtClean="0"/>
              <a:t>Đây</a:t>
            </a:r>
            <a:r>
              <a:rPr lang="en-US" dirty="0" smtClean="0"/>
              <a:t> </a:t>
            </a:r>
            <a:r>
              <a:rPr lang="en-US" dirty="0" err="1" smtClean="0"/>
              <a:t>là</a:t>
            </a:r>
            <a:r>
              <a:rPr lang="en-US" dirty="0" smtClean="0"/>
              <a:t> </a:t>
            </a:r>
            <a:r>
              <a:rPr lang="en-US" dirty="0" err="1" smtClean="0"/>
              <a:t>một</a:t>
            </a:r>
            <a:r>
              <a:rPr lang="en-US" dirty="0" smtClean="0"/>
              <a:t> </a:t>
            </a:r>
            <a:r>
              <a:rPr lang="en-US" dirty="0" err="1" smtClean="0"/>
              <a:t>tùy</a:t>
            </a:r>
            <a:r>
              <a:rPr lang="en-US" dirty="0" smtClean="0"/>
              <a:t> </a:t>
            </a:r>
            <a:r>
              <a:rPr lang="en-US" dirty="0" err="1" smtClean="0"/>
              <a:t>chọn</a:t>
            </a:r>
            <a:r>
              <a:rPr lang="en-US" dirty="0" smtClean="0"/>
              <a:t> </a:t>
            </a:r>
            <a:r>
              <a:rPr lang="en-US" dirty="0" err="1" smtClean="0"/>
              <a:t>khác</a:t>
            </a:r>
            <a:r>
              <a:rPr lang="en-US" dirty="0" smtClean="0"/>
              <a:t> </a:t>
            </a:r>
            <a:r>
              <a:rPr lang="en-US" dirty="0" err="1" smtClean="0"/>
              <a:t>cho</a:t>
            </a:r>
            <a:r>
              <a:rPr lang="en-US" dirty="0" smtClean="0"/>
              <a:t> </a:t>
            </a:r>
            <a:r>
              <a:rPr lang="en-US" dirty="0" err="1" smtClean="0"/>
              <a:t>việc</a:t>
            </a:r>
            <a:r>
              <a:rPr lang="en-US" dirty="0" smtClean="0"/>
              <a:t> </a:t>
            </a:r>
            <a:r>
              <a:rPr lang="en-US" dirty="0" err="1" smtClean="0"/>
              <a:t>ghi</a:t>
            </a:r>
            <a:r>
              <a:rPr lang="en-US" dirty="0" smtClean="0"/>
              <a:t> file, </a:t>
            </a:r>
            <a:r>
              <a:rPr lang="en-US" dirty="0" err="1" smtClean="0"/>
              <a:t>khi</a:t>
            </a:r>
            <a:r>
              <a:rPr lang="en-US" dirty="0" smtClean="0"/>
              <a:t> </a:t>
            </a:r>
            <a:r>
              <a:rPr lang="en-US" dirty="0" err="1" smtClean="0"/>
              <a:t>bạn</a:t>
            </a:r>
            <a:r>
              <a:rPr lang="en-US" dirty="0" smtClean="0"/>
              <a:t> </a:t>
            </a:r>
            <a:r>
              <a:rPr lang="en-US" dirty="0" err="1" smtClean="0"/>
              <a:t>có</a:t>
            </a:r>
            <a:r>
              <a:rPr lang="en-US" dirty="0" smtClean="0"/>
              <a:t> </a:t>
            </a:r>
            <a:r>
              <a:rPr lang="en-US" dirty="0" err="1" smtClean="0"/>
              <a:t>nội</a:t>
            </a:r>
            <a:r>
              <a:rPr lang="en-US" dirty="0" smtClean="0"/>
              <a:t> dung </a:t>
            </a:r>
            <a:r>
              <a:rPr lang="en-US" dirty="0" err="1" smtClean="0"/>
              <a:t>cần</a:t>
            </a:r>
            <a:r>
              <a:rPr lang="en-US" dirty="0" smtClean="0"/>
              <a:t> </a:t>
            </a:r>
            <a:r>
              <a:rPr lang="en-US" dirty="0" err="1" smtClean="0"/>
              <a:t>ghi</a:t>
            </a:r>
            <a:r>
              <a:rPr lang="en-US" dirty="0" smtClean="0"/>
              <a:t> ở </a:t>
            </a:r>
            <a:r>
              <a:rPr lang="en-US" dirty="0" err="1" smtClean="0"/>
              <a:t>dạng</a:t>
            </a:r>
            <a:r>
              <a:rPr lang="en-US" dirty="0" smtClean="0"/>
              <a:t> list </a:t>
            </a:r>
            <a:r>
              <a:rPr lang="en-US" dirty="0" err="1" smtClean="0"/>
              <a:t>các</a:t>
            </a:r>
            <a:r>
              <a:rPr lang="en-US" dirty="0" smtClean="0"/>
              <a:t> </a:t>
            </a:r>
            <a:r>
              <a:rPr lang="en-US" dirty="0" err="1" smtClean="0"/>
              <a:t>chuỗi</a:t>
            </a:r>
            <a:r>
              <a:rPr lang="en-US" dirty="0" smtClean="0"/>
              <a:t> </a:t>
            </a:r>
            <a:r>
              <a:rPr lang="en-US" dirty="0" err="1" smtClean="0"/>
              <a:t>văn</a:t>
            </a:r>
            <a:r>
              <a:rPr lang="en-US" dirty="0" smtClean="0"/>
              <a:t> </a:t>
            </a:r>
            <a:r>
              <a:rPr lang="en-US" dirty="0" err="1" smtClean="0"/>
              <a:t>bản</a:t>
            </a:r>
            <a:r>
              <a:rPr lang="en-US" dirty="0" smtClean="0"/>
              <a:t> </a:t>
            </a:r>
            <a:endParaRPr lang="en-US" b="1" dirty="0"/>
          </a:p>
        </p:txBody>
      </p:sp>
      <p:sp>
        <p:nvSpPr>
          <p:cNvPr id="11" name="TextBox 10"/>
          <p:cNvSpPr txBox="1"/>
          <p:nvPr/>
        </p:nvSpPr>
        <p:spPr>
          <a:xfrm>
            <a:off x="625365" y="4776328"/>
            <a:ext cx="7834152" cy="369332"/>
          </a:xfrm>
          <a:prstGeom prst="rect">
            <a:avLst/>
          </a:prstGeom>
          <a:noFill/>
        </p:spPr>
        <p:txBody>
          <a:bodyPr wrap="square" rtlCol="0">
            <a:spAutoFit/>
          </a:bodyPr>
          <a:lstStyle/>
          <a:p>
            <a:r>
              <a:rPr lang="en-US" dirty="0" err="1" smtClean="0"/>
              <a:t>Với</a:t>
            </a:r>
            <a:r>
              <a:rPr lang="en-US" dirty="0" smtClean="0"/>
              <a:t> </a:t>
            </a:r>
            <a:r>
              <a:rPr lang="en-US" dirty="0" err="1" smtClean="0"/>
              <a:t>cách</a:t>
            </a:r>
            <a:r>
              <a:rPr lang="en-US" dirty="0" smtClean="0"/>
              <a:t> </a:t>
            </a:r>
            <a:r>
              <a:rPr lang="en-US" dirty="0" err="1" smtClean="0"/>
              <a:t>này</a:t>
            </a:r>
            <a:r>
              <a:rPr lang="en-US" dirty="0" smtClean="0"/>
              <a:t> </a:t>
            </a:r>
            <a:r>
              <a:rPr lang="en-US" dirty="0" err="1" smtClean="0"/>
              <a:t>bạn</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kí</a:t>
            </a:r>
            <a:r>
              <a:rPr lang="en-US" dirty="0" smtClean="0"/>
              <a:t> </a:t>
            </a:r>
            <a:r>
              <a:rPr lang="en-US" dirty="0" err="1" smtClean="0"/>
              <a:t>tự</a:t>
            </a:r>
            <a:r>
              <a:rPr lang="en-US" dirty="0" smtClean="0"/>
              <a:t> \n </a:t>
            </a:r>
            <a:r>
              <a:rPr lang="en-US" dirty="0" err="1" smtClean="0"/>
              <a:t>để</a:t>
            </a:r>
            <a:r>
              <a:rPr lang="en-US" dirty="0" smtClean="0"/>
              <a:t> </a:t>
            </a:r>
            <a:r>
              <a:rPr lang="en-US" dirty="0" err="1" smtClean="0"/>
              <a:t>xuống</a:t>
            </a:r>
            <a:r>
              <a:rPr lang="en-US" dirty="0" smtClean="0"/>
              <a:t> </a:t>
            </a:r>
            <a:r>
              <a:rPr lang="en-US" dirty="0" err="1" smtClean="0"/>
              <a:t>dòng</a:t>
            </a:r>
            <a:endParaRPr lang="en-US" b="1" dirty="0"/>
          </a:p>
        </p:txBody>
      </p:sp>
    </p:spTree>
    <p:extLst>
      <p:ext uri="{BB962C8B-B14F-4D97-AF65-F5344CB8AC3E}">
        <p14:creationId xmlns:p14="http://schemas.microsoft.com/office/powerpoint/2010/main" val="3135875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18</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10.2 </a:t>
            </a:r>
            <a:r>
              <a:rPr lang="vi-VN" dirty="0"/>
              <a:t>Phương thức ghi và tạo mới file</a:t>
            </a:r>
            <a:r>
              <a:rPr lang="en-US" dirty="0"/>
              <a:t> </a:t>
            </a:r>
          </a:p>
        </p:txBody>
      </p:sp>
      <p:sp>
        <p:nvSpPr>
          <p:cNvPr id="29" name="Rectangle 28"/>
          <p:cNvSpPr/>
          <p:nvPr/>
        </p:nvSpPr>
        <p:spPr>
          <a:xfrm>
            <a:off x="685161" y="4758945"/>
            <a:ext cx="7774356" cy="57667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4864748"/>
            <a:ext cx="7402216" cy="369332"/>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smtClean="0">
                <a:solidFill>
                  <a:schemeClr val="accent2">
                    <a:lumMod val="75000"/>
                  </a:schemeClr>
                </a:solidFill>
              </a:rPr>
              <a:t>“myfile.txt</a:t>
            </a:r>
            <a:r>
              <a:rPr lang="en-US" dirty="0">
                <a:solidFill>
                  <a:schemeClr val="accent2">
                    <a:lumMod val="75000"/>
                  </a:schemeClr>
                </a:solidFill>
              </a:rPr>
              <a:t>"</a:t>
            </a:r>
            <a:r>
              <a:rPr lang="en-US" dirty="0" smtClean="0">
                <a:solidFill>
                  <a:schemeClr val="accent2">
                    <a:lumMod val="75000"/>
                  </a:schemeClr>
                </a:solidFill>
              </a:rPr>
              <a:t>, “x"</a:t>
            </a:r>
            <a:r>
              <a:rPr lang="en-US" dirty="0" smtClean="0">
                <a:solidFill>
                  <a:schemeClr val="accent4">
                    <a:lumMod val="60000"/>
                    <a:lumOff val="40000"/>
                  </a:schemeClr>
                </a:solidFill>
              </a:rPr>
              <a:t>)</a:t>
            </a: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Tạo</a:t>
            </a:r>
            <a:r>
              <a:rPr lang="en-US" b="1" dirty="0" smtClean="0"/>
              <a:t> </a:t>
            </a:r>
            <a:r>
              <a:rPr lang="en-US" b="1" dirty="0" err="1" smtClean="0"/>
              <a:t>mới</a:t>
            </a:r>
            <a:r>
              <a:rPr lang="en-US" b="1" dirty="0" smtClean="0"/>
              <a:t> </a:t>
            </a:r>
            <a:r>
              <a:rPr lang="en-US" b="1" dirty="0" err="1" smtClean="0"/>
              <a:t>tệp</a:t>
            </a:r>
            <a:r>
              <a:rPr lang="en-US" b="1" dirty="0" smtClean="0"/>
              <a:t> tin</a:t>
            </a:r>
            <a:endParaRPr lang="en-US" b="1" dirty="0">
              <a:solidFill>
                <a:srgbClr val="FF0000"/>
              </a:solidFill>
            </a:endParaRPr>
          </a:p>
        </p:txBody>
      </p:sp>
      <p:sp>
        <p:nvSpPr>
          <p:cNvPr id="23" name="TextBox 22"/>
          <p:cNvSpPr txBox="1"/>
          <p:nvPr/>
        </p:nvSpPr>
        <p:spPr>
          <a:xfrm>
            <a:off x="625365" y="2022495"/>
            <a:ext cx="7834152" cy="646331"/>
          </a:xfrm>
          <a:prstGeom prst="rect">
            <a:avLst/>
          </a:prstGeom>
          <a:noFill/>
        </p:spPr>
        <p:txBody>
          <a:bodyPr wrap="square" rtlCol="0">
            <a:spAutoFit/>
          </a:bodyPr>
          <a:lstStyle/>
          <a:p>
            <a:r>
              <a:rPr lang="en-US" dirty="0" err="1" smtClean="0"/>
              <a:t>Để</a:t>
            </a:r>
            <a:r>
              <a:rPr lang="en-US" dirty="0" smtClean="0"/>
              <a:t> </a:t>
            </a:r>
            <a:r>
              <a:rPr lang="en-US" dirty="0" err="1" smtClean="0"/>
              <a:t>tạo</a:t>
            </a:r>
            <a:r>
              <a:rPr lang="en-US" dirty="0" smtClean="0"/>
              <a:t> </a:t>
            </a:r>
            <a:r>
              <a:rPr lang="en-US" dirty="0" err="1" smtClean="0"/>
              <a:t>mởi</a:t>
            </a:r>
            <a:r>
              <a:rPr lang="en-US" dirty="0" smtClean="0"/>
              <a:t> </a:t>
            </a:r>
            <a:r>
              <a:rPr lang="en-US" dirty="0" err="1" smtClean="0"/>
              <a:t>một</a:t>
            </a:r>
            <a:r>
              <a:rPr lang="en-US" dirty="0" smtClean="0"/>
              <a:t> </a:t>
            </a:r>
            <a:r>
              <a:rPr lang="en-US" dirty="0" err="1" smtClean="0"/>
              <a:t>tệp</a:t>
            </a:r>
            <a:r>
              <a:rPr lang="en-US" dirty="0" smtClean="0"/>
              <a:t> tin </a:t>
            </a:r>
            <a:r>
              <a:rPr lang="en-US" dirty="0" err="1" smtClean="0"/>
              <a:t>trong</a:t>
            </a:r>
            <a:r>
              <a:rPr lang="en-US" dirty="0" smtClean="0"/>
              <a:t> Python, </a:t>
            </a:r>
            <a:r>
              <a:rPr lang="en-US" dirty="0" err="1" smtClean="0"/>
              <a:t>bạn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thức</a:t>
            </a:r>
            <a:r>
              <a:rPr lang="en-US" dirty="0" smtClean="0"/>
              <a:t> open() </a:t>
            </a:r>
            <a:r>
              <a:rPr lang="en-US" dirty="0" err="1" smtClean="0"/>
              <a:t>với</a:t>
            </a:r>
            <a:r>
              <a:rPr lang="en-US" dirty="0" smtClean="0"/>
              <a:t> </a:t>
            </a:r>
            <a:r>
              <a:rPr lang="en-US" dirty="0" err="1" smtClean="0"/>
              <a:t>một</a:t>
            </a:r>
            <a:r>
              <a:rPr lang="en-US" dirty="0" smtClean="0"/>
              <a:t> </a:t>
            </a:r>
            <a:r>
              <a:rPr lang="en-US" dirty="0" err="1" smtClean="0"/>
              <a:t>trong</a:t>
            </a:r>
            <a:r>
              <a:rPr lang="en-US" dirty="0" smtClean="0"/>
              <a:t> 3 </a:t>
            </a:r>
            <a:r>
              <a:rPr lang="en-US" dirty="0" err="1" smtClean="0"/>
              <a:t>tùy</a:t>
            </a:r>
            <a:r>
              <a:rPr lang="en-US" dirty="0" smtClean="0"/>
              <a:t> </a:t>
            </a:r>
            <a:r>
              <a:rPr lang="en-US" dirty="0" err="1" smtClean="0"/>
              <a:t>chọn</a:t>
            </a:r>
            <a:r>
              <a:rPr lang="en-US" dirty="0" smtClean="0"/>
              <a:t>:</a:t>
            </a:r>
            <a:endParaRPr lang="en-US" b="1" dirty="0"/>
          </a:p>
        </p:txBody>
      </p:sp>
      <p:sp>
        <p:nvSpPr>
          <p:cNvPr id="13" name="TextBox 12"/>
          <p:cNvSpPr txBox="1"/>
          <p:nvPr/>
        </p:nvSpPr>
        <p:spPr>
          <a:xfrm>
            <a:off x="616686" y="2786374"/>
            <a:ext cx="6858002" cy="369332"/>
          </a:xfrm>
          <a:prstGeom prst="rect">
            <a:avLst/>
          </a:prstGeom>
          <a:noFill/>
        </p:spPr>
        <p:txBody>
          <a:bodyPr wrap="square" rtlCol="0">
            <a:spAutoFit/>
          </a:bodyPr>
          <a:lstStyle/>
          <a:p>
            <a:r>
              <a:rPr lang="en-US" b="1" dirty="0" smtClean="0"/>
              <a:t>w: </a:t>
            </a:r>
            <a:r>
              <a:rPr lang="fr-FR" dirty="0"/>
              <a:t>là </a:t>
            </a:r>
            <a:r>
              <a:rPr lang="fr-FR" dirty="0" smtClean="0"/>
              <a:t>Write (</a:t>
            </a:r>
            <a:r>
              <a:rPr lang="fr-FR" dirty="0" err="1" smtClean="0"/>
              <a:t>ghi</a:t>
            </a:r>
            <a:r>
              <a:rPr lang="fr-FR" dirty="0" smtClean="0"/>
              <a:t> </a:t>
            </a:r>
            <a:r>
              <a:rPr lang="fr-FR" dirty="0" err="1" smtClean="0"/>
              <a:t>đè</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
        <p:nvSpPr>
          <p:cNvPr id="14" name="TextBox 13"/>
          <p:cNvSpPr txBox="1"/>
          <p:nvPr/>
        </p:nvSpPr>
        <p:spPr>
          <a:xfrm>
            <a:off x="616685" y="3158513"/>
            <a:ext cx="7140741" cy="369332"/>
          </a:xfrm>
          <a:prstGeom prst="rect">
            <a:avLst/>
          </a:prstGeom>
          <a:noFill/>
        </p:spPr>
        <p:txBody>
          <a:bodyPr wrap="square" rtlCol="0">
            <a:spAutoFit/>
          </a:bodyPr>
          <a:lstStyle/>
          <a:p>
            <a:r>
              <a:rPr lang="en-US" b="1" dirty="0"/>
              <a:t>a</a:t>
            </a:r>
            <a:r>
              <a:rPr lang="en-US" b="1" dirty="0" smtClean="0"/>
              <a:t>: </a:t>
            </a:r>
            <a:r>
              <a:rPr lang="fr-FR" dirty="0"/>
              <a:t>là </a:t>
            </a:r>
            <a:r>
              <a:rPr lang="en-US" dirty="0" smtClean="0"/>
              <a:t>Append</a:t>
            </a:r>
            <a:r>
              <a:rPr lang="fr-FR" dirty="0" smtClean="0"/>
              <a:t> (</a:t>
            </a:r>
            <a:r>
              <a:rPr lang="fr-FR" dirty="0" err="1" smtClean="0"/>
              <a:t>ghi</a:t>
            </a:r>
            <a:r>
              <a:rPr lang="fr-FR" dirty="0" smtClean="0"/>
              <a:t> </a:t>
            </a:r>
            <a:r>
              <a:rPr lang="fr-FR" dirty="0" err="1" smtClean="0"/>
              <a:t>nối</a:t>
            </a:r>
            <a:r>
              <a:rPr lang="fr-FR" dirty="0" smtClean="0"/>
              <a:t> </a:t>
            </a:r>
            <a:r>
              <a:rPr lang="fr-FR" dirty="0" err="1" smtClean="0"/>
              <a:t>vào</a:t>
            </a:r>
            <a:r>
              <a:rPr lang="fr-FR" dirty="0" smtClean="0"/>
              <a:t> </a:t>
            </a:r>
            <a:r>
              <a:rPr lang="fr-FR" dirty="0" err="1" smtClean="0"/>
              <a:t>cuối</a:t>
            </a:r>
            <a:r>
              <a:rPr lang="fr-FR" dirty="0" smtClean="0"/>
              <a:t> </a:t>
            </a:r>
            <a:r>
              <a:rPr lang="fr-FR" dirty="0" err="1" smtClean="0"/>
              <a:t>tệp</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
        <p:nvSpPr>
          <p:cNvPr id="19" name="TextBox 18"/>
          <p:cNvSpPr txBox="1"/>
          <p:nvPr/>
        </p:nvSpPr>
        <p:spPr>
          <a:xfrm>
            <a:off x="616685" y="3551918"/>
            <a:ext cx="7140741" cy="369332"/>
          </a:xfrm>
          <a:prstGeom prst="rect">
            <a:avLst/>
          </a:prstGeom>
          <a:noFill/>
        </p:spPr>
        <p:txBody>
          <a:bodyPr wrap="square" rtlCol="0">
            <a:spAutoFit/>
          </a:bodyPr>
          <a:lstStyle/>
          <a:p>
            <a:r>
              <a:rPr lang="en-US" b="1" dirty="0" smtClean="0"/>
              <a:t>x: </a:t>
            </a:r>
            <a:r>
              <a:rPr lang="fr-FR" dirty="0"/>
              <a:t>là </a:t>
            </a:r>
            <a:r>
              <a:rPr lang="en-US" dirty="0"/>
              <a:t>Create </a:t>
            </a:r>
            <a:r>
              <a:rPr lang="fr-FR" dirty="0" smtClean="0"/>
              <a:t> (</a:t>
            </a:r>
            <a:r>
              <a:rPr lang="fr-FR" dirty="0" err="1" smtClean="0"/>
              <a:t>tạo</a:t>
            </a:r>
            <a:r>
              <a:rPr lang="fr-FR" dirty="0" smtClean="0"/>
              <a:t> </a:t>
            </a:r>
            <a:r>
              <a:rPr lang="fr-FR" dirty="0" err="1" smtClean="0"/>
              <a:t>mới</a:t>
            </a:r>
            <a:r>
              <a:rPr lang="fr-FR" dirty="0" smtClean="0"/>
              <a:t> </a:t>
            </a:r>
            <a:r>
              <a:rPr lang="fr-FR" dirty="0" err="1" smtClean="0"/>
              <a:t>tệp</a:t>
            </a:r>
            <a:r>
              <a:rPr lang="fr-FR" dirty="0" smtClean="0"/>
              <a:t> tin), </a:t>
            </a:r>
            <a:r>
              <a:rPr lang="fr-FR" dirty="0" err="1" smtClean="0"/>
              <a:t>trả</a:t>
            </a:r>
            <a:r>
              <a:rPr lang="fr-FR" dirty="0" smtClean="0"/>
              <a:t> </a:t>
            </a:r>
            <a:r>
              <a:rPr lang="fr-FR" dirty="0" err="1" smtClean="0"/>
              <a:t>về</a:t>
            </a:r>
            <a:r>
              <a:rPr lang="fr-FR" dirty="0" smtClean="0"/>
              <a:t> </a:t>
            </a:r>
            <a:r>
              <a:rPr lang="fr-FR" dirty="0" err="1" smtClean="0"/>
              <a:t>lỗi</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đã</a:t>
            </a:r>
            <a:r>
              <a:rPr lang="fr-FR" dirty="0" smtClean="0"/>
              <a:t> </a:t>
            </a:r>
            <a:r>
              <a:rPr lang="fr-FR" dirty="0" err="1" smtClean="0"/>
              <a:t>tồn</a:t>
            </a:r>
            <a:r>
              <a:rPr lang="fr-FR" dirty="0" smtClean="0"/>
              <a:t> </a:t>
            </a:r>
            <a:r>
              <a:rPr lang="fr-FR" dirty="0" err="1" smtClean="0"/>
              <a:t>tại</a:t>
            </a:r>
            <a:endParaRPr lang="en-US" dirty="0"/>
          </a:p>
        </p:txBody>
      </p:sp>
      <p:sp>
        <p:nvSpPr>
          <p:cNvPr id="20" name="TextBox 19"/>
          <p:cNvSpPr txBox="1"/>
          <p:nvPr/>
        </p:nvSpPr>
        <p:spPr>
          <a:xfrm>
            <a:off x="616685" y="4221769"/>
            <a:ext cx="7140741" cy="369332"/>
          </a:xfrm>
          <a:prstGeom prst="rect">
            <a:avLst/>
          </a:prstGeom>
          <a:noFill/>
        </p:spPr>
        <p:txBody>
          <a:bodyPr wrap="square" rtlCol="0">
            <a:spAutoFit/>
          </a:bodyPr>
          <a:lstStyle/>
          <a:p>
            <a:r>
              <a:rPr lang="en-US" dirty="0" err="1" smtClean="0"/>
              <a:t>Tạo</a:t>
            </a:r>
            <a:r>
              <a:rPr lang="en-US" dirty="0" smtClean="0"/>
              <a:t> </a:t>
            </a:r>
            <a:r>
              <a:rPr lang="en-US" dirty="0" err="1" smtClean="0"/>
              <a:t>mới</a:t>
            </a:r>
            <a:r>
              <a:rPr lang="en-US" dirty="0" smtClean="0"/>
              <a:t> file myfile.txt  (</a:t>
            </a:r>
            <a:r>
              <a:rPr lang="en-US" dirty="0" err="1" smtClean="0"/>
              <a:t>tạo</a:t>
            </a:r>
            <a:r>
              <a:rPr lang="en-US" dirty="0" smtClean="0"/>
              <a:t> file </a:t>
            </a:r>
            <a:r>
              <a:rPr lang="en-US" dirty="0" err="1" smtClean="0"/>
              <a:t>với</a:t>
            </a:r>
            <a:r>
              <a:rPr lang="en-US" dirty="0" smtClean="0"/>
              <a:t> </a:t>
            </a:r>
            <a:r>
              <a:rPr lang="en-US" dirty="0" err="1" smtClean="0"/>
              <a:t>nội</a:t>
            </a:r>
            <a:r>
              <a:rPr lang="en-US" dirty="0" smtClean="0"/>
              <a:t> dung </a:t>
            </a:r>
            <a:r>
              <a:rPr lang="en-US" dirty="0" err="1" smtClean="0"/>
              <a:t>trống</a:t>
            </a:r>
            <a:r>
              <a:rPr lang="en-US" dirty="0" smtClean="0"/>
              <a:t>)</a:t>
            </a:r>
            <a:endParaRPr lang="en-US" dirty="0"/>
          </a:p>
        </p:txBody>
      </p:sp>
      <p:sp>
        <p:nvSpPr>
          <p:cNvPr id="21" name="TextBox 20"/>
          <p:cNvSpPr txBox="1"/>
          <p:nvPr/>
        </p:nvSpPr>
        <p:spPr>
          <a:xfrm>
            <a:off x="616685" y="5455146"/>
            <a:ext cx="8250868" cy="369332"/>
          </a:xfrm>
          <a:prstGeom prst="rect">
            <a:avLst/>
          </a:prstGeom>
          <a:noFill/>
        </p:spPr>
        <p:txBody>
          <a:bodyPr wrap="square" rtlCol="0">
            <a:spAutoFit/>
          </a:bodyPr>
          <a:lstStyle/>
          <a:p>
            <a:r>
              <a:rPr lang="en-US" dirty="0" err="1" smtClean="0"/>
              <a:t>Tạo</a:t>
            </a:r>
            <a:r>
              <a:rPr lang="en-US" dirty="0" smtClean="0"/>
              <a:t> </a:t>
            </a:r>
            <a:r>
              <a:rPr lang="en-US" dirty="0" err="1" smtClean="0"/>
              <a:t>mới</a:t>
            </a:r>
            <a:r>
              <a:rPr lang="en-US" dirty="0" smtClean="0"/>
              <a:t> file myfile.txt </a:t>
            </a:r>
            <a:r>
              <a:rPr lang="en-US" dirty="0" err="1" smtClean="0"/>
              <a:t>nếu</a:t>
            </a:r>
            <a:r>
              <a:rPr lang="en-US" dirty="0" smtClean="0"/>
              <a:t> </a:t>
            </a:r>
            <a:r>
              <a:rPr lang="en-US" dirty="0" err="1" smtClean="0"/>
              <a:t>nó</a:t>
            </a:r>
            <a:r>
              <a:rPr lang="en-US" dirty="0" smtClean="0"/>
              <a:t> </a:t>
            </a:r>
            <a:r>
              <a:rPr lang="en-US" dirty="0" err="1" smtClean="0"/>
              <a:t>chưa</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thêm</a:t>
            </a:r>
            <a:r>
              <a:rPr lang="en-US" dirty="0" smtClean="0"/>
              <a:t> </a:t>
            </a:r>
            <a:r>
              <a:rPr lang="en-US" dirty="0" err="1" smtClean="0"/>
              <a:t>nội</a:t>
            </a:r>
            <a:r>
              <a:rPr lang="en-US" dirty="0" smtClean="0"/>
              <a:t> dung </a:t>
            </a:r>
            <a:r>
              <a:rPr lang="en-US" dirty="0" err="1" smtClean="0"/>
              <a:t>sau</a:t>
            </a:r>
            <a:r>
              <a:rPr lang="en-US" dirty="0" smtClean="0"/>
              <a:t> </a:t>
            </a:r>
            <a:r>
              <a:rPr lang="en-US" dirty="0" err="1" smtClean="0"/>
              <a:t>khi</a:t>
            </a:r>
            <a:r>
              <a:rPr lang="en-US" dirty="0" smtClean="0"/>
              <a:t> </a:t>
            </a:r>
            <a:r>
              <a:rPr lang="en-US" dirty="0" err="1" smtClean="0"/>
              <a:t>tạo</a:t>
            </a:r>
            <a:r>
              <a:rPr lang="en-US" dirty="0" smtClean="0"/>
              <a:t> file</a:t>
            </a:r>
            <a:endParaRPr lang="en-US" dirty="0"/>
          </a:p>
        </p:txBody>
      </p:sp>
      <p:sp>
        <p:nvSpPr>
          <p:cNvPr id="22" name="Rectangle 21"/>
          <p:cNvSpPr/>
          <p:nvPr/>
        </p:nvSpPr>
        <p:spPr>
          <a:xfrm>
            <a:off x="685161" y="5928526"/>
            <a:ext cx="7774356" cy="57667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865915" y="6034329"/>
            <a:ext cx="7402216" cy="369332"/>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smtClean="0">
                <a:solidFill>
                  <a:schemeClr val="accent2">
                    <a:lumMod val="75000"/>
                  </a:schemeClr>
                </a:solidFill>
              </a:rPr>
              <a:t>“myfile.txt</a:t>
            </a:r>
            <a:r>
              <a:rPr lang="en-US" dirty="0">
                <a:solidFill>
                  <a:schemeClr val="accent2">
                    <a:lumMod val="75000"/>
                  </a:schemeClr>
                </a:solidFill>
              </a:rPr>
              <a:t>"</a:t>
            </a:r>
            <a:r>
              <a:rPr lang="en-US" dirty="0" smtClean="0">
                <a:solidFill>
                  <a:schemeClr val="accent2">
                    <a:lumMod val="75000"/>
                  </a:schemeClr>
                </a:solidFill>
              </a:rPr>
              <a:t>, “w"</a:t>
            </a:r>
            <a:r>
              <a:rPr lang="en-US" dirty="0" smtClean="0">
                <a:solidFill>
                  <a:schemeClr val="accent4">
                    <a:lumMod val="60000"/>
                    <a:lumOff val="40000"/>
                  </a:schemeClr>
                </a:solidFill>
              </a:rPr>
              <a:t>)</a:t>
            </a:r>
          </a:p>
        </p:txBody>
      </p:sp>
    </p:spTree>
    <p:extLst>
      <p:ext uri="{BB962C8B-B14F-4D97-AF65-F5344CB8AC3E}">
        <p14:creationId xmlns:p14="http://schemas.microsoft.com/office/powerpoint/2010/main" val="3273271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19</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10.3 </a:t>
            </a:r>
            <a:r>
              <a:rPr lang="vi-VN" dirty="0"/>
              <a:t>Phương thức </a:t>
            </a:r>
            <a:r>
              <a:rPr lang="en-US" dirty="0" err="1" smtClean="0"/>
              <a:t>xóa</a:t>
            </a:r>
            <a:r>
              <a:rPr lang="en-US" dirty="0" smtClean="0"/>
              <a:t> </a:t>
            </a:r>
            <a:r>
              <a:rPr lang="en-US" dirty="0" err="1" smtClean="0"/>
              <a:t>tệp</a:t>
            </a:r>
            <a:r>
              <a:rPr lang="en-US" dirty="0" smtClean="0"/>
              <a:t> tin, folder</a:t>
            </a:r>
            <a:endParaRPr lang="en-US" dirty="0"/>
          </a:p>
        </p:txBody>
      </p:sp>
      <p:sp>
        <p:nvSpPr>
          <p:cNvPr id="29" name="Rectangle 28"/>
          <p:cNvSpPr/>
          <p:nvPr/>
        </p:nvSpPr>
        <p:spPr>
          <a:xfrm>
            <a:off x="685161" y="2838623"/>
            <a:ext cx="7774356" cy="82961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899423"/>
            <a:ext cx="7402216" cy="646331"/>
          </a:xfrm>
          <a:prstGeom prst="rect">
            <a:avLst/>
          </a:prstGeom>
          <a:noFill/>
        </p:spPr>
        <p:txBody>
          <a:bodyPr wrap="square" rtlCol="0">
            <a:spAutoFit/>
          </a:bodyPr>
          <a:lstStyle/>
          <a:p>
            <a:r>
              <a:rPr lang="en-US" dirty="0">
                <a:solidFill>
                  <a:srgbClr val="00B0F0"/>
                </a:solidFill>
              </a:rPr>
              <a:t>import</a:t>
            </a:r>
            <a:r>
              <a:rPr lang="en-US" dirty="0">
                <a:solidFill>
                  <a:schemeClr val="bg1"/>
                </a:solidFill>
              </a:rPr>
              <a:t> </a:t>
            </a:r>
            <a:r>
              <a:rPr lang="en-US" dirty="0" err="1">
                <a:solidFill>
                  <a:schemeClr val="bg1"/>
                </a:solidFill>
              </a:rPr>
              <a:t>os</a:t>
            </a:r>
            <a:r>
              <a:rPr lang="en-US" dirty="0">
                <a:solidFill>
                  <a:schemeClr val="bg1"/>
                </a:solidFill>
              </a:rPr>
              <a:t/>
            </a:r>
            <a:br>
              <a:rPr lang="en-US" dirty="0">
                <a:solidFill>
                  <a:schemeClr val="bg1"/>
                </a:solidFill>
              </a:rPr>
            </a:br>
            <a:r>
              <a:rPr lang="en-US" dirty="0" err="1">
                <a:solidFill>
                  <a:schemeClr val="bg1"/>
                </a:solidFill>
              </a:rPr>
              <a:t>os.remove</a:t>
            </a:r>
            <a:r>
              <a:rPr lang="en-US" dirty="0">
                <a:solidFill>
                  <a:schemeClr val="accent4">
                    <a:lumMod val="60000"/>
                    <a:lumOff val="40000"/>
                  </a:schemeClr>
                </a:solidFill>
              </a:rPr>
              <a:t>(</a:t>
            </a:r>
            <a:r>
              <a:rPr lang="en-US" dirty="0">
                <a:solidFill>
                  <a:schemeClr val="accent2">
                    <a:lumMod val="75000"/>
                  </a:schemeClr>
                </a:solidFill>
              </a:rPr>
              <a:t>"demofile.txt"</a:t>
            </a:r>
            <a:r>
              <a:rPr lang="en-US" dirty="0">
                <a:solidFill>
                  <a:schemeClr val="accent4">
                    <a:lumMod val="60000"/>
                    <a:lumOff val="40000"/>
                  </a:schemeClr>
                </a:solidFill>
              </a:rPr>
              <a:t>)</a:t>
            </a:r>
            <a:endParaRPr lang="en-US" dirty="0" smtClean="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Xóa</a:t>
            </a:r>
            <a:r>
              <a:rPr lang="en-US" b="1" dirty="0" smtClean="0"/>
              <a:t> </a:t>
            </a:r>
            <a:r>
              <a:rPr lang="en-US" b="1" dirty="0" err="1" smtClean="0"/>
              <a:t>tệp</a:t>
            </a:r>
            <a:r>
              <a:rPr lang="en-US" b="1" dirty="0" smtClean="0"/>
              <a:t> tin</a:t>
            </a:r>
            <a:endParaRPr lang="en-US" b="1" dirty="0">
              <a:solidFill>
                <a:srgbClr val="FF0000"/>
              </a:solidFill>
            </a:endParaRPr>
          </a:p>
        </p:txBody>
      </p:sp>
      <p:sp>
        <p:nvSpPr>
          <p:cNvPr id="23" name="TextBox 22"/>
          <p:cNvSpPr txBox="1"/>
          <p:nvPr/>
        </p:nvSpPr>
        <p:spPr>
          <a:xfrm>
            <a:off x="625365" y="2022495"/>
            <a:ext cx="7834152" cy="646331"/>
          </a:xfrm>
          <a:prstGeom prst="rect">
            <a:avLst/>
          </a:prstGeom>
          <a:noFill/>
        </p:spPr>
        <p:txBody>
          <a:bodyPr wrap="square" rtlCol="0">
            <a:spAutoFit/>
          </a:bodyPr>
          <a:lstStyle/>
          <a:p>
            <a:r>
              <a:rPr lang="en-US" dirty="0" err="1" smtClean="0"/>
              <a:t>Để</a:t>
            </a:r>
            <a:r>
              <a:rPr lang="en-US" dirty="0" smtClean="0"/>
              <a:t> </a:t>
            </a:r>
            <a:r>
              <a:rPr lang="en-US" dirty="0" err="1" smtClean="0"/>
              <a:t>xóa</a:t>
            </a:r>
            <a:r>
              <a:rPr lang="en-US" dirty="0" smtClean="0"/>
              <a:t> </a:t>
            </a:r>
            <a:r>
              <a:rPr lang="en-US" dirty="0" err="1" smtClean="0"/>
              <a:t>được</a:t>
            </a:r>
            <a:r>
              <a:rPr lang="en-US" dirty="0" smtClean="0"/>
              <a:t> </a:t>
            </a:r>
            <a:r>
              <a:rPr lang="en-US" dirty="0" err="1" smtClean="0"/>
              <a:t>một</a:t>
            </a:r>
            <a:r>
              <a:rPr lang="en-US" dirty="0" smtClean="0"/>
              <a:t> </a:t>
            </a:r>
            <a:r>
              <a:rPr lang="en-US" dirty="0" err="1" smtClean="0"/>
              <a:t>tệp</a:t>
            </a:r>
            <a:r>
              <a:rPr lang="en-US" dirty="0" smtClean="0"/>
              <a:t> tin (file) </a:t>
            </a:r>
            <a:r>
              <a:rPr lang="en-US" dirty="0" err="1" smtClean="0"/>
              <a:t>bạn</a:t>
            </a:r>
            <a:r>
              <a:rPr lang="en-US" dirty="0" smtClean="0"/>
              <a:t> </a:t>
            </a:r>
            <a:r>
              <a:rPr lang="en-US" dirty="0" err="1" smtClean="0"/>
              <a:t>cần</a:t>
            </a:r>
            <a:r>
              <a:rPr lang="en-US" dirty="0" smtClean="0"/>
              <a:t> </a:t>
            </a:r>
            <a:r>
              <a:rPr lang="en-US" dirty="0" err="1" smtClean="0"/>
              <a:t>đến</a:t>
            </a:r>
            <a:r>
              <a:rPr lang="en-US" dirty="0" smtClean="0"/>
              <a:t> OS module, </a:t>
            </a:r>
            <a:r>
              <a:rPr lang="en-US" dirty="0" err="1" smtClean="0"/>
              <a:t>sau</a:t>
            </a:r>
            <a:r>
              <a:rPr lang="en-US" dirty="0" smtClean="0"/>
              <a:t> </a:t>
            </a:r>
            <a:r>
              <a:rPr lang="en-US" dirty="0" err="1" smtClean="0"/>
              <a:t>đó</a:t>
            </a:r>
            <a:r>
              <a:rPr lang="en-US" dirty="0" smtClean="0"/>
              <a:t> </a:t>
            </a:r>
            <a:r>
              <a:rPr lang="en-US" dirty="0" err="1" smtClean="0"/>
              <a:t>dùng</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os.remove</a:t>
            </a:r>
            <a:r>
              <a:rPr lang="en-US" dirty="0" smtClean="0"/>
              <a:t>() </a:t>
            </a:r>
            <a:r>
              <a:rPr lang="en-US" dirty="0" err="1" smtClean="0"/>
              <a:t>như</a:t>
            </a:r>
            <a:r>
              <a:rPr lang="en-US" dirty="0" smtClean="0"/>
              <a:t> </a:t>
            </a:r>
            <a:r>
              <a:rPr lang="en-US" dirty="0" err="1" smtClean="0"/>
              <a:t>sau</a:t>
            </a:r>
            <a:r>
              <a:rPr lang="en-US" dirty="0" smtClean="0"/>
              <a:t>:</a:t>
            </a:r>
            <a:endParaRPr lang="en-US" b="1" dirty="0"/>
          </a:p>
        </p:txBody>
      </p:sp>
      <p:sp>
        <p:nvSpPr>
          <p:cNvPr id="22" name="Rectangle 21"/>
          <p:cNvSpPr/>
          <p:nvPr/>
        </p:nvSpPr>
        <p:spPr>
          <a:xfrm>
            <a:off x="685161" y="4370898"/>
            <a:ext cx="7774356" cy="187041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625365" y="3840663"/>
            <a:ext cx="7834152" cy="369332"/>
          </a:xfrm>
          <a:prstGeom prst="rect">
            <a:avLst/>
          </a:prstGeom>
          <a:noFill/>
        </p:spPr>
        <p:txBody>
          <a:bodyPr wrap="square" rtlCol="0">
            <a:spAutoFit/>
          </a:bodyPr>
          <a:lstStyle/>
          <a:p>
            <a:r>
              <a:rPr lang="en-US" dirty="0" err="1" smtClean="0"/>
              <a:t>Để</a:t>
            </a:r>
            <a:r>
              <a:rPr lang="en-US" dirty="0" smtClean="0"/>
              <a:t> </a:t>
            </a:r>
            <a:r>
              <a:rPr lang="en-US" dirty="0" err="1" smtClean="0"/>
              <a:t>tránh</a:t>
            </a:r>
            <a:r>
              <a:rPr lang="en-US" dirty="0" smtClean="0"/>
              <a:t> </a:t>
            </a:r>
            <a:r>
              <a:rPr lang="en-US" dirty="0" err="1" smtClean="0"/>
              <a:t>lỗi</a:t>
            </a:r>
            <a:r>
              <a:rPr lang="en-US" dirty="0" smtClean="0"/>
              <a:t> </a:t>
            </a:r>
            <a:r>
              <a:rPr lang="en-US" dirty="0" err="1" smtClean="0"/>
              <a:t>xay</a:t>
            </a:r>
            <a:r>
              <a:rPr lang="en-US" dirty="0" smtClean="0"/>
              <a:t> </a:t>
            </a:r>
            <a:r>
              <a:rPr lang="en-US" dirty="0" err="1" smtClean="0"/>
              <a:t>ra</a:t>
            </a:r>
            <a:r>
              <a:rPr lang="en-US" dirty="0" smtClean="0"/>
              <a:t> </a:t>
            </a:r>
            <a:r>
              <a:rPr lang="en-US" dirty="0" err="1" smtClean="0"/>
              <a:t>khi</a:t>
            </a:r>
            <a:r>
              <a:rPr lang="en-US" dirty="0" smtClean="0"/>
              <a:t> </a:t>
            </a:r>
            <a:r>
              <a:rPr lang="en-US" dirty="0" err="1" smtClean="0"/>
              <a:t>xóa</a:t>
            </a:r>
            <a:r>
              <a:rPr lang="en-US" dirty="0" smtClean="0"/>
              <a:t> file </a:t>
            </a:r>
            <a:r>
              <a:rPr lang="en-US" dirty="0" err="1" smtClean="0"/>
              <a:t>bạn</a:t>
            </a:r>
            <a:r>
              <a:rPr lang="en-US" dirty="0" smtClean="0"/>
              <a:t> </a:t>
            </a:r>
            <a:r>
              <a:rPr lang="en-US" dirty="0" err="1" smtClean="0"/>
              <a:t>nên</a:t>
            </a:r>
            <a:r>
              <a:rPr lang="en-US" dirty="0" smtClean="0"/>
              <a:t> </a:t>
            </a:r>
            <a:r>
              <a:rPr lang="en-US" dirty="0" err="1" smtClean="0"/>
              <a:t>kiểm</a:t>
            </a:r>
            <a:r>
              <a:rPr lang="en-US" dirty="0" smtClean="0"/>
              <a:t> </a:t>
            </a:r>
            <a:r>
              <a:rPr lang="en-US" dirty="0" err="1" smtClean="0"/>
              <a:t>tra</a:t>
            </a:r>
            <a:r>
              <a:rPr lang="en-US" dirty="0" smtClean="0"/>
              <a:t> </a:t>
            </a:r>
            <a:r>
              <a:rPr lang="en-US" dirty="0" err="1" smtClean="0"/>
              <a:t>sự</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của</a:t>
            </a:r>
            <a:r>
              <a:rPr lang="en-US" dirty="0" smtClean="0"/>
              <a:t> file </a:t>
            </a:r>
            <a:r>
              <a:rPr lang="en-US" dirty="0" err="1" smtClean="0"/>
              <a:t>trước</a:t>
            </a:r>
            <a:endParaRPr lang="en-US" b="1" dirty="0"/>
          </a:p>
        </p:txBody>
      </p:sp>
      <p:sp>
        <p:nvSpPr>
          <p:cNvPr id="17" name="TextBox 16"/>
          <p:cNvSpPr txBox="1"/>
          <p:nvPr/>
        </p:nvSpPr>
        <p:spPr>
          <a:xfrm>
            <a:off x="865915" y="4462409"/>
            <a:ext cx="7402216" cy="1477328"/>
          </a:xfrm>
          <a:prstGeom prst="rect">
            <a:avLst/>
          </a:prstGeom>
          <a:noFill/>
        </p:spPr>
        <p:txBody>
          <a:bodyPr wrap="square" rtlCol="0">
            <a:spAutoFit/>
          </a:bodyPr>
          <a:lstStyle/>
          <a:p>
            <a:r>
              <a:rPr lang="en-US" dirty="0">
                <a:solidFill>
                  <a:srgbClr val="00B0F0"/>
                </a:solidFill>
              </a:rPr>
              <a:t>import</a:t>
            </a:r>
            <a:r>
              <a:rPr lang="en-US" dirty="0">
                <a:solidFill>
                  <a:schemeClr val="bg1"/>
                </a:solidFill>
              </a:rPr>
              <a:t> </a:t>
            </a:r>
            <a:r>
              <a:rPr lang="en-US" dirty="0" err="1">
                <a:solidFill>
                  <a:schemeClr val="bg1"/>
                </a:solidFill>
              </a:rPr>
              <a:t>os</a:t>
            </a:r>
            <a:r>
              <a:rPr lang="en-US" dirty="0">
                <a:solidFill>
                  <a:schemeClr val="bg1"/>
                </a:solidFill>
              </a:rPr>
              <a:t/>
            </a:r>
            <a:br>
              <a:rPr lang="en-US" dirty="0">
                <a:solidFill>
                  <a:schemeClr val="bg1"/>
                </a:solidFill>
              </a:rPr>
            </a:br>
            <a:r>
              <a:rPr lang="en-US" dirty="0">
                <a:solidFill>
                  <a:srgbClr val="00B0F0"/>
                </a:solidFill>
              </a:rPr>
              <a:t>if</a:t>
            </a:r>
            <a:r>
              <a:rPr lang="en-US" dirty="0">
                <a:solidFill>
                  <a:schemeClr val="bg1"/>
                </a:solidFill>
              </a:rPr>
              <a:t> </a:t>
            </a:r>
            <a:r>
              <a:rPr lang="en-US" dirty="0" err="1">
                <a:solidFill>
                  <a:schemeClr val="bg1"/>
                </a:solidFill>
              </a:rPr>
              <a:t>os.path.exists</a:t>
            </a:r>
            <a:r>
              <a:rPr lang="en-US" dirty="0">
                <a:solidFill>
                  <a:schemeClr val="accent4">
                    <a:lumMod val="60000"/>
                    <a:lumOff val="40000"/>
                  </a:schemeClr>
                </a:solidFill>
              </a:rPr>
              <a:t>(</a:t>
            </a:r>
            <a:r>
              <a:rPr lang="en-US" dirty="0">
                <a:solidFill>
                  <a:schemeClr val="accent2">
                    <a:lumMod val="75000"/>
                  </a:schemeClr>
                </a:solidFill>
              </a:rPr>
              <a:t>"demofile.txt</a:t>
            </a:r>
            <a:r>
              <a:rPr lang="en-US" dirty="0" smtClean="0">
                <a:solidFill>
                  <a:schemeClr val="accent2">
                    <a:lumMod val="75000"/>
                  </a:schemeClr>
                </a:solidFill>
              </a:rPr>
              <a:t>"</a:t>
            </a:r>
            <a:r>
              <a:rPr lang="en-US" dirty="0" smtClean="0">
                <a:solidFill>
                  <a:schemeClr val="accent4">
                    <a:lumMod val="60000"/>
                    <a:lumOff val="40000"/>
                  </a:schemeClr>
                </a:solidFill>
              </a:rPr>
              <a:t>)</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kiểm</a:t>
            </a:r>
            <a:r>
              <a:rPr lang="en-US" dirty="0" smtClean="0">
                <a:solidFill>
                  <a:schemeClr val="accent6">
                    <a:lumMod val="75000"/>
                  </a:schemeClr>
                </a:solidFill>
              </a:rPr>
              <a:t> </a:t>
            </a:r>
            <a:r>
              <a:rPr lang="en-US" dirty="0" err="1" smtClean="0">
                <a:solidFill>
                  <a:schemeClr val="accent6">
                    <a:lumMod val="75000"/>
                  </a:schemeClr>
                </a:solidFill>
              </a:rPr>
              <a:t>tra</a:t>
            </a:r>
            <a:r>
              <a:rPr lang="en-US" dirty="0" smtClean="0">
                <a:solidFill>
                  <a:schemeClr val="accent6">
                    <a:lumMod val="75000"/>
                  </a:schemeClr>
                </a:solidFill>
              </a:rPr>
              <a:t> </a:t>
            </a:r>
            <a:r>
              <a:rPr lang="en-US" dirty="0" err="1" smtClean="0">
                <a:solidFill>
                  <a:schemeClr val="accent6">
                    <a:lumMod val="75000"/>
                  </a:schemeClr>
                </a:solidFill>
              </a:rPr>
              <a:t>xem</a:t>
            </a:r>
            <a:r>
              <a:rPr lang="en-US" dirty="0" smtClean="0">
                <a:solidFill>
                  <a:schemeClr val="accent6">
                    <a:lumMod val="75000"/>
                  </a:schemeClr>
                </a:solidFill>
              </a:rPr>
              <a:t> </a:t>
            </a:r>
            <a:r>
              <a:rPr lang="en-US" dirty="0" err="1" smtClean="0">
                <a:solidFill>
                  <a:schemeClr val="accent6">
                    <a:lumMod val="75000"/>
                  </a:schemeClr>
                </a:solidFill>
              </a:rPr>
              <a:t>tồn</a:t>
            </a:r>
            <a:r>
              <a:rPr lang="en-US" dirty="0" smtClean="0">
                <a:solidFill>
                  <a:schemeClr val="accent6">
                    <a:lumMod val="75000"/>
                  </a:schemeClr>
                </a:solidFill>
              </a:rPr>
              <a:t> </a:t>
            </a:r>
            <a:r>
              <a:rPr lang="en-US" dirty="0" err="1" smtClean="0">
                <a:solidFill>
                  <a:schemeClr val="accent6">
                    <a:lumMod val="75000"/>
                  </a:schemeClr>
                </a:solidFill>
              </a:rPr>
              <a:t>tại</a:t>
            </a:r>
            <a:r>
              <a:rPr lang="en-US" dirty="0" smtClean="0">
                <a:solidFill>
                  <a:schemeClr val="accent6">
                    <a:lumMod val="75000"/>
                  </a:schemeClr>
                </a:solidFill>
              </a:rPr>
              <a:t> </a:t>
            </a:r>
            <a:r>
              <a:rPr lang="en-US" dirty="0" err="1" smtClean="0">
                <a:solidFill>
                  <a:schemeClr val="accent6">
                    <a:lumMod val="75000"/>
                  </a:schemeClr>
                </a:solidFill>
              </a:rPr>
              <a:t>không</a:t>
            </a:r>
            <a:r>
              <a:rPr lang="en-US" dirty="0">
                <a:solidFill>
                  <a:schemeClr val="bg1"/>
                </a:solidFill>
              </a:rPr>
              <a:t/>
            </a:r>
            <a:br>
              <a:rPr lang="en-US" dirty="0">
                <a:solidFill>
                  <a:schemeClr val="bg1"/>
                </a:solidFill>
              </a:rPr>
            </a:br>
            <a:r>
              <a:rPr lang="en-US" dirty="0">
                <a:solidFill>
                  <a:schemeClr val="bg1"/>
                </a:solidFill>
              </a:rPr>
              <a:t>  </a:t>
            </a:r>
            <a:r>
              <a:rPr lang="en-US" dirty="0" smtClean="0">
                <a:solidFill>
                  <a:schemeClr val="bg1"/>
                </a:solidFill>
              </a:rPr>
              <a:t> </a:t>
            </a:r>
            <a:r>
              <a:rPr lang="en-US" dirty="0" err="1" smtClean="0">
                <a:solidFill>
                  <a:schemeClr val="bg1"/>
                </a:solidFill>
              </a:rPr>
              <a:t>os.remove</a:t>
            </a:r>
            <a:r>
              <a:rPr lang="en-US" dirty="0">
                <a:solidFill>
                  <a:schemeClr val="accent4">
                    <a:lumMod val="60000"/>
                    <a:lumOff val="40000"/>
                  </a:schemeClr>
                </a:solidFill>
              </a:rPr>
              <a:t>(</a:t>
            </a:r>
            <a:r>
              <a:rPr lang="en-US" dirty="0">
                <a:solidFill>
                  <a:schemeClr val="accent2">
                    <a:lumMod val="75000"/>
                  </a:schemeClr>
                </a:solidFill>
              </a:rPr>
              <a:t>"demofile.txt</a:t>
            </a:r>
            <a:r>
              <a:rPr lang="en-US" dirty="0" smtClean="0">
                <a:solidFill>
                  <a:schemeClr val="accent2">
                    <a:lumMod val="75000"/>
                  </a:schemeClr>
                </a:solidFill>
              </a:rPr>
              <a:t>"</a:t>
            </a:r>
            <a:r>
              <a:rPr lang="en-US" dirty="0" smtClean="0">
                <a:solidFill>
                  <a:schemeClr val="accent4">
                    <a:lumMod val="60000"/>
                    <a:lumOff val="40000"/>
                  </a:schemeClr>
                </a:solidFill>
              </a:rPr>
              <a:t>) </a:t>
            </a:r>
            <a:r>
              <a:rPr lang="en-US" dirty="0" smtClean="0">
                <a:solidFill>
                  <a:schemeClr val="accent6">
                    <a:lumMod val="75000"/>
                  </a:schemeClr>
                </a:solidFill>
              </a:rPr>
              <a:t>#</a:t>
            </a:r>
            <a:r>
              <a:rPr lang="en-US" dirty="0" err="1" smtClean="0">
                <a:solidFill>
                  <a:schemeClr val="accent6">
                    <a:lumMod val="75000"/>
                  </a:schemeClr>
                </a:solidFill>
              </a:rPr>
              <a:t>xóa</a:t>
            </a:r>
            <a:r>
              <a:rPr lang="en-US" dirty="0" smtClean="0">
                <a:solidFill>
                  <a:schemeClr val="accent6">
                    <a:lumMod val="75000"/>
                  </a:schemeClr>
                </a:solidFill>
              </a:rPr>
              <a:t> </a:t>
            </a:r>
            <a:r>
              <a:rPr lang="en-US" dirty="0" err="1" smtClean="0">
                <a:solidFill>
                  <a:schemeClr val="accent6">
                    <a:lumMod val="75000"/>
                  </a:schemeClr>
                </a:solidFill>
              </a:rPr>
              <a:t>nếu</a:t>
            </a:r>
            <a:r>
              <a:rPr lang="en-US" dirty="0" smtClean="0">
                <a:solidFill>
                  <a:schemeClr val="accent6">
                    <a:lumMod val="75000"/>
                  </a:schemeClr>
                </a:solidFill>
              </a:rPr>
              <a:t> </a:t>
            </a:r>
            <a:r>
              <a:rPr lang="en-US" dirty="0" err="1" smtClean="0">
                <a:solidFill>
                  <a:schemeClr val="accent6">
                    <a:lumMod val="75000"/>
                  </a:schemeClr>
                </a:solidFill>
              </a:rPr>
              <a:t>tồn</a:t>
            </a:r>
            <a:r>
              <a:rPr lang="en-US" dirty="0" smtClean="0">
                <a:solidFill>
                  <a:schemeClr val="accent6">
                    <a:lumMod val="75000"/>
                  </a:schemeClr>
                </a:solidFill>
              </a:rPr>
              <a:t> </a:t>
            </a:r>
            <a:r>
              <a:rPr lang="en-US" dirty="0" err="1" smtClean="0">
                <a:solidFill>
                  <a:schemeClr val="accent6">
                    <a:lumMod val="75000"/>
                  </a:schemeClr>
                </a:solidFill>
              </a:rPr>
              <a:t>tại</a:t>
            </a:r>
            <a:r>
              <a:rPr lang="en-US" dirty="0">
                <a:solidFill>
                  <a:schemeClr val="accent6">
                    <a:lumMod val="75000"/>
                  </a:schemeClr>
                </a:solidFill>
              </a:rPr>
              <a:t/>
            </a:r>
            <a:br>
              <a:rPr lang="en-US" dirty="0">
                <a:solidFill>
                  <a:schemeClr val="accent6">
                    <a:lumMod val="75000"/>
                  </a:schemeClr>
                </a:solidFill>
              </a:rPr>
            </a:br>
            <a:r>
              <a:rPr lang="en-US" dirty="0">
                <a:solidFill>
                  <a:srgbClr val="00B0F0"/>
                </a:solidFill>
              </a:rPr>
              <a:t>else</a:t>
            </a:r>
            <a:r>
              <a:rPr lang="en-US" dirty="0">
                <a:solidFill>
                  <a:schemeClr val="bg1"/>
                </a:solidFill>
              </a:rPr>
              <a:t>:</a:t>
            </a:r>
            <a:br>
              <a:rPr lang="en-US" dirty="0">
                <a:solidFill>
                  <a:schemeClr val="bg1"/>
                </a:solidFill>
              </a:rPr>
            </a:br>
            <a:r>
              <a:rPr lang="en-US" dirty="0">
                <a:solidFill>
                  <a:schemeClr val="bg1"/>
                </a:solidFill>
              </a:rPr>
              <a:t>  </a:t>
            </a:r>
            <a:r>
              <a:rPr lang="en-US" dirty="0" smtClean="0">
                <a:solidFill>
                  <a:schemeClr val="bg1"/>
                </a:solidFill>
              </a:rPr>
              <a:t> print</a:t>
            </a:r>
            <a:r>
              <a:rPr lang="en-US" dirty="0" smtClean="0">
                <a:solidFill>
                  <a:schemeClr val="accent4">
                    <a:lumMod val="60000"/>
                    <a:lumOff val="40000"/>
                  </a:schemeClr>
                </a:solidFill>
              </a:rPr>
              <a:t>(</a:t>
            </a:r>
            <a:r>
              <a:rPr lang="en-US" dirty="0" smtClean="0">
                <a:solidFill>
                  <a:schemeClr val="accent2">
                    <a:lumMod val="75000"/>
                  </a:schemeClr>
                </a:solidFill>
              </a:rPr>
              <a:t>“File </a:t>
            </a:r>
            <a:r>
              <a:rPr lang="en-US" dirty="0" err="1" smtClean="0">
                <a:solidFill>
                  <a:schemeClr val="accent2">
                    <a:lumMod val="75000"/>
                  </a:schemeClr>
                </a:solidFill>
              </a:rPr>
              <a:t>không</a:t>
            </a:r>
            <a:r>
              <a:rPr lang="en-US" dirty="0" smtClean="0">
                <a:solidFill>
                  <a:schemeClr val="accent2">
                    <a:lumMod val="75000"/>
                  </a:schemeClr>
                </a:solidFill>
              </a:rPr>
              <a:t> </a:t>
            </a:r>
            <a:r>
              <a:rPr lang="en-US" dirty="0" err="1" smtClean="0">
                <a:solidFill>
                  <a:schemeClr val="accent2">
                    <a:lumMod val="75000"/>
                  </a:schemeClr>
                </a:solidFill>
              </a:rPr>
              <a:t>tồn</a:t>
            </a:r>
            <a:r>
              <a:rPr lang="en-US" dirty="0" smtClean="0">
                <a:solidFill>
                  <a:schemeClr val="accent2">
                    <a:lumMod val="75000"/>
                  </a:schemeClr>
                </a:solidFill>
              </a:rPr>
              <a:t> </a:t>
            </a:r>
            <a:r>
              <a:rPr lang="en-US" dirty="0" err="1" smtClean="0">
                <a:solidFill>
                  <a:schemeClr val="accent2">
                    <a:lumMod val="75000"/>
                  </a:schemeClr>
                </a:solidFill>
              </a:rPr>
              <a:t>tại</a:t>
            </a:r>
            <a:r>
              <a:rPr lang="en-US" dirty="0" smtClean="0">
                <a:solidFill>
                  <a:schemeClr val="accent2">
                    <a:lumMod val="75000"/>
                  </a:schemeClr>
                </a:solidFill>
              </a:rPr>
              <a:t>"</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856844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 Placeholder 2"/>
          <p:cNvSpPr>
            <a:spLocks noGrp="1"/>
          </p:cNvSpPr>
          <p:nvPr>
            <p:ph type="body" sz="quarter" idx="13"/>
          </p:nvPr>
        </p:nvSpPr>
        <p:spPr>
          <a:xfrm>
            <a:off x="301926" y="797441"/>
            <a:ext cx="8454964" cy="424732"/>
          </a:xfrm>
        </p:spPr>
        <p:txBody>
          <a:bodyPr/>
          <a:lstStyle/>
          <a:p>
            <a:r>
              <a:rPr lang="en-US" dirty="0" err="1" smtClean="0"/>
              <a:t>Tóm</a:t>
            </a:r>
            <a:r>
              <a:rPr lang="en-US" dirty="0" smtClean="0"/>
              <a:t> </a:t>
            </a:r>
            <a:r>
              <a:rPr lang="en-US" dirty="0" err="1" smtClean="0"/>
              <a:t>Tắt</a:t>
            </a:r>
            <a:r>
              <a:rPr lang="en-US" dirty="0" smtClean="0"/>
              <a:t> </a:t>
            </a:r>
            <a:r>
              <a:rPr lang="en-US" dirty="0" err="1" smtClean="0"/>
              <a:t>Nội</a:t>
            </a:r>
            <a:r>
              <a:rPr lang="en-US" dirty="0" smtClean="0"/>
              <a:t> Dung</a:t>
            </a:r>
            <a:endParaRPr lang="en-US" dirty="0"/>
          </a:p>
        </p:txBody>
      </p:sp>
      <p:sp>
        <p:nvSpPr>
          <p:cNvPr id="4" name="Oval 3"/>
          <p:cNvSpPr/>
          <p:nvPr/>
        </p:nvSpPr>
        <p:spPr>
          <a:xfrm>
            <a:off x="602143" y="235651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TextBox 5"/>
          <p:cNvSpPr txBox="1"/>
          <p:nvPr/>
        </p:nvSpPr>
        <p:spPr>
          <a:xfrm>
            <a:off x="1201478" y="2373866"/>
            <a:ext cx="6485861" cy="369332"/>
          </a:xfrm>
          <a:prstGeom prst="rect">
            <a:avLst/>
          </a:prstGeom>
          <a:noFill/>
        </p:spPr>
        <p:txBody>
          <a:bodyPr wrap="square" rtlCol="0">
            <a:spAutoFit/>
          </a:bodyPr>
          <a:lstStyle/>
          <a:p>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xử</a:t>
            </a:r>
            <a:r>
              <a:rPr lang="en-US" dirty="0" smtClean="0"/>
              <a:t> </a:t>
            </a:r>
            <a:r>
              <a:rPr lang="en-US" dirty="0" err="1" smtClean="0"/>
              <a:t>lí</a:t>
            </a:r>
            <a:r>
              <a:rPr lang="en-US" dirty="0" smtClean="0"/>
              <a:t> file </a:t>
            </a:r>
            <a:r>
              <a:rPr lang="en-US" dirty="0" err="1" smtClean="0"/>
              <a:t>tập</a:t>
            </a:r>
            <a:r>
              <a:rPr lang="en-US" dirty="0" smtClean="0"/>
              <a:t> tin</a:t>
            </a:r>
            <a:endParaRPr lang="en-US" dirty="0"/>
          </a:p>
        </p:txBody>
      </p:sp>
      <p:sp>
        <p:nvSpPr>
          <p:cNvPr id="7" name="Oval 6"/>
          <p:cNvSpPr/>
          <p:nvPr/>
        </p:nvSpPr>
        <p:spPr>
          <a:xfrm>
            <a:off x="602143" y="310079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1" name="Oval 10"/>
          <p:cNvSpPr/>
          <p:nvPr/>
        </p:nvSpPr>
        <p:spPr>
          <a:xfrm>
            <a:off x="602143" y="3823807"/>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2" name="TextBox 11"/>
          <p:cNvSpPr txBox="1"/>
          <p:nvPr/>
        </p:nvSpPr>
        <p:spPr>
          <a:xfrm>
            <a:off x="1201479" y="3171309"/>
            <a:ext cx="5178056" cy="369332"/>
          </a:xfrm>
          <a:prstGeom prst="rect">
            <a:avLst/>
          </a:prstGeom>
          <a:noFill/>
        </p:spPr>
        <p:txBody>
          <a:bodyPr wrap="square" rtlCol="0">
            <a:spAutoFit/>
          </a:bodyPr>
          <a:lstStyle/>
          <a:p>
            <a:r>
              <a:rPr lang="en-US" dirty="0" err="1"/>
              <a:t>P</a:t>
            </a:r>
            <a:r>
              <a:rPr lang="en-US" dirty="0" err="1" smtClean="0"/>
              <a:t>hương</a:t>
            </a:r>
            <a:r>
              <a:rPr lang="en-US" dirty="0" smtClean="0"/>
              <a:t> </a:t>
            </a:r>
            <a:r>
              <a:rPr lang="en-US" dirty="0" err="1" smtClean="0"/>
              <a:t>thức</a:t>
            </a:r>
            <a:r>
              <a:rPr lang="en-US" dirty="0"/>
              <a:t> </a:t>
            </a:r>
            <a:r>
              <a:rPr lang="en-US" dirty="0" err="1" smtClean="0"/>
              <a:t>đọc</a:t>
            </a:r>
            <a:r>
              <a:rPr lang="en-US" dirty="0" smtClean="0"/>
              <a:t> file</a:t>
            </a:r>
          </a:p>
        </p:txBody>
      </p:sp>
      <p:sp>
        <p:nvSpPr>
          <p:cNvPr id="15" name="Oval 14"/>
          <p:cNvSpPr/>
          <p:nvPr/>
        </p:nvSpPr>
        <p:spPr>
          <a:xfrm>
            <a:off x="602143" y="4589351"/>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6" name="TextBox 15"/>
          <p:cNvSpPr txBox="1"/>
          <p:nvPr/>
        </p:nvSpPr>
        <p:spPr>
          <a:xfrm>
            <a:off x="1201479" y="4589351"/>
            <a:ext cx="5178056" cy="369332"/>
          </a:xfrm>
          <a:prstGeom prst="rect">
            <a:avLst/>
          </a:prstGeom>
          <a:noFill/>
        </p:spPr>
        <p:txBody>
          <a:bodyPr wrap="square" rtlCol="0">
            <a:spAutoFit/>
          </a:bodyPr>
          <a:lstStyle/>
          <a:p>
            <a:r>
              <a:rPr lang="en-US" dirty="0" err="1" smtClean="0"/>
              <a:t>Phương</a:t>
            </a:r>
            <a:r>
              <a:rPr lang="en-US" dirty="0" smtClean="0"/>
              <a:t> </a:t>
            </a:r>
            <a:r>
              <a:rPr lang="en-US" dirty="0" err="1" smtClean="0"/>
              <a:t>thức</a:t>
            </a:r>
            <a:r>
              <a:rPr lang="en-US" dirty="0" smtClean="0"/>
              <a:t> </a:t>
            </a:r>
            <a:r>
              <a:rPr lang="en-US" dirty="0" err="1" smtClean="0"/>
              <a:t>xóa</a:t>
            </a:r>
            <a:r>
              <a:rPr lang="en-US" dirty="0" smtClean="0"/>
              <a:t> file, folder</a:t>
            </a:r>
            <a:endParaRPr lang="en-US" dirty="0"/>
          </a:p>
        </p:txBody>
      </p:sp>
      <p:sp>
        <p:nvSpPr>
          <p:cNvPr id="14" name="TextBox 13"/>
          <p:cNvSpPr txBox="1"/>
          <p:nvPr/>
        </p:nvSpPr>
        <p:spPr>
          <a:xfrm>
            <a:off x="516657" y="1526604"/>
            <a:ext cx="8240233" cy="369332"/>
          </a:xfrm>
          <a:prstGeom prst="rect">
            <a:avLst/>
          </a:prstGeom>
          <a:noFill/>
        </p:spPr>
        <p:txBody>
          <a:bodyPr wrap="square" rtlCol="0">
            <a:spAutoFit/>
          </a:bodyPr>
          <a:lstStyle/>
          <a:p>
            <a:r>
              <a:rPr lang="en-US" dirty="0" err="1" smtClean="0"/>
              <a:t>Trong</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đi</a:t>
            </a:r>
            <a:r>
              <a:rPr lang="en-US" dirty="0" smtClean="0"/>
              <a:t> </a:t>
            </a:r>
            <a:r>
              <a:rPr lang="en-US" dirty="0" err="1" smtClean="0"/>
              <a:t>tìm</a:t>
            </a:r>
            <a:r>
              <a:rPr lang="en-US" dirty="0" smtClean="0"/>
              <a:t> </a:t>
            </a:r>
            <a:r>
              <a:rPr lang="en-US" dirty="0" err="1" smtClean="0"/>
              <a:t>hiều</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các</a:t>
            </a:r>
            <a:r>
              <a:rPr lang="en-US" dirty="0" smtClean="0"/>
              <a:t> </a:t>
            </a:r>
            <a:r>
              <a:rPr lang="en-US" dirty="0" err="1" smtClean="0"/>
              <a:t>nội</a:t>
            </a:r>
            <a:r>
              <a:rPr lang="en-US" dirty="0" smtClean="0"/>
              <a:t> dung</a:t>
            </a:r>
            <a:endParaRPr lang="en-US" dirty="0"/>
          </a:p>
        </p:txBody>
      </p:sp>
      <p:sp>
        <p:nvSpPr>
          <p:cNvPr id="13" name="TextBox 12"/>
          <p:cNvSpPr txBox="1"/>
          <p:nvPr/>
        </p:nvSpPr>
        <p:spPr>
          <a:xfrm>
            <a:off x="1201479" y="3851793"/>
            <a:ext cx="5178056" cy="369332"/>
          </a:xfrm>
          <a:prstGeom prst="rect">
            <a:avLst/>
          </a:prstGeom>
          <a:noFill/>
        </p:spPr>
        <p:txBody>
          <a:bodyPr wrap="square" rtlCol="0">
            <a:spAutoFit/>
          </a:bodyPr>
          <a:lstStyle/>
          <a:p>
            <a:r>
              <a:rPr lang="en-US" dirty="0" err="1" smtClean="0"/>
              <a:t>Phương</a:t>
            </a:r>
            <a:r>
              <a:rPr lang="en-US" dirty="0" smtClean="0"/>
              <a:t> </a:t>
            </a:r>
            <a:r>
              <a:rPr lang="en-US" dirty="0" err="1" smtClean="0"/>
              <a:t>thức</a:t>
            </a:r>
            <a:r>
              <a:rPr lang="en-US" dirty="0" smtClean="0"/>
              <a:t> </a:t>
            </a:r>
            <a:r>
              <a:rPr lang="en-US" dirty="0" err="1" smtClean="0"/>
              <a:t>ghi</a:t>
            </a:r>
            <a:r>
              <a:rPr lang="en-US" dirty="0" smtClean="0"/>
              <a:t> </a:t>
            </a:r>
            <a:r>
              <a:rPr lang="en-US" dirty="0" err="1" smtClean="0"/>
              <a:t>và</a:t>
            </a:r>
            <a:r>
              <a:rPr lang="en-US" dirty="0" smtClean="0"/>
              <a:t> </a:t>
            </a:r>
            <a:r>
              <a:rPr lang="en-US" dirty="0" err="1" smtClean="0"/>
              <a:t>tạo</a:t>
            </a:r>
            <a:r>
              <a:rPr lang="en-US" dirty="0" smtClean="0"/>
              <a:t> </a:t>
            </a:r>
            <a:r>
              <a:rPr lang="en-US" dirty="0" err="1" smtClean="0"/>
              <a:t>mới</a:t>
            </a:r>
            <a:r>
              <a:rPr lang="en-US" dirty="0" smtClean="0"/>
              <a:t> file</a:t>
            </a:r>
            <a:endParaRPr lang="en-US" dirty="0"/>
          </a:p>
        </p:txBody>
      </p:sp>
    </p:spTree>
    <p:extLst>
      <p:ext uri="{BB962C8B-B14F-4D97-AF65-F5344CB8AC3E}">
        <p14:creationId xmlns:p14="http://schemas.microsoft.com/office/powerpoint/2010/main" val="1935813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20</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10.3 </a:t>
            </a:r>
            <a:r>
              <a:rPr lang="vi-VN" dirty="0"/>
              <a:t>Phương thức </a:t>
            </a:r>
            <a:r>
              <a:rPr lang="en-US" dirty="0" err="1" smtClean="0"/>
              <a:t>xóa</a:t>
            </a:r>
            <a:r>
              <a:rPr lang="en-US" dirty="0" smtClean="0"/>
              <a:t> </a:t>
            </a:r>
            <a:r>
              <a:rPr lang="en-US" dirty="0" err="1" smtClean="0"/>
              <a:t>tệp</a:t>
            </a:r>
            <a:r>
              <a:rPr lang="en-US" dirty="0" smtClean="0"/>
              <a:t> tin, folder</a:t>
            </a:r>
            <a:endParaRPr lang="en-US" dirty="0"/>
          </a:p>
        </p:txBody>
      </p:sp>
      <p:sp>
        <p:nvSpPr>
          <p:cNvPr id="29" name="Rectangle 28"/>
          <p:cNvSpPr/>
          <p:nvPr/>
        </p:nvSpPr>
        <p:spPr>
          <a:xfrm>
            <a:off x="685161" y="2838623"/>
            <a:ext cx="7774356" cy="82961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899423"/>
            <a:ext cx="7402216" cy="646331"/>
          </a:xfrm>
          <a:prstGeom prst="rect">
            <a:avLst/>
          </a:prstGeom>
          <a:noFill/>
        </p:spPr>
        <p:txBody>
          <a:bodyPr wrap="square" rtlCol="0">
            <a:spAutoFit/>
          </a:bodyPr>
          <a:lstStyle/>
          <a:p>
            <a:r>
              <a:rPr lang="en-US" dirty="0">
                <a:solidFill>
                  <a:srgbClr val="00B0F0"/>
                </a:solidFill>
              </a:rPr>
              <a:t>import</a:t>
            </a:r>
            <a:r>
              <a:rPr lang="en-US" dirty="0">
                <a:solidFill>
                  <a:schemeClr val="bg1"/>
                </a:solidFill>
              </a:rPr>
              <a:t> </a:t>
            </a:r>
            <a:r>
              <a:rPr lang="en-US" dirty="0" err="1">
                <a:solidFill>
                  <a:schemeClr val="bg1"/>
                </a:solidFill>
              </a:rPr>
              <a:t>os</a:t>
            </a:r>
            <a:r>
              <a:rPr lang="en-US" dirty="0">
                <a:solidFill>
                  <a:schemeClr val="bg1"/>
                </a:solidFill>
              </a:rPr>
              <a:t/>
            </a:r>
            <a:br>
              <a:rPr lang="en-US" dirty="0">
                <a:solidFill>
                  <a:schemeClr val="bg1"/>
                </a:solidFill>
              </a:rPr>
            </a:br>
            <a:r>
              <a:rPr lang="en-US" dirty="0" err="1" smtClean="0">
                <a:solidFill>
                  <a:schemeClr val="bg1"/>
                </a:solidFill>
              </a:rPr>
              <a:t>os.rmdir</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err="1" smtClean="0">
                <a:solidFill>
                  <a:schemeClr val="accent2">
                    <a:lumMod val="75000"/>
                  </a:schemeClr>
                </a:solidFill>
              </a:rPr>
              <a:t>myfolder</a:t>
            </a:r>
            <a:r>
              <a:rPr lang="en-US" dirty="0" smtClean="0">
                <a:solidFill>
                  <a:schemeClr val="accent2">
                    <a:lumMod val="75000"/>
                  </a:schemeClr>
                </a:solidFill>
              </a:rPr>
              <a:t>"</a:t>
            </a:r>
            <a:r>
              <a:rPr lang="en-US" dirty="0" smtClean="0">
                <a:solidFill>
                  <a:schemeClr val="accent4">
                    <a:lumMod val="60000"/>
                    <a:lumOff val="40000"/>
                  </a:schemeClr>
                </a:solidFill>
              </a:rPr>
              <a:t>)</a:t>
            </a: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Xóa</a:t>
            </a:r>
            <a:r>
              <a:rPr lang="en-US" b="1" dirty="0" smtClean="0"/>
              <a:t> folder</a:t>
            </a:r>
            <a:endParaRPr lang="en-US" b="1" dirty="0">
              <a:solidFill>
                <a:srgbClr val="FF0000"/>
              </a:solidFill>
            </a:endParaRPr>
          </a:p>
        </p:txBody>
      </p:sp>
      <p:sp>
        <p:nvSpPr>
          <p:cNvPr id="23" name="TextBox 22"/>
          <p:cNvSpPr txBox="1"/>
          <p:nvPr/>
        </p:nvSpPr>
        <p:spPr>
          <a:xfrm>
            <a:off x="625365" y="2022495"/>
            <a:ext cx="7834152" cy="646331"/>
          </a:xfrm>
          <a:prstGeom prst="rect">
            <a:avLst/>
          </a:prstGeom>
          <a:noFill/>
        </p:spPr>
        <p:txBody>
          <a:bodyPr wrap="square" rtlCol="0">
            <a:spAutoFit/>
          </a:bodyPr>
          <a:lstStyle/>
          <a:p>
            <a:r>
              <a:rPr lang="en-US" dirty="0" err="1" smtClean="0"/>
              <a:t>Để</a:t>
            </a:r>
            <a:r>
              <a:rPr lang="en-US" dirty="0" smtClean="0"/>
              <a:t> </a:t>
            </a:r>
            <a:r>
              <a:rPr lang="en-US" dirty="0" err="1" smtClean="0"/>
              <a:t>xóa</a:t>
            </a:r>
            <a:r>
              <a:rPr lang="en-US" dirty="0" smtClean="0"/>
              <a:t> </a:t>
            </a:r>
            <a:r>
              <a:rPr lang="en-US" dirty="0" err="1" smtClean="0"/>
              <a:t>được</a:t>
            </a:r>
            <a:r>
              <a:rPr lang="en-US" dirty="0" smtClean="0"/>
              <a:t> </a:t>
            </a:r>
            <a:r>
              <a:rPr lang="en-US" dirty="0" err="1" smtClean="0"/>
              <a:t>một</a:t>
            </a:r>
            <a:r>
              <a:rPr lang="en-US" dirty="0" smtClean="0"/>
              <a:t> folder </a:t>
            </a:r>
            <a:r>
              <a:rPr lang="en-US" dirty="0" err="1" smtClean="0"/>
              <a:t>bạn</a:t>
            </a:r>
            <a:r>
              <a:rPr lang="en-US" dirty="0" smtClean="0"/>
              <a:t> </a:t>
            </a:r>
            <a:r>
              <a:rPr lang="en-US" dirty="0" err="1" smtClean="0"/>
              <a:t>cần</a:t>
            </a:r>
            <a:r>
              <a:rPr lang="en-US" dirty="0" smtClean="0"/>
              <a:t> </a:t>
            </a:r>
            <a:r>
              <a:rPr lang="en-US" dirty="0" err="1" smtClean="0"/>
              <a:t>đến</a:t>
            </a:r>
            <a:r>
              <a:rPr lang="en-US" dirty="0" smtClean="0"/>
              <a:t> OS module, </a:t>
            </a:r>
            <a:r>
              <a:rPr lang="en-US" dirty="0" err="1" smtClean="0"/>
              <a:t>sau</a:t>
            </a:r>
            <a:r>
              <a:rPr lang="en-US" dirty="0" smtClean="0"/>
              <a:t> </a:t>
            </a:r>
            <a:r>
              <a:rPr lang="en-US" dirty="0" err="1" smtClean="0"/>
              <a:t>đó</a:t>
            </a:r>
            <a:r>
              <a:rPr lang="en-US" dirty="0" smtClean="0"/>
              <a:t> </a:t>
            </a:r>
            <a:r>
              <a:rPr lang="en-US" dirty="0" err="1" smtClean="0"/>
              <a:t>dùng</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os.rmdir</a:t>
            </a:r>
            <a:r>
              <a:rPr lang="en-US" dirty="0" smtClean="0"/>
              <a:t>() </a:t>
            </a:r>
            <a:r>
              <a:rPr lang="en-US" dirty="0" err="1" smtClean="0"/>
              <a:t>như</a:t>
            </a:r>
            <a:r>
              <a:rPr lang="en-US" dirty="0" smtClean="0"/>
              <a:t> </a:t>
            </a:r>
            <a:r>
              <a:rPr lang="en-US" dirty="0" err="1" smtClean="0"/>
              <a:t>sau</a:t>
            </a:r>
            <a:r>
              <a:rPr lang="en-US" dirty="0" smtClean="0"/>
              <a:t>:</a:t>
            </a:r>
            <a:endParaRPr lang="en-US" b="1" dirty="0"/>
          </a:p>
        </p:txBody>
      </p:sp>
      <p:sp>
        <p:nvSpPr>
          <p:cNvPr id="16" name="TextBox 15"/>
          <p:cNvSpPr txBox="1"/>
          <p:nvPr/>
        </p:nvSpPr>
        <p:spPr>
          <a:xfrm>
            <a:off x="625365" y="3840663"/>
            <a:ext cx="7834152" cy="369332"/>
          </a:xfrm>
          <a:prstGeom prst="rect">
            <a:avLst/>
          </a:prstGeom>
          <a:noFill/>
        </p:spPr>
        <p:txBody>
          <a:bodyPr wrap="square" rtlCol="0">
            <a:spAutoFit/>
          </a:bodyPr>
          <a:lstStyle/>
          <a:p>
            <a:r>
              <a:rPr lang="en-US" dirty="0" err="1" smtClean="0"/>
              <a:t>Và</a:t>
            </a:r>
            <a:r>
              <a:rPr lang="en-US" dirty="0" smtClean="0"/>
              <a:t> </a:t>
            </a:r>
            <a:r>
              <a:rPr lang="en-US" dirty="0" err="1" smtClean="0"/>
              <a:t>lưu</a:t>
            </a:r>
            <a:r>
              <a:rPr lang="en-US" dirty="0" smtClean="0"/>
              <a:t> ý </a:t>
            </a:r>
            <a:r>
              <a:rPr lang="en-US" dirty="0" err="1" smtClean="0"/>
              <a:t>là</a:t>
            </a:r>
            <a:r>
              <a:rPr lang="en-US" dirty="0" smtClean="0"/>
              <a:t> </a:t>
            </a:r>
            <a:r>
              <a:rPr lang="en-US" dirty="0" err="1" smtClean="0"/>
              <a:t>nó</a:t>
            </a:r>
            <a:r>
              <a:rPr lang="en-US" dirty="0" smtClean="0"/>
              <a:t> </a:t>
            </a:r>
            <a:r>
              <a:rPr lang="en-US" dirty="0" err="1" smtClean="0"/>
              <a:t>chỉ</a:t>
            </a:r>
            <a:r>
              <a:rPr lang="en-US" dirty="0" smtClean="0"/>
              <a:t> </a:t>
            </a:r>
            <a:r>
              <a:rPr lang="en-US" dirty="0" err="1" smtClean="0"/>
              <a:t>xóa</a:t>
            </a:r>
            <a:r>
              <a:rPr lang="en-US" dirty="0" smtClean="0"/>
              <a:t> </a:t>
            </a:r>
            <a:r>
              <a:rPr lang="en-US" dirty="0" err="1" smtClean="0"/>
              <a:t>được</a:t>
            </a:r>
            <a:r>
              <a:rPr lang="en-US" dirty="0" smtClean="0"/>
              <a:t> </a:t>
            </a:r>
            <a:r>
              <a:rPr lang="en-US" dirty="0" err="1" smtClean="0"/>
              <a:t>khi</a:t>
            </a:r>
            <a:r>
              <a:rPr lang="en-US" dirty="0" smtClean="0"/>
              <a:t> </a:t>
            </a:r>
            <a:r>
              <a:rPr lang="en-US" dirty="0" err="1" smtClean="0"/>
              <a:t>trong</a:t>
            </a:r>
            <a:r>
              <a:rPr lang="en-US" dirty="0" smtClean="0"/>
              <a:t> folder </a:t>
            </a:r>
            <a:r>
              <a:rPr lang="en-US" dirty="0" err="1" smtClean="0"/>
              <a:t>đó</a:t>
            </a:r>
            <a:r>
              <a:rPr lang="en-US" dirty="0" smtClean="0"/>
              <a:t> </a:t>
            </a:r>
            <a:r>
              <a:rPr lang="en-US" dirty="0" err="1" smtClean="0"/>
              <a:t>rỗng</a:t>
            </a:r>
            <a:endParaRPr lang="en-US" b="1" dirty="0"/>
          </a:p>
        </p:txBody>
      </p:sp>
    </p:spTree>
    <p:extLst>
      <p:ext uri="{BB962C8B-B14F-4D97-AF65-F5344CB8AC3E}">
        <p14:creationId xmlns:p14="http://schemas.microsoft.com/office/powerpoint/2010/main" val="2166759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571538" y="986929"/>
            <a:ext cx="3840434"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Tổng</a:t>
            </a:r>
            <a:r>
              <a:rPr lang="en-US" b="1" dirty="0" smtClean="0">
                <a:solidFill>
                  <a:schemeClr val="bg1"/>
                </a:solidFill>
              </a:rPr>
              <a:t> </a:t>
            </a:r>
            <a:r>
              <a:rPr lang="en-US" b="1" dirty="0" err="1" smtClean="0">
                <a:solidFill>
                  <a:schemeClr val="bg1"/>
                </a:solidFill>
              </a:rPr>
              <a:t>kết</a:t>
            </a:r>
            <a:r>
              <a:rPr lang="en-US" b="1" dirty="0" smtClean="0">
                <a:solidFill>
                  <a:schemeClr val="bg1"/>
                </a:solidFill>
              </a:rPr>
              <a:t> </a:t>
            </a:r>
            <a:r>
              <a:rPr lang="en-US" b="1" dirty="0" err="1" smtClean="0">
                <a:solidFill>
                  <a:schemeClr val="bg1"/>
                </a:solidFill>
              </a:rPr>
              <a:t>lại</a:t>
            </a:r>
            <a:r>
              <a:rPr lang="en-US" b="1" dirty="0" smtClean="0">
                <a:solidFill>
                  <a:schemeClr val="bg1"/>
                </a:solidFill>
              </a:rPr>
              <a:t> </a:t>
            </a:r>
            <a:r>
              <a:rPr lang="en-US" b="1" dirty="0" err="1" smtClean="0">
                <a:solidFill>
                  <a:schemeClr val="bg1"/>
                </a:solidFill>
              </a:rPr>
              <a:t>bài</a:t>
            </a:r>
            <a:r>
              <a:rPr lang="en-US" b="1" dirty="0" smtClean="0">
                <a:solidFill>
                  <a:schemeClr val="bg1"/>
                </a:solidFill>
              </a:rPr>
              <a:t> 10</a:t>
            </a:r>
            <a:endParaRPr lang="en-US" b="1" dirty="0">
              <a:solidFill>
                <a:schemeClr val="bg1"/>
              </a:solidFill>
            </a:endParaRPr>
          </a:p>
        </p:txBody>
      </p:sp>
      <p:sp>
        <p:nvSpPr>
          <p:cNvPr id="5" name="Oval 4"/>
          <p:cNvSpPr/>
          <p:nvPr/>
        </p:nvSpPr>
        <p:spPr>
          <a:xfrm>
            <a:off x="1731027" y="182265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659759"/>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sp>
        <p:nvSpPr>
          <p:cNvPr id="7" name="Oval 6"/>
          <p:cNvSpPr/>
          <p:nvPr/>
        </p:nvSpPr>
        <p:spPr>
          <a:xfrm>
            <a:off x="1731027" y="3455142"/>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3</a:t>
            </a:r>
          </a:p>
        </p:txBody>
      </p:sp>
      <p:sp>
        <p:nvSpPr>
          <p:cNvPr id="8" name="Oval 7"/>
          <p:cNvSpPr/>
          <p:nvPr/>
        </p:nvSpPr>
        <p:spPr>
          <a:xfrm>
            <a:off x="1731027" y="4274161"/>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4</a:t>
            </a:r>
          </a:p>
        </p:txBody>
      </p:sp>
      <p:cxnSp>
        <p:nvCxnSpPr>
          <p:cNvPr id="16" name="Straight Connector 15"/>
          <p:cNvCxnSpPr/>
          <p:nvPr/>
        </p:nvCxnSpPr>
        <p:spPr>
          <a:xfrm>
            <a:off x="1731027" y="1528857"/>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54101" y="1865187"/>
            <a:ext cx="5624625"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tổng</a:t>
            </a:r>
            <a:r>
              <a:rPr lang="en-US" dirty="0" smtClean="0">
                <a:solidFill>
                  <a:schemeClr val="bg1"/>
                </a:solidFill>
              </a:rPr>
              <a:t> </a:t>
            </a:r>
            <a:r>
              <a:rPr lang="en-US" dirty="0" err="1" smtClean="0">
                <a:solidFill>
                  <a:schemeClr val="bg1"/>
                </a:solidFill>
              </a:rPr>
              <a:t>quan</a:t>
            </a:r>
            <a:r>
              <a:rPr lang="en-US" dirty="0" smtClean="0">
                <a:solidFill>
                  <a:schemeClr val="bg1"/>
                </a:solidFill>
              </a:rPr>
              <a:t> </a:t>
            </a:r>
            <a:r>
              <a:rPr lang="en-US" dirty="0" err="1" smtClean="0">
                <a:solidFill>
                  <a:schemeClr val="bg1"/>
                </a:solidFill>
              </a:rPr>
              <a:t>về</a:t>
            </a:r>
            <a:r>
              <a:rPr lang="en-US" dirty="0" smtClean="0">
                <a:solidFill>
                  <a:schemeClr val="bg1"/>
                </a:solidFill>
              </a:rPr>
              <a:t> </a:t>
            </a:r>
            <a:r>
              <a:rPr lang="en-US" dirty="0" err="1" smtClean="0">
                <a:solidFill>
                  <a:schemeClr val="bg1"/>
                </a:solidFill>
              </a:rPr>
              <a:t>xử</a:t>
            </a:r>
            <a:r>
              <a:rPr lang="en-US" dirty="0" smtClean="0">
                <a:solidFill>
                  <a:schemeClr val="bg1"/>
                </a:solidFill>
              </a:rPr>
              <a:t> </a:t>
            </a:r>
            <a:r>
              <a:rPr lang="en-US" dirty="0" err="1" smtClean="0">
                <a:solidFill>
                  <a:schemeClr val="bg1"/>
                </a:solidFill>
              </a:rPr>
              <a:t>lí</a:t>
            </a:r>
            <a:r>
              <a:rPr lang="en-US" dirty="0" smtClean="0">
                <a:solidFill>
                  <a:schemeClr val="bg1"/>
                </a:solidFill>
              </a:rPr>
              <a:t> file </a:t>
            </a:r>
            <a:r>
              <a:rPr lang="en-US" dirty="0" err="1" smtClean="0">
                <a:solidFill>
                  <a:schemeClr val="bg1"/>
                </a:solidFill>
              </a:rPr>
              <a:t>tập</a:t>
            </a:r>
            <a:r>
              <a:rPr lang="en-US" dirty="0" smtClean="0">
                <a:solidFill>
                  <a:schemeClr val="bg1"/>
                </a:solidFill>
              </a:rPr>
              <a:t> tin</a:t>
            </a:r>
            <a:endParaRPr lang="en-US" dirty="0">
              <a:solidFill>
                <a:schemeClr val="bg1"/>
              </a:solidFill>
            </a:endParaRPr>
          </a:p>
        </p:txBody>
      </p:sp>
      <p:sp>
        <p:nvSpPr>
          <p:cNvPr id="13" name="TextBox 12"/>
          <p:cNvSpPr txBox="1"/>
          <p:nvPr/>
        </p:nvSpPr>
        <p:spPr>
          <a:xfrm>
            <a:off x="2254102" y="2730275"/>
            <a:ext cx="5178056"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phương</a:t>
            </a:r>
            <a:r>
              <a:rPr lang="en-US" dirty="0" smtClean="0">
                <a:solidFill>
                  <a:schemeClr val="bg1"/>
                </a:solidFill>
              </a:rPr>
              <a:t> </a:t>
            </a:r>
            <a:r>
              <a:rPr lang="en-US" dirty="0" err="1" smtClean="0">
                <a:solidFill>
                  <a:schemeClr val="bg1"/>
                </a:solidFill>
              </a:rPr>
              <a:t>thức</a:t>
            </a:r>
            <a:r>
              <a:rPr lang="en-US" dirty="0">
                <a:solidFill>
                  <a:schemeClr val="bg1"/>
                </a:solidFill>
              </a:rPr>
              <a:t> </a:t>
            </a:r>
            <a:r>
              <a:rPr lang="en-US" dirty="0" err="1" smtClean="0">
                <a:solidFill>
                  <a:schemeClr val="bg1"/>
                </a:solidFill>
              </a:rPr>
              <a:t>đọc</a:t>
            </a:r>
            <a:r>
              <a:rPr lang="en-US" dirty="0" smtClean="0">
                <a:solidFill>
                  <a:schemeClr val="bg1"/>
                </a:solidFill>
              </a:rPr>
              <a:t> file</a:t>
            </a:r>
          </a:p>
        </p:txBody>
      </p:sp>
      <p:sp>
        <p:nvSpPr>
          <p:cNvPr id="14" name="TextBox 13"/>
          <p:cNvSpPr txBox="1"/>
          <p:nvPr/>
        </p:nvSpPr>
        <p:spPr>
          <a:xfrm>
            <a:off x="2254102" y="4274161"/>
            <a:ext cx="5178056" cy="369332"/>
          </a:xfrm>
          <a:prstGeom prst="rect">
            <a:avLst/>
          </a:prstGeom>
          <a:noFill/>
        </p:spPr>
        <p:txBody>
          <a:bodyPr wrap="square" rtlCol="0">
            <a:spAutoFit/>
          </a:bodyPr>
          <a:lstStyle/>
          <a:p>
            <a:r>
              <a:rPr lang="en-US" dirty="0" err="1">
                <a:solidFill>
                  <a:schemeClr val="bg1"/>
                </a:solidFill>
              </a:rPr>
              <a:t>Nắm</a:t>
            </a:r>
            <a:r>
              <a:rPr lang="en-US" dirty="0">
                <a:solidFill>
                  <a:schemeClr val="bg1"/>
                </a:solidFill>
              </a:rPr>
              <a:t> </a:t>
            </a:r>
            <a:r>
              <a:rPr lang="en-US" dirty="0" err="1">
                <a:solidFill>
                  <a:schemeClr val="bg1"/>
                </a:solidFill>
              </a:rPr>
              <a:t>được</a:t>
            </a:r>
            <a:r>
              <a:rPr lang="en-US" dirty="0">
                <a:solidFill>
                  <a:schemeClr val="bg1"/>
                </a:solidFill>
              </a:rPr>
              <a:t> </a:t>
            </a:r>
            <a:r>
              <a:rPr lang="en-US" dirty="0" err="1">
                <a:solidFill>
                  <a:schemeClr val="bg1"/>
                </a:solidFill>
              </a:rPr>
              <a:t>phương</a:t>
            </a:r>
            <a:r>
              <a:rPr lang="en-US" dirty="0">
                <a:solidFill>
                  <a:schemeClr val="bg1"/>
                </a:solidFill>
              </a:rPr>
              <a:t> </a:t>
            </a:r>
            <a:r>
              <a:rPr lang="en-US" dirty="0" err="1" smtClean="0">
                <a:solidFill>
                  <a:schemeClr val="bg1"/>
                </a:solidFill>
              </a:rPr>
              <a:t>thức</a:t>
            </a:r>
            <a:r>
              <a:rPr lang="en-US" dirty="0" smtClean="0">
                <a:solidFill>
                  <a:schemeClr val="bg1"/>
                </a:solidFill>
              </a:rPr>
              <a:t> </a:t>
            </a:r>
            <a:r>
              <a:rPr lang="en-US" dirty="0" err="1" smtClean="0">
                <a:solidFill>
                  <a:schemeClr val="bg1"/>
                </a:solidFill>
              </a:rPr>
              <a:t>xóa</a:t>
            </a:r>
            <a:r>
              <a:rPr lang="en-US" dirty="0" smtClean="0">
                <a:solidFill>
                  <a:schemeClr val="bg1"/>
                </a:solidFill>
              </a:rPr>
              <a:t> file, folder</a:t>
            </a:r>
            <a:endParaRPr lang="en-US" dirty="0">
              <a:solidFill>
                <a:schemeClr val="bg1"/>
              </a:solidFill>
            </a:endParaRPr>
          </a:p>
        </p:txBody>
      </p:sp>
      <p:sp>
        <p:nvSpPr>
          <p:cNvPr id="17" name="TextBox 16"/>
          <p:cNvSpPr txBox="1"/>
          <p:nvPr/>
        </p:nvSpPr>
        <p:spPr>
          <a:xfrm>
            <a:off x="2254102" y="3462286"/>
            <a:ext cx="5178056" cy="369332"/>
          </a:xfrm>
          <a:prstGeom prst="rect">
            <a:avLst/>
          </a:prstGeom>
          <a:noFill/>
        </p:spPr>
        <p:txBody>
          <a:bodyPr wrap="square" rtlCol="0">
            <a:spAutoFit/>
          </a:bodyPr>
          <a:lstStyle/>
          <a:p>
            <a:r>
              <a:rPr lang="en-US" dirty="0" err="1">
                <a:solidFill>
                  <a:schemeClr val="bg1"/>
                </a:solidFill>
              </a:rPr>
              <a:t>Nắm</a:t>
            </a:r>
            <a:r>
              <a:rPr lang="en-US" dirty="0">
                <a:solidFill>
                  <a:schemeClr val="bg1"/>
                </a:solidFill>
              </a:rPr>
              <a:t> </a:t>
            </a:r>
            <a:r>
              <a:rPr lang="en-US" dirty="0" err="1">
                <a:solidFill>
                  <a:schemeClr val="bg1"/>
                </a:solidFill>
              </a:rPr>
              <a:t>được</a:t>
            </a:r>
            <a:r>
              <a:rPr lang="en-US" dirty="0">
                <a:solidFill>
                  <a:schemeClr val="bg1"/>
                </a:solidFill>
              </a:rPr>
              <a:t> </a:t>
            </a:r>
            <a:r>
              <a:rPr lang="en-US" dirty="0" err="1">
                <a:solidFill>
                  <a:schemeClr val="bg1"/>
                </a:solidFill>
              </a:rPr>
              <a:t>phương</a:t>
            </a:r>
            <a:r>
              <a:rPr lang="en-US" dirty="0">
                <a:solidFill>
                  <a:schemeClr val="bg1"/>
                </a:solidFill>
              </a:rPr>
              <a:t> </a:t>
            </a:r>
            <a:r>
              <a:rPr lang="en-US" dirty="0" err="1" smtClean="0">
                <a:solidFill>
                  <a:schemeClr val="bg1"/>
                </a:solidFill>
              </a:rPr>
              <a:t>thức</a:t>
            </a:r>
            <a:r>
              <a:rPr lang="en-US" dirty="0" smtClean="0">
                <a:solidFill>
                  <a:schemeClr val="bg1"/>
                </a:solidFill>
              </a:rPr>
              <a:t> </a:t>
            </a:r>
            <a:r>
              <a:rPr lang="en-US" dirty="0" err="1" smtClean="0">
                <a:solidFill>
                  <a:schemeClr val="bg1"/>
                </a:solidFill>
              </a:rPr>
              <a:t>ghi</a:t>
            </a:r>
            <a:r>
              <a:rPr lang="en-US" dirty="0" smtClean="0">
                <a:solidFill>
                  <a:schemeClr val="bg1"/>
                </a:solidFill>
              </a:rPr>
              <a:t> </a:t>
            </a:r>
            <a:r>
              <a:rPr lang="en-US" dirty="0" err="1" smtClean="0">
                <a:solidFill>
                  <a:schemeClr val="bg1"/>
                </a:solidFill>
              </a:rPr>
              <a:t>và</a:t>
            </a:r>
            <a:r>
              <a:rPr lang="en-US" dirty="0" smtClean="0">
                <a:solidFill>
                  <a:schemeClr val="bg1"/>
                </a:solidFill>
              </a:rPr>
              <a:t> </a:t>
            </a:r>
            <a:r>
              <a:rPr lang="en-US" dirty="0" err="1" smtClean="0">
                <a:solidFill>
                  <a:schemeClr val="bg1"/>
                </a:solidFill>
              </a:rPr>
              <a:t>tạo</a:t>
            </a:r>
            <a:r>
              <a:rPr lang="en-US" dirty="0" smtClean="0">
                <a:solidFill>
                  <a:schemeClr val="bg1"/>
                </a:solidFill>
              </a:rPr>
              <a:t> </a:t>
            </a:r>
            <a:r>
              <a:rPr lang="en-US" dirty="0" err="1" smtClean="0">
                <a:solidFill>
                  <a:schemeClr val="bg1"/>
                </a:solidFill>
              </a:rPr>
              <a:t>mới</a:t>
            </a:r>
            <a:r>
              <a:rPr lang="en-US" dirty="0" smtClean="0">
                <a:solidFill>
                  <a:schemeClr val="bg1"/>
                </a:solidFill>
              </a:rPr>
              <a:t> file</a:t>
            </a:r>
            <a:endParaRPr lang="en-US" dirty="0">
              <a:solidFill>
                <a:schemeClr val="bg1"/>
              </a:solidFill>
            </a:endParaRPr>
          </a:p>
        </p:txBody>
      </p:sp>
    </p:spTree>
    <p:extLst>
      <p:ext uri="{BB962C8B-B14F-4D97-AF65-F5344CB8AC3E}">
        <p14:creationId xmlns:p14="http://schemas.microsoft.com/office/powerpoint/2010/main" val="2671992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a:t>
            </a:r>
            <a:r>
              <a:rPr lang="en-US" dirty="0"/>
              <a:t>.1 </a:t>
            </a:r>
            <a:r>
              <a:rPr lang="en-US" dirty="0" err="1"/>
              <a:t>Tổng</a:t>
            </a:r>
            <a:r>
              <a:rPr lang="en-US" dirty="0"/>
              <a:t> </a:t>
            </a:r>
            <a:r>
              <a:rPr lang="en-US" dirty="0" err="1"/>
              <a:t>quan</a:t>
            </a:r>
            <a:r>
              <a:rPr lang="en-US" dirty="0"/>
              <a:t> </a:t>
            </a:r>
            <a:r>
              <a:rPr lang="en-US" dirty="0" err="1"/>
              <a:t>về</a:t>
            </a:r>
            <a:r>
              <a:rPr lang="en-US" dirty="0"/>
              <a:t> </a:t>
            </a:r>
            <a:r>
              <a:rPr lang="en-US" dirty="0" err="1"/>
              <a:t>xử</a:t>
            </a:r>
            <a:r>
              <a:rPr lang="en-US" dirty="0"/>
              <a:t> </a:t>
            </a:r>
            <a:r>
              <a:rPr lang="en-US" dirty="0" err="1"/>
              <a:t>lí</a:t>
            </a:r>
            <a:r>
              <a:rPr lang="en-US" dirty="0"/>
              <a:t> file </a:t>
            </a:r>
            <a:r>
              <a:rPr lang="en-US" dirty="0" err="1"/>
              <a:t>tập</a:t>
            </a:r>
            <a:r>
              <a:rPr lang="en-US" dirty="0"/>
              <a:t> tin</a:t>
            </a:r>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Khái</a:t>
            </a:r>
            <a:r>
              <a:rPr lang="en-US" b="1" dirty="0" smtClean="0"/>
              <a:t> </a:t>
            </a:r>
            <a:r>
              <a:rPr lang="en-US" b="1" dirty="0" err="1" smtClean="0"/>
              <a:t>niệm</a:t>
            </a:r>
            <a:r>
              <a:rPr lang="en-US" b="1" dirty="0"/>
              <a:t> file </a:t>
            </a:r>
            <a:r>
              <a:rPr lang="en-US" b="1" dirty="0" smtClean="0"/>
              <a:t>handling (</a:t>
            </a:r>
            <a:r>
              <a:rPr lang="en-US" b="1" dirty="0" err="1" smtClean="0"/>
              <a:t>xử</a:t>
            </a:r>
            <a:r>
              <a:rPr lang="en-US" b="1" dirty="0" smtClean="0"/>
              <a:t> </a:t>
            </a:r>
            <a:r>
              <a:rPr lang="en-US" b="1" dirty="0" err="1" smtClean="0"/>
              <a:t>lý</a:t>
            </a:r>
            <a:r>
              <a:rPr lang="en-US" b="1" dirty="0" smtClean="0"/>
              <a:t> </a:t>
            </a:r>
            <a:r>
              <a:rPr lang="en-US" b="1" dirty="0" err="1" smtClean="0"/>
              <a:t>tệp</a:t>
            </a:r>
            <a:r>
              <a:rPr lang="en-US" b="1" dirty="0" smtClean="0"/>
              <a:t> tin)</a:t>
            </a:r>
            <a:endParaRPr lang="en-US" b="1" dirty="0">
              <a:solidFill>
                <a:srgbClr val="FF0000"/>
              </a:solidFill>
            </a:endParaRPr>
          </a:p>
        </p:txBody>
      </p:sp>
      <p:sp>
        <p:nvSpPr>
          <p:cNvPr id="8" name="TextBox 7"/>
          <p:cNvSpPr txBox="1"/>
          <p:nvPr/>
        </p:nvSpPr>
        <p:spPr>
          <a:xfrm>
            <a:off x="925034" y="1903017"/>
            <a:ext cx="7831856" cy="1200329"/>
          </a:xfrm>
          <a:prstGeom prst="rect">
            <a:avLst/>
          </a:prstGeom>
          <a:noFill/>
        </p:spPr>
        <p:txBody>
          <a:bodyPr wrap="square" rtlCol="0">
            <a:spAutoFit/>
          </a:bodyPr>
          <a:lstStyle/>
          <a:p>
            <a:r>
              <a:rPr lang="vi-VN" dirty="0"/>
              <a:t> </a:t>
            </a:r>
            <a:r>
              <a:rPr lang="en-US" dirty="0" smtClean="0"/>
              <a:t>T</a:t>
            </a:r>
            <a:r>
              <a:rPr lang="vi-VN" dirty="0" smtClean="0"/>
              <a:t>rong </a:t>
            </a:r>
            <a:r>
              <a:rPr lang="vi-VN" dirty="0"/>
              <a:t>Python là quá trình làm việc với các tệp tin trên hệ thống máy tính. Điều này bao gồm đọc tệp, ghi vào tệp và thực hiện các thao tác khác liên quan đến tệp. Python cung cấp một số phương thức và module hỗ trợ làm việc với tệp rất dễ </a:t>
            </a:r>
            <a:r>
              <a:rPr lang="vi-VN" dirty="0" smtClean="0"/>
              <a:t>dàng</a:t>
            </a:r>
            <a:r>
              <a:rPr lang="en-US" dirty="0" smtClean="0"/>
              <a:t>.</a:t>
            </a:r>
            <a:endParaRPr lang="en-US" dirty="0"/>
          </a:p>
        </p:txBody>
      </p:sp>
      <p:sp>
        <p:nvSpPr>
          <p:cNvPr id="14" name="TextBox 13"/>
          <p:cNvSpPr txBox="1"/>
          <p:nvPr/>
        </p:nvSpPr>
        <p:spPr>
          <a:xfrm>
            <a:off x="925033" y="3268676"/>
            <a:ext cx="7697972" cy="369332"/>
          </a:xfrm>
          <a:prstGeom prst="rect">
            <a:avLst/>
          </a:prstGeom>
          <a:noFill/>
        </p:spPr>
        <p:txBody>
          <a:bodyPr wrap="square" rtlCol="0">
            <a:spAutoFit/>
          </a:bodyPr>
          <a:lstStyle/>
          <a:p>
            <a:r>
              <a:rPr lang="en-US" dirty="0"/>
              <a:t>Python </a:t>
            </a:r>
            <a:r>
              <a:rPr lang="en-US" dirty="0" err="1"/>
              <a:t>có</a:t>
            </a:r>
            <a:r>
              <a:rPr lang="en-US" dirty="0"/>
              <a:t> </a:t>
            </a:r>
            <a:r>
              <a:rPr lang="en-US" dirty="0" err="1"/>
              <a:t>thể</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nhiều</a:t>
            </a:r>
            <a:r>
              <a:rPr lang="en-US" dirty="0"/>
              <a:t> </a:t>
            </a:r>
            <a:r>
              <a:rPr lang="en-US" dirty="0" err="1"/>
              <a:t>loại</a:t>
            </a:r>
            <a:r>
              <a:rPr lang="en-US" dirty="0"/>
              <a:t> </a:t>
            </a:r>
            <a:r>
              <a:rPr lang="en-US" dirty="0" err="1"/>
              <a:t>tệp</a:t>
            </a:r>
            <a:r>
              <a:rPr lang="en-US" dirty="0"/>
              <a:t> </a:t>
            </a:r>
            <a:r>
              <a:rPr lang="en-US" dirty="0" err="1"/>
              <a:t>khác</a:t>
            </a:r>
            <a:r>
              <a:rPr lang="en-US" dirty="0"/>
              <a:t> </a:t>
            </a:r>
            <a:r>
              <a:rPr lang="en-US" dirty="0" err="1"/>
              <a:t>nhau</a:t>
            </a:r>
            <a:r>
              <a:rPr lang="en-US" dirty="0"/>
              <a:t>, </a:t>
            </a:r>
            <a:r>
              <a:rPr lang="en-US" dirty="0" err="1"/>
              <a:t>bao</a:t>
            </a:r>
            <a:r>
              <a:rPr lang="en-US" dirty="0"/>
              <a:t> </a:t>
            </a:r>
            <a:r>
              <a:rPr lang="en-US" dirty="0" err="1"/>
              <a:t>gồm</a:t>
            </a:r>
            <a:r>
              <a:rPr lang="en-US" dirty="0"/>
              <a:t>:</a:t>
            </a:r>
          </a:p>
        </p:txBody>
      </p:sp>
      <p:sp>
        <p:nvSpPr>
          <p:cNvPr id="15" name="Flowchart: Decision 14"/>
          <p:cNvSpPr/>
          <p:nvPr/>
        </p:nvSpPr>
        <p:spPr>
          <a:xfrm>
            <a:off x="710426" y="199853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ecision 16"/>
          <p:cNvSpPr/>
          <p:nvPr/>
        </p:nvSpPr>
        <p:spPr>
          <a:xfrm>
            <a:off x="710426" y="337709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25033" y="3789671"/>
            <a:ext cx="7697972" cy="646331"/>
          </a:xfrm>
          <a:prstGeom prst="rect">
            <a:avLst/>
          </a:prstGeom>
          <a:noFill/>
        </p:spPr>
        <p:txBody>
          <a:bodyPr wrap="square" rtlCol="0">
            <a:spAutoFit/>
          </a:bodyPr>
          <a:lstStyle/>
          <a:p>
            <a:r>
              <a:rPr lang="en-US" dirty="0" smtClean="0"/>
              <a:t>1. </a:t>
            </a:r>
            <a:r>
              <a:rPr lang="vi-VN" b="1" dirty="0"/>
              <a:t>Tệp văn bản </a:t>
            </a:r>
            <a:r>
              <a:rPr lang="vi-VN" dirty="0"/>
              <a:t>(Text files): Đây là loại tệp thông thường chứa dữ liệu dưới dạng văn bản</a:t>
            </a:r>
            <a:endParaRPr lang="en-US" dirty="0"/>
          </a:p>
        </p:txBody>
      </p:sp>
      <p:sp>
        <p:nvSpPr>
          <p:cNvPr id="13" name="TextBox 12"/>
          <p:cNvSpPr txBox="1"/>
          <p:nvPr/>
        </p:nvSpPr>
        <p:spPr>
          <a:xfrm>
            <a:off x="925033" y="4533950"/>
            <a:ext cx="7697972" cy="923330"/>
          </a:xfrm>
          <a:prstGeom prst="rect">
            <a:avLst/>
          </a:prstGeom>
          <a:noFill/>
        </p:spPr>
        <p:txBody>
          <a:bodyPr wrap="square" rtlCol="0">
            <a:spAutoFit/>
          </a:bodyPr>
          <a:lstStyle/>
          <a:p>
            <a:r>
              <a:rPr lang="en-US" dirty="0" smtClean="0"/>
              <a:t>2. </a:t>
            </a:r>
            <a:r>
              <a:rPr lang="vi-VN" b="1" dirty="0" smtClean="0"/>
              <a:t>Tệp </a:t>
            </a:r>
            <a:r>
              <a:rPr lang="vi-VN" b="1" dirty="0"/>
              <a:t>nhị phân </a:t>
            </a:r>
            <a:r>
              <a:rPr lang="vi-VN" dirty="0"/>
              <a:t>(Binary files): Đây là các tệp không chứa dữ liệu văn bản, mà thường là dữ liệu nhị phân, hình ảnh, âm thanh, hoặc các loại dữ liệu khác không thuộc kiểu văn bản</a:t>
            </a:r>
            <a:endParaRPr lang="en-US" dirty="0"/>
          </a:p>
        </p:txBody>
      </p:sp>
      <p:sp>
        <p:nvSpPr>
          <p:cNvPr id="16" name="TextBox 15"/>
          <p:cNvSpPr txBox="1"/>
          <p:nvPr/>
        </p:nvSpPr>
        <p:spPr>
          <a:xfrm>
            <a:off x="925033" y="5554675"/>
            <a:ext cx="7697972" cy="923330"/>
          </a:xfrm>
          <a:prstGeom prst="rect">
            <a:avLst/>
          </a:prstGeom>
          <a:noFill/>
        </p:spPr>
        <p:txBody>
          <a:bodyPr wrap="square" rtlCol="0">
            <a:spAutoFit/>
          </a:bodyPr>
          <a:lstStyle/>
          <a:p>
            <a:r>
              <a:rPr lang="en-US" dirty="0"/>
              <a:t>3</a:t>
            </a:r>
            <a:r>
              <a:rPr lang="en-US" dirty="0" smtClean="0"/>
              <a:t>. </a:t>
            </a:r>
            <a:r>
              <a:rPr lang="vi-VN" b="1" dirty="0"/>
              <a:t>Tệp CSV</a:t>
            </a:r>
            <a:r>
              <a:rPr lang="vi-VN" dirty="0"/>
              <a:t> (CSV files): CSV (Comma Separated Values) là một loại tệp văn bản đặc biệt, được sử dụng để lưu trữ dữ liệu dưới dạng bảng, trong đó các giá trị cách nhau bởi dấu phẩy</a:t>
            </a:r>
            <a:endParaRPr lang="en-US" dirty="0"/>
          </a:p>
        </p:txBody>
      </p:sp>
    </p:spTree>
    <p:extLst>
      <p:ext uri="{BB962C8B-B14F-4D97-AF65-F5344CB8AC3E}">
        <p14:creationId xmlns:p14="http://schemas.microsoft.com/office/powerpoint/2010/main" val="316892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a:t>
            </a:r>
            <a:r>
              <a:rPr lang="en-US" dirty="0"/>
              <a:t>.1 </a:t>
            </a:r>
            <a:r>
              <a:rPr lang="en-US" dirty="0" err="1"/>
              <a:t>Tổng</a:t>
            </a:r>
            <a:r>
              <a:rPr lang="en-US" dirty="0"/>
              <a:t> </a:t>
            </a:r>
            <a:r>
              <a:rPr lang="en-US" dirty="0" err="1"/>
              <a:t>quan</a:t>
            </a:r>
            <a:r>
              <a:rPr lang="en-US" dirty="0"/>
              <a:t> </a:t>
            </a:r>
            <a:r>
              <a:rPr lang="en-US" dirty="0" err="1"/>
              <a:t>về</a:t>
            </a:r>
            <a:r>
              <a:rPr lang="en-US" dirty="0"/>
              <a:t> </a:t>
            </a:r>
            <a:r>
              <a:rPr lang="en-US" dirty="0" err="1"/>
              <a:t>xử</a:t>
            </a:r>
            <a:r>
              <a:rPr lang="en-US" dirty="0"/>
              <a:t> </a:t>
            </a:r>
            <a:r>
              <a:rPr lang="en-US" dirty="0" err="1"/>
              <a:t>lí</a:t>
            </a:r>
            <a:r>
              <a:rPr lang="en-US" dirty="0"/>
              <a:t> file </a:t>
            </a:r>
            <a:r>
              <a:rPr lang="en-US" dirty="0" err="1"/>
              <a:t>tập</a:t>
            </a:r>
            <a:r>
              <a:rPr lang="en-US" dirty="0"/>
              <a:t> tin</a:t>
            </a:r>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Khái</a:t>
            </a:r>
            <a:r>
              <a:rPr lang="en-US" b="1" dirty="0" smtClean="0"/>
              <a:t> </a:t>
            </a:r>
            <a:r>
              <a:rPr lang="en-US" b="1" dirty="0" err="1" smtClean="0"/>
              <a:t>niệm</a:t>
            </a:r>
            <a:r>
              <a:rPr lang="en-US" b="1" dirty="0"/>
              <a:t> file </a:t>
            </a:r>
            <a:r>
              <a:rPr lang="en-US" b="1" dirty="0" smtClean="0"/>
              <a:t>handling (</a:t>
            </a:r>
            <a:r>
              <a:rPr lang="en-US" b="1" dirty="0" err="1" smtClean="0"/>
              <a:t>xử</a:t>
            </a:r>
            <a:r>
              <a:rPr lang="en-US" b="1" dirty="0" smtClean="0"/>
              <a:t> </a:t>
            </a:r>
            <a:r>
              <a:rPr lang="en-US" b="1" dirty="0" err="1" smtClean="0"/>
              <a:t>lý</a:t>
            </a:r>
            <a:r>
              <a:rPr lang="en-US" b="1" dirty="0" smtClean="0"/>
              <a:t> </a:t>
            </a:r>
            <a:r>
              <a:rPr lang="en-US" b="1" dirty="0" err="1" smtClean="0"/>
              <a:t>tệp</a:t>
            </a:r>
            <a:r>
              <a:rPr lang="en-US" b="1" dirty="0" smtClean="0"/>
              <a:t> tin)</a:t>
            </a:r>
            <a:endParaRPr lang="en-US" b="1" dirty="0">
              <a:solidFill>
                <a:srgbClr val="FF0000"/>
              </a:solidFill>
            </a:endParaRPr>
          </a:p>
        </p:txBody>
      </p:sp>
      <p:sp>
        <p:nvSpPr>
          <p:cNvPr id="12" name="TextBox 11"/>
          <p:cNvSpPr txBox="1"/>
          <p:nvPr/>
        </p:nvSpPr>
        <p:spPr>
          <a:xfrm>
            <a:off x="548981" y="2035135"/>
            <a:ext cx="7697972" cy="923330"/>
          </a:xfrm>
          <a:prstGeom prst="rect">
            <a:avLst/>
          </a:prstGeom>
          <a:noFill/>
        </p:spPr>
        <p:txBody>
          <a:bodyPr wrap="square" rtlCol="0">
            <a:spAutoFit/>
          </a:bodyPr>
          <a:lstStyle/>
          <a:p>
            <a:r>
              <a:rPr lang="en-US" dirty="0"/>
              <a:t>4</a:t>
            </a:r>
            <a:r>
              <a:rPr lang="en-US" dirty="0" smtClean="0"/>
              <a:t>. </a:t>
            </a:r>
            <a:r>
              <a:rPr lang="vi-VN" b="1" dirty="0"/>
              <a:t>Tệp JSON </a:t>
            </a:r>
            <a:r>
              <a:rPr lang="vi-VN" dirty="0"/>
              <a:t>(JSON files): JSON (JavaScript Object Notation) là một định dạng dữ liệu phổ biến dựa trên văn bản, thường được sử dụng để truyền và lưu trữ dữ liệu dạng cấu trúc</a:t>
            </a:r>
            <a:endParaRPr lang="en-US" dirty="0"/>
          </a:p>
        </p:txBody>
      </p:sp>
      <p:sp>
        <p:nvSpPr>
          <p:cNvPr id="13" name="TextBox 12"/>
          <p:cNvSpPr txBox="1"/>
          <p:nvPr/>
        </p:nvSpPr>
        <p:spPr>
          <a:xfrm>
            <a:off x="548981" y="3133068"/>
            <a:ext cx="7697972" cy="646331"/>
          </a:xfrm>
          <a:prstGeom prst="rect">
            <a:avLst/>
          </a:prstGeom>
          <a:noFill/>
        </p:spPr>
        <p:txBody>
          <a:bodyPr wrap="square" rtlCol="0">
            <a:spAutoFit/>
          </a:bodyPr>
          <a:lstStyle/>
          <a:p>
            <a:r>
              <a:rPr lang="en-US" dirty="0"/>
              <a:t>5</a:t>
            </a:r>
            <a:r>
              <a:rPr lang="en-US" dirty="0" smtClean="0"/>
              <a:t>. </a:t>
            </a:r>
            <a:r>
              <a:rPr lang="vi-VN" b="1" dirty="0"/>
              <a:t>Tệp XML </a:t>
            </a:r>
            <a:r>
              <a:rPr lang="vi-VN" dirty="0"/>
              <a:t>(XML files): XML (eXtensible Markup Language) là một định dạng dữ liệu được sử dụng để lưu trữ thông tin dưới dạng cây cấu trúc</a:t>
            </a:r>
            <a:endParaRPr lang="en-US" dirty="0"/>
          </a:p>
        </p:txBody>
      </p:sp>
      <p:sp>
        <p:nvSpPr>
          <p:cNvPr id="16" name="TextBox 15"/>
          <p:cNvSpPr txBox="1"/>
          <p:nvPr/>
        </p:nvSpPr>
        <p:spPr>
          <a:xfrm>
            <a:off x="548981" y="3900032"/>
            <a:ext cx="7697972" cy="646331"/>
          </a:xfrm>
          <a:prstGeom prst="rect">
            <a:avLst/>
          </a:prstGeom>
          <a:noFill/>
        </p:spPr>
        <p:txBody>
          <a:bodyPr wrap="square" rtlCol="0">
            <a:spAutoFit/>
          </a:bodyPr>
          <a:lstStyle/>
          <a:p>
            <a:r>
              <a:rPr lang="en-US" dirty="0" smtClean="0"/>
              <a:t>6. </a:t>
            </a:r>
            <a:r>
              <a:rPr lang="vi-VN" b="1" dirty="0"/>
              <a:t>Tệp SQLite </a:t>
            </a:r>
            <a:r>
              <a:rPr lang="vi-VN" dirty="0"/>
              <a:t>(SQLite files): SQLite là một hệ quản lý cơ sở dữ liệu nhẹ và phổ biến được tích hợp sẵn trong Python</a:t>
            </a:r>
            <a:endParaRPr lang="en-US" dirty="0"/>
          </a:p>
        </p:txBody>
      </p:sp>
      <p:sp>
        <p:nvSpPr>
          <p:cNvPr id="18" name="TextBox 17"/>
          <p:cNvSpPr txBox="1"/>
          <p:nvPr/>
        </p:nvSpPr>
        <p:spPr>
          <a:xfrm>
            <a:off x="548981" y="4771902"/>
            <a:ext cx="7697972" cy="923330"/>
          </a:xfrm>
          <a:prstGeom prst="rect">
            <a:avLst/>
          </a:prstGeom>
          <a:noFill/>
        </p:spPr>
        <p:txBody>
          <a:bodyPr wrap="square" rtlCol="0">
            <a:spAutoFit/>
          </a:bodyPr>
          <a:lstStyle/>
          <a:p>
            <a:r>
              <a:rPr lang="en-US" dirty="0"/>
              <a:t>7</a:t>
            </a:r>
            <a:r>
              <a:rPr lang="en-US" dirty="0" smtClean="0"/>
              <a:t>. </a:t>
            </a:r>
            <a:r>
              <a:rPr lang="vi-VN" b="1" dirty="0"/>
              <a:t>Các loại tệp khác</a:t>
            </a:r>
            <a:r>
              <a:rPr lang="vi-VN" dirty="0"/>
              <a:t>: Ngoài các loại tệp nêu trên, Python cũng có thể làm việc với các loại tệp tùy chỉnh hoặc định dạng tệp đặc biệt khác thông qua việc sử dụng các thư viện phù hợp hoặc tự viết mã xử lý tùy chỉnh</a:t>
            </a:r>
            <a:endParaRPr lang="en-US" dirty="0"/>
          </a:p>
        </p:txBody>
      </p:sp>
    </p:spTree>
    <p:extLst>
      <p:ext uri="{BB962C8B-B14F-4D97-AF65-F5344CB8AC3E}">
        <p14:creationId xmlns:p14="http://schemas.microsoft.com/office/powerpoint/2010/main" val="513138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a:t>
            </a:r>
            <a:r>
              <a:rPr lang="en-US" dirty="0"/>
              <a:t>.1 </a:t>
            </a:r>
            <a:r>
              <a:rPr lang="en-US" dirty="0" err="1" smtClean="0"/>
              <a:t>Tổng</a:t>
            </a:r>
            <a:r>
              <a:rPr lang="en-US" dirty="0" smtClean="0"/>
              <a:t> </a:t>
            </a:r>
            <a:r>
              <a:rPr lang="en-US" dirty="0" err="1"/>
              <a:t>quan</a:t>
            </a:r>
            <a:r>
              <a:rPr lang="en-US" dirty="0"/>
              <a:t> </a:t>
            </a:r>
            <a:r>
              <a:rPr lang="en-US" dirty="0" err="1"/>
              <a:t>về</a:t>
            </a:r>
            <a:r>
              <a:rPr lang="en-US" dirty="0"/>
              <a:t> </a:t>
            </a:r>
            <a:r>
              <a:rPr lang="en-US" dirty="0" err="1"/>
              <a:t>xử</a:t>
            </a:r>
            <a:r>
              <a:rPr lang="en-US" dirty="0"/>
              <a:t> </a:t>
            </a:r>
            <a:r>
              <a:rPr lang="en-US" dirty="0" err="1"/>
              <a:t>lí</a:t>
            </a:r>
            <a:r>
              <a:rPr lang="en-US" dirty="0"/>
              <a:t> file </a:t>
            </a:r>
            <a:r>
              <a:rPr lang="en-US" dirty="0" err="1"/>
              <a:t>tập</a:t>
            </a:r>
            <a:r>
              <a:rPr lang="en-US" dirty="0"/>
              <a:t> tin</a:t>
            </a:r>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Khái</a:t>
            </a:r>
            <a:r>
              <a:rPr lang="en-US" b="1" dirty="0" smtClean="0"/>
              <a:t> </a:t>
            </a:r>
            <a:r>
              <a:rPr lang="en-US" b="1" dirty="0" err="1" smtClean="0"/>
              <a:t>niệm</a:t>
            </a:r>
            <a:r>
              <a:rPr lang="en-US" b="1" dirty="0"/>
              <a:t> file </a:t>
            </a:r>
            <a:r>
              <a:rPr lang="en-US" b="1" dirty="0" smtClean="0"/>
              <a:t>handling (</a:t>
            </a:r>
            <a:r>
              <a:rPr lang="en-US" b="1" dirty="0" err="1" smtClean="0"/>
              <a:t>xử</a:t>
            </a:r>
            <a:r>
              <a:rPr lang="en-US" b="1" dirty="0" smtClean="0"/>
              <a:t> </a:t>
            </a:r>
            <a:r>
              <a:rPr lang="en-US" b="1" dirty="0" err="1" smtClean="0"/>
              <a:t>lý</a:t>
            </a:r>
            <a:r>
              <a:rPr lang="en-US" b="1" dirty="0" smtClean="0"/>
              <a:t> </a:t>
            </a:r>
            <a:r>
              <a:rPr lang="en-US" b="1" dirty="0" err="1" smtClean="0"/>
              <a:t>tệp</a:t>
            </a:r>
            <a:r>
              <a:rPr lang="en-US" b="1" dirty="0" smtClean="0"/>
              <a:t> tin)</a:t>
            </a:r>
            <a:endParaRPr lang="en-US" b="1" dirty="0">
              <a:solidFill>
                <a:srgbClr val="FF0000"/>
              </a:solidFill>
            </a:endParaRPr>
          </a:p>
        </p:txBody>
      </p:sp>
      <p:sp>
        <p:nvSpPr>
          <p:cNvPr id="12" name="TextBox 11"/>
          <p:cNvSpPr txBox="1"/>
          <p:nvPr/>
        </p:nvSpPr>
        <p:spPr>
          <a:xfrm>
            <a:off x="795484" y="1945595"/>
            <a:ext cx="7985052" cy="369332"/>
          </a:xfrm>
          <a:prstGeom prst="rect">
            <a:avLst/>
          </a:prstGeom>
          <a:noFill/>
        </p:spPr>
        <p:txBody>
          <a:bodyPr wrap="square" rtlCol="0">
            <a:spAutoFit/>
          </a:bodyPr>
          <a:lstStyle/>
          <a:p>
            <a:r>
              <a:rPr lang="en-US" dirty="0" err="1" smtClean="0"/>
              <a:t>Trong</a:t>
            </a:r>
            <a:r>
              <a:rPr lang="en-US" dirty="0" smtClean="0"/>
              <a:t> </a:t>
            </a:r>
            <a:r>
              <a:rPr lang="en-US" dirty="0" err="1" smtClean="0"/>
              <a:t>phạm</a:t>
            </a:r>
            <a:r>
              <a:rPr lang="en-US" dirty="0" smtClean="0"/>
              <a:t> vi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chỉ</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kiểu</a:t>
            </a:r>
            <a:r>
              <a:rPr lang="en-US" dirty="0" smtClean="0"/>
              <a:t> </a:t>
            </a:r>
            <a:r>
              <a:rPr lang="en-US" dirty="0" err="1" smtClean="0"/>
              <a:t>tập</a:t>
            </a:r>
            <a:r>
              <a:rPr lang="en-US" dirty="0" smtClean="0"/>
              <a:t> tin </a:t>
            </a:r>
            <a:r>
              <a:rPr lang="en-US" dirty="0" err="1" smtClean="0"/>
              <a:t>văn</a:t>
            </a:r>
            <a:r>
              <a:rPr lang="en-US" dirty="0" smtClean="0"/>
              <a:t> </a:t>
            </a:r>
            <a:r>
              <a:rPr lang="en-US" dirty="0" err="1" smtClean="0"/>
              <a:t>bản</a:t>
            </a:r>
            <a:r>
              <a:rPr lang="en-US" dirty="0" smtClean="0"/>
              <a:t> </a:t>
            </a:r>
            <a:r>
              <a:rPr lang="en-US" dirty="0" err="1" smtClean="0"/>
              <a:t>thuần</a:t>
            </a:r>
            <a:r>
              <a:rPr lang="en-US" dirty="0" smtClean="0"/>
              <a:t>.</a:t>
            </a:r>
            <a:endParaRPr lang="en-US" dirty="0"/>
          </a:p>
        </p:txBody>
      </p:sp>
      <p:sp>
        <p:nvSpPr>
          <p:cNvPr id="10" name="Flowchart: Decision 9"/>
          <p:cNvSpPr/>
          <p:nvPr/>
        </p:nvSpPr>
        <p:spPr>
          <a:xfrm>
            <a:off x="548981" y="2019804"/>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95484" y="2489530"/>
            <a:ext cx="7985052" cy="369332"/>
          </a:xfrm>
          <a:prstGeom prst="rect">
            <a:avLst/>
          </a:prstGeom>
          <a:noFill/>
        </p:spPr>
        <p:txBody>
          <a:bodyPr wrap="square" rtlCol="0">
            <a:spAutoFit/>
          </a:bodyPr>
          <a:lstStyle/>
          <a:p>
            <a:r>
              <a:rPr lang="en-US" dirty="0" err="1" smtClean="0"/>
              <a:t>Tệp</a:t>
            </a:r>
            <a:r>
              <a:rPr lang="en-US" dirty="0" smtClean="0"/>
              <a:t> </a:t>
            </a:r>
            <a:r>
              <a:rPr lang="en-US" dirty="0" err="1" smtClean="0"/>
              <a:t>văn</a:t>
            </a:r>
            <a:r>
              <a:rPr lang="en-US" dirty="0" smtClean="0"/>
              <a:t> </a:t>
            </a:r>
            <a:r>
              <a:rPr lang="en-US" dirty="0" err="1" smtClean="0"/>
              <a:t>bản</a:t>
            </a:r>
            <a:r>
              <a:rPr lang="en-US" dirty="0" smtClean="0"/>
              <a:t> </a:t>
            </a:r>
            <a:r>
              <a:rPr lang="en-US" dirty="0" err="1" smtClean="0"/>
              <a:t>thường</a:t>
            </a:r>
            <a:r>
              <a:rPr lang="en-US" dirty="0" smtClean="0"/>
              <a:t> </a:t>
            </a:r>
            <a:r>
              <a:rPr lang="en-US" dirty="0" err="1" smtClean="0"/>
              <a:t>có</a:t>
            </a:r>
            <a:r>
              <a:rPr lang="en-US" dirty="0" smtClean="0"/>
              <a:t> </a:t>
            </a: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b="1" dirty="0" smtClean="0"/>
              <a:t>.txt </a:t>
            </a:r>
            <a:r>
              <a:rPr lang="en-US" dirty="0" smtClean="0"/>
              <a:t>hay </a:t>
            </a:r>
            <a:r>
              <a:rPr lang="en-US" b="1" dirty="0" smtClean="0"/>
              <a:t>.</a:t>
            </a:r>
            <a:r>
              <a:rPr lang="en-US" b="1" dirty="0" err="1" smtClean="0"/>
              <a:t>dat</a:t>
            </a:r>
            <a:endParaRPr lang="en-US" b="1" dirty="0"/>
          </a:p>
        </p:txBody>
      </p:sp>
      <p:sp>
        <p:nvSpPr>
          <p:cNvPr id="17" name="Flowchart: Decision 16"/>
          <p:cNvSpPr/>
          <p:nvPr/>
        </p:nvSpPr>
        <p:spPr>
          <a:xfrm>
            <a:off x="548981" y="256373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196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10.1 </a:t>
            </a:r>
            <a:r>
              <a:rPr lang="en-US" dirty="0" err="1"/>
              <a:t>Tổng</a:t>
            </a:r>
            <a:r>
              <a:rPr lang="en-US" dirty="0"/>
              <a:t> </a:t>
            </a:r>
            <a:r>
              <a:rPr lang="en-US" dirty="0" err="1"/>
              <a:t>quan</a:t>
            </a:r>
            <a:r>
              <a:rPr lang="en-US" dirty="0"/>
              <a:t> </a:t>
            </a:r>
            <a:r>
              <a:rPr lang="en-US" dirty="0" err="1"/>
              <a:t>về</a:t>
            </a:r>
            <a:r>
              <a:rPr lang="en-US" dirty="0"/>
              <a:t> </a:t>
            </a:r>
            <a:r>
              <a:rPr lang="en-US" dirty="0" err="1"/>
              <a:t>xử</a:t>
            </a:r>
            <a:r>
              <a:rPr lang="en-US" dirty="0"/>
              <a:t> </a:t>
            </a:r>
            <a:r>
              <a:rPr lang="en-US" dirty="0" err="1"/>
              <a:t>lí</a:t>
            </a:r>
            <a:r>
              <a:rPr lang="en-US" dirty="0"/>
              <a:t> file </a:t>
            </a:r>
            <a:r>
              <a:rPr lang="en-US" dirty="0" err="1"/>
              <a:t>tập</a:t>
            </a:r>
            <a:r>
              <a:rPr lang="en-US" dirty="0"/>
              <a:t> tin</a:t>
            </a:r>
            <a:endParaRPr lang="en-US"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a:t>Phương</a:t>
            </a:r>
            <a:r>
              <a:rPr lang="en-US" b="1" dirty="0"/>
              <a:t> </a:t>
            </a:r>
            <a:r>
              <a:rPr lang="en-US" b="1" dirty="0" err="1"/>
              <a:t>thức</a:t>
            </a:r>
            <a:r>
              <a:rPr lang="en-US" b="1" dirty="0"/>
              <a:t> </a:t>
            </a:r>
            <a:r>
              <a:rPr lang="en-US" b="1" dirty="0">
                <a:solidFill>
                  <a:srgbClr val="FF0000"/>
                </a:solidFill>
              </a:rPr>
              <a:t>open() - </a:t>
            </a:r>
            <a:r>
              <a:rPr lang="en-US" b="1" dirty="0" err="1">
                <a:solidFill>
                  <a:srgbClr val="FF0000"/>
                </a:solidFill>
              </a:rPr>
              <a:t>Mở</a:t>
            </a:r>
            <a:r>
              <a:rPr lang="en-US" b="1" dirty="0">
                <a:solidFill>
                  <a:srgbClr val="FF0000"/>
                </a:solidFill>
              </a:rPr>
              <a:t> </a:t>
            </a:r>
            <a:r>
              <a:rPr lang="en-US" b="1" dirty="0" err="1">
                <a:solidFill>
                  <a:srgbClr val="FF0000"/>
                </a:solidFill>
              </a:rPr>
              <a:t>tệp</a:t>
            </a:r>
            <a:r>
              <a:rPr lang="en-US" b="1" dirty="0">
                <a:solidFill>
                  <a:srgbClr val="FF0000"/>
                </a:solidFill>
              </a:rPr>
              <a:t> tin</a:t>
            </a:r>
            <a:endParaRPr lang="en-US" b="1" dirty="0">
              <a:solidFill>
                <a:srgbClr val="FF0000"/>
              </a:solidFill>
            </a:endParaRPr>
          </a:p>
        </p:txBody>
      </p:sp>
      <p:sp>
        <p:nvSpPr>
          <p:cNvPr id="28" name="TextBox 27"/>
          <p:cNvSpPr txBox="1"/>
          <p:nvPr/>
        </p:nvSpPr>
        <p:spPr>
          <a:xfrm>
            <a:off x="848649" y="2017550"/>
            <a:ext cx="7610868" cy="923330"/>
          </a:xfrm>
          <a:prstGeom prst="rect">
            <a:avLst/>
          </a:prstGeom>
          <a:noFill/>
        </p:spPr>
        <p:txBody>
          <a:bodyPr wrap="square" rtlCol="0">
            <a:spAutoFit/>
          </a:bodyPr>
          <a:lstStyle/>
          <a:p>
            <a:r>
              <a:rPr lang="en-US" dirty="0" err="1" smtClean="0"/>
              <a:t>Việc</a:t>
            </a:r>
            <a:r>
              <a:rPr lang="en-US" dirty="0" smtClean="0"/>
              <a:t> </a:t>
            </a:r>
            <a:r>
              <a:rPr lang="en-US" dirty="0" err="1" smtClean="0"/>
              <a:t>đọc</a:t>
            </a:r>
            <a:r>
              <a:rPr lang="en-US" dirty="0" smtClean="0"/>
              <a:t> hay </a:t>
            </a:r>
            <a:r>
              <a:rPr lang="en-US" dirty="0" err="1" smtClean="0"/>
              <a:t>ghi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a:t>
            </a:r>
            <a:r>
              <a:rPr lang="en-US" dirty="0" err="1" smtClean="0"/>
              <a:t>tệp</a:t>
            </a:r>
            <a:r>
              <a:rPr lang="en-US" dirty="0" smtClean="0"/>
              <a:t> tin </a:t>
            </a:r>
            <a:r>
              <a:rPr lang="en-US" dirty="0" err="1" smtClean="0"/>
              <a:t>sẽ</a:t>
            </a:r>
            <a:r>
              <a:rPr lang="en-US" dirty="0" smtClean="0"/>
              <a:t> </a:t>
            </a:r>
            <a:r>
              <a:rPr lang="en-US" dirty="0" err="1" smtClean="0"/>
              <a:t>thông</a:t>
            </a:r>
            <a:r>
              <a:rPr lang="en-US" dirty="0" smtClean="0"/>
              <a:t> qua </a:t>
            </a:r>
            <a:r>
              <a:rPr lang="en-US" dirty="0" err="1" smtClean="0"/>
              <a:t>một</a:t>
            </a:r>
            <a:r>
              <a:rPr lang="en-US" dirty="0" smtClean="0"/>
              <a:t> </a:t>
            </a:r>
            <a:r>
              <a:rPr lang="en-US" dirty="0" err="1" smtClean="0"/>
              <a:t>đầu</a:t>
            </a:r>
            <a:r>
              <a:rPr lang="en-US" dirty="0" smtClean="0"/>
              <a:t> </a:t>
            </a:r>
            <a:r>
              <a:rPr lang="en-US" dirty="0" err="1" smtClean="0"/>
              <a:t>đọc</a:t>
            </a:r>
            <a:r>
              <a:rPr lang="en-US" dirty="0" smtClean="0"/>
              <a:t> (file head). </a:t>
            </a:r>
            <a:r>
              <a:rPr lang="en-US" dirty="0" err="1" smtClean="0"/>
              <a:t>Khi</a:t>
            </a:r>
            <a:r>
              <a:rPr lang="en-US" dirty="0" smtClean="0"/>
              <a:t> </a:t>
            </a:r>
            <a:r>
              <a:rPr lang="en-US" dirty="0" err="1" smtClean="0"/>
              <a:t>đọc</a:t>
            </a:r>
            <a:r>
              <a:rPr lang="en-US" dirty="0" smtClean="0"/>
              <a:t> </a:t>
            </a:r>
            <a:r>
              <a:rPr lang="en-US" dirty="0" err="1" smtClean="0"/>
              <a:t>hoặc</a:t>
            </a:r>
            <a:r>
              <a:rPr lang="en-US" dirty="0" smtClean="0"/>
              <a:t> </a:t>
            </a:r>
            <a:r>
              <a:rPr lang="en-US" dirty="0" err="1" smtClean="0"/>
              <a:t>ghi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sẽ</a:t>
            </a:r>
            <a:r>
              <a:rPr lang="en-US" dirty="0" smtClean="0"/>
              <a:t> </a:t>
            </a:r>
            <a:r>
              <a:rPr lang="en-US" dirty="0" err="1" smtClean="0"/>
              <a:t>đọc</a:t>
            </a:r>
            <a:r>
              <a:rPr lang="en-US" dirty="0" smtClean="0"/>
              <a:t> hay </a:t>
            </a:r>
            <a:r>
              <a:rPr lang="en-US" dirty="0" err="1" smtClean="0"/>
              <a:t>ghi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từ</a:t>
            </a:r>
            <a:r>
              <a:rPr lang="en-US" dirty="0" smtClean="0"/>
              <a:t> </a:t>
            </a:r>
            <a:r>
              <a:rPr lang="en-US" dirty="0" err="1" smtClean="0"/>
              <a:t>vị</a:t>
            </a:r>
            <a:r>
              <a:rPr lang="en-US" dirty="0" smtClean="0"/>
              <a:t> </a:t>
            </a:r>
            <a:r>
              <a:rPr lang="en-US" dirty="0" err="1" smtClean="0"/>
              <a:t>trí</a:t>
            </a:r>
            <a:r>
              <a:rPr lang="en-US" dirty="0" smtClean="0"/>
              <a:t> </a:t>
            </a:r>
            <a:r>
              <a:rPr lang="en-US" dirty="0" err="1" smtClean="0"/>
              <a:t>của</a:t>
            </a:r>
            <a:r>
              <a:rPr lang="en-US" dirty="0" smtClean="0"/>
              <a:t> </a:t>
            </a:r>
            <a:r>
              <a:rPr lang="en-US" dirty="0" err="1" smtClean="0"/>
              <a:t>đầu</a:t>
            </a:r>
            <a:r>
              <a:rPr lang="en-US" dirty="0" smtClean="0"/>
              <a:t> </a:t>
            </a:r>
            <a:r>
              <a:rPr lang="en-US" dirty="0" err="1" smtClean="0"/>
              <a:t>đọc</a:t>
            </a:r>
            <a:endParaRPr lang="en-US" b="1" dirty="0"/>
          </a:p>
        </p:txBody>
      </p:sp>
      <p:sp>
        <p:nvSpPr>
          <p:cNvPr id="13" name="Flowchart: Decision 12"/>
          <p:cNvSpPr/>
          <p:nvPr/>
        </p:nvSpPr>
        <p:spPr>
          <a:xfrm>
            <a:off x="699793" y="209304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48649" y="3059540"/>
            <a:ext cx="7610868" cy="646331"/>
          </a:xfrm>
          <a:prstGeom prst="rect">
            <a:avLst/>
          </a:prstGeom>
          <a:noFill/>
        </p:spPr>
        <p:txBody>
          <a:bodyPr wrap="square" rtlCol="0">
            <a:spAutoFit/>
          </a:bodyPr>
          <a:lstStyle/>
          <a:p>
            <a:r>
              <a:rPr lang="en-US" dirty="0" err="1" smtClean="0"/>
              <a:t>Khi</a:t>
            </a:r>
            <a:r>
              <a:rPr lang="en-US" dirty="0" smtClean="0"/>
              <a:t> </a:t>
            </a:r>
            <a:r>
              <a:rPr lang="en-US" dirty="0" err="1" smtClean="0"/>
              <a:t>đọc</a:t>
            </a:r>
            <a:r>
              <a:rPr lang="en-US" dirty="0" smtClean="0"/>
              <a:t> </a:t>
            </a:r>
            <a:r>
              <a:rPr lang="en-US" dirty="0" err="1" smtClean="0"/>
              <a:t>xong</a:t>
            </a:r>
            <a:r>
              <a:rPr lang="en-US" dirty="0" smtClean="0"/>
              <a:t> hay </a:t>
            </a:r>
            <a:r>
              <a:rPr lang="en-US" dirty="0" err="1" smtClean="0"/>
              <a:t>ghi</a:t>
            </a:r>
            <a:r>
              <a:rPr lang="en-US" dirty="0" smtClean="0"/>
              <a:t> </a:t>
            </a:r>
            <a:r>
              <a:rPr lang="en-US" dirty="0" err="1" smtClean="0"/>
              <a:t>xong</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sẽ</a:t>
            </a:r>
            <a:r>
              <a:rPr lang="en-US" dirty="0" smtClean="0"/>
              <a:t> </a:t>
            </a:r>
            <a:r>
              <a:rPr lang="en-US" dirty="0" err="1" smtClean="0"/>
              <a:t>dịch</a:t>
            </a:r>
            <a:r>
              <a:rPr lang="en-US" dirty="0" smtClean="0"/>
              <a:t> </a:t>
            </a:r>
            <a:r>
              <a:rPr lang="en-US" dirty="0" err="1" smtClean="0"/>
              <a:t>chuyển</a:t>
            </a:r>
            <a:r>
              <a:rPr lang="en-US" dirty="0" smtClean="0"/>
              <a:t> </a:t>
            </a:r>
            <a:r>
              <a:rPr lang="en-US" dirty="0" err="1" smtClean="0"/>
              <a:t>về</a:t>
            </a:r>
            <a:r>
              <a:rPr lang="en-US" dirty="0" smtClean="0"/>
              <a:t> </a:t>
            </a:r>
            <a:r>
              <a:rPr lang="en-US" dirty="0" err="1" smtClean="0"/>
              <a:t>cuối</a:t>
            </a:r>
            <a:r>
              <a:rPr lang="en-US" dirty="0" smtClean="0"/>
              <a:t> </a:t>
            </a:r>
            <a:r>
              <a:rPr lang="en-US" dirty="0" err="1" smtClean="0"/>
              <a:t>tệp</a:t>
            </a:r>
            <a:r>
              <a:rPr lang="en-US" dirty="0" smtClean="0"/>
              <a:t> tin </a:t>
            </a:r>
            <a:r>
              <a:rPr lang="en-US" dirty="0" err="1" smtClean="0"/>
              <a:t>đúng</a:t>
            </a:r>
            <a:r>
              <a:rPr lang="en-US" dirty="0" smtClean="0"/>
              <a:t> </a:t>
            </a:r>
            <a:r>
              <a:rPr lang="en-US" dirty="0" err="1" smtClean="0"/>
              <a:t>một</a:t>
            </a:r>
            <a:r>
              <a:rPr lang="en-US" dirty="0" smtClean="0"/>
              <a:t> </a:t>
            </a:r>
            <a:r>
              <a:rPr lang="en-US" dirty="0" err="1" smtClean="0"/>
              <a:t>khoảng</a:t>
            </a:r>
            <a:r>
              <a:rPr lang="en-US" dirty="0" smtClean="0"/>
              <a:t> </a:t>
            </a:r>
            <a:r>
              <a:rPr lang="en-US" dirty="0" err="1" smtClean="0"/>
              <a:t>bằng</a:t>
            </a:r>
            <a:r>
              <a:rPr lang="en-US" dirty="0" smtClean="0"/>
              <a:t> </a:t>
            </a:r>
            <a:r>
              <a:rPr lang="en-US" dirty="0" err="1" smtClean="0"/>
              <a:t>lượng</a:t>
            </a:r>
            <a:r>
              <a:rPr lang="en-US" dirty="0" smtClean="0"/>
              <a:t> </a:t>
            </a:r>
            <a:r>
              <a:rPr lang="en-US" dirty="0" err="1" smtClean="0"/>
              <a:t>thông</a:t>
            </a:r>
            <a:r>
              <a:rPr lang="en-US" dirty="0" smtClean="0"/>
              <a:t> tin (</a:t>
            </a:r>
            <a:r>
              <a:rPr lang="en-US" dirty="0" err="1" smtClean="0"/>
              <a:t>tính</a:t>
            </a:r>
            <a:r>
              <a:rPr lang="en-US" dirty="0" smtClean="0"/>
              <a:t> </a:t>
            </a:r>
            <a:r>
              <a:rPr lang="en-US" dirty="0" err="1" smtClean="0"/>
              <a:t>theo</a:t>
            </a:r>
            <a:r>
              <a:rPr lang="en-US" dirty="0" smtClean="0"/>
              <a:t> byte) </a:t>
            </a:r>
            <a:r>
              <a:rPr lang="en-US" dirty="0" err="1" smtClean="0"/>
              <a:t>đã</a:t>
            </a:r>
            <a:r>
              <a:rPr lang="en-US" dirty="0" smtClean="0"/>
              <a:t> </a:t>
            </a:r>
            <a:r>
              <a:rPr lang="en-US" dirty="0" err="1" smtClean="0"/>
              <a:t>đọc</a:t>
            </a:r>
            <a:r>
              <a:rPr lang="en-US" dirty="0" smtClean="0"/>
              <a:t> (</a:t>
            </a:r>
            <a:r>
              <a:rPr lang="en-US" dirty="0" err="1" smtClean="0"/>
              <a:t>ghi</a:t>
            </a:r>
            <a:r>
              <a:rPr lang="en-US" dirty="0" smtClean="0"/>
              <a:t>) </a:t>
            </a:r>
            <a:r>
              <a:rPr lang="en-US" dirty="0" err="1" smtClean="0"/>
              <a:t>được</a:t>
            </a:r>
            <a:r>
              <a:rPr lang="en-US" dirty="0" smtClean="0"/>
              <a:t>.</a:t>
            </a:r>
            <a:endParaRPr lang="en-US" b="1" dirty="0"/>
          </a:p>
        </p:txBody>
      </p:sp>
      <p:sp>
        <p:nvSpPr>
          <p:cNvPr id="15" name="Flowchart: Decision 14"/>
          <p:cNvSpPr/>
          <p:nvPr/>
        </p:nvSpPr>
        <p:spPr>
          <a:xfrm>
            <a:off x="699793" y="313503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85851" y="4566574"/>
            <a:ext cx="7336463" cy="2280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rot="10800000">
            <a:off x="2328530" y="4202497"/>
            <a:ext cx="422329" cy="364077"/>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48649" y="4041977"/>
            <a:ext cx="1043946" cy="307777"/>
          </a:xfrm>
          <a:prstGeom prst="rect">
            <a:avLst/>
          </a:prstGeom>
          <a:noFill/>
        </p:spPr>
        <p:txBody>
          <a:bodyPr wrap="square" rtlCol="0">
            <a:spAutoFit/>
          </a:bodyPr>
          <a:lstStyle/>
          <a:p>
            <a:r>
              <a:rPr lang="en-US" sz="1400" dirty="0" err="1" smtClean="0"/>
              <a:t>Đầu</a:t>
            </a:r>
            <a:r>
              <a:rPr lang="en-US" sz="1400" dirty="0" smtClean="0"/>
              <a:t> </a:t>
            </a:r>
            <a:r>
              <a:rPr lang="en-US" sz="1400" dirty="0" err="1" smtClean="0"/>
              <a:t>tệp</a:t>
            </a:r>
            <a:endParaRPr lang="en-US" sz="1400" b="1" dirty="0"/>
          </a:p>
        </p:txBody>
      </p:sp>
      <p:sp>
        <p:nvSpPr>
          <p:cNvPr id="19" name="TextBox 18"/>
          <p:cNvSpPr txBox="1"/>
          <p:nvPr/>
        </p:nvSpPr>
        <p:spPr>
          <a:xfrm>
            <a:off x="7494972" y="4041977"/>
            <a:ext cx="1043946" cy="307777"/>
          </a:xfrm>
          <a:prstGeom prst="rect">
            <a:avLst/>
          </a:prstGeom>
          <a:noFill/>
        </p:spPr>
        <p:txBody>
          <a:bodyPr wrap="square" rtlCol="0">
            <a:spAutoFit/>
          </a:bodyPr>
          <a:lstStyle/>
          <a:p>
            <a:r>
              <a:rPr lang="en-US" sz="1400" dirty="0" err="1" smtClean="0"/>
              <a:t>Cuối</a:t>
            </a:r>
            <a:r>
              <a:rPr lang="en-US" sz="1400" dirty="0" smtClean="0"/>
              <a:t> </a:t>
            </a:r>
            <a:r>
              <a:rPr lang="en-US" sz="1400" dirty="0" err="1" smtClean="0"/>
              <a:t>tệp</a:t>
            </a:r>
            <a:endParaRPr lang="en-US" sz="1400" b="1" dirty="0"/>
          </a:p>
        </p:txBody>
      </p:sp>
      <p:sp>
        <p:nvSpPr>
          <p:cNvPr id="20" name="TextBox 19"/>
          <p:cNvSpPr txBox="1"/>
          <p:nvPr/>
        </p:nvSpPr>
        <p:spPr>
          <a:xfrm>
            <a:off x="2188351" y="3857542"/>
            <a:ext cx="3170458" cy="307777"/>
          </a:xfrm>
          <a:prstGeom prst="rect">
            <a:avLst/>
          </a:prstGeom>
          <a:noFill/>
        </p:spPr>
        <p:txBody>
          <a:bodyPr wrap="square" rtlCol="0">
            <a:spAutoFit/>
          </a:bodyPr>
          <a:lstStyle/>
          <a:p>
            <a:r>
              <a:rPr lang="en-US" sz="1400" dirty="0" err="1" smtClean="0"/>
              <a:t>Vị</a:t>
            </a:r>
            <a:r>
              <a:rPr lang="en-US" sz="1400" dirty="0" smtClean="0"/>
              <a:t> </a:t>
            </a:r>
            <a:r>
              <a:rPr lang="en-US" sz="1400" dirty="0" err="1" smtClean="0"/>
              <a:t>trí</a:t>
            </a:r>
            <a:r>
              <a:rPr lang="en-US" sz="1400" dirty="0" smtClean="0"/>
              <a:t> </a:t>
            </a:r>
            <a:r>
              <a:rPr lang="en-US" sz="1400" dirty="0" err="1" smtClean="0"/>
              <a:t>đầu</a:t>
            </a:r>
            <a:r>
              <a:rPr lang="en-US" sz="1400" dirty="0" smtClean="0"/>
              <a:t> </a:t>
            </a:r>
            <a:r>
              <a:rPr lang="en-US" sz="1400" dirty="0" err="1" smtClean="0"/>
              <a:t>đọc</a:t>
            </a:r>
            <a:r>
              <a:rPr lang="en-US" sz="1400" dirty="0" smtClean="0"/>
              <a:t> </a:t>
            </a:r>
            <a:r>
              <a:rPr lang="en-US" sz="1400" dirty="0" err="1" smtClean="0"/>
              <a:t>đang</a:t>
            </a:r>
            <a:r>
              <a:rPr lang="en-US" sz="1400" dirty="0" smtClean="0"/>
              <a:t> </a:t>
            </a:r>
            <a:r>
              <a:rPr lang="en-US" sz="1400" dirty="0" err="1" smtClean="0"/>
              <a:t>đọc</a:t>
            </a:r>
            <a:r>
              <a:rPr lang="en-US" sz="1400" dirty="0" smtClean="0"/>
              <a:t> </a:t>
            </a:r>
            <a:r>
              <a:rPr lang="en-US" sz="1400" dirty="0" err="1" smtClean="0"/>
              <a:t>tới</a:t>
            </a:r>
            <a:endParaRPr lang="en-US" sz="1400" b="1" dirty="0"/>
          </a:p>
        </p:txBody>
      </p:sp>
      <p:sp>
        <p:nvSpPr>
          <p:cNvPr id="21" name="TextBox 20"/>
          <p:cNvSpPr txBox="1"/>
          <p:nvPr/>
        </p:nvSpPr>
        <p:spPr>
          <a:xfrm>
            <a:off x="848649" y="5014718"/>
            <a:ext cx="7610868" cy="646331"/>
          </a:xfrm>
          <a:prstGeom prst="rect">
            <a:avLst/>
          </a:prstGeom>
          <a:noFill/>
        </p:spPr>
        <p:txBody>
          <a:bodyPr wrap="square" rtlCol="0">
            <a:spAutoFit/>
          </a:bodyPr>
          <a:lstStyle/>
          <a:p>
            <a:r>
              <a:rPr lang="en-US" dirty="0" err="1" smtClean="0"/>
              <a:t>Lệnh</a:t>
            </a:r>
            <a:r>
              <a:rPr lang="en-US" dirty="0" smtClean="0"/>
              <a:t> </a:t>
            </a:r>
            <a:r>
              <a:rPr lang="en-US" b="1" dirty="0" smtClean="0"/>
              <a:t>open(“tên_file.txt”, “r”)</a:t>
            </a:r>
            <a:r>
              <a:rPr lang="en-US" dirty="0" smtClean="0"/>
              <a:t> </a:t>
            </a:r>
            <a:r>
              <a:rPr lang="en-US" dirty="0" err="1" smtClean="0"/>
              <a:t>sẽ</a:t>
            </a:r>
            <a:r>
              <a:rPr lang="en-US" dirty="0" smtClean="0"/>
              <a:t> </a:t>
            </a:r>
            <a:r>
              <a:rPr lang="en-US" dirty="0" err="1" smtClean="0"/>
              <a:t>mở</a:t>
            </a:r>
            <a:r>
              <a:rPr lang="en-US" dirty="0" smtClean="0"/>
              <a:t> </a:t>
            </a:r>
            <a:r>
              <a:rPr lang="en-US" dirty="0" err="1" smtClean="0"/>
              <a:t>tệp</a:t>
            </a:r>
            <a:r>
              <a:rPr lang="en-US" dirty="0" smtClean="0"/>
              <a:t> </a:t>
            </a:r>
            <a:r>
              <a:rPr lang="en-US" dirty="0" err="1" smtClean="0"/>
              <a:t>sẵn</a:t>
            </a:r>
            <a:r>
              <a:rPr lang="en-US" dirty="0" smtClean="0"/>
              <a:t> </a:t>
            </a:r>
            <a:r>
              <a:rPr lang="en-US" dirty="0" err="1" smtClean="0"/>
              <a:t>sàng</a:t>
            </a:r>
            <a:r>
              <a:rPr lang="en-US" dirty="0" smtClean="0"/>
              <a:t> </a:t>
            </a:r>
            <a:r>
              <a:rPr lang="en-US" dirty="0" err="1" smtClean="0"/>
              <a:t>đọc</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sẽ</a:t>
            </a:r>
            <a:r>
              <a:rPr lang="en-US" dirty="0" smtClean="0"/>
              <a:t> </a:t>
            </a:r>
            <a:r>
              <a:rPr lang="en-US" dirty="0" err="1" smtClean="0"/>
              <a:t>chuyển</a:t>
            </a:r>
            <a:r>
              <a:rPr lang="en-US" dirty="0" smtClean="0"/>
              <a:t> </a:t>
            </a:r>
            <a:r>
              <a:rPr lang="en-US" dirty="0" err="1" smtClean="0"/>
              <a:t>về</a:t>
            </a:r>
            <a:r>
              <a:rPr lang="en-US" dirty="0" smtClean="0"/>
              <a:t> </a:t>
            </a:r>
            <a:r>
              <a:rPr lang="en-US" dirty="0" err="1" smtClean="0"/>
              <a:t>vị</a:t>
            </a:r>
            <a:r>
              <a:rPr lang="en-US" dirty="0" smtClean="0"/>
              <a:t> </a:t>
            </a:r>
            <a:r>
              <a:rPr lang="en-US" dirty="0" err="1" smtClean="0"/>
              <a:t>trí</a:t>
            </a:r>
            <a:r>
              <a:rPr lang="en-US" dirty="0" smtClean="0"/>
              <a:t> </a:t>
            </a:r>
            <a:r>
              <a:rPr lang="en-US" dirty="0" err="1" smtClean="0"/>
              <a:t>gốc</a:t>
            </a:r>
            <a:r>
              <a:rPr lang="en-US" dirty="0" smtClean="0"/>
              <a:t> </a:t>
            </a:r>
            <a:r>
              <a:rPr lang="en-US" dirty="0" err="1" smtClean="0"/>
              <a:t>là</a:t>
            </a:r>
            <a:r>
              <a:rPr lang="en-US" dirty="0" smtClean="0"/>
              <a:t> 0.</a:t>
            </a:r>
            <a:endParaRPr lang="en-US" b="1" dirty="0"/>
          </a:p>
        </p:txBody>
      </p:sp>
      <p:sp>
        <p:nvSpPr>
          <p:cNvPr id="22" name="Flowchart: Decision 21"/>
          <p:cNvSpPr/>
          <p:nvPr/>
        </p:nvSpPr>
        <p:spPr>
          <a:xfrm>
            <a:off x="699793" y="509020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48649" y="5737732"/>
            <a:ext cx="7610868" cy="646331"/>
          </a:xfrm>
          <a:prstGeom prst="rect">
            <a:avLst/>
          </a:prstGeom>
          <a:noFill/>
        </p:spPr>
        <p:txBody>
          <a:bodyPr wrap="square" rtlCol="0">
            <a:spAutoFit/>
          </a:bodyPr>
          <a:lstStyle/>
          <a:p>
            <a:r>
              <a:rPr lang="en-US" dirty="0" err="1" smtClean="0"/>
              <a:t>Lệnh</a:t>
            </a:r>
            <a:r>
              <a:rPr lang="en-US" dirty="0" smtClean="0"/>
              <a:t> </a:t>
            </a:r>
            <a:r>
              <a:rPr lang="en-US" b="1" dirty="0" smtClean="0"/>
              <a:t>open(“tên_file.txt”, “w”)</a:t>
            </a:r>
            <a:r>
              <a:rPr lang="en-US" dirty="0" smtClean="0"/>
              <a:t> </a:t>
            </a:r>
            <a:r>
              <a:rPr lang="en-US" dirty="0" err="1" smtClean="0"/>
              <a:t>sẽ</a:t>
            </a:r>
            <a:r>
              <a:rPr lang="en-US" dirty="0" smtClean="0"/>
              <a:t> </a:t>
            </a:r>
            <a:r>
              <a:rPr lang="en-US" dirty="0" err="1" smtClean="0"/>
              <a:t>mở</a:t>
            </a:r>
            <a:r>
              <a:rPr lang="en-US" dirty="0" smtClean="0"/>
              <a:t> </a:t>
            </a:r>
            <a:r>
              <a:rPr lang="en-US" dirty="0" err="1" smtClean="0"/>
              <a:t>tệp</a:t>
            </a:r>
            <a:r>
              <a:rPr lang="en-US" dirty="0" smtClean="0"/>
              <a:t>, </a:t>
            </a:r>
            <a:r>
              <a:rPr lang="en-US" dirty="0" err="1" smtClean="0"/>
              <a:t>xóa</a:t>
            </a:r>
            <a:r>
              <a:rPr lang="en-US" dirty="0" smtClean="0"/>
              <a:t> </a:t>
            </a:r>
            <a:r>
              <a:rPr lang="en-US" dirty="0" err="1" smtClean="0"/>
              <a:t>tất</a:t>
            </a:r>
            <a:r>
              <a:rPr lang="en-US" dirty="0" smtClean="0"/>
              <a:t> </a:t>
            </a:r>
            <a:r>
              <a:rPr lang="en-US" dirty="0" err="1" smtClean="0"/>
              <a:t>cả</a:t>
            </a:r>
            <a:r>
              <a:rPr lang="en-US" dirty="0" smtClean="0"/>
              <a:t> </a:t>
            </a:r>
            <a:r>
              <a:rPr lang="en-US" dirty="0" err="1" smtClean="0"/>
              <a:t>nội</a:t>
            </a:r>
            <a:r>
              <a:rPr lang="en-US" dirty="0" smtClean="0"/>
              <a:t> dung </a:t>
            </a:r>
            <a:r>
              <a:rPr lang="en-US" dirty="0" err="1" smtClean="0"/>
              <a:t>đang</a:t>
            </a:r>
            <a:r>
              <a:rPr lang="en-US" dirty="0" smtClean="0"/>
              <a:t> </a:t>
            </a:r>
            <a:r>
              <a:rPr lang="en-US" dirty="0" err="1" smtClean="0"/>
              <a:t>có</a:t>
            </a:r>
            <a:r>
              <a:rPr lang="en-US" dirty="0" smtClean="0"/>
              <a:t> </a:t>
            </a:r>
            <a:r>
              <a:rPr lang="en-US" dirty="0" err="1" smtClean="0"/>
              <a:t>và</a:t>
            </a:r>
            <a:r>
              <a:rPr lang="en-US" dirty="0" smtClean="0"/>
              <a:t> </a:t>
            </a:r>
            <a:r>
              <a:rPr lang="en-US" dirty="0" err="1" smtClean="0"/>
              <a:t>đưa</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về</a:t>
            </a:r>
            <a:r>
              <a:rPr lang="en-US" dirty="0" smtClean="0"/>
              <a:t> </a:t>
            </a:r>
            <a:r>
              <a:rPr lang="en-US" dirty="0" err="1" smtClean="0"/>
              <a:t>vị</a:t>
            </a:r>
            <a:r>
              <a:rPr lang="en-US" dirty="0" smtClean="0"/>
              <a:t> </a:t>
            </a:r>
            <a:r>
              <a:rPr lang="en-US" dirty="0" err="1" smtClean="0"/>
              <a:t>trí</a:t>
            </a:r>
            <a:r>
              <a:rPr lang="en-US" dirty="0" smtClean="0"/>
              <a:t> </a:t>
            </a:r>
            <a:r>
              <a:rPr lang="en-US" dirty="0" err="1" smtClean="0"/>
              <a:t>đầu</a:t>
            </a:r>
            <a:r>
              <a:rPr lang="en-US" dirty="0" smtClean="0"/>
              <a:t> </a:t>
            </a:r>
            <a:r>
              <a:rPr lang="en-US" dirty="0" err="1" smtClean="0"/>
              <a:t>tệp</a:t>
            </a:r>
            <a:r>
              <a:rPr lang="en-US" dirty="0" smtClean="0"/>
              <a:t>. </a:t>
            </a:r>
            <a:r>
              <a:rPr lang="en-US" dirty="0" err="1" smtClean="0"/>
              <a:t>Nếu</a:t>
            </a:r>
            <a:r>
              <a:rPr lang="en-US" dirty="0" smtClean="0"/>
              <a:t> </a:t>
            </a:r>
            <a:r>
              <a:rPr lang="en-US" dirty="0" err="1" smtClean="0"/>
              <a:t>tệp</a:t>
            </a:r>
            <a:r>
              <a:rPr lang="en-US" dirty="0" smtClean="0"/>
              <a:t> </a:t>
            </a:r>
            <a:r>
              <a:rPr lang="en-US" dirty="0" err="1" smtClean="0"/>
              <a:t>chưa</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thì</a:t>
            </a:r>
            <a:r>
              <a:rPr lang="en-US" dirty="0" smtClean="0"/>
              <a:t> </a:t>
            </a:r>
            <a:r>
              <a:rPr lang="en-US" dirty="0" err="1" smtClean="0"/>
              <a:t>tạo</a:t>
            </a:r>
            <a:r>
              <a:rPr lang="en-US" dirty="0" smtClean="0"/>
              <a:t> </a:t>
            </a:r>
            <a:r>
              <a:rPr lang="en-US" dirty="0" err="1" smtClean="0"/>
              <a:t>mới</a:t>
            </a:r>
            <a:endParaRPr lang="en-US" b="1" dirty="0"/>
          </a:p>
        </p:txBody>
      </p:sp>
      <p:sp>
        <p:nvSpPr>
          <p:cNvPr id="32" name="Flowchart: Decision 31"/>
          <p:cNvSpPr/>
          <p:nvPr/>
        </p:nvSpPr>
        <p:spPr>
          <a:xfrm>
            <a:off x="699793" y="5813222"/>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61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sp>
        <p:nvSpPr>
          <p:cNvPr id="29" name="Rectangle 28"/>
          <p:cNvSpPr/>
          <p:nvPr/>
        </p:nvSpPr>
        <p:spPr>
          <a:xfrm>
            <a:off x="699793" y="3116512"/>
            <a:ext cx="7774356" cy="678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3266671"/>
            <a:ext cx="7402216" cy="369332"/>
          </a:xfrm>
          <a:prstGeom prst="rect">
            <a:avLst/>
          </a:prstGeom>
          <a:noFill/>
        </p:spPr>
        <p:txBody>
          <a:bodyPr wrap="square" rtlCol="0">
            <a:spAutoFit/>
          </a:bodyPr>
          <a:lstStyle/>
          <a:p>
            <a:r>
              <a:rPr lang="en-US" b="1" dirty="0">
                <a:solidFill>
                  <a:schemeClr val="bg1"/>
                </a:solidFill>
              </a:rPr>
              <a:t>file = open</a:t>
            </a:r>
            <a:r>
              <a:rPr lang="en-US" b="1" dirty="0">
                <a:solidFill>
                  <a:schemeClr val="accent4">
                    <a:lumMod val="60000"/>
                    <a:lumOff val="40000"/>
                  </a:schemeClr>
                </a:solidFill>
              </a:rPr>
              <a:t>(</a:t>
            </a:r>
            <a:r>
              <a:rPr lang="en-US" b="1" dirty="0">
                <a:solidFill>
                  <a:schemeClr val="accent2">
                    <a:lumMod val="75000"/>
                  </a:schemeClr>
                </a:solidFill>
              </a:rPr>
              <a:t>"ten_file.txt"</a:t>
            </a:r>
            <a:r>
              <a:rPr lang="en-US" b="1" dirty="0">
                <a:solidFill>
                  <a:schemeClr val="bg1"/>
                </a:solidFill>
              </a:rPr>
              <a:t>, [</a:t>
            </a:r>
            <a:r>
              <a:rPr lang="en-US" b="1" dirty="0" smtClean="0">
                <a:solidFill>
                  <a:schemeClr val="accent2">
                    <a:lumMod val="75000"/>
                  </a:schemeClr>
                </a:solidFill>
              </a:rPr>
              <a:t>"mode“</a:t>
            </a:r>
            <a:r>
              <a:rPr lang="en-US" b="1" dirty="0" smtClean="0">
                <a:solidFill>
                  <a:schemeClr val="bg1"/>
                </a:solidFill>
              </a:rPr>
              <a:t>]</a:t>
            </a:r>
            <a:r>
              <a:rPr lang="en-US" b="1" dirty="0" smtClean="0">
                <a:solidFill>
                  <a:schemeClr val="accent4">
                    <a:lumMod val="60000"/>
                    <a:lumOff val="40000"/>
                  </a:schemeClr>
                </a:solidFill>
              </a:rPr>
              <a:t>)</a:t>
            </a:r>
            <a:endParaRPr lang="en-US" sz="1600" b="1" dirty="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open() - </a:t>
            </a:r>
            <a:r>
              <a:rPr lang="en-US" b="1" dirty="0" err="1" smtClean="0">
                <a:solidFill>
                  <a:srgbClr val="FF0000"/>
                </a:solidFill>
              </a:rPr>
              <a:t>Mở</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a:t>
            </a:r>
            <a:endParaRPr lang="en-US" b="1" dirty="0">
              <a:solidFill>
                <a:srgbClr val="FF0000"/>
              </a:solidFill>
            </a:endParaRPr>
          </a:p>
        </p:txBody>
      </p:sp>
      <p:sp>
        <p:nvSpPr>
          <p:cNvPr id="28" name="TextBox 27"/>
          <p:cNvSpPr txBox="1"/>
          <p:nvPr/>
        </p:nvSpPr>
        <p:spPr>
          <a:xfrm>
            <a:off x="625365" y="2017550"/>
            <a:ext cx="7834152" cy="923330"/>
          </a:xfrm>
          <a:prstGeom prst="rect">
            <a:avLst/>
          </a:prstGeom>
          <a:noFill/>
        </p:spPr>
        <p:txBody>
          <a:bodyPr wrap="square" rtlCol="0">
            <a:spAutoFit/>
          </a:bodyPr>
          <a:lstStyle/>
          <a:p>
            <a:r>
              <a:rPr lang="vi-VN" dirty="0"/>
              <a:t>Để làm việc với tệp, trước tiên chúng ta cần mở tệp. Sử dụng hàm </a:t>
            </a:r>
            <a:r>
              <a:rPr lang="vi-VN" b="1" dirty="0"/>
              <a:t>open() </a:t>
            </a:r>
            <a:r>
              <a:rPr lang="vi-VN" dirty="0"/>
              <a:t>để mở một tệp trong Python. Hàm này trả về một đối tượng tệp tin, cho phép bạn thực hiện các thao tác đọc/ghi trên tệp.</a:t>
            </a:r>
            <a:endParaRPr lang="en-US" b="1" dirty="0"/>
          </a:p>
        </p:txBody>
      </p:sp>
      <p:sp>
        <p:nvSpPr>
          <p:cNvPr id="13" name="TextBox 12"/>
          <p:cNvSpPr txBox="1"/>
          <p:nvPr/>
        </p:nvSpPr>
        <p:spPr>
          <a:xfrm>
            <a:off x="946296" y="3872259"/>
            <a:ext cx="7985052" cy="369332"/>
          </a:xfrm>
          <a:prstGeom prst="rect">
            <a:avLst/>
          </a:prstGeom>
          <a:noFill/>
        </p:spPr>
        <p:txBody>
          <a:bodyPr wrap="square" rtlCol="0">
            <a:spAutoFit/>
          </a:bodyPr>
          <a:lstStyle/>
          <a:p>
            <a:r>
              <a:rPr lang="en-US" b="1" dirty="0" smtClean="0"/>
              <a:t>ten_file.txt: </a:t>
            </a:r>
            <a:r>
              <a:rPr lang="en-US" dirty="0" err="1" smtClean="0"/>
              <a:t>là</a:t>
            </a:r>
            <a:r>
              <a:rPr lang="en-US" dirty="0" smtClean="0"/>
              <a:t> </a:t>
            </a:r>
            <a:r>
              <a:rPr lang="en-US" dirty="0" err="1" smtClean="0"/>
              <a:t>tên</a:t>
            </a:r>
            <a:r>
              <a:rPr lang="en-US" dirty="0" smtClean="0"/>
              <a:t> </a:t>
            </a:r>
            <a:r>
              <a:rPr lang="en-US" dirty="0" err="1" smtClean="0"/>
              <a:t>tệp</a:t>
            </a:r>
            <a:r>
              <a:rPr lang="en-US" dirty="0" smtClean="0"/>
              <a:t> tin </a:t>
            </a:r>
            <a:r>
              <a:rPr lang="en-US" dirty="0" err="1" smtClean="0"/>
              <a:t>muốn</a:t>
            </a:r>
            <a:r>
              <a:rPr lang="en-US" dirty="0" smtClean="0"/>
              <a:t> </a:t>
            </a:r>
            <a:r>
              <a:rPr lang="en-US" dirty="0" err="1" smtClean="0"/>
              <a:t>mở</a:t>
            </a:r>
            <a:endParaRPr lang="en-US" dirty="0"/>
          </a:p>
        </p:txBody>
      </p:sp>
      <p:sp>
        <p:nvSpPr>
          <p:cNvPr id="15" name="Flowchart: Decision 14"/>
          <p:cNvSpPr/>
          <p:nvPr/>
        </p:nvSpPr>
        <p:spPr>
          <a:xfrm>
            <a:off x="699793" y="394646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46296" y="4229854"/>
            <a:ext cx="7527853" cy="369332"/>
          </a:xfrm>
          <a:prstGeom prst="rect">
            <a:avLst/>
          </a:prstGeom>
          <a:noFill/>
        </p:spPr>
        <p:txBody>
          <a:bodyPr wrap="square" rtlCol="0">
            <a:spAutoFit/>
          </a:bodyPr>
          <a:lstStyle/>
          <a:p>
            <a:r>
              <a:rPr lang="en-US" b="1" dirty="0" smtClean="0"/>
              <a:t>mode:</a:t>
            </a:r>
            <a:r>
              <a:rPr lang="en-US" dirty="0" smtClean="0"/>
              <a:t> </a:t>
            </a:r>
            <a:r>
              <a:rPr lang="en-US" dirty="0" err="1" smtClean="0"/>
              <a:t>tùy</a:t>
            </a:r>
            <a:r>
              <a:rPr lang="en-US" dirty="0" smtClean="0"/>
              <a:t> </a:t>
            </a:r>
            <a:r>
              <a:rPr lang="en-US" dirty="0" err="1" smtClean="0"/>
              <a:t>chọn</a:t>
            </a:r>
            <a:r>
              <a:rPr lang="en-US" dirty="0" smtClean="0"/>
              <a:t>, </a:t>
            </a:r>
            <a:r>
              <a:rPr lang="fr-FR" dirty="0" smtClean="0"/>
              <a:t>là </a:t>
            </a:r>
            <a:r>
              <a:rPr lang="fr-FR" dirty="0" err="1"/>
              <a:t>chế</a:t>
            </a:r>
            <a:r>
              <a:rPr lang="fr-FR" dirty="0"/>
              <a:t> </a:t>
            </a:r>
            <a:r>
              <a:rPr lang="fr-FR" dirty="0" err="1"/>
              <a:t>độ</a:t>
            </a:r>
            <a:r>
              <a:rPr lang="fr-FR" dirty="0"/>
              <a:t> </a:t>
            </a:r>
            <a:r>
              <a:rPr lang="fr-FR" dirty="0" err="1"/>
              <a:t>mở</a:t>
            </a:r>
            <a:r>
              <a:rPr lang="fr-FR" dirty="0"/>
              <a:t> </a:t>
            </a:r>
            <a:r>
              <a:rPr lang="fr-FR" dirty="0" err="1" smtClean="0"/>
              <a:t>tệp</a:t>
            </a:r>
            <a:r>
              <a:rPr lang="fr-FR" dirty="0" smtClean="0"/>
              <a:t> </a:t>
            </a:r>
            <a:r>
              <a:rPr lang="fr-FR" dirty="0" err="1" smtClean="0"/>
              <a:t>với</a:t>
            </a:r>
            <a:r>
              <a:rPr lang="fr-FR" dirty="0" smtClean="0"/>
              <a:t> </a:t>
            </a:r>
            <a:r>
              <a:rPr lang="fr-FR" dirty="0" err="1" smtClean="0"/>
              <a:t>các</a:t>
            </a:r>
            <a:r>
              <a:rPr lang="fr-FR" dirty="0" smtClean="0"/>
              <a:t> </a:t>
            </a:r>
            <a:r>
              <a:rPr lang="fr-FR" dirty="0" err="1" smtClean="0"/>
              <a:t>tùy</a:t>
            </a:r>
            <a:r>
              <a:rPr lang="fr-FR" dirty="0" smtClean="0"/>
              <a:t> </a:t>
            </a:r>
            <a:r>
              <a:rPr lang="fr-FR" dirty="0" err="1" smtClean="0"/>
              <a:t>chọn</a:t>
            </a:r>
            <a:r>
              <a:rPr lang="fr-FR" dirty="0" smtClean="0"/>
              <a:t> </a:t>
            </a:r>
            <a:r>
              <a:rPr lang="fr-FR" dirty="0" err="1" smtClean="0"/>
              <a:t>sau</a:t>
            </a:r>
            <a:r>
              <a:rPr lang="fr-FR" dirty="0" smtClean="0"/>
              <a:t>:</a:t>
            </a:r>
            <a:endParaRPr lang="en-US" dirty="0"/>
          </a:p>
        </p:txBody>
      </p:sp>
      <p:sp>
        <p:nvSpPr>
          <p:cNvPr id="17" name="Flowchart: Decision 16"/>
          <p:cNvSpPr/>
          <p:nvPr/>
        </p:nvSpPr>
        <p:spPr>
          <a:xfrm>
            <a:off x="699793" y="430406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461004" y="4523018"/>
            <a:ext cx="6858002" cy="369332"/>
          </a:xfrm>
          <a:prstGeom prst="rect">
            <a:avLst/>
          </a:prstGeom>
          <a:noFill/>
        </p:spPr>
        <p:txBody>
          <a:bodyPr wrap="square" rtlCol="0">
            <a:spAutoFit/>
          </a:bodyPr>
          <a:lstStyle/>
          <a:p>
            <a:r>
              <a:rPr lang="en-US" b="1" dirty="0" smtClean="0"/>
              <a:t>r: </a:t>
            </a:r>
            <a:r>
              <a:rPr lang="fr-FR" dirty="0" smtClean="0"/>
              <a:t>là Read (</a:t>
            </a:r>
            <a:r>
              <a:rPr lang="fr-FR" dirty="0" err="1" smtClean="0"/>
              <a:t>đọc</a:t>
            </a:r>
            <a:r>
              <a:rPr lang="fr-FR" dirty="0" smtClean="0"/>
              <a:t>, </a:t>
            </a:r>
            <a:r>
              <a:rPr lang="fr-FR" dirty="0" err="1" smtClean="0"/>
              <a:t>mở</a:t>
            </a:r>
            <a:r>
              <a:rPr lang="fr-FR" dirty="0" smtClean="0"/>
              <a:t>), </a:t>
            </a:r>
            <a:r>
              <a:rPr lang="fr-FR" dirty="0" err="1" smtClean="0"/>
              <a:t>giá</a:t>
            </a:r>
            <a:r>
              <a:rPr lang="fr-FR" dirty="0" smtClean="0"/>
              <a:t> </a:t>
            </a:r>
            <a:r>
              <a:rPr lang="fr-FR" dirty="0" err="1" smtClean="0"/>
              <a:t>trị</a:t>
            </a:r>
            <a:r>
              <a:rPr lang="fr-FR" dirty="0" smtClean="0"/>
              <a:t> </a:t>
            </a:r>
            <a:r>
              <a:rPr lang="fr-FR" dirty="0" err="1" smtClean="0"/>
              <a:t>mặc</a:t>
            </a:r>
            <a:r>
              <a:rPr lang="fr-FR" dirty="0" smtClean="0"/>
              <a:t> </a:t>
            </a:r>
            <a:r>
              <a:rPr lang="fr-FR" dirty="0" err="1" smtClean="0"/>
              <a:t>định</a:t>
            </a:r>
            <a:endParaRPr lang="en-US" dirty="0"/>
          </a:p>
        </p:txBody>
      </p:sp>
      <p:sp>
        <p:nvSpPr>
          <p:cNvPr id="19" name="TextBox 18"/>
          <p:cNvSpPr txBox="1"/>
          <p:nvPr/>
        </p:nvSpPr>
        <p:spPr>
          <a:xfrm>
            <a:off x="1375941" y="4905790"/>
            <a:ext cx="6858002" cy="369332"/>
          </a:xfrm>
          <a:prstGeom prst="rect">
            <a:avLst/>
          </a:prstGeom>
          <a:noFill/>
        </p:spPr>
        <p:txBody>
          <a:bodyPr wrap="square" rtlCol="0">
            <a:spAutoFit/>
          </a:bodyPr>
          <a:lstStyle/>
          <a:p>
            <a:r>
              <a:rPr lang="en-US" b="1" dirty="0" smtClean="0"/>
              <a:t>w: </a:t>
            </a:r>
            <a:r>
              <a:rPr lang="fr-FR" dirty="0"/>
              <a:t>là </a:t>
            </a:r>
            <a:r>
              <a:rPr lang="fr-FR" dirty="0" smtClean="0"/>
              <a:t>Write (</a:t>
            </a:r>
            <a:r>
              <a:rPr lang="fr-FR" dirty="0" err="1" smtClean="0"/>
              <a:t>ghi</a:t>
            </a:r>
            <a:r>
              <a:rPr lang="fr-FR" dirty="0" smtClean="0"/>
              <a:t> </a:t>
            </a:r>
            <a:r>
              <a:rPr lang="fr-FR" dirty="0" err="1" smtClean="0"/>
              <a:t>đè</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
        <p:nvSpPr>
          <p:cNvPr id="20" name="TextBox 19"/>
          <p:cNvSpPr txBox="1"/>
          <p:nvPr/>
        </p:nvSpPr>
        <p:spPr>
          <a:xfrm>
            <a:off x="1375940" y="5277929"/>
            <a:ext cx="7140741" cy="369332"/>
          </a:xfrm>
          <a:prstGeom prst="rect">
            <a:avLst/>
          </a:prstGeom>
          <a:noFill/>
        </p:spPr>
        <p:txBody>
          <a:bodyPr wrap="square" rtlCol="0">
            <a:spAutoFit/>
          </a:bodyPr>
          <a:lstStyle/>
          <a:p>
            <a:r>
              <a:rPr lang="en-US" b="1" dirty="0"/>
              <a:t>a</a:t>
            </a:r>
            <a:r>
              <a:rPr lang="en-US" b="1" dirty="0" smtClean="0"/>
              <a:t>: </a:t>
            </a:r>
            <a:r>
              <a:rPr lang="fr-FR" dirty="0"/>
              <a:t>là </a:t>
            </a:r>
            <a:r>
              <a:rPr lang="en-US" dirty="0" smtClean="0"/>
              <a:t>Append</a:t>
            </a:r>
            <a:r>
              <a:rPr lang="fr-FR" dirty="0" smtClean="0"/>
              <a:t> (</a:t>
            </a:r>
            <a:r>
              <a:rPr lang="fr-FR" dirty="0" err="1" smtClean="0"/>
              <a:t>ghi</a:t>
            </a:r>
            <a:r>
              <a:rPr lang="fr-FR" dirty="0" smtClean="0"/>
              <a:t> </a:t>
            </a:r>
            <a:r>
              <a:rPr lang="fr-FR" dirty="0" err="1" smtClean="0"/>
              <a:t>nối</a:t>
            </a:r>
            <a:r>
              <a:rPr lang="fr-FR" dirty="0" smtClean="0"/>
              <a:t> </a:t>
            </a:r>
            <a:r>
              <a:rPr lang="fr-FR" dirty="0" err="1" smtClean="0"/>
              <a:t>vào</a:t>
            </a:r>
            <a:r>
              <a:rPr lang="fr-FR" dirty="0" smtClean="0"/>
              <a:t> </a:t>
            </a:r>
            <a:r>
              <a:rPr lang="fr-FR" dirty="0" err="1" smtClean="0"/>
              <a:t>cuối</a:t>
            </a:r>
            <a:r>
              <a:rPr lang="fr-FR" dirty="0" smtClean="0"/>
              <a:t> </a:t>
            </a:r>
            <a:r>
              <a:rPr lang="fr-FR" dirty="0" err="1" smtClean="0"/>
              <a:t>tệp</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
        <p:nvSpPr>
          <p:cNvPr id="21" name="TextBox 20"/>
          <p:cNvSpPr txBox="1"/>
          <p:nvPr/>
        </p:nvSpPr>
        <p:spPr>
          <a:xfrm>
            <a:off x="1375940" y="5671334"/>
            <a:ext cx="7140741" cy="369332"/>
          </a:xfrm>
          <a:prstGeom prst="rect">
            <a:avLst/>
          </a:prstGeom>
          <a:noFill/>
        </p:spPr>
        <p:txBody>
          <a:bodyPr wrap="square" rtlCol="0">
            <a:spAutoFit/>
          </a:bodyPr>
          <a:lstStyle/>
          <a:p>
            <a:r>
              <a:rPr lang="en-US" b="1" dirty="0" smtClean="0"/>
              <a:t>x: </a:t>
            </a:r>
            <a:r>
              <a:rPr lang="fr-FR" dirty="0"/>
              <a:t>là </a:t>
            </a:r>
            <a:r>
              <a:rPr lang="en-US" dirty="0"/>
              <a:t>Create </a:t>
            </a:r>
            <a:r>
              <a:rPr lang="fr-FR" dirty="0" smtClean="0"/>
              <a:t> (</a:t>
            </a:r>
            <a:r>
              <a:rPr lang="fr-FR" dirty="0" err="1" smtClean="0"/>
              <a:t>tạo</a:t>
            </a:r>
            <a:r>
              <a:rPr lang="fr-FR" dirty="0" smtClean="0"/>
              <a:t> </a:t>
            </a:r>
            <a:r>
              <a:rPr lang="fr-FR" dirty="0" err="1" smtClean="0"/>
              <a:t>mới</a:t>
            </a:r>
            <a:r>
              <a:rPr lang="fr-FR" dirty="0" smtClean="0"/>
              <a:t> </a:t>
            </a:r>
            <a:r>
              <a:rPr lang="fr-FR" dirty="0" err="1" smtClean="0"/>
              <a:t>tệp</a:t>
            </a:r>
            <a:r>
              <a:rPr lang="fr-FR" dirty="0" smtClean="0"/>
              <a:t>), </a:t>
            </a:r>
            <a:r>
              <a:rPr lang="fr-FR" dirty="0" err="1" smtClean="0"/>
              <a:t>trả</a:t>
            </a:r>
            <a:r>
              <a:rPr lang="fr-FR" dirty="0" smtClean="0"/>
              <a:t> </a:t>
            </a:r>
            <a:r>
              <a:rPr lang="fr-FR" dirty="0" err="1" smtClean="0"/>
              <a:t>về</a:t>
            </a:r>
            <a:r>
              <a:rPr lang="fr-FR" dirty="0" smtClean="0"/>
              <a:t> </a:t>
            </a:r>
            <a:r>
              <a:rPr lang="fr-FR" dirty="0" err="1" smtClean="0"/>
              <a:t>lỗi</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đã</a:t>
            </a:r>
            <a:r>
              <a:rPr lang="fr-FR" dirty="0" smtClean="0"/>
              <a:t> </a:t>
            </a:r>
            <a:r>
              <a:rPr lang="fr-FR" dirty="0" err="1" smtClean="0"/>
              <a:t>tồn</a:t>
            </a:r>
            <a:r>
              <a:rPr lang="fr-FR" dirty="0" smtClean="0"/>
              <a:t> </a:t>
            </a:r>
            <a:r>
              <a:rPr lang="fr-FR" dirty="0" err="1" smtClean="0"/>
              <a:t>tại</a:t>
            </a:r>
            <a:endParaRPr lang="en-US" dirty="0"/>
          </a:p>
        </p:txBody>
      </p:sp>
      <p:sp>
        <p:nvSpPr>
          <p:cNvPr id="22" name="TextBox 21"/>
          <p:cNvSpPr txBox="1"/>
          <p:nvPr/>
        </p:nvSpPr>
        <p:spPr>
          <a:xfrm>
            <a:off x="1418472" y="6022208"/>
            <a:ext cx="7140741" cy="369332"/>
          </a:xfrm>
          <a:prstGeom prst="rect">
            <a:avLst/>
          </a:prstGeom>
          <a:noFill/>
        </p:spPr>
        <p:txBody>
          <a:bodyPr wrap="square" rtlCol="0">
            <a:spAutoFit/>
          </a:bodyPr>
          <a:lstStyle/>
          <a:p>
            <a:r>
              <a:rPr lang="en-US" b="1" dirty="0"/>
              <a:t>t</a:t>
            </a:r>
            <a:r>
              <a:rPr lang="en-US" b="1" dirty="0" smtClean="0"/>
              <a:t>: </a:t>
            </a:r>
            <a:r>
              <a:rPr lang="en-US" dirty="0" err="1" smtClean="0"/>
              <a:t>là</a:t>
            </a:r>
            <a:r>
              <a:rPr lang="en-US" dirty="0" smtClean="0"/>
              <a:t> text mode, </a:t>
            </a:r>
            <a:r>
              <a:rPr lang="en-US" dirty="0" err="1" smtClean="0"/>
              <a:t>giá</a:t>
            </a:r>
            <a:r>
              <a:rPr lang="en-US" dirty="0" smtClean="0"/>
              <a:t> </a:t>
            </a:r>
            <a:r>
              <a:rPr lang="en-US" dirty="0" err="1" smtClean="0"/>
              <a:t>trị</a:t>
            </a:r>
            <a:r>
              <a:rPr lang="en-US" dirty="0" smtClean="0"/>
              <a:t> </a:t>
            </a:r>
            <a:r>
              <a:rPr lang="en-US" dirty="0" err="1" smtClean="0"/>
              <a:t>mặc</a:t>
            </a:r>
            <a:r>
              <a:rPr lang="en-US" dirty="0" smtClean="0"/>
              <a:t> </a:t>
            </a:r>
            <a:r>
              <a:rPr lang="en-US" dirty="0" err="1" smtClean="0"/>
              <a:t>định</a:t>
            </a:r>
            <a:endParaRPr lang="en-US" dirty="0"/>
          </a:p>
        </p:txBody>
      </p:sp>
    </p:spTree>
    <p:extLst>
      <p:ext uri="{BB962C8B-B14F-4D97-AF65-F5344CB8AC3E}">
        <p14:creationId xmlns:p14="http://schemas.microsoft.com/office/powerpoint/2010/main" val="82356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sp>
        <p:nvSpPr>
          <p:cNvPr id="29" name="Rectangle 28"/>
          <p:cNvSpPr/>
          <p:nvPr/>
        </p:nvSpPr>
        <p:spPr>
          <a:xfrm>
            <a:off x="685161" y="2487443"/>
            <a:ext cx="7774356" cy="678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637602"/>
            <a:ext cx="7402216" cy="369332"/>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smtClean="0">
                <a:solidFill>
                  <a:schemeClr val="accent2">
                    <a:lumMod val="75000"/>
                  </a:schemeClr>
                </a:solidFill>
              </a:rPr>
              <a:t>“demo_file.txt"</a:t>
            </a:r>
            <a:r>
              <a:rPr lang="en-US" dirty="0" smtClean="0">
                <a:solidFill>
                  <a:schemeClr val="accent4">
                    <a:lumMod val="60000"/>
                    <a:lumOff val="40000"/>
                  </a:schemeClr>
                </a:solidFill>
              </a:rPr>
              <a:t>)</a:t>
            </a:r>
            <a:endParaRPr lang="en-US" sz="1600" dirty="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open() - </a:t>
            </a:r>
            <a:r>
              <a:rPr lang="en-US" b="1" dirty="0" err="1" smtClean="0">
                <a:solidFill>
                  <a:srgbClr val="FF0000"/>
                </a:solidFill>
              </a:rPr>
              <a:t>Mở</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a:t>
            </a:r>
            <a:endParaRPr lang="en-US" b="1" dirty="0">
              <a:solidFill>
                <a:srgbClr val="FF0000"/>
              </a:solidFill>
            </a:endParaRPr>
          </a:p>
        </p:txBody>
      </p:sp>
      <p:sp>
        <p:nvSpPr>
          <p:cNvPr id="28" name="TextBox 27"/>
          <p:cNvSpPr txBox="1"/>
          <p:nvPr/>
        </p:nvSpPr>
        <p:spPr>
          <a:xfrm>
            <a:off x="625365" y="2017550"/>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để</a:t>
            </a:r>
            <a:r>
              <a:rPr lang="en-US" dirty="0" smtClean="0"/>
              <a:t> </a:t>
            </a:r>
            <a:r>
              <a:rPr lang="en-US" dirty="0" err="1" smtClean="0"/>
              <a:t>mở</a:t>
            </a:r>
            <a:r>
              <a:rPr lang="en-US" dirty="0" smtClean="0"/>
              <a:t> file demo_file.txt </a:t>
            </a:r>
            <a:r>
              <a:rPr lang="en-US" dirty="0" err="1" smtClean="0"/>
              <a:t>bạn</a:t>
            </a:r>
            <a:r>
              <a:rPr lang="en-US" dirty="0" smtClean="0"/>
              <a:t> </a:t>
            </a:r>
            <a:r>
              <a:rPr lang="en-US" dirty="0" err="1" smtClean="0"/>
              <a:t>chỉ</a:t>
            </a:r>
            <a:r>
              <a:rPr lang="en-US" dirty="0" smtClean="0"/>
              <a:t> </a:t>
            </a:r>
            <a:r>
              <a:rPr lang="en-US" dirty="0" err="1" smtClean="0"/>
              <a:t>cần</a:t>
            </a:r>
            <a:r>
              <a:rPr lang="en-US" dirty="0" smtClean="0"/>
              <a:t> code </a:t>
            </a:r>
            <a:r>
              <a:rPr lang="en-US" dirty="0" err="1" smtClean="0"/>
              <a:t>như</a:t>
            </a:r>
            <a:r>
              <a:rPr lang="en-US" dirty="0" smtClean="0"/>
              <a:t> </a:t>
            </a:r>
            <a:r>
              <a:rPr lang="en-US" dirty="0" err="1" smtClean="0"/>
              <a:t>sau</a:t>
            </a:r>
            <a:r>
              <a:rPr lang="en-US" dirty="0" smtClean="0"/>
              <a:t>:</a:t>
            </a:r>
            <a:endParaRPr lang="en-US" b="1" dirty="0"/>
          </a:p>
        </p:txBody>
      </p:sp>
      <p:sp>
        <p:nvSpPr>
          <p:cNvPr id="23" name="TextBox 22"/>
          <p:cNvSpPr txBox="1"/>
          <p:nvPr/>
        </p:nvSpPr>
        <p:spPr>
          <a:xfrm>
            <a:off x="625365" y="3335987"/>
            <a:ext cx="7834152" cy="369332"/>
          </a:xfrm>
          <a:prstGeom prst="rect">
            <a:avLst/>
          </a:prstGeom>
          <a:noFill/>
        </p:spPr>
        <p:txBody>
          <a:bodyPr wrap="square" rtlCol="0">
            <a:spAutoFit/>
          </a:bodyPr>
          <a:lstStyle/>
          <a:p>
            <a:r>
              <a:rPr lang="en-US" dirty="0" err="1" smtClean="0"/>
              <a:t>Dòng</a:t>
            </a:r>
            <a:r>
              <a:rPr lang="en-US" dirty="0" smtClean="0"/>
              <a:t> code </a:t>
            </a:r>
            <a:r>
              <a:rPr lang="en-US" dirty="0" err="1" smtClean="0"/>
              <a:t>trên</a:t>
            </a:r>
            <a:r>
              <a:rPr lang="en-US" dirty="0" smtClean="0"/>
              <a:t> </a:t>
            </a:r>
            <a:r>
              <a:rPr lang="en-US" dirty="0" err="1" smtClean="0"/>
              <a:t>sẽ</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với</a:t>
            </a:r>
            <a:r>
              <a:rPr lang="en-US" dirty="0" smtClean="0"/>
              <a:t>, </a:t>
            </a:r>
            <a:r>
              <a:rPr lang="en-US" dirty="0" err="1" smtClean="0"/>
              <a:t>vì</a:t>
            </a:r>
            <a:r>
              <a:rPr lang="en-US" dirty="0" smtClean="0"/>
              <a:t> </a:t>
            </a:r>
            <a:r>
              <a:rPr lang="en-US" b="1" dirty="0" err="1" smtClean="0"/>
              <a:t>rt</a:t>
            </a:r>
            <a:r>
              <a:rPr lang="en-US" dirty="0" smtClean="0"/>
              <a:t> </a:t>
            </a:r>
            <a:r>
              <a:rPr lang="en-US" dirty="0" err="1" smtClean="0"/>
              <a:t>là</a:t>
            </a:r>
            <a:r>
              <a:rPr lang="en-US" dirty="0" smtClean="0"/>
              <a:t> </a:t>
            </a:r>
            <a:r>
              <a:rPr lang="en-US" dirty="0" err="1" smtClean="0"/>
              <a:t>mặc</a:t>
            </a:r>
            <a:r>
              <a:rPr lang="en-US" dirty="0" smtClean="0"/>
              <a:t> </a:t>
            </a:r>
            <a:r>
              <a:rPr lang="en-US" dirty="0" err="1" smtClean="0"/>
              <a:t>định</a:t>
            </a:r>
            <a:endParaRPr lang="en-US" b="1" dirty="0"/>
          </a:p>
        </p:txBody>
      </p:sp>
      <p:sp>
        <p:nvSpPr>
          <p:cNvPr id="24" name="Rectangle 23"/>
          <p:cNvSpPr/>
          <p:nvPr/>
        </p:nvSpPr>
        <p:spPr>
          <a:xfrm>
            <a:off x="685161" y="3784615"/>
            <a:ext cx="7774356" cy="678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865915" y="3934774"/>
            <a:ext cx="7402216" cy="369332"/>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smtClean="0">
                <a:solidFill>
                  <a:schemeClr val="accent2">
                    <a:lumMod val="75000"/>
                  </a:schemeClr>
                </a:solidFill>
              </a:rPr>
              <a:t>“demo_file.txt“, “</a:t>
            </a:r>
            <a:r>
              <a:rPr lang="en-US" dirty="0" err="1" smtClean="0">
                <a:solidFill>
                  <a:schemeClr val="accent2">
                    <a:lumMod val="75000"/>
                  </a:schemeClr>
                </a:solidFill>
              </a:rPr>
              <a:t>rt</a:t>
            </a:r>
            <a:r>
              <a:rPr lang="en-US" dirty="0" smtClean="0">
                <a:solidFill>
                  <a:schemeClr val="accent2">
                    <a:lumMod val="75000"/>
                  </a:schemeClr>
                </a:solidFill>
              </a:rPr>
              <a:t>”</a:t>
            </a:r>
            <a:r>
              <a:rPr lang="en-US" dirty="0" smtClean="0">
                <a:solidFill>
                  <a:schemeClr val="accent4">
                    <a:lumMod val="60000"/>
                    <a:lumOff val="40000"/>
                  </a:schemeClr>
                </a:solidFill>
              </a:rPr>
              <a:t>)</a:t>
            </a:r>
            <a:endParaRPr lang="en-US" sz="1600" dirty="0">
              <a:solidFill>
                <a:schemeClr val="accent4">
                  <a:lumMod val="60000"/>
                  <a:lumOff val="40000"/>
                </a:schemeClr>
              </a:solidFill>
            </a:endParaRPr>
          </a:p>
        </p:txBody>
      </p:sp>
    </p:spTree>
    <p:extLst>
      <p:ext uri="{BB962C8B-B14F-4D97-AF65-F5344CB8AC3E}">
        <p14:creationId xmlns:p14="http://schemas.microsoft.com/office/powerpoint/2010/main" val="1081562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sp>
        <p:nvSpPr>
          <p:cNvPr id="29" name="Rectangle 28"/>
          <p:cNvSpPr/>
          <p:nvPr/>
        </p:nvSpPr>
        <p:spPr>
          <a:xfrm>
            <a:off x="699793" y="4376887"/>
            <a:ext cx="7774356" cy="15667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4527047"/>
            <a:ext cx="7402216" cy="1200329"/>
          </a:xfrm>
          <a:prstGeom prst="rect">
            <a:avLst/>
          </a:prstGeom>
          <a:noFill/>
        </p:spPr>
        <p:txBody>
          <a:bodyPr wrap="square" rtlCol="0">
            <a:spAutoFit/>
          </a:bodyPr>
          <a:lstStyle/>
          <a:p>
            <a:r>
              <a:rPr lang="en-US" dirty="0">
                <a:solidFill>
                  <a:schemeClr val="bg1"/>
                </a:solidFill>
              </a:rPr>
              <a:t>file = open</a:t>
            </a:r>
            <a:r>
              <a:rPr lang="en-US" dirty="0">
                <a:solidFill>
                  <a:schemeClr val="accent4">
                    <a:lumMod val="60000"/>
                    <a:lumOff val="40000"/>
                  </a:schemeClr>
                </a:solidFill>
              </a:rPr>
              <a:t>(</a:t>
            </a:r>
            <a:r>
              <a:rPr lang="en-US" dirty="0">
                <a:solidFill>
                  <a:schemeClr val="accent2">
                    <a:lumMod val="75000"/>
                  </a:schemeClr>
                </a:solidFill>
              </a:rPr>
              <a:t>"demo_file.txt", </a:t>
            </a:r>
            <a:r>
              <a:rPr lang="en-US" dirty="0" smtClean="0">
                <a:solidFill>
                  <a:schemeClr val="accent2">
                    <a:lumMod val="75000"/>
                  </a:schemeClr>
                </a:solidFill>
              </a:rPr>
              <a:t>“r"</a:t>
            </a:r>
            <a:r>
              <a:rPr lang="en-US" dirty="0" smtClean="0">
                <a:solidFill>
                  <a:schemeClr val="accent4">
                    <a:lumMod val="60000"/>
                    <a:lumOff val="40000"/>
                  </a:schemeClr>
                </a:solidFill>
              </a:rPr>
              <a:t>)</a:t>
            </a:r>
          </a:p>
          <a:p>
            <a:r>
              <a:rPr lang="en-US" dirty="0">
                <a:solidFill>
                  <a:schemeClr val="bg1"/>
                </a:solidFill>
              </a:rPr>
              <a:t>c</a:t>
            </a:r>
            <a:r>
              <a:rPr lang="en-US" dirty="0" smtClean="0">
                <a:solidFill>
                  <a:schemeClr val="bg1"/>
                </a:solidFill>
              </a:rPr>
              <a:t>ontent = </a:t>
            </a:r>
            <a:r>
              <a:rPr lang="en-US" dirty="0">
                <a:solidFill>
                  <a:schemeClr val="bg1"/>
                </a:solidFill>
              </a:rPr>
              <a:t>f. </a:t>
            </a:r>
            <a:r>
              <a:rPr lang="en-US" dirty="0" err="1">
                <a:solidFill>
                  <a:schemeClr val="bg1"/>
                </a:solidFill>
              </a:rPr>
              <a:t>f.read</a:t>
            </a:r>
            <a:r>
              <a:rPr lang="en-US" dirty="0" smtClean="0">
                <a:solidFill>
                  <a:srgbClr val="FF66CC"/>
                </a:solidFill>
              </a:rPr>
              <a:t>()</a:t>
            </a:r>
            <a:r>
              <a:rPr lang="en-US" dirty="0">
                <a:solidFill>
                  <a:schemeClr val="accent4">
                    <a:lumMod val="60000"/>
                    <a:lumOff val="40000"/>
                  </a:schemeClr>
                </a:solidFill>
              </a:rPr>
              <a:t> #</a:t>
            </a:r>
            <a:r>
              <a:rPr lang="en-US" dirty="0" err="1">
                <a:solidFill>
                  <a:schemeClr val="accent4">
                    <a:lumMod val="60000"/>
                    <a:lumOff val="40000"/>
                  </a:schemeClr>
                </a:solidFill>
              </a:rPr>
              <a:t>Lấy</a:t>
            </a:r>
            <a:r>
              <a:rPr lang="en-US" dirty="0">
                <a:solidFill>
                  <a:schemeClr val="accent4">
                    <a:lumMod val="60000"/>
                    <a:lumOff val="40000"/>
                  </a:schemeClr>
                </a:solidFill>
              </a:rPr>
              <a:t> </a:t>
            </a:r>
            <a:r>
              <a:rPr lang="en-US" dirty="0" err="1">
                <a:solidFill>
                  <a:schemeClr val="accent4">
                    <a:lumMod val="60000"/>
                    <a:lumOff val="40000"/>
                  </a:schemeClr>
                </a:solidFill>
              </a:rPr>
              <a:t>tất</a:t>
            </a:r>
            <a:r>
              <a:rPr lang="en-US" dirty="0">
                <a:solidFill>
                  <a:schemeClr val="accent4">
                    <a:lumMod val="60000"/>
                    <a:lumOff val="40000"/>
                  </a:schemeClr>
                </a:solidFill>
              </a:rPr>
              <a:t> </a:t>
            </a:r>
            <a:r>
              <a:rPr lang="en-US" dirty="0" err="1">
                <a:solidFill>
                  <a:schemeClr val="accent4">
                    <a:lumMod val="60000"/>
                    <a:lumOff val="40000"/>
                  </a:schemeClr>
                </a:solidFill>
              </a:rPr>
              <a:t>cả</a:t>
            </a:r>
            <a:r>
              <a:rPr lang="en-US" dirty="0">
                <a:solidFill>
                  <a:schemeClr val="accent4">
                    <a:lumMod val="60000"/>
                    <a:lumOff val="40000"/>
                  </a:schemeClr>
                </a:solidFill>
              </a:rPr>
              <a:t> </a:t>
            </a:r>
            <a:r>
              <a:rPr lang="en-US" dirty="0" err="1">
                <a:solidFill>
                  <a:schemeClr val="accent4">
                    <a:lumMod val="60000"/>
                    <a:lumOff val="40000"/>
                  </a:schemeClr>
                </a:solidFill>
              </a:rPr>
              <a:t>nội</a:t>
            </a:r>
            <a:r>
              <a:rPr lang="en-US" dirty="0">
                <a:solidFill>
                  <a:schemeClr val="accent4">
                    <a:lumMod val="60000"/>
                    <a:lumOff val="40000"/>
                  </a:schemeClr>
                </a:solidFill>
              </a:rPr>
              <a:t> </a:t>
            </a:r>
            <a:r>
              <a:rPr lang="en-US" dirty="0" smtClean="0">
                <a:solidFill>
                  <a:schemeClr val="accent4">
                    <a:lumMod val="60000"/>
                    <a:lumOff val="40000"/>
                  </a:schemeClr>
                </a:solidFill>
              </a:rPr>
              <a:t>dung</a:t>
            </a:r>
            <a:endParaRPr lang="en-US" dirty="0" smtClean="0">
              <a:solidFill>
                <a:schemeClr val="bg1"/>
              </a:solidFill>
            </a:endParaRPr>
          </a:p>
          <a:p>
            <a:r>
              <a:rPr lang="en-US" dirty="0" smtClean="0">
                <a:solidFill>
                  <a:schemeClr val="bg1"/>
                </a:solidFill>
              </a:rPr>
              <a:t>print</a:t>
            </a:r>
            <a:r>
              <a:rPr lang="en-US" dirty="0" smtClean="0">
                <a:solidFill>
                  <a:schemeClr val="accent4">
                    <a:lumMod val="60000"/>
                    <a:lumOff val="40000"/>
                  </a:schemeClr>
                </a:solidFill>
              </a:rPr>
              <a:t>(</a:t>
            </a:r>
            <a:r>
              <a:rPr lang="en-US" dirty="0">
                <a:solidFill>
                  <a:schemeClr val="bg1"/>
                </a:solidFill>
              </a:rPr>
              <a:t>content</a:t>
            </a:r>
            <a:r>
              <a:rPr lang="en-US" dirty="0" smtClean="0">
                <a:solidFill>
                  <a:schemeClr val="accent4">
                    <a:lumMod val="60000"/>
                    <a:lumOff val="40000"/>
                  </a:schemeClr>
                </a:solidFill>
              </a:rPr>
              <a:t>) </a:t>
            </a: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f.read</a:t>
            </a:r>
            <a:r>
              <a:rPr lang="en-US" dirty="0" smtClean="0">
                <a:solidFill>
                  <a:srgbClr val="FF66CC"/>
                </a:solidFill>
              </a:rPr>
              <a:t>(</a:t>
            </a:r>
            <a:r>
              <a:rPr lang="en-US" dirty="0" smtClean="0">
                <a:solidFill>
                  <a:schemeClr val="accent6">
                    <a:lumMod val="60000"/>
                    <a:lumOff val="40000"/>
                  </a:schemeClr>
                </a:solidFill>
              </a:rPr>
              <a:t>5</a:t>
            </a:r>
            <a:r>
              <a:rPr lang="en-US" dirty="0" smtClean="0">
                <a:solidFill>
                  <a:srgbClr val="FF66CC"/>
                </a:solidFill>
              </a:rPr>
              <a:t>)</a:t>
            </a:r>
            <a:r>
              <a:rPr lang="en-US" dirty="0" smtClean="0">
                <a:solidFill>
                  <a:schemeClr val="accent4">
                    <a:lumMod val="60000"/>
                    <a:lumOff val="40000"/>
                  </a:schemeClr>
                </a:solidFill>
              </a:rPr>
              <a:t>) #</a:t>
            </a:r>
            <a:r>
              <a:rPr lang="en-US" dirty="0" err="1" smtClean="0">
                <a:solidFill>
                  <a:schemeClr val="accent4">
                    <a:lumMod val="60000"/>
                    <a:lumOff val="40000"/>
                  </a:schemeClr>
                </a:solidFill>
              </a:rPr>
              <a:t>Chỉ</a:t>
            </a:r>
            <a:r>
              <a:rPr lang="en-US" dirty="0" smtClean="0">
                <a:solidFill>
                  <a:schemeClr val="accent4">
                    <a:lumMod val="60000"/>
                    <a:lumOff val="40000"/>
                  </a:schemeClr>
                </a:solidFill>
              </a:rPr>
              <a:t> </a:t>
            </a:r>
            <a:r>
              <a:rPr lang="en-US" dirty="0" err="1" smtClean="0">
                <a:solidFill>
                  <a:schemeClr val="accent4">
                    <a:lumMod val="60000"/>
                    <a:lumOff val="40000"/>
                  </a:schemeClr>
                </a:solidFill>
              </a:rPr>
              <a:t>lấy</a:t>
            </a:r>
            <a:r>
              <a:rPr lang="en-US" dirty="0" smtClean="0">
                <a:solidFill>
                  <a:schemeClr val="accent4">
                    <a:lumMod val="60000"/>
                    <a:lumOff val="40000"/>
                  </a:schemeClr>
                </a:solidFill>
              </a:rPr>
              <a:t> 5 </a:t>
            </a:r>
            <a:r>
              <a:rPr lang="en-US" dirty="0" err="1" smtClean="0">
                <a:solidFill>
                  <a:schemeClr val="accent4">
                    <a:lumMod val="60000"/>
                    <a:lumOff val="40000"/>
                  </a:schemeClr>
                </a:solidFill>
              </a:rPr>
              <a:t>dòng</a:t>
            </a:r>
            <a:r>
              <a:rPr lang="en-US" dirty="0" smtClean="0">
                <a:solidFill>
                  <a:schemeClr val="accent4">
                    <a:lumMod val="60000"/>
                    <a:lumOff val="40000"/>
                  </a:schemeClr>
                </a:solidFill>
              </a:rPr>
              <a:t> </a:t>
            </a:r>
            <a:r>
              <a:rPr lang="en-US" dirty="0" err="1" smtClean="0">
                <a:solidFill>
                  <a:schemeClr val="accent4">
                    <a:lumMod val="60000"/>
                    <a:lumOff val="40000"/>
                  </a:schemeClr>
                </a:solidFill>
              </a:rPr>
              <a:t>đầu</a:t>
            </a:r>
            <a:r>
              <a:rPr lang="en-US" dirty="0" smtClean="0">
                <a:solidFill>
                  <a:schemeClr val="accent4">
                    <a:lumMod val="60000"/>
                    <a:lumOff val="40000"/>
                  </a:schemeClr>
                </a:solidFill>
              </a:rPr>
              <a:t> </a:t>
            </a:r>
            <a:r>
              <a:rPr lang="en-US" dirty="0" err="1" smtClean="0">
                <a:solidFill>
                  <a:schemeClr val="accent4">
                    <a:lumMod val="60000"/>
                    <a:lumOff val="40000"/>
                  </a:schemeClr>
                </a:solidFill>
              </a:rPr>
              <a:t>tiên</a:t>
            </a:r>
            <a:endParaRPr lang="en-US" dirty="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read() – </a:t>
            </a:r>
            <a:r>
              <a:rPr lang="en-US" b="1" dirty="0" err="1" smtClean="0">
                <a:solidFill>
                  <a:srgbClr val="FF0000"/>
                </a:solidFill>
              </a:rPr>
              <a:t>Đọc</a:t>
            </a:r>
            <a:r>
              <a:rPr lang="en-US" b="1" dirty="0" smtClean="0">
                <a:solidFill>
                  <a:srgbClr val="FF0000"/>
                </a:solidFill>
              </a:rPr>
              <a:t> </a:t>
            </a:r>
            <a:r>
              <a:rPr lang="en-US" b="1" dirty="0" err="1" smtClean="0">
                <a:solidFill>
                  <a:srgbClr val="FF0000"/>
                </a:solidFill>
              </a:rPr>
              <a:t>toàn</a:t>
            </a:r>
            <a:r>
              <a:rPr lang="en-US" b="1" dirty="0" smtClean="0">
                <a:solidFill>
                  <a:srgbClr val="FF0000"/>
                </a:solidFill>
              </a:rPr>
              <a:t> </a:t>
            </a:r>
            <a:r>
              <a:rPr lang="en-US" b="1" dirty="0" err="1" smtClean="0">
                <a:solidFill>
                  <a:srgbClr val="FF0000"/>
                </a:solidFill>
              </a:rPr>
              <a:t>bộ</a:t>
            </a:r>
            <a:r>
              <a:rPr lang="en-US" b="1" dirty="0">
                <a:solidFill>
                  <a:srgbClr val="FF0000"/>
                </a:solidFill>
              </a:rPr>
              <a:t> </a:t>
            </a:r>
            <a:r>
              <a:rPr lang="en-US" b="1" dirty="0" err="1">
                <a:solidFill>
                  <a:srgbClr val="FF0000"/>
                </a:solidFill>
              </a:rPr>
              <a:t>nội</a:t>
            </a:r>
            <a:r>
              <a:rPr lang="en-US" b="1" dirty="0">
                <a:solidFill>
                  <a:srgbClr val="FF0000"/>
                </a:solidFill>
              </a:rPr>
              <a:t> dung </a:t>
            </a:r>
            <a:r>
              <a:rPr lang="en-US" b="1" dirty="0" err="1" smtClean="0">
                <a:solidFill>
                  <a:srgbClr val="FF0000"/>
                </a:solidFill>
              </a:rPr>
              <a:t>tệp</a:t>
            </a:r>
            <a:r>
              <a:rPr lang="en-US" b="1" dirty="0" smtClean="0">
                <a:solidFill>
                  <a:srgbClr val="FF0000"/>
                </a:solidFill>
              </a:rPr>
              <a:t> tin</a:t>
            </a:r>
            <a:endParaRPr lang="en-US" b="1" dirty="0">
              <a:solidFill>
                <a:srgbClr val="FF0000"/>
              </a:solidFill>
            </a:endParaRPr>
          </a:p>
        </p:txBody>
      </p:sp>
      <p:sp>
        <p:nvSpPr>
          <p:cNvPr id="28" name="TextBox 27"/>
          <p:cNvSpPr txBox="1"/>
          <p:nvPr/>
        </p:nvSpPr>
        <p:spPr>
          <a:xfrm>
            <a:off x="625365" y="2017550"/>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bạn</a:t>
            </a:r>
            <a:r>
              <a:rPr lang="en-US" dirty="0" smtClean="0"/>
              <a:t> </a:t>
            </a:r>
            <a:r>
              <a:rPr lang="en-US" dirty="0" err="1" smtClean="0"/>
              <a:t>có</a:t>
            </a:r>
            <a:r>
              <a:rPr lang="en-US" dirty="0" smtClean="0"/>
              <a:t> </a:t>
            </a:r>
            <a:r>
              <a:rPr lang="en-US" dirty="0" err="1" smtClean="0"/>
              <a:t>một</a:t>
            </a:r>
            <a:r>
              <a:rPr lang="en-US" dirty="0" smtClean="0"/>
              <a:t> file demo_file.txt </a:t>
            </a:r>
            <a:r>
              <a:rPr lang="en-US" dirty="0" err="1" smtClean="0"/>
              <a:t>với</a:t>
            </a:r>
            <a:r>
              <a:rPr lang="en-US" dirty="0" smtClean="0"/>
              <a:t> </a:t>
            </a:r>
            <a:r>
              <a:rPr lang="en-US" dirty="0" err="1" smtClean="0"/>
              <a:t>nội</a:t>
            </a:r>
            <a:r>
              <a:rPr lang="en-US" dirty="0" smtClean="0"/>
              <a:t> dung:</a:t>
            </a:r>
            <a:endParaRPr lang="en-US" b="1" dirty="0"/>
          </a:p>
        </p:txBody>
      </p:sp>
      <p:sp>
        <p:nvSpPr>
          <p:cNvPr id="4" name="Rounded Rectangle 3"/>
          <p:cNvSpPr/>
          <p:nvPr/>
        </p:nvSpPr>
        <p:spPr>
          <a:xfrm>
            <a:off x="774221" y="2529750"/>
            <a:ext cx="7563748" cy="1161207"/>
          </a:xfrm>
          <a:prstGeom prst="roundRect">
            <a:avLst>
              <a:gd name="adj" fmla="val 5788"/>
            </a:avLst>
          </a:prstGeom>
          <a:solidFill>
            <a:schemeClr val="bg1"/>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80547" y="2651581"/>
            <a:ext cx="5530886" cy="923330"/>
          </a:xfrm>
          <a:prstGeom prst="rect">
            <a:avLst/>
          </a:prstGeom>
          <a:noFill/>
        </p:spPr>
        <p:txBody>
          <a:bodyPr wrap="square" rtlCol="0">
            <a:spAutoFit/>
          </a:bodyPr>
          <a:lstStyle/>
          <a:p>
            <a:r>
              <a:rPr lang="en-US" dirty="0"/>
              <a:t>Hello! Welcome to </a:t>
            </a:r>
            <a:r>
              <a:rPr lang="en-US" dirty="0" smtClean="0"/>
              <a:t>demo_file.txt</a:t>
            </a:r>
            <a:r>
              <a:rPr lang="en-US" dirty="0"/>
              <a:t/>
            </a:r>
            <a:br>
              <a:rPr lang="en-US" dirty="0"/>
            </a:br>
            <a:r>
              <a:rPr lang="en-US" dirty="0"/>
              <a:t>This file is for testing purposes.</a:t>
            </a:r>
            <a:br>
              <a:rPr lang="en-US" dirty="0"/>
            </a:br>
            <a:r>
              <a:rPr lang="en-US" dirty="0"/>
              <a:t>Good Luck!</a:t>
            </a:r>
            <a:endParaRPr lang="en-US" b="1" dirty="0"/>
          </a:p>
        </p:txBody>
      </p:sp>
      <p:sp>
        <p:nvSpPr>
          <p:cNvPr id="24" name="TextBox 23"/>
          <p:cNvSpPr txBox="1"/>
          <p:nvPr/>
        </p:nvSpPr>
        <p:spPr>
          <a:xfrm>
            <a:off x="625365" y="3899513"/>
            <a:ext cx="7834152" cy="369332"/>
          </a:xfrm>
          <a:prstGeom prst="rect">
            <a:avLst/>
          </a:prstGeom>
          <a:noFill/>
        </p:spPr>
        <p:txBody>
          <a:bodyPr wrap="square" rtlCol="0">
            <a:spAutoFit/>
          </a:bodyPr>
          <a:lstStyle/>
          <a:p>
            <a:r>
              <a:rPr lang="en-US" dirty="0" err="1" smtClean="0"/>
              <a:t>Để</a:t>
            </a:r>
            <a:r>
              <a:rPr lang="en-US" dirty="0" smtClean="0"/>
              <a:t> </a:t>
            </a:r>
            <a:r>
              <a:rPr lang="en-US" dirty="0" err="1" smtClean="0"/>
              <a:t>lấy</a:t>
            </a:r>
            <a:r>
              <a:rPr lang="en-US" dirty="0" smtClean="0"/>
              <a:t> </a:t>
            </a:r>
            <a:r>
              <a:rPr lang="en-US" dirty="0" err="1" smtClean="0"/>
              <a:t>được</a:t>
            </a:r>
            <a:r>
              <a:rPr lang="en-US" dirty="0" smtClean="0"/>
              <a:t> </a:t>
            </a:r>
            <a:r>
              <a:rPr lang="en-US" dirty="0" err="1" smtClean="0"/>
              <a:t>nội</a:t>
            </a:r>
            <a:r>
              <a:rPr lang="en-US" dirty="0" smtClean="0"/>
              <a:t> </a:t>
            </a:r>
            <a:r>
              <a:rPr lang="en-US" dirty="0" err="1" smtClean="0"/>
              <a:t>dùng</a:t>
            </a:r>
            <a:r>
              <a:rPr lang="en-US" dirty="0" smtClean="0"/>
              <a:t> </a:t>
            </a:r>
            <a:r>
              <a:rPr lang="en-US" dirty="0" err="1" smtClean="0"/>
              <a:t>này</a:t>
            </a:r>
            <a:r>
              <a:rPr lang="en-US" dirty="0" smtClean="0"/>
              <a:t> </a:t>
            </a:r>
            <a:r>
              <a:rPr lang="en-US" dirty="0" err="1" smtClean="0"/>
              <a:t>và</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ra</a:t>
            </a:r>
            <a:r>
              <a:rPr lang="en-US" dirty="0" smtClean="0"/>
              <a:t> </a:t>
            </a:r>
            <a:r>
              <a:rPr lang="en-US" dirty="0" err="1" smtClean="0"/>
              <a:t>cho</a:t>
            </a:r>
            <a:r>
              <a:rPr lang="en-US" dirty="0" smtClean="0"/>
              <a:t> </a:t>
            </a:r>
            <a:r>
              <a:rPr lang="en-US" dirty="0" err="1" smtClean="0"/>
              <a:t>người</a:t>
            </a:r>
            <a:r>
              <a:rPr lang="en-US" dirty="0" smtClean="0"/>
              <a:t> </a:t>
            </a:r>
            <a:r>
              <a:rPr lang="en-US" dirty="0" err="1" smtClean="0"/>
              <a:t>xem</a:t>
            </a:r>
            <a:r>
              <a:rPr lang="en-US" dirty="0" smtClean="0"/>
              <a:t> </a:t>
            </a:r>
            <a:r>
              <a:rPr lang="en-US" dirty="0" err="1" smtClean="0"/>
              <a:t>bạn</a:t>
            </a:r>
            <a:r>
              <a:rPr lang="en-US" dirty="0" smtClean="0"/>
              <a:t> code </a:t>
            </a:r>
            <a:r>
              <a:rPr lang="en-US" dirty="0" err="1" smtClean="0"/>
              <a:t>nhu</a:t>
            </a:r>
            <a:r>
              <a:rPr lang="en-US" dirty="0" smtClean="0"/>
              <a:t> </a:t>
            </a:r>
            <a:r>
              <a:rPr lang="en-US" dirty="0" err="1" smtClean="0"/>
              <a:t>sau</a:t>
            </a:r>
            <a:endParaRPr lang="en-US" b="1" dirty="0"/>
          </a:p>
        </p:txBody>
      </p:sp>
      <p:sp>
        <p:nvSpPr>
          <p:cNvPr id="25" name="TextBox 24"/>
          <p:cNvSpPr txBox="1"/>
          <p:nvPr/>
        </p:nvSpPr>
        <p:spPr>
          <a:xfrm>
            <a:off x="625365" y="6165733"/>
            <a:ext cx="8018905" cy="369332"/>
          </a:xfrm>
          <a:prstGeom prst="rect">
            <a:avLst/>
          </a:prstGeom>
          <a:noFill/>
        </p:spPr>
        <p:txBody>
          <a:bodyPr wrap="square" rtlCol="0">
            <a:spAutoFit/>
          </a:bodyPr>
          <a:lstStyle/>
          <a:p>
            <a:r>
              <a:rPr lang="en-US" dirty="0" err="1" smtClean="0"/>
              <a:t>Đầu</a:t>
            </a:r>
            <a:r>
              <a:rPr lang="en-US" dirty="0" smtClean="0"/>
              <a:t> </a:t>
            </a:r>
            <a:r>
              <a:rPr lang="en-US" dirty="0" err="1" smtClean="0"/>
              <a:t>tiên</a:t>
            </a:r>
            <a:r>
              <a:rPr lang="en-US" dirty="0" smtClean="0"/>
              <a:t> </a:t>
            </a:r>
            <a:r>
              <a:rPr lang="en-US" dirty="0" err="1" smtClean="0"/>
              <a:t>mở</a:t>
            </a:r>
            <a:r>
              <a:rPr lang="en-US" dirty="0" smtClean="0"/>
              <a:t> file </a:t>
            </a:r>
            <a:r>
              <a:rPr lang="en-US" dirty="0" err="1" smtClean="0"/>
              <a:t>ra</a:t>
            </a:r>
            <a:r>
              <a:rPr lang="en-US" dirty="0" smtClean="0"/>
              <a:t>, </a:t>
            </a:r>
            <a:r>
              <a:rPr lang="en-US" dirty="0" err="1" smtClean="0"/>
              <a:t>sau</a:t>
            </a:r>
            <a:r>
              <a:rPr lang="en-US" dirty="0" smtClean="0"/>
              <a:t> </a:t>
            </a:r>
            <a:r>
              <a:rPr lang="en-US" dirty="0" err="1" smtClean="0"/>
              <a:t>đó</a:t>
            </a:r>
            <a:r>
              <a:rPr lang="en-US" dirty="0" smtClean="0"/>
              <a:t> </a:t>
            </a:r>
            <a:r>
              <a:rPr lang="en-US" dirty="0" err="1" smtClean="0"/>
              <a:t>dùng</a:t>
            </a:r>
            <a:r>
              <a:rPr lang="en-US" dirty="0" smtClean="0"/>
              <a:t> </a:t>
            </a:r>
            <a:r>
              <a:rPr lang="en-US" dirty="0" err="1" smtClean="0"/>
              <a:t>phương</a:t>
            </a:r>
            <a:r>
              <a:rPr lang="en-US" dirty="0" smtClean="0"/>
              <a:t> </a:t>
            </a:r>
            <a:r>
              <a:rPr lang="en-US" dirty="0" err="1" smtClean="0"/>
              <a:t>thức</a:t>
            </a:r>
            <a:r>
              <a:rPr lang="en-US" dirty="0" smtClean="0"/>
              <a:t> read() </a:t>
            </a:r>
            <a:r>
              <a:rPr lang="en-US" dirty="0" err="1" smtClean="0"/>
              <a:t>để</a:t>
            </a:r>
            <a:r>
              <a:rPr lang="en-US" dirty="0" smtClean="0"/>
              <a:t> </a:t>
            </a:r>
            <a:r>
              <a:rPr lang="en-US" dirty="0" err="1" smtClean="0"/>
              <a:t>đọc</a:t>
            </a:r>
            <a:r>
              <a:rPr lang="en-US" dirty="0" smtClean="0"/>
              <a:t> </a:t>
            </a:r>
            <a:r>
              <a:rPr lang="en-US" dirty="0" err="1" smtClean="0"/>
              <a:t>nội</a:t>
            </a:r>
            <a:r>
              <a:rPr lang="en-US" dirty="0" smtClean="0"/>
              <a:t> dung </a:t>
            </a:r>
            <a:r>
              <a:rPr lang="en-US" dirty="0" err="1" smtClean="0"/>
              <a:t>tập</a:t>
            </a:r>
            <a:r>
              <a:rPr lang="en-US" dirty="0" smtClean="0"/>
              <a:t> tin </a:t>
            </a:r>
            <a:endParaRPr lang="en-US" b="1" dirty="0"/>
          </a:p>
        </p:txBody>
      </p:sp>
    </p:spTree>
    <p:extLst>
      <p:ext uri="{BB962C8B-B14F-4D97-AF65-F5344CB8AC3E}">
        <p14:creationId xmlns:p14="http://schemas.microsoft.com/office/powerpoint/2010/main" val="1412447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2098</TotalTime>
  <Words>2161</Words>
  <Application>Microsoft Office PowerPoint</Application>
  <PresentationFormat>On-screen Show (4:3)</PresentationFormat>
  <Paragraphs>190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1149</cp:revision>
  <dcterms:created xsi:type="dcterms:W3CDTF">2023-04-21T02:43:36Z</dcterms:created>
  <dcterms:modified xsi:type="dcterms:W3CDTF">2023-07-24T04:34:42Z</dcterms:modified>
</cp:coreProperties>
</file>