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8" r:id="rId3"/>
    <p:sldId id="298" r:id="rId4"/>
    <p:sldId id="343" r:id="rId5"/>
    <p:sldId id="344" r:id="rId6"/>
    <p:sldId id="359" r:id="rId7"/>
    <p:sldId id="348" r:id="rId8"/>
    <p:sldId id="339" r:id="rId9"/>
    <p:sldId id="345" r:id="rId10"/>
    <p:sldId id="360" r:id="rId11"/>
    <p:sldId id="361" r:id="rId12"/>
    <p:sldId id="362" r:id="rId13"/>
    <p:sldId id="363" r:id="rId14"/>
    <p:sldId id="364" r:id="rId15"/>
    <p:sldId id="365"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C500"/>
    <a:srgbClr val="FECC36"/>
    <a:srgbClr val="3A75A6"/>
    <a:srgbClr val="64C0A7"/>
    <a:srgbClr val="67C7DF"/>
    <a:srgbClr val="5EB130"/>
    <a:srgbClr val="346E9E"/>
    <a:srgbClr val="60B659"/>
    <a:srgbClr val="377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5" autoAdjust="0"/>
    <p:restoredTop sz="94280" autoAdjust="0"/>
  </p:normalViewPr>
  <p:slideViewPr>
    <p:cSldViewPr snapToGrid="0">
      <p:cViewPr varScale="1">
        <p:scale>
          <a:sx n="90" d="100"/>
          <a:sy n="90" d="100"/>
        </p:scale>
        <p:origin x="17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7/26/2023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5094829"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
        <p:nvSpPr>
          <p:cNvPr id="4" name="Freeform 3"/>
          <p:cNvSpPr/>
          <p:nvPr userDrawn="1"/>
        </p:nvSpPr>
        <p:spPr>
          <a:xfrm>
            <a:off x="2666172" y="1"/>
            <a:ext cx="321577" cy="669850"/>
          </a:xfrm>
          <a:custGeom>
            <a:avLst/>
            <a:gdLst>
              <a:gd name="connsiteX0" fmla="*/ 0 w 510363"/>
              <a:gd name="connsiteY0" fmla="*/ 0 h 669851"/>
              <a:gd name="connsiteX1" fmla="*/ 510363 w 510363"/>
              <a:gd name="connsiteY1" fmla="*/ 0 h 669851"/>
              <a:gd name="connsiteX2" fmla="*/ 318977 w 510363"/>
              <a:gd name="connsiteY2" fmla="*/ 669851 h 669851"/>
              <a:gd name="connsiteX3" fmla="*/ 0 w 510363"/>
              <a:gd name="connsiteY3" fmla="*/ 669851 h 669851"/>
              <a:gd name="connsiteX4" fmla="*/ 0 w 510363"/>
              <a:gd name="connsiteY4" fmla="*/ 0 h 669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363" h="669851">
                <a:moveTo>
                  <a:pt x="0" y="0"/>
                </a:moveTo>
                <a:lnTo>
                  <a:pt x="510363" y="0"/>
                </a:lnTo>
                <a:lnTo>
                  <a:pt x="318977" y="669851"/>
                </a:lnTo>
                <a:lnTo>
                  <a:pt x="0" y="669851"/>
                </a:lnTo>
                <a:lnTo>
                  <a:pt x="0" y="0"/>
                </a:lnTo>
                <a:close/>
              </a:path>
            </a:pathLst>
          </a:cu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058568"/>
            <a:ext cx="3079630" cy="646331"/>
          </a:xfrm>
          <a:prstGeom prst="rect">
            <a:avLst/>
          </a:prstGeom>
          <a:noFill/>
        </p:spPr>
        <p:txBody>
          <a:bodyPr wrap="square" rtlCol="0">
            <a:spAutoFit/>
          </a:bodyPr>
          <a:lstStyle/>
          <a:p>
            <a:pPr algn="ctr"/>
            <a:r>
              <a:rPr lang="en-US" sz="3600" b="1" dirty="0">
                <a:solidFill>
                  <a:schemeClr val="bg1"/>
                </a:solidFill>
              </a:rPr>
              <a:t>BÀI </a:t>
            </a:r>
            <a:r>
              <a:rPr lang="en-US" sz="3600" b="1" dirty="0" smtClean="0">
                <a:solidFill>
                  <a:schemeClr val="bg1"/>
                </a:solidFill>
              </a:rPr>
              <a:t>13</a:t>
            </a:r>
            <a:endParaRPr lang="en-US" sz="3600" b="1" dirty="0">
              <a:solidFill>
                <a:schemeClr val="bg1"/>
              </a:solidFill>
            </a:endParaRPr>
          </a:p>
        </p:txBody>
      </p:sp>
      <p:sp>
        <p:nvSpPr>
          <p:cNvPr id="7" name="TextBox 6"/>
          <p:cNvSpPr txBox="1"/>
          <p:nvPr/>
        </p:nvSpPr>
        <p:spPr>
          <a:xfrm>
            <a:off x="1137019" y="3838896"/>
            <a:ext cx="6869962" cy="1323439"/>
          </a:xfrm>
          <a:prstGeom prst="rect">
            <a:avLst/>
          </a:prstGeom>
          <a:noFill/>
        </p:spPr>
        <p:txBody>
          <a:bodyPr wrap="square" rtlCol="0">
            <a:spAutoFit/>
          </a:bodyPr>
          <a:lstStyle/>
          <a:p>
            <a:pPr algn="ctr"/>
            <a:r>
              <a:rPr lang="en-US" sz="4000" b="1" dirty="0" smtClean="0">
                <a:solidFill>
                  <a:schemeClr val="bg1"/>
                </a:solidFill>
                <a:ea typeface="Roboto" pitchFamily="2" charset="0"/>
              </a:rPr>
              <a:t>Dictionaries Python</a:t>
            </a:r>
          </a:p>
          <a:p>
            <a:pPr algn="ctr"/>
            <a:r>
              <a:rPr lang="en-US" sz="4000" b="1" dirty="0" err="1" smtClean="0">
                <a:solidFill>
                  <a:schemeClr val="bg1"/>
                </a:solidFill>
                <a:ea typeface="Roboto" pitchFamily="2" charset="0"/>
              </a:rPr>
              <a:t>Kiểu</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dữ</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liệu</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từ</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điển</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13.2 </a:t>
            </a: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r>
              <a:rPr lang="en-US" dirty="0" err="1"/>
              <a:t>với</a:t>
            </a:r>
            <a:r>
              <a:rPr lang="en-US" dirty="0"/>
              <a:t> </a:t>
            </a:r>
            <a:r>
              <a:rPr lang="en-US" dirty="0" err="1"/>
              <a:t>từ</a:t>
            </a:r>
            <a:r>
              <a:rPr lang="en-US" dirty="0"/>
              <a:t> </a:t>
            </a:r>
            <a:r>
              <a:rPr lang="en-US" dirty="0" err="1"/>
              <a:t>điển</a:t>
            </a:r>
            <a:r>
              <a:rPr lang="en-US" dirty="0"/>
              <a:t> Dictionaries</a:t>
            </a:r>
            <a:endParaRPr lang="en-US" b="0" dirty="0"/>
          </a:p>
        </p:txBody>
      </p:sp>
      <p:sp>
        <p:nvSpPr>
          <p:cNvPr id="29" name="Rectangle 28"/>
          <p:cNvSpPr/>
          <p:nvPr/>
        </p:nvSpPr>
        <p:spPr>
          <a:xfrm>
            <a:off x="685161" y="2487443"/>
            <a:ext cx="7774356" cy="98803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637602"/>
            <a:ext cx="7402216" cy="646331"/>
          </a:xfrm>
          <a:prstGeom prst="rect">
            <a:avLst/>
          </a:prstGeom>
          <a:noFill/>
        </p:spPr>
        <p:txBody>
          <a:bodyPr wrap="square" rtlCol="0">
            <a:spAutoFit/>
          </a:bodyPr>
          <a:lstStyle/>
          <a:p>
            <a:r>
              <a:rPr lang="en-US" dirty="0">
                <a:solidFill>
                  <a:srgbClr val="00B0F0"/>
                </a:solidFill>
              </a:rPr>
              <a:t>if</a:t>
            </a:r>
            <a:r>
              <a:rPr lang="en-US" dirty="0">
                <a:solidFill>
                  <a:schemeClr val="bg1"/>
                </a:solidFill>
              </a:rPr>
              <a:t> </a:t>
            </a:r>
            <a:r>
              <a:rPr lang="en-US" dirty="0">
                <a:solidFill>
                  <a:schemeClr val="bg1"/>
                </a:solidFill>
              </a:rPr>
              <a:t> </a:t>
            </a:r>
            <a:r>
              <a:rPr lang="en-US" dirty="0" smtClean="0">
                <a:solidFill>
                  <a:schemeClr val="accent2">
                    <a:lumMod val="75000"/>
                  </a:schemeClr>
                </a:solidFill>
              </a:rPr>
              <a:t>"city"</a:t>
            </a:r>
            <a:r>
              <a:rPr lang="en-US" dirty="0">
                <a:solidFill>
                  <a:schemeClr val="bg1"/>
                </a:solidFill>
              </a:rPr>
              <a:t> </a:t>
            </a:r>
            <a:r>
              <a:rPr lang="en-US" dirty="0">
                <a:solidFill>
                  <a:srgbClr val="00B0F0"/>
                </a:solidFill>
              </a:rPr>
              <a:t>in</a:t>
            </a:r>
            <a:r>
              <a:rPr lang="en-US" dirty="0">
                <a:solidFill>
                  <a:schemeClr val="bg1"/>
                </a:solidFill>
              </a:rPr>
              <a:t> </a:t>
            </a:r>
            <a:r>
              <a:rPr lang="en-US" dirty="0" smtClean="0">
                <a:solidFill>
                  <a:schemeClr val="bg1"/>
                </a:solidFill>
              </a:rPr>
              <a:t>person:</a:t>
            </a:r>
            <a:r>
              <a:rPr lang="en-US" dirty="0">
                <a:solidFill>
                  <a:schemeClr val="bg1"/>
                </a:solidFill>
              </a:rPr>
              <a:t/>
            </a:r>
            <a:br>
              <a:rPr lang="en-US" dirty="0">
                <a:solidFill>
                  <a:schemeClr val="bg1"/>
                </a:solidFill>
              </a:rPr>
            </a:br>
            <a:r>
              <a:rPr lang="en-US" dirty="0">
                <a:solidFill>
                  <a:schemeClr val="bg1"/>
                </a:solidFill>
              </a:rPr>
              <a:t>  print</a:t>
            </a:r>
            <a:r>
              <a:rPr lang="en-US" dirty="0">
                <a:solidFill>
                  <a:schemeClr val="accent4">
                    <a:lumMod val="60000"/>
                    <a:lumOff val="40000"/>
                  </a:schemeClr>
                </a:solidFill>
              </a:rPr>
              <a:t>(</a:t>
            </a:r>
            <a:r>
              <a:rPr lang="en-US" dirty="0">
                <a:solidFill>
                  <a:schemeClr val="accent2">
                    <a:lumMod val="75000"/>
                  </a:schemeClr>
                </a:solidFill>
              </a:rPr>
              <a:t>"Yes, </a:t>
            </a:r>
            <a:r>
              <a:rPr lang="en-US" dirty="0" smtClean="0">
                <a:solidFill>
                  <a:schemeClr val="accent2">
                    <a:lumMod val="75000"/>
                  </a:schemeClr>
                </a:solidFill>
              </a:rPr>
              <a:t>city'  </a:t>
            </a:r>
            <a:r>
              <a:rPr lang="en-US" dirty="0" err="1" smtClean="0">
                <a:solidFill>
                  <a:schemeClr val="accent2">
                    <a:lumMod val="75000"/>
                  </a:schemeClr>
                </a:solidFill>
              </a:rPr>
              <a:t>là</a:t>
            </a:r>
            <a:r>
              <a:rPr lang="en-US" dirty="0" smtClean="0">
                <a:solidFill>
                  <a:schemeClr val="accent2">
                    <a:lumMod val="75000"/>
                  </a:schemeClr>
                </a:solidFill>
              </a:rPr>
              <a:t> </a:t>
            </a:r>
            <a:r>
              <a:rPr lang="en-US" dirty="0" err="1" smtClean="0">
                <a:solidFill>
                  <a:schemeClr val="accent2">
                    <a:lumMod val="75000"/>
                  </a:schemeClr>
                </a:solidFill>
              </a:rPr>
              <a:t>một</a:t>
            </a:r>
            <a:r>
              <a:rPr lang="en-US" dirty="0" smtClean="0">
                <a:solidFill>
                  <a:schemeClr val="accent2">
                    <a:lumMod val="75000"/>
                  </a:schemeClr>
                </a:solidFill>
              </a:rPr>
              <a:t> key </a:t>
            </a:r>
            <a:r>
              <a:rPr lang="en-US" dirty="0" err="1" smtClean="0">
                <a:solidFill>
                  <a:schemeClr val="accent2">
                    <a:lumMod val="75000"/>
                  </a:schemeClr>
                </a:solidFill>
              </a:rPr>
              <a:t>trong</a:t>
            </a:r>
            <a:r>
              <a:rPr lang="en-US" dirty="0" smtClean="0">
                <a:solidFill>
                  <a:schemeClr val="accent2">
                    <a:lumMod val="75000"/>
                  </a:schemeClr>
                </a:solidFill>
              </a:rPr>
              <a:t> </a:t>
            </a:r>
            <a:r>
              <a:rPr lang="en-US" dirty="0" err="1" smtClean="0">
                <a:solidFill>
                  <a:schemeClr val="accent2">
                    <a:lumMod val="75000"/>
                  </a:schemeClr>
                </a:solidFill>
              </a:rPr>
              <a:t>từ</a:t>
            </a:r>
            <a:r>
              <a:rPr lang="en-US" dirty="0" smtClean="0">
                <a:solidFill>
                  <a:schemeClr val="accent2">
                    <a:lumMod val="75000"/>
                  </a:schemeClr>
                </a:solidFill>
              </a:rPr>
              <a:t> </a:t>
            </a:r>
            <a:r>
              <a:rPr lang="en-US" dirty="0" err="1" smtClean="0">
                <a:solidFill>
                  <a:schemeClr val="accent2">
                    <a:lumMod val="75000"/>
                  </a:schemeClr>
                </a:solidFill>
              </a:rPr>
              <a:t>điển</a:t>
            </a:r>
            <a:r>
              <a:rPr lang="en-US" dirty="0" smtClean="0">
                <a:solidFill>
                  <a:schemeClr val="accent2">
                    <a:lumMod val="75000"/>
                  </a:schemeClr>
                </a:solidFill>
              </a:rPr>
              <a:t> person"</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smtClean="0"/>
              <a:t>Check </a:t>
            </a:r>
            <a:r>
              <a:rPr lang="en-US" b="1" dirty="0" err="1" smtClean="0"/>
              <a:t>sự</a:t>
            </a:r>
            <a:r>
              <a:rPr lang="en-US" b="1" dirty="0" smtClean="0"/>
              <a:t> </a:t>
            </a:r>
            <a:r>
              <a:rPr lang="en-US" b="1" dirty="0" err="1" smtClean="0"/>
              <a:t>tồn</a:t>
            </a:r>
            <a:r>
              <a:rPr lang="en-US" b="1" dirty="0" smtClean="0"/>
              <a:t> </a:t>
            </a:r>
            <a:r>
              <a:rPr lang="en-US" b="1" dirty="0" err="1" smtClean="0"/>
              <a:t>tại</a:t>
            </a:r>
            <a:r>
              <a:rPr lang="en-US" b="1" dirty="0" smtClean="0"/>
              <a:t> </a:t>
            </a:r>
            <a:r>
              <a:rPr lang="en-US" b="1" dirty="0" err="1" smtClean="0"/>
              <a:t>của</a:t>
            </a:r>
            <a:r>
              <a:rPr lang="en-US" b="1" dirty="0" smtClean="0"/>
              <a:t> </a:t>
            </a:r>
            <a:r>
              <a:rPr lang="en-US" b="1" dirty="0" err="1" smtClean="0"/>
              <a:t>một</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trong</a:t>
            </a:r>
            <a:r>
              <a:rPr lang="en-US" b="1" dirty="0" smtClean="0"/>
              <a:t> </a:t>
            </a:r>
            <a:r>
              <a:rPr lang="en-US" b="1" dirty="0" err="1"/>
              <a:t>từ</a:t>
            </a:r>
            <a:r>
              <a:rPr lang="en-US" b="1" dirty="0"/>
              <a:t> </a:t>
            </a:r>
            <a:r>
              <a:rPr lang="en-US" b="1" dirty="0" err="1"/>
              <a:t>điển</a:t>
            </a:r>
            <a:endParaRPr lang="en-US" b="1" dirty="0">
              <a:solidFill>
                <a:srgbClr val="FF0000"/>
              </a:solidFill>
            </a:endParaRPr>
          </a:p>
        </p:txBody>
      </p:sp>
      <p:sp>
        <p:nvSpPr>
          <p:cNvPr id="28" name="TextBox 27"/>
          <p:cNvSpPr txBox="1"/>
          <p:nvPr/>
        </p:nvSpPr>
        <p:spPr>
          <a:xfrm>
            <a:off x="774221" y="2017550"/>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check city </a:t>
            </a:r>
            <a:r>
              <a:rPr lang="en-US" dirty="0" err="1" smtClean="0"/>
              <a:t>có</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trong</a:t>
            </a:r>
            <a:r>
              <a:rPr lang="en-US" dirty="0" smtClean="0"/>
              <a:t> </a:t>
            </a:r>
            <a:r>
              <a:rPr lang="en-US" dirty="0" err="1" smtClean="0"/>
              <a:t>từ</a:t>
            </a:r>
            <a:r>
              <a:rPr lang="en-US" dirty="0" smtClean="0"/>
              <a:t> </a:t>
            </a:r>
            <a:r>
              <a:rPr lang="en-US" dirty="0" err="1" smtClean="0"/>
              <a:t>điển</a:t>
            </a:r>
            <a:r>
              <a:rPr lang="en-US" dirty="0" smtClean="0"/>
              <a:t> person </a:t>
            </a:r>
            <a:r>
              <a:rPr lang="en-US" dirty="0" err="1" smtClean="0"/>
              <a:t>không</a:t>
            </a:r>
            <a:endParaRPr lang="en-US" b="1" dirty="0">
              <a:solidFill>
                <a:srgbClr val="FF0000"/>
              </a:solidFill>
            </a:endParaRPr>
          </a:p>
        </p:txBody>
      </p:sp>
      <p:sp>
        <p:nvSpPr>
          <p:cNvPr id="12" name="Flowchart: Decision 11"/>
          <p:cNvSpPr/>
          <p:nvPr/>
        </p:nvSpPr>
        <p:spPr>
          <a:xfrm>
            <a:off x="527716" y="211196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85161" y="4448994"/>
            <a:ext cx="8071728" cy="369332"/>
          </a:xfrm>
          <a:prstGeom prst="rect">
            <a:avLst/>
          </a:prstGeom>
          <a:noFill/>
        </p:spPr>
        <p:txBody>
          <a:bodyPr wrap="square" rtlCol="0">
            <a:spAutoFit/>
          </a:bodyPr>
          <a:lstStyle/>
          <a:p>
            <a:r>
              <a:rPr lang="en-US" dirty="0" err="1" smtClean="0"/>
              <a:t>Thay</a:t>
            </a:r>
            <a:r>
              <a:rPr lang="en-US" dirty="0" smtClean="0"/>
              <a:t> </a:t>
            </a:r>
            <a:r>
              <a:rPr lang="en-US" dirty="0" err="1" smtClean="0"/>
              <a:t>đổi</a:t>
            </a:r>
            <a:r>
              <a:rPr lang="en-US" dirty="0" smtClean="0"/>
              <a:t> </a:t>
            </a:r>
            <a:r>
              <a:rPr lang="en-US" dirty="0" err="1" smtClean="0"/>
              <a:t>giá</a:t>
            </a:r>
            <a:r>
              <a:rPr lang="en-US" dirty="0" smtClean="0"/>
              <a:t> </a:t>
            </a:r>
            <a:r>
              <a:rPr lang="en-US" dirty="0" err="1" smtClean="0"/>
              <a:t>trị</a:t>
            </a:r>
            <a:r>
              <a:rPr lang="en-US" dirty="0" smtClean="0"/>
              <a:t> (value) </a:t>
            </a:r>
            <a:r>
              <a:rPr lang="en-US" dirty="0" err="1" smtClean="0"/>
              <a:t>cho</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tử</a:t>
            </a:r>
            <a:r>
              <a:rPr lang="en-US" dirty="0" smtClean="0"/>
              <a:t> (key) </a:t>
            </a:r>
            <a:r>
              <a:rPr lang="en-US" dirty="0" err="1" smtClean="0"/>
              <a:t>trong</a:t>
            </a:r>
            <a:r>
              <a:rPr lang="en-US" dirty="0" smtClean="0"/>
              <a:t> </a:t>
            </a:r>
            <a:r>
              <a:rPr lang="en-US" dirty="0" err="1" smtClean="0"/>
              <a:t>từ</a:t>
            </a:r>
            <a:r>
              <a:rPr lang="en-US" dirty="0" smtClean="0"/>
              <a:t> </a:t>
            </a:r>
            <a:r>
              <a:rPr lang="en-US" dirty="0" err="1" smtClean="0"/>
              <a:t>điển</a:t>
            </a:r>
            <a:endParaRPr lang="en-US" b="1" dirty="0">
              <a:solidFill>
                <a:srgbClr val="FF0000"/>
              </a:solidFill>
            </a:endParaRPr>
          </a:p>
        </p:txBody>
      </p:sp>
      <p:pic>
        <p:nvPicPr>
          <p:cNvPr id="15"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3866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041993" y="3907244"/>
            <a:ext cx="6432695" cy="369332"/>
          </a:xfrm>
          <a:prstGeom prst="rect">
            <a:avLst/>
          </a:prstGeom>
          <a:noFill/>
        </p:spPr>
        <p:txBody>
          <a:bodyPr wrap="square" rtlCol="0">
            <a:spAutoFit/>
          </a:bodyPr>
          <a:lstStyle/>
          <a:p>
            <a:r>
              <a:rPr lang="en-US" b="1" dirty="0" err="1" smtClean="0"/>
              <a:t>Thay</a:t>
            </a:r>
            <a:r>
              <a:rPr lang="en-US" b="1" dirty="0" smtClean="0"/>
              <a:t> </a:t>
            </a:r>
            <a:r>
              <a:rPr lang="en-US" b="1" dirty="0" err="1" smtClean="0"/>
              <a:t>đổi</a:t>
            </a:r>
            <a:r>
              <a:rPr lang="en-US" b="1" dirty="0" smtClean="0"/>
              <a:t> </a:t>
            </a:r>
            <a:r>
              <a:rPr lang="en-US" b="1" dirty="0" err="1" smtClean="0"/>
              <a:t>một</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trong</a:t>
            </a:r>
            <a:r>
              <a:rPr lang="en-US" b="1" dirty="0" smtClean="0"/>
              <a:t> </a:t>
            </a:r>
            <a:r>
              <a:rPr lang="en-US" b="1" dirty="0" err="1" smtClean="0"/>
              <a:t>từ</a:t>
            </a:r>
            <a:r>
              <a:rPr lang="en-US" b="1" dirty="0" smtClean="0"/>
              <a:t> </a:t>
            </a:r>
            <a:r>
              <a:rPr lang="en-US" b="1" dirty="0" err="1" smtClean="0"/>
              <a:t>điển</a:t>
            </a:r>
            <a:endParaRPr lang="en-US" b="1" dirty="0">
              <a:solidFill>
                <a:srgbClr val="FF0000"/>
              </a:solidFill>
            </a:endParaRPr>
          </a:p>
        </p:txBody>
      </p:sp>
      <p:sp>
        <p:nvSpPr>
          <p:cNvPr id="17" name="Flowchart: Decision 16"/>
          <p:cNvSpPr/>
          <p:nvPr/>
        </p:nvSpPr>
        <p:spPr>
          <a:xfrm>
            <a:off x="527716" y="452555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85161" y="5007360"/>
            <a:ext cx="7774356" cy="78448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865915" y="5157519"/>
            <a:ext cx="7402216" cy="369332"/>
          </a:xfrm>
          <a:prstGeom prst="rect">
            <a:avLst/>
          </a:prstGeom>
          <a:noFill/>
        </p:spPr>
        <p:txBody>
          <a:bodyPr wrap="square" rtlCol="0">
            <a:spAutoFit/>
          </a:bodyPr>
          <a:lstStyle/>
          <a:p>
            <a:r>
              <a:rPr lang="en-US" dirty="0">
                <a:solidFill>
                  <a:schemeClr val="bg1"/>
                </a:solidFill>
              </a:rPr>
              <a:t>p</a:t>
            </a:r>
            <a:r>
              <a:rPr lang="en-US" dirty="0" smtClean="0">
                <a:solidFill>
                  <a:schemeClr val="bg1"/>
                </a:solidFill>
              </a:rPr>
              <a:t>erson[</a:t>
            </a:r>
            <a:r>
              <a:rPr lang="en-US" dirty="0" smtClean="0">
                <a:solidFill>
                  <a:schemeClr val="accent2">
                    <a:lumMod val="75000"/>
                  </a:schemeClr>
                </a:solidFill>
              </a:rPr>
              <a:t>“city”</a:t>
            </a:r>
            <a:r>
              <a:rPr lang="en-US" dirty="0" smtClean="0">
                <a:solidFill>
                  <a:schemeClr val="bg1"/>
                </a:solidFill>
              </a:rPr>
              <a:t>] = </a:t>
            </a:r>
            <a:r>
              <a:rPr lang="en-US" dirty="0" smtClean="0">
                <a:solidFill>
                  <a:schemeClr val="accent2">
                    <a:lumMod val="75000"/>
                  </a:schemeClr>
                </a:solidFill>
              </a:rPr>
              <a:t>“Canada”</a:t>
            </a:r>
            <a:endParaRPr lang="en-US" dirty="0">
              <a:solidFill>
                <a:schemeClr val="accent2">
                  <a:lumMod val="75000"/>
                </a:schemeClr>
              </a:solidFill>
            </a:endParaRPr>
          </a:p>
        </p:txBody>
      </p:sp>
    </p:spTree>
    <p:extLst>
      <p:ext uri="{BB962C8B-B14F-4D97-AF65-F5344CB8AC3E}">
        <p14:creationId xmlns:p14="http://schemas.microsoft.com/office/powerpoint/2010/main" val="477858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13.2 </a:t>
            </a: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r>
              <a:rPr lang="en-US" dirty="0" err="1"/>
              <a:t>với</a:t>
            </a:r>
            <a:r>
              <a:rPr lang="en-US" dirty="0"/>
              <a:t> </a:t>
            </a:r>
            <a:r>
              <a:rPr lang="en-US" dirty="0" err="1"/>
              <a:t>từ</a:t>
            </a:r>
            <a:r>
              <a:rPr lang="en-US" dirty="0"/>
              <a:t> </a:t>
            </a:r>
            <a:r>
              <a:rPr lang="en-US" dirty="0" err="1"/>
              <a:t>điển</a:t>
            </a:r>
            <a:r>
              <a:rPr lang="en-US" dirty="0"/>
              <a:t> Dictionaries</a:t>
            </a:r>
            <a:endParaRPr lang="en-US" b="0"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85161" y="2102214"/>
            <a:ext cx="8071728" cy="369332"/>
          </a:xfrm>
          <a:prstGeom prst="rect">
            <a:avLst/>
          </a:prstGeom>
          <a:noFill/>
        </p:spPr>
        <p:txBody>
          <a:bodyPr wrap="square" rtlCol="0">
            <a:spAutoFit/>
          </a:bodyPr>
          <a:lstStyle/>
          <a:p>
            <a:r>
              <a:rPr lang="en-US" dirty="0" err="1" smtClean="0"/>
              <a:t>Hoặc</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a:t>
            </a:r>
            <a:r>
              <a:rPr lang="en-US" b="1" dirty="0" smtClean="0">
                <a:solidFill>
                  <a:srgbClr val="FF0000"/>
                </a:solidFill>
              </a:rPr>
              <a:t>update()</a:t>
            </a:r>
            <a:endParaRPr lang="en-US" b="1" dirty="0">
              <a:solidFill>
                <a:srgbClr val="FF0000"/>
              </a:solidFill>
            </a:endParaRPr>
          </a:p>
        </p:txBody>
      </p:sp>
      <p:sp>
        <p:nvSpPr>
          <p:cNvPr id="16" name="TextBox 15"/>
          <p:cNvSpPr txBox="1"/>
          <p:nvPr/>
        </p:nvSpPr>
        <p:spPr>
          <a:xfrm>
            <a:off x="1041993" y="1557449"/>
            <a:ext cx="6432695" cy="369332"/>
          </a:xfrm>
          <a:prstGeom prst="rect">
            <a:avLst/>
          </a:prstGeom>
          <a:noFill/>
        </p:spPr>
        <p:txBody>
          <a:bodyPr wrap="square" rtlCol="0">
            <a:spAutoFit/>
          </a:bodyPr>
          <a:lstStyle/>
          <a:p>
            <a:r>
              <a:rPr lang="en-US" b="1" dirty="0" err="1" smtClean="0"/>
              <a:t>Thay</a:t>
            </a:r>
            <a:r>
              <a:rPr lang="en-US" b="1" dirty="0" smtClean="0"/>
              <a:t> </a:t>
            </a:r>
            <a:r>
              <a:rPr lang="en-US" b="1" dirty="0" err="1" smtClean="0"/>
              <a:t>đổi</a:t>
            </a:r>
            <a:r>
              <a:rPr lang="en-US" b="1" dirty="0" smtClean="0"/>
              <a:t> </a:t>
            </a:r>
            <a:r>
              <a:rPr lang="en-US" b="1" dirty="0" err="1" smtClean="0"/>
              <a:t>một</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trong</a:t>
            </a:r>
            <a:r>
              <a:rPr lang="en-US" b="1" dirty="0" smtClean="0"/>
              <a:t> </a:t>
            </a:r>
            <a:r>
              <a:rPr lang="en-US" b="1" dirty="0" err="1" smtClean="0"/>
              <a:t>từ</a:t>
            </a:r>
            <a:r>
              <a:rPr lang="en-US" b="1" dirty="0" smtClean="0"/>
              <a:t> </a:t>
            </a:r>
            <a:r>
              <a:rPr lang="en-US" b="1" dirty="0" err="1" smtClean="0"/>
              <a:t>điển</a:t>
            </a:r>
            <a:endParaRPr lang="en-US" b="1" dirty="0">
              <a:solidFill>
                <a:srgbClr val="FF0000"/>
              </a:solidFill>
            </a:endParaRPr>
          </a:p>
        </p:txBody>
      </p:sp>
      <p:sp>
        <p:nvSpPr>
          <p:cNvPr id="17" name="Flowchart: Decision 16"/>
          <p:cNvSpPr/>
          <p:nvPr/>
        </p:nvSpPr>
        <p:spPr>
          <a:xfrm>
            <a:off x="527716" y="217877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85161" y="2660580"/>
            <a:ext cx="7774356" cy="74183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865915" y="2810739"/>
            <a:ext cx="7402216" cy="369332"/>
          </a:xfrm>
          <a:prstGeom prst="rect">
            <a:avLst/>
          </a:prstGeom>
          <a:noFill/>
        </p:spPr>
        <p:txBody>
          <a:bodyPr wrap="square" rtlCol="0">
            <a:spAutoFit/>
          </a:bodyPr>
          <a:lstStyle/>
          <a:p>
            <a:r>
              <a:rPr lang="en-US" dirty="0" err="1">
                <a:solidFill>
                  <a:schemeClr val="bg1"/>
                </a:solidFill>
              </a:rPr>
              <a:t>p</a:t>
            </a:r>
            <a:r>
              <a:rPr lang="en-US" dirty="0" err="1" smtClean="0">
                <a:solidFill>
                  <a:schemeClr val="bg1"/>
                </a:solidFill>
              </a:rPr>
              <a:t>erson.update</a:t>
            </a:r>
            <a:r>
              <a:rPr lang="en-US" dirty="0" smtClean="0">
                <a:solidFill>
                  <a:schemeClr val="accent4">
                    <a:lumMod val="60000"/>
                    <a:lumOff val="40000"/>
                  </a:schemeClr>
                </a:solidFill>
              </a:rPr>
              <a:t>(</a:t>
            </a:r>
            <a:r>
              <a:rPr lang="en-US" dirty="0" smtClean="0">
                <a:solidFill>
                  <a:srgbClr val="FF66CC"/>
                </a:solidFill>
              </a:rPr>
              <a:t>{</a:t>
            </a:r>
            <a:r>
              <a:rPr lang="en-US" dirty="0" smtClean="0">
                <a:solidFill>
                  <a:schemeClr val="accent2">
                    <a:lumMod val="75000"/>
                  </a:schemeClr>
                </a:solidFill>
              </a:rPr>
              <a:t>“city”</a:t>
            </a:r>
            <a:r>
              <a:rPr lang="en-US" dirty="0" smtClean="0">
                <a:solidFill>
                  <a:schemeClr val="bg1"/>
                </a:solidFill>
              </a:rPr>
              <a:t>: </a:t>
            </a:r>
            <a:r>
              <a:rPr lang="en-US" dirty="0" smtClean="0">
                <a:solidFill>
                  <a:schemeClr val="accent2">
                    <a:lumMod val="75000"/>
                  </a:schemeClr>
                </a:solidFill>
              </a:rPr>
              <a:t>“Canada”</a:t>
            </a:r>
            <a:r>
              <a:rPr lang="en-US" dirty="0" smtClean="0">
                <a:solidFill>
                  <a:srgbClr val="FF66CC"/>
                </a:solidFill>
              </a:rPr>
              <a:t>}</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pic>
        <p:nvPicPr>
          <p:cNvPr id="20"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366490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1041993" y="3664907"/>
            <a:ext cx="6432695" cy="369332"/>
          </a:xfrm>
          <a:prstGeom prst="rect">
            <a:avLst/>
          </a:prstGeom>
          <a:noFill/>
        </p:spPr>
        <p:txBody>
          <a:bodyPr wrap="square" rtlCol="0">
            <a:spAutoFit/>
          </a:bodyPr>
          <a:lstStyle/>
          <a:p>
            <a:r>
              <a:rPr lang="en-US" b="1" dirty="0" err="1" smtClean="0"/>
              <a:t>Thêm</a:t>
            </a:r>
            <a:r>
              <a:rPr lang="en-US" b="1" dirty="0" smtClean="0"/>
              <a:t> </a:t>
            </a:r>
            <a:r>
              <a:rPr lang="en-US" b="1" dirty="0" err="1" smtClean="0"/>
              <a:t>một</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vào</a:t>
            </a:r>
            <a:r>
              <a:rPr lang="en-US" b="1" dirty="0" smtClean="0"/>
              <a:t> </a:t>
            </a:r>
            <a:r>
              <a:rPr lang="en-US" b="1" dirty="0" err="1" smtClean="0"/>
              <a:t>từ</a:t>
            </a:r>
            <a:r>
              <a:rPr lang="en-US" b="1" dirty="0" smtClean="0"/>
              <a:t> </a:t>
            </a:r>
            <a:r>
              <a:rPr lang="en-US" b="1" dirty="0" err="1" smtClean="0"/>
              <a:t>điển</a:t>
            </a:r>
            <a:endParaRPr lang="en-US" b="1" dirty="0">
              <a:solidFill>
                <a:srgbClr val="FF0000"/>
              </a:solidFill>
            </a:endParaRPr>
          </a:p>
        </p:txBody>
      </p:sp>
      <p:sp>
        <p:nvSpPr>
          <p:cNvPr id="22" name="Rectangle 21"/>
          <p:cNvSpPr/>
          <p:nvPr/>
        </p:nvSpPr>
        <p:spPr>
          <a:xfrm>
            <a:off x="685161" y="4240953"/>
            <a:ext cx="7774356" cy="78448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865915" y="4391112"/>
            <a:ext cx="7402216" cy="369332"/>
          </a:xfrm>
          <a:prstGeom prst="rect">
            <a:avLst/>
          </a:prstGeom>
          <a:noFill/>
        </p:spPr>
        <p:txBody>
          <a:bodyPr wrap="square" rtlCol="0">
            <a:spAutoFit/>
          </a:bodyPr>
          <a:lstStyle/>
          <a:p>
            <a:r>
              <a:rPr lang="en-US" dirty="0">
                <a:solidFill>
                  <a:schemeClr val="bg1"/>
                </a:solidFill>
              </a:rPr>
              <a:t>p</a:t>
            </a:r>
            <a:r>
              <a:rPr lang="en-US" dirty="0" smtClean="0">
                <a:solidFill>
                  <a:schemeClr val="bg1"/>
                </a:solidFill>
              </a:rPr>
              <a:t>erson[</a:t>
            </a:r>
            <a:r>
              <a:rPr lang="en-US" dirty="0" smtClean="0">
                <a:solidFill>
                  <a:schemeClr val="accent2">
                    <a:lumMod val="75000"/>
                  </a:schemeClr>
                </a:solidFill>
              </a:rPr>
              <a:t>“email”</a:t>
            </a:r>
            <a:r>
              <a:rPr lang="en-US" dirty="0" smtClean="0">
                <a:solidFill>
                  <a:schemeClr val="bg1"/>
                </a:solidFill>
              </a:rPr>
              <a:t>] = </a:t>
            </a:r>
            <a:r>
              <a:rPr lang="en-US" dirty="0" smtClean="0">
                <a:solidFill>
                  <a:schemeClr val="accent2">
                    <a:lumMod val="75000"/>
                  </a:schemeClr>
                </a:solidFill>
              </a:rPr>
              <a:t>“jonh@gmail.com”</a:t>
            </a:r>
            <a:endParaRPr lang="en-US" dirty="0">
              <a:solidFill>
                <a:schemeClr val="accent2">
                  <a:lumMod val="75000"/>
                </a:schemeClr>
              </a:solidFill>
            </a:endParaRPr>
          </a:p>
        </p:txBody>
      </p:sp>
      <p:pic>
        <p:nvPicPr>
          <p:cNvPr id="2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5227893"/>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1041993" y="5227893"/>
            <a:ext cx="6432695" cy="369332"/>
          </a:xfrm>
          <a:prstGeom prst="rect">
            <a:avLst/>
          </a:prstGeom>
          <a:noFill/>
        </p:spPr>
        <p:txBody>
          <a:bodyPr wrap="square" rtlCol="0">
            <a:spAutoFit/>
          </a:bodyPr>
          <a:lstStyle/>
          <a:p>
            <a:r>
              <a:rPr lang="en-US" b="1" dirty="0" err="1" smtClean="0"/>
              <a:t>Xóa</a:t>
            </a:r>
            <a:r>
              <a:rPr lang="en-US" b="1" dirty="0" smtClean="0"/>
              <a:t> </a:t>
            </a:r>
            <a:r>
              <a:rPr lang="en-US" b="1" dirty="0" err="1" smtClean="0"/>
              <a:t>một</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trong</a:t>
            </a:r>
            <a:r>
              <a:rPr lang="en-US" b="1" dirty="0" smtClean="0"/>
              <a:t> </a:t>
            </a:r>
            <a:r>
              <a:rPr lang="en-US" b="1" dirty="0" err="1" smtClean="0"/>
              <a:t>từ</a:t>
            </a:r>
            <a:r>
              <a:rPr lang="en-US" b="1" dirty="0" smtClean="0"/>
              <a:t> </a:t>
            </a:r>
            <a:r>
              <a:rPr lang="en-US" b="1" dirty="0" err="1" smtClean="0"/>
              <a:t>điển</a:t>
            </a:r>
            <a:endParaRPr lang="en-US" b="1" dirty="0">
              <a:solidFill>
                <a:srgbClr val="FF0000"/>
              </a:solidFill>
            </a:endParaRPr>
          </a:p>
        </p:txBody>
      </p:sp>
      <p:sp>
        <p:nvSpPr>
          <p:cNvPr id="31" name="Rectangle 30"/>
          <p:cNvSpPr/>
          <p:nvPr/>
        </p:nvSpPr>
        <p:spPr>
          <a:xfrm>
            <a:off x="685161" y="5775920"/>
            <a:ext cx="2993704" cy="74183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865915" y="5926079"/>
            <a:ext cx="2462076" cy="369332"/>
          </a:xfrm>
          <a:prstGeom prst="rect">
            <a:avLst/>
          </a:prstGeom>
          <a:noFill/>
        </p:spPr>
        <p:txBody>
          <a:bodyPr wrap="square" rtlCol="0">
            <a:spAutoFit/>
          </a:bodyPr>
          <a:lstStyle/>
          <a:p>
            <a:r>
              <a:rPr lang="en-US" dirty="0" err="1" smtClean="0">
                <a:solidFill>
                  <a:schemeClr val="bg1"/>
                </a:solidFill>
              </a:rPr>
              <a:t>person.pop</a:t>
            </a:r>
            <a:r>
              <a:rPr lang="en-US" dirty="0" smtClean="0">
                <a:solidFill>
                  <a:schemeClr val="accent4">
                    <a:lumMod val="60000"/>
                    <a:lumOff val="40000"/>
                  </a:schemeClr>
                </a:solidFill>
              </a:rPr>
              <a:t>(</a:t>
            </a:r>
            <a:r>
              <a:rPr lang="en-US" dirty="0" smtClean="0">
                <a:solidFill>
                  <a:schemeClr val="accent2">
                    <a:lumMod val="75000"/>
                  </a:schemeClr>
                </a:solidFill>
              </a:rPr>
              <a:t>“email”</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
        <p:nvSpPr>
          <p:cNvPr id="33" name="Rectangle 32"/>
          <p:cNvSpPr/>
          <p:nvPr/>
        </p:nvSpPr>
        <p:spPr>
          <a:xfrm>
            <a:off x="5459179" y="5775920"/>
            <a:ext cx="2993704" cy="74183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5639933" y="5926079"/>
            <a:ext cx="2462076" cy="369332"/>
          </a:xfrm>
          <a:prstGeom prst="rect">
            <a:avLst/>
          </a:prstGeom>
          <a:noFill/>
        </p:spPr>
        <p:txBody>
          <a:bodyPr wrap="square" rtlCol="0">
            <a:spAutoFit/>
          </a:bodyPr>
          <a:lstStyle/>
          <a:p>
            <a:r>
              <a:rPr lang="en-US" dirty="0">
                <a:solidFill>
                  <a:srgbClr val="00B0F0"/>
                </a:solidFill>
              </a:rPr>
              <a:t>d</a:t>
            </a:r>
            <a:r>
              <a:rPr lang="en-US" dirty="0" smtClean="0">
                <a:solidFill>
                  <a:srgbClr val="00B0F0"/>
                </a:solidFill>
              </a:rPr>
              <a:t>el</a:t>
            </a:r>
            <a:r>
              <a:rPr lang="en-US" dirty="0" smtClean="0">
                <a:solidFill>
                  <a:schemeClr val="bg1"/>
                </a:solidFill>
              </a:rPr>
              <a:t> person</a:t>
            </a:r>
            <a:r>
              <a:rPr lang="en-US" dirty="0">
                <a:solidFill>
                  <a:schemeClr val="bg1"/>
                </a:solidFill>
              </a:rPr>
              <a:t>[</a:t>
            </a:r>
            <a:r>
              <a:rPr lang="en-US" dirty="0">
                <a:solidFill>
                  <a:schemeClr val="accent2">
                    <a:lumMod val="75000"/>
                  </a:schemeClr>
                </a:solidFill>
              </a:rPr>
              <a:t>“email”</a:t>
            </a:r>
            <a:r>
              <a:rPr lang="en-US" dirty="0">
                <a:solidFill>
                  <a:schemeClr val="bg1"/>
                </a:solidFill>
              </a:rPr>
              <a:t>]</a:t>
            </a:r>
            <a:endParaRPr lang="en-US" dirty="0">
              <a:solidFill>
                <a:schemeClr val="accent4">
                  <a:lumMod val="60000"/>
                  <a:lumOff val="40000"/>
                </a:schemeClr>
              </a:solidFill>
            </a:endParaRPr>
          </a:p>
        </p:txBody>
      </p:sp>
      <p:sp>
        <p:nvSpPr>
          <p:cNvPr id="4" name="TextBox 3"/>
          <p:cNvSpPr txBox="1"/>
          <p:nvPr/>
        </p:nvSpPr>
        <p:spPr>
          <a:xfrm>
            <a:off x="4077523" y="5926079"/>
            <a:ext cx="903767" cy="369332"/>
          </a:xfrm>
          <a:prstGeom prst="rect">
            <a:avLst/>
          </a:prstGeom>
          <a:noFill/>
        </p:spPr>
        <p:txBody>
          <a:bodyPr wrap="square" rtlCol="0">
            <a:spAutoFit/>
          </a:bodyPr>
          <a:lstStyle/>
          <a:p>
            <a:r>
              <a:rPr lang="en-US" dirty="0" err="1" smtClean="0"/>
              <a:t>Hoặc</a:t>
            </a:r>
            <a:endParaRPr lang="en-US" dirty="0"/>
          </a:p>
        </p:txBody>
      </p:sp>
    </p:spTree>
    <p:extLst>
      <p:ext uri="{BB962C8B-B14F-4D97-AF65-F5344CB8AC3E}">
        <p14:creationId xmlns:p14="http://schemas.microsoft.com/office/powerpoint/2010/main" val="2438646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13.2 </a:t>
            </a: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r>
              <a:rPr lang="en-US" dirty="0" err="1"/>
              <a:t>với</a:t>
            </a:r>
            <a:r>
              <a:rPr lang="en-US" dirty="0"/>
              <a:t> </a:t>
            </a:r>
            <a:r>
              <a:rPr lang="en-US" dirty="0" err="1"/>
              <a:t>từ</a:t>
            </a:r>
            <a:r>
              <a:rPr lang="en-US" dirty="0"/>
              <a:t> </a:t>
            </a:r>
            <a:r>
              <a:rPr lang="en-US" dirty="0" err="1"/>
              <a:t>điển</a:t>
            </a:r>
            <a:r>
              <a:rPr lang="en-US" dirty="0"/>
              <a:t> Dictionaries</a:t>
            </a:r>
            <a:endParaRPr lang="en-US" b="0"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85161" y="2102214"/>
            <a:ext cx="8071728" cy="369332"/>
          </a:xfrm>
          <a:prstGeom prst="rect">
            <a:avLst/>
          </a:prstGeom>
          <a:noFill/>
        </p:spPr>
        <p:txBody>
          <a:bodyPr wrap="square" rtlCol="0">
            <a:spAutoFit/>
          </a:bodyPr>
          <a:lstStyle/>
          <a:p>
            <a:r>
              <a:rPr lang="en-US" dirty="0" err="1" smtClean="0"/>
              <a:t>Xóa</a:t>
            </a:r>
            <a:r>
              <a:rPr lang="en-US" dirty="0" smtClean="0"/>
              <a:t> </a:t>
            </a:r>
            <a:r>
              <a:rPr lang="en-US" dirty="0" err="1" smtClean="0"/>
              <a:t>phần</a:t>
            </a:r>
            <a:r>
              <a:rPr lang="en-US" dirty="0" smtClean="0"/>
              <a:t> </a:t>
            </a:r>
            <a:r>
              <a:rPr lang="en-US" dirty="0" err="1" smtClean="0"/>
              <a:t>tử</a:t>
            </a:r>
            <a:r>
              <a:rPr lang="en-US" dirty="0" smtClean="0"/>
              <a:t> ở </a:t>
            </a:r>
            <a:r>
              <a:rPr lang="en-US" dirty="0" err="1" smtClean="0"/>
              <a:t>cuối</a:t>
            </a:r>
            <a:r>
              <a:rPr lang="en-US" dirty="0" smtClean="0"/>
              <a:t> </a:t>
            </a:r>
            <a:r>
              <a:rPr lang="en-US" dirty="0" err="1" smtClean="0"/>
              <a:t>từ</a:t>
            </a:r>
            <a:r>
              <a:rPr lang="en-US" dirty="0" smtClean="0"/>
              <a:t> </a:t>
            </a:r>
            <a:r>
              <a:rPr lang="en-US" dirty="0" err="1" smtClean="0"/>
              <a:t>điển</a:t>
            </a:r>
            <a:r>
              <a:rPr lang="en-US" dirty="0" smtClean="0"/>
              <a:t> </a:t>
            </a:r>
            <a:r>
              <a:rPr lang="en-US" dirty="0" err="1" smtClean="0"/>
              <a:t>với</a:t>
            </a:r>
            <a:r>
              <a:rPr lang="en-US" dirty="0" smtClean="0"/>
              <a:t> </a:t>
            </a:r>
            <a:r>
              <a:rPr lang="en-US" dirty="0" err="1" smtClean="0"/>
              <a:t>phương</a:t>
            </a:r>
            <a:r>
              <a:rPr lang="en-US" dirty="0" smtClean="0"/>
              <a:t> </a:t>
            </a:r>
            <a:r>
              <a:rPr lang="en-US" dirty="0" err="1" smtClean="0"/>
              <a:t>thức</a:t>
            </a:r>
            <a:r>
              <a:rPr lang="en-US" dirty="0" smtClean="0"/>
              <a:t> </a:t>
            </a:r>
            <a:r>
              <a:rPr lang="en-US" b="1" dirty="0" err="1" smtClean="0">
                <a:solidFill>
                  <a:srgbClr val="FF0000"/>
                </a:solidFill>
              </a:rPr>
              <a:t>popitem</a:t>
            </a:r>
            <a:r>
              <a:rPr lang="en-US" b="1" dirty="0" smtClean="0">
                <a:solidFill>
                  <a:srgbClr val="FF0000"/>
                </a:solidFill>
              </a:rPr>
              <a:t>()</a:t>
            </a:r>
            <a:endParaRPr lang="en-US" b="1" dirty="0">
              <a:solidFill>
                <a:srgbClr val="FF0000"/>
              </a:solidFill>
            </a:endParaRPr>
          </a:p>
        </p:txBody>
      </p:sp>
      <p:sp>
        <p:nvSpPr>
          <p:cNvPr id="16" name="TextBox 15"/>
          <p:cNvSpPr txBox="1"/>
          <p:nvPr/>
        </p:nvSpPr>
        <p:spPr>
          <a:xfrm>
            <a:off x="1041993" y="1557449"/>
            <a:ext cx="6432695" cy="369332"/>
          </a:xfrm>
          <a:prstGeom prst="rect">
            <a:avLst/>
          </a:prstGeom>
          <a:noFill/>
        </p:spPr>
        <p:txBody>
          <a:bodyPr wrap="square" rtlCol="0">
            <a:spAutoFit/>
          </a:bodyPr>
          <a:lstStyle/>
          <a:p>
            <a:r>
              <a:rPr lang="en-US" b="1" dirty="0" err="1" smtClean="0"/>
              <a:t>Thay</a:t>
            </a:r>
            <a:r>
              <a:rPr lang="en-US" b="1" dirty="0" smtClean="0"/>
              <a:t> </a:t>
            </a:r>
            <a:r>
              <a:rPr lang="en-US" b="1" dirty="0" err="1" smtClean="0"/>
              <a:t>đổi</a:t>
            </a:r>
            <a:r>
              <a:rPr lang="en-US" b="1" dirty="0" smtClean="0"/>
              <a:t> </a:t>
            </a:r>
            <a:r>
              <a:rPr lang="en-US" b="1" dirty="0" err="1" smtClean="0"/>
              <a:t>một</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trong</a:t>
            </a:r>
            <a:r>
              <a:rPr lang="en-US" b="1" dirty="0" smtClean="0"/>
              <a:t> </a:t>
            </a:r>
            <a:r>
              <a:rPr lang="en-US" b="1" dirty="0" err="1" smtClean="0"/>
              <a:t>từ</a:t>
            </a:r>
            <a:r>
              <a:rPr lang="en-US" b="1" dirty="0" smtClean="0"/>
              <a:t> </a:t>
            </a:r>
            <a:r>
              <a:rPr lang="en-US" b="1" dirty="0" err="1" smtClean="0"/>
              <a:t>điển</a:t>
            </a:r>
            <a:endParaRPr lang="en-US" b="1" dirty="0">
              <a:solidFill>
                <a:srgbClr val="FF0000"/>
              </a:solidFill>
            </a:endParaRPr>
          </a:p>
        </p:txBody>
      </p:sp>
      <p:sp>
        <p:nvSpPr>
          <p:cNvPr id="17" name="Flowchart: Decision 16"/>
          <p:cNvSpPr/>
          <p:nvPr/>
        </p:nvSpPr>
        <p:spPr>
          <a:xfrm>
            <a:off x="527716" y="217877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85161" y="2660580"/>
            <a:ext cx="7774356" cy="74183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366490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1041993" y="3664907"/>
            <a:ext cx="6432695" cy="369332"/>
          </a:xfrm>
          <a:prstGeom prst="rect">
            <a:avLst/>
          </a:prstGeom>
          <a:noFill/>
        </p:spPr>
        <p:txBody>
          <a:bodyPr wrap="square" rtlCol="0">
            <a:spAutoFit/>
          </a:bodyPr>
          <a:lstStyle/>
          <a:p>
            <a:r>
              <a:rPr lang="en-US" b="1" dirty="0" err="1" smtClean="0"/>
              <a:t>Xoá</a:t>
            </a:r>
            <a:r>
              <a:rPr lang="en-US" b="1" dirty="0" smtClean="0"/>
              <a:t> </a:t>
            </a:r>
            <a:r>
              <a:rPr lang="en-US" b="1" dirty="0" err="1" smtClean="0"/>
              <a:t>luôn</a:t>
            </a:r>
            <a:r>
              <a:rPr lang="en-US" b="1" dirty="0" smtClean="0"/>
              <a:t> </a:t>
            </a:r>
            <a:r>
              <a:rPr lang="en-US" b="1" dirty="0" err="1" smtClean="0"/>
              <a:t>một</a:t>
            </a:r>
            <a:r>
              <a:rPr lang="en-US" b="1" dirty="0" smtClean="0"/>
              <a:t> </a:t>
            </a:r>
            <a:r>
              <a:rPr lang="en-US" b="1" dirty="0" err="1" smtClean="0"/>
              <a:t>từ</a:t>
            </a:r>
            <a:r>
              <a:rPr lang="en-US" b="1" dirty="0" smtClean="0"/>
              <a:t> </a:t>
            </a:r>
            <a:r>
              <a:rPr lang="en-US" b="1" dirty="0" err="1" smtClean="0"/>
              <a:t>điển</a:t>
            </a:r>
            <a:endParaRPr lang="en-US" b="1" dirty="0">
              <a:solidFill>
                <a:srgbClr val="FF0000"/>
              </a:solidFill>
            </a:endParaRPr>
          </a:p>
        </p:txBody>
      </p:sp>
      <p:sp>
        <p:nvSpPr>
          <p:cNvPr id="22" name="Rectangle 21"/>
          <p:cNvSpPr/>
          <p:nvPr/>
        </p:nvSpPr>
        <p:spPr>
          <a:xfrm>
            <a:off x="685161" y="4240953"/>
            <a:ext cx="7774356" cy="78448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5227893"/>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1041993" y="5227893"/>
            <a:ext cx="6432695" cy="369332"/>
          </a:xfrm>
          <a:prstGeom prst="rect">
            <a:avLst/>
          </a:prstGeom>
          <a:noFill/>
        </p:spPr>
        <p:txBody>
          <a:bodyPr wrap="square" rtlCol="0">
            <a:spAutoFit/>
          </a:bodyPr>
          <a:lstStyle/>
          <a:p>
            <a:r>
              <a:rPr lang="en-US" b="1" dirty="0" err="1" smtClean="0"/>
              <a:t>Xóa</a:t>
            </a:r>
            <a:r>
              <a:rPr lang="en-US" b="1" dirty="0" smtClean="0"/>
              <a:t> </a:t>
            </a:r>
            <a:r>
              <a:rPr lang="en-US" b="1" dirty="0" err="1" smtClean="0"/>
              <a:t>tất</a:t>
            </a:r>
            <a:r>
              <a:rPr lang="en-US" b="1" dirty="0" smtClean="0"/>
              <a:t> </a:t>
            </a:r>
            <a:r>
              <a:rPr lang="en-US" b="1" dirty="0" err="1" smtClean="0"/>
              <a:t>cả</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trong</a:t>
            </a:r>
            <a:r>
              <a:rPr lang="en-US" b="1" dirty="0" smtClean="0"/>
              <a:t> </a:t>
            </a:r>
            <a:r>
              <a:rPr lang="en-US" b="1" dirty="0" err="1" smtClean="0"/>
              <a:t>từ</a:t>
            </a:r>
            <a:r>
              <a:rPr lang="en-US" b="1" dirty="0" smtClean="0"/>
              <a:t> </a:t>
            </a:r>
            <a:r>
              <a:rPr lang="en-US" b="1" dirty="0" err="1" smtClean="0"/>
              <a:t>điển</a:t>
            </a:r>
            <a:r>
              <a:rPr lang="en-US" b="1" dirty="0" smtClean="0"/>
              <a:t>, </a:t>
            </a:r>
            <a:r>
              <a:rPr lang="en-US" b="1" dirty="0" err="1" smtClean="0"/>
              <a:t>trả</a:t>
            </a:r>
            <a:r>
              <a:rPr lang="en-US" b="1" dirty="0" smtClean="0"/>
              <a:t> </a:t>
            </a:r>
            <a:r>
              <a:rPr lang="en-US" b="1" dirty="0" err="1" smtClean="0"/>
              <a:t>về</a:t>
            </a:r>
            <a:r>
              <a:rPr lang="en-US" b="1" dirty="0" smtClean="0"/>
              <a:t> </a:t>
            </a:r>
            <a:r>
              <a:rPr lang="en-US" b="1" dirty="0" err="1" smtClean="0"/>
              <a:t>từ</a:t>
            </a:r>
            <a:r>
              <a:rPr lang="en-US" b="1" dirty="0" smtClean="0"/>
              <a:t> </a:t>
            </a:r>
            <a:r>
              <a:rPr lang="en-US" b="1" dirty="0" err="1" smtClean="0"/>
              <a:t>điển</a:t>
            </a:r>
            <a:r>
              <a:rPr lang="en-US" b="1" dirty="0" smtClean="0"/>
              <a:t> </a:t>
            </a:r>
            <a:r>
              <a:rPr lang="en-US" b="1" dirty="0" err="1" smtClean="0"/>
              <a:t>rỗng</a:t>
            </a:r>
            <a:endParaRPr lang="en-US" b="1" dirty="0">
              <a:solidFill>
                <a:srgbClr val="FF0000"/>
              </a:solidFill>
            </a:endParaRPr>
          </a:p>
        </p:txBody>
      </p:sp>
      <p:sp>
        <p:nvSpPr>
          <p:cNvPr id="31" name="Rectangle 30"/>
          <p:cNvSpPr/>
          <p:nvPr/>
        </p:nvSpPr>
        <p:spPr>
          <a:xfrm>
            <a:off x="685161" y="5775920"/>
            <a:ext cx="7774356" cy="74183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865915" y="5926079"/>
            <a:ext cx="2462076" cy="369332"/>
          </a:xfrm>
          <a:prstGeom prst="rect">
            <a:avLst/>
          </a:prstGeom>
          <a:noFill/>
        </p:spPr>
        <p:txBody>
          <a:bodyPr wrap="square" rtlCol="0">
            <a:spAutoFit/>
          </a:bodyPr>
          <a:lstStyle/>
          <a:p>
            <a:r>
              <a:rPr lang="en-US" dirty="0" err="1" smtClean="0">
                <a:solidFill>
                  <a:schemeClr val="bg1"/>
                </a:solidFill>
              </a:rPr>
              <a:t>person.clear</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
        <p:nvSpPr>
          <p:cNvPr id="34" name="TextBox 33"/>
          <p:cNvSpPr txBox="1"/>
          <p:nvPr/>
        </p:nvSpPr>
        <p:spPr>
          <a:xfrm>
            <a:off x="865915" y="4448527"/>
            <a:ext cx="1856020" cy="369332"/>
          </a:xfrm>
          <a:prstGeom prst="rect">
            <a:avLst/>
          </a:prstGeom>
          <a:noFill/>
        </p:spPr>
        <p:txBody>
          <a:bodyPr wrap="square" rtlCol="0">
            <a:spAutoFit/>
          </a:bodyPr>
          <a:lstStyle/>
          <a:p>
            <a:r>
              <a:rPr lang="en-US" dirty="0">
                <a:solidFill>
                  <a:srgbClr val="00B0F0"/>
                </a:solidFill>
              </a:rPr>
              <a:t>d</a:t>
            </a:r>
            <a:r>
              <a:rPr lang="en-US" dirty="0" smtClean="0">
                <a:solidFill>
                  <a:srgbClr val="00B0F0"/>
                </a:solidFill>
              </a:rPr>
              <a:t>el</a:t>
            </a:r>
            <a:r>
              <a:rPr lang="en-US" dirty="0" smtClean="0">
                <a:solidFill>
                  <a:schemeClr val="bg1"/>
                </a:solidFill>
              </a:rPr>
              <a:t> person</a:t>
            </a:r>
            <a:endParaRPr lang="en-US" dirty="0">
              <a:solidFill>
                <a:schemeClr val="accent4">
                  <a:lumMod val="60000"/>
                  <a:lumOff val="40000"/>
                </a:schemeClr>
              </a:solidFill>
            </a:endParaRPr>
          </a:p>
        </p:txBody>
      </p:sp>
      <p:sp>
        <p:nvSpPr>
          <p:cNvPr id="29" name="TextBox 28"/>
          <p:cNvSpPr txBox="1"/>
          <p:nvPr/>
        </p:nvSpPr>
        <p:spPr>
          <a:xfrm>
            <a:off x="865915" y="2821093"/>
            <a:ext cx="3211608" cy="369332"/>
          </a:xfrm>
          <a:prstGeom prst="rect">
            <a:avLst/>
          </a:prstGeom>
          <a:noFill/>
        </p:spPr>
        <p:txBody>
          <a:bodyPr wrap="square" rtlCol="0">
            <a:spAutoFit/>
          </a:bodyPr>
          <a:lstStyle/>
          <a:p>
            <a:r>
              <a:rPr lang="en-US" dirty="0" err="1" smtClean="0">
                <a:solidFill>
                  <a:schemeClr val="bg1"/>
                </a:solidFill>
              </a:rPr>
              <a:t>person.popitem</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2980347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13.2 </a:t>
            </a: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r>
              <a:rPr lang="en-US" dirty="0" err="1"/>
              <a:t>với</a:t>
            </a:r>
            <a:r>
              <a:rPr lang="en-US" dirty="0"/>
              <a:t> </a:t>
            </a:r>
            <a:r>
              <a:rPr lang="en-US" dirty="0" err="1"/>
              <a:t>từ</a:t>
            </a:r>
            <a:r>
              <a:rPr lang="en-US" dirty="0"/>
              <a:t> </a:t>
            </a:r>
            <a:r>
              <a:rPr lang="en-US" dirty="0" err="1"/>
              <a:t>điển</a:t>
            </a:r>
            <a:r>
              <a:rPr lang="en-US" dirty="0"/>
              <a:t> Dictionaries</a:t>
            </a:r>
            <a:endParaRPr lang="en-US" b="0"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85161" y="2102214"/>
            <a:ext cx="8071728" cy="369332"/>
          </a:xfrm>
          <a:prstGeom prst="rect">
            <a:avLst/>
          </a:prstGeom>
          <a:noFill/>
        </p:spPr>
        <p:txBody>
          <a:bodyPr wrap="square" rtlCol="0">
            <a:spAutoFit/>
          </a:bodyPr>
          <a:lstStyle/>
          <a:p>
            <a:r>
              <a:rPr lang="en-US" dirty="0" err="1" smtClean="0"/>
              <a:t>Lặp</a:t>
            </a:r>
            <a:r>
              <a:rPr lang="en-US" dirty="0" smtClean="0"/>
              <a:t> qua </a:t>
            </a:r>
            <a:r>
              <a:rPr lang="en-US" dirty="0" err="1" smtClean="0"/>
              <a:t>từ</a:t>
            </a:r>
            <a:r>
              <a:rPr lang="en-US" dirty="0" smtClean="0"/>
              <a:t> </a:t>
            </a:r>
            <a:r>
              <a:rPr lang="en-US" dirty="0" err="1" smtClean="0"/>
              <a:t>điển</a:t>
            </a:r>
            <a:r>
              <a:rPr lang="en-US" dirty="0" smtClean="0"/>
              <a:t> </a:t>
            </a:r>
            <a:r>
              <a:rPr lang="en-US" dirty="0" err="1" smtClean="0"/>
              <a:t>nó</a:t>
            </a:r>
            <a:r>
              <a:rPr lang="en-US" dirty="0" smtClean="0"/>
              <a:t> </a:t>
            </a:r>
            <a:r>
              <a:rPr lang="en-US" dirty="0" err="1" smtClean="0"/>
              <a:t>trả</a:t>
            </a:r>
            <a:r>
              <a:rPr lang="en-US" dirty="0" smtClean="0"/>
              <a:t> </a:t>
            </a:r>
            <a:r>
              <a:rPr lang="en-US" dirty="0" err="1" smtClean="0"/>
              <a:t>lại</a:t>
            </a:r>
            <a:r>
              <a:rPr lang="en-US" dirty="0" smtClean="0"/>
              <a:t> </a:t>
            </a:r>
            <a:r>
              <a:rPr lang="en-US" b="1" dirty="0" smtClean="0"/>
              <a:t>key</a:t>
            </a:r>
            <a:r>
              <a:rPr lang="en-US" dirty="0" smtClean="0"/>
              <a:t> </a:t>
            </a:r>
            <a:r>
              <a:rPr lang="en-US" dirty="0" err="1" smtClean="0"/>
              <a:t>sau</a:t>
            </a:r>
            <a:r>
              <a:rPr lang="en-US" dirty="0" smtClean="0"/>
              <a:t> </a:t>
            </a:r>
            <a:r>
              <a:rPr lang="en-US" dirty="0" err="1" smtClean="0"/>
              <a:t>mỗi</a:t>
            </a:r>
            <a:r>
              <a:rPr lang="en-US" dirty="0" smtClean="0"/>
              <a:t> </a:t>
            </a:r>
            <a:r>
              <a:rPr lang="en-US" dirty="0" err="1" smtClean="0"/>
              <a:t>lần</a:t>
            </a:r>
            <a:r>
              <a:rPr lang="en-US" dirty="0" smtClean="0"/>
              <a:t> </a:t>
            </a:r>
            <a:r>
              <a:rPr lang="en-US" dirty="0" err="1" smtClean="0"/>
              <a:t>lặp</a:t>
            </a:r>
            <a:endParaRPr lang="en-US" b="1" dirty="0">
              <a:solidFill>
                <a:srgbClr val="FF0000"/>
              </a:solidFill>
            </a:endParaRPr>
          </a:p>
        </p:txBody>
      </p:sp>
      <p:sp>
        <p:nvSpPr>
          <p:cNvPr id="16" name="TextBox 15"/>
          <p:cNvSpPr txBox="1"/>
          <p:nvPr/>
        </p:nvSpPr>
        <p:spPr>
          <a:xfrm>
            <a:off x="1041993" y="1557449"/>
            <a:ext cx="6432695" cy="369332"/>
          </a:xfrm>
          <a:prstGeom prst="rect">
            <a:avLst/>
          </a:prstGeom>
          <a:noFill/>
        </p:spPr>
        <p:txBody>
          <a:bodyPr wrap="square" rtlCol="0">
            <a:spAutoFit/>
          </a:bodyPr>
          <a:lstStyle/>
          <a:p>
            <a:r>
              <a:rPr lang="en-US" b="1" dirty="0" err="1" smtClean="0"/>
              <a:t>Vòng</a:t>
            </a:r>
            <a:r>
              <a:rPr lang="en-US" b="1" dirty="0" smtClean="0"/>
              <a:t> </a:t>
            </a:r>
            <a:r>
              <a:rPr lang="en-US" b="1" dirty="0" err="1" smtClean="0"/>
              <a:t>lặp</a:t>
            </a:r>
            <a:r>
              <a:rPr lang="en-US" b="1" dirty="0" smtClean="0"/>
              <a:t> for </a:t>
            </a:r>
            <a:r>
              <a:rPr lang="en-US" b="1" dirty="0" err="1" smtClean="0"/>
              <a:t>với</a:t>
            </a:r>
            <a:r>
              <a:rPr lang="en-US" b="1" dirty="0" smtClean="0"/>
              <a:t> </a:t>
            </a:r>
            <a:r>
              <a:rPr lang="en-US" b="1" dirty="0" err="1" smtClean="0"/>
              <a:t>kiểu</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từ</a:t>
            </a:r>
            <a:r>
              <a:rPr lang="en-US" b="1" dirty="0" smtClean="0"/>
              <a:t> </a:t>
            </a:r>
            <a:r>
              <a:rPr lang="en-US" b="1" dirty="0" err="1" smtClean="0"/>
              <a:t>điển</a:t>
            </a:r>
            <a:endParaRPr lang="en-US" b="1" dirty="0">
              <a:solidFill>
                <a:srgbClr val="FF0000"/>
              </a:solidFill>
            </a:endParaRPr>
          </a:p>
        </p:txBody>
      </p:sp>
      <p:sp>
        <p:nvSpPr>
          <p:cNvPr id="17" name="Flowchart: Decision 16"/>
          <p:cNvSpPr/>
          <p:nvPr/>
        </p:nvSpPr>
        <p:spPr>
          <a:xfrm>
            <a:off x="527716" y="217877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85161" y="2660580"/>
            <a:ext cx="7774356" cy="88921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685161" y="5677574"/>
            <a:ext cx="7774356" cy="78448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865915" y="5738047"/>
            <a:ext cx="7427480" cy="646331"/>
          </a:xfrm>
          <a:prstGeom prst="rect">
            <a:avLst/>
          </a:prstGeom>
          <a:noFill/>
        </p:spPr>
        <p:txBody>
          <a:bodyPr wrap="square" rtlCol="0">
            <a:spAutoFit/>
          </a:bodyPr>
          <a:lstStyle/>
          <a:p>
            <a:r>
              <a:rPr lang="en-US" dirty="0">
                <a:solidFill>
                  <a:srgbClr val="00B0F0"/>
                </a:solidFill>
              </a:rPr>
              <a:t>for</a:t>
            </a:r>
            <a:r>
              <a:rPr lang="en-US" dirty="0">
                <a:solidFill>
                  <a:schemeClr val="bg1"/>
                </a:solidFill>
              </a:rPr>
              <a:t> x </a:t>
            </a:r>
            <a:r>
              <a:rPr lang="en-US" dirty="0">
                <a:solidFill>
                  <a:srgbClr val="00B0F0"/>
                </a:solidFill>
              </a:rPr>
              <a:t>in</a:t>
            </a:r>
            <a:r>
              <a:rPr lang="en-US" dirty="0">
                <a:solidFill>
                  <a:schemeClr val="bg1"/>
                </a:solidFill>
              </a:rPr>
              <a:t> person:</a:t>
            </a:r>
            <a:br>
              <a:rPr lang="en-US" dirty="0">
                <a:solidFill>
                  <a:schemeClr val="bg1"/>
                </a:solidFill>
              </a:rPr>
            </a:br>
            <a:r>
              <a:rPr lang="en-US" dirty="0">
                <a:solidFill>
                  <a:schemeClr val="bg1"/>
                </a:solidFill>
              </a:rPr>
              <a:t>   </a:t>
            </a:r>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person</a:t>
            </a:r>
            <a:r>
              <a:rPr lang="en-US" dirty="0" smtClean="0">
                <a:solidFill>
                  <a:srgbClr val="FF66CC"/>
                </a:solidFill>
              </a:rPr>
              <a:t>[</a:t>
            </a:r>
            <a:r>
              <a:rPr lang="en-US" dirty="0" smtClean="0">
                <a:solidFill>
                  <a:schemeClr val="bg1"/>
                </a:solidFill>
              </a:rPr>
              <a:t>x</a:t>
            </a:r>
            <a:r>
              <a:rPr lang="en-US" dirty="0" smtClean="0">
                <a:solidFill>
                  <a:srgbClr val="FF66CC"/>
                </a:solidFill>
              </a:rPr>
              <a:t>]</a:t>
            </a:r>
            <a:r>
              <a:rPr lang="en-US" dirty="0" smtClean="0">
                <a:solidFill>
                  <a:schemeClr val="accent4">
                    <a:lumMod val="60000"/>
                    <a:lumOff val="40000"/>
                  </a:schemeClr>
                </a:solidFill>
              </a:rPr>
              <a:t>) </a:t>
            </a:r>
            <a:r>
              <a:rPr lang="en-US" dirty="0">
                <a:solidFill>
                  <a:schemeClr val="accent4">
                    <a:lumMod val="60000"/>
                    <a:lumOff val="40000"/>
                  </a:schemeClr>
                </a:solidFill>
              </a:rPr>
              <a:t># </a:t>
            </a:r>
            <a:r>
              <a:rPr lang="en-US" dirty="0" err="1">
                <a:solidFill>
                  <a:schemeClr val="accent4">
                    <a:lumMod val="60000"/>
                    <a:lumOff val="40000"/>
                  </a:schemeClr>
                </a:solidFill>
              </a:rPr>
              <a:t>Kết</a:t>
            </a:r>
            <a:r>
              <a:rPr lang="en-US" dirty="0">
                <a:solidFill>
                  <a:schemeClr val="accent4">
                    <a:lumMod val="60000"/>
                    <a:lumOff val="40000"/>
                  </a:schemeClr>
                </a:solidFill>
              </a:rPr>
              <a:t> </a:t>
            </a:r>
            <a:r>
              <a:rPr lang="en-US" dirty="0" err="1">
                <a:solidFill>
                  <a:schemeClr val="accent4">
                    <a:lumMod val="60000"/>
                    <a:lumOff val="40000"/>
                  </a:schemeClr>
                </a:solidFill>
              </a:rPr>
              <a:t>quả</a:t>
            </a:r>
            <a:r>
              <a:rPr lang="en-US" dirty="0">
                <a:solidFill>
                  <a:schemeClr val="accent4">
                    <a:lumMod val="60000"/>
                    <a:lumOff val="40000"/>
                  </a:schemeClr>
                </a:solidFill>
              </a:rPr>
              <a:t>: </a:t>
            </a:r>
            <a:r>
              <a:rPr lang="en-US" dirty="0" err="1" smtClean="0">
                <a:solidFill>
                  <a:schemeClr val="accent4">
                    <a:lumMod val="60000"/>
                    <a:lumOff val="40000"/>
                  </a:schemeClr>
                </a:solidFill>
              </a:rPr>
              <a:t>Jonh</a:t>
            </a:r>
            <a:r>
              <a:rPr lang="en-US" dirty="0" smtClean="0">
                <a:solidFill>
                  <a:schemeClr val="accent4">
                    <a:lumMod val="60000"/>
                    <a:lumOff val="40000"/>
                  </a:schemeClr>
                </a:solidFill>
              </a:rPr>
              <a:t> 30 New </a:t>
            </a:r>
            <a:r>
              <a:rPr lang="en-US" dirty="0" err="1" smtClean="0">
                <a:solidFill>
                  <a:schemeClr val="accent4">
                    <a:lumMod val="60000"/>
                    <a:lumOff val="40000"/>
                  </a:schemeClr>
                </a:solidFill>
              </a:rPr>
              <a:t>york</a:t>
            </a:r>
            <a:endParaRPr lang="en-US" dirty="0">
              <a:solidFill>
                <a:schemeClr val="accent4">
                  <a:lumMod val="60000"/>
                  <a:lumOff val="40000"/>
                </a:schemeClr>
              </a:solidFill>
            </a:endParaRPr>
          </a:p>
        </p:txBody>
      </p:sp>
      <p:sp>
        <p:nvSpPr>
          <p:cNvPr id="29" name="TextBox 28"/>
          <p:cNvSpPr txBox="1"/>
          <p:nvPr/>
        </p:nvSpPr>
        <p:spPr>
          <a:xfrm>
            <a:off x="865914" y="2747188"/>
            <a:ext cx="7289257" cy="646331"/>
          </a:xfrm>
          <a:prstGeom prst="rect">
            <a:avLst/>
          </a:prstGeom>
          <a:noFill/>
        </p:spPr>
        <p:txBody>
          <a:bodyPr wrap="square" rtlCol="0">
            <a:spAutoFit/>
          </a:bodyPr>
          <a:lstStyle/>
          <a:p>
            <a:r>
              <a:rPr lang="en-US" dirty="0">
                <a:solidFill>
                  <a:srgbClr val="00B0F0"/>
                </a:solidFill>
              </a:rPr>
              <a:t>for</a:t>
            </a:r>
            <a:r>
              <a:rPr lang="en-US" dirty="0">
                <a:solidFill>
                  <a:schemeClr val="bg1"/>
                </a:solidFill>
              </a:rPr>
              <a:t> x </a:t>
            </a:r>
            <a:r>
              <a:rPr lang="en-US" dirty="0">
                <a:solidFill>
                  <a:srgbClr val="00B0F0"/>
                </a:solidFill>
              </a:rPr>
              <a:t>in</a:t>
            </a:r>
            <a:r>
              <a:rPr lang="en-US" dirty="0">
                <a:solidFill>
                  <a:schemeClr val="bg1"/>
                </a:solidFill>
              </a:rPr>
              <a:t> </a:t>
            </a:r>
            <a:r>
              <a:rPr lang="en-US" dirty="0" smtClean="0">
                <a:solidFill>
                  <a:schemeClr val="bg1"/>
                </a:solidFill>
              </a:rPr>
              <a:t>person:</a:t>
            </a:r>
            <a:r>
              <a:rPr lang="en-US" dirty="0">
                <a:solidFill>
                  <a:schemeClr val="bg1"/>
                </a:solidFill>
              </a:rPr>
              <a:t/>
            </a:r>
            <a:br>
              <a:rPr lang="en-US" dirty="0">
                <a:solidFill>
                  <a:schemeClr val="bg1"/>
                </a:solidFill>
              </a:rPr>
            </a:br>
            <a:r>
              <a:rPr lang="en-US" dirty="0">
                <a:solidFill>
                  <a:schemeClr val="bg1"/>
                </a:solidFill>
              </a:rPr>
              <a:t>  </a:t>
            </a:r>
            <a:r>
              <a:rPr lang="en-US" dirty="0" smtClean="0">
                <a:solidFill>
                  <a:schemeClr val="bg1"/>
                </a:solidFill>
              </a:rPr>
              <a:t> print</a:t>
            </a:r>
            <a:r>
              <a:rPr lang="en-US" dirty="0" smtClean="0">
                <a:solidFill>
                  <a:schemeClr val="accent4">
                    <a:lumMod val="60000"/>
                    <a:lumOff val="40000"/>
                  </a:schemeClr>
                </a:solidFill>
              </a:rPr>
              <a:t>(</a:t>
            </a:r>
            <a:r>
              <a:rPr lang="en-US" dirty="0" smtClean="0">
                <a:solidFill>
                  <a:schemeClr val="bg1"/>
                </a:solidFill>
              </a:rPr>
              <a:t>x</a:t>
            </a:r>
            <a:r>
              <a:rPr lang="en-US" dirty="0" smtClean="0">
                <a:solidFill>
                  <a:schemeClr val="accent4">
                    <a:lumMod val="60000"/>
                    <a:lumOff val="40000"/>
                  </a:schemeClr>
                </a:solidFill>
              </a:rPr>
              <a:t>) # </a:t>
            </a:r>
            <a:r>
              <a:rPr lang="en-US" dirty="0" err="1" smtClean="0">
                <a:solidFill>
                  <a:schemeClr val="accent4">
                    <a:lumMod val="60000"/>
                    <a:lumOff val="40000"/>
                  </a:schemeClr>
                </a:solidFill>
              </a:rPr>
              <a:t>Kết</a:t>
            </a:r>
            <a:r>
              <a:rPr lang="en-US" dirty="0" smtClean="0">
                <a:solidFill>
                  <a:schemeClr val="accent4">
                    <a:lumMod val="60000"/>
                    <a:lumOff val="40000"/>
                  </a:schemeClr>
                </a:solidFill>
              </a:rPr>
              <a:t> </a:t>
            </a:r>
            <a:r>
              <a:rPr lang="en-US" dirty="0" err="1" smtClean="0">
                <a:solidFill>
                  <a:schemeClr val="accent4">
                    <a:lumMod val="60000"/>
                    <a:lumOff val="40000"/>
                  </a:schemeClr>
                </a:solidFill>
              </a:rPr>
              <a:t>quả</a:t>
            </a:r>
            <a:r>
              <a:rPr lang="en-US" dirty="0" smtClean="0">
                <a:solidFill>
                  <a:schemeClr val="accent4">
                    <a:lumMod val="60000"/>
                    <a:lumOff val="40000"/>
                  </a:schemeClr>
                </a:solidFill>
              </a:rPr>
              <a:t>: name age city</a:t>
            </a:r>
            <a:endParaRPr lang="en-US" dirty="0">
              <a:solidFill>
                <a:schemeClr val="accent4">
                  <a:lumMod val="60000"/>
                  <a:lumOff val="40000"/>
                </a:schemeClr>
              </a:solidFill>
            </a:endParaRPr>
          </a:p>
        </p:txBody>
      </p:sp>
      <p:sp>
        <p:nvSpPr>
          <p:cNvPr id="19" name="TextBox 18"/>
          <p:cNvSpPr txBox="1"/>
          <p:nvPr/>
        </p:nvSpPr>
        <p:spPr>
          <a:xfrm>
            <a:off x="685161" y="5106204"/>
            <a:ext cx="8071728" cy="369332"/>
          </a:xfrm>
          <a:prstGeom prst="rect">
            <a:avLst/>
          </a:prstGeom>
          <a:noFill/>
        </p:spPr>
        <p:txBody>
          <a:bodyPr wrap="square" rtlCol="0">
            <a:spAutoFit/>
          </a:bodyPr>
          <a:lstStyle/>
          <a:p>
            <a:r>
              <a:rPr lang="en-US" dirty="0" smtClean="0"/>
              <a:t>Qua </a:t>
            </a:r>
            <a:r>
              <a:rPr lang="en-US" dirty="0" err="1" smtClean="0"/>
              <a:t>đó</a:t>
            </a:r>
            <a:r>
              <a:rPr lang="en-US" dirty="0" smtClean="0"/>
              <a:t> </a:t>
            </a:r>
            <a:r>
              <a:rPr lang="en-US" dirty="0" err="1" smtClean="0"/>
              <a:t>để</a:t>
            </a:r>
            <a:r>
              <a:rPr lang="en-US" dirty="0" smtClean="0"/>
              <a:t> </a:t>
            </a:r>
            <a:r>
              <a:rPr lang="en-US" dirty="0" err="1" smtClean="0"/>
              <a:t>lấy</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sau</a:t>
            </a:r>
            <a:r>
              <a:rPr lang="en-US" dirty="0" smtClean="0"/>
              <a:t> </a:t>
            </a:r>
            <a:r>
              <a:rPr lang="en-US" dirty="0" err="1" smtClean="0"/>
              <a:t>mỗi</a:t>
            </a:r>
            <a:r>
              <a:rPr lang="en-US" dirty="0" smtClean="0"/>
              <a:t> </a:t>
            </a:r>
            <a:r>
              <a:rPr lang="en-US" dirty="0" err="1" smtClean="0"/>
              <a:t>lần</a:t>
            </a:r>
            <a:r>
              <a:rPr lang="en-US" dirty="0" smtClean="0"/>
              <a:t> </a:t>
            </a:r>
            <a:r>
              <a:rPr lang="en-US" dirty="0" err="1" smtClean="0"/>
              <a:t>lặp</a:t>
            </a:r>
            <a:r>
              <a:rPr lang="en-US" dirty="0" smtClean="0"/>
              <a:t> </a:t>
            </a:r>
            <a:r>
              <a:rPr lang="en-US" dirty="0" err="1" smtClean="0"/>
              <a:t>bạn</a:t>
            </a:r>
            <a:r>
              <a:rPr lang="en-US" dirty="0" smtClean="0"/>
              <a:t> code </a:t>
            </a:r>
            <a:r>
              <a:rPr lang="en-US" dirty="0" err="1" smtClean="0"/>
              <a:t>như</a:t>
            </a:r>
            <a:r>
              <a:rPr lang="en-US" dirty="0" smtClean="0"/>
              <a:t> </a:t>
            </a:r>
            <a:r>
              <a:rPr lang="en-US" dirty="0" err="1" smtClean="0"/>
              <a:t>sau</a:t>
            </a:r>
            <a:r>
              <a:rPr lang="en-US" dirty="0" smtClean="0"/>
              <a:t>:</a:t>
            </a:r>
            <a:endParaRPr lang="en-US" b="1" dirty="0">
              <a:solidFill>
                <a:srgbClr val="FF0000"/>
              </a:solidFill>
            </a:endParaRPr>
          </a:p>
        </p:txBody>
      </p:sp>
      <p:sp>
        <p:nvSpPr>
          <p:cNvPr id="23" name="Flowchart: Decision 22"/>
          <p:cNvSpPr/>
          <p:nvPr/>
        </p:nvSpPr>
        <p:spPr>
          <a:xfrm>
            <a:off x="527716" y="522976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85161" y="4198005"/>
            <a:ext cx="7774356" cy="78448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65915" y="4258478"/>
            <a:ext cx="7427480" cy="646331"/>
          </a:xfrm>
          <a:prstGeom prst="rect">
            <a:avLst/>
          </a:prstGeom>
          <a:noFill/>
        </p:spPr>
        <p:txBody>
          <a:bodyPr wrap="square" rtlCol="0">
            <a:spAutoFit/>
          </a:bodyPr>
          <a:lstStyle/>
          <a:p>
            <a:r>
              <a:rPr lang="en-US" dirty="0">
                <a:solidFill>
                  <a:srgbClr val="00B0F0"/>
                </a:solidFill>
              </a:rPr>
              <a:t>for</a:t>
            </a:r>
            <a:r>
              <a:rPr lang="en-US" dirty="0">
                <a:solidFill>
                  <a:schemeClr val="bg1"/>
                </a:solidFill>
              </a:rPr>
              <a:t> x </a:t>
            </a:r>
            <a:r>
              <a:rPr lang="en-US" dirty="0">
                <a:solidFill>
                  <a:srgbClr val="00B0F0"/>
                </a:solidFill>
              </a:rPr>
              <a:t>in</a:t>
            </a:r>
            <a:r>
              <a:rPr lang="en-US" dirty="0">
                <a:solidFill>
                  <a:schemeClr val="bg1"/>
                </a:solidFill>
              </a:rPr>
              <a:t> </a:t>
            </a:r>
            <a:r>
              <a:rPr lang="en-US" dirty="0" err="1" smtClean="0">
                <a:solidFill>
                  <a:schemeClr val="bg1"/>
                </a:solidFill>
              </a:rPr>
              <a:t>person.keys</a:t>
            </a:r>
            <a:r>
              <a:rPr lang="en-US" dirty="0" smtClean="0">
                <a:solidFill>
                  <a:schemeClr val="bg1"/>
                </a:solidFill>
              </a:rPr>
              <a:t>():</a:t>
            </a:r>
            <a:r>
              <a:rPr lang="en-US" dirty="0">
                <a:solidFill>
                  <a:schemeClr val="bg1"/>
                </a:solidFill>
              </a:rPr>
              <a:t/>
            </a:r>
            <a:br>
              <a:rPr lang="en-US" dirty="0">
                <a:solidFill>
                  <a:schemeClr val="bg1"/>
                </a:solidFill>
              </a:rPr>
            </a:br>
            <a:r>
              <a:rPr lang="en-US" dirty="0">
                <a:solidFill>
                  <a:schemeClr val="bg1"/>
                </a:solidFill>
              </a:rPr>
              <a:t>   print</a:t>
            </a:r>
            <a:r>
              <a:rPr lang="en-US" dirty="0">
                <a:solidFill>
                  <a:schemeClr val="accent4">
                    <a:lumMod val="60000"/>
                    <a:lumOff val="40000"/>
                  </a:schemeClr>
                </a:solidFill>
              </a:rPr>
              <a:t>(</a:t>
            </a:r>
            <a:r>
              <a:rPr lang="en-US" dirty="0">
                <a:solidFill>
                  <a:schemeClr val="bg1"/>
                </a:solidFill>
              </a:rPr>
              <a:t>x</a:t>
            </a:r>
            <a:r>
              <a:rPr lang="en-US" dirty="0">
                <a:solidFill>
                  <a:schemeClr val="accent4">
                    <a:lumMod val="60000"/>
                    <a:lumOff val="40000"/>
                  </a:schemeClr>
                </a:solidFill>
              </a:rPr>
              <a:t>) # </a:t>
            </a:r>
            <a:r>
              <a:rPr lang="en-US" dirty="0" err="1">
                <a:solidFill>
                  <a:schemeClr val="accent4">
                    <a:lumMod val="60000"/>
                    <a:lumOff val="40000"/>
                  </a:schemeClr>
                </a:solidFill>
              </a:rPr>
              <a:t>Kết</a:t>
            </a:r>
            <a:r>
              <a:rPr lang="en-US" dirty="0">
                <a:solidFill>
                  <a:schemeClr val="accent4">
                    <a:lumMod val="60000"/>
                    <a:lumOff val="40000"/>
                  </a:schemeClr>
                </a:solidFill>
              </a:rPr>
              <a:t> </a:t>
            </a:r>
            <a:r>
              <a:rPr lang="en-US" dirty="0" err="1">
                <a:solidFill>
                  <a:schemeClr val="accent4">
                    <a:lumMod val="60000"/>
                    <a:lumOff val="40000"/>
                  </a:schemeClr>
                </a:solidFill>
              </a:rPr>
              <a:t>quả</a:t>
            </a:r>
            <a:r>
              <a:rPr lang="en-US" dirty="0">
                <a:solidFill>
                  <a:schemeClr val="accent4">
                    <a:lumMod val="60000"/>
                    <a:lumOff val="40000"/>
                  </a:schemeClr>
                </a:solidFill>
              </a:rPr>
              <a:t>: name age city</a:t>
            </a:r>
            <a:endParaRPr lang="en-US" dirty="0">
              <a:solidFill>
                <a:schemeClr val="accent4">
                  <a:lumMod val="60000"/>
                  <a:lumOff val="40000"/>
                </a:schemeClr>
              </a:solidFill>
            </a:endParaRPr>
          </a:p>
        </p:txBody>
      </p:sp>
      <p:sp>
        <p:nvSpPr>
          <p:cNvPr id="30" name="TextBox 29"/>
          <p:cNvSpPr txBox="1"/>
          <p:nvPr/>
        </p:nvSpPr>
        <p:spPr>
          <a:xfrm>
            <a:off x="685161" y="3696542"/>
            <a:ext cx="8071728" cy="369332"/>
          </a:xfrm>
          <a:prstGeom prst="rect">
            <a:avLst/>
          </a:prstGeom>
          <a:noFill/>
        </p:spPr>
        <p:txBody>
          <a:bodyPr wrap="square" rtlCol="0">
            <a:spAutoFit/>
          </a:bodyPr>
          <a:lstStyle/>
          <a:p>
            <a:r>
              <a:rPr lang="en-US" dirty="0" err="1" smtClean="0"/>
              <a:t>Hoặc</a:t>
            </a:r>
            <a:r>
              <a:rPr lang="en-US" dirty="0" smtClean="0"/>
              <a:t> </a:t>
            </a:r>
            <a:r>
              <a:rPr lang="en-US" dirty="0" err="1" smtClean="0"/>
              <a:t>bạn</a:t>
            </a:r>
            <a:r>
              <a:rPr lang="en-US" dirty="0" smtClean="0"/>
              <a:t> </a:t>
            </a:r>
            <a:r>
              <a:rPr lang="en-US" dirty="0" err="1" smtClean="0"/>
              <a:t>dùng</a:t>
            </a:r>
            <a:r>
              <a:rPr lang="en-US" dirty="0" smtClean="0"/>
              <a:t> </a:t>
            </a:r>
            <a:r>
              <a:rPr lang="en-US" dirty="0" err="1" smtClean="0"/>
              <a:t>phương</a:t>
            </a:r>
            <a:r>
              <a:rPr lang="en-US" dirty="0" smtClean="0"/>
              <a:t> </a:t>
            </a:r>
            <a:r>
              <a:rPr lang="en-US" dirty="0" err="1" smtClean="0"/>
              <a:t>thức</a:t>
            </a:r>
            <a:r>
              <a:rPr lang="en-US" dirty="0" smtClean="0"/>
              <a:t> keys()</a:t>
            </a:r>
            <a:endParaRPr lang="en-US" b="1" dirty="0">
              <a:solidFill>
                <a:srgbClr val="FF0000"/>
              </a:solidFill>
            </a:endParaRPr>
          </a:p>
        </p:txBody>
      </p:sp>
      <p:sp>
        <p:nvSpPr>
          <p:cNvPr id="33" name="Flowchart: Decision 32"/>
          <p:cNvSpPr/>
          <p:nvPr/>
        </p:nvSpPr>
        <p:spPr>
          <a:xfrm>
            <a:off x="527716" y="3773104"/>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056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13.2 </a:t>
            </a: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r>
              <a:rPr lang="en-US" dirty="0" err="1"/>
              <a:t>với</a:t>
            </a:r>
            <a:r>
              <a:rPr lang="en-US" dirty="0"/>
              <a:t> </a:t>
            </a:r>
            <a:r>
              <a:rPr lang="en-US" dirty="0" err="1"/>
              <a:t>từ</a:t>
            </a:r>
            <a:r>
              <a:rPr lang="en-US" dirty="0"/>
              <a:t> </a:t>
            </a:r>
            <a:r>
              <a:rPr lang="en-US" dirty="0" err="1"/>
              <a:t>điển</a:t>
            </a:r>
            <a:r>
              <a:rPr lang="en-US" dirty="0"/>
              <a:t> Dictionaries</a:t>
            </a:r>
            <a:endParaRPr lang="en-US" b="0"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85161" y="2102214"/>
            <a:ext cx="8071728" cy="369332"/>
          </a:xfrm>
          <a:prstGeom prst="rect">
            <a:avLst/>
          </a:prstGeom>
          <a:noFill/>
        </p:spPr>
        <p:txBody>
          <a:bodyPr wrap="square" rtlCol="0">
            <a:spAutoFit/>
          </a:bodyPr>
          <a:lstStyle/>
          <a:p>
            <a:r>
              <a:rPr lang="en-US" dirty="0" err="1" smtClean="0"/>
              <a:t>Hoặc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a:t>
            </a:r>
            <a:r>
              <a:rPr lang="en-US" b="1" dirty="0" smtClean="0"/>
              <a:t>values()</a:t>
            </a:r>
            <a:endParaRPr lang="en-US" b="1" dirty="0">
              <a:solidFill>
                <a:srgbClr val="FF0000"/>
              </a:solidFill>
            </a:endParaRPr>
          </a:p>
        </p:txBody>
      </p:sp>
      <p:sp>
        <p:nvSpPr>
          <p:cNvPr id="16" name="TextBox 15"/>
          <p:cNvSpPr txBox="1"/>
          <p:nvPr/>
        </p:nvSpPr>
        <p:spPr>
          <a:xfrm>
            <a:off x="1041993" y="1557449"/>
            <a:ext cx="6432695" cy="369332"/>
          </a:xfrm>
          <a:prstGeom prst="rect">
            <a:avLst/>
          </a:prstGeom>
          <a:noFill/>
        </p:spPr>
        <p:txBody>
          <a:bodyPr wrap="square" rtlCol="0">
            <a:spAutoFit/>
          </a:bodyPr>
          <a:lstStyle/>
          <a:p>
            <a:r>
              <a:rPr lang="en-US" b="1" dirty="0" err="1" smtClean="0"/>
              <a:t>Vòng</a:t>
            </a:r>
            <a:r>
              <a:rPr lang="en-US" b="1" dirty="0" smtClean="0"/>
              <a:t> </a:t>
            </a:r>
            <a:r>
              <a:rPr lang="en-US" b="1" dirty="0" err="1" smtClean="0"/>
              <a:t>lặp</a:t>
            </a:r>
            <a:r>
              <a:rPr lang="en-US" b="1" dirty="0" smtClean="0"/>
              <a:t> for </a:t>
            </a:r>
            <a:r>
              <a:rPr lang="en-US" b="1" dirty="0" err="1" smtClean="0"/>
              <a:t>với</a:t>
            </a:r>
            <a:r>
              <a:rPr lang="en-US" b="1" dirty="0" smtClean="0"/>
              <a:t> </a:t>
            </a:r>
            <a:r>
              <a:rPr lang="en-US" b="1" dirty="0" err="1" smtClean="0"/>
              <a:t>kiểu</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từ</a:t>
            </a:r>
            <a:r>
              <a:rPr lang="en-US" b="1" dirty="0" smtClean="0"/>
              <a:t> </a:t>
            </a:r>
            <a:r>
              <a:rPr lang="en-US" b="1" dirty="0" err="1" smtClean="0"/>
              <a:t>điển</a:t>
            </a:r>
            <a:endParaRPr lang="en-US" b="1" dirty="0">
              <a:solidFill>
                <a:srgbClr val="FF0000"/>
              </a:solidFill>
            </a:endParaRPr>
          </a:p>
        </p:txBody>
      </p:sp>
      <p:sp>
        <p:nvSpPr>
          <p:cNvPr id="17" name="Flowchart: Decision 16"/>
          <p:cNvSpPr/>
          <p:nvPr/>
        </p:nvSpPr>
        <p:spPr>
          <a:xfrm>
            <a:off x="527716" y="217877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85161" y="4312019"/>
            <a:ext cx="7774356" cy="78448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865915" y="4372492"/>
            <a:ext cx="7427480" cy="646331"/>
          </a:xfrm>
          <a:prstGeom prst="rect">
            <a:avLst/>
          </a:prstGeom>
          <a:noFill/>
        </p:spPr>
        <p:txBody>
          <a:bodyPr wrap="square" rtlCol="0">
            <a:spAutoFit/>
          </a:bodyPr>
          <a:lstStyle/>
          <a:p>
            <a:r>
              <a:rPr lang="en-US" dirty="0">
                <a:solidFill>
                  <a:srgbClr val="00B0F0"/>
                </a:solidFill>
              </a:rPr>
              <a:t>for</a:t>
            </a:r>
            <a:r>
              <a:rPr lang="en-US" dirty="0">
                <a:solidFill>
                  <a:schemeClr val="bg1"/>
                </a:solidFill>
              </a:rPr>
              <a:t> x, y </a:t>
            </a:r>
            <a:r>
              <a:rPr lang="en-US" dirty="0">
                <a:solidFill>
                  <a:srgbClr val="00B0F0"/>
                </a:solidFill>
              </a:rPr>
              <a:t>in</a:t>
            </a:r>
            <a:r>
              <a:rPr lang="en-US" dirty="0">
                <a:solidFill>
                  <a:schemeClr val="bg1"/>
                </a:solidFill>
              </a:rPr>
              <a:t> </a:t>
            </a:r>
            <a:r>
              <a:rPr lang="en-US" dirty="0" err="1" smtClean="0">
                <a:solidFill>
                  <a:schemeClr val="bg1"/>
                </a:solidFill>
              </a:rPr>
              <a:t>person.items</a:t>
            </a:r>
            <a:r>
              <a:rPr lang="en-US" dirty="0">
                <a:solidFill>
                  <a:schemeClr val="accent4">
                    <a:lumMod val="60000"/>
                    <a:lumOff val="40000"/>
                  </a:schemeClr>
                </a:solidFill>
              </a:rPr>
              <a:t>()</a:t>
            </a:r>
            <a:r>
              <a:rPr lang="en-US" dirty="0">
                <a:solidFill>
                  <a:schemeClr val="bg1"/>
                </a:solidFill>
              </a:rPr>
              <a:t>:</a:t>
            </a:r>
            <a:r>
              <a:rPr lang="en-US" dirty="0">
                <a:solidFill>
                  <a:schemeClr val="bg1"/>
                </a:solidFill>
              </a:rPr>
              <a:t/>
            </a:r>
            <a:br>
              <a:rPr lang="en-US" dirty="0">
                <a:solidFill>
                  <a:schemeClr val="bg1"/>
                </a:solidFill>
              </a:rPr>
            </a:br>
            <a:r>
              <a:rPr lang="en-US" dirty="0">
                <a:solidFill>
                  <a:schemeClr val="bg1"/>
                </a:solidFill>
              </a:rPr>
              <a:t>  print</a:t>
            </a:r>
            <a:r>
              <a:rPr lang="en-US" dirty="0">
                <a:solidFill>
                  <a:schemeClr val="accent4">
                    <a:lumMod val="60000"/>
                    <a:lumOff val="40000"/>
                  </a:schemeClr>
                </a:solidFill>
              </a:rPr>
              <a:t>(</a:t>
            </a:r>
            <a:r>
              <a:rPr lang="en-US" dirty="0">
                <a:solidFill>
                  <a:schemeClr val="bg1"/>
                </a:solidFill>
              </a:rPr>
              <a:t>x, y</a:t>
            </a:r>
            <a:r>
              <a:rPr lang="en-US" dirty="0">
                <a:solidFill>
                  <a:schemeClr val="accent4">
                    <a:lumMod val="60000"/>
                    <a:lumOff val="40000"/>
                  </a:schemeClr>
                </a:solidFill>
              </a:rPr>
              <a:t>)</a:t>
            </a:r>
          </a:p>
        </p:txBody>
      </p:sp>
      <p:sp>
        <p:nvSpPr>
          <p:cNvPr id="19" name="TextBox 18"/>
          <p:cNvSpPr txBox="1"/>
          <p:nvPr/>
        </p:nvSpPr>
        <p:spPr>
          <a:xfrm>
            <a:off x="685161" y="3637799"/>
            <a:ext cx="8071728" cy="369332"/>
          </a:xfrm>
          <a:prstGeom prst="rect">
            <a:avLst/>
          </a:prstGeom>
          <a:noFill/>
        </p:spPr>
        <p:txBody>
          <a:bodyPr wrap="square" rtlCol="0">
            <a:spAutoFit/>
          </a:bodyPr>
          <a:lstStyle/>
          <a:p>
            <a:r>
              <a:rPr lang="en-US" dirty="0" err="1" smtClean="0"/>
              <a:t>Lặp</a:t>
            </a:r>
            <a:r>
              <a:rPr lang="en-US" dirty="0" smtClean="0"/>
              <a:t> qua </a:t>
            </a:r>
            <a:r>
              <a:rPr lang="en-US" dirty="0" err="1" smtClean="0"/>
              <a:t>lấy</a:t>
            </a:r>
            <a:r>
              <a:rPr lang="en-US" dirty="0" smtClean="0"/>
              <a:t> </a:t>
            </a:r>
            <a:r>
              <a:rPr lang="en-US" dirty="0" err="1" smtClean="0"/>
              <a:t>cả</a:t>
            </a:r>
            <a:r>
              <a:rPr lang="en-US" dirty="0" smtClean="0"/>
              <a:t> key </a:t>
            </a:r>
            <a:r>
              <a:rPr lang="en-US" dirty="0" err="1" smtClean="0"/>
              <a:t>và</a:t>
            </a:r>
            <a:r>
              <a:rPr lang="en-US" dirty="0" smtClean="0"/>
              <a:t> value </a:t>
            </a:r>
            <a:r>
              <a:rPr lang="en-US" dirty="0" err="1" smtClean="0"/>
              <a:t>với</a:t>
            </a:r>
            <a:r>
              <a:rPr lang="en-US" dirty="0" smtClean="0"/>
              <a:t> </a:t>
            </a:r>
            <a:r>
              <a:rPr lang="en-US" dirty="0" err="1" smtClean="0"/>
              <a:t>phương</a:t>
            </a:r>
            <a:r>
              <a:rPr lang="en-US" dirty="0" smtClean="0"/>
              <a:t> </a:t>
            </a:r>
            <a:r>
              <a:rPr lang="en-US" dirty="0" err="1" smtClean="0"/>
              <a:t>thức</a:t>
            </a:r>
            <a:r>
              <a:rPr lang="en-US" dirty="0" smtClean="0"/>
              <a:t> </a:t>
            </a:r>
            <a:r>
              <a:rPr lang="en-US" b="1" dirty="0" smtClean="0"/>
              <a:t>items()</a:t>
            </a:r>
            <a:endParaRPr lang="en-US" b="1" dirty="0">
              <a:solidFill>
                <a:srgbClr val="FF0000"/>
              </a:solidFill>
            </a:endParaRPr>
          </a:p>
        </p:txBody>
      </p:sp>
      <p:sp>
        <p:nvSpPr>
          <p:cNvPr id="23" name="Flowchart: Decision 22"/>
          <p:cNvSpPr/>
          <p:nvPr/>
        </p:nvSpPr>
        <p:spPr>
          <a:xfrm>
            <a:off x="527716" y="373129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85161" y="2599119"/>
            <a:ext cx="7774356" cy="78448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65915" y="2659592"/>
            <a:ext cx="7427480" cy="646331"/>
          </a:xfrm>
          <a:prstGeom prst="rect">
            <a:avLst/>
          </a:prstGeom>
          <a:noFill/>
        </p:spPr>
        <p:txBody>
          <a:bodyPr wrap="square" rtlCol="0">
            <a:spAutoFit/>
          </a:bodyPr>
          <a:lstStyle/>
          <a:p>
            <a:r>
              <a:rPr lang="en-US" dirty="0">
                <a:solidFill>
                  <a:srgbClr val="00B0F0"/>
                </a:solidFill>
              </a:rPr>
              <a:t>for</a:t>
            </a:r>
            <a:r>
              <a:rPr lang="en-US" dirty="0">
                <a:solidFill>
                  <a:schemeClr val="bg1"/>
                </a:solidFill>
              </a:rPr>
              <a:t> x </a:t>
            </a:r>
            <a:r>
              <a:rPr lang="en-US" dirty="0">
                <a:solidFill>
                  <a:srgbClr val="00B0F0"/>
                </a:solidFill>
              </a:rPr>
              <a:t>in</a:t>
            </a:r>
            <a:r>
              <a:rPr lang="en-US" dirty="0">
                <a:solidFill>
                  <a:schemeClr val="bg1"/>
                </a:solidFill>
              </a:rPr>
              <a:t> </a:t>
            </a:r>
            <a:r>
              <a:rPr lang="en-US" dirty="0" err="1" smtClean="0">
                <a:solidFill>
                  <a:schemeClr val="bg1"/>
                </a:solidFill>
              </a:rPr>
              <a:t>person.values</a:t>
            </a:r>
            <a:r>
              <a:rPr lang="en-US" dirty="0" smtClean="0">
                <a:solidFill>
                  <a:schemeClr val="bg1"/>
                </a:solidFill>
              </a:rPr>
              <a:t>():</a:t>
            </a:r>
            <a:r>
              <a:rPr lang="en-US" dirty="0">
                <a:solidFill>
                  <a:schemeClr val="bg1"/>
                </a:solidFill>
              </a:rPr>
              <a:t/>
            </a:r>
            <a:br>
              <a:rPr lang="en-US" dirty="0">
                <a:solidFill>
                  <a:schemeClr val="bg1"/>
                </a:solidFill>
              </a:rPr>
            </a:br>
            <a:r>
              <a:rPr lang="en-US" dirty="0">
                <a:solidFill>
                  <a:schemeClr val="bg1"/>
                </a:solidFill>
              </a:rPr>
              <a:t>   print</a:t>
            </a:r>
            <a:r>
              <a:rPr lang="en-US" dirty="0">
                <a:solidFill>
                  <a:schemeClr val="accent4">
                    <a:lumMod val="60000"/>
                    <a:lumOff val="40000"/>
                  </a:schemeClr>
                </a:solidFill>
              </a:rPr>
              <a:t>(</a:t>
            </a:r>
            <a:r>
              <a:rPr lang="en-US" dirty="0">
                <a:solidFill>
                  <a:schemeClr val="bg1"/>
                </a:solidFill>
              </a:rPr>
              <a:t>x</a:t>
            </a:r>
            <a:r>
              <a:rPr lang="en-US" dirty="0">
                <a:solidFill>
                  <a:schemeClr val="accent4">
                    <a:lumMod val="60000"/>
                    <a:lumOff val="40000"/>
                  </a:schemeClr>
                </a:solidFill>
              </a:rPr>
              <a:t>) # </a:t>
            </a:r>
            <a:r>
              <a:rPr lang="en-US" dirty="0" err="1">
                <a:solidFill>
                  <a:schemeClr val="accent4">
                    <a:lumMod val="60000"/>
                    <a:lumOff val="40000"/>
                  </a:schemeClr>
                </a:solidFill>
              </a:rPr>
              <a:t>Kết</a:t>
            </a:r>
            <a:r>
              <a:rPr lang="en-US" dirty="0">
                <a:solidFill>
                  <a:schemeClr val="accent4">
                    <a:lumMod val="60000"/>
                    <a:lumOff val="40000"/>
                  </a:schemeClr>
                </a:solidFill>
              </a:rPr>
              <a:t> </a:t>
            </a:r>
            <a:r>
              <a:rPr lang="en-US" dirty="0" err="1">
                <a:solidFill>
                  <a:schemeClr val="accent4">
                    <a:lumMod val="60000"/>
                    <a:lumOff val="40000"/>
                  </a:schemeClr>
                </a:solidFill>
              </a:rPr>
              <a:t>quả</a:t>
            </a:r>
            <a:r>
              <a:rPr lang="en-US" dirty="0">
                <a:solidFill>
                  <a:schemeClr val="accent4">
                    <a:lumMod val="60000"/>
                    <a:lumOff val="40000"/>
                  </a:schemeClr>
                </a:solidFill>
              </a:rPr>
              <a:t>: </a:t>
            </a:r>
            <a:r>
              <a:rPr lang="en-US" dirty="0" err="1" smtClean="0">
                <a:solidFill>
                  <a:schemeClr val="accent4">
                    <a:lumMod val="60000"/>
                    <a:lumOff val="40000"/>
                  </a:schemeClr>
                </a:solidFill>
              </a:rPr>
              <a:t>Jonh</a:t>
            </a:r>
            <a:r>
              <a:rPr lang="en-US" dirty="0" smtClean="0">
                <a:solidFill>
                  <a:schemeClr val="accent4">
                    <a:lumMod val="60000"/>
                    <a:lumOff val="40000"/>
                  </a:schemeClr>
                </a:solidFill>
              </a:rPr>
              <a:t> </a:t>
            </a:r>
            <a:r>
              <a:rPr lang="en-US" dirty="0">
                <a:solidFill>
                  <a:schemeClr val="accent4">
                    <a:lumMod val="60000"/>
                    <a:lumOff val="40000"/>
                  </a:schemeClr>
                </a:solidFill>
              </a:rPr>
              <a:t>30 New </a:t>
            </a:r>
            <a:r>
              <a:rPr lang="en-US" dirty="0" err="1">
                <a:solidFill>
                  <a:schemeClr val="accent4">
                    <a:lumMod val="60000"/>
                    <a:lumOff val="40000"/>
                  </a:schemeClr>
                </a:solidFill>
              </a:rPr>
              <a:t>york</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1930162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13.2 </a:t>
            </a: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r>
              <a:rPr lang="en-US" dirty="0" err="1"/>
              <a:t>với</a:t>
            </a:r>
            <a:r>
              <a:rPr lang="en-US" dirty="0"/>
              <a:t> </a:t>
            </a:r>
            <a:r>
              <a:rPr lang="en-US" dirty="0" err="1"/>
              <a:t>từ</a:t>
            </a:r>
            <a:r>
              <a:rPr lang="en-US" dirty="0"/>
              <a:t> </a:t>
            </a:r>
            <a:r>
              <a:rPr lang="en-US" dirty="0" err="1"/>
              <a:t>điển</a:t>
            </a:r>
            <a:r>
              <a:rPr lang="en-US" dirty="0"/>
              <a:t> Dictionaries</a:t>
            </a:r>
            <a:endParaRPr lang="en-US" b="0"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85161" y="2102214"/>
            <a:ext cx="8071728" cy="369332"/>
          </a:xfrm>
          <a:prstGeom prst="rect">
            <a:avLst/>
          </a:prstGeom>
          <a:noFill/>
        </p:spPr>
        <p:txBody>
          <a:bodyPr wrap="square" rtlCol="0">
            <a:spAutoFit/>
          </a:bodyPr>
          <a:lstStyle/>
          <a:p>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a:t>
            </a:r>
            <a:r>
              <a:rPr lang="en-US" b="1" dirty="0" smtClean="0"/>
              <a:t>copy()</a:t>
            </a:r>
            <a:endParaRPr lang="en-US" b="1" dirty="0">
              <a:solidFill>
                <a:srgbClr val="FF0000"/>
              </a:solidFill>
            </a:endParaRPr>
          </a:p>
        </p:txBody>
      </p:sp>
      <p:sp>
        <p:nvSpPr>
          <p:cNvPr id="16" name="TextBox 15"/>
          <p:cNvSpPr txBox="1"/>
          <p:nvPr/>
        </p:nvSpPr>
        <p:spPr>
          <a:xfrm>
            <a:off x="1041993" y="1557449"/>
            <a:ext cx="6432695" cy="369332"/>
          </a:xfrm>
          <a:prstGeom prst="rect">
            <a:avLst/>
          </a:prstGeom>
          <a:noFill/>
        </p:spPr>
        <p:txBody>
          <a:bodyPr wrap="square" rtlCol="0">
            <a:spAutoFit/>
          </a:bodyPr>
          <a:lstStyle/>
          <a:p>
            <a:r>
              <a:rPr lang="en-US" b="1" dirty="0" smtClean="0"/>
              <a:t>Sao </a:t>
            </a:r>
            <a:r>
              <a:rPr lang="en-US" b="1" dirty="0" err="1" smtClean="0"/>
              <a:t>chép</a:t>
            </a:r>
            <a:r>
              <a:rPr lang="en-US" b="1" dirty="0" smtClean="0"/>
              <a:t> (copy) </a:t>
            </a:r>
            <a:r>
              <a:rPr lang="en-US" b="1" dirty="0" err="1" smtClean="0"/>
              <a:t>một</a:t>
            </a:r>
            <a:r>
              <a:rPr lang="en-US" b="1" dirty="0" smtClean="0"/>
              <a:t> </a:t>
            </a:r>
            <a:r>
              <a:rPr lang="en-US" b="1" dirty="0" err="1" smtClean="0"/>
              <a:t>kiểu</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từ</a:t>
            </a:r>
            <a:r>
              <a:rPr lang="en-US" b="1" dirty="0" smtClean="0"/>
              <a:t> </a:t>
            </a:r>
            <a:r>
              <a:rPr lang="en-US" b="1" dirty="0" err="1" smtClean="0"/>
              <a:t>điển</a:t>
            </a:r>
            <a:endParaRPr lang="en-US" b="1" dirty="0">
              <a:solidFill>
                <a:srgbClr val="FF0000"/>
              </a:solidFill>
            </a:endParaRPr>
          </a:p>
        </p:txBody>
      </p:sp>
      <p:sp>
        <p:nvSpPr>
          <p:cNvPr id="17" name="Flowchart: Decision 16"/>
          <p:cNvSpPr/>
          <p:nvPr/>
        </p:nvSpPr>
        <p:spPr>
          <a:xfrm>
            <a:off x="527716" y="217877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85161" y="4312019"/>
            <a:ext cx="7774356" cy="78448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865915" y="4372492"/>
            <a:ext cx="7427480" cy="646331"/>
          </a:xfrm>
          <a:prstGeom prst="rect">
            <a:avLst/>
          </a:prstGeom>
          <a:noFill/>
        </p:spPr>
        <p:txBody>
          <a:bodyPr wrap="square" rtlCol="0">
            <a:spAutoFit/>
          </a:bodyPr>
          <a:lstStyle/>
          <a:p>
            <a:r>
              <a:rPr lang="en-US" dirty="0" err="1">
                <a:solidFill>
                  <a:schemeClr val="bg1"/>
                </a:solidFill>
              </a:rPr>
              <a:t>mydict</a:t>
            </a:r>
            <a:r>
              <a:rPr lang="en-US" dirty="0">
                <a:solidFill>
                  <a:schemeClr val="bg1"/>
                </a:solidFill>
              </a:rPr>
              <a:t> = </a:t>
            </a:r>
            <a:r>
              <a:rPr lang="en-US" dirty="0" err="1" smtClean="0">
                <a:solidFill>
                  <a:schemeClr val="bg1"/>
                </a:solidFill>
              </a:rPr>
              <a:t>dict</a:t>
            </a:r>
            <a:r>
              <a:rPr lang="en-US" dirty="0" smtClean="0">
                <a:solidFill>
                  <a:schemeClr val="accent4">
                    <a:lumMod val="60000"/>
                    <a:lumOff val="40000"/>
                  </a:schemeClr>
                </a:solidFill>
              </a:rPr>
              <a:t>(</a:t>
            </a:r>
            <a:r>
              <a:rPr lang="en-US" dirty="0" smtClean="0">
                <a:solidFill>
                  <a:schemeClr val="bg1"/>
                </a:solidFill>
              </a:rPr>
              <a:t>person</a:t>
            </a:r>
            <a:r>
              <a:rPr lang="en-US" dirty="0" smtClean="0">
                <a:solidFill>
                  <a:schemeClr val="accent4">
                    <a:lumMod val="60000"/>
                    <a:lumOff val="40000"/>
                  </a:schemeClr>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mydict</a:t>
            </a:r>
            <a:r>
              <a:rPr lang="en-US" dirty="0">
                <a:solidFill>
                  <a:schemeClr val="accent4">
                    <a:lumMod val="60000"/>
                    <a:lumOff val="40000"/>
                  </a:schemeClr>
                </a:solidFill>
              </a:rPr>
              <a:t>)</a:t>
            </a:r>
            <a:endParaRPr lang="en-US" dirty="0">
              <a:solidFill>
                <a:schemeClr val="accent4">
                  <a:lumMod val="60000"/>
                  <a:lumOff val="40000"/>
                </a:schemeClr>
              </a:solidFill>
            </a:endParaRPr>
          </a:p>
        </p:txBody>
      </p:sp>
      <p:sp>
        <p:nvSpPr>
          <p:cNvPr id="19" name="TextBox 18"/>
          <p:cNvSpPr txBox="1"/>
          <p:nvPr/>
        </p:nvSpPr>
        <p:spPr>
          <a:xfrm>
            <a:off x="685161" y="3637799"/>
            <a:ext cx="8071728" cy="369332"/>
          </a:xfrm>
          <a:prstGeom prst="rect">
            <a:avLst/>
          </a:prstGeom>
          <a:noFill/>
        </p:spPr>
        <p:txBody>
          <a:bodyPr wrap="square" rtlCol="0">
            <a:spAutoFit/>
          </a:bodyPr>
          <a:lstStyle/>
          <a:p>
            <a:r>
              <a:rPr lang="en-US" dirty="0" err="1" smtClean="0"/>
              <a:t>Hoặc</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khác</a:t>
            </a:r>
            <a:r>
              <a:rPr lang="en-US" dirty="0" smtClean="0"/>
              <a:t> </a:t>
            </a:r>
            <a:r>
              <a:rPr lang="en-US" dirty="0" err="1" smtClean="0"/>
              <a:t>với</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dict</a:t>
            </a:r>
            <a:r>
              <a:rPr lang="en-US" dirty="0" smtClean="0"/>
              <a:t>()</a:t>
            </a:r>
            <a:endParaRPr lang="en-US" b="1" dirty="0">
              <a:solidFill>
                <a:srgbClr val="FF0000"/>
              </a:solidFill>
            </a:endParaRPr>
          </a:p>
        </p:txBody>
      </p:sp>
      <p:sp>
        <p:nvSpPr>
          <p:cNvPr id="23" name="Flowchart: Decision 22"/>
          <p:cNvSpPr/>
          <p:nvPr/>
        </p:nvSpPr>
        <p:spPr>
          <a:xfrm>
            <a:off x="527716" y="373129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85161" y="2599119"/>
            <a:ext cx="7774356" cy="78448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65915" y="2659592"/>
            <a:ext cx="7427480" cy="646331"/>
          </a:xfrm>
          <a:prstGeom prst="rect">
            <a:avLst/>
          </a:prstGeom>
          <a:noFill/>
        </p:spPr>
        <p:txBody>
          <a:bodyPr wrap="square" rtlCol="0">
            <a:spAutoFit/>
          </a:bodyPr>
          <a:lstStyle/>
          <a:p>
            <a:r>
              <a:rPr lang="en-US" dirty="0" err="1">
                <a:solidFill>
                  <a:schemeClr val="bg1"/>
                </a:solidFill>
              </a:rPr>
              <a:t>mydict</a:t>
            </a:r>
            <a:r>
              <a:rPr lang="en-US" dirty="0">
                <a:solidFill>
                  <a:schemeClr val="bg1"/>
                </a:solidFill>
              </a:rPr>
              <a:t> = </a:t>
            </a:r>
            <a:r>
              <a:rPr lang="en-US" dirty="0" err="1" smtClean="0">
                <a:solidFill>
                  <a:schemeClr val="bg1"/>
                </a:solidFill>
              </a:rPr>
              <a:t>person.copy</a:t>
            </a:r>
            <a:r>
              <a:rPr lang="en-US" dirty="0">
                <a:solidFill>
                  <a:schemeClr val="accent4">
                    <a:lumMod val="60000"/>
                    <a:lumOff val="40000"/>
                  </a:schemeClr>
                </a:solidFill>
              </a:rPr>
              <a:t>()</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err="1">
                <a:solidFill>
                  <a:schemeClr val="bg1"/>
                </a:solidFill>
              </a:rPr>
              <a:t>mydict</a:t>
            </a:r>
            <a:r>
              <a:rPr lang="en-US" dirty="0">
                <a:solidFill>
                  <a:schemeClr val="accent4">
                    <a:lumMod val="60000"/>
                    <a:lumOff val="40000"/>
                  </a:schemeClr>
                </a:solidFill>
              </a:rPr>
              <a:t>)</a:t>
            </a:r>
          </a:p>
        </p:txBody>
      </p:sp>
    </p:spTree>
    <p:extLst>
      <p:ext uri="{BB962C8B-B14F-4D97-AF65-F5344CB8AC3E}">
        <p14:creationId xmlns:p14="http://schemas.microsoft.com/office/powerpoint/2010/main" val="1419627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71538" y="986929"/>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dirty="0" err="1" smtClean="0">
                <a:solidFill>
                  <a:schemeClr val="bg1"/>
                </a:solidFill>
              </a:rPr>
              <a:t>bài</a:t>
            </a:r>
            <a:r>
              <a:rPr lang="en-US" b="1" dirty="0" smtClean="0">
                <a:solidFill>
                  <a:schemeClr val="bg1"/>
                </a:solidFill>
              </a:rPr>
              <a:t> </a:t>
            </a:r>
            <a:r>
              <a:rPr lang="en-US" b="1" dirty="0" smtClean="0">
                <a:solidFill>
                  <a:schemeClr val="bg1"/>
                </a:solidFill>
              </a:rPr>
              <a:t>13</a:t>
            </a:r>
            <a:endParaRPr lang="en-US" b="1" dirty="0">
              <a:solidFill>
                <a:schemeClr val="bg1"/>
              </a:solidFill>
            </a:endParaRPr>
          </a:p>
        </p:txBody>
      </p:sp>
      <p:sp>
        <p:nvSpPr>
          <p:cNvPr id="5" name="Oval 4"/>
          <p:cNvSpPr/>
          <p:nvPr/>
        </p:nvSpPr>
        <p:spPr>
          <a:xfrm>
            <a:off x="1731027" y="182265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659759"/>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cxnSp>
        <p:nvCxnSpPr>
          <p:cNvPr id="16" name="Straight Connector 15"/>
          <p:cNvCxnSpPr/>
          <p:nvPr/>
        </p:nvCxnSpPr>
        <p:spPr>
          <a:xfrm>
            <a:off x="1731027" y="1528857"/>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54101" y="1831593"/>
            <a:ext cx="6485861"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thế</a:t>
            </a:r>
            <a:r>
              <a:rPr lang="en-US" dirty="0" smtClean="0">
                <a:solidFill>
                  <a:schemeClr val="bg1"/>
                </a:solidFill>
              </a:rPr>
              <a:t> </a:t>
            </a:r>
            <a:r>
              <a:rPr lang="en-US" dirty="0" err="1" smtClean="0">
                <a:solidFill>
                  <a:schemeClr val="bg1"/>
                </a:solidFill>
              </a:rPr>
              <a:t>nào</a:t>
            </a:r>
            <a:r>
              <a:rPr lang="en-US" dirty="0" smtClean="0">
                <a:solidFill>
                  <a:schemeClr val="bg1"/>
                </a:solidFill>
              </a:rPr>
              <a:t> </a:t>
            </a:r>
            <a:r>
              <a:rPr lang="en-US" dirty="0" err="1" smtClean="0">
                <a:solidFill>
                  <a:schemeClr val="bg1"/>
                </a:solidFill>
              </a:rPr>
              <a:t>là</a:t>
            </a:r>
            <a:r>
              <a:rPr lang="en-US" dirty="0" smtClean="0">
                <a:solidFill>
                  <a:schemeClr val="bg1"/>
                </a:solidFill>
              </a:rPr>
              <a:t> </a:t>
            </a:r>
            <a:r>
              <a:rPr lang="en-US" dirty="0" err="1" smtClean="0">
                <a:solidFill>
                  <a:schemeClr val="bg1"/>
                </a:solidFill>
              </a:rPr>
              <a:t>kiểu</a:t>
            </a:r>
            <a:r>
              <a:rPr lang="en-US" dirty="0" smtClean="0">
                <a:solidFill>
                  <a:schemeClr val="bg1"/>
                </a:solidFill>
              </a:rPr>
              <a:t> </a:t>
            </a:r>
            <a:r>
              <a:rPr lang="en-US" dirty="0" err="1" smtClean="0">
                <a:solidFill>
                  <a:schemeClr val="bg1"/>
                </a:solidFill>
              </a:rPr>
              <a:t>dữ</a:t>
            </a:r>
            <a:r>
              <a:rPr lang="en-US" dirty="0" smtClean="0">
                <a:solidFill>
                  <a:schemeClr val="bg1"/>
                </a:solidFill>
              </a:rPr>
              <a:t> </a:t>
            </a:r>
            <a:r>
              <a:rPr lang="en-US" dirty="0" err="1" smtClean="0">
                <a:solidFill>
                  <a:schemeClr val="bg1"/>
                </a:solidFill>
              </a:rPr>
              <a:t>liệu</a:t>
            </a:r>
            <a:r>
              <a:rPr lang="en-US" dirty="0" smtClean="0">
                <a:solidFill>
                  <a:schemeClr val="bg1"/>
                </a:solidFill>
              </a:rPr>
              <a:t> </a:t>
            </a:r>
            <a:r>
              <a:rPr lang="en-US" dirty="0" err="1" smtClean="0">
                <a:solidFill>
                  <a:schemeClr val="bg1"/>
                </a:solidFill>
              </a:rPr>
              <a:t>từ</a:t>
            </a:r>
            <a:r>
              <a:rPr lang="en-US" dirty="0" smtClean="0">
                <a:solidFill>
                  <a:schemeClr val="bg1"/>
                </a:solidFill>
              </a:rPr>
              <a:t> </a:t>
            </a:r>
            <a:r>
              <a:rPr lang="en-US" dirty="0" err="1" smtClean="0">
                <a:solidFill>
                  <a:schemeClr val="bg1"/>
                </a:solidFill>
              </a:rPr>
              <a:t>điển</a:t>
            </a:r>
            <a:r>
              <a:rPr lang="en-US" dirty="0" smtClean="0">
                <a:solidFill>
                  <a:schemeClr val="bg1"/>
                </a:solidFill>
              </a:rPr>
              <a:t> </a:t>
            </a:r>
            <a:r>
              <a:rPr lang="en-US" dirty="0" smtClean="0">
                <a:solidFill>
                  <a:schemeClr val="bg1"/>
                </a:solidFill>
              </a:rPr>
              <a:t>Dictionaries</a:t>
            </a:r>
            <a:endParaRPr lang="en-US" dirty="0">
              <a:solidFill>
                <a:schemeClr val="bg1"/>
              </a:solidFill>
            </a:endParaRPr>
          </a:p>
        </p:txBody>
      </p:sp>
      <p:sp>
        <p:nvSpPr>
          <p:cNvPr id="18" name="TextBox 17"/>
          <p:cNvSpPr txBox="1"/>
          <p:nvPr/>
        </p:nvSpPr>
        <p:spPr>
          <a:xfrm>
            <a:off x="2254101" y="2730275"/>
            <a:ext cx="5178056" cy="646331"/>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các</a:t>
            </a:r>
            <a:r>
              <a:rPr lang="en-US" smtClean="0">
                <a:solidFill>
                  <a:schemeClr val="bg1"/>
                </a:solidFill>
              </a:rPr>
              <a:t> p</a:t>
            </a:r>
            <a:r>
              <a:rPr lang="vi-VN" smtClean="0">
                <a:solidFill>
                  <a:schemeClr val="bg1"/>
                </a:solidFill>
              </a:rPr>
              <a:t>hương </a:t>
            </a:r>
            <a:r>
              <a:rPr lang="vi-VN" dirty="0">
                <a:solidFill>
                  <a:schemeClr val="bg1"/>
                </a:solidFill>
              </a:rPr>
              <a:t>thức xử lý với từ điển Dictionaries</a:t>
            </a:r>
            <a:endParaRPr lang="en-US" dirty="0" smtClean="0">
              <a:solidFill>
                <a:schemeClr val="bg1"/>
              </a:solidFill>
            </a:endParaRPr>
          </a:p>
        </p:txBody>
      </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235651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8" y="2373866"/>
            <a:ext cx="6485861" cy="369332"/>
          </a:xfrm>
          <a:prstGeom prst="rect">
            <a:avLst/>
          </a:prstGeom>
          <a:noFill/>
        </p:spPr>
        <p:txBody>
          <a:bodyPr wrap="square" rtlCol="0">
            <a:spAutoFit/>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a:t>
            </a:r>
            <a:r>
              <a:rPr lang="en-US" dirty="0" err="1" smtClean="0"/>
              <a:t>điển</a:t>
            </a:r>
            <a:r>
              <a:rPr lang="en-US" dirty="0" smtClean="0"/>
              <a:t> </a:t>
            </a:r>
            <a:r>
              <a:rPr lang="en-US" dirty="0" smtClean="0"/>
              <a:t>Dictionaries</a:t>
            </a:r>
            <a:endParaRPr lang="en-US" dirty="0"/>
          </a:p>
        </p:txBody>
      </p:sp>
      <p:sp>
        <p:nvSpPr>
          <p:cNvPr id="7" name="Oval 6"/>
          <p:cNvSpPr/>
          <p:nvPr/>
        </p:nvSpPr>
        <p:spPr>
          <a:xfrm>
            <a:off x="602143" y="310079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2" name="TextBox 11"/>
          <p:cNvSpPr txBox="1"/>
          <p:nvPr/>
        </p:nvSpPr>
        <p:spPr>
          <a:xfrm>
            <a:off x="1201479" y="3171309"/>
            <a:ext cx="5178056" cy="369332"/>
          </a:xfrm>
          <a:prstGeom prst="rect">
            <a:avLst/>
          </a:prstGeom>
          <a:noFill/>
        </p:spPr>
        <p:txBody>
          <a:bodyPr wrap="square" rtlCol="0">
            <a:spAutoFit/>
          </a:bodyPr>
          <a:lstStyle/>
          <a:p>
            <a:r>
              <a:rPr lang="vi-VN" dirty="0"/>
              <a:t>Phương thức xử lý với từ điển Dictionaries</a:t>
            </a:r>
            <a:endParaRPr lang="en-US" dirty="0" smtClean="0"/>
          </a:p>
        </p:txBody>
      </p:sp>
      <p:sp>
        <p:nvSpPr>
          <p:cNvPr id="14" name="TextBox 13"/>
          <p:cNvSpPr txBox="1"/>
          <p:nvPr/>
        </p:nvSpPr>
        <p:spPr>
          <a:xfrm>
            <a:off x="516657" y="1526604"/>
            <a:ext cx="8240233" cy="369332"/>
          </a:xfrm>
          <a:prstGeom prst="rect">
            <a:avLst/>
          </a:prstGeom>
          <a:noFill/>
        </p:spPr>
        <p:txBody>
          <a:bodyPr wrap="square" rtlCol="0">
            <a:spAutoFit/>
          </a:bodyPr>
          <a:lstStyle/>
          <a:p>
            <a:r>
              <a:rPr lang="en-US" dirty="0" err="1" smtClean="0"/>
              <a:t>Trong</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đi</a:t>
            </a:r>
            <a:r>
              <a:rPr lang="en-US" dirty="0" smtClean="0"/>
              <a:t> </a:t>
            </a:r>
            <a:r>
              <a:rPr lang="en-US" dirty="0" err="1" smtClean="0"/>
              <a:t>tìm</a:t>
            </a:r>
            <a:r>
              <a:rPr lang="en-US" dirty="0" smtClean="0"/>
              <a:t> </a:t>
            </a:r>
            <a:r>
              <a:rPr lang="en-US" dirty="0" err="1" smtClean="0"/>
              <a:t>hiều</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các</a:t>
            </a:r>
            <a:r>
              <a:rPr lang="en-US" dirty="0" smtClean="0"/>
              <a:t> </a:t>
            </a:r>
            <a:r>
              <a:rPr lang="en-US" dirty="0" err="1" smtClean="0"/>
              <a:t>nội</a:t>
            </a:r>
            <a:r>
              <a:rPr lang="en-US" dirty="0" smtClean="0"/>
              <a:t> dung</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13.1 </a:t>
            </a:r>
            <a:r>
              <a:rPr lang="en-US" dirty="0" err="1"/>
              <a:t>Tổng</a:t>
            </a:r>
            <a:r>
              <a:rPr lang="en-US" dirty="0"/>
              <a:t> </a:t>
            </a:r>
            <a:r>
              <a:rPr lang="en-US" dirty="0" err="1"/>
              <a:t>quan</a:t>
            </a:r>
            <a:r>
              <a:rPr lang="en-US" dirty="0"/>
              <a:t> </a:t>
            </a:r>
            <a:r>
              <a:rPr lang="en-US" dirty="0" err="1"/>
              <a:t>về</a:t>
            </a:r>
            <a:r>
              <a:rPr lang="en-US" dirty="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a:t> </a:t>
            </a:r>
            <a:r>
              <a:rPr lang="en-US" dirty="0" err="1" smtClean="0"/>
              <a:t>điển</a:t>
            </a:r>
            <a:r>
              <a:rPr lang="en-US" dirty="0" smtClean="0"/>
              <a:t> Dictionaries</a:t>
            </a:r>
            <a:endParaRPr lang="en-US" b="0" dirty="0" smtClean="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Khái</a:t>
            </a:r>
            <a:r>
              <a:rPr lang="en-US" b="1" dirty="0" smtClean="0"/>
              <a:t> </a:t>
            </a:r>
            <a:r>
              <a:rPr lang="en-US" b="1" dirty="0" err="1" smtClean="0"/>
              <a:t>niệm</a:t>
            </a:r>
            <a:r>
              <a:rPr lang="en-US" b="1" dirty="0" smtClean="0"/>
              <a:t> </a:t>
            </a:r>
            <a:r>
              <a:rPr lang="en-US" b="1" dirty="0" err="1" smtClean="0"/>
              <a:t>về</a:t>
            </a:r>
            <a:r>
              <a:rPr lang="en-US" b="1" dirty="0"/>
              <a:t> Dictionaries</a:t>
            </a:r>
            <a:endParaRPr lang="en-US" b="1" dirty="0">
              <a:solidFill>
                <a:srgbClr val="FF0000"/>
              </a:solidFill>
            </a:endParaRPr>
          </a:p>
        </p:txBody>
      </p:sp>
      <p:sp>
        <p:nvSpPr>
          <p:cNvPr id="8" name="TextBox 7"/>
          <p:cNvSpPr txBox="1"/>
          <p:nvPr/>
        </p:nvSpPr>
        <p:spPr>
          <a:xfrm>
            <a:off x="925034" y="1903017"/>
            <a:ext cx="7831856" cy="646331"/>
          </a:xfrm>
          <a:prstGeom prst="rect">
            <a:avLst/>
          </a:prstGeom>
          <a:noFill/>
        </p:spPr>
        <p:txBody>
          <a:bodyPr wrap="square" rtlCol="0">
            <a:spAutoFit/>
          </a:bodyPr>
          <a:lstStyle/>
          <a:p>
            <a:r>
              <a:rPr lang="vi-VN" dirty="0"/>
              <a:t>Trong Python, Dictionaries (Từ điển) là một loại cấu trúc dữ liệu mạnh mẽ và linh hoạt, cho phép bạn lưu trữ và truy xuất dữ liệu theo cặp khóa-giá trị</a:t>
            </a:r>
            <a:endParaRPr lang="en-US" dirty="0"/>
          </a:p>
        </p:txBody>
      </p:sp>
      <p:sp>
        <p:nvSpPr>
          <p:cNvPr id="14" name="TextBox 13"/>
          <p:cNvSpPr txBox="1"/>
          <p:nvPr/>
        </p:nvSpPr>
        <p:spPr>
          <a:xfrm>
            <a:off x="925033" y="2618319"/>
            <a:ext cx="7697972" cy="923330"/>
          </a:xfrm>
          <a:prstGeom prst="rect">
            <a:avLst/>
          </a:prstGeom>
          <a:noFill/>
        </p:spPr>
        <p:txBody>
          <a:bodyPr wrap="square" rtlCol="0">
            <a:spAutoFit/>
          </a:bodyPr>
          <a:lstStyle/>
          <a:p>
            <a:r>
              <a:rPr lang="vi-VN" dirty="0"/>
              <a:t>Dictionaries được biểu thị bằng dấu ngoặc nhọn "{}" và được sử dụng rộng rãi trong Python để lưu trữ và quản lý các cặp dữ liệu có tính chất "khóa-giá trị".</a:t>
            </a:r>
            <a:endParaRPr lang="en-US" dirty="0"/>
          </a:p>
        </p:txBody>
      </p:sp>
      <p:sp>
        <p:nvSpPr>
          <p:cNvPr id="15" name="Flowchart: Decision 14"/>
          <p:cNvSpPr/>
          <p:nvPr/>
        </p:nvSpPr>
        <p:spPr>
          <a:xfrm>
            <a:off x="710426" y="199853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ecision 16"/>
          <p:cNvSpPr/>
          <p:nvPr/>
        </p:nvSpPr>
        <p:spPr>
          <a:xfrm>
            <a:off x="710426" y="272673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25033" y="5284025"/>
            <a:ext cx="7697972" cy="646331"/>
          </a:xfrm>
          <a:prstGeom prst="rect">
            <a:avLst/>
          </a:prstGeom>
          <a:noFill/>
        </p:spPr>
        <p:txBody>
          <a:bodyPr wrap="square" rtlCol="0">
            <a:spAutoFit/>
          </a:bodyPr>
          <a:lstStyle/>
          <a:p>
            <a:r>
              <a:rPr lang="en-US" dirty="0"/>
              <a:t>2</a:t>
            </a:r>
            <a:r>
              <a:rPr lang="en-US" dirty="0" smtClean="0"/>
              <a:t>. </a:t>
            </a:r>
            <a:r>
              <a:rPr lang="vi-VN" b="1" dirty="0"/>
              <a:t>Giá trị (Value): </a:t>
            </a:r>
            <a:r>
              <a:rPr lang="vi-VN" dirty="0"/>
              <a:t>Đây là giá trị được lưu trữ liên kết với khóa tương ứng. Giá trị có thể là bất kỳ đối tượng Python nào</a:t>
            </a:r>
            <a:endParaRPr lang="en-US" dirty="0"/>
          </a:p>
        </p:txBody>
      </p:sp>
      <p:sp>
        <p:nvSpPr>
          <p:cNvPr id="18" name="Flowchart: Decision 17"/>
          <p:cNvSpPr/>
          <p:nvPr/>
        </p:nvSpPr>
        <p:spPr>
          <a:xfrm>
            <a:off x="710426" y="371556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25034" y="3657389"/>
            <a:ext cx="7831856" cy="369332"/>
          </a:xfrm>
          <a:prstGeom prst="rect">
            <a:avLst/>
          </a:prstGeom>
          <a:noFill/>
        </p:spPr>
        <p:txBody>
          <a:bodyPr wrap="square" rtlCol="0">
            <a:spAutoFit/>
          </a:bodyPr>
          <a:lstStyle/>
          <a:p>
            <a:r>
              <a:rPr lang="vi-VN" b="1" dirty="0"/>
              <a:t>Mỗi cặp trong từ điển bao gồm hai </a:t>
            </a:r>
            <a:r>
              <a:rPr lang="vi-VN" b="1" dirty="0" smtClean="0"/>
              <a:t>phần</a:t>
            </a:r>
            <a:r>
              <a:rPr lang="en-US" b="1" dirty="0" smtClean="0"/>
              <a:t>:</a:t>
            </a:r>
            <a:endParaRPr lang="en-US" b="1" dirty="0"/>
          </a:p>
        </p:txBody>
      </p:sp>
      <p:sp>
        <p:nvSpPr>
          <p:cNvPr id="20" name="TextBox 19"/>
          <p:cNvSpPr txBox="1"/>
          <p:nvPr/>
        </p:nvSpPr>
        <p:spPr>
          <a:xfrm>
            <a:off x="925033" y="4193708"/>
            <a:ext cx="7697972" cy="923330"/>
          </a:xfrm>
          <a:prstGeom prst="rect">
            <a:avLst/>
          </a:prstGeom>
          <a:noFill/>
        </p:spPr>
        <p:txBody>
          <a:bodyPr wrap="square" rtlCol="0">
            <a:spAutoFit/>
          </a:bodyPr>
          <a:lstStyle/>
          <a:p>
            <a:r>
              <a:rPr lang="en-US" dirty="0"/>
              <a:t>1</a:t>
            </a:r>
            <a:r>
              <a:rPr lang="en-US" dirty="0" smtClean="0"/>
              <a:t>. </a:t>
            </a:r>
            <a:r>
              <a:rPr lang="vi-VN" b="1" dirty="0"/>
              <a:t>Khóa (Key): </a:t>
            </a:r>
            <a:r>
              <a:rPr lang="vi-VN" dirty="0"/>
              <a:t>Đây là giá trị duy nhất dùng để xác định và truy xuất giá trị tương ứng. Khóa có thể là một đối tượng bất kỳ có thể băm (hashable) như chuỗi (string), số nguyên (integer), bộ (tuple), v.v</a:t>
            </a:r>
            <a:endParaRPr lang="en-US" dirty="0"/>
          </a:p>
        </p:txBody>
      </p:sp>
    </p:spTree>
    <p:extLst>
      <p:ext uri="{BB962C8B-B14F-4D97-AF65-F5344CB8AC3E}">
        <p14:creationId xmlns:p14="http://schemas.microsoft.com/office/powerpoint/2010/main" val="316892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13.1 </a:t>
            </a:r>
            <a:r>
              <a:rPr lang="en-US" dirty="0" err="1"/>
              <a:t>Tổng</a:t>
            </a:r>
            <a:r>
              <a:rPr lang="en-US" dirty="0"/>
              <a:t> </a:t>
            </a:r>
            <a:r>
              <a:rPr lang="en-US" dirty="0" err="1"/>
              <a:t>quan</a:t>
            </a:r>
            <a:r>
              <a:rPr lang="en-US" dirty="0"/>
              <a:t> </a:t>
            </a:r>
            <a:r>
              <a:rPr lang="en-US" dirty="0" err="1"/>
              <a:t>về</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điển</a:t>
            </a:r>
            <a:r>
              <a:rPr lang="en-US" dirty="0"/>
              <a:t> Dictionaries</a:t>
            </a:r>
            <a:endParaRPr lang="en-US" b="0"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endParaRPr lang="en-US" b="1" dirty="0">
              <a:solidFill>
                <a:srgbClr val="FF0000"/>
              </a:solidFill>
            </a:endParaRPr>
          </a:p>
        </p:txBody>
      </p:sp>
      <p:sp>
        <p:nvSpPr>
          <p:cNvPr id="18" name="TextBox 17"/>
          <p:cNvSpPr txBox="1"/>
          <p:nvPr/>
        </p:nvSpPr>
        <p:spPr>
          <a:xfrm>
            <a:off x="548981" y="3993286"/>
            <a:ext cx="7697972" cy="369332"/>
          </a:xfrm>
          <a:prstGeom prst="rect">
            <a:avLst/>
          </a:prstGeom>
          <a:noFill/>
        </p:spPr>
        <p:txBody>
          <a:bodyPr wrap="square" rtlCol="0">
            <a:spAutoFit/>
          </a:bodyPr>
          <a:lstStyle/>
          <a:p>
            <a:r>
              <a:rPr lang="en-US" dirty="0" err="1" smtClean="0"/>
              <a:t>Trong</a:t>
            </a:r>
            <a:r>
              <a:rPr lang="en-US" dirty="0" smtClean="0"/>
              <a:t> </a:t>
            </a:r>
            <a:r>
              <a:rPr lang="en-US" dirty="0" err="1" smtClean="0"/>
              <a:t>ví</a:t>
            </a:r>
            <a:r>
              <a:rPr lang="en-US" dirty="0" smtClean="0"/>
              <a:t> </a:t>
            </a:r>
            <a:r>
              <a:rPr lang="en-US" dirty="0" err="1" smtClean="0"/>
              <a:t>dụ</a:t>
            </a:r>
            <a:r>
              <a:rPr lang="en-US" dirty="0" smtClean="0"/>
              <a:t> </a:t>
            </a:r>
            <a:r>
              <a:rPr lang="en-US" dirty="0" err="1" smtClean="0"/>
              <a:t>này</a:t>
            </a:r>
            <a:r>
              <a:rPr lang="en-US" dirty="0" smtClean="0"/>
              <a:t>, </a:t>
            </a:r>
            <a:r>
              <a:rPr lang="en-US" dirty="0" err="1" smtClean="0"/>
              <a:t>từ</a:t>
            </a:r>
            <a:r>
              <a:rPr lang="en-US" dirty="0" smtClean="0"/>
              <a:t> </a:t>
            </a:r>
            <a:r>
              <a:rPr lang="en-US" dirty="0" err="1" smtClean="0"/>
              <a:t>điển</a:t>
            </a:r>
            <a:r>
              <a:rPr lang="en-US" dirty="0" smtClean="0"/>
              <a:t> "</a:t>
            </a:r>
            <a:r>
              <a:rPr lang="en-US" b="1" dirty="0" smtClean="0"/>
              <a:t>person</a:t>
            </a:r>
            <a:r>
              <a:rPr lang="en-US" dirty="0" smtClean="0"/>
              <a:t>" </a:t>
            </a:r>
            <a:r>
              <a:rPr lang="en-US" dirty="0" err="1" smtClean="0"/>
              <a:t>chứa</a:t>
            </a:r>
            <a:r>
              <a:rPr lang="en-US" dirty="0" smtClean="0"/>
              <a:t> </a:t>
            </a:r>
            <a:r>
              <a:rPr lang="en-US" dirty="0" err="1" smtClean="0"/>
              <a:t>ba</a:t>
            </a:r>
            <a:r>
              <a:rPr lang="en-US" dirty="0" smtClean="0"/>
              <a:t> </a:t>
            </a:r>
            <a:r>
              <a:rPr lang="en-US" dirty="0" err="1" smtClean="0"/>
              <a:t>cặp</a:t>
            </a:r>
            <a:r>
              <a:rPr lang="en-US" dirty="0" smtClean="0"/>
              <a:t> </a:t>
            </a:r>
            <a:r>
              <a:rPr lang="en-US" dirty="0" err="1" smtClean="0"/>
              <a:t>khóa</a:t>
            </a:r>
            <a:r>
              <a:rPr lang="en-US" dirty="0" smtClean="0"/>
              <a:t> - </a:t>
            </a:r>
            <a:r>
              <a:rPr lang="en-US" dirty="0" err="1" smtClean="0"/>
              <a:t>giá</a:t>
            </a:r>
            <a:r>
              <a:rPr lang="en-US" dirty="0" smtClean="0"/>
              <a:t> </a:t>
            </a:r>
            <a:r>
              <a:rPr lang="en-US" dirty="0" err="1" smtClean="0"/>
              <a:t>trị</a:t>
            </a:r>
            <a:r>
              <a:rPr lang="en-US" dirty="0" smtClean="0"/>
              <a:t>:</a:t>
            </a:r>
            <a:endParaRPr lang="en-US" dirty="0"/>
          </a:p>
        </p:txBody>
      </p:sp>
      <p:sp>
        <p:nvSpPr>
          <p:cNvPr id="14" name="Rectangle 13"/>
          <p:cNvSpPr/>
          <p:nvPr/>
        </p:nvSpPr>
        <p:spPr>
          <a:xfrm>
            <a:off x="699793" y="2035135"/>
            <a:ext cx="7774356" cy="178354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880547" y="2185295"/>
            <a:ext cx="7402216" cy="1477328"/>
          </a:xfrm>
          <a:prstGeom prst="rect">
            <a:avLst/>
          </a:prstGeom>
          <a:noFill/>
        </p:spPr>
        <p:txBody>
          <a:bodyPr wrap="square" rtlCol="0">
            <a:spAutoFit/>
          </a:bodyPr>
          <a:lstStyle/>
          <a:p>
            <a:r>
              <a:rPr lang="en-US" dirty="0">
                <a:solidFill>
                  <a:schemeClr val="bg1"/>
                </a:solidFill>
              </a:rPr>
              <a:t>person = </a:t>
            </a:r>
            <a:r>
              <a:rPr lang="en-US" dirty="0">
                <a:solidFill>
                  <a:schemeClr val="accent4">
                    <a:lumMod val="60000"/>
                    <a:lumOff val="40000"/>
                  </a:schemeClr>
                </a:solidFill>
              </a:rPr>
              <a:t>{</a:t>
            </a:r>
          </a:p>
          <a:p>
            <a:r>
              <a:rPr lang="en-US" dirty="0">
                <a:solidFill>
                  <a:schemeClr val="bg1"/>
                </a:solidFill>
              </a:rPr>
              <a:t>    </a:t>
            </a:r>
            <a:r>
              <a:rPr lang="en-US" dirty="0">
                <a:solidFill>
                  <a:schemeClr val="accent2">
                    <a:lumMod val="75000"/>
                  </a:schemeClr>
                </a:solidFill>
              </a:rPr>
              <a:t>"name"</a:t>
            </a:r>
            <a:r>
              <a:rPr lang="en-US" dirty="0">
                <a:solidFill>
                  <a:schemeClr val="bg1"/>
                </a:solidFill>
              </a:rPr>
              <a:t>: </a:t>
            </a:r>
            <a:r>
              <a:rPr lang="en-US" dirty="0">
                <a:solidFill>
                  <a:schemeClr val="accent2">
                    <a:lumMod val="75000"/>
                  </a:schemeClr>
                </a:solidFill>
              </a:rPr>
              <a:t>"John"</a:t>
            </a:r>
            <a:r>
              <a:rPr lang="en-US" dirty="0">
                <a:solidFill>
                  <a:schemeClr val="bg1"/>
                </a:solidFill>
              </a:rPr>
              <a:t>,</a:t>
            </a:r>
          </a:p>
          <a:p>
            <a:r>
              <a:rPr lang="en-US" dirty="0">
                <a:solidFill>
                  <a:schemeClr val="bg1"/>
                </a:solidFill>
              </a:rPr>
              <a:t>    </a:t>
            </a:r>
            <a:r>
              <a:rPr lang="en-US" dirty="0">
                <a:solidFill>
                  <a:schemeClr val="accent2">
                    <a:lumMod val="75000"/>
                  </a:schemeClr>
                </a:solidFill>
              </a:rPr>
              <a:t>"age"</a:t>
            </a:r>
            <a:r>
              <a:rPr lang="en-US" dirty="0">
                <a:solidFill>
                  <a:schemeClr val="bg1"/>
                </a:solidFill>
              </a:rPr>
              <a:t>: </a:t>
            </a:r>
            <a:r>
              <a:rPr lang="en-US" dirty="0">
                <a:solidFill>
                  <a:schemeClr val="accent6">
                    <a:lumMod val="60000"/>
                    <a:lumOff val="40000"/>
                  </a:schemeClr>
                </a:solidFill>
              </a:rPr>
              <a:t>30</a:t>
            </a:r>
            <a:r>
              <a:rPr lang="en-US" dirty="0">
                <a:solidFill>
                  <a:schemeClr val="bg1"/>
                </a:solidFill>
              </a:rPr>
              <a:t>,</a:t>
            </a:r>
          </a:p>
          <a:p>
            <a:r>
              <a:rPr lang="en-US" dirty="0">
                <a:solidFill>
                  <a:schemeClr val="bg1"/>
                </a:solidFill>
              </a:rPr>
              <a:t>    </a:t>
            </a:r>
            <a:r>
              <a:rPr lang="en-US" dirty="0">
                <a:solidFill>
                  <a:schemeClr val="accent2">
                    <a:lumMod val="75000"/>
                  </a:schemeClr>
                </a:solidFill>
              </a:rPr>
              <a:t>"city"</a:t>
            </a:r>
            <a:r>
              <a:rPr lang="en-US" dirty="0">
                <a:solidFill>
                  <a:schemeClr val="bg1"/>
                </a:solidFill>
              </a:rPr>
              <a:t>: </a:t>
            </a:r>
            <a:r>
              <a:rPr lang="en-US" dirty="0">
                <a:solidFill>
                  <a:schemeClr val="accent2">
                    <a:lumMod val="75000"/>
                  </a:schemeClr>
                </a:solidFill>
              </a:rPr>
              <a:t>"New York"</a:t>
            </a:r>
          </a:p>
          <a:p>
            <a:r>
              <a:rPr lang="en-US" dirty="0">
                <a:solidFill>
                  <a:schemeClr val="accent4">
                    <a:lumMod val="60000"/>
                    <a:lumOff val="40000"/>
                  </a:schemeClr>
                </a:solidFill>
              </a:rPr>
              <a:t>}</a:t>
            </a:r>
            <a:endParaRPr lang="en-US" dirty="0">
              <a:solidFill>
                <a:schemeClr val="accent4">
                  <a:lumMod val="60000"/>
                  <a:lumOff val="40000"/>
                </a:schemeClr>
              </a:solidFill>
            </a:endParaRPr>
          </a:p>
        </p:txBody>
      </p:sp>
      <p:sp>
        <p:nvSpPr>
          <p:cNvPr id="17" name="TextBox 16"/>
          <p:cNvSpPr txBox="1"/>
          <p:nvPr/>
        </p:nvSpPr>
        <p:spPr>
          <a:xfrm>
            <a:off x="548981" y="4503649"/>
            <a:ext cx="7697972" cy="923330"/>
          </a:xfrm>
          <a:prstGeom prst="rect">
            <a:avLst/>
          </a:prstGeom>
          <a:noFill/>
        </p:spPr>
        <p:txBody>
          <a:bodyPr wrap="square" rtlCol="0">
            <a:spAutoFit/>
          </a:bodyPr>
          <a:lstStyle/>
          <a:p>
            <a:r>
              <a:rPr lang="en-US" dirty="0" smtClean="0"/>
              <a:t>- </a:t>
            </a:r>
            <a:r>
              <a:rPr lang="en-US" dirty="0" err="1" smtClean="0"/>
              <a:t>Khóa</a:t>
            </a:r>
            <a:r>
              <a:rPr lang="en-US" dirty="0" smtClean="0"/>
              <a:t> </a:t>
            </a:r>
            <a:r>
              <a:rPr lang="en-US" b="1" dirty="0" smtClean="0"/>
              <a:t>"name" </a:t>
            </a:r>
            <a:r>
              <a:rPr lang="en-US" dirty="0" err="1" smtClean="0"/>
              <a:t>liên</a:t>
            </a:r>
            <a:r>
              <a:rPr lang="en-US" dirty="0" smtClean="0"/>
              <a:t> </a:t>
            </a:r>
            <a:r>
              <a:rPr lang="en-US" dirty="0" err="1" smtClean="0"/>
              <a:t>kết</a:t>
            </a:r>
            <a:r>
              <a:rPr lang="en-US" dirty="0" smtClean="0"/>
              <a:t> </a:t>
            </a:r>
            <a:r>
              <a:rPr lang="en-US" dirty="0" err="1" smtClean="0"/>
              <a:t>với</a:t>
            </a:r>
            <a:r>
              <a:rPr lang="en-US" dirty="0" smtClean="0"/>
              <a:t> </a:t>
            </a:r>
            <a:r>
              <a:rPr lang="en-US" dirty="0" err="1" smtClean="0"/>
              <a:t>giá</a:t>
            </a:r>
            <a:r>
              <a:rPr lang="en-US" dirty="0" smtClean="0"/>
              <a:t> </a:t>
            </a:r>
            <a:r>
              <a:rPr lang="en-US" dirty="0" err="1" smtClean="0"/>
              <a:t>trị</a:t>
            </a:r>
            <a:r>
              <a:rPr lang="en-US" dirty="0" smtClean="0"/>
              <a:t> </a:t>
            </a:r>
            <a:r>
              <a:rPr lang="en-US" b="1" dirty="0" smtClean="0"/>
              <a:t>"John"</a:t>
            </a:r>
            <a:endParaRPr lang="en-US" dirty="0" smtClean="0"/>
          </a:p>
          <a:p>
            <a:r>
              <a:rPr lang="en-US" dirty="0" smtClean="0"/>
              <a:t>- </a:t>
            </a:r>
            <a:r>
              <a:rPr lang="en-US" dirty="0" err="1" smtClean="0"/>
              <a:t>Khóa</a:t>
            </a:r>
            <a:r>
              <a:rPr lang="en-US" dirty="0" smtClean="0"/>
              <a:t> </a:t>
            </a:r>
            <a:r>
              <a:rPr lang="en-US" b="1" dirty="0"/>
              <a:t>"age"</a:t>
            </a:r>
            <a:r>
              <a:rPr lang="en-US" dirty="0"/>
              <a:t> </a:t>
            </a:r>
            <a:r>
              <a:rPr lang="en-US" dirty="0" err="1"/>
              <a:t>liên</a:t>
            </a:r>
            <a:r>
              <a:rPr lang="en-US" dirty="0"/>
              <a:t> </a:t>
            </a:r>
            <a:r>
              <a:rPr lang="en-US" dirty="0" err="1"/>
              <a:t>kết</a:t>
            </a:r>
            <a:r>
              <a:rPr lang="en-US" dirty="0"/>
              <a:t> </a:t>
            </a:r>
            <a:r>
              <a:rPr lang="en-US" dirty="0" err="1"/>
              <a:t>với</a:t>
            </a:r>
            <a:r>
              <a:rPr lang="en-US" dirty="0"/>
              <a:t> </a:t>
            </a:r>
            <a:r>
              <a:rPr lang="en-US" dirty="0" err="1"/>
              <a:t>giá</a:t>
            </a:r>
            <a:r>
              <a:rPr lang="en-US" dirty="0"/>
              <a:t> </a:t>
            </a:r>
            <a:r>
              <a:rPr lang="en-US" dirty="0" err="1"/>
              <a:t>trị</a:t>
            </a:r>
            <a:r>
              <a:rPr lang="en-US" dirty="0"/>
              <a:t> </a:t>
            </a:r>
            <a:r>
              <a:rPr lang="en-US" b="1" dirty="0"/>
              <a:t>30</a:t>
            </a:r>
            <a:r>
              <a:rPr lang="en-US" dirty="0"/>
              <a:t> (</a:t>
            </a:r>
            <a:r>
              <a:rPr lang="en-US" dirty="0" err="1"/>
              <a:t>kiểu</a:t>
            </a:r>
            <a:r>
              <a:rPr lang="en-US" dirty="0"/>
              <a:t> </a:t>
            </a:r>
            <a:r>
              <a:rPr lang="en-US" dirty="0" err="1"/>
              <a:t>số</a:t>
            </a:r>
            <a:r>
              <a:rPr lang="en-US" dirty="0"/>
              <a:t> </a:t>
            </a:r>
            <a:r>
              <a:rPr lang="en-US" dirty="0" err="1"/>
              <a:t>nguyên</a:t>
            </a:r>
            <a:r>
              <a:rPr lang="en-US" dirty="0"/>
              <a:t>).</a:t>
            </a:r>
          </a:p>
          <a:p>
            <a:r>
              <a:rPr lang="en-US" dirty="0" smtClean="0"/>
              <a:t>- </a:t>
            </a:r>
            <a:r>
              <a:rPr lang="en-US" dirty="0" err="1" smtClean="0"/>
              <a:t>Khóa</a:t>
            </a:r>
            <a:r>
              <a:rPr lang="en-US" dirty="0" smtClean="0"/>
              <a:t> </a:t>
            </a:r>
            <a:r>
              <a:rPr lang="en-US" b="1" dirty="0"/>
              <a:t>"city"</a:t>
            </a:r>
            <a:r>
              <a:rPr lang="en-US" dirty="0"/>
              <a:t> </a:t>
            </a:r>
            <a:r>
              <a:rPr lang="en-US" dirty="0" err="1"/>
              <a:t>liên</a:t>
            </a:r>
            <a:r>
              <a:rPr lang="en-US" dirty="0"/>
              <a:t> </a:t>
            </a:r>
            <a:r>
              <a:rPr lang="en-US" dirty="0" err="1"/>
              <a:t>kết</a:t>
            </a:r>
            <a:r>
              <a:rPr lang="en-US" dirty="0"/>
              <a:t> </a:t>
            </a:r>
            <a:r>
              <a:rPr lang="en-US" dirty="0" err="1"/>
              <a:t>với</a:t>
            </a:r>
            <a:r>
              <a:rPr lang="en-US" dirty="0"/>
              <a:t> </a:t>
            </a:r>
            <a:r>
              <a:rPr lang="en-US" dirty="0" err="1"/>
              <a:t>giá</a:t>
            </a:r>
            <a:r>
              <a:rPr lang="en-US" dirty="0"/>
              <a:t> </a:t>
            </a:r>
            <a:r>
              <a:rPr lang="en-US" dirty="0" err="1"/>
              <a:t>trị</a:t>
            </a:r>
            <a:r>
              <a:rPr lang="en-US" dirty="0"/>
              <a:t> </a:t>
            </a:r>
            <a:r>
              <a:rPr lang="en-US" b="1" dirty="0"/>
              <a:t>"New York"</a:t>
            </a:r>
          </a:p>
        </p:txBody>
      </p:sp>
    </p:spTree>
    <p:extLst>
      <p:ext uri="{BB962C8B-B14F-4D97-AF65-F5344CB8AC3E}">
        <p14:creationId xmlns:p14="http://schemas.microsoft.com/office/powerpoint/2010/main" val="513138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13.1 </a:t>
            </a:r>
            <a:r>
              <a:rPr lang="en-US" dirty="0" err="1"/>
              <a:t>Tổng</a:t>
            </a:r>
            <a:r>
              <a:rPr lang="en-US" dirty="0"/>
              <a:t> </a:t>
            </a:r>
            <a:r>
              <a:rPr lang="en-US" dirty="0" err="1"/>
              <a:t>quan</a:t>
            </a:r>
            <a:r>
              <a:rPr lang="en-US" dirty="0"/>
              <a:t> </a:t>
            </a:r>
            <a:r>
              <a:rPr lang="en-US" dirty="0" err="1"/>
              <a:t>về</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điển</a:t>
            </a:r>
            <a:r>
              <a:rPr lang="en-US" dirty="0"/>
              <a:t> Dictionaries</a:t>
            </a:r>
            <a:endParaRPr lang="en-US" b="0"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endParaRPr lang="en-US" b="1" dirty="0">
              <a:solidFill>
                <a:srgbClr val="FF0000"/>
              </a:solidFill>
            </a:endParaRPr>
          </a:p>
        </p:txBody>
      </p:sp>
      <p:sp>
        <p:nvSpPr>
          <p:cNvPr id="12" name="TextBox 11"/>
          <p:cNvSpPr txBox="1"/>
          <p:nvPr/>
        </p:nvSpPr>
        <p:spPr>
          <a:xfrm>
            <a:off x="880547" y="4524387"/>
            <a:ext cx="7985052" cy="369332"/>
          </a:xfrm>
          <a:prstGeom prst="rect">
            <a:avLst/>
          </a:prstGeom>
          <a:noFill/>
        </p:spPr>
        <p:txBody>
          <a:bodyPr wrap="square" rtlCol="0">
            <a:spAutoFit/>
          </a:bodyPr>
          <a:lstStyle/>
          <a:p>
            <a:r>
              <a:rPr lang="en-US" dirty="0" smtClean="0"/>
              <a:t>Qua </a:t>
            </a:r>
            <a:r>
              <a:rPr lang="en-US" dirty="0" err="1" smtClean="0"/>
              <a:t>ví</a:t>
            </a:r>
            <a:r>
              <a:rPr lang="en-US" dirty="0" smtClean="0"/>
              <a:t> </a:t>
            </a:r>
            <a:r>
              <a:rPr lang="en-US" dirty="0" err="1" smtClean="0"/>
              <a:t>dụ</a:t>
            </a:r>
            <a:r>
              <a:rPr lang="en-US" dirty="0" smtClean="0"/>
              <a:t> </a:t>
            </a:r>
            <a:r>
              <a:rPr lang="en-US" dirty="0" err="1" smtClean="0"/>
              <a:t>này</a:t>
            </a:r>
            <a:r>
              <a:rPr lang="en-US" dirty="0" smtClean="0"/>
              <a:t> </a:t>
            </a:r>
            <a:r>
              <a:rPr lang="en-US" dirty="0" err="1" smtClean="0"/>
              <a:t>và</a:t>
            </a:r>
            <a:r>
              <a:rPr lang="en-US" dirty="0" smtClean="0"/>
              <a:t> </a:t>
            </a:r>
            <a:r>
              <a:rPr lang="en-US" dirty="0" err="1" smtClean="0"/>
              <a:t>ví</a:t>
            </a:r>
            <a:r>
              <a:rPr lang="en-US" dirty="0" smtClean="0"/>
              <a:t> </a:t>
            </a:r>
            <a:r>
              <a:rPr lang="en-US" dirty="0" err="1" smtClean="0"/>
              <a:t>dụ</a:t>
            </a:r>
            <a:r>
              <a:rPr lang="en-US" dirty="0" smtClean="0"/>
              <a:t> </a:t>
            </a:r>
            <a:r>
              <a:rPr lang="en-US" dirty="0" err="1" smtClean="0"/>
              <a:t>trước</a:t>
            </a:r>
            <a:r>
              <a:rPr lang="en-US" dirty="0" smtClean="0"/>
              <a:t> </a:t>
            </a:r>
            <a:r>
              <a:rPr lang="en-US" dirty="0" err="1" smtClean="0"/>
              <a:t>bạn</a:t>
            </a:r>
            <a:r>
              <a:rPr lang="en-US" dirty="0" smtClean="0"/>
              <a:t> </a:t>
            </a:r>
            <a:r>
              <a:rPr lang="en-US" dirty="0" err="1" smtClean="0"/>
              <a:t>thấy</a:t>
            </a:r>
            <a:r>
              <a:rPr lang="en-US" dirty="0" smtClean="0"/>
              <a:t> </a:t>
            </a:r>
            <a:r>
              <a:rPr lang="en-US" b="1" dirty="0" smtClean="0"/>
              <a:t>value</a:t>
            </a:r>
            <a:r>
              <a:rPr lang="en-US" dirty="0" smtClean="0"/>
              <a:t> </a:t>
            </a:r>
            <a:r>
              <a:rPr lang="en-US" dirty="0" err="1" smtClean="0"/>
              <a:t>có</a:t>
            </a:r>
            <a:r>
              <a:rPr lang="en-US" dirty="0" smtClean="0"/>
              <a:t> </a:t>
            </a:r>
            <a:r>
              <a:rPr lang="en-US" dirty="0" err="1" smtClean="0"/>
              <a:t>thể</a:t>
            </a:r>
            <a:r>
              <a:rPr lang="en-US" dirty="0" smtClean="0"/>
              <a:t> </a:t>
            </a:r>
            <a:r>
              <a:rPr lang="en-US" dirty="0" err="1" smtClean="0"/>
              <a:t>có</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kiểu</a:t>
            </a:r>
            <a:r>
              <a:rPr lang="en-US" dirty="0" smtClean="0"/>
              <a:t> </a:t>
            </a:r>
            <a:r>
              <a:rPr lang="en-US" dirty="0" err="1" smtClean="0"/>
              <a:t>giá</a:t>
            </a:r>
            <a:r>
              <a:rPr lang="en-US" dirty="0" smtClean="0"/>
              <a:t> </a:t>
            </a:r>
            <a:r>
              <a:rPr lang="en-US" dirty="0" err="1" smtClean="0"/>
              <a:t>trị</a:t>
            </a:r>
            <a:endParaRPr lang="en-US" dirty="0"/>
          </a:p>
        </p:txBody>
      </p:sp>
      <p:sp>
        <p:nvSpPr>
          <p:cNvPr id="11" name="Rectangle 10"/>
          <p:cNvSpPr/>
          <p:nvPr/>
        </p:nvSpPr>
        <p:spPr>
          <a:xfrm>
            <a:off x="699793" y="1957623"/>
            <a:ext cx="7774356" cy="24166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880547" y="2107784"/>
            <a:ext cx="7402216" cy="2031325"/>
          </a:xfrm>
          <a:prstGeom prst="rect">
            <a:avLst/>
          </a:prstGeom>
          <a:noFill/>
        </p:spPr>
        <p:txBody>
          <a:bodyPr wrap="square" rtlCol="0">
            <a:spAutoFit/>
          </a:bodyPr>
          <a:lstStyle/>
          <a:p>
            <a:r>
              <a:rPr lang="en-US" dirty="0">
                <a:solidFill>
                  <a:schemeClr val="bg1"/>
                </a:solidFill>
              </a:rPr>
              <a:t>data = </a:t>
            </a:r>
            <a:r>
              <a:rPr lang="en-US" dirty="0">
                <a:solidFill>
                  <a:schemeClr val="accent4">
                    <a:lumMod val="60000"/>
                    <a:lumOff val="40000"/>
                  </a:schemeClr>
                </a:solidFill>
              </a:rPr>
              <a:t>{</a:t>
            </a:r>
            <a:r>
              <a:rPr lang="en-US" dirty="0">
                <a:solidFill>
                  <a:schemeClr val="bg1"/>
                </a:solidFill>
              </a:rPr>
              <a:t> </a:t>
            </a:r>
            <a:endParaRPr lang="en-US" dirty="0">
              <a:solidFill>
                <a:schemeClr val="bg1"/>
              </a:solidFill>
            </a:endParaRPr>
          </a:p>
          <a:p>
            <a:r>
              <a:rPr lang="en-US" dirty="0">
                <a:solidFill>
                  <a:schemeClr val="bg1"/>
                </a:solidFill>
              </a:rPr>
              <a:t> </a:t>
            </a:r>
            <a:r>
              <a:rPr lang="en-US" dirty="0" smtClean="0">
                <a:solidFill>
                  <a:schemeClr val="bg1"/>
                </a:solidFill>
              </a:rPr>
              <a:t>   </a:t>
            </a:r>
            <a:r>
              <a:rPr lang="en-US" dirty="0" smtClean="0">
                <a:solidFill>
                  <a:schemeClr val="accent2">
                    <a:lumMod val="75000"/>
                  </a:schemeClr>
                </a:solidFill>
              </a:rPr>
              <a:t>"</a:t>
            </a:r>
            <a:r>
              <a:rPr lang="en-US" dirty="0">
                <a:solidFill>
                  <a:schemeClr val="accent2">
                    <a:lumMod val="75000"/>
                  </a:schemeClr>
                </a:solidFill>
              </a:rPr>
              <a:t>numbers"</a:t>
            </a:r>
            <a:r>
              <a:rPr lang="en-US" dirty="0">
                <a:solidFill>
                  <a:schemeClr val="bg1"/>
                </a:solidFill>
              </a:rPr>
              <a:t>: </a:t>
            </a:r>
            <a:r>
              <a:rPr lang="en-US" dirty="0">
                <a:solidFill>
                  <a:srgbClr val="FF66CC"/>
                </a:solidFill>
              </a:rPr>
              <a:t>[</a:t>
            </a:r>
            <a:r>
              <a:rPr lang="en-US" dirty="0">
                <a:solidFill>
                  <a:schemeClr val="accent6">
                    <a:lumMod val="60000"/>
                    <a:lumOff val="40000"/>
                  </a:schemeClr>
                </a:solidFill>
              </a:rPr>
              <a:t>1</a:t>
            </a:r>
            <a:r>
              <a:rPr lang="en-US" dirty="0">
                <a:solidFill>
                  <a:schemeClr val="bg1"/>
                </a:solidFill>
              </a:rPr>
              <a:t>, </a:t>
            </a:r>
            <a:r>
              <a:rPr lang="en-US" dirty="0">
                <a:solidFill>
                  <a:schemeClr val="accent6">
                    <a:lumMod val="60000"/>
                    <a:lumOff val="40000"/>
                  </a:schemeClr>
                </a:solidFill>
              </a:rPr>
              <a:t>2</a:t>
            </a:r>
            <a:r>
              <a:rPr lang="en-US" dirty="0">
                <a:solidFill>
                  <a:schemeClr val="bg1"/>
                </a:solidFill>
              </a:rPr>
              <a:t>, </a:t>
            </a:r>
            <a:r>
              <a:rPr lang="en-US" dirty="0">
                <a:solidFill>
                  <a:schemeClr val="accent6">
                    <a:lumMod val="60000"/>
                    <a:lumOff val="40000"/>
                  </a:schemeClr>
                </a:solidFill>
              </a:rPr>
              <a:t>3</a:t>
            </a:r>
            <a:r>
              <a:rPr lang="en-US" dirty="0">
                <a:solidFill>
                  <a:schemeClr val="bg1"/>
                </a:solidFill>
              </a:rPr>
              <a:t>, </a:t>
            </a:r>
            <a:r>
              <a:rPr lang="en-US" dirty="0">
                <a:solidFill>
                  <a:schemeClr val="accent6">
                    <a:lumMod val="60000"/>
                    <a:lumOff val="40000"/>
                  </a:schemeClr>
                </a:solidFill>
              </a:rPr>
              <a:t>4</a:t>
            </a:r>
            <a:r>
              <a:rPr lang="en-US" dirty="0">
                <a:solidFill>
                  <a:schemeClr val="bg1"/>
                </a:solidFill>
              </a:rPr>
              <a:t>, </a:t>
            </a:r>
            <a:r>
              <a:rPr lang="en-US" dirty="0">
                <a:solidFill>
                  <a:schemeClr val="accent6">
                    <a:lumMod val="60000"/>
                    <a:lumOff val="40000"/>
                  </a:schemeClr>
                </a:solidFill>
              </a:rPr>
              <a:t>5</a:t>
            </a:r>
            <a:r>
              <a:rPr lang="en-US" dirty="0">
                <a:solidFill>
                  <a:srgbClr val="FF66CC"/>
                </a:solidFill>
              </a:rPr>
              <a:t>]</a:t>
            </a:r>
            <a:r>
              <a:rPr lang="en-US" dirty="0">
                <a:solidFill>
                  <a:schemeClr val="bg1"/>
                </a:solidFill>
              </a:rPr>
              <a:t>, </a:t>
            </a:r>
            <a:endParaRPr lang="en-US" dirty="0">
              <a:solidFill>
                <a:schemeClr val="bg1"/>
              </a:solidFill>
            </a:endParaRPr>
          </a:p>
          <a:p>
            <a:r>
              <a:rPr lang="en-US" dirty="0" smtClean="0">
                <a:solidFill>
                  <a:schemeClr val="bg1"/>
                </a:solidFill>
              </a:rPr>
              <a:t>    </a:t>
            </a:r>
            <a:r>
              <a:rPr lang="en-US" dirty="0" smtClean="0">
                <a:solidFill>
                  <a:schemeClr val="accent2">
                    <a:lumMod val="75000"/>
                  </a:schemeClr>
                </a:solidFill>
              </a:rPr>
              <a:t>"</a:t>
            </a:r>
            <a:r>
              <a:rPr lang="en-US" dirty="0">
                <a:solidFill>
                  <a:schemeClr val="accent2">
                    <a:lumMod val="75000"/>
                  </a:schemeClr>
                </a:solidFill>
              </a:rPr>
              <a:t>info"</a:t>
            </a:r>
            <a:r>
              <a:rPr lang="en-US" dirty="0">
                <a:solidFill>
                  <a:schemeClr val="bg1"/>
                </a:solidFill>
              </a:rPr>
              <a:t>: </a:t>
            </a:r>
            <a:r>
              <a:rPr lang="en-US" dirty="0">
                <a:solidFill>
                  <a:srgbClr val="FF66CC"/>
                </a:solidFill>
              </a:rPr>
              <a:t>{</a:t>
            </a:r>
            <a:r>
              <a:rPr lang="en-US" dirty="0">
                <a:solidFill>
                  <a:schemeClr val="bg1"/>
                </a:solidFill>
              </a:rPr>
              <a:t> </a:t>
            </a:r>
            <a:endParaRPr lang="en-US" dirty="0" smtClean="0">
              <a:solidFill>
                <a:schemeClr val="bg1"/>
              </a:solidFill>
            </a:endParaRPr>
          </a:p>
          <a:p>
            <a:r>
              <a:rPr lang="en-US" dirty="0">
                <a:solidFill>
                  <a:schemeClr val="bg1"/>
                </a:solidFill>
              </a:rPr>
              <a:t>	</a:t>
            </a:r>
            <a:r>
              <a:rPr lang="en-US" dirty="0" smtClean="0">
                <a:solidFill>
                  <a:schemeClr val="accent2">
                    <a:lumMod val="75000"/>
                  </a:schemeClr>
                </a:solidFill>
              </a:rPr>
              <a:t>"</a:t>
            </a:r>
            <a:r>
              <a:rPr lang="en-US" dirty="0">
                <a:solidFill>
                  <a:schemeClr val="accent2">
                    <a:lumMod val="75000"/>
                  </a:schemeClr>
                </a:solidFill>
              </a:rPr>
              <a:t>name"</a:t>
            </a:r>
            <a:r>
              <a:rPr lang="en-US" dirty="0">
                <a:solidFill>
                  <a:schemeClr val="bg1"/>
                </a:solidFill>
              </a:rPr>
              <a:t>: </a:t>
            </a:r>
            <a:r>
              <a:rPr lang="en-US" dirty="0">
                <a:solidFill>
                  <a:schemeClr val="accent2">
                    <a:lumMod val="75000"/>
                  </a:schemeClr>
                </a:solidFill>
              </a:rPr>
              <a:t>"Alice"</a:t>
            </a:r>
            <a:r>
              <a:rPr lang="en-US" dirty="0">
                <a:solidFill>
                  <a:schemeClr val="bg1"/>
                </a:solidFill>
              </a:rPr>
              <a:t>, </a:t>
            </a:r>
            <a:r>
              <a:rPr lang="en-US" dirty="0">
                <a:solidFill>
                  <a:schemeClr val="accent2">
                    <a:lumMod val="75000"/>
                  </a:schemeClr>
                </a:solidFill>
              </a:rPr>
              <a:t>"age"</a:t>
            </a:r>
            <a:r>
              <a:rPr lang="en-US" dirty="0">
                <a:solidFill>
                  <a:schemeClr val="bg1"/>
                </a:solidFill>
              </a:rPr>
              <a:t>: </a:t>
            </a:r>
            <a:r>
              <a:rPr lang="en-US" dirty="0">
                <a:solidFill>
                  <a:schemeClr val="accent6">
                    <a:lumMod val="60000"/>
                    <a:lumOff val="40000"/>
                  </a:schemeClr>
                </a:solidFill>
              </a:rPr>
              <a:t>25</a:t>
            </a:r>
            <a:r>
              <a:rPr lang="en-US" dirty="0">
                <a:solidFill>
                  <a:schemeClr val="bg1"/>
                </a:solidFill>
              </a:rPr>
              <a:t>, </a:t>
            </a:r>
            <a:r>
              <a:rPr lang="en-US" dirty="0">
                <a:solidFill>
                  <a:schemeClr val="accent2">
                    <a:lumMod val="75000"/>
                  </a:schemeClr>
                </a:solidFill>
              </a:rPr>
              <a:t>"occupation"</a:t>
            </a:r>
            <a:r>
              <a:rPr lang="en-US" dirty="0">
                <a:solidFill>
                  <a:schemeClr val="bg1"/>
                </a:solidFill>
              </a:rPr>
              <a:t>: </a:t>
            </a:r>
            <a:r>
              <a:rPr lang="en-US" dirty="0">
                <a:solidFill>
                  <a:schemeClr val="accent2">
                    <a:lumMod val="75000"/>
                  </a:schemeClr>
                </a:solidFill>
              </a:rPr>
              <a:t>"Engineer"</a:t>
            </a:r>
            <a:r>
              <a:rPr lang="en-US" dirty="0">
                <a:solidFill>
                  <a:schemeClr val="bg1"/>
                </a:solidFill>
              </a:rPr>
              <a:t> </a:t>
            </a:r>
            <a:endParaRPr lang="en-US" dirty="0" smtClean="0">
              <a:solidFill>
                <a:schemeClr val="bg1"/>
              </a:solidFill>
            </a:endParaRPr>
          </a:p>
          <a:p>
            <a:r>
              <a:rPr lang="en-US" dirty="0">
                <a:solidFill>
                  <a:schemeClr val="bg1"/>
                </a:solidFill>
              </a:rPr>
              <a:t>	</a:t>
            </a:r>
            <a:r>
              <a:rPr lang="en-US" dirty="0" smtClean="0">
                <a:solidFill>
                  <a:srgbClr val="FF66CC"/>
                </a:solidFill>
              </a:rPr>
              <a:t>}</a:t>
            </a:r>
            <a:r>
              <a:rPr lang="en-US" dirty="0" smtClean="0">
                <a:solidFill>
                  <a:schemeClr val="bg1"/>
                </a:solidFill>
              </a:rPr>
              <a:t>,    </a:t>
            </a:r>
          </a:p>
          <a:p>
            <a:r>
              <a:rPr lang="en-US" dirty="0">
                <a:solidFill>
                  <a:schemeClr val="bg1"/>
                </a:solidFill>
              </a:rPr>
              <a:t> </a:t>
            </a:r>
            <a:r>
              <a:rPr lang="en-US" dirty="0" smtClean="0">
                <a:solidFill>
                  <a:schemeClr val="bg1"/>
                </a:solidFill>
              </a:rPr>
              <a:t>   </a:t>
            </a:r>
            <a:r>
              <a:rPr lang="en-US" dirty="0" smtClean="0">
                <a:solidFill>
                  <a:schemeClr val="accent2">
                    <a:lumMod val="75000"/>
                  </a:schemeClr>
                </a:solidFill>
              </a:rPr>
              <a:t>"</a:t>
            </a:r>
            <a:r>
              <a:rPr lang="en-US" dirty="0" err="1">
                <a:solidFill>
                  <a:schemeClr val="accent2">
                    <a:lumMod val="75000"/>
                  </a:schemeClr>
                </a:solidFill>
              </a:rPr>
              <a:t>some_function</a:t>
            </a:r>
            <a:r>
              <a:rPr lang="en-US" dirty="0">
                <a:solidFill>
                  <a:schemeClr val="accent2">
                    <a:lumMod val="75000"/>
                  </a:schemeClr>
                </a:solidFill>
              </a:rPr>
              <a:t>"</a:t>
            </a:r>
            <a:r>
              <a:rPr lang="en-US" dirty="0">
                <a:solidFill>
                  <a:schemeClr val="bg1"/>
                </a:solidFill>
              </a:rPr>
              <a:t>: lambda x: x ** </a:t>
            </a:r>
            <a:r>
              <a:rPr lang="en-US" dirty="0">
                <a:solidFill>
                  <a:schemeClr val="accent6">
                    <a:lumMod val="60000"/>
                    <a:lumOff val="40000"/>
                  </a:schemeClr>
                </a:solidFill>
              </a:rPr>
              <a:t>2</a:t>
            </a:r>
            <a:r>
              <a:rPr lang="en-US" dirty="0">
                <a:solidFill>
                  <a:schemeClr val="bg1"/>
                </a:solidFill>
              </a:rPr>
              <a:t> </a:t>
            </a:r>
            <a:endParaRPr lang="en-US" dirty="0" smtClean="0">
              <a:solidFill>
                <a:schemeClr val="bg1"/>
              </a:solidFill>
            </a:endParaRPr>
          </a:p>
          <a:p>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
        <p:nvSpPr>
          <p:cNvPr id="14" name="Flowchart: Decision 13"/>
          <p:cNvSpPr/>
          <p:nvPr/>
        </p:nvSpPr>
        <p:spPr>
          <a:xfrm>
            <a:off x="644674" y="462399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99461" y="4924231"/>
            <a:ext cx="7985052" cy="369332"/>
          </a:xfrm>
          <a:prstGeom prst="rect">
            <a:avLst/>
          </a:prstGeom>
          <a:noFill/>
        </p:spPr>
        <p:txBody>
          <a:bodyPr wrap="square" rtlCol="0">
            <a:spAutoFit/>
          </a:bodyPr>
          <a:lstStyle/>
          <a:p>
            <a:r>
              <a:rPr lang="en-US" dirty="0" err="1" smtClean="0"/>
              <a:t>Kiểu</a:t>
            </a:r>
            <a:r>
              <a:rPr lang="en-US" dirty="0" smtClean="0"/>
              <a:t> </a:t>
            </a:r>
            <a:r>
              <a:rPr lang="en-US" dirty="0" err="1" smtClean="0"/>
              <a:t>số</a:t>
            </a:r>
            <a:r>
              <a:rPr lang="en-US" dirty="0" smtClean="0"/>
              <a:t>, </a:t>
            </a:r>
            <a:r>
              <a:rPr lang="en-US" dirty="0" err="1" smtClean="0"/>
              <a:t>chữ</a:t>
            </a:r>
            <a:r>
              <a:rPr lang="en-US" dirty="0" smtClean="0"/>
              <a:t>, set, function, ….</a:t>
            </a:r>
          </a:p>
        </p:txBody>
      </p:sp>
      <p:sp>
        <p:nvSpPr>
          <p:cNvPr id="20" name="TextBox 19"/>
          <p:cNvSpPr txBox="1"/>
          <p:nvPr/>
        </p:nvSpPr>
        <p:spPr>
          <a:xfrm>
            <a:off x="880547" y="5470685"/>
            <a:ext cx="7985052" cy="369332"/>
          </a:xfrm>
          <a:prstGeom prst="rect">
            <a:avLst/>
          </a:prstGeom>
          <a:noFill/>
        </p:spPr>
        <p:txBody>
          <a:bodyPr wrap="square" rtlCol="0">
            <a:spAutoFit/>
          </a:bodyPr>
          <a:lstStyle/>
          <a:p>
            <a:r>
              <a:rPr lang="en-US" dirty="0" err="1" smtClean="0"/>
              <a:t>Từ</a:t>
            </a:r>
            <a:r>
              <a:rPr lang="en-US" dirty="0"/>
              <a:t> </a:t>
            </a:r>
            <a:r>
              <a:rPr lang="en-US" dirty="0" err="1" smtClean="0"/>
              <a:t>điền</a:t>
            </a:r>
            <a:r>
              <a:rPr lang="en-US" dirty="0" smtClean="0"/>
              <a:t> </a:t>
            </a:r>
            <a:r>
              <a:rPr lang="en-US" dirty="0" err="1" smtClean="0"/>
              <a:t>lồng</a:t>
            </a:r>
            <a:r>
              <a:rPr lang="en-US" dirty="0" smtClean="0"/>
              <a:t> </a:t>
            </a:r>
            <a:r>
              <a:rPr lang="en-US" dirty="0" err="1" smtClean="0"/>
              <a:t>vào</a:t>
            </a:r>
            <a:r>
              <a:rPr lang="en-US" dirty="0" smtClean="0"/>
              <a:t> </a:t>
            </a:r>
            <a:r>
              <a:rPr lang="en-US" dirty="0" err="1" smtClean="0"/>
              <a:t>nhau</a:t>
            </a:r>
            <a:r>
              <a:rPr lang="en-US" dirty="0" smtClean="0"/>
              <a:t> </a:t>
            </a:r>
            <a:r>
              <a:rPr lang="en-US" dirty="0" err="1" smtClean="0"/>
              <a:t>như</a:t>
            </a:r>
            <a:r>
              <a:rPr lang="en-US" dirty="0" smtClean="0"/>
              <a:t> value </a:t>
            </a:r>
            <a:r>
              <a:rPr lang="en-US" dirty="0" err="1" smtClean="0"/>
              <a:t>của</a:t>
            </a:r>
            <a:r>
              <a:rPr lang="en-US" dirty="0" smtClean="0"/>
              <a:t> key info ở </a:t>
            </a:r>
            <a:r>
              <a:rPr lang="en-US" dirty="0" err="1" smtClean="0"/>
              <a:t>trên</a:t>
            </a:r>
            <a:endParaRPr lang="en-US" dirty="0"/>
          </a:p>
        </p:txBody>
      </p:sp>
      <p:sp>
        <p:nvSpPr>
          <p:cNvPr id="21" name="Flowchart: Decision 20"/>
          <p:cNvSpPr/>
          <p:nvPr/>
        </p:nvSpPr>
        <p:spPr>
          <a:xfrm>
            <a:off x="644674" y="557029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196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13.1 </a:t>
            </a:r>
            <a:r>
              <a:rPr lang="en-US" dirty="0" err="1"/>
              <a:t>Tổng</a:t>
            </a:r>
            <a:r>
              <a:rPr lang="en-US" dirty="0"/>
              <a:t> </a:t>
            </a:r>
            <a:r>
              <a:rPr lang="en-US" dirty="0" err="1"/>
              <a:t>quan</a:t>
            </a:r>
            <a:r>
              <a:rPr lang="en-US" dirty="0"/>
              <a:t> </a:t>
            </a:r>
            <a:r>
              <a:rPr lang="en-US" dirty="0" err="1"/>
              <a:t>về</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điển</a:t>
            </a:r>
            <a:r>
              <a:rPr lang="en-US" dirty="0"/>
              <a:t> Dictionaries</a:t>
            </a:r>
            <a:endParaRPr lang="en-US" b="0"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Đặc</a:t>
            </a:r>
            <a:r>
              <a:rPr lang="en-US" b="1" dirty="0" smtClean="0"/>
              <a:t> </a:t>
            </a:r>
            <a:r>
              <a:rPr lang="en-US" b="1" dirty="0" err="1" smtClean="0"/>
              <a:t>tính</a:t>
            </a:r>
            <a:r>
              <a:rPr lang="en-US" b="1" dirty="0" smtClean="0"/>
              <a:t> </a:t>
            </a:r>
            <a:r>
              <a:rPr lang="en-US" b="1" dirty="0" err="1" smtClean="0"/>
              <a:t>của</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từ</a:t>
            </a:r>
            <a:r>
              <a:rPr lang="en-US" b="1" dirty="0" smtClean="0"/>
              <a:t> </a:t>
            </a:r>
            <a:r>
              <a:rPr lang="en-US" b="1" dirty="0" err="1" smtClean="0"/>
              <a:t>điển</a:t>
            </a:r>
            <a:endParaRPr lang="en-US" b="1" dirty="0">
              <a:solidFill>
                <a:srgbClr val="FF0000"/>
              </a:solidFill>
            </a:endParaRPr>
          </a:p>
        </p:txBody>
      </p:sp>
      <p:sp>
        <p:nvSpPr>
          <p:cNvPr id="12" name="TextBox 11"/>
          <p:cNvSpPr txBox="1"/>
          <p:nvPr/>
        </p:nvSpPr>
        <p:spPr>
          <a:xfrm>
            <a:off x="880547" y="2035135"/>
            <a:ext cx="7985052" cy="923330"/>
          </a:xfrm>
          <a:prstGeom prst="rect">
            <a:avLst/>
          </a:prstGeom>
          <a:noFill/>
        </p:spPr>
        <p:txBody>
          <a:bodyPr wrap="square" rtlCol="0">
            <a:spAutoFit/>
          </a:bodyPr>
          <a:lstStyle/>
          <a:p>
            <a:r>
              <a:rPr lang="vi-VN" dirty="0"/>
              <a:t>Từ điển là một cấu trúc dữ liệu </a:t>
            </a:r>
            <a:r>
              <a:rPr lang="vi-VN" b="1" dirty="0"/>
              <a:t>không có thứ tự</a:t>
            </a:r>
            <a:r>
              <a:rPr lang="vi-VN" dirty="0"/>
              <a:t>, điều này có nghĩa là các phần tử không được sắp xếp theo vị trí thứ tự, mà được truy xuất thông qua khóa của chúng</a:t>
            </a:r>
            <a:endParaRPr lang="en-US" dirty="0"/>
          </a:p>
        </p:txBody>
      </p:sp>
      <p:sp>
        <p:nvSpPr>
          <p:cNvPr id="14" name="Flowchart: Decision 13"/>
          <p:cNvSpPr/>
          <p:nvPr/>
        </p:nvSpPr>
        <p:spPr>
          <a:xfrm>
            <a:off x="644674" y="213474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80547" y="3068196"/>
            <a:ext cx="7985052" cy="646331"/>
          </a:xfrm>
          <a:prstGeom prst="rect">
            <a:avLst/>
          </a:prstGeom>
          <a:noFill/>
        </p:spPr>
        <p:txBody>
          <a:bodyPr wrap="square" rtlCol="0">
            <a:spAutoFit/>
          </a:bodyPr>
          <a:lstStyle/>
          <a:p>
            <a:r>
              <a:rPr lang="en-US" dirty="0" smtClean="0"/>
              <a:t>B</a:t>
            </a:r>
            <a:r>
              <a:rPr lang="vi-VN" dirty="0" smtClean="0"/>
              <a:t>ạn </a:t>
            </a:r>
            <a:r>
              <a:rPr lang="vi-VN" dirty="0"/>
              <a:t>có thể thêm, sửa đổi và xóa các cặp khóa-giá trị trong từ điển một cách linh hoạt</a:t>
            </a:r>
            <a:endParaRPr lang="en-US" dirty="0"/>
          </a:p>
        </p:txBody>
      </p:sp>
      <p:sp>
        <p:nvSpPr>
          <p:cNvPr id="15" name="Flowchart: Decision 14"/>
          <p:cNvSpPr/>
          <p:nvPr/>
        </p:nvSpPr>
        <p:spPr>
          <a:xfrm>
            <a:off x="644674" y="3167802"/>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80547" y="3853656"/>
            <a:ext cx="7985052" cy="369332"/>
          </a:xfrm>
          <a:prstGeom prst="rect">
            <a:avLst/>
          </a:prstGeom>
          <a:noFill/>
        </p:spPr>
        <p:txBody>
          <a:bodyPr wrap="square" rtlCol="0">
            <a:spAutoFit/>
          </a:bodyPr>
          <a:lstStyle/>
          <a:p>
            <a:r>
              <a:rPr lang="en-US" dirty="0" err="1" smtClean="0"/>
              <a:t>Không</a:t>
            </a:r>
            <a:r>
              <a:rPr lang="en-US" dirty="0" smtClean="0"/>
              <a:t> </a:t>
            </a:r>
            <a:r>
              <a:rPr lang="en-US" dirty="0" err="1" smtClean="0"/>
              <a:t>cho</a:t>
            </a:r>
            <a:r>
              <a:rPr lang="en-US" dirty="0" smtClean="0"/>
              <a:t> </a:t>
            </a:r>
            <a:r>
              <a:rPr lang="en-US" dirty="0" err="1" smtClean="0"/>
              <a:t>phép</a:t>
            </a:r>
            <a:r>
              <a:rPr lang="en-US" dirty="0" smtClean="0"/>
              <a:t> </a:t>
            </a:r>
            <a:r>
              <a:rPr lang="en-US" dirty="0" err="1" smtClean="0"/>
              <a:t>trùng</a:t>
            </a:r>
            <a:r>
              <a:rPr lang="en-US" dirty="0" smtClean="0"/>
              <a:t> </a:t>
            </a:r>
            <a:r>
              <a:rPr lang="en-US" dirty="0" err="1" smtClean="0"/>
              <a:t>lặp</a:t>
            </a:r>
            <a:r>
              <a:rPr lang="en-US" dirty="0" smtClean="0"/>
              <a:t> </a:t>
            </a:r>
            <a:r>
              <a:rPr lang="en-US" b="1" dirty="0" smtClean="0"/>
              <a:t>key</a:t>
            </a:r>
            <a:endParaRPr lang="en-US" b="1" dirty="0"/>
          </a:p>
        </p:txBody>
      </p:sp>
      <p:sp>
        <p:nvSpPr>
          <p:cNvPr id="17" name="Flowchart: Decision 16"/>
          <p:cNvSpPr/>
          <p:nvPr/>
        </p:nvSpPr>
        <p:spPr>
          <a:xfrm>
            <a:off x="644674" y="3953262"/>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99793" y="4467737"/>
            <a:ext cx="7774356" cy="193596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880547" y="4617898"/>
            <a:ext cx="7402216" cy="1754326"/>
          </a:xfrm>
          <a:prstGeom prst="rect">
            <a:avLst/>
          </a:prstGeom>
          <a:noFill/>
        </p:spPr>
        <p:txBody>
          <a:bodyPr wrap="square" rtlCol="0">
            <a:spAutoFit/>
          </a:bodyPr>
          <a:lstStyle/>
          <a:p>
            <a:r>
              <a:rPr lang="en-US" dirty="0">
                <a:solidFill>
                  <a:schemeClr val="bg1"/>
                </a:solidFill>
              </a:rPr>
              <a:t>person = </a:t>
            </a:r>
            <a:r>
              <a:rPr lang="en-US" dirty="0">
                <a:solidFill>
                  <a:schemeClr val="accent4">
                    <a:lumMod val="60000"/>
                    <a:lumOff val="40000"/>
                  </a:schemeClr>
                </a:solidFill>
              </a:rPr>
              <a:t>{</a:t>
            </a:r>
          </a:p>
          <a:p>
            <a:r>
              <a:rPr lang="en-US" dirty="0">
                <a:solidFill>
                  <a:schemeClr val="bg1"/>
                </a:solidFill>
              </a:rPr>
              <a:t>    </a:t>
            </a:r>
            <a:r>
              <a:rPr lang="en-US" dirty="0">
                <a:solidFill>
                  <a:schemeClr val="accent2">
                    <a:lumMod val="75000"/>
                  </a:schemeClr>
                </a:solidFill>
              </a:rPr>
              <a:t>"name"</a:t>
            </a:r>
            <a:r>
              <a:rPr lang="en-US" dirty="0">
                <a:solidFill>
                  <a:schemeClr val="bg1"/>
                </a:solidFill>
              </a:rPr>
              <a:t>: </a:t>
            </a:r>
            <a:r>
              <a:rPr lang="en-US" dirty="0">
                <a:solidFill>
                  <a:schemeClr val="accent2">
                    <a:lumMod val="75000"/>
                  </a:schemeClr>
                </a:solidFill>
              </a:rPr>
              <a:t>"John"</a:t>
            </a:r>
            <a:r>
              <a:rPr lang="en-US" dirty="0">
                <a:solidFill>
                  <a:schemeClr val="bg1"/>
                </a:solidFill>
              </a:rPr>
              <a:t>,</a:t>
            </a:r>
          </a:p>
          <a:p>
            <a:r>
              <a:rPr lang="en-US" dirty="0">
                <a:solidFill>
                  <a:schemeClr val="bg1"/>
                </a:solidFill>
              </a:rPr>
              <a:t>    </a:t>
            </a:r>
            <a:r>
              <a:rPr lang="en-US" dirty="0">
                <a:solidFill>
                  <a:schemeClr val="accent2">
                    <a:lumMod val="75000"/>
                  </a:schemeClr>
                </a:solidFill>
              </a:rPr>
              <a:t>"age"</a:t>
            </a:r>
            <a:r>
              <a:rPr lang="en-US" dirty="0">
                <a:solidFill>
                  <a:schemeClr val="bg1"/>
                </a:solidFill>
              </a:rPr>
              <a:t>: </a:t>
            </a:r>
            <a:r>
              <a:rPr lang="en-US" dirty="0">
                <a:solidFill>
                  <a:schemeClr val="accent6">
                    <a:lumMod val="60000"/>
                    <a:lumOff val="40000"/>
                  </a:schemeClr>
                </a:solidFill>
              </a:rPr>
              <a:t>30</a:t>
            </a:r>
            <a:r>
              <a:rPr lang="en-US" dirty="0">
                <a:solidFill>
                  <a:schemeClr val="bg1"/>
                </a:solidFill>
              </a:rPr>
              <a:t>,</a:t>
            </a:r>
          </a:p>
          <a:p>
            <a:r>
              <a:rPr lang="en-US" dirty="0">
                <a:solidFill>
                  <a:schemeClr val="bg1"/>
                </a:solidFill>
              </a:rPr>
              <a:t>    </a:t>
            </a:r>
            <a:r>
              <a:rPr lang="en-US" dirty="0">
                <a:solidFill>
                  <a:schemeClr val="accent2">
                    <a:lumMod val="75000"/>
                  </a:schemeClr>
                </a:solidFill>
              </a:rPr>
              <a:t>"city"</a:t>
            </a:r>
            <a:r>
              <a:rPr lang="en-US" dirty="0">
                <a:solidFill>
                  <a:schemeClr val="bg1"/>
                </a:solidFill>
              </a:rPr>
              <a:t>: </a:t>
            </a:r>
            <a:r>
              <a:rPr lang="en-US" dirty="0">
                <a:solidFill>
                  <a:schemeClr val="accent2">
                    <a:lumMod val="75000"/>
                  </a:schemeClr>
                </a:solidFill>
              </a:rPr>
              <a:t>"New </a:t>
            </a:r>
            <a:r>
              <a:rPr lang="en-US" dirty="0" smtClean="0">
                <a:solidFill>
                  <a:schemeClr val="accent2">
                    <a:lumMod val="75000"/>
                  </a:schemeClr>
                </a:solidFill>
              </a:rPr>
              <a:t>York“,</a:t>
            </a:r>
          </a:p>
          <a:p>
            <a:r>
              <a:rPr lang="en-US" dirty="0" smtClean="0">
                <a:solidFill>
                  <a:schemeClr val="accent2">
                    <a:lumMod val="75000"/>
                  </a:schemeClr>
                </a:solidFill>
              </a:rPr>
              <a:t>    "</a:t>
            </a:r>
            <a:r>
              <a:rPr lang="en-US" dirty="0">
                <a:solidFill>
                  <a:schemeClr val="accent2">
                    <a:lumMod val="75000"/>
                  </a:schemeClr>
                </a:solidFill>
              </a:rPr>
              <a:t>city"</a:t>
            </a:r>
            <a:r>
              <a:rPr lang="en-US" dirty="0">
                <a:solidFill>
                  <a:schemeClr val="bg1"/>
                </a:solidFill>
              </a:rPr>
              <a:t>: </a:t>
            </a:r>
            <a:r>
              <a:rPr lang="en-US" dirty="0" smtClean="0">
                <a:solidFill>
                  <a:schemeClr val="accent2">
                    <a:lumMod val="75000"/>
                  </a:schemeClr>
                </a:solidFill>
              </a:rPr>
              <a:t>“WDC"</a:t>
            </a:r>
            <a:endParaRPr lang="en-US" dirty="0">
              <a:solidFill>
                <a:schemeClr val="accent2">
                  <a:lumMod val="75000"/>
                </a:schemeClr>
              </a:solidFill>
            </a:endParaRPr>
          </a:p>
          <a:p>
            <a:r>
              <a:rPr lang="en-US" dirty="0">
                <a:solidFill>
                  <a:schemeClr val="accent4">
                    <a:lumMod val="60000"/>
                    <a:lumOff val="40000"/>
                  </a:schemeClr>
                </a:solidFill>
              </a:rPr>
              <a:t>}</a:t>
            </a:r>
            <a:endParaRPr lang="en-US" dirty="0">
              <a:solidFill>
                <a:schemeClr val="accent4">
                  <a:lumMod val="60000"/>
                  <a:lumOff val="40000"/>
                </a:schemeClr>
              </a:solidFill>
            </a:endParaRPr>
          </a:p>
        </p:txBody>
      </p:sp>
      <p:sp>
        <p:nvSpPr>
          <p:cNvPr id="4" name="TextBox 3"/>
          <p:cNvSpPr txBox="1"/>
          <p:nvPr/>
        </p:nvSpPr>
        <p:spPr>
          <a:xfrm>
            <a:off x="4093535" y="5251053"/>
            <a:ext cx="2987749" cy="369332"/>
          </a:xfrm>
          <a:prstGeom prst="rect">
            <a:avLst/>
          </a:prstGeom>
          <a:noFill/>
        </p:spPr>
        <p:txBody>
          <a:bodyPr wrap="square" rtlCol="0">
            <a:spAutoFit/>
          </a:bodyPr>
          <a:lstStyle/>
          <a:p>
            <a:r>
              <a:rPr lang="en-US" dirty="0" err="1" smtClean="0">
                <a:solidFill>
                  <a:schemeClr val="bg1"/>
                </a:solidFill>
              </a:rPr>
              <a:t>Lỗi</a:t>
            </a:r>
            <a:r>
              <a:rPr lang="en-US" dirty="0" smtClean="0">
                <a:solidFill>
                  <a:schemeClr val="bg1"/>
                </a:solidFill>
              </a:rPr>
              <a:t> </a:t>
            </a:r>
            <a:r>
              <a:rPr lang="en-US" dirty="0" err="1" smtClean="0">
                <a:solidFill>
                  <a:schemeClr val="bg1"/>
                </a:solidFill>
              </a:rPr>
              <a:t>vì</a:t>
            </a:r>
            <a:r>
              <a:rPr lang="en-US" dirty="0" smtClean="0">
                <a:solidFill>
                  <a:schemeClr val="bg1"/>
                </a:solidFill>
              </a:rPr>
              <a:t> </a:t>
            </a:r>
            <a:r>
              <a:rPr lang="en-US" dirty="0" err="1" smtClean="0">
                <a:solidFill>
                  <a:schemeClr val="bg1"/>
                </a:solidFill>
              </a:rPr>
              <a:t>trùng</a:t>
            </a:r>
            <a:r>
              <a:rPr lang="en-US" dirty="0" smtClean="0">
                <a:solidFill>
                  <a:schemeClr val="bg1"/>
                </a:solidFill>
              </a:rPr>
              <a:t> </a:t>
            </a:r>
            <a:r>
              <a:rPr lang="en-US" dirty="0" err="1" smtClean="0">
                <a:solidFill>
                  <a:schemeClr val="bg1"/>
                </a:solidFill>
              </a:rPr>
              <a:t>lặp</a:t>
            </a:r>
            <a:r>
              <a:rPr lang="en-US" dirty="0" smtClean="0">
                <a:solidFill>
                  <a:schemeClr val="bg1"/>
                </a:solidFill>
              </a:rPr>
              <a:t> key </a:t>
            </a:r>
            <a:r>
              <a:rPr lang="en-US" b="1" dirty="0" smtClean="0">
                <a:solidFill>
                  <a:schemeClr val="bg1"/>
                </a:solidFill>
              </a:rPr>
              <a:t>city</a:t>
            </a:r>
            <a:endParaRPr lang="en-US" b="1" dirty="0">
              <a:solidFill>
                <a:schemeClr val="bg1"/>
              </a:solidFill>
            </a:endParaRPr>
          </a:p>
        </p:txBody>
      </p:sp>
    </p:spTree>
    <p:extLst>
      <p:ext uri="{BB962C8B-B14F-4D97-AF65-F5344CB8AC3E}">
        <p14:creationId xmlns:p14="http://schemas.microsoft.com/office/powerpoint/2010/main" val="2548465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13.2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a:t>
            </a:r>
            <a:r>
              <a:rPr lang="en-US" dirty="0" err="1" smtClean="0"/>
              <a:t>với</a:t>
            </a:r>
            <a:r>
              <a:rPr lang="en-US" dirty="0" smtClean="0"/>
              <a:t> </a:t>
            </a:r>
            <a:r>
              <a:rPr lang="en-US" dirty="0" err="1"/>
              <a:t>từ</a:t>
            </a:r>
            <a:r>
              <a:rPr lang="en-US" dirty="0"/>
              <a:t> </a:t>
            </a:r>
            <a:r>
              <a:rPr lang="en-US" dirty="0" err="1"/>
              <a:t>điển</a:t>
            </a:r>
            <a:r>
              <a:rPr lang="en-US" dirty="0"/>
              <a:t> Dictionaries</a:t>
            </a:r>
            <a:endParaRPr lang="en-US" b="0"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a:t>Phương</a:t>
            </a:r>
            <a:r>
              <a:rPr lang="en-US" b="1" dirty="0"/>
              <a:t> </a:t>
            </a:r>
            <a:r>
              <a:rPr lang="en-US" b="1" dirty="0" err="1"/>
              <a:t>thức</a:t>
            </a:r>
            <a:r>
              <a:rPr lang="en-US" b="1" dirty="0"/>
              <a:t> </a:t>
            </a:r>
            <a:r>
              <a:rPr lang="en-US" b="1" dirty="0" err="1" smtClean="0">
                <a:solidFill>
                  <a:srgbClr val="FF0000"/>
                </a:solidFill>
              </a:rPr>
              <a:t>len</a:t>
            </a:r>
            <a:r>
              <a:rPr lang="en-US" b="1" dirty="0" smtClean="0">
                <a:solidFill>
                  <a:srgbClr val="FF0000"/>
                </a:solidFill>
              </a:rPr>
              <a:t>()</a:t>
            </a:r>
            <a:endParaRPr lang="en-US" b="1" dirty="0">
              <a:solidFill>
                <a:srgbClr val="FF0000"/>
              </a:solidFill>
            </a:endParaRPr>
          </a:p>
        </p:txBody>
      </p:sp>
      <p:sp>
        <p:nvSpPr>
          <p:cNvPr id="28" name="TextBox 27"/>
          <p:cNvSpPr txBox="1"/>
          <p:nvPr/>
        </p:nvSpPr>
        <p:spPr>
          <a:xfrm>
            <a:off x="548981" y="2017550"/>
            <a:ext cx="7610868" cy="369332"/>
          </a:xfrm>
          <a:prstGeom prst="rect">
            <a:avLst/>
          </a:prstGeom>
          <a:noFill/>
        </p:spPr>
        <p:txBody>
          <a:bodyPr wrap="square" rtlCol="0">
            <a:spAutoFit/>
          </a:bodyPr>
          <a:lstStyle/>
          <a:p>
            <a:r>
              <a:rPr lang="en-US" dirty="0" err="1" smtClean="0"/>
              <a:t>Kiểm</a:t>
            </a:r>
            <a:r>
              <a:rPr lang="en-US" dirty="0" smtClean="0"/>
              <a:t> </a:t>
            </a:r>
            <a:r>
              <a:rPr lang="en-US" dirty="0" err="1" smtClean="0"/>
              <a:t>tra</a:t>
            </a:r>
            <a:r>
              <a:rPr lang="en-US" dirty="0" smtClean="0"/>
              <a:t> </a:t>
            </a:r>
            <a:r>
              <a:rPr lang="en-US" dirty="0" err="1" smtClean="0"/>
              <a:t>độ</a:t>
            </a:r>
            <a:r>
              <a:rPr lang="en-US" dirty="0" smtClean="0"/>
              <a:t> </a:t>
            </a:r>
            <a:r>
              <a:rPr lang="en-US" dirty="0" err="1" smtClean="0"/>
              <a:t>dài</a:t>
            </a:r>
            <a:r>
              <a:rPr lang="en-US" dirty="0" smtClean="0"/>
              <a:t> </a:t>
            </a:r>
            <a:r>
              <a:rPr lang="en-US" dirty="0" err="1" smtClean="0"/>
              <a:t>của</a:t>
            </a:r>
            <a:r>
              <a:rPr lang="en-US" dirty="0" smtClean="0"/>
              <a:t> </a:t>
            </a:r>
            <a:r>
              <a:rPr lang="en-US" dirty="0" err="1" smtClean="0"/>
              <a:t>từ</a:t>
            </a:r>
            <a:r>
              <a:rPr lang="en-US" dirty="0" smtClean="0"/>
              <a:t> </a:t>
            </a:r>
            <a:r>
              <a:rPr lang="en-US" dirty="0" err="1" smtClean="0"/>
              <a:t>điển</a:t>
            </a:r>
            <a:endParaRPr lang="en-US" b="1" dirty="0"/>
          </a:p>
        </p:txBody>
      </p:sp>
      <p:sp>
        <p:nvSpPr>
          <p:cNvPr id="25" name="Rectangle 24"/>
          <p:cNvSpPr/>
          <p:nvPr/>
        </p:nvSpPr>
        <p:spPr>
          <a:xfrm>
            <a:off x="646630" y="2572616"/>
            <a:ext cx="7774356" cy="678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827384" y="2722775"/>
            <a:ext cx="7402216" cy="369332"/>
          </a:xfrm>
          <a:prstGeom prst="rect">
            <a:avLst/>
          </a:prstGeom>
          <a:noFill/>
        </p:spPr>
        <p:txBody>
          <a:bodyPr wrap="square" rtlCol="0">
            <a:spAutoFit/>
          </a:bodyPr>
          <a:lstStyle/>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len</a:t>
            </a:r>
            <a:r>
              <a:rPr lang="en-US" dirty="0" smtClean="0">
                <a:solidFill>
                  <a:srgbClr val="FF66CC"/>
                </a:solidFill>
              </a:rPr>
              <a:t>(</a:t>
            </a:r>
            <a:r>
              <a:rPr lang="en-US" dirty="0">
                <a:solidFill>
                  <a:schemeClr val="bg1"/>
                </a:solidFill>
              </a:rPr>
              <a:t>person</a:t>
            </a:r>
            <a:r>
              <a:rPr lang="en-US" dirty="0" smtClean="0">
                <a:solidFill>
                  <a:srgbClr val="FF66CC"/>
                </a:solidFill>
              </a:rPr>
              <a:t>)</a:t>
            </a:r>
            <a:r>
              <a:rPr lang="en-US" dirty="0" smtClean="0">
                <a:solidFill>
                  <a:schemeClr val="accent4">
                    <a:lumMod val="60000"/>
                    <a:lumOff val="40000"/>
                  </a:schemeClr>
                </a:solidFill>
              </a:rPr>
              <a:t>) # </a:t>
            </a:r>
            <a:r>
              <a:rPr lang="en-US" dirty="0" err="1" smtClean="0">
                <a:solidFill>
                  <a:schemeClr val="accent4">
                    <a:lumMod val="60000"/>
                    <a:lumOff val="40000"/>
                  </a:schemeClr>
                </a:solidFill>
              </a:rPr>
              <a:t>cho</a:t>
            </a:r>
            <a:r>
              <a:rPr lang="en-US" dirty="0" smtClean="0">
                <a:solidFill>
                  <a:schemeClr val="accent4">
                    <a:lumMod val="60000"/>
                    <a:lumOff val="40000"/>
                  </a:schemeClr>
                </a:solidFill>
              </a:rPr>
              <a:t> </a:t>
            </a:r>
            <a:r>
              <a:rPr lang="en-US" dirty="0" err="1" smtClean="0">
                <a:solidFill>
                  <a:schemeClr val="accent4">
                    <a:lumMod val="60000"/>
                    <a:lumOff val="40000"/>
                  </a:schemeClr>
                </a:solidFill>
              </a:rPr>
              <a:t>kết</a:t>
            </a:r>
            <a:r>
              <a:rPr lang="en-US" dirty="0" smtClean="0">
                <a:solidFill>
                  <a:schemeClr val="accent4">
                    <a:lumMod val="60000"/>
                    <a:lumOff val="40000"/>
                  </a:schemeClr>
                </a:solidFill>
              </a:rPr>
              <a:t> </a:t>
            </a:r>
            <a:r>
              <a:rPr lang="en-US" dirty="0" err="1" smtClean="0">
                <a:solidFill>
                  <a:schemeClr val="accent4">
                    <a:lumMod val="60000"/>
                    <a:lumOff val="40000"/>
                  </a:schemeClr>
                </a:solidFill>
              </a:rPr>
              <a:t>quả</a:t>
            </a:r>
            <a:r>
              <a:rPr lang="en-US" dirty="0" smtClean="0">
                <a:solidFill>
                  <a:schemeClr val="accent4">
                    <a:lumMod val="60000"/>
                    <a:lumOff val="40000"/>
                  </a:schemeClr>
                </a:solidFill>
              </a:rPr>
              <a:t>: 3</a:t>
            </a:r>
            <a:endParaRPr lang="en-US" sz="1600" b="1" dirty="0">
              <a:solidFill>
                <a:schemeClr val="accent4">
                  <a:lumMod val="60000"/>
                  <a:lumOff val="40000"/>
                </a:schemeClr>
              </a:solidFill>
            </a:endParaRPr>
          </a:p>
        </p:txBody>
      </p:sp>
      <p:pic>
        <p:nvPicPr>
          <p:cNvPr id="30"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373908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1041993" y="3779654"/>
            <a:ext cx="6432695" cy="369332"/>
          </a:xfrm>
          <a:prstGeom prst="rect">
            <a:avLst/>
          </a:prstGeom>
          <a:noFill/>
        </p:spPr>
        <p:txBody>
          <a:bodyPr wrap="square" rtlCol="0">
            <a:spAutoFit/>
          </a:bodyPr>
          <a:lstStyle/>
          <a:p>
            <a:r>
              <a:rPr lang="en-US" b="1" dirty="0" err="1"/>
              <a:t>Phương</a:t>
            </a:r>
            <a:r>
              <a:rPr lang="en-US" b="1" dirty="0"/>
              <a:t> </a:t>
            </a:r>
            <a:r>
              <a:rPr lang="en-US" b="1" dirty="0" err="1"/>
              <a:t>thức</a:t>
            </a:r>
            <a:r>
              <a:rPr lang="en-US" b="1" dirty="0"/>
              <a:t> </a:t>
            </a:r>
            <a:r>
              <a:rPr lang="en-US" b="1" dirty="0" smtClean="0">
                <a:solidFill>
                  <a:srgbClr val="FF0000"/>
                </a:solidFill>
              </a:rPr>
              <a:t>type()</a:t>
            </a:r>
            <a:endParaRPr lang="en-US" b="1" dirty="0">
              <a:solidFill>
                <a:srgbClr val="FF0000"/>
              </a:solidFill>
            </a:endParaRPr>
          </a:p>
        </p:txBody>
      </p:sp>
      <p:sp>
        <p:nvSpPr>
          <p:cNvPr id="34" name="Rectangle 33"/>
          <p:cNvSpPr/>
          <p:nvPr/>
        </p:nvSpPr>
        <p:spPr>
          <a:xfrm>
            <a:off x="646630" y="4816085"/>
            <a:ext cx="7774356" cy="678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827384" y="4966244"/>
            <a:ext cx="7402216" cy="369332"/>
          </a:xfrm>
          <a:prstGeom prst="rect">
            <a:avLst/>
          </a:prstGeom>
          <a:noFill/>
        </p:spPr>
        <p:txBody>
          <a:bodyPr wrap="square" rtlCol="0">
            <a:spAutoFit/>
          </a:bodyPr>
          <a:lstStyle/>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type</a:t>
            </a:r>
            <a:r>
              <a:rPr lang="en-US" dirty="0" smtClean="0">
                <a:solidFill>
                  <a:srgbClr val="FF66CC"/>
                </a:solidFill>
              </a:rPr>
              <a:t>(</a:t>
            </a:r>
            <a:r>
              <a:rPr lang="en-US" dirty="0" smtClean="0">
                <a:solidFill>
                  <a:schemeClr val="bg1"/>
                </a:solidFill>
              </a:rPr>
              <a:t>person</a:t>
            </a:r>
            <a:r>
              <a:rPr lang="en-US" dirty="0" smtClean="0">
                <a:solidFill>
                  <a:srgbClr val="FF66CC"/>
                </a:solidFill>
              </a:rPr>
              <a:t>)</a:t>
            </a:r>
            <a:r>
              <a:rPr lang="en-US" dirty="0" smtClean="0">
                <a:solidFill>
                  <a:schemeClr val="accent4">
                    <a:lumMod val="60000"/>
                    <a:lumOff val="40000"/>
                  </a:schemeClr>
                </a:solidFill>
              </a:rPr>
              <a:t>) #</a:t>
            </a:r>
            <a:r>
              <a:rPr lang="en-US" dirty="0" err="1" smtClean="0">
                <a:solidFill>
                  <a:schemeClr val="accent4">
                    <a:lumMod val="60000"/>
                    <a:lumOff val="40000"/>
                  </a:schemeClr>
                </a:solidFill>
              </a:rPr>
              <a:t>cho</a:t>
            </a:r>
            <a:r>
              <a:rPr lang="en-US" dirty="0" smtClean="0">
                <a:solidFill>
                  <a:schemeClr val="accent4">
                    <a:lumMod val="60000"/>
                    <a:lumOff val="40000"/>
                  </a:schemeClr>
                </a:solidFill>
              </a:rPr>
              <a:t> </a:t>
            </a:r>
            <a:r>
              <a:rPr lang="en-US" dirty="0" err="1" smtClean="0">
                <a:solidFill>
                  <a:schemeClr val="accent4">
                    <a:lumMod val="60000"/>
                    <a:lumOff val="40000"/>
                  </a:schemeClr>
                </a:solidFill>
              </a:rPr>
              <a:t>kết</a:t>
            </a:r>
            <a:r>
              <a:rPr lang="en-US" dirty="0" smtClean="0">
                <a:solidFill>
                  <a:schemeClr val="accent4">
                    <a:lumMod val="60000"/>
                    <a:lumOff val="40000"/>
                  </a:schemeClr>
                </a:solidFill>
              </a:rPr>
              <a:t> </a:t>
            </a:r>
            <a:r>
              <a:rPr lang="en-US" dirty="0" err="1" smtClean="0">
                <a:solidFill>
                  <a:schemeClr val="accent4">
                    <a:lumMod val="60000"/>
                    <a:lumOff val="40000"/>
                  </a:schemeClr>
                </a:solidFill>
              </a:rPr>
              <a:t>quả</a:t>
            </a:r>
            <a:r>
              <a:rPr lang="en-US" dirty="0" smtClean="0">
                <a:solidFill>
                  <a:schemeClr val="accent4">
                    <a:lumMod val="60000"/>
                    <a:lumOff val="40000"/>
                  </a:schemeClr>
                </a:solidFill>
              </a:rPr>
              <a:t> </a:t>
            </a:r>
            <a:r>
              <a:rPr lang="en-US" dirty="0">
                <a:solidFill>
                  <a:schemeClr val="bg1"/>
                </a:solidFill>
              </a:rPr>
              <a:t>&lt;class '</a:t>
            </a:r>
            <a:r>
              <a:rPr lang="en-US" dirty="0" err="1">
                <a:solidFill>
                  <a:schemeClr val="bg1"/>
                </a:solidFill>
              </a:rPr>
              <a:t>dict</a:t>
            </a:r>
            <a:r>
              <a:rPr lang="en-US" dirty="0">
                <a:solidFill>
                  <a:schemeClr val="bg1"/>
                </a:solidFill>
              </a:rPr>
              <a:t>'&gt;</a:t>
            </a:r>
            <a:endParaRPr lang="en-US" sz="1600" b="1" dirty="0">
              <a:solidFill>
                <a:schemeClr val="bg1"/>
              </a:solidFill>
            </a:endParaRPr>
          </a:p>
        </p:txBody>
      </p:sp>
      <p:sp>
        <p:nvSpPr>
          <p:cNvPr id="36" name="TextBox 35"/>
          <p:cNvSpPr txBox="1"/>
          <p:nvPr/>
        </p:nvSpPr>
        <p:spPr>
          <a:xfrm>
            <a:off x="548981" y="4324815"/>
            <a:ext cx="7610868" cy="369332"/>
          </a:xfrm>
          <a:prstGeom prst="rect">
            <a:avLst/>
          </a:prstGeom>
          <a:noFill/>
        </p:spPr>
        <p:txBody>
          <a:bodyPr wrap="square" rtlCol="0">
            <a:spAutoFit/>
          </a:bodyPr>
          <a:lstStyle/>
          <a:p>
            <a:r>
              <a:rPr lang="en-US" dirty="0" err="1" smtClean="0"/>
              <a:t>Kiểm</a:t>
            </a:r>
            <a:r>
              <a:rPr lang="en-US" dirty="0" smtClean="0"/>
              <a:t> </a:t>
            </a:r>
            <a:r>
              <a:rPr lang="en-US" dirty="0" err="1" smtClean="0"/>
              <a:t>tra</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từ</a:t>
            </a:r>
            <a:r>
              <a:rPr lang="en-US" dirty="0" smtClean="0"/>
              <a:t> </a:t>
            </a:r>
            <a:r>
              <a:rPr lang="en-US" dirty="0" err="1" smtClean="0"/>
              <a:t>điển</a:t>
            </a:r>
            <a:endParaRPr lang="en-US" b="1" dirty="0"/>
          </a:p>
        </p:txBody>
      </p:sp>
    </p:spTree>
    <p:extLst>
      <p:ext uri="{BB962C8B-B14F-4D97-AF65-F5344CB8AC3E}">
        <p14:creationId xmlns:p14="http://schemas.microsoft.com/office/powerpoint/2010/main" val="34061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13.2 </a:t>
            </a: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r>
              <a:rPr lang="en-US" dirty="0" err="1"/>
              <a:t>với</a:t>
            </a:r>
            <a:r>
              <a:rPr lang="en-US" dirty="0"/>
              <a:t> </a:t>
            </a:r>
            <a:r>
              <a:rPr lang="en-US" dirty="0" err="1"/>
              <a:t>từ</a:t>
            </a:r>
            <a:r>
              <a:rPr lang="en-US" dirty="0"/>
              <a:t> </a:t>
            </a:r>
            <a:r>
              <a:rPr lang="en-US" dirty="0" err="1"/>
              <a:t>điển</a:t>
            </a:r>
            <a:r>
              <a:rPr lang="en-US" dirty="0"/>
              <a:t> Dictionaries</a:t>
            </a:r>
            <a:endParaRPr lang="en-US" b="0" dirty="0"/>
          </a:p>
        </p:txBody>
      </p:sp>
      <p:sp>
        <p:nvSpPr>
          <p:cNvPr id="29" name="Rectangle 28"/>
          <p:cNvSpPr/>
          <p:nvPr/>
        </p:nvSpPr>
        <p:spPr>
          <a:xfrm>
            <a:off x="699793" y="2583720"/>
            <a:ext cx="7774356" cy="8690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33879"/>
            <a:ext cx="7402216" cy="646331"/>
          </a:xfrm>
          <a:prstGeom prst="rect">
            <a:avLst/>
          </a:prstGeom>
          <a:noFill/>
        </p:spPr>
        <p:txBody>
          <a:bodyPr wrap="square" rtlCol="0">
            <a:spAutoFit/>
          </a:bodyPr>
          <a:lstStyle/>
          <a:p>
            <a:r>
              <a:rPr lang="en-US" dirty="0">
                <a:solidFill>
                  <a:schemeClr val="bg1"/>
                </a:solidFill>
              </a:rPr>
              <a:t>n</a:t>
            </a:r>
            <a:r>
              <a:rPr lang="en-US" dirty="0" smtClean="0">
                <a:solidFill>
                  <a:schemeClr val="bg1"/>
                </a:solidFill>
              </a:rPr>
              <a:t>ame = person</a:t>
            </a:r>
            <a:r>
              <a:rPr lang="en-US" dirty="0" smtClean="0">
                <a:solidFill>
                  <a:schemeClr val="accent4">
                    <a:lumMod val="60000"/>
                    <a:lumOff val="40000"/>
                  </a:schemeClr>
                </a:solidFill>
              </a:rPr>
              <a:t>[</a:t>
            </a:r>
            <a:r>
              <a:rPr lang="en-US" dirty="0" smtClean="0">
                <a:solidFill>
                  <a:schemeClr val="accent2">
                    <a:lumMod val="75000"/>
                  </a:schemeClr>
                </a:solidFill>
              </a:rPr>
              <a:t>“name”</a:t>
            </a:r>
            <a:r>
              <a:rPr lang="en-US" dirty="0" smtClean="0">
                <a:solidFill>
                  <a:schemeClr val="accent4">
                    <a:lumMod val="60000"/>
                    <a:lumOff val="40000"/>
                  </a:schemeClr>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name</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Truy</a:t>
            </a:r>
            <a:r>
              <a:rPr lang="en-US" b="1" dirty="0" smtClean="0"/>
              <a:t> </a:t>
            </a:r>
            <a:r>
              <a:rPr lang="en-US" b="1" dirty="0" err="1" smtClean="0"/>
              <a:t>cập</a:t>
            </a:r>
            <a:r>
              <a:rPr lang="en-US" b="1" dirty="0" smtClean="0"/>
              <a:t> </a:t>
            </a:r>
            <a:r>
              <a:rPr lang="en-US" b="1" dirty="0" err="1" smtClean="0"/>
              <a:t>đến</a:t>
            </a:r>
            <a:r>
              <a:rPr lang="en-US" b="1" dirty="0" smtClean="0"/>
              <a:t> </a:t>
            </a:r>
            <a:r>
              <a:rPr lang="en-US" b="1" dirty="0" err="1" smtClean="0"/>
              <a:t>các</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của</a:t>
            </a:r>
            <a:r>
              <a:rPr lang="en-US" b="1" dirty="0" smtClean="0"/>
              <a:t> </a:t>
            </a:r>
            <a:r>
              <a:rPr lang="en-US" b="1" dirty="0" err="1" smtClean="0"/>
              <a:t>từ</a:t>
            </a:r>
            <a:r>
              <a:rPr lang="en-US" b="1" dirty="0" smtClean="0"/>
              <a:t> </a:t>
            </a:r>
            <a:r>
              <a:rPr lang="en-US" b="1" dirty="0" err="1" smtClean="0"/>
              <a:t>điển</a:t>
            </a:r>
            <a:endParaRPr lang="en-US" b="1" dirty="0">
              <a:solidFill>
                <a:srgbClr val="FF0000"/>
              </a:solidFill>
            </a:endParaRPr>
          </a:p>
        </p:txBody>
      </p:sp>
      <p:sp>
        <p:nvSpPr>
          <p:cNvPr id="28" name="TextBox 27"/>
          <p:cNvSpPr txBox="1"/>
          <p:nvPr/>
        </p:nvSpPr>
        <p:spPr>
          <a:xfrm>
            <a:off x="625365" y="2017550"/>
            <a:ext cx="7834152" cy="369332"/>
          </a:xfrm>
          <a:prstGeom prst="rect">
            <a:avLst/>
          </a:prstGeom>
          <a:noFill/>
        </p:spPr>
        <p:txBody>
          <a:bodyPr wrap="square" rtlCol="0">
            <a:spAutoFit/>
          </a:bodyPr>
          <a:lstStyle/>
          <a:p>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lấy</a:t>
            </a:r>
            <a:r>
              <a:rPr lang="en-US" dirty="0" smtClean="0"/>
              <a:t> </a:t>
            </a:r>
            <a:r>
              <a:rPr lang="en-US" dirty="0" err="1" smtClean="0"/>
              <a:t>giá</a:t>
            </a:r>
            <a:r>
              <a:rPr lang="en-US" dirty="0" smtClean="0"/>
              <a:t> </a:t>
            </a:r>
            <a:r>
              <a:rPr lang="en-US" dirty="0" err="1" smtClean="0"/>
              <a:t>trị</a:t>
            </a:r>
            <a:r>
              <a:rPr lang="en-US" dirty="0" smtClean="0"/>
              <a:t> (value) </a:t>
            </a:r>
            <a:r>
              <a:rPr lang="en-US" dirty="0" err="1" smtClean="0"/>
              <a:t>của</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dựa</a:t>
            </a:r>
            <a:r>
              <a:rPr lang="en-US" dirty="0" smtClean="0"/>
              <a:t> </a:t>
            </a:r>
            <a:r>
              <a:rPr lang="en-US" dirty="0" err="1" smtClean="0"/>
              <a:t>vào</a:t>
            </a:r>
            <a:r>
              <a:rPr lang="en-US" dirty="0" smtClean="0"/>
              <a:t> key </a:t>
            </a:r>
            <a:r>
              <a:rPr lang="en-US" dirty="0" err="1" smtClean="0"/>
              <a:t>của</a:t>
            </a:r>
            <a:r>
              <a:rPr lang="en-US" dirty="0" smtClean="0"/>
              <a:t> </a:t>
            </a:r>
            <a:r>
              <a:rPr lang="en-US" dirty="0" err="1" smtClean="0"/>
              <a:t>chúng</a:t>
            </a:r>
            <a:endParaRPr lang="en-US" b="1" dirty="0"/>
          </a:p>
        </p:txBody>
      </p:sp>
      <p:sp>
        <p:nvSpPr>
          <p:cNvPr id="13" name="TextBox 12"/>
          <p:cNvSpPr txBox="1"/>
          <p:nvPr/>
        </p:nvSpPr>
        <p:spPr>
          <a:xfrm>
            <a:off x="625365" y="3607974"/>
            <a:ext cx="7985052" cy="369332"/>
          </a:xfrm>
          <a:prstGeom prst="rect">
            <a:avLst/>
          </a:prstGeom>
          <a:noFill/>
        </p:spPr>
        <p:txBody>
          <a:bodyPr wrap="square" rtlCol="0">
            <a:spAutoFit/>
          </a:bodyPr>
          <a:lstStyle/>
          <a:p>
            <a:r>
              <a:rPr lang="en-US" dirty="0" err="1" smtClean="0"/>
              <a:t>Ngoài</a:t>
            </a:r>
            <a:r>
              <a:rPr lang="en-US" dirty="0" smtClean="0"/>
              <a:t> </a:t>
            </a:r>
            <a:r>
              <a:rPr lang="en-US" dirty="0" err="1" smtClean="0"/>
              <a:t>ra</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a:t>
            </a:r>
            <a:r>
              <a:rPr lang="en-US" b="1" dirty="0" smtClean="0">
                <a:solidFill>
                  <a:srgbClr val="FF0000"/>
                </a:solidFill>
              </a:rPr>
              <a:t>get()</a:t>
            </a:r>
            <a:r>
              <a:rPr lang="en-US" dirty="0" smtClean="0"/>
              <a:t> </a:t>
            </a:r>
            <a:r>
              <a:rPr lang="en-US" dirty="0" err="1" smtClean="0"/>
              <a:t>để</a:t>
            </a:r>
            <a:r>
              <a:rPr lang="en-US" dirty="0" smtClean="0"/>
              <a:t> </a:t>
            </a:r>
            <a:r>
              <a:rPr lang="en-US" dirty="0" err="1" smtClean="0"/>
              <a:t>lấy</a:t>
            </a:r>
            <a:endParaRPr lang="en-US" dirty="0"/>
          </a:p>
        </p:txBody>
      </p:sp>
      <p:sp>
        <p:nvSpPr>
          <p:cNvPr id="23" name="Rectangle 22"/>
          <p:cNvSpPr/>
          <p:nvPr/>
        </p:nvSpPr>
        <p:spPr>
          <a:xfrm>
            <a:off x="699793" y="4082911"/>
            <a:ext cx="7774356" cy="8690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880547" y="4233070"/>
            <a:ext cx="7402216" cy="646331"/>
          </a:xfrm>
          <a:prstGeom prst="rect">
            <a:avLst/>
          </a:prstGeom>
          <a:noFill/>
        </p:spPr>
        <p:txBody>
          <a:bodyPr wrap="square" rtlCol="0">
            <a:spAutoFit/>
          </a:bodyPr>
          <a:lstStyle/>
          <a:p>
            <a:r>
              <a:rPr lang="en-US" dirty="0">
                <a:solidFill>
                  <a:schemeClr val="bg1"/>
                </a:solidFill>
              </a:rPr>
              <a:t>n</a:t>
            </a:r>
            <a:r>
              <a:rPr lang="en-US" dirty="0" smtClean="0">
                <a:solidFill>
                  <a:schemeClr val="bg1"/>
                </a:solidFill>
              </a:rPr>
              <a:t>ame = </a:t>
            </a:r>
            <a:r>
              <a:rPr lang="en-US" dirty="0" err="1" smtClean="0">
                <a:solidFill>
                  <a:schemeClr val="bg1"/>
                </a:solidFill>
              </a:rPr>
              <a:t>person.get</a:t>
            </a:r>
            <a:r>
              <a:rPr lang="en-US" dirty="0" smtClean="0">
                <a:solidFill>
                  <a:schemeClr val="accent4">
                    <a:lumMod val="60000"/>
                    <a:lumOff val="40000"/>
                  </a:schemeClr>
                </a:solidFill>
              </a:rPr>
              <a:t>(</a:t>
            </a:r>
            <a:r>
              <a:rPr lang="en-US" dirty="0" smtClean="0">
                <a:solidFill>
                  <a:schemeClr val="accent2">
                    <a:lumMod val="75000"/>
                  </a:schemeClr>
                </a:solidFill>
              </a:rPr>
              <a:t>“name”</a:t>
            </a:r>
            <a:r>
              <a:rPr lang="en-US" dirty="0">
                <a:solidFill>
                  <a:schemeClr val="accent4">
                    <a:lumMod val="60000"/>
                    <a:lumOff val="40000"/>
                  </a:schemeClr>
                </a:solidFill>
              </a:rPr>
              <a:t>)</a:t>
            </a:r>
            <a:endParaRPr lang="en-US" dirty="0" smtClean="0">
              <a:solidFill>
                <a:schemeClr val="accent4">
                  <a:lumMod val="60000"/>
                  <a:lumOff val="40000"/>
                </a:schemeClr>
              </a:solidFill>
            </a:endParaRP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name</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
        <p:nvSpPr>
          <p:cNvPr id="25" name="TextBox 24"/>
          <p:cNvSpPr txBox="1"/>
          <p:nvPr/>
        </p:nvSpPr>
        <p:spPr>
          <a:xfrm>
            <a:off x="625365" y="5181593"/>
            <a:ext cx="7985052" cy="369332"/>
          </a:xfrm>
          <a:prstGeom prst="rect">
            <a:avLst/>
          </a:prstGeom>
          <a:noFill/>
        </p:spPr>
        <p:txBody>
          <a:bodyPr wrap="square" rtlCol="0">
            <a:spAutoFit/>
          </a:bodyPr>
          <a:lstStyle/>
          <a:p>
            <a:r>
              <a:rPr lang="en-US" dirty="0" err="1" smtClean="0"/>
              <a:t>Lấy</a:t>
            </a:r>
            <a:r>
              <a:rPr lang="en-US" dirty="0" smtClean="0"/>
              <a:t> </a:t>
            </a:r>
            <a:r>
              <a:rPr lang="en-US" dirty="0" err="1" smtClean="0"/>
              <a:t>danh</a:t>
            </a:r>
            <a:r>
              <a:rPr lang="en-US" dirty="0" smtClean="0"/>
              <a:t> </a:t>
            </a:r>
            <a:r>
              <a:rPr lang="en-US" dirty="0" err="1" smtClean="0"/>
              <a:t>sách</a:t>
            </a:r>
            <a:r>
              <a:rPr lang="en-US" dirty="0" smtClean="0"/>
              <a:t> key </a:t>
            </a:r>
            <a:r>
              <a:rPr lang="en-US" dirty="0" err="1" smtClean="0"/>
              <a:t>của</a:t>
            </a:r>
            <a:r>
              <a:rPr lang="en-US" dirty="0" smtClean="0"/>
              <a:t> </a:t>
            </a:r>
            <a:r>
              <a:rPr lang="en-US" dirty="0" err="1" smtClean="0"/>
              <a:t>từ</a:t>
            </a:r>
            <a:r>
              <a:rPr lang="en-US" dirty="0" smtClean="0"/>
              <a:t> </a:t>
            </a:r>
            <a:r>
              <a:rPr lang="en-US" dirty="0" err="1" smtClean="0"/>
              <a:t>điển</a:t>
            </a:r>
            <a:r>
              <a:rPr lang="en-US" dirty="0" smtClean="0"/>
              <a:t> </a:t>
            </a:r>
            <a:r>
              <a:rPr lang="en-US" dirty="0" err="1" smtClean="0"/>
              <a:t>với</a:t>
            </a:r>
            <a:r>
              <a:rPr lang="en-US" dirty="0" smtClean="0"/>
              <a:t> </a:t>
            </a:r>
            <a:r>
              <a:rPr lang="en-US" dirty="0" err="1" smtClean="0"/>
              <a:t>phương</a:t>
            </a:r>
            <a:r>
              <a:rPr lang="en-US" dirty="0" smtClean="0"/>
              <a:t> </a:t>
            </a:r>
            <a:r>
              <a:rPr lang="en-US" dirty="0" err="1" smtClean="0"/>
              <a:t>thức</a:t>
            </a:r>
            <a:r>
              <a:rPr lang="en-US" dirty="0" smtClean="0"/>
              <a:t> </a:t>
            </a:r>
            <a:r>
              <a:rPr lang="en-US" b="1" dirty="0" smtClean="0">
                <a:solidFill>
                  <a:srgbClr val="FF0000"/>
                </a:solidFill>
              </a:rPr>
              <a:t>keys()</a:t>
            </a:r>
            <a:endParaRPr lang="en-US" b="1" dirty="0">
              <a:solidFill>
                <a:srgbClr val="FF0000"/>
              </a:solidFill>
            </a:endParaRPr>
          </a:p>
        </p:txBody>
      </p:sp>
      <p:sp>
        <p:nvSpPr>
          <p:cNvPr id="31" name="Flowchart: Decision 30"/>
          <p:cNvSpPr/>
          <p:nvPr/>
        </p:nvSpPr>
        <p:spPr>
          <a:xfrm>
            <a:off x="527716" y="211196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Decision 31"/>
          <p:cNvSpPr/>
          <p:nvPr/>
        </p:nvSpPr>
        <p:spPr>
          <a:xfrm>
            <a:off x="527716" y="3696217"/>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Decision 32"/>
          <p:cNvSpPr/>
          <p:nvPr/>
        </p:nvSpPr>
        <p:spPr>
          <a:xfrm>
            <a:off x="527716" y="526983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99793" y="5635264"/>
            <a:ext cx="7774356" cy="8690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880547" y="5785423"/>
            <a:ext cx="7402216" cy="646331"/>
          </a:xfrm>
          <a:prstGeom prst="rect">
            <a:avLst/>
          </a:prstGeom>
          <a:noFill/>
        </p:spPr>
        <p:txBody>
          <a:bodyPr wrap="square" rtlCol="0">
            <a:spAutoFit/>
          </a:bodyPr>
          <a:lstStyle/>
          <a:p>
            <a:r>
              <a:rPr lang="en-US" dirty="0" err="1">
                <a:solidFill>
                  <a:schemeClr val="bg1"/>
                </a:solidFill>
              </a:rPr>
              <a:t>k</a:t>
            </a:r>
            <a:r>
              <a:rPr lang="en-US" dirty="0" err="1" smtClean="0">
                <a:solidFill>
                  <a:schemeClr val="bg1"/>
                </a:solidFill>
              </a:rPr>
              <a:t>eyList</a:t>
            </a:r>
            <a:r>
              <a:rPr lang="en-US" dirty="0" smtClean="0">
                <a:solidFill>
                  <a:schemeClr val="bg1"/>
                </a:solidFill>
              </a:rPr>
              <a:t> = </a:t>
            </a:r>
            <a:r>
              <a:rPr lang="en-US" dirty="0" err="1" smtClean="0">
                <a:solidFill>
                  <a:schemeClr val="bg1"/>
                </a:solidFill>
              </a:rPr>
              <a:t>person.keys</a:t>
            </a:r>
            <a:r>
              <a:rPr lang="en-US" dirty="0" smtClean="0">
                <a:solidFill>
                  <a:schemeClr val="accent4">
                    <a:lumMod val="60000"/>
                    <a:lumOff val="40000"/>
                  </a:schemeClr>
                </a:solidFill>
              </a:rPr>
              <a:t>(</a:t>
            </a:r>
            <a:r>
              <a:rPr lang="en-US" dirty="0" smtClean="0">
                <a:solidFill>
                  <a:schemeClr val="accent4">
                    <a:lumMod val="60000"/>
                    <a:lumOff val="40000"/>
                  </a:schemeClr>
                </a:solidFill>
              </a:rPr>
              <a:t>)</a:t>
            </a:r>
            <a:endParaRPr lang="en-US" dirty="0" smtClean="0">
              <a:solidFill>
                <a:schemeClr val="accent4">
                  <a:lumMod val="60000"/>
                  <a:lumOff val="40000"/>
                </a:schemeClr>
              </a:solidFill>
            </a:endParaRPr>
          </a:p>
          <a:p>
            <a:r>
              <a:rPr lang="en-US" dirty="0" smtClean="0">
                <a:solidFill>
                  <a:schemeClr val="bg1"/>
                </a:solidFill>
              </a:rPr>
              <a:t>print</a:t>
            </a:r>
            <a:r>
              <a:rPr lang="en-US" dirty="0" smtClean="0">
                <a:solidFill>
                  <a:schemeClr val="accent4">
                    <a:lumMod val="60000"/>
                    <a:lumOff val="40000"/>
                  </a:schemeClr>
                </a:solidFill>
              </a:rPr>
              <a:t>(</a:t>
            </a:r>
            <a:r>
              <a:rPr lang="en-US" dirty="0" err="1">
                <a:solidFill>
                  <a:schemeClr val="bg1"/>
                </a:solidFill>
              </a:rPr>
              <a:t>keyList</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82356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13.2 </a:t>
            </a: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r>
              <a:rPr lang="en-US" dirty="0" err="1"/>
              <a:t>với</a:t>
            </a:r>
            <a:r>
              <a:rPr lang="en-US" dirty="0"/>
              <a:t> </a:t>
            </a:r>
            <a:r>
              <a:rPr lang="en-US" dirty="0" err="1"/>
              <a:t>từ</a:t>
            </a:r>
            <a:r>
              <a:rPr lang="en-US" dirty="0"/>
              <a:t> </a:t>
            </a:r>
            <a:r>
              <a:rPr lang="en-US" dirty="0" err="1"/>
              <a:t>điển</a:t>
            </a:r>
            <a:r>
              <a:rPr lang="en-US" dirty="0"/>
              <a:t> Dictionaries</a:t>
            </a:r>
            <a:endParaRPr lang="en-US" b="0" dirty="0"/>
          </a:p>
        </p:txBody>
      </p:sp>
      <p:sp>
        <p:nvSpPr>
          <p:cNvPr id="29" name="Rectangle 28"/>
          <p:cNvSpPr/>
          <p:nvPr/>
        </p:nvSpPr>
        <p:spPr>
          <a:xfrm>
            <a:off x="685161" y="2487443"/>
            <a:ext cx="7774356" cy="98803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637602"/>
            <a:ext cx="7402216" cy="646331"/>
          </a:xfrm>
          <a:prstGeom prst="rect">
            <a:avLst/>
          </a:prstGeom>
          <a:noFill/>
        </p:spPr>
        <p:txBody>
          <a:bodyPr wrap="square" rtlCol="0">
            <a:spAutoFit/>
          </a:bodyPr>
          <a:lstStyle/>
          <a:p>
            <a:r>
              <a:rPr lang="en-US" dirty="0" err="1">
                <a:solidFill>
                  <a:schemeClr val="bg1"/>
                </a:solidFill>
              </a:rPr>
              <a:t>v</a:t>
            </a:r>
            <a:r>
              <a:rPr lang="en-US" dirty="0" err="1" smtClean="0">
                <a:solidFill>
                  <a:schemeClr val="bg1"/>
                </a:solidFill>
              </a:rPr>
              <a:t>List</a:t>
            </a:r>
            <a:r>
              <a:rPr lang="en-US" dirty="0" smtClean="0">
                <a:solidFill>
                  <a:schemeClr val="bg1"/>
                </a:solidFill>
              </a:rPr>
              <a:t> </a:t>
            </a:r>
            <a:r>
              <a:rPr lang="en-US" dirty="0">
                <a:solidFill>
                  <a:schemeClr val="bg1"/>
                </a:solidFill>
              </a:rPr>
              <a:t>= </a:t>
            </a:r>
            <a:r>
              <a:rPr lang="en-US" dirty="0" err="1" smtClean="0">
                <a:solidFill>
                  <a:schemeClr val="bg1"/>
                </a:solidFill>
              </a:rPr>
              <a:t>person.values</a:t>
            </a:r>
            <a:r>
              <a:rPr lang="en-US" dirty="0">
                <a:solidFill>
                  <a:schemeClr val="accent4">
                    <a:lumMod val="60000"/>
                    <a:lumOff val="40000"/>
                  </a:schemeClr>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err="1">
                <a:solidFill>
                  <a:schemeClr val="bg1"/>
                </a:solidFill>
              </a:rPr>
              <a:t>v</a:t>
            </a:r>
            <a:r>
              <a:rPr lang="en-US" dirty="0" err="1" smtClean="0">
                <a:solidFill>
                  <a:schemeClr val="bg1"/>
                </a:solidFill>
              </a:rPr>
              <a:t>List</a:t>
            </a:r>
            <a:r>
              <a:rPr lang="en-US" dirty="0">
                <a:solidFill>
                  <a:schemeClr val="accent4">
                    <a:lumMod val="60000"/>
                    <a:lumOff val="40000"/>
                  </a:schemeClr>
                </a:solidFill>
              </a:rPr>
              <a:t>)</a:t>
            </a:r>
            <a:endParaRPr lang="en-US" dirty="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a:t>Truy</a:t>
            </a:r>
            <a:r>
              <a:rPr lang="en-US" b="1" dirty="0"/>
              <a:t> </a:t>
            </a:r>
            <a:r>
              <a:rPr lang="en-US" b="1" dirty="0" err="1"/>
              <a:t>cập</a:t>
            </a:r>
            <a:r>
              <a:rPr lang="en-US" b="1" dirty="0"/>
              <a:t> </a:t>
            </a:r>
            <a:r>
              <a:rPr lang="en-US" b="1" dirty="0" err="1"/>
              <a:t>đến</a:t>
            </a:r>
            <a:r>
              <a:rPr lang="en-US" b="1" dirty="0"/>
              <a:t> </a:t>
            </a:r>
            <a:r>
              <a:rPr lang="en-US" b="1" dirty="0" err="1"/>
              <a:t>các</a:t>
            </a:r>
            <a:r>
              <a:rPr lang="en-US" b="1" dirty="0"/>
              <a:t> </a:t>
            </a:r>
            <a:r>
              <a:rPr lang="en-US" b="1" dirty="0" err="1"/>
              <a:t>phần</a:t>
            </a:r>
            <a:r>
              <a:rPr lang="en-US" b="1" dirty="0"/>
              <a:t> </a:t>
            </a:r>
            <a:r>
              <a:rPr lang="en-US" b="1" dirty="0" err="1"/>
              <a:t>tử</a:t>
            </a:r>
            <a:r>
              <a:rPr lang="en-US" b="1" dirty="0"/>
              <a:t> </a:t>
            </a:r>
            <a:r>
              <a:rPr lang="en-US" b="1" dirty="0" err="1"/>
              <a:t>của</a:t>
            </a:r>
            <a:r>
              <a:rPr lang="en-US" b="1" dirty="0"/>
              <a:t> </a:t>
            </a:r>
            <a:r>
              <a:rPr lang="en-US" b="1" dirty="0" err="1"/>
              <a:t>từ</a:t>
            </a:r>
            <a:r>
              <a:rPr lang="en-US" b="1" dirty="0"/>
              <a:t> </a:t>
            </a:r>
            <a:r>
              <a:rPr lang="en-US" b="1" dirty="0" err="1"/>
              <a:t>điển</a:t>
            </a:r>
            <a:endParaRPr lang="en-US" b="1" dirty="0">
              <a:solidFill>
                <a:srgbClr val="FF0000"/>
              </a:solidFill>
            </a:endParaRPr>
          </a:p>
        </p:txBody>
      </p:sp>
      <p:sp>
        <p:nvSpPr>
          <p:cNvPr id="28" name="TextBox 27"/>
          <p:cNvSpPr txBox="1"/>
          <p:nvPr/>
        </p:nvSpPr>
        <p:spPr>
          <a:xfrm>
            <a:off x="774221" y="2017550"/>
            <a:ext cx="7834152" cy="369332"/>
          </a:xfrm>
          <a:prstGeom prst="rect">
            <a:avLst/>
          </a:prstGeom>
          <a:noFill/>
        </p:spPr>
        <p:txBody>
          <a:bodyPr wrap="square" rtlCol="0">
            <a:spAutoFit/>
          </a:bodyPr>
          <a:lstStyle/>
          <a:p>
            <a:r>
              <a:rPr lang="en-US" dirty="0" err="1" smtClean="0"/>
              <a:t>Lấy</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value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từ</a:t>
            </a:r>
            <a:r>
              <a:rPr lang="en-US" dirty="0" smtClean="0"/>
              <a:t> </a:t>
            </a:r>
            <a:r>
              <a:rPr lang="en-US" dirty="0" err="1" smtClean="0"/>
              <a:t>điển</a:t>
            </a:r>
            <a:r>
              <a:rPr lang="en-US" dirty="0" smtClean="0"/>
              <a:t> </a:t>
            </a:r>
            <a:r>
              <a:rPr lang="en-US" dirty="0" err="1" smtClean="0"/>
              <a:t>với</a:t>
            </a:r>
            <a:r>
              <a:rPr lang="en-US" dirty="0" smtClean="0"/>
              <a:t> </a:t>
            </a:r>
            <a:r>
              <a:rPr lang="en-US" dirty="0" err="1" smtClean="0"/>
              <a:t>phương</a:t>
            </a:r>
            <a:r>
              <a:rPr lang="en-US" dirty="0" smtClean="0"/>
              <a:t> </a:t>
            </a:r>
            <a:r>
              <a:rPr lang="en-US" dirty="0" err="1" smtClean="0"/>
              <a:t>thức</a:t>
            </a:r>
            <a:r>
              <a:rPr lang="en-US" dirty="0" smtClean="0"/>
              <a:t> </a:t>
            </a:r>
            <a:r>
              <a:rPr lang="en-US" b="1" dirty="0" smtClean="0">
                <a:solidFill>
                  <a:srgbClr val="FF0000"/>
                </a:solidFill>
              </a:rPr>
              <a:t>values()</a:t>
            </a:r>
            <a:endParaRPr lang="en-US" b="1" dirty="0">
              <a:solidFill>
                <a:srgbClr val="FF0000"/>
              </a:solidFill>
            </a:endParaRPr>
          </a:p>
        </p:txBody>
      </p:sp>
      <p:sp>
        <p:nvSpPr>
          <p:cNvPr id="23" name="TextBox 22"/>
          <p:cNvSpPr txBox="1"/>
          <p:nvPr/>
        </p:nvSpPr>
        <p:spPr>
          <a:xfrm>
            <a:off x="685161" y="3734833"/>
            <a:ext cx="8071728" cy="369332"/>
          </a:xfrm>
          <a:prstGeom prst="rect">
            <a:avLst/>
          </a:prstGeom>
          <a:noFill/>
        </p:spPr>
        <p:txBody>
          <a:bodyPr wrap="square" rtlCol="0">
            <a:spAutoFit/>
          </a:bodyPr>
          <a:lstStyle/>
          <a:p>
            <a:r>
              <a:rPr lang="en-US" dirty="0" err="1" smtClean="0"/>
              <a:t>Lấy</a:t>
            </a:r>
            <a:r>
              <a:rPr lang="en-US" dirty="0" smtClean="0"/>
              <a:t> </a:t>
            </a:r>
            <a:r>
              <a:rPr lang="en-US" dirty="0" err="1" smtClean="0"/>
              <a:t>cả</a:t>
            </a:r>
            <a:r>
              <a:rPr lang="en-US" dirty="0" smtClean="0"/>
              <a:t> key </a:t>
            </a:r>
            <a:r>
              <a:rPr lang="en-US" dirty="0" err="1" smtClean="0"/>
              <a:t>và</a:t>
            </a:r>
            <a:r>
              <a:rPr lang="en-US" dirty="0" smtClean="0"/>
              <a:t> value </a:t>
            </a:r>
            <a:r>
              <a:rPr lang="en-US" dirty="0" err="1" smtClean="0"/>
              <a:t>của</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trong</a:t>
            </a:r>
            <a:r>
              <a:rPr lang="en-US" dirty="0" smtClean="0"/>
              <a:t> </a:t>
            </a:r>
            <a:r>
              <a:rPr lang="en-US" dirty="0" err="1" smtClean="0"/>
              <a:t>từ</a:t>
            </a:r>
            <a:r>
              <a:rPr lang="en-US" dirty="0" smtClean="0"/>
              <a:t> </a:t>
            </a:r>
            <a:r>
              <a:rPr lang="en-US" dirty="0" err="1" smtClean="0"/>
              <a:t>điển</a:t>
            </a:r>
            <a:r>
              <a:rPr lang="en-US" dirty="0" smtClean="0"/>
              <a:t> </a:t>
            </a:r>
            <a:r>
              <a:rPr lang="en-US" dirty="0" err="1" smtClean="0"/>
              <a:t>vởi</a:t>
            </a:r>
            <a:r>
              <a:rPr lang="en-US" dirty="0" smtClean="0"/>
              <a:t> </a:t>
            </a:r>
            <a:r>
              <a:rPr lang="en-US" dirty="0" err="1" smtClean="0"/>
              <a:t>phương</a:t>
            </a:r>
            <a:r>
              <a:rPr lang="en-US" dirty="0" smtClean="0"/>
              <a:t> </a:t>
            </a:r>
            <a:r>
              <a:rPr lang="en-US" dirty="0" err="1" smtClean="0"/>
              <a:t>thức</a:t>
            </a:r>
            <a:r>
              <a:rPr lang="en-US" dirty="0" smtClean="0"/>
              <a:t> </a:t>
            </a:r>
            <a:r>
              <a:rPr lang="en-US" b="1" dirty="0" smtClean="0">
                <a:solidFill>
                  <a:srgbClr val="FF0000"/>
                </a:solidFill>
              </a:rPr>
              <a:t>items()</a:t>
            </a:r>
            <a:endParaRPr lang="en-US" b="1" dirty="0">
              <a:solidFill>
                <a:srgbClr val="FF0000"/>
              </a:solidFill>
            </a:endParaRPr>
          </a:p>
        </p:txBody>
      </p:sp>
      <p:sp>
        <p:nvSpPr>
          <p:cNvPr id="24" name="Rectangle 23"/>
          <p:cNvSpPr/>
          <p:nvPr/>
        </p:nvSpPr>
        <p:spPr>
          <a:xfrm>
            <a:off x="685161" y="4343633"/>
            <a:ext cx="7774356" cy="15906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865915" y="4493792"/>
            <a:ext cx="7402216" cy="1200329"/>
          </a:xfrm>
          <a:prstGeom prst="rect">
            <a:avLst/>
          </a:prstGeom>
          <a:noFill/>
        </p:spPr>
        <p:txBody>
          <a:bodyPr wrap="square" rtlCol="0">
            <a:spAutoFit/>
          </a:bodyPr>
          <a:lstStyle/>
          <a:p>
            <a:r>
              <a:rPr lang="en-US" dirty="0" err="1" smtClean="0">
                <a:solidFill>
                  <a:schemeClr val="bg1"/>
                </a:solidFill>
              </a:rPr>
              <a:t>itemList</a:t>
            </a:r>
            <a:r>
              <a:rPr lang="en-US" dirty="0" smtClean="0">
                <a:solidFill>
                  <a:schemeClr val="bg1"/>
                </a:solidFill>
              </a:rPr>
              <a:t> </a:t>
            </a:r>
            <a:r>
              <a:rPr lang="en-US" dirty="0">
                <a:solidFill>
                  <a:schemeClr val="bg1"/>
                </a:solidFill>
              </a:rPr>
              <a:t>= </a:t>
            </a:r>
            <a:r>
              <a:rPr lang="en-US" dirty="0" err="1" smtClean="0">
                <a:solidFill>
                  <a:schemeClr val="bg1"/>
                </a:solidFill>
              </a:rPr>
              <a:t>person.items</a:t>
            </a:r>
            <a:r>
              <a:rPr lang="en-US" dirty="0">
                <a:solidFill>
                  <a:schemeClr val="accent4">
                    <a:lumMod val="60000"/>
                    <a:lumOff val="40000"/>
                  </a:schemeClr>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itemList</a:t>
            </a:r>
            <a:r>
              <a:rPr lang="en-US" dirty="0" smtClean="0">
                <a:solidFill>
                  <a:schemeClr val="accent4">
                    <a:lumMod val="60000"/>
                    <a:lumOff val="40000"/>
                  </a:schemeClr>
                </a:solidFill>
              </a:rPr>
              <a:t>)</a:t>
            </a:r>
          </a:p>
          <a:p>
            <a:r>
              <a:rPr lang="en-US" dirty="0" smtClean="0">
                <a:solidFill>
                  <a:schemeClr val="accent4">
                    <a:lumMod val="60000"/>
                    <a:lumOff val="40000"/>
                  </a:schemeClr>
                </a:solidFill>
              </a:rPr>
              <a:t>#</a:t>
            </a:r>
            <a:r>
              <a:rPr lang="en-US" dirty="0" err="1" smtClean="0">
                <a:solidFill>
                  <a:schemeClr val="accent4">
                    <a:lumMod val="60000"/>
                    <a:lumOff val="40000"/>
                  </a:schemeClr>
                </a:solidFill>
              </a:rPr>
              <a:t>Kết</a:t>
            </a:r>
            <a:r>
              <a:rPr lang="en-US" dirty="0" smtClean="0">
                <a:solidFill>
                  <a:schemeClr val="accent4">
                    <a:lumMod val="60000"/>
                    <a:lumOff val="40000"/>
                  </a:schemeClr>
                </a:solidFill>
              </a:rPr>
              <a:t> </a:t>
            </a:r>
            <a:r>
              <a:rPr lang="en-US" dirty="0" err="1" smtClean="0">
                <a:solidFill>
                  <a:schemeClr val="accent4">
                    <a:lumMod val="60000"/>
                    <a:lumOff val="40000"/>
                  </a:schemeClr>
                </a:solidFill>
              </a:rPr>
              <a:t>quả</a:t>
            </a:r>
            <a:r>
              <a:rPr lang="en-US" dirty="0" smtClean="0">
                <a:solidFill>
                  <a:schemeClr val="accent4">
                    <a:lumMod val="60000"/>
                    <a:lumOff val="40000"/>
                  </a:schemeClr>
                </a:solidFill>
              </a:rPr>
              <a:t> in </a:t>
            </a:r>
            <a:r>
              <a:rPr lang="en-US" dirty="0" err="1" smtClean="0">
                <a:solidFill>
                  <a:schemeClr val="accent4">
                    <a:lumMod val="60000"/>
                    <a:lumOff val="40000"/>
                  </a:schemeClr>
                </a:solidFill>
              </a:rPr>
              <a:t>ra</a:t>
            </a:r>
            <a:r>
              <a:rPr lang="en-US" dirty="0" smtClean="0">
                <a:solidFill>
                  <a:schemeClr val="accent4">
                    <a:lumMod val="60000"/>
                    <a:lumOff val="40000"/>
                  </a:schemeClr>
                </a:solidFill>
              </a:rPr>
              <a:t> </a:t>
            </a:r>
            <a:r>
              <a:rPr lang="en-US" dirty="0" err="1" smtClean="0">
                <a:solidFill>
                  <a:schemeClr val="accent4">
                    <a:lumMod val="60000"/>
                    <a:lumOff val="40000"/>
                  </a:schemeClr>
                </a:solidFill>
              </a:rPr>
              <a:t>được</a:t>
            </a:r>
            <a:r>
              <a:rPr lang="en-US" dirty="0" smtClean="0">
                <a:solidFill>
                  <a:schemeClr val="accent4">
                    <a:lumMod val="60000"/>
                    <a:lumOff val="40000"/>
                  </a:schemeClr>
                </a:solidFill>
              </a:rPr>
              <a:t>:</a:t>
            </a:r>
          </a:p>
          <a:p>
            <a:r>
              <a:rPr lang="en-US" dirty="0" smtClean="0">
                <a:solidFill>
                  <a:schemeClr val="accent4">
                    <a:lumMod val="60000"/>
                    <a:lumOff val="40000"/>
                  </a:schemeClr>
                </a:solidFill>
              </a:rPr>
              <a:t>[(‘name', '</a:t>
            </a:r>
            <a:r>
              <a:rPr lang="en-US" dirty="0" err="1" smtClean="0">
                <a:solidFill>
                  <a:schemeClr val="accent4">
                    <a:lumMod val="60000"/>
                    <a:lumOff val="40000"/>
                  </a:schemeClr>
                </a:solidFill>
              </a:rPr>
              <a:t>Jonh</a:t>
            </a:r>
            <a:r>
              <a:rPr lang="en-US" dirty="0" smtClean="0">
                <a:solidFill>
                  <a:schemeClr val="accent4">
                    <a:lumMod val="60000"/>
                    <a:lumOff val="40000"/>
                  </a:schemeClr>
                </a:solidFill>
              </a:rPr>
              <a:t>'), (‘age', 30), (‘city', ‘New York’)]</a:t>
            </a:r>
            <a:endParaRPr lang="en-US" dirty="0">
              <a:solidFill>
                <a:schemeClr val="accent4">
                  <a:lumMod val="60000"/>
                  <a:lumOff val="40000"/>
                </a:schemeClr>
              </a:solidFill>
            </a:endParaRPr>
          </a:p>
        </p:txBody>
      </p:sp>
      <p:sp>
        <p:nvSpPr>
          <p:cNvPr id="12" name="Flowchart: Decision 11"/>
          <p:cNvSpPr/>
          <p:nvPr/>
        </p:nvSpPr>
        <p:spPr>
          <a:xfrm>
            <a:off x="527716" y="211196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ecision 12"/>
          <p:cNvSpPr/>
          <p:nvPr/>
        </p:nvSpPr>
        <p:spPr>
          <a:xfrm>
            <a:off x="527716" y="383443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85161" y="6105893"/>
            <a:ext cx="8071728" cy="369332"/>
          </a:xfrm>
          <a:prstGeom prst="rect">
            <a:avLst/>
          </a:prstGeom>
          <a:noFill/>
        </p:spPr>
        <p:txBody>
          <a:bodyPr wrap="square" rtlCol="0">
            <a:spAutoFit/>
          </a:bodyPr>
          <a:lstStyle/>
          <a:p>
            <a:r>
              <a:rPr lang="en-US" dirty="0" err="1" smtClean="0"/>
              <a:t>Trả</a:t>
            </a:r>
            <a:r>
              <a:rPr lang="en-US" dirty="0" smtClean="0"/>
              <a:t> </a:t>
            </a:r>
            <a:r>
              <a:rPr lang="en-US" dirty="0" err="1" smtClean="0"/>
              <a:t>về</a:t>
            </a:r>
            <a:r>
              <a:rPr lang="en-US" dirty="0" smtClean="0"/>
              <a:t> </a:t>
            </a:r>
            <a:r>
              <a:rPr lang="en-US" dirty="0" err="1" smtClean="0"/>
              <a:t>một</a:t>
            </a:r>
            <a:r>
              <a:rPr lang="en-US" dirty="0" smtClean="0"/>
              <a:t> list </a:t>
            </a:r>
            <a:r>
              <a:rPr lang="en-US" dirty="0" err="1" smtClean="0"/>
              <a:t>các</a:t>
            </a:r>
            <a:r>
              <a:rPr lang="en-US" dirty="0" smtClean="0"/>
              <a:t> tuple</a:t>
            </a:r>
            <a:endParaRPr lang="en-US" b="1" dirty="0">
              <a:solidFill>
                <a:srgbClr val="FF0000"/>
              </a:solidFill>
            </a:endParaRPr>
          </a:p>
        </p:txBody>
      </p:sp>
    </p:spTree>
    <p:extLst>
      <p:ext uri="{BB962C8B-B14F-4D97-AF65-F5344CB8AC3E}">
        <p14:creationId xmlns:p14="http://schemas.microsoft.com/office/powerpoint/2010/main" val="1081562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2239</TotalTime>
  <Words>1114</Words>
  <Application>Microsoft Office PowerPoint</Application>
  <PresentationFormat>On-screen Show (4:3)</PresentationFormat>
  <Paragraphs>145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1210</cp:revision>
  <dcterms:created xsi:type="dcterms:W3CDTF">2023-04-21T02:43:36Z</dcterms:created>
  <dcterms:modified xsi:type="dcterms:W3CDTF">2023-07-26T04:44:39Z</dcterms:modified>
</cp:coreProperties>
</file>