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7" r:id="rId4"/>
    <p:sldId id="260" r:id="rId5"/>
    <p:sldId id="267"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00"/>
    <a:srgbClr val="FECC36"/>
    <a:srgbClr val="FF66CC"/>
    <a:srgbClr val="64C0A7"/>
    <a:srgbClr val="67C7DF"/>
    <a:srgbClr val="5EB130"/>
    <a:srgbClr val="346E9E"/>
    <a:srgbClr val="60B659"/>
    <a:srgbClr val="3772A2"/>
    <a:srgbClr val="CD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4280" autoAdjust="0"/>
  </p:normalViewPr>
  <p:slideViewPr>
    <p:cSldViewPr snapToGrid="0">
      <p:cViewPr varScale="1">
        <p:scale>
          <a:sx n="72" d="100"/>
          <a:sy n="72" d="100"/>
        </p:scale>
        <p:origin x="7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3</a:t>
            </a:r>
            <a:endParaRPr lang="en-US" sz="3600" b="1" dirty="0">
              <a:solidFill>
                <a:schemeClr val="bg1"/>
              </a:solidFill>
            </a:endParaRPr>
          </a:p>
        </p:txBody>
      </p:sp>
      <p:sp>
        <p:nvSpPr>
          <p:cNvPr id="7" name="TextBox 6"/>
          <p:cNvSpPr txBox="1"/>
          <p:nvPr/>
        </p:nvSpPr>
        <p:spPr>
          <a:xfrm>
            <a:off x="1137019" y="4179138"/>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Câu lệnh If else, Vòng lặp </a:t>
            </a:r>
          </a:p>
          <a:p>
            <a:pPr algn="ctr"/>
            <a:r>
              <a:rPr lang="en-US" sz="4000" b="1" dirty="0" smtClean="0">
                <a:solidFill>
                  <a:schemeClr val="bg1"/>
                </a:solidFill>
                <a:ea typeface="Roboto" pitchFamily="2" charset="0"/>
              </a:rPr>
              <a:t>While, for</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2750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68079"/>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So </a:t>
            </a:r>
            <a:r>
              <a:rPr lang="en-US" b="1" dirty="0" err="1" smtClean="0"/>
              <a:t>Sánh</a:t>
            </a:r>
            <a:endParaRPr lang="en-US" b="1" dirty="0">
              <a:solidFill>
                <a:srgbClr val="FF0000"/>
              </a:solidFill>
            </a:endParaRPr>
          </a:p>
        </p:txBody>
      </p:sp>
      <p:sp>
        <p:nvSpPr>
          <p:cNvPr id="13" name="TextBox 12"/>
          <p:cNvSpPr txBox="1"/>
          <p:nvPr/>
        </p:nvSpPr>
        <p:spPr>
          <a:xfrm>
            <a:off x="423467" y="4889296"/>
            <a:ext cx="8333421" cy="369332"/>
          </a:xfrm>
          <a:prstGeom prst="rect">
            <a:avLst/>
          </a:prstGeom>
          <a:noFill/>
        </p:spPr>
        <p:txBody>
          <a:bodyPr wrap="square" rtlCol="0">
            <a:spAutoFit/>
          </a:bodyPr>
          <a:lstStyle/>
          <a:p>
            <a:r>
              <a:rPr lang="en-US" dirty="0" err="1" smtClean="0"/>
              <a:t>Toán</a:t>
            </a:r>
            <a:r>
              <a:rPr lang="en-US" dirty="0" smtClean="0"/>
              <a:t> </a:t>
            </a:r>
            <a:r>
              <a:rPr lang="en-US" dirty="0" err="1" smtClean="0"/>
              <a:t>tử</a:t>
            </a:r>
            <a:r>
              <a:rPr lang="en-US" dirty="0" smtClean="0"/>
              <a:t> so </a:t>
            </a:r>
            <a:r>
              <a:rPr lang="en-US" dirty="0" err="1" smtClean="0"/>
              <a:t>sánh</a:t>
            </a:r>
            <a:r>
              <a:rPr lang="en-US" dirty="0" smtClean="0"/>
              <a:t> </a:t>
            </a:r>
            <a:r>
              <a:rPr lang="en-US" dirty="0" err="1" smtClean="0"/>
              <a:t>trên</a:t>
            </a:r>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Logic: True </a:t>
            </a:r>
            <a:r>
              <a:rPr lang="en-US" dirty="0" err="1" smtClean="0"/>
              <a:t>hoặc</a:t>
            </a:r>
            <a:r>
              <a:rPr lang="en-US" dirty="0" smtClean="0"/>
              <a:t> False</a:t>
            </a:r>
            <a:endParaRPr lang="en-US" dirty="0"/>
          </a:p>
        </p:txBody>
      </p:sp>
      <p:sp>
        <p:nvSpPr>
          <p:cNvPr id="14" name="Rectangle 13"/>
          <p:cNvSpPr/>
          <p:nvPr/>
        </p:nvSpPr>
        <p:spPr>
          <a:xfrm>
            <a:off x="563525" y="5388456"/>
            <a:ext cx="7899991" cy="927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3710" y="5481368"/>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graphicFrame>
        <p:nvGraphicFramePr>
          <p:cNvPr id="16" name="Table 15"/>
          <p:cNvGraphicFramePr>
            <a:graphicFrameLocks noGrp="1"/>
          </p:cNvGraphicFramePr>
          <p:nvPr>
            <p:extLst>
              <p:ext uri="{D42A27DB-BD31-4B8C-83A1-F6EECF244321}">
                <p14:modId xmlns:p14="http://schemas.microsoft.com/office/powerpoint/2010/main" val="241984455"/>
              </p:ext>
            </p:extLst>
          </p:nvPr>
        </p:nvGraphicFramePr>
        <p:xfrm>
          <a:off x="563525" y="2058452"/>
          <a:ext cx="8207907" cy="259588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2413590">
                  <a:extLst>
                    <a:ext uri="{9D8B030D-6E8A-4147-A177-3AD203B41FA5}">
                      <a16:colId xmlns:a16="http://schemas.microsoft.com/office/drawing/2014/main" val="3971698187"/>
                    </a:ext>
                  </a:extLst>
                </a:gridCol>
                <a:gridCol w="1020726">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Diễn</a:t>
                      </a:r>
                      <a:r>
                        <a:rPr lang="en-US" baseline="0" dirty="0" smtClean="0"/>
                        <a:t> </a:t>
                      </a:r>
                      <a:r>
                        <a:rPr lang="en-US" baseline="0" dirty="0" err="1" smtClean="0"/>
                        <a:t>giải</a:t>
                      </a:r>
                      <a:r>
                        <a:rPr lang="en-US" baseline="0" dirty="0" smtClean="0"/>
                        <a:t> </a:t>
                      </a:r>
                      <a:r>
                        <a:rPr lang="en-US" baseline="0" dirty="0" err="1" smtClean="0"/>
                        <a:t>Phép</a:t>
                      </a:r>
                      <a:r>
                        <a:rPr lang="en-US" baseline="0" dirty="0" smtClean="0"/>
                        <a:t> so </a:t>
                      </a:r>
                      <a:r>
                        <a:rPr lang="en-US" baseline="0" dirty="0" err="1" smtClean="0"/>
                        <a:t>sánh</a:t>
                      </a:r>
                      <a:endParaRPr lang="en-US" dirty="0"/>
                    </a:p>
                  </a:txBody>
                  <a:tcPr/>
                </a:tc>
                <a:extLst>
                  <a:ext uri="{0D108BD9-81ED-4DB2-BD59-A6C34878D82A}">
                    <a16:rowId xmlns:a16="http://schemas.microsoft.com/office/drawing/2014/main" val="2671286944"/>
                  </a:ext>
                </a:extLst>
              </a:tr>
              <a:tr h="370840">
                <a:tc>
                  <a:txBody>
                    <a:bodyPr/>
                    <a:lstStyle/>
                    <a:p>
                      <a:r>
                        <a:rPr lang="en-US" dirty="0" smtClean="0"/>
                        <a:t>== </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bằng</a:t>
                      </a:r>
                      <a:endParaRPr lang="en-US" dirty="0"/>
                    </a:p>
                  </a:txBody>
                  <a:tcPr/>
                </a:tc>
                <a:tc>
                  <a:txBody>
                    <a:bodyPr/>
                    <a:lstStyle/>
                    <a:p>
                      <a:r>
                        <a:rPr lang="en-US" dirty="0" smtClean="0"/>
                        <a:t>x == y</a:t>
                      </a:r>
                      <a:endParaRPr lang="en-US" dirty="0"/>
                    </a:p>
                  </a:txBody>
                  <a:tcPr/>
                </a:tc>
                <a:tc>
                  <a:txBody>
                    <a:bodyPr/>
                    <a:lstStyle/>
                    <a:p>
                      <a:r>
                        <a:rPr lang="en-US" baseline="0" dirty="0" smtClean="0"/>
                        <a:t>x </a:t>
                      </a:r>
                      <a:r>
                        <a:rPr lang="en-US" baseline="0" dirty="0" err="1" smtClean="0"/>
                        <a:t>có</a:t>
                      </a:r>
                      <a:r>
                        <a:rPr lang="en-US" baseline="0" dirty="0" smtClean="0"/>
                        <a:t> </a:t>
                      </a:r>
                      <a:r>
                        <a:rPr lang="en-US" baseline="0" dirty="0" err="1" smtClean="0"/>
                        <a:t>bằng</a:t>
                      </a:r>
                      <a:r>
                        <a:rPr lang="en-US" baseline="0" dirty="0" smtClean="0"/>
                        <a:t> y hay </a:t>
                      </a:r>
                      <a:r>
                        <a:rPr lang="en-US" baseline="0" dirty="0" err="1" smtClean="0"/>
                        <a:t>không</a:t>
                      </a:r>
                      <a:r>
                        <a:rPr lang="en-US" baseline="0" dirty="0" smtClean="0"/>
                        <a:t> ?</a:t>
                      </a:r>
                      <a:endParaRPr lang="en-US" dirty="0"/>
                    </a:p>
                  </a:txBody>
                  <a:tcPr/>
                </a:tc>
                <a:extLst>
                  <a:ext uri="{0D108BD9-81ED-4DB2-BD59-A6C34878D82A}">
                    <a16:rowId xmlns:a16="http://schemas.microsoft.com/office/drawing/2014/main" val="1081427535"/>
                  </a:ext>
                </a:extLst>
              </a:tr>
              <a:tr h="370840">
                <a:tc>
                  <a:txBody>
                    <a:bodyPr/>
                    <a:lstStyle/>
                    <a:p>
                      <a:r>
                        <a:rPr lang="en-US" dirty="0" smtClean="0"/>
                        <a:t>!=</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không</a:t>
                      </a:r>
                      <a:r>
                        <a:rPr lang="en-US" baseline="0" dirty="0" smtClean="0"/>
                        <a:t> </a:t>
                      </a:r>
                      <a:r>
                        <a:rPr lang="en-US" baseline="0" dirty="0" err="1" smtClean="0"/>
                        <a:t>bằng</a:t>
                      </a:r>
                      <a:endParaRPr lang="en-US" dirty="0"/>
                    </a:p>
                  </a:txBody>
                  <a:tcPr/>
                </a:tc>
                <a:tc>
                  <a:txBody>
                    <a:bodyPr/>
                    <a:lstStyle/>
                    <a:p>
                      <a:r>
                        <a:rPr lang="en-US" baseline="0" dirty="0" smtClean="0"/>
                        <a:t>x </a:t>
                      </a:r>
                      <a:r>
                        <a:rPr lang="en-US" dirty="0" smtClean="0"/>
                        <a:t>!=</a:t>
                      </a:r>
                      <a:r>
                        <a:rPr lang="en-US" baseline="0" dirty="0" smtClean="0"/>
                        <a:t> 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a:t>
                      </a:r>
                      <a:r>
                        <a:rPr lang="en-US" baseline="0" dirty="0" err="1" smtClean="0"/>
                        <a:t>khác</a:t>
                      </a:r>
                      <a:r>
                        <a:rPr lang="en-US" baseline="0" dirty="0" smtClean="0"/>
                        <a:t> y hay </a:t>
                      </a:r>
                      <a:r>
                        <a:rPr lang="en-US" baseline="0" dirty="0" err="1" smtClean="0"/>
                        <a:t>không</a:t>
                      </a:r>
                      <a:r>
                        <a:rPr lang="en-US" baseline="0" dirty="0" smtClean="0"/>
                        <a:t> ?</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smtClean="0"/>
                        <a:t>So </a:t>
                      </a:r>
                      <a:r>
                        <a:rPr lang="en-US" dirty="0" err="1" smtClean="0"/>
                        <a:t>sánh</a:t>
                      </a:r>
                      <a:r>
                        <a:rPr lang="en-US" baseline="0" dirty="0" smtClean="0"/>
                        <a:t> </a:t>
                      </a:r>
                      <a:r>
                        <a:rPr lang="en-US" baseline="0" dirty="0" err="1" smtClean="0"/>
                        <a:t>lớn</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r>
                        <a:rPr lang="en-US" dirty="0" smtClean="0"/>
                        <a:t>x </a:t>
                      </a:r>
                      <a:r>
                        <a:rPr lang="en-US" dirty="0" err="1" smtClean="0"/>
                        <a:t>lớn</a:t>
                      </a:r>
                      <a:r>
                        <a:rPr lang="en-US" baseline="0" dirty="0" smtClean="0"/>
                        <a:t> </a:t>
                      </a:r>
                      <a:r>
                        <a:rPr lang="en-US" baseline="0" dirty="0" err="1" smtClean="0"/>
                        <a:t>hơn</a:t>
                      </a:r>
                      <a:r>
                        <a:rPr lang="en-US" baseline="0" dirty="0" smtClean="0"/>
                        <a:t> y hay </a:t>
                      </a:r>
                      <a:r>
                        <a:rPr lang="en-US" baseline="0" dirty="0" err="1" smtClean="0"/>
                        <a:t>không</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8193244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 </a:t>
                      </a:r>
                      <a:endParaRPr lang="en-US" dirty="0" smtClean="0"/>
                    </a:p>
                  </a:txBody>
                  <a:tcPr/>
                </a:tc>
                <a:tc>
                  <a:txBody>
                    <a:bodyPr/>
                    <a:lstStyle/>
                    <a:p>
                      <a:r>
                        <a:rPr lang="en-US" dirty="0" smtClean="0"/>
                        <a:t>So</a:t>
                      </a:r>
                      <a:r>
                        <a:rPr lang="en-US" baseline="0" dirty="0" smtClean="0"/>
                        <a:t> </a:t>
                      </a:r>
                      <a:r>
                        <a:rPr lang="en-US" baseline="0" dirty="0" err="1" smtClean="0"/>
                        <a:t>sánh</a:t>
                      </a:r>
                      <a:r>
                        <a:rPr lang="en-US" baseline="0" dirty="0" smtClean="0"/>
                        <a:t> </a:t>
                      </a:r>
                      <a:r>
                        <a:rPr lang="en-US" baseline="0" dirty="0" err="1" smtClean="0"/>
                        <a:t>bé</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7656233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endParaRPr lang="en-US" dirty="0"/>
                    </a:p>
                  </a:txBody>
                  <a:tcPr/>
                </a:tc>
                <a:tc>
                  <a:txBody>
                    <a:bodyPr/>
                    <a:lstStyle/>
                    <a:p>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42429545"/>
                  </a:ext>
                </a:extLst>
              </a:tr>
            </a:tbl>
          </a:graphicData>
        </a:graphic>
      </p:graphicFrame>
    </p:spTree>
    <p:extLst>
      <p:ext uri="{BB962C8B-B14F-4D97-AF65-F5344CB8AC3E}">
        <p14:creationId xmlns:p14="http://schemas.microsoft.com/office/powerpoint/2010/main" val="3025999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Logic</a:t>
            </a:r>
            <a:endParaRPr lang="en-US" b="1"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658812907"/>
              </p:ext>
            </p:extLst>
          </p:nvPr>
        </p:nvGraphicFramePr>
        <p:xfrm>
          <a:off x="563525" y="2434416"/>
          <a:ext cx="8207907" cy="148336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1286539">
                  <a:extLst>
                    <a:ext uri="{9D8B030D-6E8A-4147-A177-3AD203B41FA5}">
                      <a16:colId xmlns:a16="http://schemas.microsoft.com/office/drawing/2014/main" val="3971698187"/>
                    </a:ext>
                  </a:extLst>
                </a:gridCol>
                <a:gridCol w="2147777">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and </a:t>
                      </a:r>
                      <a:endParaRPr lang="en-US" dirty="0"/>
                    </a:p>
                  </a:txBody>
                  <a:tcPr/>
                </a:tc>
                <a:tc>
                  <a:txBody>
                    <a:bodyPr/>
                    <a:lstStyle/>
                    <a:p>
                      <a:r>
                        <a:rPr lang="en-US" dirty="0" err="1" smtClean="0"/>
                        <a:t>và</a:t>
                      </a:r>
                      <a:endParaRPr lang="en-US" dirty="0"/>
                    </a:p>
                  </a:txBody>
                  <a:tcPr/>
                </a:tc>
                <a:tc>
                  <a:txBody>
                    <a:bodyPr/>
                    <a:lstStyle/>
                    <a:p>
                      <a:r>
                        <a:rPr lang="en-US" dirty="0" smtClean="0"/>
                        <a:t>x &gt; 3 and y &gt; 5</a:t>
                      </a:r>
                      <a:endParaRPr lang="en-US" dirty="0"/>
                    </a:p>
                  </a:txBody>
                  <a:tcPr/>
                </a:tc>
                <a:tc>
                  <a:txBody>
                    <a:bodyPr/>
                    <a:lstStyle/>
                    <a:p>
                      <a:r>
                        <a:rPr lang="en-US" baseline="0" dirty="0" smtClean="0"/>
                        <a:t>True and True = 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or</a:t>
                      </a:r>
                      <a:endParaRPr lang="en-US" dirty="0"/>
                    </a:p>
                  </a:txBody>
                  <a:tcPr/>
                </a:tc>
                <a:tc>
                  <a:txBody>
                    <a:bodyPr/>
                    <a:lstStyle/>
                    <a:p>
                      <a:r>
                        <a:rPr lang="en-US" dirty="0" err="1" smtClean="0"/>
                        <a:t>Hoặc</a:t>
                      </a:r>
                      <a:endParaRPr lang="en-US" dirty="0"/>
                    </a:p>
                  </a:txBody>
                  <a:tcPr/>
                </a:tc>
                <a:tc>
                  <a:txBody>
                    <a:bodyPr/>
                    <a:lstStyle/>
                    <a:p>
                      <a:r>
                        <a:rPr lang="en-US" baseline="0" dirty="0" smtClean="0"/>
                        <a:t>x &gt; 3 or y &gt; 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 and False = False</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a:t>
                      </a:r>
                      <a:endParaRPr lang="en-US" dirty="0" smtClean="0"/>
                    </a:p>
                  </a:txBody>
                  <a:tcPr/>
                </a:tc>
                <a:tc>
                  <a:txBody>
                    <a:bodyPr/>
                    <a:lstStyle/>
                    <a:p>
                      <a:r>
                        <a:rPr lang="en-US" dirty="0" err="1" smtClean="0"/>
                        <a:t>Phủ</a:t>
                      </a:r>
                      <a:r>
                        <a:rPr lang="en-US" baseline="0" dirty="0" smtClean="0"/>
                        <a:t> </a:t>
                      </a:r>
                      <a:r>
                        <a:rPr lang="en-US" baseline="0" dirty="0" err="1" smtClean="0"/>
                        <a:t>định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not(x &gt; 3)</a:t>
                      </a:r>
                      <a:endParaRPr lang="en-US" dirty="0" smtClean="0"/>
                    </a:p>
                  </a:txBody>
                  <a:tcPr/>
                </a:tc>
                <a:tc>
                  <a:txBody>
                    <a:bodyPr/>
                    <a:lstStyle/>
                    <a:p>
                      <a:r>
                        <a:rPr lang="en-US" dirty="0" smtClean="0"/>
                        <a:t>not(True) = False</a:t>
                      </a:r>
                      <a:endParaRPr lang="en-US" dirty="0"/>
                    </a:p>
                  </a:txBody>
                  <a:tcPr/>
                </a:tc>
                <a:extLst>
                  <a:ext uri="{0D108BD9-81ED-4DB2-BD59-A6C34878D82A}">
                    <a16:rowId xmlns:a16="http://schemas.microsoft.com/office/drawing/2014/main" val="3434579592"/>
                  </a:ext>
                </a:extLst>
              </a:tr>
            </a:tbl>
          </a:graphicData>
        </a:graphic>
      </p:graphicFrame>
      <p:sp>
        <p:nvSpPr>
          <p:cNvPr id="13" name="TextBox 12"/>
          <p:cNvSpPr txBox="1"/>
          <p:nvPr/>
        </p:nvSpPr>
        <p:spPr>
          <a:xfrm>
            <a:off x="500767" y="3985484"/>
            <a:ext cx="8333421" cy="369332"/>
          </a:xfrm>
          <a:prstGeom prst="rect">
            <a:avLst/>
          </a:prstGeom>
          <a:noFill/>
        </p:spPr>
        <p:txBody>
          <a:bodyPr wrap="square" rtlCol="0">
            <a:spAutoFit/>
          </a:bodyPr>
          <a:lstStyle/>
          <a:p>
            <a:r>
              <a:rPr lang="en-US" dirty="0" err="1" smtClean="0"/>
              <a:t>Bảng</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toán</a:t>
            </a:r>
            <a:r>
              <a:rPr lang="en-US" dirty="0" smtClean="0"/>
              <a:t> </a:t>
            </a:r>
            <a:r>
              <a:rPr lang="en-US" dirty="0" err="1" smtClean="0"/>
              <a:t>tử</a:t>
            </a:r>
            <a:r>
              <a:rPr lang="en-US" dirty="0" smtClean="0"/>
              <a:t> </a:t>
            </a:r>
            <a:r>
              <a:rPr lang="en-US" b="1" dirty="0" smtClean="0"/>
              <a:t>and</a:t>
            </a:r>
            <a:r>
              <a:rPr lang="en-US" dirty="0" smtClean="0"/>
              <a:t> </a:t>
            </a:r>
            <a:r>
              <a:rPr lang="en-US" dirty="0" err="1" smtClean="0"/>
              <a:t>và</a:t>
            </a:r>
            <a:r>
              <a:rPr lang="en-US" dirty="0" smtClean="0"/>
              <a:t> </a:t>
            </a:r>
            <a:r>
              <a:rPr lang="en-US" b="1" dirty="0" smtClean="0"/>
              <a:t>or</a:t>
            </a:r>
            <a:endParaRPr lang="en-US" b="1" dirty="0"/>
          </a:p>
        </p:txBody>
      </p:sp>
      <p:sp>
        <p:nvSpPr>
          <p:cNvPr id="10" name="TextBox 9"/>
          <p:cNvSpPr txBox="1"/>
          <p:nvPr/>
        </p:nvSpPr>
        <p:spPr>
          <a:xfrm>
            <a:off x="500767" y="1997376"/>
            <a:ext cx="8333421"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Cho x = 5, y = 8</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857259044"/>
              </p:ext>
            </p:extLst>
          </p:nvPr>
        </p:nvGraphicFramePr>
        <p:xfrm>
          <a:off x="563523"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and</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and</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and</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False</a:t>
                      </a:r>
                      <a:endParaRPr lang="en-US" dirty="0"/>
                    </a:p>
                  </a:txBody>
                  <a:tcPr/>
                </a:tc>
                <a:extLst>
                  <a:ext uri="{0D108BD9-81ED-4DB2-BD59-A6C34878D82A}">
                    <a16:rowId xmlns:a16="http://schemas.microsoft.com/office/drawing/2014/main" val="110941712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67843779"/>
              </p:ext>
            </p:extLst>
          </p:nvPr>
        </p:nvGraphicFramePr>
        <p:xfrm>
          <a:off x="4763384"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or</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or</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or</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True</a:t>
                      </a:r>
                      <a:endParaRPr lang="en-US" dirty="0"/>
                    </a:p>
                  </a:txBody>
                  <a:tcPr/>
                </a:tc>
                <a:extLst>
                  <a:ext uri="{0D108BD9-81ED-4DB2-BD59-A6C34878D82A}">
                    <a16:rowId xmlns:a16="http://schemas.microsoft.com/office/drawing/2014/main" val="1109417126"/>
                  </a:ext>
                </a:extLst>
              </a:tr>
            </a:tbl>
          </a:graphicData>
        </a:graphic>
      </p:graphicFrame>
    </p:spTree>
    <p:extLst>
      <p:ext uri="{BB962C8B-B14F-4D97-AF65-F5344CB8AC3E}">
        <p14:creationId xmlns:p14="http://schemas.microsoft.com/office/powerpoint/2010/main" val="3964664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Từ</a:t>
            </a:r>
            <a:r>
              <a:rPr lang="en-US" b="1" dirty="0" smtClean="0"/>
              <a:t> </a:t>
            </a:r>
            <a:r>
              <a:rPr lang="en-US" b="1" dirty="0" err="1" smtClean="0"/>
              <a:t>thực</a:t>
            </a:r>
            <a:r>
              <a:rPr lang="en-US" b="1" dirty="0" smtClean="0"/>
              <a:t> </a:t>
            </a:r>
            <a:r>
              <a:rPr lang="en-US" b="1" dirty="0" err="1" smtClean="0"/>
              <a:t>tế</a:t>
            </a:r>
            <a:r>
              <a:rPr lang="en-US" b="1" dirty="0" smtClean="0"/>
              <a:t> </a:t>
            </a:r>
            <a:r>
              <a:rPr lang="en-US" b="1" dirty="0" err="1" smtClean="0"/>
              <a:t>đến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a:t>
            </a:r>
            <a:r>
              <a:rPr lang="en-US" b="1" dirty="0" err="1" smtClean="0"/>
              <a:t>trình</a:t>
            </a:r>
            <a:endParaRPr lang="en-US" b="1" dirty="0">
              <a:solidFill>
                <a:srgbClr val="FF0000"/>
              </a:solidFill>
            </a:endParaRPr>
          </a:p>
        </p:txBody>
      </p:sp>
      <p:sp>
        <p:nvSpPr>
          <p:cNvPr id="6" name="Rectangle 5"/>
          <p:cNvSpPr/>
          <p:nvPr/>
        </p:nvSpPr>
        <p:spPr>
          <a:xfrm>
            <a:off x="774221" y="2037140"/>
            <a:ext cx="7336586" cy="931299"/>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r>
              <a:rPr lang="en-US" sz="2000" b="1" dirty="0" err="1" smtClean="0">
                <a:solidFill>
                  <a:srgbClr val="FFFF00"/>
                </a:solidFill>
              </a:rPr>
              <a:t>Nếu</a:t>
            </a:r>
            <a:r>
              <a:rPr lang="en-US" sz="2000" b="1" dirty="0" smtClean="0"/>
              <a:t> </a:t>
            </a:r>
            <a:r>
              <a:rPr lang="en-US" sz="2000" b="1" dirty="0" err="1" smtClean="0"/>
              <a:t>trời</a:t>
            </a:r>
            <a:r>
              <a:rPr lang="en-US" sz="2000" b="1" dirty="0" smtClean="0"/>
              <a:t> </a:t>
            </a:r>
            <a:r>
              <a:rPr lang="en-US" sz="2000" b="1" dirty="0" err="1" smtClean="0"/>
              <a:t>tạnh</a:t>
            </a:r>
            <a:r>
              <a:rPr lang="en-US" sz="2000" b="1" dirty="0" smtClean="0"/>
              <a:t> </a:t>
            </a:r>
            <a:r>
              <a:rPr lang="en-US" sz="2000" b="1" dirty="0" err="1" smtClean="0"/>
              <a:t>mưa</a:t>
            </a:r>
            <a:r>
              <a:rPr lang="en-US" sz="2000" b="1" dirty="0" smtClean="0"/>
              <a:t> </a:t>
            </a:r>
            <a:r>
              <a:rPr lang="en-US" sz="2000" b="1" dirty="0" err="1" smtClean="0"/>
              <a:t>thì</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a:t>
            </a:r>
            <a:r>
              <a:rPr lang="en-US" sz="2000" b="1" dirty="0" err="1" smtClean="0"/>
              <a:t>được</a:t>
            </a:r>
            <a:r>
              <a:rPr lang="en-US" sz="2000" b="1" dirty="0" smtClean="0"/>
              <a:t> </a:t>
            </a:r>
            <a:r>
              <a:rPr lang="en-US" sz="2000" b="1" dirty="0" err="1" smtClean="0">
                <a:solidFill>
                  <a:srgbClr val="FF0000"/>
                </a:solidFill>
              </a:rPr>
              <a:t>đi</a:t>
            </a:r>
            <a:r>
              <a:rPr lang="en-US" sz="2000" b="1" dirty="0" smtClean="0">
                <a:solidFill>
                  <a:srgbClr val="FF0000"/>
                </a:solidFill>
              </a:rPr>
              <a:t> </a:t>
            </a:r>
            <a:r>
              <a:rPr lang="en-US" sz="2000" b="1" dirty="0" err="1" smtClean="0">
                <a:solidFill>
                  <a:srgbClr val="FF0000"/>
                </a:solidFill>
              </a:rPr>
              <a:t>chơi</a:t>
            </a:r>
            <a:r>
              <a:rPr lang="en-US" sz="2000" b="1" dirty="0" smtClean="0"/>
              <a:t>,</a:t>
            </a:r>
          </a:p>
          <a:p>
            <a:pPr algn="ctr"/>
            <a:r>
              <a:rPr lang="en-US" sz="2000" b="1" dirty="0" err="1" smtClean="0"/>
              <a:t>Còn</a:t>
            </a:r>
            <a:r>
              <a:rPr lang="en-US" sz="2000" b="1" dirty="0" smtClean="0"/>
              <a:t> </a:t>
            </a:r>
            <a:r>
              <a:rPr lang="en-US" sz="2000" b="1" dirty="0" err="1" smtClean="0"/>
              <a:t>nếu</a:t>
            </a:r>
            <a:r>
              <a:rPr lang="en-US" sz="2000" b="1" dirty="0" smtClean="0"/>
              <a:t> </a:t>
            </a:r>
            <a:r>
              <a:rPr lang="en-US" sz="2000" b="1" dirty="0" err="1" smtClean="0"/>
              <a:t>không</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ở </a:t>
            </a:r>
            <a:r>
              <a:rPr lang="en-US" sz="2000" b="1" dirty="0" err="1" smtClean="0"/>
              <a:t>nhà</a:t>
            </a:r>
            <a:r>
              <a:rPr lang="en-US" sz="2000" b="1" dirty="0" smtClean="0"/>
              <a:t> </a:t>
            </a:r>
            <a:r>
              <a:rPr lang="en-US" sz="2000" b="1" dirty="0" err="1" smtClean="0">
                <a:solidFill>
                  <a:srgbClr val="FF0000"/>
                </a:solidFill>
              </a:rPr>
              <a:t>học</a:t>
            </a:r>
            <a:r>
              <a:rPr lang="en-US" sz="2000" b="1" dirty="0" smtClean="0">
                <a:solidFill>
                  <a:srgbClr val="FF0000"/>
                </a:solidFill>
              </a:rPr>
              <a:t> </a:t>
            </a:r>
            <a:r>
              <a:rPr lang="en-US" sz="2000" b="1" dirty="0" err="1" smtClean="0">
                <a:solidFill>
                  <a:srgbClr val="FF0000"/>
                </a:solidFill>
              </a:rPr>
              <a:t>bài</a:t>
            </a:r>
            <a:r>
              <a:rPr lang="en-US" sz="2000" b="1" dirty="0" smtClean="0"/>
              <a:t>”</a:t>
            </a:r>
            <a:endParaRPr lang="en-US" sz="2000" b="1" dirty="0"/>
          </a:p>
        </p:txBody>
      </p:sp>
      <p:sp>
        <p:nvSpPr>
          <p:cNvPr id="7" name="TextBox 6"/>
          <p:cNvSpPr txBox="1"/>
          <p:nvPr/>
        </p:nvSpPr>
        <p:spPr>
          <a:xfrm>
            <a:off x="548981" y="3075911"/>
            <a:ext cx="8333421" cy="646331"/>
          </a:xfrm>
          <a:prstGeom prst="rect">
            <a:avLst/>
          </a:prstGeom>
          <a:noFill/>
        </p:spPr>
        <p:txBody>
          <a:bodyPr wrap="square" rtlCol="0">
            <a:spAutoFit/>
          </a:bodyPr>
          <a:lstStyle/>
          <a:p>
            <a:r>
              <a:rPr lang="en-US" dirty="0" err="1" smtClean="0"/>
              <a:t>Trong</a:t>
            </a:r>
            <a:r>
              <a:rPr lang="en-US" dirty="0"/>
              <a:t> </a:t>
            </a:r>
            <a:r>
              <a:rPr lang="en-US" dirty="0" err="1" smtClean="0"/>
              <a:t>phát</a:t>
            </a:r>
            <a:r>
              <a:rPr lang="en-US" dirty="0" smtClean="0"/>
              <a:t> </a:t>
            </a:r>
            <a:r>
              <a:rPr lang="en-US" dirty="0" err="1" smtClean="0"/>
              <a:t>biểu</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có</a:t>
            </a:r>
            <a:r>
              <a:rPr lang="en-US" dirty="0" smtClean="0"/>
              <a:t> 2 </a:t>
            </a:r>
            <a:r>
              <a:rPr lang="en-US" dirty="0" err="1" smtClean="0"/>
              <a:t>hành</a:t>
            </a:r>
            <a:r>
              <a:rPr lang="en-US" dirty="0" smtClean="0"/>
              <a:t> </a:t>
            </a:r>
            <a:r>
              <a:rPr lang="en-US" dirty="0" err="1" smtClean="0"/>
              <a:t>động</a:t>
            </a:r>
            <a:r>
              <a:rPr lang="en-US" dirty="0"/>
              <a:t> </a:t>
            </a:r>
            <a:r>
              <a:rPr lang="en-US" dirty="0" err="1" smtClean="0"/>
              <a:t>là</a:t>
            </a:r>
            <a:r>
              <a:rPr lang="en-US" dirty="0" smtClean="0"/>
              <a:t> “</a:t>
            </a:r>
            <a:r>
              <a:rPr lang="en-US" dirty="0" err="1" smtClean="0"/>
              <a:t>đi</a:t>
            </a:r>
            <a:r>
              <a:rPr lang="en-US" dirty="0" smtClean="0"/>
              <a:t> </a:t>
            </a:r>
            <a:r>
              <a:rPr lang="en-US" dirty="0" err="1" smtClean="0"/>
              <a:t>chơi</a:t>
            </a:r>
            <a:r>
              <a:rPr lang="en-US" dirty="0" smtClean="0"/>
              <a:t>” </a:t>
            </a:r>
            <a:r>
              <a:rPr lang="en-US" dirty="0" err="1" smtClean="0"/>
              <a:t>và</a:t>
            </a:r>
            <a:r>
              <a:rPr lang="en-US" dirty="0" smtClean="0"/>
              <a:t> “</a:t>
            </a:r>
            <a:r>
              <a:rPr lang="en-US" dirty="0" err="1" smtClean="0"/>
              <a:t>học</a:t>
            </a:r>
            <a:r>
              <a:rPr lang="en-US" dirty="0" smtClean="0"/>
              <a:t> </a:t>
            </a:r>
            <a:r>
              <a:rPr lang="en-US" dirty="0" err="1" smtClean="0"/>
              <a:t>bài</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2 </a:t>
            </a:r>
            <a:r>
              <a:rPr lang="en-US" dirty="0" err="1" smtClean="0"/>
              <a:t>hành</a:t>
            </a:r>
            <a:r>
              <a:rPr lang="en-US" dirty="0" smtClean="0"/>
              <a:t> </a:t>
            </a:r>
            <a:r>
              <a:rPr lang="en-US" dirty="0" err="1" smtClean="0"/>
              <a:t>động</a:t>
            </a:r>
            <a:r>
              <a:rPr lang="en-US" dirty="0" smtClean="0"/>
              <a:t> </a:t>
            </a:r>
            <a:r>
              <a:rPr lang="en-US" dirty="0" err="1" smtClean="0"/>
              <a:t>này</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của</a:t>
            </a:r>
            <a:r>
              <a:rPr lang="en-US" dirty="0" smtClean="0"/>
              <a:t> </a:t>
            </a:r>
            <a:r>
              <a:rPr lang="en-US" dirty="0" err="1" smtClean="0"/>
              <a:t>thời</a:t>
            </a:r>
            <a:r>
              <a:rPr lang="en-US" dirty="0" smtClean="0"/>
              <a:t> </a:t>
            </a:r>
            <a:r>
              <a:rPr lang="en-US" dirty="0" err="1" smtClean="0"/>
              <a:t>tiết</a:t>
            </a:r>
            <a:r>
              <a:rPr lang="en-US" dirty="0" smtClean="0"/>
              <a:t> </a:t>
            </a:r>
            <a:r>
              <a:rPr lang="en-US" dirty="0" err="1" smtClean="0"/>
              <a:t>sau</a:t>
            </a:r>
            <a:r>
              <a:rPr lang="en-US" dirty="0" smtClean="0"/>
              <a:t> </a:t>
            </a:r>
            <a:r>
              <a:rPr lang="en-US" dirty="0" err="1" smtClean="0"/>
              <a:t>từ</a:t>
            </a:r>
            <a:r>
              <a:rPr lang="en-US" dirty="0" smtClean="0"/>
              <a:t> </a:t>
            </a:r>
            <a:r>
              <a:rPr lang="en-US" dirty="0" err="1" smtClean="0"/>
              <a:t>khóa</a:t>
            </a:r>
            <a:r>
              <a:rPr lang="en-US" dirty="0" smtClean="0"/>
              <a:t> “</a:t>
            </a:r>
            <a:r>
              <a:rPr lang="en-US" dirty="0" err="1" smtClean="0"/>
              <a:t>nếu</a:t>
            </a:r>
            <a:r>
              <a:rPr lang="en-US" dirty="0" smtClean="0"/>
              <a:t>”</a:t>
            </a:r>
            <a:endParaRPr lang="en-US" dirty="0"/>
          </a:p>
        </p:txBody>
      </p:sp>
      <p:sp>
        <p:nvSpPr>
          <p:cNvPr id="8" name="TextBox 7"/>
          <p:cNvSpPr txBox="1"/>
          <p:nvPr/>
        </p:nvSpPr>
        <p:spPr>
          <a:xfrm>
            <a:off x="548981" y="3829714"/>
            <a:ext cx="8333421" cy="646331"/>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như</a:t>
            </a:r>
            <a:r>
              <a:rPr lang="en-US" dirty="0" smtClean="0"/>
              <a:t> </a:t>
            </a:r>
            <a:r>
              <a:rPr lang="en-US" dirty="0" err="1" smtClean="0"/>
              <a:t>vậy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khóa</a:t>
            </a:r>
            <a:r>
              <a:rPr lang="en-US" dirty="0" smtClean="0"/>
              <a:t> </a:t>
            </a:r>
            <a:r>
              <a:rPr lang="en-US" b="1" dirty="0" smtClean="0"/>
              <a:t>if</a:t>
            </a:r>
            <a:endParaRPr lang="en-US" b="1" dirty="0"/>
          </a:p>
        </p:txBody>
      </p:sp>
      <p:sp>
        <p:nvSpPr>
          <p:cNvPr id="9" name="TextBox 8"/>
          <p:cNvSpPr txBox="1"/>
          <p:nvPr/>
        </p:nvSpPr>
        <p:spPr>
          <a:xfrm>
            <a:off x="669853" y="5275191"/>
            <a:ext cx="7068814" cy="646331"/>
          </a:xfrm>
          <a:prstGeom prst="rect">
            <a:avLst/>
          </a:prstGeom>
          <a:noFill/>
        </p:spPr>
        <p:txBody>
          <a:bodyPr wrap="square" rtlCol="0">
            <a:spAutoFit/>
          </a:bodyPr>
          <a:lstStyle/>
          <a:p>
            <a:r>
              <a:rPr lang="en-US" b="1" dirty="0" err="1" smtClean="0"/>
              <a:t>Nếu</a:t>
            </a:r>
            <a:r>
              <a:rPr lang="en-US" b="1" dirty="0" smtClean="0"/>
              <a:t> &lt;</a:t>
            </a:r>
            <a:r>
              <a:rPr lang="en-US" b="1" dirty="0" err="1" smtClean="0"/>
              <a:t>điều</a:t>
            </a:r>
            <a:r>
              <a:rPr lang="en-US" b="1" dirty="0" smtClean="0"/>
              <a:t> </a:t>
            </a:r>
            <a:r>
              <a:rPr lang="en-US" b="1" dirty="0" err="1" smtClean="0"/>
              <a:t>kiện</a:t>
            </a:r>
            <a:r>
              <a:rPr lang="en-US" b="1" dirty="0" smtClean="0"/>
              <a:t> </a:t>
            </a:r>
            <a:r>
              <a:rPr lang="en-US" b="1" dirty="0" err="1" smtClean="0"/>
              <a:t>đúng</a:t>
            </a:r>
            <a:r>
              <a:rPr lang="en-US" b="1" dirty="0" smtClean="0"/>
              <a:t>&gt; </a:t>
            </a:r>
            <a:r>
              <a:rPr lang="en-US" b="1" dirty="0" err="1" smtClean="0"/>
              <a:t>thì</a:t>
            </a:r>
            <a:endParaRPr lang="en-US" b="1" dirty="0" smtClean="0"/>
          </a:p>
          <a:p>
            <a:r>
              <a:rPr lang="en-US" b="1" dirty="0">
                <a:solidFill>
                  <a:srgbClr val="FF0000"/>
                </a:solidFill>
              </a:rPr>
              <a:t> </a:t>
            </a:r>
            <a:r>
              <a:rPr lang="en-US" b="1" dirty="0" smtClean="0">
                <a:solidFill>
                  <a:srgbClr val="FF0000"/>
                </a:solidFill>
              </a:rPr>
              <a:t>       &lt;</a:t>
            </a:r>
            <a:r>
              <a:rPr lang="en-US" b="1" dirty="0" err="1" smtClean="0">
                <a:solidFill>
                  <a:srgbClr val="FF0000"/>
                </a:solidFill>
              </a:rPr>
              <a:t>thực</a:t>
            </a:r>
            <a:r>
              <a:rPr lang="en-US" b="1" dirty="0" smtClean="0">
                <a:solidFill>
                  <a:srgbClr val="FF0000"/>
                </a:solidFill>
              </a:rPr>
              <a:t> </a:t>
            </a:r>
            <a:r>
              <a:rPr lang="en-US" b="1" dirty="0" err="1" smtClean="0">
                <a:solidFill>
                  <a:srgbClr val="FF0000"/>
                </a:solidFill>
              </a:rPr>
              <a:t>hiện</a:t>
            </a:r>
            <a:r>
              <a:rPr lang="en-US" b="1" dirty="0" smtClean="0">
                <a:solidFill>
                  <a:srgbClr val="FF0000"/>
                </a:solidFill>
              </a:rPr>
              <a:t> </a:t>
            </a:r>
            <a:r>
              <a:rPr lang="en-US" b="1" dirty="0" err="1" smtClean="0">
                <a:solidFill>
                  <a:srgbClr val="FF0000"/>
                </a:solidFill>
              </a:rPr>
              <a:t>khối</a:t>
            </a:r>
            <a:r>
              <a:rPr lang="en-US" b="1" dirty="0" smtClean="0">
                <a:solidFill>
                  <a:srgbClr val="FF0000"/>
                </a:solidFill>
              </a:rPr>
              <a:t> </a:t>
            </a:r>
            <a:r>
              <a:rPr lang="en-US" b="1" dirty="0" err="1" smtClean="0">
                <a:solidFill>
                  <a:srgbClr val="FF0000"/>
                </a:solidFill>
              </a:rPr>
              <a:t>lệnh</a:t>
            </a:r>
            <a:r>
              <a:rPr lang="en-US" b="1" dirty="0" smtClean="0">
                <a:solidFill>
                  <a:srgbClr val="FF0000"/>
                </a:solidFill>
              </a:rPr>
              <a:t> </a:t>
            </a:r>
            <a:r>
              <a:rPr lang="en-US" b="1" dirty="0" err="1" smtClean="0">
                <a:solidFill>
                  <a:srgbClr val="FF0000"/>
                </a:solidFill>
              </a:rPr>
              <a:t>này</a:t>
            </a:r>
            <a:r>
              <a:rPr lang="en-US" b="1" dirty="0" smtClean="0">
                <a:solidFill>
                  <a:srgbClr val="FF0000"/>
                </a:solidFill>
              </a:rPr>
              <a:t>&gt;</a:t>
            </a:r>
            <a:endParaRPr lang="en-US" b="1" dirty="0">
              <a:solidFill>
                <a:srgbClr val="FF0000"/>
              </a:solidFill>
            </a:endParaRPr>
          </a:p>
        </p:txBody>
      </p:sp>
      <p:sp>
        <p:nvSpPr>
          <p:cNvPr id="10" name="TextBox 9"/>
          <p:cNvSpPr txBox="1"/>
          <p:nvPr/>
        </p:nvSpPr>
        <p:spPr>
          <a:xfrm>
            <a:off x="548981" y="4690952"/>
            <a:ext cx="8333421" cy="369332"/>
          </a:xfrm>
          <a:prstGeom prst="rect">
            <a:avLst/>
          </a:prstGeom>
          <a:noFill/>
        </p:spPr>
        <p:txBody>
          <a:bodyPr wrap="square" rtlCol="0">
            <a:spAutoFit/>
          </a:bodyPr>
          <a:lstStyle/>
          <a:p>
            <a:r>
              <a:rPr lang="en-US" dirty="0" err="1" smtClean="0"/>
              <a:t>Câu</a:t>
            </a:r>
            <a:r>
              <a:rPr lang="en-US" dirty="0" smtClean="0"/>
              <a:t> </a:t>
            </a:r>
            <a:r>
              <a:rPr lang="en-US" dirty="0" err="1" smtClean="0"/>
              <a:t>lệnh</a:t>
            </a:r>
            <a:r>
              <a:rPr lang="en-US" dirty="0" smtClean="0"/>
              <a:t> </a:t>
            </a:r>
            <a:r>
              <a:rPr lang="en-US" b="1" dirty="0" smtClean="0"/>
              <a:t>if</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con </a:t>
            </a:r>
            <a:r>
              <a:rPr lang="en-US" dirty="0" err="1" smtClean="0"/>
              <a:t>người</a:t>
            </a:r>
            <a:r>
              <a:rPr lang="en-US" dirty="0" smtClean="0"/>
              <a:t> </a:t>
            </a:r>
            <a:r>
              <a:rPr lang="en-US" dirty="0" err="1" smtClean="0"/>
              <a:t>như</a:t>
            </a:r>
            <a:r>
              <a:rPr lang="en-US" dirty="0" smtClean="0"/>
              <a:t> </a:t>
            </a:r>
            <a:r>
              <a:rPr lang="en-US" dirty="0" err="1" smtClean="0"/>
              <a:t>sau</a:t>
            </a:r>
            <a:r>
              <a:rPr lang="en-US" dirty="0" smtClean="0"/>
              <a:t> :</a:t>
            </a:r>
            <a:endParaRPr lang="en-US" b="1" dirty="0"/>
          </a:p>
        </p:txBody>
      </p:sp>
    </p:spTree>
    <p:extLst>
      <p:ext uri="{BB962C8B-B14F-4D97-AF65-F5344CB8AC3E}">
        <p14:creationId xmlns:p14="http://schemas.microsoft.com/office/powerpoint/2010/main" val="237983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919049" y="6459048"/>
            <a:ext cx="837841" cy="209551"/>
          </a:xfrm>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ngắn</a:t>
            </a:r>
            <a:endParaRPr lang="en-US" b="1" dirty="0">
              <a:solidFill>
                <a:srgbClr val="FF0000"/>
              </a:solidFill>
            </a:endParaRPr>
          </a:p>
        </p:txBody>
      </p:sp>
      <p:sp>
        <p:nvSpPr>
          <p:cNvPr id="10" name="TextBox 9"/>
          <p:cNvSpPr txBox="1"/>
          <p:nvPr/>
        </p:nvSpPr>
        <p:spPr>
          <a:xfrm>
            <a:off x="548981" y="3596389"/>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
        <p:nvSpPr>
          <p:cNvPr id="9" name="TextBox 8"/>
          <p:cNvSpPr txBox="1"/>
          <p:nvPr/>
        </p:nvSpPr>
        <p:spPr>
          <a:xfrm>
            <a:off x="548981" y="2664700"/>
            <a:ext cx="7829475" cy="830997"/>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&gt;</a:t>
            </a:r>
            <a:endParaRPr lang="en-US" sz="2400" b="1" dirty="0">
              <a:solidFill>
                <a:srgbClr val="FF0000"/>
              </a:solidFill>
            </a:endParaRPr>
          </a:p>
        </p:txBody>
      </p:sp>
      <p:sp>
        <p:nvSpPr>
          <p:cNvPr id="25" name="TextBox 24"/>
          <p:cNvSpPr txBox="1"/>
          <p:nvPr/>
        </p:nvSpPr>
        <p:spPr>
          <a:xfrm>
            <a:off x="548981" y="4085487"/>
            <a:ext cx="8333421" cy="646331"/>
          </a:xfrm>
          <a:prstGeom prst="rect">
            <a:avLst/>
          </a:prstGeom>
          <a:noFill/>
        </p:spPr>
        <p:txBody>
          <a:bodyPr wrap="square" rtlCol="0">
            <a:spAutoFit/>
          </a:bodyPr>
          <a:lstStyle/>
          <a:p>
            <a:r>
              <a:rPr lang="en-US" b="1" dirty="0" err="1" smtClean="0"/>
              <a:t>Khối</a:t>
            </a:r>
            <a:r>
              <a:rPr lang="en-US" b="1" dirty="0" smtClean="0"/>
              <a:t> </a:t>
            </a:r>
            <a:r>
              <a:rPr lang="en-US" b="1" dirty="0" err="1" smtClean="0"/>
              <a:t>lệnh</a:t>
            </a:r>
            <a:r>
              <a:rPr lang="en-US" b="1" dirty="0" smtClean="0"/>
              <a:t> </a:t>
            </a:r>
            <a:r>
              <a:rPr lang="en-US" b="1" dirty="0" err="1" smtClean="0"/>
              <a:t>của</a:t>
            </a:r>
            <a:r>
              <a:rPr lang="en-US" b="1" dirty="0" smtClean="0"/>
              <a:t> if: </a:t>
            </a:r>
            <a:r>
              <a:rPr lang="en-US" dirty="0" err="1" smtClean="0"/>
              <a:t>Thụt</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một</a:t>
            </a:r>
            <a:r>
              <a:rPr lang="en-US" dirty="0" smtClean="0"/>
              <a:t> </a:t>
            </a:r>
            <a:r>
              <a:rPr lang="en-US" dirty="0" err="1" smtClean="0"/>
              <a:t>dấu</a:t>
            </a:r>
            <a:r>
              <a:rPr lang="en-US" dirty="0" smtClean="0"/>
              <a:t> </a:t>
            </a:r>
            <a:r>
              <a:rPr lang="en-US" dirty="0" err="1" smtClean="0"/>
              <a:t>cách</a:t>
            </a:r>
            <a:r>
              <a:rPr lang="en-US" dirty="0" smtClean="0"/>
              <a:t> so </a:t>
            </a:r>
            <a:r>
              <a:rPr lang="en-US" dirty="0" err="1" smtClean="0"/>
              <a:t>với</a:t>
            </a:r>
            <a:r>
              <a:rPr lang="en-US" dirty="0" smtClean="0"/>
              <a:t> if. </a:t>
            </a:r>
            <a:r>
              <a:rPr lang="en-US" dirty="0" err="1" smtClean="0"/>
              <a:t>Điều</a:t>
            </a:r>
            <a:r>
              <a:rPr lang="en-US" dirty="0" smtClean="0"/>
              <a:t> </a:t>
            </a:r>
            <a:r>
              <a:rPr lang="en-US" dirty="0" err="1" smtClean="0"/>
              <a:t>này</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đúng</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chạy</a:t>
            </a:r>
            <a:r>
              <a:rPr lang="en-US" dirty="0" smtClean="0"/>
              <a:t> </a:t>
            </a:r>
            <a:r>
              <a:rPr lang="en-US" dirty="0" err="1" smtClean="0"/>
              <a:t>được</a:t>
            </a:r>
            <a:r>
              <a:rPr lang="en-US" dirty="0" smtClean="0"/>
              <a:t>.</a:t>
            </a:r>
            <a:endParaRPr lang="en-US" b="1" dirty="0"/>
          </a:p>
        </p:txBody>
      </p:sp>
      <p:sp>
        <p:nvSpPr>
          <p:cNvPr id="27" name="Rectangle 26"/>
          <p:cNvSpPr/>
          <p:nvPr/>
        </p:nvSpPr>
        <p:spPr>
          <a:xfrm>
            <a:off x="676571" y="4973014"/>
            <a:ext cx="3444949" cy="14860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76755" y="5065927"/>
            <a:ext cx="2745035" cy="1200329"/>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a:p>
            <a:r>
              <a:rPr lang="en-US" dirty="0" smtClean="0">
                <a:solidFill>
                  <a:srgbClr val="FFC000"/>
                </a:solidFill>
              </a:rPr>
              <a:t>#Output: x </a:t>
            </a:r>
            <a:r>
              <a:rPr lang="en-US" dirty="0" err="1" smtClean="0">
                <a:solidFill>
                  <a:srgbClr val="FFC000"/>
                </a:solidFill>
              </a:rPr>
              <a:t>lớn</a:t>
            </a:r>
            <a:r>
              <a:rPr lang="en-US" dirty="0" smtClean="0">
                <a:solidFill>
                  <a:srgbClr val="FFC000"/>
                </a:solidFill>
              </a:rPr>
              <a:t> </a:t>
            </a:r>
            <a:r>
              <a:rPr lang="en-US" dirty="0" err="1" smtClean="0">
                <a:solidFill>
                  <a:srgbClr val="FFC000"/>
                </a:solidFill>
              </a:rPr>
              <a:t>hơn</a:t>
            </a:r>
            <a:r>
              <a:rPr lang="en-US" dirty="0" smtClean="0">
                <a:solidFill>
                  <a:srgbClr val="FFC000"/>
                </a:solidFill>
              </a:rPr>
              <a:t> 10</a:t>
            </a:r>
          </a:p>
        </p:txBody>
      </p:sp>
      <p:sp>
        <p:nvSpPr>
          <p:cNvPr id="29" name="TextBox 28"/>
          <p:cNvSpPr txBox="1"/>
          <p:nvPr/>
        </p:nvSpPr>
        <p:spPr>
          <a:xfrm>
            <a:off x="548981" y="1942764"/>
            <a:ext cx="8333421" cy="646331"/>
          </a:xfrm>
          <a:prstGeom prst="rect">
            <a:avLst/>
          </a:prstGeom>
          <a:noFill/>
        </p:spPr>
        <p:txBody>
          <a:bodyPr wrap="square" rtlCol="0">
            <a:spAutoFit/>
          </a:bodyPr>
          <a:lstStyle/>
          <a:p>
            <a:r>
              <a:rPr lang="vi-VN" dirty="0"/>
              <a:t>Câu lệnh "if" được sử dụng để kiểm tra một điều kiện và thực thi một khối mã chỉ khi điều kiện đó là </a:t>
            </a:r>
            <a:r>
              <a:rPr lang="vi-VN" dirty="0" smtClean="0"/>
              <a:t>đúng</a:t>
            </a:r>
            <a:r>
              <a:rPr lang="en-US" dirty="0" smtClean="0"/>
              <a:t>.</a:t>
            </a:r>
            <a:endParaRPr lang="en-US" b="1" dirty="0"/>
          </a:p>
        </p:txBody>
      </p:sp>
      <p:sp>
        <p:nvSpPr>
          <p:cNvPr id="37" name="Rectangle 36"/>
          <p:cNvSpPr/>
          <p:nvPr/>
        </p:nvSpPr>
        <p:spPr>
          <a:xfrm>
            <a:off x="4940227" y="4973015"/>
            <a:ext cx="3444949" cy="12265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140411" y="5065927"/>
            <a:ext cx="2745035" cy="923330"/>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7</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p:txBody>
      </p:sp>
    </p:spTree>
    <p:extLst>
      <p:ext uri="{BB962C8B-B14F-4D97-AF65-F5344CB8AC3E}">
        <p14:creationId xmlns:p14="http://schemas.microsoft.com/office/powerpoint/2010/main" val="333476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đầy</a:t>
            </a:r>
            <a:r>
              <a:rPr lang="en-US" b="1" dirty="0" smtClean="0"/>
              <a:t> </a:t>
            </a:r>
            <a:r>
              <a:rPr lang="en-US" b="1" dirty="0" err="1" smtClean="0"/>
              <a:t>đủ</a:t>
            </a:r>
            <a:endParaRPr lang="en-US" b="1" dirty="0">
              <a:solidFill>
                <a:srgbClr val="FF0000"/>
              </a:solidFill>
            </a:endParaRPr>
          </a:p>
        </p:txBody>
      </p:sp>
      <p:sp>
        <p:nvSpPr>
          <p:cNvPr id="9" name="TextBox 8"/>
          <p:cNvSpPr txBox="1"/>
          <p:nvPr/>
        </p:nvSpPr>
        <p:spPr>
          <a:xfrm>
            <a:off x="548981" y="2132833"/>
            <a:ext cx="7988963" cy="1938992"/>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 &gt;</a:t>
            </a:r>
          </a:p>
          <a:p>
            <a:r>
              <a:rPr lang="en-US" sz="2400" b="1" dirty="0" smtClean="0"/>
              <a:t>else:</a:t>
            </a:r>
            <a:endParaRPr lang="en-US" sz="2400" b="1" dirty="0"/>
          </a:p>
          <a:p>
            <a:r>
              <a:rPr lang="en-US" sz="2400" b="1" dirty="0">
                <a:solidFill>
                  <a:srgbClr val="FF0000"/>
                </a:solidFill>
              </a:rPr>
              <a:t>        &lt;khối lệnh </a:t>
            </a:r>
            <a:r>
              <a:rPr lang="en-US" sz="2400" b="1" dirty="0" smtClean="0">
                <a:solidFill>
                  <a:srgbClr val="FF0000"/>
                </a:solidFill>
              </a:rPr>
              <a:t>thực thi khi điều kiện </a:t>
            </a:r>
            <a:r>
              <a:rPr lang="en-US" sz="2400" b="1" dirty="0" smtClean="0">
                <a:solidFill>
                  <a:srgbClr val="FF0000"/>
                </a:solidFill>
              </a:rPr>
              <a:t>sai&gt;</a:t>
            </a:r>
            <a:endParaRPr lang="en-US" sz="2400" b="1" dirty="0">
              <a:solidFill>
                <a:srgbClr val="FF0000"/>
              </a:solidFill>
            </a:endParaRPr>
          </a:p>
          <a:p>
            <a:endParaRPr lang="en-US" sz="2400" b="1" dirty="0">
              <a:solidFill>
                <a:srgbClr val="FF0000"/>
              </a:solidFill>
            </a:endParaRPr>
          </a:p>
        </p:txBody>
      </p:sp>
      <p:sp>
        <p:nvSpPr>
          <p:cNvPr id="27" name="Rectangle 26"/>
          <p:cNvSpPr/>
          <p:nvPr/>
        </p:nvSpPr>
        <p:spPr>
          <a:xfrm>
            <a:off x="548981" y="4820407"/>
            <a:ext cx="7988963" cy="17050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49165" y="4913320"/>
            <a:ext cx="2745035" cy="1477328"/>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10</a:t>
            </a:r>
            <a:r>
              <a:rPr lang="en-US" dirty="0" smtClean="0">
                <a:solidFill>
                  <a:schemeClr val="bg1"/>
                </a:solidFill>
              </a:rPr>
              <a:t>”</a:t>
            </a:r>
            <a:r>
              <a:rPr lang="en-US" dirty="0" smtClean="0">
                <a:solidFill>
                  <a:srgbClr val="FFC000"/>
                </a:solidFill>
              </a:rPr>
              <a:t>)</a:t>
            </a: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6" name="TextBox 15"/>
          <p:cNvSpPr txBox="1"/>
          <p:nvPr/>
        </p:nvSpPr>
        <p:spPr>
          <a:xfrm>
            <a:off x="548981" y="4221979"/>
            <a:ext cx="8333421" cy="369332"/>
          </a:xfrm>
          <a:prstGeom prst="rect">
            <a:avLst/>
          </a:prstGeom>
          <a:noFill/>
        </p:spPr>
        <p:txBody>
          <a:bodyPr wrap="square" rtlCol="0">
            <a:spAutoFit/>
          </a:bodyPr>
          <a:lstStyle/>
          <a:p>
            <a:r>
              <a:rPr lang="en-US" b="1" dirty="0" smtClean="0"/>
              <a:t>else: </a:t>
            </a:r>
            <a:r>
              <a:rPr lang="en-US" dirty="0" err="1" smtClean="0"/>
              <a:t>sau</a:t>
            </a:r>
            <a:r>
              <a:rPr lang="en-US" dirty="0" smtClean="0"/>
              <a:t> else </a:t>
            </a:r>
            <a:r>
              <a:rPr lang="en-US" dirty="0" err="1" smtClean="0"/>
              <a:t>có</a:t>
            </a:r>
            <a:r>
              <a:rPr lang="en-US" dirty="0" smtClean="0"/>
              <a:t> </a:t>
            </a:r>
            <a:r>
              <a:rPr lang="en-US" dirty="0" err="1" smtClean="0"/>
              <a:t>thêm</a:t>
            </a:r>
            <a:r>
              <a:rPr lang="en-US" dirty="0" smtClean="0"/>
              <a:t> </a:t>
            </a:r>
            <a:r>
              <a:rPr lang="en-US" dirty="0" err="1" smtClean="0"/>
              <a:t>dấu</a:t>
            </a:r>
            <a:r>
              <a:rPr lang="en-US" dirty="0" smtClean="0"/>
              <a:t> :</a:t>
            </a:r>
            <a:endParaRPr lang="en-US" b="1" dirty="0"/>
          </a:p>
        </p:txBody>
      </p:sp>
      <p:sp>
        <p:nvSpPr>
          <p:cNvPr id="10" name="TextBox 9"/>
          <p:cNvSpPr txBox="1"/>
          <p:nvPr/>
        </p:nvSpPr>
        <p:spPr>
          <a:xfrm>
            <a:off x="548981" y="3852647"/>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Tree>
    <p:extLst>
      <p:ext uri="{BB962C8B-B14F-4D97-AF65-F5344CB8AC3E}">
        <p14:creationId xmlns:p14="http://schemas.microsoft.com/office/powerpoint/2010/main" val="3405393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9" name="TextBox 8"/>
          <p:cNvSpPr txBox="1"/>
          <p:nvPr/>
        </p:nvSpPr>
        <p:spPr>
          <a:xfrm>
            <a:off x="548981" y="2818302"/>
            <a:ext cx="7988963" cy="2800767"/>
          </a:xfrm>
          <a:prstGeom prst="rect">
            <a:avLst/>
          </a:prstGeom>
          <a:noFill/>
        </p:spPr>
        <p:txBody>
          <a:bodyPr wrap="square" rtlCol="0">
            <a:spAutoFit/>
          </a:bodyPr>
          <a:lstStyle/>
          <a:p>
            <a:r>
              <a:rPr lang="en-US" sz="2200" b="1" dirty="0" smtClean="0"/>
              <a:t>if &lt;</a:t>
            </a:r>
            <a:r>
              <a:rPr lang="en-US" sz="2200" b="1" dirty="0" err="1" smtClean="0"/>
              <a:t>điều</a:t>
            </a:r>
            <a:r>
              <a:rPr lang="en-US" sz="2200" b="1" dirty="0" smtClean="0"/>
              <a:t> </a:t>
            </a:r>
            <a:r>
              <a:rPr lang="en-US" sz="2200" b="1" dirty="0" err="1" smtClean="0"/>
              <a:t>kiện</a:t>
            </a:r>
            <a:r>
              <a:rPr lang="en-US" sz="2200" b="1" dirty="0" smtClean="0"/>
              <a:t> 1&gt;:</a:t>
            </a:r>
          </a:p>
          <a:p>
            <a:r>
              <a:rPr lang="en-US" sz="2200" b="1" dirty="0">
                <a:solidFill>
                  <a:srgbClr val="FF0000"/>
                </a:solidFill>
              </a:rPr>
              <a:t> </a:t>
            </a:r>
            <a:r>
              <a:rPr lang="en-US" sz="2200" b="1" dirty="0" smtClean="0">
                <a:solidFill>
                  <a:srgbClr val="FF0000"/>
                </a:solidFill>
              </a:rPr>
              <a:t>       &lt;</a:t>
            </a:r>
            <a:r>
              <a:rPr lang="en-US" sz="2200" b="1" dirty="0" err="1" smtClean="0">
                <a:solidFill>
                  <a:srgbClr val="FF0000"/>
                </a:solidFill>
              </a:rPr>
              <a:t>khối</a:t>
            </a:r>
            <a:r>
              <a:rPr lang="en-US" sz="2200" b="1" dirty="0" smtClean="0">
                <a:solidFill>
                  <a:srgbClr val="FF0000"/>
                </a:solidFill>
              </a:rPr>
              <a:t> </a:t>
            </a:r>
            <a:r>
              <a:rPr lang="en-US" sz="2200" b="1" dirty="0" err="1" smtClean="0">
                <a:solidFill>
                  <a:srgbClr val="FF0000"/>
                </a:solidFill>
              </a:rPr>
              <a:t>lệnh</a:t>
            </a:r>
            <a:r>
              <a:rPr lang="en-US" sz="2200" b="1" dirty="0" smtClean="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điều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1 </a:t>
            </a:r>
            <a:r>
              <a:rPr lang="en-US" sz="2200" b="1" dirty="0" err="1" smtClean="0">
                <a:solidFill>
                  <a:srgbClr val="FF0000"/>
                </a:solidFill>
              </a:rPr>
              <a:t>đúng</a:t>
            </a:r>
            <a:r>
              <a:rPr lang="en-US" sz="2200" b="1" dirty="0" smtClean="0">
                <a:solidFill>
                  <a:srgbClr val="FF0000"/>
                </a:solidFill>
              </a:rPr>
              <a:t> &gt;</a:t>
            </a:r>
          </a:p>
          <a:p>
            <a:r>
              <a:rPr lang="en-US" sz="2200" b="1" dirty="0" err="1" smtClean="0"/>
              <a:t>elif</a:t>
            </a:r>
            <a:r>
              <a:rPr lang="en-US" sz="2200" b="1" dirty="0" smtClean="0"/>
              <a:t> </a:t>
            </a:r>
            <a:r>
              <a:rPr lang="en-US" sz="2200" b="1" dirty="0"/>
              <a:t>&lt;</a:t>
            </a:r>
            <a:r>
              <a:rPr lang="en-US" sz="2200" b="1" dirty="0" err="1"/>
              <a:t>điều</a:t>
            </a:r>
            <a:r>
              <a:rPr lang="en-US" sz="2200" b="1" dirty="0"/>
              <a:t> </a:t>
            </a:r>
            <a:r>
              <a:rPr lang="en-US" sz="2200" b="1" dirty="0" err="1"/>
              <a:t>kiện</a:t>
            </a:r>
            <a:r>
              <a:rPr lang="en-US" sz="2200" b="1" dirty="0"/>
              <a:t> </a:t>
            </a:r>
            <a:r>
              <a:rPr lang="en-US" sz="2200" b="1" dirty="0" smtClean="0"/>
              <a:t>2&gt;:</a:t>
            </a:r>
          </a:p>
          <a:p>
            <a:r>
              <a:rPr lang="en-US" sz="2200" b="1" dirty="0" smtClean="0"/>
              <a:t>        </a:t>
            </a:r>
            <a:r>
              <a:rPr lang="en-US" sz="2200" b="1" dirty="0">
                <a:solidFill>
                  <a:srgbClr val="FF0000"/>
                </a:solidFill>
              </a:rPr>
              <a:t>&lt;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a:solidFill>
                  <a:srgbClr val="FF0000"/>
                </a:solidFill>
              </a:rPr>
              <a:t>thực</a:t>
            </a:r>
            <a:r>
              <a:rPr lang="en-US" sz="2200" b="1" dirty="0">
                <a:solidFill>
                  <a:srgbClr val="FF0000"/>
                </a:solidFill>
              </a:rPr>
              <a:t> </a:t>
            </a:r>
            <a:r>
              <a:rPr lang="en-US" sz="2200" b="1" dirty="0" err="1">
                <a:solidFill>
                  <a:srgbClr val="FF0000"/>
                </a:solidFill>
              </a:rPr>
              <a:t>thi</a:t>
            </a:r>
            <a:r>
              <a:rPr lang="en-US" sz="2200" b="1" dirty="0">
                <a:solidFill>
                  <a:srgbClr val="FF0000"/>
                </a:solidFill>
              </a:rPr>
              <a:t> </a:t>
            </a:r>
            <a:r>
              <a:rPr lang="en-US" sz="2200" b="1" dirty="0" err="1">
                <a:solidFill>
                  <a:srgbClr val="FF0000"/>
                </a:solidFill>
              </a:rPr>
              <a:t>khi</a:t>
            </a:r>
            <a:r>
              <a:rPr lang="en-US" sz="2200" b="1" dirty="0">
                <a:solidFill>
                  <a:srgbClr val="FF0000"/>
                </a:solidFill>
              </a:rPr>
              <a:t> </a:t>
            </a:r>
            <a:r>
              <a:rPr lang="en-US" sz="2200" b="1" dirty="0" err="1">
                <a:solidFill>
                  <a:srgbClr val="FF0000"/>
                </a:solidFill>
              </a:rPr>
              <a:t>điều</a:t>
            </a:r>
            <a:r>
              <a:rPr lang="en-US" sz="2200" b="1" dirty="0">
                <a:solidFill>
                  <a:srgbClr val="FF0000"/>
                </a:solidFill>
              </a:rPr>
              <a:t> </a:t>
            </a:r>
            <a:r>
              <a:rPr lang="en-US" sz="2200" b="1" dirty="0" err="1">
                <a:solidFill>
                  <a:srgbClr val="FF0000"/>
                </a:solidFill>
              </a:rPr>
              <a:t>kiện</a:t>
            </a:r>
            <a:r>
              <a:rPr lang="en-US" sz="2200" b="1" dirty="0">
                <a:solidFill>
                  <a:srgbClr val="FF0000"/>
                </a:solidFill>
              </a:rPr>
              <a:t> </a:t>
            </a:r>
            <a:r>
              <a:rPr lang="en-US" sz="2200" b="1" dirty="0" smtClean="0">
                <a:solidFill>
                  <a:srgbClr val="FF0000"/>
                </a:solidFill>
              </a:rPr>
              <a:t>2 </a:t>
            </a:r>
            <a:r>
              <a:rPr lang="en-US" sz="2200" b="1" dirty="0" err="1">
                <a:solidFill>
                  <a:srgbClr val="FF0000"/>
                </a:solidFill>
              </a:rPr>
              <a:t>đúng</a:t>
            </a:r>
            <a:r>
              <a:rPr lang="en-US" sz="2200" b="1" dirty="0">
                <a:solidFill>
                  <a:srgbClr val="FF0000"/>
                </a:solidFill>
              </a:rPr>
              <a:t> </a:t>
            </a:r>
            <a:r>
              <a:rPr lang="en-US" sz="2200" b="1" dirty="0" smtClean="0">
                <a:solidFill>
                  <a:srgbClr val="FF0000"/>
                </a:solidFill>
              </a:rPr>
              <a:t>&gt;</a:t>
            </a:r>
          </a:p>
          <a:p>
            <a:r>
              <a:rPr lang="en-US" sz="2200" b="1" dirty="0" smtClean="0">
                <a:solidFill>
                  <a:srgbClr val="FF0000"/>
                </a:solidFill>
              </a:rPr>
              <a:t>…</a:t>
            </a:r>
            <a:endParaRPr lang="en-US" sz="2200" b="1" dirty="0"/>
          </a:p>
          <a:p>
            <a:r>
              <a:rPr lang="en-US" sz="2200" b="1" dirty="0" smtClean="0"/>
              <a:t>else:</a:t>
            </a:r>
            <a:endParaRPr lang="en-US" sz="2200" b="1" dirty="0"/>
          </a:p>
          <a:p>
            <a:r>
              <a:rPr lang="en-US" sz="2200" b="1" dirty="0">
                <a:solidFill>
                  <a:srgbClr val="FF0000"/>
                </a:solidFill>
              </a:rPr>
              <a:t>        &lt;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không</a:t>
            </a:r>
            <a:r>
              <a:rPr lang="en-US" sz="2200" b="1" dirty="0" smtClean="0">
                <a:solidFill>
                  <a:srgbClr val="FF0000"/>
                </a:solidFill>
              </a:rPr>
              <a:t> </a:t>
            </a:r>
            <a:r>
              <a:rPr lang="en-US" sz="2200" b="1" dirty="0" err="1" smtClean="0">
                <a:solidFill>
                  <a:srgbClr val="FF0000"/>
                </a:solidFill>
              </a:rPr>
              <a:t>có</a:t>
            </a:r>
            <a:r>
              <a:rPr lang="en-US" sz="2200" b="1" dirty="0" smtClean="0">
                <a:solidFill>
                  <a:srgbClr val="FF0000"/>
                </a:solidFill>
              </a:rPr>
              <a:t> </a:t>
            </a:r>
            <a:r>
              <a:rPr lang="en-US" sz="2200" b="1" dirty="0" err="1" smtClean="0">
                <a:solidFill>
                  <a:srgbClr val="FF0000"/>
                </a:solidFill>
              </a:rPr>
              <a:t>điệu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a:t>
            </a:r>
            <a:r>
              <a:rPr lang="en-US" sz="2200" b="1" dirty="0" err="1" smtClean="0">
                <a:solidFill>
                  <a:srgbClr val="FF0000"/>
                </a:solidFill>
              </a:rPr>
              <a:t>nào</a:t>
            </a:r>
            <a:r>
              <a:rPr lang="en-US" sz="2200" b="1" dirty="0" smtClean="0">
                <a:solidFill>
                  <a:srgbClr val="FF0000"/>
                </a:solidFill>
              </a:rPr>
              <a:t> </a:t>
            </a:r>
            <a:r>
              <a:rPr lang="en-US" sz="2200" b="1" dirty="0" err="1" smtClean="0">
                <a:solidFill>
                  <a:srgbClr val="FF0000"/>
                </a:solidFill>
              </a:rPr>
              <a:t>đúng</a:t>
            </a:r>
            <a:r>
              <a:rPr lang="en-US" sz="2200" b="1" dirty="0" smtClean="0">
                <a:solidFill>
                  <a:srgbClr val="FF0000"/>
                </a:solidFill>
              </a:rPr>
              <a:t>&gt;</a:t>
            </a:r>
            <a:endParaRPr lang="en-US" sz="2200" b="1" dirty="0">
              <a:solidFill>
                <a:srgbClr val="FF0000"/>
              </a:solidFill>
            </a:endParaRPr>
          </a:p>
          <a:p>
            <a:endParaRPr lang="en-US" sz="2200" b="1" dirty="0">
              <a:solidFill>
                <a:srgbClr val="FF0000"/>
              </a:solidFill>
            </a:endParaRP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Tree>
    <p:extLst>
      <p:ext uri="{BB962C8B-B14F-4D97-AF65-F5344CB8AC3E}">
        <p14:creationId xmlns:p14="http://schemas.microsoft.com/office/powerpoint/2010/main" val="71293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
        <p:nvSpPr>
          <p:cNvPr id="7" name="Rectangle 6"/>
          <p:cNvSpPr/>
          <p:nvPr/>
        </p:nvSpPr>
        <p:spPr>
          <a:xfrm>
            <a:off x="548981" y="3293444"/>
            <a:ext cx="7988963" cy="24416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9165" y="3386357"/>
            <a:ext cx="5226333" cy="2031325"/>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10</a:t>
            </a:r>
          </a:p>
          <a:p>
            <a:r>
              <a:rPr lang="en-US" dirty="0">
                <a:solidFill>
                  <a:schemeClr val="bg1"/>
                </a:solidFill>
              </a:rPr>
              <a:t>i</a:t>
            </a:r>
            <a:r>
              <a:rPr lang="en-US" dirty="0" smtClean="0">
                <a:solidFill>
                  <a:schemeClr val="bg1"/>
                </a:solidFill>
              </a:rPr>
              <a:t>f x &lt; </a:t>
            </a:r>
            <a:r>
              <a:rPr lang="en-US" dirty="0">
                <a:solidFill>
                  <a:schemeClr val="accent6">
                    <a:lumMod val="60000"/>
                    <a:lumOff val="40000"/>
                  </a:schemeClr>
                </a:solidFill>
              </a:rPr>
              <a:t>5</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5</a:t>
            </a:r>
            <a:r>
              <a:rPr lang="en-US" dirty="0" smtClean="0">
                <a:solidFill>
                  <a:schemeClr val="bg1"/>
                </a:solidFill>
              </a:rPr>
              <a:t>”</a:t>
            </a:r>
            <a:r>
              <a:rPr lang="en-US" dirty="0" smtClean="0">
                <a:solidFill>
                  <a:srgbClr val="FFC000"/>
                </a:solidFill>
              </a:rPr>
              <a:t>)</a:t>
            </a:r>
          </a:p>
          <a:p>
            <a:r>
              <a:rPr lang="en-US" dirty="0" err="1">
                <a:solidFill>
                  <a:schemeClr val="bg1"/>
                </a:solidFill>
              </a:rPr>
              <a:t>e</a:t>
            </a:r>
            <a:r>
              <a:rPr lang="en-US" dirty="0" err="1" smtClean="0">
                <a:solidFill>
                  <a:schemeClr val="bg1"/>
                </a:solidFill>
              </a:rPr>
              <a:t>lif</a:t>
            </a:r>
            <a:r>
              <a:rPr lang="en-US" dirty="0" smtClean="0">
                <a:solidFill>
                  <a:schemeClr val="bg1"/>
                </a:solidFill>
              </a:rPr>
              <a:t>: </a:t>
            </a:r>
            <a:r>
              <a:rPr lang="en-US" dirty="0">
                <a:solidFill>
                  <a:schemeClr val="bg1"/>
                </a:solidFill>
              </a:rPr>
              <a:t>x &lt; </a:t>
            </a:r>
            <a:r>
              <a:rPr lang="en-US" dirty="0" smtClean="0">
                <a:solidFill>
                  <a:schemeClr val="accent6">
                    <a:lumMod val="60000"/>
                    <a:lumOff val="40000"/>
                  </a:schemeClr>
                </a:solidFill>
              </a:rPr>
              <a:t>10</a:t>
            </a:r>
            <a:r>
              <a:rPr lang="en-US" dirty="0" smtClean="0">
                <a:solidFill>
                  <a:schemeClr val="bg1"/>
                </a:solidFill>
              </a:rPr>
              <a:t>:</a:t>
            </a:r>
            <a:endParaRPr lang="en-US" dirty="0">
              <a:solidFill>
                <a:schemeClr val="bg1"/>
              </a:solidFill>
            </a:endParaRPr>
          </a:p>
          <a:p>
            <a:r>
              <a:rPr lang="en-US" dirty="0">
                <a:solidFill>
                  <a:schemeClr val="bg1"/>
                </a:solidFill>
              </a:rPr>
              <a:t>    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a:solidFill>
                  <a:schemeClr val="accent2">
                    <a:lumMod val="75000"/>
                  </a:schemeClr>
                </a:solidFill>
              </a:rPr>
              <a:t>nhỏ</a:t>
            </a:r>
            <a:r>
              <a:rPr lang="en-US" dirty="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smtClean="0">
                <a:solidFill>
                  <a:schemeClr val="accent2">
                    <a:lumMod val="75000"/>
                  </a:schemeClr>
                </a:solidFill>
              </a:rPr>
              <a:t>10</a:t>
            </a:r>
            <a:r>
              <a:rPr lang="en-US" dirty="0" smtClean="0">
                <a:solidFill>
                  <a:schemeClr val="bg1"/>
                </a:solidFill>
              </a:rPr>
              <a:t>”</a:t>
            </a:r>
            <a:r>
              <a:rPr lang="en-US" dirty="0" smtClean="0">
                <a:solidFill>
                  <a:srgbClr val="FFC000"/>
                </a:solidFill>
              </a:rPr>
              <a:t>)</a:t>
            </a:r>
            <a:endParaRPr lang="en-US" dirty="0">
              <a:solidFill>
                <a:srgbClr val="FFC000"/>
              </a:solidFill>
            </a:endParaRP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lơn</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err="1" smtClean="0">
                <a:solidFill>
                  <a:schemeClr val="accent2">
                    <a:lumMod val="75000"/>
                  </a:schemeClr>
                </a:solidFill>
              </a:rPr>
              <a:t>hoặc</a:t>
            </a:r>
            <a:r>
              <a:rPr lang="en-US" dirty="0" smtClean="0">
                <a:solidFill>
                  <a:schemeClr val="accent2">
                    <a:lumMod val="75000"/>
                  </a:schemeClr>
                </a:solidFill>
              </a:rPr>
              <a:t> </a:t>
            </a:r>
            <a:r>
              <a:rPr lang="en-US" dirty="0" err="1" smtClean="0">
                <a:solidFill>
                  <a:schemeClr val="accent2">
                    <a:lumMod val="75000"/>
                  </a:schemeClr>
                </a:solidFill>
              </a:rPr>
              <a:t>bằng</a:t>
            </a:r>
            <a:r>
              <a:rPr lang="en-US" dirty="0" smtClean="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0" name="TextBox 9"/>
          <p:cNvSpPr txBox="1"/>
          <p:nvPr/>
        </p:nvSpPr>
        <p:spPr>
          <a:xfrm>
            <a:off x="548981" y="2766005"/>
            <a:ext cx="7988963" cy="369332"/>
          </a:xfrm>
          <a:prstGeom prst="rect">
            <a:avLst/>
          </a:prstGeom>
          <a:noFill/>
        </p:spPr>
        <p:txBody>
          <a:bodyPr wrap="square" rtlCol="0">
            <a:spAutoFit/>
          </a:bodyPr>
          <a:lstStyle/>
          <a:p>
            <a:r>
              <a:rPr lang="en-US" dirty="0" err="1"/>
              <a:t>Ví</a:t>
            </a:r>
            <a:r>
              <a:rPr lang="en-US" dirty="0"/>
              <a:t> </a:t>
            </a:r>
            <a:r>
              <a:rPr lang="en-US" dirty="0" err="1"/>
              <a:t>dụ</a:t>
            </a:r>
            <a:r>
              <a:rPr lang="en-US" dirty="0"/>
              <a:t>:</a:t>
            </a:r>
            <a:endParaRPr lang="en-US" b="1" dirty="0"/>
          </a:p>
        </p:txBody>
      </p:sp>
      <p:sp>
        <p:nvSpPr>
          <p:cNvPr id="12" name="TextBox 11"/>
          <p:cNvSpPr txBox="1"/>
          <p:nvPr/>
        </p:nvSpPr>
        <p:spPr>
          <a:xfrm>
            <a:off x="548981" y="5977038"/>
            <a:ext cx="7988963" cy="369332"/>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vi-VN" dirty="0"/>
              <a:t>x lớn hơn hoặc bằng 10</a:t>
            </a:r>
            <a:endParaRPr lang="en-US" b="1" dirty="0"/>
          </a:p>
        </p:txBody>
      </p:sp>
    </p:spTree>
    <p:extLst>
      <p:ext uri="{BB962C8B-B14F-4D97-AF65-F5344CB8AC3E}">
        <p14:creationId xmlns:p14="http://schemas.microsoft.com/office/powerpoint/2010/main" val="35968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a:t>
            </a:r>
            <a:endParaRPr lang="en-US" b="1" dirty="0"/>
          </a:p>
        </p:txBody>
      </p:sp>
      <p:sp>
        <p:nvSpPr>
          <p:cNvPr id="6" name="TextBox 5"/>
          <p:cNvSpPr txBox="1"/>
          <p:nvPr/>
        </p:nvSpPr>
        <p:spPr>
          <a:xfrm>
            <a:off x="548981" y="1961567"/>
            <a:ext cx="8333421" cy="923330"/>
          </a:xfrm>
          <a:prstGeom prst="rect">
            <a:avLst/>
          </a:prstGeom>
          <a:noFill/>
        </p:spPr>
        <p:txBody>
          <a:bodyPr wrap="square" rtlCol="0">
            <a:spAutoFit/>
          </a:bodyPr>
          <a:lstStyle/>
          <a:p>
            <a:r>
              <a:rPr lang="vi-VN" dirty="0"/>
              <a:t>Vòng lặp "for" được sử dụng để </a:t>
            </a:r>
            <a:r>
              <a:rPr lang="vi-VN" b="1" dirty="0"/>
              <a:t>lặp</a:t>
            </a:r>
            <a:r>
              <a:rPr lang="vi-VN" dirty="0"/>
              <a:t> qua một tập hợp các phần tử (như danh sách, chuỗi, tuple) và thực thi một khối mã cho mỗi phần tử trong tập hợp đó. Cú pháp của vòng lặp "for" như sau:</a:t>
            </a:r>
            <a:endParaRPr lang="en-US" b="1" dirty="0"/>
          </a:p>
        </p:txBody>
      </p:sp>
      <p:sp>
        <p:nvSpPr>
          <p:cNvPr id="7" name="TextBox 6"/>
          <p:cNvSpPr txBox="1"/>
          <p:nvPr/>
        </p:nvSpPr>
        <p:spPr>
          <a:xfrm>
            <a:off x="581918" y="2980447"/>
            <a:ext cx="7988963" cy="830997"/>
          </a:xfrm>
          <a:prstGeom prst="rect">
            <a:avLst/>
          </a:prstGeom>
          <a:noFill/>
        </p:spPr>
        <p:txBody>
          <a:bodyPr wrap="square" rtlCol="0">
            <a:spAutoFit/>
          </a:bodyPr>
          <a:lstStyle/>
          <a:p>
            <a:r>
              <a:rPr lang="en-US" sz="2400" b="1" dirty="0"/>
              <a:t>for </a:t>
            </a:r>
            <a:r>
              <a:rPr lang="en-US" sz="2400" b="1" dirty="0">
                <a:solidFill>
                  <a:schemeClr val="accent2">
                    <a:lumMod val="75000"/>
                  </a:schemeClr>
                </a:solidFill>
              </a:rPr>
              <a:t>element</a:t>
            </a:r>
            <a:r>
              <a:rPr lang="en-US" sz="2400" b="1" dirty="0"/>
              <a:t> in </a:t>
            </a:r>
            <a:r>
              <a:rPr lang="en-US" sz="2400" b="1" dirty="0" err="1">
                <a:solidFill>
                  <a:schemeClr val="accent2">
                    <a:lumMod val="75000"/>
                  </a:schemeClr>
                </a:solidFill>
              </a:rPr>
              <a:t>iterable</a:t>
            </a:r>
            <a:r>
              <a:rPr lang="en-US" sz="2400" b="1" dirty="0" smtClean="0"/>
              <a:t>:</a:t>
            </a:r>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a:t>
            </a:r>
            <a:r>
              <a:rPr lang="en-US" sz="2400" b="1" dirty="0" err="1">
                <a:solidFill>
                  <a:schemeClr val="accent6">
                    <a:lumMod val="50000"/>
                  </a:schemeClr>
                </a:solidFill>
              </a:rPr>
              <a:t>Các</a:t>
            </a:r>
            <a:r>
              <a:rPr lang="en-US" sz="2400" b="1" dirty="0">
                <a:solidFill>
                  <a:schemeClr val="accent6">
                    <a:lumMod val="50000"/>
                  </a:schemeClr>
                </a:solidFill>
              </a:rPr>
              <a:t> </a:t>
            </a:r>
            <a:r>
              <a:rPr lang="en-US" sz="2400" b="1" dirty="0" err="1">
                <a:solidFill>
                  <a:schemeClr val="accent6">
                    <a:lumMod val="50000"/>
                  </a:schemeClr>
                </a:solidFill>
              </a:rPr>
              <a:t>câu</a:t>
            </a:r>
            <a:r>
              <a:rPr lang="en-US" sz="2400" b="1" dirty="0">
                <a:solidFill>
                  <a:schemeClr val="accent6">
                    <a:lumMod val="50000"/>
                  </a:schemeClr>
                </a:solidFill>
              </a:rPr>
              <a:t> </a:t>
            </a:r>
            <a:r>
              <a:rPr lang="en-US" sz="2400" b="1" dirty="0" err="1">
                <a:solidFill>
                  <a:schemeClr val="accent6">
                    <a:lumMod val="50000"/>
                  </a:schemeClr>
                </a:solidFill>
              </a:rPr>
              <a:t>lệnh</a:t>
            </a:r>
            <a:r>
              <a:rPr lang="en-US" sz="2400" b="1" dirty="0">
                <a:solidFill>
                  <a:schemeClr val="accent6">
                    <a:lumMod val="50000"/>
                  </a:schemeClr>
                </a:solidFill>
              </a:rPr>
              <a:t> </a:t>
            </a:r>
            <a:r>
              <a:rPr lang="en-US" sz="2400" b="1" dirty="0" err="1">
                <a:solidFill>
                  <a:schemeClr val="accent6">
                    <a:lumMod val="50000"/>
                  </a:schemeClr>
                </a:solidFill>
              </a:rPr>
              <a:t>thực</a:t>
            </a:r>
            <a:r>
              <a:rPr lang="en-US" sz="2400" b="1" dirty="0">
                <a:solidFill>
                  <a:schemeClr val="accent6">
                    <a:lumMod val="50000"/>
                  </a:schemeClr>
                </a:solidFill>
              </a:rPr>
              <a:t> </a:t>
            </a:r>
            <a:r>
              <a:rPr lang="en-US" sz="2400" b="1" dirty="0" err="1">
                <a:solidFill>
                  <a:schemeClr val="accent6">
                    <a:lumMod val="50000"/>
                  </a:schemeClr>
                </a:solidFill>
              </a:rPr>
              <a:t>thi</a:t>
            </a:r>
            <a:r>
              <a:rPr lang="en-US" sz="2400" b="1" dirty="0">
                <a:solidFill>
                  <a:schemeClr val="accent6">
                    <a:lumMod val="50000"/>
                  </a:schemeClr>
                </a:solidFill>
              </a:rPr>
              <a:t> </a:t>
            </a:r>
            <a:r>
              <a:rPr lang="en-US" sz="2400" b="1" dirty="0" err="1">
                <a:solidFill>
                  <a:schemeClr val="accent6">
                    <a:lumMod val="50000"/>
                  </a:schemeClr>
                </a:solidFill>
              </a:rPr>
              <a:t>cho</a:t>
            </a:r>
            <a:r>
              <a:rPr lang="en-US" sz="2400" b="1" dirty="0">
                <a:solidFill>
                  <a:schemeClr val="accent6">
                    <a:lumMod val="50000"/>
                  </a:schemeClr>
                </a:solidFill>
              </a:rPr>
              <a:t> </a:t>
            </a:r>
            <a:r>
              <a:rPr lang="en-US" sz="2400" b="1" dirty="0" err="1">
                <a:solidFill>
                  <a:schemeClr val="accent6">
                    <a:lumMod val="50000"/>
                  </a:schemeClr>
                </a:solidFill>
              </a:rPr>
              <a:t>mỗi</a:t>
            </a:r>
            <a:r>
              <a:rPr lang="en-US" sz="2400" b="1" dirty="0">
                <a:solidFill>
                  <a:schemeClr val="accent6">
                    <a:lumMod val="50000"/>
                  </a:schemeClr>
                </a:solidFill>
              </a:rPr>
              <a:t> </a:t>
            </a:r>
            <a:r>
              <a:rPr lang="en-US" sz="2400" b="1" dirty="0" err="1">
                <a:solidFill>
                  <a:schemeClr val="accent6">
                    <a:lumMod val="50000"/>
                  </a:schemeClr>
                </a:solidFill>
              </a:rPr>
              <a:t>phần</a:t>
            </a:r>
            <a:r>
              <a:rPr lang="en-US" sz="2400" b="1" dirty="0">
                <a:solidFill>
                  <a:schemeClr val="accent6">
                    <a:lumMod val="50000"/>
                  </a:schemeClr>
                </a:solidFill>
              </a:rPr>
              <a:t> </a:t>
            </a:r>
            <a:r>
              <a:rPr lang="en-US" sz="2400" b="1" dirty="0" err="1">
                <a:solidFill>
                  <a:schemeClr val="accent6">
                    <a:lumMod val="50000"/>
                  </a:schemeClr>
                </a:solidFill>
              </a:rPr>
              <a:t>tử</a:t>
            </a:r>
            <a:endParaRPr lang="en-US" sz="2400" b="1" dirty="0">
              <a:solidFill>
                <a:schemeClr val="accent6">
                  <a:lumMod val="50000"/>
                </a:schemeClr>
              </a:solidFill>
            </a:endParaRPr>
          </a:p>
        </p:txBody>
      </p:sp>
      <p:sp>
        <p:nvSpPr>
          <p:cNvPr id="8" name="TextBox 7"/>
          <p:cNvSpPr txBox="1"/>
          <p:nvPr/>
        </p:nvSpPr>
        <p:spPr>
          <a:xfrm>
            <a:off x="548981" y="4420803"/>
            <a:ext cx="8333421" cy="646331"/>
          </a:xfrm>
          <a:prstGeom prst="rect">
            <a:avLst/>
          </a:prstGeom>
          <a:noFill/>
        </p:spPr>
        <p:txBody>
          <a:bodyPr wrap="square" rtlCol="0">
            <a:spAutoFit/>
          </a:bodyPr>
          <a:lstStyle/>
          <a:p>
            <a:r>
              <a:rPr lang="en-US" b="1" dirty="0" err="1"/>
              <a:t>iterable</a:t>
            </a:r>
            <a:r>
              <a:rPr lang="en-US" b="1" dirty="0"/>
              <a:t>: </a:t>
            </a:r>
            <a:r>
              <a:rPr lang="vi-VN" dirty="0"/>
              <a:t>là một tập hợp có thể lặp qua, chẳng hạn như danh sách, chuỗi, hoặc tuple</a:t>
            </a:r>
            <a:endParaRPr lang="en-US" b="1" dirty="0"/>
          </a:p>
        </p:txBody>
      </p:sp>
      <p:sp>
        <p:nvSpPr>
          <p:cNvPr id="9" name="TextBox 8"/>
          <p:cNvSpPr txBox="1"/>
          <p:nvPr/>
        </p:nvSpPr>
        <p:spPr>
          <a:xfrm>
            <a:off x="548981" y="4026004"/>
            <a:ext cx="8333421" cy="369332"/>
          </a:xfrm>
          <a:prstGeom prst="rect">
            <a:avLst/>
          </a:prstGeom>
          <a:noFill/>
        </p:spPr>
        <p:txBody>
          <a:bodyPr wrap="square" rtlCol="0">
            <a:spAutoFit/>
          </a:bodyPr>
          <a:lstStyle/>
          <a:p>
            <a:r>
              <a:rPr lang="en-US" b="1" dirty="0" smtClean="0"/>
              <a:t>element: </a:t>
            </a:r>
            <a:r>
              <a:rPr lang="vi-VN" dirty="0"/>
              <a:t>là biến lưu trữ giá trị của phần tử trong mỗi lần lặp</a:t>
            </a:r>
            <a:endParaRPr lang="en-US" b="1" dirty="0"/>
          </a:p>
        </p:txBody>
      </p:sp>
      <p:sp>
        <p:nvSpPr>
          <p:cNvPr id="10" name="Rectangle 9"/>
          <p:cNvSpPr/>
          <p:nvPr/>
        </p:nvSpPr>
        <p:spPr>
          <a:xfrm>
            <a:off x="548981" y="5200449"/>
            <a:ext cx="7988963" cy="11705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5293362"/>
            <a:ext cx="5226333" cy="923330"/>
          </a:xfrm>
          <a:prstGeom prst="rect">
            <a:avLst/>
          </a:prstGeom>
          <a:noFill/>
        </p:spPr>
        <p:txBody>
          <a:bodyPr wrap="square" rtlCol="0">
            <a:spAutoFit/>
          </a:bodyPr>
          <a:lstStyle/>
          <a:p>
            <a:r>
              <a:rPr lang="en-US" dirty="0">
                <a:solidFill>
                  <a:schemeClr val="bg1"/>
                </a:solidFill>
              </a:rPr>
              <a:t>fruits </a:t>
            </a:r>
            <a:r>
              <a:rPr lang="en-US" dirty="0">
                <a:solidFill>
                  <a:schemeClr val="accent2">
                    <a:lumMod val="75000"/>
                  </a:schemeClr>
                </a:solidFill>
              </a:rPr>
              <a:t>= </a:t>
            </a:r>
            <a:r>
              <a:rPr lang="en-US" dirty="0">
                <a:solidFill>
                  <a:srgbClr val="FFC000"/>
                </a:solidFill>
              </a:rPr>
              <a:t>[</a:t>
            </a:r>
            <a:r>
              <a:rPr lang="en-US" dirty="0">
                <a:solidFill>
                  <a:schemeClr val="accent2">
                    <a:lumMod val="75000"/>
                  </a:schemeClr>
                </a:solidFill>
              </a:rPr>
              <a:t>"apple"</a:t>
            </a:r>
            <a:r>
              <a:rPr lang="en-US" dirty="0">
                <a:solidFill>
                  <a:schemeClr val="bg1"/>
                </a:solidFill>
              </a:rPr>
              <a:t>,</a:t>
            </a:r>
            <a:r>
              <a:rPr lang="en-US" dirty="0">
                <a:solidFill>
                  <a:schemeClr val="accent2">
                    <a:lumMod val="75000"/>
                  </a:schemeClr>
                </a:solidFill>
              </a:rPr>
              <a:t> "banana"</a:t>
            </a:r>
            <a:r>
              <a:rPr lang="en-US" dirty="0">
                <a:solidFill>
                  <a:schemeClr val="bg1"/>
                </a:solidFill>
              </a:rPr>
              <a:t>,</a:t>
            </a:r>
            <a:r>
              <a:rPr lang="en-US" dirty="0">
                <a:solidFill>
                  <a:schemeClr val="accent2">
                    <a:lumMod val="75000"/>
                  </a:schemeClr>
                </a:solidFill>
              </a:rPr>
              <a:t> "orange"</a:t>
            </a:r>
            <a:r>
              <a:rPr lang="en-US" dirty="0">
                <a:solidFill>
                  <a:srgbClr val="FFC000"/>
                </a:solidFill>
              </a:rPr>
              <a:t>]</a:t>
            </a:r>
            <a:r>
              <a:rPr lang="en-US" dirty="0">
                <a:solidFill>
                  <a:schemeClr val="accent2">
                    <a:lumMod val="75000"/>
                  </a:schemeClr>
                </a:solidFill>
              </a:rPr>
              <a:t> </a:t>
            </a:r>
            <a:endParaRPr lang="en-US" dirty="0" smtClean="0">
              <a:solidFill>
                <a:schemeClr val="accent2">
                  <a:lumMod val="75000"/>
                </a:schemeClr>
              </a:solidFill>
            </a:endParaRPr>
          </a:p>
          <a:p>
            <a:r>
              <a:rPr lang="en-US" dirty="0" smtClean="0">
                <a:solidFill>
                  <a:srgbClr val="00B0F0"/>
                </a:solidFill>
              </a:rPr>
              <a:t>for</a:t>
            </a:r>
            <a:r>
              <a:rPr lang="en-US" dirty="0" smtClean="0">
                <a:solidFill>
                  <a:schemeClr val="bg1"/>
                </a:solidFill>
              </a:rPr>
              <a:t> </a:t>
            </a:r>
            <a:r>
              <a:rPr lang="en-US" dirty="0">
                <a:solidFill>
                  <a:schemeClr val="bg1"/>
                </a:solidFill>
              </a:rPr>
              <a:t>fruit </a:t>
            </a:r>
            <a:r>
              <a:rPr lang="en-US" dirty="0">
                <a:solidFill>
                  <a:srgbClr val="00B0F0"/>
                </a:solidFill>
              </a:rPr>
              <a:t>in</a:t>
            </a:r>
            <a:r>
              <a:rPr lang="en-US" dirty="0">
                <a:solidFill>
                  <a:schemeClr val="bg1"/>
                </a:solidFill>
              </a:rPr>
              <a:t> fruits</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a:solidFill>
                  <a:schemeClr val="bg1"/>
                </a:solidFill>
              </a:rPr>
              <a:t>print</a:t>
            </a:r>
            <a:r>
              <a:rPr lang="en-US" dirty="0">
                <a:solidFill>
                  <a:srgbClr val="FECC36"/>
                </a:solidFill>
              </a:rPr>
              <a:t>(</a:t>
            </a:r>
            <a:r>
              <a:rPr lang="en-US" dirty="0">
                <a:solidFill>
                  <a:schemeClr val="bg1"/>
                </a:solidFill>
              </a:rPr>
              <a:t>fruit</a:t>
            </a:r>
            <a:r>
              <a:rPr lang="en-US" dirty="0">
                <a:solidFill>
                  <a:srgbClr val="FECC36"/>
                </a:solidFill>
              </a:rPr>
              <a:t>)</a:t>
            </a:r>
            <a:endParaRPr lang="en-US" dirty="0" smtClean="0">
              <a:solidFill>
                <a:srgbClr val="FECC36"/>
              </a:solidFill>
            </a:endParaRPr>
          </a:p>
        </p:txBody>
      </p:sp>
    </p:spTree>
    <p:extLst>
      <p:ext uri="{BB962C8B-B14F-4D97-AF65-F5344CB8AC3E}">
        <p14:creationId xmlns:p14="http://schemas.microsoft.com/office/powerpoint/2010/main" val="3019339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Vòng</a:t>
            </a:r>
            <a:r>
              <a:rPr lang="en-US" b="1" dirty="0" smtClean="0"/>
              <a:t> </a:t>
            </a:r>
            <a:r>
              <a:rPr lang="en-US" b="1" dirty="0" err="1" smtClean="0"/>
              <a:t>lặp</a:t>
            </a:r>
            <a:r>
              <a:rPr lang="en-US" b="1" dirty="0" smtClean="0"/>
              <a:t> for</a:t>
            </a:r>
            <a:endParaRPr lang="en-US" b="1" dirty="0"/>
          </a:p>
        </p:txBody>
      </p:sp>
      <p:sp>
        <p:nvSpPr>
          <p:cNvPr id="10" name="Rectangle 9"/>
          <p:cNvSpPr/>
          <p:nvPr/>
        </p:nvSpPr>
        <p:spPr>
          <a:xfrm>
            <a:off x="548981"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smtClean="0">
                <a:solidFill>
                  <a:srgbClr val="00B0F0"/>
                </a:solidFill>
              </a:rPr>
              <a:t>in</a:t>
            </a:r>
            <a:r>
              <a:rPr lang="en-US" dirty="0" smtClean="0">
                <a:solidFill>
                  <a:schemeClr val="bg1"/>
                </a:solidFill>
              </a:rPr>
              <a:t> range</a:t>
            </a:r>
            <a:r>
              <a:rPr lang="en-US" dirty="0" smtClean="0">
                <a:solidFill>
                  <a:srgbClr val="FFC500"/>
                </a:solidFill>
              </a:rPr>
              <a:t>(</a:t>
            </a:r>
            <a:r>
              <a:rPr lang="en-US" dirty="0" smtClean="0">
                <a:solidFill>
                  <a:schemeClr val="accent6">
                    <a:lumMod val="60000"/>
                    <a:lumOff val="40000"/>
                  </a:schemeClr>
                </a:solidFill>
              </a:rPr>
              <a:t>1</a:t>
            </a:r>
            <a:r>
              <a:rPr lang="en-US" dirty="0" smtClean="0">
                <a:solidFill>
                  <a:schemeClr val="bg1"/>
                </a:solidFill>
              </a:rPr>
              <a:t>, </a:t>
            </a:r>
            <a:r>
              <a:rPr lang="en-US" dirty="0" smtClean="0">
                <a:solidFill>
                  <a:schemeClr val="accent6">
                    <a:lumMod val="60000"/>
                    <a:lumOff val="40000"/>
                  </a:schemeClr>
                </a:solidFill>
              </a:rPr>
              <a:t>5</a:t>
            </a:r>
            <a:r>
              <a:rPr lang="en-US" dirty="0" smtClean="0">
                <a:solidFill>
                  <a:srgbClr val="FFC500"/>
                </a:solidFill>
              </a:rPr>
              <a:t>)</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err="1" smtClean="0">
                <a:solidFill>
                  <a:schemeClr val="bg1"/>
                </a:solidFill>
              </a:rPr>
              <a:t>i</a:t>
            </a:r>
            <a:r>
              <a:rPr lang="en-US" dirty="0" smtClean="0">
                <a:solidFill>
                  <a:srgbClr val="FECC36"/>
                </a:solidFill>
              </a:rPr>
              <a:t>)</a:t>
            </a:r>
          </a:p>
        </p:txBody>
      </p:sp>
      <p:sp>
        <p:nvSpPr>
          <p:cNvPr id="12" name="TextBox 11"/>
          <p:cNvSpPr txBox="1"/>
          <p:nvPr/>
        </p:nvSpPr>
        <p:spPr>
          <a:xfrm>
            <a:off x="423469" y="1988742"/>
            <a:ext cx="3202234"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với</a:t>
            </a:r>
            <a:r>
              <a:rPr lang="en-US" dirty="0" smtClean="0"/>
              <a:t> </a:t>
            </a:r>
            <a:r>
              <a:rPr lang="en-US" dirty="0" err="1" smtClean="0"/>
              <a:t>hàm</a:t>
            </a:r>
            <a:r>
              <a:rPr lang="en-US" dirty="0" smtClean="0"/>
              <a:t> </a:t>
            </a:r>
            <a:r>
              <a:rPr lang="en-US" b="1" dirty="0" smtClean="0"/>
              <a:t>range()</a:t>
            </a:r>
            <a:endParaRPr lang="en-US" b="1" dirty="0"/>
          </a:p>
        </p:txBody>
      </p:sp>
      <p:sp>
        <p:nvSpPr>
          <p:cNvPr id="13" name="Rectangle 12"/>
          <p:cNvSpPr/>
          <p:nvPr/>
        </p:nvSpPr>
        <p:spPr>
          <a:xfrm>
            <a:off x="4682725"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2909"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x </a:t>
            </a:r>
            <a:r>
              <a:rPr lang="en-US" dirty="0" smtClean="0">
                <a:solidFill>
                  <a:srgbClr val="00B0F0"/>
                </a:solidFill>
              </a:rPr>
              <a:t>in</a:t>
            </a:r>
            <a:r>
              <a:rPr lang="en-US" dirty="0" smtClean="0">
                <a:solidFill>
                  <a:schemeClr val="bg1"/>
                </a:solidFill>
              </a:rPr>
              <a:t> </a:t>
            </a:r>
            <a:r>
              <a:rPr lang="en-US" dirty="0" smtClean="0">
                <a:solidFill>
                  <a:schemeClr val="accent2">
                    <a:lumMod val="75000"/>
                  </a:schemeClr>
                </a:solidFill>
              </a:rPr>
              <a:t>“banana”</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a:solidFill>
                  <a:schemeClr val="bg1"/>
                </a:solidFill>
              </a:rPr>
              <a:t>x</a:t>
            </a:r>
            <a:r>
              <a:rPr lang="en-US" dirty="0" smtClean="0">
                <a:solidFill>
                  <a:srgbClr val="FECC36"/>
                </a:solidFill>
              </a:rPr>
              <a:t>)</a:t>
            </a:r>
          </a:p>
        </p:txBody>
      </p:sp>
      <p:sp>
        <p:nvSpPr>
          <p:cNvPr id="15" name="TextBox 14"/>
          <p:cNvSpPr txBox="1"/>
          <p:nvPr/>
        </p:nvSpPr>
        <p:spPr>
          <a:xfrm>
            <a:off x="4565767" y="1988742"/>
            <a:ext cx="2585546" cy="369332"/>
          </a:xfrm>
          <a:prstGeom prst="rect">
            <a:avLst/>
          </a:prstGeom>
          <a:noFill/>
        </p:spPr>
        <p:txBody>
          <a:bodyPr wrap="square" rtlCol="0">
            <a:spAutoFit/>
          </a:bodyPr>
          <a:lstStyle/>
          <a:p>
            <a:r>
              <a:rPr lang="en-US" dirty="0" err="1" smtClean="0"/>
              <a:t>Lặp</a:t>
            </a:r>
            <a:r>
              <a:rPr lang="en-US" dirty="0" smtClean="0"/>
              <a:t> qua </a:t>
            </a:r>
            <a:r>
              <a:rPr lang="en-US" dirty="0" err="1" smtClean="0"/>
              <a:t>một</a:t>
            </a:r>
            <a:r>
              <a:rPr lang="en-US" dirty="0" smtClean="0"/>
              <a:t> string</a:t>
            </a:r>
            <a:endParaRPr lang="en-US" b="1" dirty="0"/>
          </a:p>
        </p:txBody>
      </p:sp>
      <p:sp>
        <p:nvSpPr>
          <p:cNvPr id="16" name="TextBox 15"/>
          <p:cNvSpPr txBox="1"/>
          <p:nvPr/>
        </p:nvSpPr>
        <p:spPr>
          <a:xfrm>
            <a:off x="423468" y="3557818"/>
            <a:ext cx="8333421" cy="369332"/>
          </a:xfrm>
          <a:prstGeom prst="rect">
            <a:avLst/>
          </a:prstGeom>
          <a:noFill/>
        </p:spPr>
        <p:txBody>
          <a:bodyPr wrap="square" rtlCol="0">
            <a:spAutoFit/>
          </a:bodyPr>
          <a:lstStyle/>
          <a:p>
            <a:r>
              <a:rPr lang="en-US" dirty="0" err="1" smtClean="0"/>
              <a:t>Vòng</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câu</a:t>
            </a:r>
            <a:r>
              <a:rPr lang="en-US" dirty="0" smtClean="0"/>
              <a:t> </a:t>
            </a:r>
            <a:r>
              <a:rPr lang="en-US" dirty="0" err="1" smtClean="0"/>
              <a:t>lệnh</a:t>
            </a:r>
            <a:r>
              <a:rPr lang="en-US" dirty="0" smtClean="0"/>
              <a:t> </a:t>
            </a:r>
            <a:r>
              <a:rPr lang="en-US" b="1" dirty="0"/>
              <a:t>break </a:t>
            </a:r>
            <a:r>
              <a:rPr lang="en-US" dirty="0" err="1"/>
              <a:t>và</a:t>
            </a:r>
            <a:r>
              <a:rPr lang="en-US" b="1" dirty="0"/>
              <a:t> </a:t>
            </a:r>
            <a:r>
              <a:rPr lang="en-US" b="1" dirty="0" smtClean="0"/>
              <a:t>continue</a:t>
            </a:r>
            <a:r>
              <a:rPr lang="en-US" dirty="0" smtClean="0"/>
              <a:t>  </a:t>
            </a:r>
            <a:endParaRPr lang="en-US" b="1" dirty="0"/>
          </a:p>
        </p:txBody>
      </p:sp>
      <p:sp>
        <p:nvSpPr>
          <p:cNvPr id="17" name="Rectangle 16"/>
          <p:cNvSpPr/>
          <p:nvPr/>
        </p:nvSpPr>
        <p:spPr>
          <a:xfrm>
            <a:off x="548982" y="4093237"/>
            <a:ext cx="4333928" cy="232882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9166" y="4243874"/>
            <a:ext cx="3933560" cy="2031325"/>
          </a:xfrm>
          <a:prstGeom prst="rect">
            <a:avLst/>
          </a:prstGeom>
          <a:noFill/>
        </p:spPr>
        <p:txBody>
          <a:bodyPr wrap="square" rtlCol="0">
            <a:spAutoFit/>
          </a:bodyPr>
          <a:lstStyle/>
          <a:p>
            <a:r>
              <a:rPr lang="en-US" dirty="0">
                <a:solidFill>
                  <a:schemeClr val="bg1"/>
                </a:solidFill>
              </a:rPr>
              <a:t>fruits </a:t>
            </a:r>
            <a:r>
              <a:rPr lang="en-US" dirty="0">
                <a:solidFill>
                  <a:schemeClr val="accent2">
                    <a:lumMod val="75000"/>
                  </a:schemeClr>
                </a:solidFill>
              </a:rPr>
              <a:t>= </a:t>
            </a:r>
            <a:r>
              <a:rPr lang="en-US" dirty="0">
                <a:solidFill>
                  <a:srgbClr val="FFC000"/>
                </a:solidFill>
              </a:rPr>
              <a:t>[</a:t>
            </a:r>
            <a:r>
              <a:rPr lang="en-US" dirty="0">
                <a:solidFill>
                  <a:schemeClr val="accent2">
                    <a:lumMod val="75000"/>
                  </a:schemeClr>
                </a:solidFill>
              </a:rPr>
              <a:t>"apple"</a:t>
            </a:r>
            <a:r>
              <a:rPr lang="en-US" dirty="0">
                <a:solidFill>
                  <a:schemeClr val="bg1"/>
                </a:solidFill>
              </a:rPr>
              <a:t>,</a:t>
            </a:r>
            <a:r>
              <a:rPr lang="en-US" dirty="0">
                <a:solidFill>
                  <a:schemeClr val="accent2">
                    <a:lumMod val="75000"/>
                  </a:schemeClr>
                </a:solidFill>
              </a:rPr>
              <a:t> "banana"</a:t>
            </a:r>
            <a:r>
              <a:rPr lang="en-US" dirty="0">
                <a:solidFill>
                  <a:schemeClr val="bg1"/>
                </a:solidFill>
              </a:rPr>
              <a:t>,</a:t>
            </a:r>
            <a:r>
              <a:rPr lang="en-US" dirty="0">
                <a:solidFill>
                  <a:schemeClr val="accent2">
                    <a:lumMod val="75000"/>
                  </a:schemeClr>
                </a:solidFill>
              </a:rPr>
              <a:t> "orange"</a:t>
            </a:r>
            <a:r>
              <a:rPr lang="en-US" dirty="0">
                <a:solidFill>
                  <a:srgbClr val="FFC000"/>
                </a:solidFill>
              </a:rPr>
              <a:t>]</a:t>
            </a:r>
            <a:r>
              <a:rPr lang="en-US" dirty="0">
                <a:solidFill>
                  <a:schemeClr val="accent2">
                    <a:lumMod val="75000"/>
                  </a:schemeClr>
                </a:solidFill>
              </a:rPr>
              <a:t> </a:t>
            </a:r>
            <a:endParaRPr lang="en-US" dirty="0" smtClean="0">
              <a:solidFill>
                <a:schemeClr val="accent2">
                  <a:lumMod val="75000"/>
                </a:schemeClr>
              </a:solidFill>
            </a:endParaRPr>
          </a:p>
          <a:p>
            <a:r>
              <a:rPr lang="en-US" dirty="0" smtClean="0">
                <a:solidFill>
                  <a:srgbClr val="00B0F0"/>
                </a:solidFill>
              </a:rPr>
              <a:t>for</a:t>
            </a:r>
            <a:r>
              <a:rPr lang="en-US" dirty="0" smtClean="0">
                <a:solidFill>
                  <a:schemeClr val="bg1"/>
                </a:solidFill>
              </a:rPr>
              <a:t> </a:t>
            </a:r>
            <a:r>
              <a:rPr lang="en-US" dirty="0">
                <a:solidFill>
                  <a:schemeClr val="bg1"/>
                </a:solidFill>
              </a:rPr>
              <a:t>fruit </a:t>
            </a:r>
            <a:r>
              <a:rPr lang="en-US" dirty="0">
                <a:solidFill>
                  <a:srgbClr val="00B0F0"/>
                </a:solidFill>
              </a:rPr>
              <a:t>in</a:t>
            </a:r>
            <a:r>
              <a:rPr lang="en-US" dirty="0">
                <a:solidFill>
                  <a:schemeClr val="bg1"/>
                </a:solidFill>
              </a:rPr>
              <a:t> fruits</a:t>
            </a:r>
            <a:r>
              <a:rPr lang="en-US" dirty="0" smtClean="0">
                <a:solidFill>
                  <a:schemeClr val="bg1"/>
                </a:solidFill>
              </a:rPr>
              <a:t>:</a:t>
            </a:r>
          </a:p>
          <a:p>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a:solidFill>
                  <a:schemeClr val="bg1"/>
                </a:solidFill>
              </a:rPr>
              <a:t>fruit == </a:t>
            </a:r>
            <a:r>
              <a:rPr lang="en-US" dirty="0">
                <a:solidFill>
                  <a:schemeClr val="accent2">
                    <a:lumMod val="75000"/>
                  </a:schemeClr>
                </a:solidFill>
              </a:rPr>
              <a:t>"banana</a:t>
            </a:r>
            <a:r>
              <a:rPr lang="en-US" dirty="0" smtClean="0">
                <a:solidFill>
                  <a:schemeClr val="accent2">
                    <a:lumMod val="75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smtClean="0">
                <a:solidFill>
                  <a:srgbClr val="00B0F0"/>
                </a:solidFill>
              </a:rPr>
              <a:t>continue</a:t>
            </a:r>
            <a:r>
              <a:rPr lang="en-US" dirty="0" smtClean="0">
                <a:solidFill>
                  <a:schemeClr val="bg1"/>
                </a:solidFill>
              </a:rPr>
              <a:t> </a:t>
            </a:r>
          </a:p>
          <a:p>
            <a:r>
              <a:rPr lang="en-US" dirty="0">
                <a:solidFill>
                  <a:schemeClr val="bg1"/>
                </a:solidFill>
              </a:rPr>
              <a:t> </a:t>
            </a:r>
            <a:r>
              <a:rPr lang="en-US" dirty="0" smtClean="0">
                <a:solidFill>
                  <a:schemeClr val="bg1"/>
                </a:solidFill>
              </a:rPr>
              <a:t>     print(fruit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a:solidFill>
                  <a:schemeClr val="bg1"/>
                </a:solidFill>
              </a:rPr>
              <a:t>fruit == </a:t>
            </a:r>
            <a:r>
              <a:rPr lang="en-US" dirty="0">
                <a:solidFill>
                  <a:schemeClr val="accent2">
                    <a:lumMod val="75000"/>
                  </a:schemeClr>
                </a:solidFill>
              </a:rPr>
              <a:t>"orange</a:t>
            </a:r>
            <a:r>
              <a:rPr lang="en-US" dirty="0" smtClean="0">
                <a:solidFill>
                  <a:schemeClr val="accent2">
                    <a:lumMod val="75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a:solidFill>
                  <a:srgbClr val="00B0F0"/>
                </a:solidFill>
              </a:rPr>
              <a:t>break</a:t>
            </a:r>
            <a:endParaRPr lang="en-US" dirty="0" smtClean="0">
              <a:solidFill>
                <a:srgbClr val="00B0F0"/>
              </a:solidFill>
            </a:endParaRPr>
          </a:p>
        </p:txBody>
      </p:sp>
      <p:sp>
        <p:nvSpPr>
          <p:cNvPr id="20" name="TextBox 19"/>
          <p:cNvSpPr txBox="1"/>
          <p:nvPr/>
        </p:nvSpPr>
        <p:spPr>
          <a:xfrm>
            <a:off x="5059263" y="4142609"/>
            <a:ext cx="3436151" cy="2308324"/>
          </a:xfrm>
          <a:prstGeom prst="rect">
            <a:avLst/>
          </a:prstGeom>
          <a:noFill/>
        </p:spPr>
        <p:txBody>
          <a:bodyPr wrap="square" rtlCol="0">
            <a:spAutoFit/>
          </a:bodyPr>
          <a:lstStyle/>
          <a:p>
            <a:r>
              <a:rPr lang="vi-VN" sz="1600" dirty="0"/>
              <a:t>Trong ví dụ trên, khi gặp phần tử có giá trị là "banana", câu lệnh "continue" sẽ được thực thi, bỏ qua các câu lệnh phía dưới và chuyển đến phần tử tiếp theo trong vòng lặp. Khi gặp phần tử có giá trị là "orange", câu lệnh "break" được thực thi, thoát khỏi vòng lặp ngay lập tức.</a:t>
            </a:r>
            <a:endParaRPr lang="en-US" sz="1600" b="1" dirty="0"/>
          </a:p>
        </p:txBody>
      </p:sp>
    </p:spTree>
    <p:extLst>
      <p:ext uri="{BB962C8B-B14F-4D97-AF65-F5344CB8AC3E}">
        <p14:creationId xmlns:p14="http://schemas.microsoft.com/office/powerpoint/2010/main" val="2356822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while</a:t>
            </a:r>
            <a:endParaRPr lang="en-US" b="1" dirty="0"/>
          </a:p>
        </p:txBody>
      </p:sp>
      <p:sp>
        <p:nvSpPr>
          <p:cNvPr id="18" name="TextBox 17"/>
          <p:cNvSpPr txBox="1"/>
          <p:nvPr/>
        </p:nvSpPr>
        <p:spPr>
          <a:xfrm>
            <a:off x="548981" y="1988742"/>
            <a:ext cx="8207908" cy="646331"/>
          </a:xfrm>
          <a:prstGeom prst="rect">
            <a:avLst/>
          </a:prstGeom>
          <a:noFill/>
        </p:spPr>
        <p:txBody>
          <a:bodyPr wrap="square" rtlCol="0">
            <a:spAutoFit/>
          </a:bodyPr>
          <a:lstStyle/>
          <a:p>
            <a:r>
              <a:rPr lang="vi-VN" dirty="0"/>
              <a:t>Vòng lặp "while" được sử dụng để lặp lại một khối mã miễn là điều kiện </a:t>
            </a:r>
            <a:r>
              <a:rPr lang="vi-VN" b="1" dirty="0"/>
              <a:t>đúng</a:t>
            </a:r>
            <a:r>
              <a:rPr lang="vi-VN" dirty="0"/>
              <a:t> (True). Cú pháp của vòng lặp "while" như sau:</a:t>
            </a:r>
            <a:endParaRPr lang="en-US" b="1" dirty="0"/>
          </a:p>
        </p:txBody>
      </p:sp>
      <p:sp>
        <p:nvSpPr>
          <p:cNvPr id="21" name="TextBox 20"/>
          <p:cNvSpPr txBox="1"/>
          <p:nvPr/>
        </p:nvSpPr>
        <p:spPr>
          <a:xfrm>
            <a:off x="581918" y="2792133"/>
            <a:ext cx="7988963" cy="830997"/>
          </a:xfrm>
          <a:prstGeom prst="rect">
            <a:avLst/>
          </a:prstGeom>
          <a:noFill/>
        </p:spPr>
        <p:txBody>
          <a:bodyPr wrap="square" rtlCol="0">
            <a:spAutoFit/>
          </a:bodyPr>
          <a:lstStyle/>
          <a:p>
            <a:r>
              <a:rPr lang="en-US" sz="2400" b="1" dirty="0" smtClean="0"/>
              <a:t>while </a:t>
            </a:r>
            <a:r>
              <a:rPr lang="en-US" sz="2400" b="1" dirty="0" smtClean="0">
                <a:solidFill>
                  <a:schemeClr val="accent2">
                    <a:lumMod val="75000"/>
                  </a:schemeClr>
                </a:solidFill>
              </a:rPr>
              <a:t>&lt;điều kiện kiểm tra&gt;</a:t>
            </a:r>
            <a:r>
              <a:rPr lang="en-US" sz="2400" b="1" dirty="0" smtClean="0"/>
              <a:t>:</a:t>
            </a:r>
            <a:endParaRPr lang="en-US" sz="2400" b="1" dirty="0" smtClean="0"/>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Các câu lệnh thực thi </a:t>
            </a:r>
            <a:r>
              <a:rPr lang="en-US" sz="2400" b="1" dirty="0" smtClean="0">
                <a:solidFill>
                  <a:schemeClr val="accent6">
                    <a:lumMod val="50000"/>
                  </a:schemeClr>
                </a:solidFill>
              </a:rPr>
              <a:t>khi điều kiện </a:t>
            </a:r>
            <a:r>
              <a:rPr lang="en-US" sz="2400" b="1" dirty="0" smtClean="0">
                <a:solidFill>
                  <a:schemeClr val="accent6">
                    <a:lumMod val="50000"/>
                  </a:schemeClr>
                </a:solidFill>
              </a:rPr>
              <a:t>đúng</a:t>
            </a:r>
            <a:endParaRPr lang="en-US" sz="2400" b="1" dirty="0">
              <a:solidFill>
                <a:schemeClr val="accent6">
                  <a:lumMod val="50000"/>
                </a:schemeClr>
              </a:solidFill>
            </a:endParaRPr>
          </a:p>
        </p:txBody>
      </p:sp>
      <p:sp>
        <p:nvSpPr>
          <p:cNvPr id="22" name="TextBox 21"/>
          <p:cNvSpPr txBox="1"/>
          <p:nvPr/>
        </p:nvSpPr>
        <p:spPr>
          <a:xfrm>
            <a:off x="548981" y="3884121"/>
            <a:ext cx="8333421" cy="646331"/>
          </a:xfrm>
          <a:prstGeom prst="rect">
            <a:avLst/>
          </a:prstGeom>
          <a:noFill/>
        </p:spPr>
        <p:txBody>
          <a:bodyPr wrap="square" rtlCol="0">
            <a:spAutoFit/>
          </a:bodyPr>
          <a:lstStyle/>
          <a:p>
            <a:r>
              <a:rPr lang="en-US" b="1" dirty="0"/>
              <a:t>"condition"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hoặc</a:t>
            </a:r>
            <a:r>
              <a:rPr lang="en-US" dirty="0"/>
              <a:t> </a:t>
            </a:r>
            <a:r>
              <a:rPr lang="en-US" dirty="0" err="1"/>
              <a:t>một</a:t>
            </a:r>
            <a:r>
              <a:rPr lang="en-US" dirty="0"/>
              <a:t> </a:t>
            </a:r>
            <a:r>
              <a:rPr lang="en-US" dirty="0" err="1"/>
              <a:t>điều</a:t>
            </a:r>
            <a:r>
              <a:rPr lang="en-US" dirty="0"/>
              <a:t> </a:t>
            </a:r>
            <a:r>
              <a:rPr lang="en-US" dirty="0" err="1"/>
              <a:t>kiện</a:t>
            </a:r>
            <a:r>
              <a:rPr lang="en-US" dirty="0"/>
              <a:t> logic. </a:t>
            </a:r>
            <a:r>
              <a:rPr lang="en-US" dirty="0" err="1"/>
              <a:t>Vòng</a:t>
            </a:r>
            <a:r>
              <a:rPr lang="en-US" dirty="0"/>
              <a:t> </a:t>
            </a:r>
            <a:r>
              <a:rPr lang="en-US" dirty="0" err="1"/>
              <a:t>lặp</a:t>
            </a:r>
            <a:r>
              <a:rPr lang="en-US" dirty="0"/>
              <a:t> </a:t>
            </a:r>
            <a:r>
              <a:rPr lang="en-US" dirty="0" err="1"/>
              <a:t>sẽ</a:t>
            </a:r>
            <a:r>
              <a:rPr lang="en-US" dirty="0"/>
              <a:t> </a:t>
            </a:r>
            <a:r>
              <a:rPr lang="en-US" dirty="0" err="1"/>
              <a:t>tiếp</a:t>
            </a:r>
            <a:r>
              <a:rPr lang="en-US" dirty="0"/>
              <a:t> </a:t>
            </a:r>
            <a:r>
              <a:rPr lang="en-US" dirty="0" err="1"/>
              <a:t>tục</a:t>
            </a:r>
            <a:r>
              <a:rPr lang="en-US" dirty="0"/>
              <a:t> </a:t>
            </a:r>
            <a:r>
              <a:rPr lang="en-US" dirty="0" err="1"/>
              <a:t>lặp</a:t>
            </a:r>
            <a:r>
              <a:rPr lang="en-US" dirty="0"/>
              <a:t> </a:t>
            </a:r>
            <a:r>
              <a:rPr lang="en-US" dirty="0" err="1"/>
              <a:t>lại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điều</a:t>
            </a:r>
            <a:r>
              <a:rPr lang="en-US" dirty="0"/>
              <a:t> </a:t>
            </a:r>
            <a:r>
              <a:rPr lang="en-US" dirty="0" err="1"/>
              <a:t>kiện</a:t>
            </a:r>
            <a:r>
              <a:rPr lang="en-US" dirty="0"/>
              <a:t> </a:t>
            </a:r>
            <a:r>
              <a:rPr lang="en-US" dirty="0" err="1"/>
              <a:t>này</a:t>
            </a:r>
            <a:r>
              <a:rPr lang="en-US" dirty="0"/>
              <a:t> </a:t>
            </a:r>
            <a:r>
              <a:rPr lang="en-US" dirty="0" err="1"/>
              <a:t>trở</a:t>
            </a:r>
            <a:r>
              <a:rPr lang="en-US" dirty="0"/>
              <a:t> </a:t>
            </a:r>
            <a:r>
              <a:rPr lang="en-US" dirty="0" err="1"/>
              <a:t>thành</a:t>
            </a:r>
            <a:r>
              <a:rPr lang="en-US" dirty="0"/>
              <a:t> </a:t>
            </a:r>
            <a:r>
              <a:rPr lang="en-US" dirty="0" err="1"/>
              <a:t>sai</a:t>
            </a:r>
            <a:r>
              <a:rPr lang="en-US" dirty="0"/>
              <a:t> (False).</a:t>
            </a:r>
            <a:endParaRPr lang="en-US" b="1" dirty="0"/>
          </a:p>
        </p:txBody>
      </p:sp>
      <p:sp>
        <p:nvSpPr>
          <p:cNvPr id="23" name="Rectangle 22"/>
          <p:cNvSpPr/>
          <p:nvPr/>
        </p:nvSpPr>
        <p:spPr>
          <a:xfrm>
            <a:off x="687205" y="4781645"/>
            <a:ext cx="3310637" cy="14318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7389" y="4874558"/>
            <a:ext cx="3206146" cy="1200329"/>
          </a:xfrm>
          <a:prstGeom prst="rect">
            <a:avLst/>
          </a:prstGeom>
          <a:noFill/>
        </p:spPr>
        <p:txBody>
          <a:bodyPr wrap="square" rtlCol="0">
            <a:spAutoFit/>
          </a:bodyPr>
          <a:lstStyle/>
          <a:p>
            <a:r>
              <a:rPr lang="en-US" dirty="0">
                <a:solidFill>
                  <a:schemeClr val="bg1"/>
                </a:solidFill>
              </a:rPr>
              <a:t>count = </a:t>
            </a:r>
            <a:r>
              <a:rPr lang="en-US" dirty="0">
                <a:solidFill>
                  <a:schemeClr val="accent6">
                    <a:lumMod val="60000"/>
                    <a:lumOff val="40000"/>
                  </a:schemeClr>
                </a:solidFill>
              </a:rPr>
              <a:t>0</a:t>
            </a:r>
            <a:r>
              <a:rPr lang="en-US" dirty="0">
                <a:solidFill>
                  <a:schemeClr val="bg1"/>
                </a:solidFill>
              </a:rPr>
              <a:t> </a:t>
            </a:r>
            <a:endParaRPr lang="en-US" dirty="0" smtClean="0">
              <a:solidFill>
                <a:schemeClr val="bg1"/>
              </a:solidFill>
            </a:endParaRPr>
          </a:p>
          <a:p>
            <a:r>
              <a:rPr lang="en-US" dirty="0" smtClean="0">
                <a:solidFill>
                  <a:srgbClr val="00B0F0"/>
                </a:solidFill>
              </a:rPr>
              <a:t>while</a:t>
            </a:r>
            <a:r>
              <a:rPr lang="en-US" dirty="0" smtClean="0">
                <a:solidFill>
                  <a:schemeClr val="bg1"/>
                </a:solidFill>
              </a:rPr>
              <a:t> </a:t>
            </a:r>
            <a:r>
              <a:rPr lang="en-US" dirty="0">
                <a:solidFill>
                  <a:schemeClr val="bg1"/>
                </a:solidFill>
              </a:rPr>
              <a:t>count &lt; </a:t>
            </a:r>
            <a:r>
              <a:rPr lang="en-US" dirty="0">
                <a:solidFill>
                  <a:schemeClr val="accent6">
                    <a:lumMod val="60000"/>
                    <a:lumOff val="40000"/>
                  </a:schemeClr>
                </a:solidFill>
              </a:rPr>
              <a:t>5</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count </a:t>
            </a:r>
            <a:r>
              <a:rPr lang="en-US" dirty="0">
                <a:solidFill>
                  <a:schemeClr val="bg1"/>
                </a:solidFill>
              </a:rPr>
              <a:t>+= </a:t>
            </a:r>
            <a:r>
              <a:rPr lang="en-US" dirty="0">
                <a:solidFill>
                  <a:schemeClr val="accent6">
                    <a:lumMod val="60000"/>
                    <a:lumOff val="40000"/>
                  </a:schemeClr>
                </a:solidFill>
              </a:rPr>
              <a:t>1</a:t>
            </a:r>
            <a:endParaRPr lang="en-US" dirty="0" smtClean="0">
              <a:solidFill>
                <a:schemeClr val="accent6">
                  <a:lumMod val="60000"/>
                  <a:lumOff val="40000"/>
                </a:schemeClr>
              </a:solidFill>
            </a:endParaRPr>
          </a:p>
        </p:txBody>
      </p:sp>
      <p:sp>
        <p:nvSpPr>
          <p:cNvPr id="25" name="TextBox 24"/>
          <p:cNvSpPr txBox="1"/>
          <p:nvPr/>
        </p:nvSpPr>
        <p:spPr>
          <a:xfrm>
            <a:off x="4249111" y="4753072"/>
            <a:ext cx="4321769" cy="1477328"/>
          </a:xfrm>
          <a:prstGeom prst="rect">
            <a:avLst/>
          </a:prstGeom>
          <a:noFill/>
        </p:spPr>
        <p:txBody>
          <a:bodyPr wrap="square" rtlCol="0">
            <a:spAutoFit/>
          </a:bodyPr>
          <a:lstStyle/>
          <a:p>
            <a:r>
              <a:rPr lang="vi-VN" dirty="0"/>
              <a:t>vòng lặp "while" được sử dụng để lặp lại việc in ra giá trị của biến "count" từ 0 đến 4. Mỗi lần lặp, giá trị của "count" được tăng lên 1 và điều kiện "count &lt; 5" được kiểm tra</a:t>
            </a:r>
            <a:endParaRPr lang="en-US" b="1" dirty="0"/>
          </a:p>
        </p:txBody>
      </p:sp>
    </p:spTree>
    <p:extLst>
      <p:ext uri="{BB962C8B-B14F-4D97-AF65-F5344CB8AC3E}">
        <p14:creationId xmlns:p14="http://schemas.microsoft.com/office/powerpoint/2010/main" val="1891690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2373866"/>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lệnh</a:t>
            </a:r>
            <a:r>
              <a:rPr lang="en-US" dirty="0" smtClean="0"/>
              <a:t> input()</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3118145"/>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toán</a:t>
            </a:r>
            <a:r>
              <a:rPr lang="en-US" dirty="0" smtClean="0"/>
              <a:t> </a:t>
            </a:r>
            <a:r>
              <a:rPr lang="en-US" dirty="0" err="1" smtClean="0"/>
              <a:t>tử</a:t>
            </a:r>
            <a:r>
              <a:rPr lang="en-US" dirty="0" smtClean="0"/>
              <a:t> Logical </a:t>
            </a:r>
            <a:r>
              <a:rPr lang="en-US" dirty="0" err="1" smtClean="0"/>
              <a:t>trong</a:t>
            </a:r>
            <a:r>
              <a:rPr lang="en-US" dirty="0" smtClean="0"/>
              <a:t> Python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841159"/>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điểu</a:t>
            </a:r>
            <a:r>
              <a:rPr lang="en-US" dirty="0" smtClean="0"/>
              <a:t> </a:t>
            </a:r>
            <a:r>
              <a:rPr lang="en-US" dirty="0" err="1" smtClean="0"/>
              <a:t>kiện</a:t>
            </a:r>
            <a:r>
              <a:rPr lang="en-US" dirty="0" smtClean="0"/>
              <a:t> </a:t>
            </a:r>
            <a:r>
              <a:rPr lang="en-US" dirty="0" err="1" smtClean="0"/>
              <a:t>rẻ</a:t>
            </a:r>
            <a:r>
              <a:rPr lang="en-US" dirty="0" smtClean="0"/>
              <a:t> </a:t>
            </a:r>
            <a:r>
              <a:rPr lang="en-US" dirty="0" err="1" smtClean="0"/>
              <a:t>nhánh</a:t>
            </a:r>
            <a:r>
              <a:rPr lang="en-US" dirty="0"/>
              <a:t> </a:t>
            </a:r>
            <a:r>
              <a:rPr lang="en-US" dirty="0" smtClean="0"/>
              <a:t>if else</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606703"/>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vòng</a:t>
            </a:r>
            <a:r>
              <a:rPr lang="en-US" dirty="0" smtClean="0"/>
              <a:t> </a:t>
            </a:r>
            <a:r>
              <a:rPr lang="en-US" dirty="0" err="1" smtClean="0"/>
              <a:t>lặp</a:t>
            </a:r>
            <a:r>
              <a:rPr lang="en-US" dirty="0" smtClean="0"/>
              <a:t> while , for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dừng</a:t>
            </a:r>
            <a:r>
              <a:rPr lang="en-US" b="1" dirty="0" smtClean="0"/>
              <a:t> </a:t>
            </a:r>
            <a:r>
              <a:rPr lang="en-US" b="1" dirty="0" err="1" smtClean="0"/>
              <a:t>vòng</a:t>
            </a:r>
            <a:r>
              <a:rPr lang="en-US" b="1" dirty="0" smtClean="0"/>
              <a:t> </a:t>
            </a:r>
            <a:r>
              <a:rPr lang="en-US" b="1" dirty="0" err="1" smtClean="0"/>
              <a:t>lặp</a:t>
            </a:r>
            <a:endParaRPr lang="en-US" b="1" dirty="0"/>
          </a:p>
        </p:txBody>
      </p:sp>
      <p:sp>
        <p:nvSpPr>
          <p:cNvPr id="6" name="TextBox 5"/>
          <p:cNvSpPr txBox="1"/>
          <p:nvPr/>
        </p:nvSpPr>
        <p:spPr>
          <a:xfrm>
            <a:off x="548981" y="1988742"/>
            <a:ext cx="8207908" cy="1200329"/>
          </a:xfrm>
          <a:prstGeom prst="rect">
            <a:avLst/>
          </a:prstGeom>
          <a:noFill/>
        </p:spPr>
        <p:txBody>
          <a:bodyPr wrap="square" rtlCol="0">
            <a:spAutoFit/>
          </a:bodyPr>
          <a:lstStyle/>
          <a:p>
            <a:r>
              <a:rPr lang="vi-VN" dirty="0"/>
              <a:t>Trong vòng lặp "while", điều kiện đúng (True) được kiểm tra ở đầu mỗi lần lặp. Nếu điều kiện đúng từ đầu, vòng lặp sẽ không được thực thi. Điều này có thể gây ra vòng lặp vô hạn nếu không có một cơ chế nào đảm bảo điều kiện sẽ trở thành sai (False) tại một thời điểm nào đó</a:t>
            </a:r>
            <a:endParaRPr lang="en-US" b="1" dirty="0"/>
          </a:p>
        </p:txBody>
      </p:sp>
      <p:sp>
        <p:nvSpPr>
          <p:cNvPr id="7" name="Rectangle 6"/>
          <p:cNvSpPr/>
          <p:nvPr/>
        </p:nvSpPr>
        <p:spPr>
          <a:xfrm>
            <a:off x="623411" y="3533269"/>
            <a:ext cx="2810906" cy="12939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3594" y="3626182"/>
            <a:ext cx="2089727" cy="923330"/>
          </a:xfrm>
          <a:prstGeom prst="rect">
            <a:avLst/>
          </a:prstGeom>
          <a:noFill/>
        </p:spPr>
        <p:txBody>
          <a:bodyPr wrap="square" rtlCol="0">
            <a:spAutoFit/>
          </a:bodyPr>
          <a:lstStyle/>
          <a:p>
            <a:r>
              <a:rPr lang="en-US" dirty="0">
                <a:solidFill>
                  <a:schemeClr val="bg1"/>
                </a:solidFill>
              </a:rPr>
              <a:t>count = </a:t>
            </a:r>
            <a:r>
              <a:rPr lang="en-US" dirty="0" smtClean="0">
                <a:solidFill>
                  <a:schemeClr val="accent6">
                    <a:lumMod val="60000"/>
                    <a:lumOff val="40000"/>
                  </a:schemeClr>
                </a:solidFill>
              </a:rPr>
              <a:t>5</a:t>
            </a:r>
            <a:r>
              <a:rPr lang="en-US" dirty="0" smtClean="0">
                <a:solidFill>
                  <a:schemeClr val="bg1"/>
                </a:solidFill>
              </a:rPr>
              <a:t> </a:t>
            </a:r>
          </a:p>
          <a:p>
            <a:r>
              <a:rPr lang="en-US" dirty="0" smtClean="0">
                <a:solidFill>
                  <a:srgbClr val="00B0F0"/>
                </a:solidFill>
              </a:rPr>
              <a:t>while</a:t>
            </a:r>
            <a:r>
              <a:rPr lang="en-US" dirty="0" smtClean="0">
                <a:solidFill>
                  <a:schemeClr val="bg1"/>
                </a:solidFill>
              </a:rPr>
              <a:t> </a:t>
            </a:r>
            <a:r>
              <a:rPr lang="en-US" dirty="0">
                <a:solidFill>
                  <a:schemeClr val="bg1"/>
                </a:solidFill>
              </a:rPr>
              <a:t>count </a:t>
            </a:r>
            <a:r>
              <a:rPr lang="en-US" dirty="0" smtClean="0">
                <a:solidFill>
                  <a:schemeClr val="bg1"/>
                </a:solidFill>
              </a:rPr>
              <a:t>&gt; </a:t>
            </a:r>
            <a:r>
              <a:rPr lang="en-US" dirty="0" smtClean="0">
                <a:solidFill>
                  <a:schemeClr val="accent6">
                    <a:lumMod val="60000"/>
                    <a:lumOff val="40000"/>
                  </a:schemeClr>
                </a:solidFill>
              </a:rPr>
              <a:t>0</a:t>
            </a:r>
            <a:r>
              <a:rPr lang="en-US" dirty="0" smtClean="0">
                <a:solidFill>
                  <a:schemeClr val="bg1"/>
                </a:solidFill>
              </a:rPr>
              <a:t>: </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p:txBody>
      </p:sp>
      <p:sp>
        <p:nvSpPr>
          <p:cNvPr id="9" name="TextBox 8"/>
          <p:cNvSpPr txBox="1"/>
          <p:nvPr/>
        </p:nvSpPr>
        <p:spPr>
          <a:xfrm>
            <a:off x="3634500" y="3450115"/>
            <a:ext cx="4873623" cy="1477328"/>
          </a:xfrm>
          <a:prstGeom prst="rect">
            <a:avLst/>
          </a:prstGeom>
          <a:noFill/>
        </p:spPr>
        <p:txBody>
          <a:bodyPr wrap="square" rtlCol="0">
            <a:spAutoFit/>
          </a:bodyPr>
          <a:lstStyle/>
          <a:p>
            <a:r>
              <a:rPr lang="en-US" dirty="0" err="1"/>
              <a:t>V</a:t>
            </a:r>
            <a:r>
              <a:rPr lang="en-US" dirty="0" err="1" smtClean="0"/>
              <a:t>òng</a:t>
            </a:r>
            <a:r>
              <a:rPr lang="en-US" dirty="0" smtClean="0"/>
              <a:t> </a:t>
            </a:r>
            <a:r>
              <a:rPr lang="en-US" dirty="0" err="1"/>
              <a:t>lặp</a:t>
            </a:r>
            <a:r>
              <a:rPr lang="en-US" dirty="0"/>
              <a:t> </a:t>
            </a:r>
            <a:r>
              <a:rPr lang="en-US" dirty="0" err="1"/>
              <a:t>sẽ</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kết</a:t>
            </a:r>
            <a:r>
              <a:rPr lang="en-US" dirty="0"/>
              <a:t> </a:t>
            </a:r>
            <a:r>
              <a:rPr lang="en-US" dirty="0" err="1"/>
              <a:t>thúc</a:t>
            </a:r>
            <a:r>
              <a:rPr lang="en-US" dirty="0"/>
              <a:t> </a:t>
            </a:r>
            <a:r>
              <a:rPr lang="en-US" dirty="0" err="1"/>
              <a:t>vì</a:t>
            </a:r>
            <a:r>
              <a:rPr lang="en-US" dirty="0"/>
              <a:t> </a:t>
            </a:r>
            <a:r>
              <a:rPr lang="en-US" dirty="0" err="1"/>
              <a:t>điều</a:t>
            </a:r>
            <a:r>
              <a:rPr lang="en-US" dirty="0"/>
              <a:t> </a:t>
            </a:r>
            <a:r>
              <a:rPr lang="en-US" dirty="0" err="1"/>
              <a:t>kiện</a:t>
            </a:r>
            <a:r>
              <a:rPr lang="en-US" dirty="0"/>
              <a:t> "count &gt; 0" </a:t>
            </a:r>
            <a:r>
              <a:rPr lang="en-US" dirty="0" err="1"/>
              <a:t>luôn</a:t>
            </a:r>
            <a:r>
              <a:rPr lang="en-US" dirty="0"/>
              <a:t> </a:t>
            </a:r>
            <a:r>
              <a:rPr lang="en-US" dirty="0" err="1"/>
              <a:t>đúng</a:t>
            </a:r>
            <a:r>
              <a:rPr lang="en-US" dirty="0"/>
              <a:t>. </a:t>
            </a:r>
            <a:r>
              <a:rPr lang="en-US" dirty="0" err="1">
                <a:solidFill>
                  <a:srgbClr val="FF0000"/>
                </a:solidFill>
              </a:rPr>
              <a:t>Để</a:t>
            </a:r>
            <a:r>
              <a:rPr lang="en-US" dirty="0">
                <a:solidFill>
                  <a:srgbClr val="FF0000"/>
                </a:solidFill>
              </a:rPr>
              <a:t> </a:t>
            </a:r>
            <a:r>
              <a:rPr lang="en-US" dirty="0" err="1">
                <a:solidFill>
                  <a:srgbClr val="FF0000"/>
                </a:solidFill>
              </a:rPr>
              <a:t>tránh</a:t>
            </a:r>
            <a:r>
              <a:rPr lang="en-US" dirty="0">
                <a:solidFill>
                  <a:srgbClr val="FF0000"/>
                </a:solidFill>
              </a:rPr>
              <a:t> </a:t>
            </a:r>
            <a:r>
              <a:rPr lang="en-US" dirty="0" err="1">
                <a:solidFill>
                  <a:srgbClr val="FF0000"/>
                </a:solidFill>
              </a:rPr>
              <a:t>vòng</a:t>
            </a:r>
            <a:r>
              <a:rPr lang="en-US" dirty="0">
                <a:solidFill>
                  <a:srgbClr val="FF0000"/>
                </a:solidFill>
              </a:rPr>
              <a:t> </a:t>
            </a:r>
            <a:r>
              <a:rPr lang="en-US" dirty="0" err="1">
                <a:solidFill>
                  <a:srgbClr val="FF0000"/>
                </a:solidFill>
              </a:rPr>
              <a:t>lặp</a:t>
            </a:r>
            <a:r>
              <a:rPr lang="en-US" dirty="0">
                <a:solidFill>
                  <a:srgbClr val="FF0000"/>
                </a:solidFill>
              </a:rPr>
              <a:t> </a:t>
            </a:r>
            <a:r>
              <a:rPr lang="en-US" dirty="0" err="1">
                <a:solidFill>
                  <a:srgbClr val="FF0000"/>
                </a:solidFill>
              </a:rPr>
              <a:t>vô</a:t>
            </a:r>
            <a:r>
              <a:rPr lang="en-US" dirty="0">
                <a:solidFill>
                  <a:srgbClr val="FF0000"/>
                </a:solidFill>
              </a:rPr>
              <a:t> </a:t>
            </a:r>
            <a:r>
              <a:rPr lang="en-US" dirty="0" err="1">
                <a:solidFill>
                  <a:srgbClr val="FF0000"/>
                </a:solidFill>
              </a:rPr>
              <a:t>hạn</a:t>
            </a:r>
            <a:r>
              <a:rPr lang="en-US" dirty="0"/>
              <a:t>, </a:t>
            </a:r>
            <a:r>
              <a:rPr lang="en-US" dirty="0" err="1"/>
              <a:t>chúng</a:t>
            </a:r>
            <a:r>
              <a:rPr lang="en-US" dirty="0"/>
              <a:t> ta </a:t>
            </a:r>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điều</a:t>
            </a:r>
            <a:r>
              <a:rPr lang="en-US" dirty="0"/>
              <a:t> </a:t>
            </a:r>
            <a:r>
              <a:rPr lang="en-US" dirty="0" err="1"/>
              <a:t>kiện</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trở</a:t>
            </a:r>
            <a:r>
              <a:rPr lang="en-US" dirty="0"/>
              <a:t> </a:t>
            </a:r>
            <a:r>
              <a:rPr lang="en-US" dirty="0" err="1"/>
              <a:t>thành</a:t>
            </a:r>
            <a:r>
              <a:rPr lang="en-US" dirty="0"/>
              <a:t> </a:t>
            </a:r>
            <a:r>
              <a:rPr lang="en-US" dirty="0" err="1">
                <a:solidFill>
                  <a:srgbClr val="FF0000"/>
                </a:solidFill>
              </a:rPr>
              <a:t>sai</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vòng</a:t>
            </a:r>
            <a:r>
              <a:rPr lang="en-US" dirty="0"/>
              <a:t> </a:t>
            </a:r>
            <a:r>
              <a:rPr lang="en-US" dirty="0" err="1"/>
              <a:t>lặp</a:t>
            </a:r>
            <a:endParaRPr lang="en-US" b="1" dirty="0"/>
          </a:p>
        </p:txBody>
      </p:sp>
    </p:spTree>
    <p:extLst>
      <p:ext uri="{BB962C8B-B14F-4D97-AF65-F5344CB8AC3E}">
        <p14:creationId xmlns:p14="http://schemas.microsoft.com/office/powerpoint/2010/main" val="146702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3</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10380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0" y="1830579"/>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lệnh</a:t>
            </a:r>
            <a:r>
              <a:rPr lang="en-US" dirty="0" smtClean="0">
                <a:solidFill>
                  <a:schemeClr val="bg1"/>
                </a:solidFill>
              </a:rPr>
              <a:t> input()</a:t>
            </a:r>
            <a:endParaRPr lang="en-US" dirty="0">
              <a:solidFill>
                <a:schemeClr val="bg1"/>
              </a:solidFill>
            </a:endParaRPr>
          </a:p>
        </p:txBody>
      </p:sp>
      <p:sp>
        <p:nvSpPr>
          <p:cNvPr id="17" name="TextBox 16"/>
          <p:cNvSpPr txBox="1"/>
          <p:nvPr/>
        </p:nvSpPr>
        <p:spPr>
          <a:xfrm>
            <a:off x="2286000" y="2702700"/>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r>
              <a:rPr lang="en-US" dirty="0" smtClean="0">
                <a:solidFill>
                  <a:schemeClr val="bg1"/>
                </a:solidFill>
              </a:rPr>
              <a:t> Logical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2" name="TextBox 21"/>
          <p:cNvSpPr txBox="1"/>
          <p:nvPr/>
        </p:nvSpPr>
        <p:spPr>
          <a:xfrm>
            <a:off x="2286000" y="3469997"/>
            <a:ext cx="5178056" cy="369332"/>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điểu</a:t>
            </a:r>
            <a:r>
              <a:rPr lang="en-US" dirty="0" smtClean="0">
                <a:solidFill>
                  <a:schemeClr val="bg1"/>
                </a:solidFill>
              </a:rPr>
              <a:t> </a:t>
            </a:r>
            <a:r>
              <a:rPr lang="en-US" dirty="0" err="1" smtClean="0">
                <a:solidFill>
                  <a:schemeClr val="bg1"/>
                </a:solidFill>
              </a:rPr>
              <a:t>kiện</a:t>
            </a:r>
            <a:r>
              <a:rPr lang="en-US" dirty="0" smtClean="0">
                <a:solidFill>
                  <a:schemeClr val="bg1"/>
                </a:solidFill>
              </a:rPr>
              <a:t> </a:t>
            </a:r>
            <a:r>
              <a:rPr lang="en-US" dirty="0" err="1" smtClean="0">
                <a:solidFill>
                  <a:schemeClr val="bg1"/>
                </a:solidFill>
              </a:rPr>
              <a:t>rẻ</a:t>
            </a:r>
            <a:r>
              <a:rPr lang="en-US" dirty="0" smtClean="0">
                <a:solidFill>
                  <a:schemeClr val="bg1"/>
                </a:solidFill>
              </a:rPr>
              <a:t> </a:t>
            </a:r>
            <a:r>
              <a:rPr lang="en-US" dirty="0" err="1" smtClean="0">
                <a:solidFill>
                  <a:schemeClr val="bg1"/>
                </a:solidFill>
              </a:rPr>
              <a:t>nhánh</a:t>
            </a:r>
            <a:r>
              <a:rPr lang="en-US" dirty="0">
                <a:solidFill>
                  <a:schemeClr val="bg1"/>
                </a:solidFill>
              </a:rPr>
              <a:t> </a:t>
            </a:r>
            <a:r>
              <a:rPr lang="en-US" dirty="0" smtClean="0">
                <a:solidFill>
                  <a:schemeClr val="bg1"/>
                </a:solidFill>
              </a:rPr>
              <a:t>if else</a:t>
            </a:r>
            <a:endParaRPr lang="en-US" dirty="0">
              <a:solidFill>
                <a:schemeClr val="bg1"/>
              </a:solidFill>
            </a:endParaRPr>
          </a:p>
        </p:txBody>
      </p:sp>
      <p:sp>
        <p:nvSpPr>
          <p:cNvPr id="23" name="TextBox 22"/>
          <p:cNvSpPr txBox="1"/>
          <p:nvPr/>
        </p:nvSpPr>
        <p:spPr>
          <a:xfrm>
            <a:off x="2286000" y="5139059"/>
            <a:ext cx="5816008"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for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4" name="TextBox 23"/>
          <p:cNvSpPr txBox="1"/>
          <p:nvPr/>
        </p:nvSpPr>
        <p:spPr>
          <a:xfrm>
            <a:off x="2285999" y="4316992"/>
            <a:ext cx="5816009"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while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3.1 </a:t>
            </a:r>
            <a:r>
              <a:rPr lang="en-US" dirty="0" err="1" smtClean="0"/>
              <a:t>Tìm</a:t>
            </a:r>
            <a:r>
              <a:rPr lang="en-US" dirty="0" smtClean="0"/>
              <a:t> </a:t>
            </a:r>
            <a:r>
              <a:rPr lang="en-US" dirty="0" err="1"/>
              <a:t>hiểu</a:t>
            </a:r>
            <a:r>
              <a:rPr lang="en-US" dirty="0"/>
              <a:t> </a:t>
            </a:r>
            <a:r>
              <a:rPr lang="en-US" dirty="0" err="1"/>
              <a:t>về</a:t>
            </a:r>
            <a:r>
              <a:rPr lang="en-US" dirty="0"/>
              <a:t> </a:t>
            </a:r>
            <a:r>
              <a:rPr lang="en-US" dirty="0" err="1"/>
              <a:t>lênh</a:t>
            </a:r>
            <a:r>
              <a:rPr lang="en-US" dirty="0"/>
              <a:t> input</a:t>
            </a:r>
            <a:r>
              <a:rPr lang="en-US" dirty="0" smtClean="0"/>
              <a:t>()</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621244"/>
            <a:ext cx="2955849" cy="369332"/>
          </a:xfrm>
          <a:prstGeom prst="rect">
            <a:avLst/>
          </a:prstGeom>
          <a:noFill/>
        </p:spPr>
        <p:txBody>
          <a:bodyPr wrap="square" rtlCol="0">
            <a:spAutoFit/>
          </a:bodyPr>
          <a:lstStyle/>
          <a:p>
            <a:r>
              <a:rPr lang="en-US" b="1" dirty="0" err="1" smtClean="0"/>
              <a:t>Định</a:t>
            </a:r>
            <a:r>
              <a:rPr lang="en-US" b="1" dirty="0" smtClean="0"/>
              <a:t> </a:t>
            </a:r>
            <a:r>
              <a:rPr lang="en-US" b="1" dirty="0" err="1"/>
              <a:t>n</a:t>
            </a:r>
            <a:r>
              <a:rPr lang="en-US" b="1" dirty="0" err="1" smtClean="0"/>
              <a:t>ghĩa</a:t>
            </a:r>
            <a:r>
              <a:rPr lang="en-US" b="1" dirty="0" smtClean="0"/>
              <a:t>: </a:t>
            </a:r>
            <a:r>
              <a:rPr lang="en-US" b="1" dirty="0" smtClean="0">
                <a:solidFill>
                  <a:srgbClr val="FF0000"/>
                </a:solidFill>
              </a:rPr>
              <a:t>Input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gì</a:t>
            </a:r>
            <a:r>
              <a:rPr lang="en-US" b="1" dirty="0" smtClean="0">
                <a:solidFill>
                  <a:srgbClr val="FF0000"/>
                </a:solidFill>
              </a:rPr>
              <a:t> ?</a:t>
            </a:r>
            <a:endParaRPr lang="en-US" b="1" dirty="0">
              <a:solidFill>
                <a:srgbClr val="FF0000"/>
              </a:solidFill>
            </a:endParaRPr>
          </a:p>
        </p:txBody>
      </p:sp>
      <p:sp>
        <p:nvSpPr>
          <p:cNvPr id="12" name="Rounded Rectangle 11"/>
          <p:cNvSpPr/>
          <p:nvPr/>
        </p:nvSpPr>
        <p:spPr>
          <a:xfrm>
            <a:off x="669850" y="2163660"/>
            <a:ext cx="7740503" cy="39374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5033" y="2299882"/>
            <a:ext cx="7230139" cy="646331"/>
          </a:xfrm>
          <a:prstGeom prst="rect">
            <a:avLst/>
          </a:prstGeom>
          <a:noFill/>
        </p:spPr>
        <p:txBody>
          <a:bodyPr wrap="square" rtlCol="0">
            <a:spAutoFit/>
          </a:bodyPr>
          <a:lstStyle/>
          <a:p>
            <a:r>
              <a:rPr lang="en-US" dirty="0" err="1" smtClean="0"/>
              <a:t>Trong</a:t>
            </a:r>
            <a:r>
              <a:rPr lang="en-US" dirty="0" smtClean="0"/>
              <a:t> </a:t>
            </a:r>
            <a:r>
              <a:rPr lang="en-US" dirty="0" err="1" smtClean="0"/>
              <a:t>mọi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dữ</a:t>
            </a:r>
            <a:r>
              <a:rPr lang="en-US" dirty="0" smtClean="0"/>
              <a:t> </a:t>
            </a:r>
            <a:r>
              <a:rPr lang="en-US" dirty="0" err="1" smtClean="0"/>
              <a:t>liệu</a:t>
            </a:r>
            <a:r>
              <a:rPr lang="en-US" dirty="0"/>
              <a:t> </a:t>
            </a:r>
            <a:r>
              <a:rPr lang="en-US" dirty="0" smtClean="0"/>
              <a:t>2 </a:t>
            </a:r>
            <a:r>
              <a:rPr lang="en-US" dirty="0" err="1" smtClean="0"/>
              <a:t>chiều</a:t>
            </a:r>
            <a:r>
              <a:rPr lang="en-US" dirty="0" smtClean="0"/>
              <a:t>:  </a:t>
            </a:r>
            <a:r>
              <a:rPr lang="en-US" dirty="0" err="1"/>
              <a:t>đ</a:t>
            </a:r>
            <a:r>
              <a:rPr lang="en-US" dirty="0" err="1" smtClean="0"/>
              <a:t>ầu</a:t>
            </a:r>
            <a:r>
              <a:rPr lang="en-US" dirty="0" smtClean="0"/>
              <a:t> </a:t>
            </a:r>
            <a:r>
              <a:rPr lang="en-US" dirty="0" err="1" smtClean="0"/>
              <a:t>vào</a:t>
            </a:r>
            <a:r>
              <a:rPr lang="en-US" dirty="0" smtClean="0"/>
              <a:t> (input) </a:t>
            </a:r>
            <a:r>
              <a:rPr lang="en-US" dirty="0" err="1" smtClean="0"/>
              <a:t>và</a:t>
            </a:r>
            <a:r>
              <a:rPr lang="en-US" dirty="0" smtClean="0"/>
              <a:t> </a:t>
            </a:r>
            <a:r>
              <a:rPr lang="en-US" dirty="0" err="1" smtClean="0"/>
              <a:t>đầu</a:t>
            </a:r>
            <a:r>
              <a:rPr lang="en-US" dirty="0" smtClean="0"/>
              <a:t> </a:t>
            </a:r>
            <a:r>
              <a:rPr lang="en-US" dirty="0" err="1" smtClean="0"/>
              <a:t>ra</a:t>
            </a:r>
            <a:r>
              <a:rPr lang="en-US" dirty="0" smtClean="0"/>
              <a:t> (output)</a:t>
            </a:r>
            <a:endParaRPr lang="en-US" dirty="0"/>
          </a:p>
        </p:txBody>
      </p:sp>
      <p:sp>
        <p:nvSpPr>
          <p:cNvPr id="14" name="TextBox 13"/>
          <p:cNvSpPr txBox="1"/>
          <p:nvPr/>
        </p:nvSpPr>
        <p:spPr>
          <a:xfrm>
            <a:off x="925033" y="3076233"/>
            <a:ext cx="7230139" cy="923330"/>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trước</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lệnh</a:t>
            </a:r>
            <a:r>
              <a:rPr lang="en-US" dirty="0" smtClean="0"/>
              <a:t> </a:t>
            </a:r>
            <a:r>
              <a:rPr lang="en-US" b="1" dirty="0" smtClean="0"/>
              <a:t>print</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là</a:t>
            </a:r>
            <a:r>
              <a:rPr lang="en-US" dirty="0" smtClean="0"/>
              <a:t> </a:t>
            </a:r>
            <a:r>
              <a:rPr lang="en-US" dirty="0" err="1" smtClean="0"/>
              <a:t>đâu</a:t>
            </a:r>
            <a:r>
              <a:rPr lang="en-US" dirty="0" smtClean="0"/>
              <a:t> </a:t>
            </a:r>
            <a:r>
              <a:rPr lang="en-US" dirty="0" err="1" smtClean="0"/>
              <a:t>ra</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Bài</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input </a:t>
            </a:r>
            <a:r>
              <a:rPr lang="en-US" dirty="0" err="1" smtClean="0"/>
              <a:t>là</a:t>
            </a:r>
            <a:r>
              <a:rPr lang="en-US" dirty="0" smtClean="0"/>
              <a:t> </a:t>
            </a:r>
            <a:r>
              <a:rPr lang="en-US" dirty="0" err="1" smtClean="0"/>
              <a:t>đầu</a:t>
            </a:r>
            <a:r>
              <a:rPr lang="en-US" dirty="0" smtClean="0"/>
              <a:t> </a:t>
            </a:r>
            <a:r>
              <a:rPr lang="en-US" dirty="0" err="1" smtClean="0"/>
              <a:t>vào</a:t>
            </a:r>
            <a:endParaRPr lang="en-US" dirty="0"/>
          </a:p>
        </p:txBody>
      </p:sp>
      <p:sp>
        <p:nvSpPr>
          <p:cNvPr id="16" name="TextBox 15"/>
          <p:cNvSpPr txBox="1"/>
          <p:nvPr/>
        </p:nvSpPr>
        <p:spPr>
          <a:xfrm>
            <a:off x="925033" y="5196584"/>
            <a:ext cx="7230139" cy="646331"/>
          </a:xfrm>
          <a:prstGeom prst="rect">
            <a:avLst/>
          </a:prstGeom>
          <a:noFill/>
        </p:spPr>
        <p:txBody>
          <a:bodyPr wrap="square" rtlCol="0">
            <a:spAutoFit/>
          </a:bodyPr>
          <a:lstStyle/>
          <a:p>
            <a:r>
              <a:rPr lang="en-US" dirty="0" err="1" smtClean="0"/>
              <a:t>Hàm</a:t>
            </a:r>
            <a:r>
              <a:rPr lang="en-US" dirty="0" smtClean="0"/>
              <a:t> </a:t>
            </a:r>
            <a:r>
              <a:rPr lang="en-US" b="1" dirty="0" smtClean="0"/>
              <a:t>input() </a:t>
            </a:r>
            <a:r>
              <a:rPr lang="en-US" dirty="0" err="1" smtClean="0"/>
              <a:t>dùng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b="1" dirty="0" err="1" smtClean="0"/>
              <a:t>lấy</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nhập</a:t>
            </a:r>
            <a:r>
              <a:rPr lang="en-US" b="1" dirty="0" smtClean="0"/>
              <a:t> </a:t>
            </a:r>
            <a:r>
              <a:rPr lang="en-US" b="1" dirty="0" err="1" smtClean="0"/>
              <a:t>từ</a:t>
            </a:r>
            <a:r>
              <a:rPr lang="en-US" b="1" dirty="0" smtClean="0"/>
              <a:t> </a:t>
            </a:r>
            <a:r>
              <a:rPr lang="en-US" b="1" dirty="0" err="1" smtClean="0"/>
              <a:t>bàn</a:t>
            </a:r>
            <a:r>
              <a:rPr lang="en-US" b="1" dirty="0" smtClean="0"/>
              <a:t> </a:t>
            </a:r>
            <a:r>
              <a:rPr lang="en-US" b="1" dirty="0" err="1" smtClean="0"/>
              <a:t>phím</a:t>
            </a:r>
            <a:r>
              <a:rPr lang="en-US" b="1" dirty="0" smtClean="0"/>
              <a:t> </a:t>
            </a:r>
            <a:r>
              <a:rPr lang="en-US" dirty="0" err="1" smtClean="0"/>
              <a:t>làm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3"/>
          <p:cNvSpPr/>
          <p:nvPr/>
        </p:nvSpPr>
        <p:spPr>
          <a:xfrm>
            <a:off x="3296093" y="4084953"/>
            <a:ext cx="2158409"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Chương</a:t>
            </a:r>
            <a:r>
              <a:rPr lang="en-US" b="1" dirty="0" smtClean="0"/>
              <a:t> </a:t>
            </a:r>
            <a:r>
              <a:rPr lang="en-US" b="1" dirty="0" err="1" smtClean="0"/>
              <a:t>trình</a:t>
            </a:r>
            <a:endParaRPr lang="en-US" b="1" dirty="0"/>
          </a:p>
        </p:txBody>
      </p:sp>
      <p:sp>
        <p:nvSpPr>
          <p:cNvPr id="17" name="TextBox 16"/>
          <p:cNvSpPr txBox="1"/>
          <p:nvPr/>
        </p:nvSpPr>
        <p:spPr>
          <a:xfrm>
            <a:off x="999461" y="4270614"/>
            <a:ext cx="1137683" cy="369332"/>
          </a:xfrm>
          <a:prstGeom prst="rect">
            <a:avLst/>
          </a:prstGeom>
          <a:noFill/>
        </p:spPr>
        <p:txBody>
          <a:bodyPr wrap="square" rtlCol="0">
            <a:spAutoFit/>
          </a:bodyPr>
          <a:lstStyle/>
          <a:p>
            <a:r>
              <a:rPr lang="en-US" b="1" dirty="0" smtClean="0"/>
              <a:t>Input</a:t>
            </a:r>
            <a:endParaRPr lang="en-US" dirty="0"/>
          </a:p>
        </p:txBody>
      </p:sp>
      <p:sp>
        <p:nvSpPr>
          <p:cNvPr id="18" name="TextBox 17"/>
          <p:cNvSpPr txBox="1"/>
          <p:nvPr/>
        </p:nvSpPr>
        <p:spPr>
          <a:xfrm>
            <a:off x="6943062" y="4270614"/>
            <a:ext cx="1137683" cy="369332"/>
          </a:xfrm>
          <a:prstGeom prst="rect">
            <a:avLst/>
          </a:prstGeom>
          <a:noFill/>
        </p:spPr>
        <p:txBody>
          <a:bodyPr wrap="square" rtlCol="0">
            <a:spAutoFit/>
          </a:bodyPr>
          <a:lstStyle/>
          <a:p>
            <a:r>
              <a:rPr lang="en-US" b="1" dirty="0" smtClean="0"/>
              <a:t>Output</a:t>
            </a:r>
            <a:endParaRPr lang="en-US" dirty="0"/>
          </a:p>
        </p:txBody>
      </p:sp>
      <p:cxnSp>
        <p:nvCxnSpPr>
          <p:cNvPr id="6" name="Straight Arrow Connector 5"/>
          <p:cNvCxnSpPr/>
          <p:nvPr/>
        </p:nvCxnSpPr>
        <p:spPr>
          <a:xfrm>
            <a:off x="1733107"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97033"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1452" y="4085948"/>
            <a:ext cx="956930" cy="369332"/>
          </a:xfrm>
          <a:prstGeom prst="rect">
            <a:avLst/>
          </a:prstGeom>
          <a:noFill/>
        </p:spPr>
        <p:txBody>
          <a:bodyPr wrap="square" rtlCol="0">
            <a:spAutoFit/>
          </a:bodyPr>
          <a:lstStyle/>
          <a:p>
            <a:r>
              <a:rPr lang="en-US" dirty="0" smtClean="0"/>
              <a:t>Input()</a:t>
            </a:r>
            <a:endParaRPr lang="en-US" dirty="0"/>
          </a:p>
        </p:txBody>
      </p:sp>
      <p:sp>
        <p:nvSpPr>
          <p:cNvPr id="21" name="TextBox 20"/>
          <p:cNvSpPr txBox="1"/>
          <p:nvPr/>
        </p:nvSpPr>
        <p:spPr>
          <a:xfrm>
            <a:off x="5810788" y="4085948"/>
            <a:ext cx="956930" cy="369332"/>
          </a:xfrm>
          <a:prstGeom prst="rect">
            <a:avLst/>
          </a:prstGeom>
          <a:noFill/>
        </p:spPr>
        <p:txBody>
          <a:bodyPr wrap="square" rtlCol="0">
            <a:spAutoFit/>
          </a:bodyPr>
          <a:lstStyle/>
          <a:p>
            <a:r>
              <a:rPr lang="en-US" dirty="0"/>
              <a:t>p</a:t>
            </a:r>
            <a:r>
              <a:rPr lang="en-US" dirty="0" smtClean="0"/>
              <a:t>int()</a:t>
            </a:r>
            <a:endParaRPr lang="en-US" dirty="0"/>
          </a:p>
        </p:txBody>
      </p:sp>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err="1" smtClean="0"/>
              <a:t>lệnh</a:t>
            </a:r>
            <a:r>
              <a:rPr lang="en-US" b="1" dirty="0" smtClean="0"/>
              <a:t> input()</a:t>
            </a:r>
            <a:endParaRPr lang="en-US" b="1" dirty="0">
              <a:solidFill>
                <a:srgbClr val="FF0000"/>
              </a:solidFill>
            </a:endParaRPr>
          </a:p>
        </p:txBody>
      </p:sp>
      <p:sp>
        <p:nvSpPr>
          <p:cNvPr id="14" name="TextBox 13"/>
          <p:cNvSpPr txBox="1"/>
          <p:nvPr/>
        </p:nvSpPr>
        <p:spPr>
          <a:xfrm>
            <a:off x="1127051" y="2206035"/>
            <a:ext cx="7555471" cy="584775"/>
          </a:xfrm>
          <a:prstGeom prst="rect">
            <a:avLst/>
          </a:prstGeom>
          <a:noFill/>
        </p:spPr>
        <p:txBody>
          <a:bodyPr wrap="square" rtlCol="0">
            <a:spAutoFit/>
          </a:bodyPr>
          <a:lstStyle/>
          <a:p>
            <a:r>
              <a:rPr lang="en-US" sz="3200" b="1" dirty="0" err="1">
                <a:solidFill>
                  <a:srgbClr val="FF0000"/>
                </a:solidFill>
              </a:rPr>
              <a:t>tên_biến</a:t>
            </a:r>
            <a:r>
              <a:rPr lang="en-US" sz="3200" b="1" dirty="0">
                <a:solidFill>
                  <a:srgbClr val="FF0000"/>
                </a:solidFill>
              </a:rPr>
              <a:t> = </a:t>
            </a:r>
            <a:r>
              <a:rPr lang="en-US" sz="3200" b="1" dirty="0" smtClean="0"/>
              <a:t>input(</a:t>
            </a:r>
            <a:r>
              <a:rPr lang="en-US" sz="3200" b="1" dirty="0" smtClean="0">
                <a:solidFill>
                  <a:srgbClr val="FF0000"/>
                </a:solidFill>
              </a:rPr>
              <a:t>‘</a:t>
            </a:r>
            <a:r>
              <a:rPr lang="en-US" sz="3200" b="1" dirty="0" err="1" smtClean="0">
                <a:solidFill>
                  <a:srgbClr val="FF0000"/>
                </a:solidFill>
              </a:rPr>
              <a:t>Nội</a:t>
            </a:r>
            <a:r>
              <a:rPr lang="en-US" sz="3200" b="1" dirty="0" smtClean="0">
                <a:solidFill>
                  <a:srgbClr val="FF0000"/>
                </a:solidFill>
              </a:rPr>
              <a:t> dung </a:t>
            </a:r>
            <a:r>
              <a:rPr lang="en-US" sz="3200" b="1" dirty="0" err="1" smtClean="0">
                <a:solidFill>
                  <a:srgbClr val="FF0000"/>
                </a:solidFill>
              </a:rPr>
              <a:t>gợi</a:t>
            </a:r>
            <a:r>
              <a:rPr lang="en-US" sz="3200" b="1" dirty="0" smtClean="0">
                <a:solidFill>
                  <a:srgbClr val="FF0000"/>
                </a:solidFill>
              </a:rPr>
              <a:t> ý’</a:t>
            </a:r>
            <a:r>
              <a:rPr lang="en-US" sz="3200" b="1" dirty="0" smtClean="0"/>
              <a:t>)</a:t>
            </a:r>
          </a:p>
        </p:txBody>
      </p:sp>
      <p:sp>
        <p:nvSpPr>
          <p:cNvPr id="15" name="TextBox 14"/>
          <p:cNvSpPr txBox="1"/>
          <p:nvPr/>
        </p:nvSpPr>
        <p:spPr>
          <a:xfrm>
            <a:off x="1041993" y="3088537"/>
            <a:ext cx="5603356" cy="369332"/>
          </a:xfrm>
          <a:prstGeom prst="rect">
            <a:avLst/>
          </a:prstGeom>
          <a:noFill/>
        </p:spPr>
        <p:txBody>
          <a:bodyPr wrap="square" rtlCol="0">
            <a:spAutoFit/>
          </a:bodyPr>
          <a:lstStyle/>
          <a:p>
            <a:r>
              <a:rPr lang="en-US" b="1" dirty="0" err="1"/>
              <a:t>tên_biến</a:t>
            </a:r>
            <a:r>
              <a:rPr lang="en-US" dirty="0"/>
              <a:t> </a:t>
            </a:r>
            <a:r>
              <a:rPr lang="en-US" dirty="0" err="1"/>
              <a:t>là</a:t>
            </a:r>
            <a:r>
              <a:rPr lang="en-US" dirty="0"/>
              <a:t> </a:t>
            </a:r>
            <a:r>
              <a:rPr lang="en-US" dirty="0" err="1"/>
              <a:t>tên</a:t>
            </a:r>
            <a:r>
              <a:rPr lang="en-US" dirty="0"/>
              <a:t> </a:t>
            </a:r>
            <a:r>
              <a:rPr lang="en-US" dirty="0" err="1"/>
              <a:t>mà</a:t>
            </a:r>
            <a:r>
              <a:rPr lang="en-US" dirty="0"/>
              <a:t> ta </a:t>
            </a:r>
            <a:r>
              <a:rPr lang="en-US" dirty="0" err="1"/>
              <a:t>muốn</a:t>
            </a:r>
            <a:r>
              <a:rPr lang="en-US" dirty="0"/>
              <a:t> </a:t>
            </a:r>
            <a:r>
              <a:rPr lang="en-US" dirty="0" err="1"/>
              <a:t>đặt</a:t>
            </a:r>
            <a:r>
              <a:rPr lang="en-US" dirty="0"/>
              <a:t> </a:t>
            </a:r>
            <a:r>
              <a:rPr lang="en-US" dirty="0" err="1"/>
              <a:t>cho</a:t>
            </a:r>
            <a:r>
              <a:rPr lang="en-US" dirty="0"/>
              <a:t> </a:t>
            </a:r>
            <a:r>
              <a:rPr lang="en-US" dirty="0" err="1"/>
              <a:t>biến</a:t>
            </a:r>
            <a:endParaRPr lang="en-US" dirty="0"/>
          </a:p>
        </p:txBody>
      </p:sp>
      <p:sp>
        <p:nvSpPr>
          <p:cNvPr id="17" name="TextBox 16"/>
          <p:cNvSpPr txBox="1"/>
          <p:nvPr/>
        </p:nvSpPr>
        <p:spPr>
          <a:xfrm>
            <a:off x="1041993" y="3620165"/>
            <a:ext cx="7208872" cy="646331"/>
          </a:xfrm>
          <a:prstGeom prst="rect">
            <a:avLst/>
          </a:prstGeom>
          <a:noFill/>
        </p:spPr>
        <p:txBody>
          <a:bodyPr wrap="square" rtlCol="0">
            <a:spAutoFit/>
          </a:bodyPr>
          <a:lstStyle/>
          <a:p>
            <a:r>
              <a:rPr lang="en-US" b="1" dirty="0" err="1" smtClean="0"/>
              <a:t>Nội</a:t>
            </a:r>
            <a:r>
              <a:rPr lang="en-US" b="1" dirty="0" smtClean="0"/>
              <a:t> dung </a:t>
            </a:r>
            <a:r>
              <a:rPr lang="en-US" b="1" dirty="0" err="1" smtClean="0"/>
              <a:t>gợi</a:t>
            </a:r>
            <a:r>
              <a:rPr lang="en-US" b="1" dirty="0" smtClean="0"/>
              <a:t> ý</a:t>
            </a:r>
            <a:r>
              <a:rPr lang="en-US" dirty="0" smtClean="0"/>
              <a:t> </a:t>
            </a:r>
            <a:r>
              <a:rPr lang="en-US" dirty="0" err="1"/>
              <a:t>là</a:t>
            </a:r>
            <a:r>
              <a:rPr lang="en-US" dirty="0"/>
              <a:t> </a:t>
            </a:r>
            <a:r>
              <a:rPr lang="en-US" dirty="0" err="1" smtClean="0"/>
              <a:t>là</a:t>
            </a:r>
            <a:r>
              <a:rPr lang="en-US" dirty="0" smtClean="0"/>
              <a:t> </a:t>
            </a:r>
            <a:r>
              <a:rPr lang="en-US" dirty="0" err="1" smtClean="0"/>
              <a:t>câu</a:t>
            </a:r>
            <a:r>
              <a:rPr lang="en-US" dirty="0" smtClean="0"/>
              <a:t> </a:t>
            </a:r>
            <a:r>
              <a:rPr lang="en-US" dirty="0" err="1" smtClean="0"/>
              <a:t>từ</a:t>
            </a:r>
            <a:r>
              <a:rPr lang="en-US" dirty="0" smtClean="0"/>
              <a:t> </a:t>
            </a:r>
            <a:r>
              <a:rPr lang="en-US" dirty="0" err="1" smtClean="0"/>
              <a:t>mà</a:t>
            </a:r>
            <a:r>
              <a:rPr lang="en-US" dirty="0" smtClean="0"/>
              <a:t> </a:t>
            </a:r>
            <a:r>
              <a:rPr lang="en-US" dirty="0" err="1" smtClean="0"/>
              <a:t>mình</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để</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biết</a:t>
            </a:r>
            <a:r>
              <a:rPr lang="en-US" dirty="0" smtClean="0"/>
              <a:t> </a:t>
            </a:r>
            <a:r>
              <a:rPr lang="en-US" dirty="0" err="1" smtClean="0"/>
              <a:t>nên</a:t>
            </a:r>
            <a:r>
              <a:rPr lang="en-US" dirty="0" smtClean="0"/>
              <a:t> </a:t>
            </a:r>
            <a:r>
              <a:rPr lang="en-US" dirty="0" err="1" smtClean="0"/>
              <a:t>nhập</a:t>
            </a:r>
            <a:r>
              <a:rPr lang="en-US" dirty="0" smtClean="0"/>
              <a:t> </a:t>
            </a:r>
            <a:r>
              <a:rPr lang="en-US" dirty="0" err="1" smtClean="0"/>
              <a:t>cái</a:t>
            </a:r>
            <a:r>
              <a:rPr lang="en-US" dirty="0" smtClean="0"/>
              <a:t> </a:t>
            </a:r>
            <a:r>
              <a:rPr lang="en-US" dirty="0" err="1" smtClean="0"/>
              <a:t>gì</a:t>
            </a:r>
            <a:r>
              <a:rPr lang="en-US" dirty="0" smtClean="0"/>
              <a:t> </a:t>
            </a:r>
            <a:r>
              <a:rPr lang="en-US" dirty="0" err="1" smtClean="0"/>
              <a:t>vào</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endParaRPr lang="en-US" dirty="0"/>
          </a:p>
        </p:txBody>
      </p:sp>
      <p:sp>
        <p:nvSpPr>
          <p:cNvPr id="18" name="Diamond 17"/>
          <p:cNvSpPr/>
          <p:nvPr/>
        </p:nvSpPr>
        <p:spPr>
          <a:xfrm>
            <a:off x="774221" y="3180870"/>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774221" y="3723131"/>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0062" y="4937804"/>
            <a:ext cx="7846828" cy="12122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5126681"/>
            <a:ext cx="7110974" cy="369332"/>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tên</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bạn</a:t>
            </a:r>
            <a:r>
              <a:rPr lang="en-US" dirty="0" smtClean="0">
                <a:solidFill>
                  <a:schemeClr val="bg1"/>
                </a:solidFill>
              </a:rPr>
              <a:t>: ’</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3" name="TextBox 22"/>
          <p:cNvSpPr txBox="1"/>
          <p:nvPr/>
        </p:nvSpPr>
        <p:spPr>
          <a:xfrm>
            <a:off x="1127051" y="5561765"/>
            <a:ext cx="7687339"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(‘Xin </a:t>
            </a:r>
            <a:r>
              <a:rPr lang="en-US" dirty="0" err="1" smtClean="0">
                <a:solidFill>
                  <a:srgbClr val="FECC36"/>
                </a:solidFill>
              </a:rPr>
              <a:t>chào</a:t>
            </a:r>
            <a:r>
              <a:rPr lang="en-US" dirty="0" smtClean="0">
                <a:solidFill>
                  <a:srgbClr val="FECC36"/>
                </a:solidFill>
              </a:rPr>
              <a:t>’ + </a:t>
            </a:r>
            <a:r>
              <a:rPr lang="en-US" dirty="0" smtClean="0">
                <a:solidFill>
                  <a:schemeClr val="bg1"/>
                </a:solidFill>
              </a:rPr>
              <a:t>name</a:t>
            </a:r>
            <a:r>
              <a:rPr lang="en-US" dirty="0" smtClean="0">
                <a:solidFill>
                  <a:srgbClr val="FECC36"/>
                </a:solidFill>
              </a:rPr>
              <a:t>)</a:t>
            </a:r>
            <a:endParaRPr lang="en-US" dirty="0">
              <a:solidFill>
                <a:srgbClr val="60B659"/>
              </a:solidFill>
            </a:endParaRPr>
          </a:p>
        </p:txBody>
      </p:sp>
      <p:sp>
        <p:nvSpPr>
          <p:cNvPr id="25" name="TextBox 24"/>
          <p:cNvSpPr txBox="1"/>
          <p:nvPr/>
        </p:nvSpPr>
        <p:spPr>
          <a:xfrm>
            <a:off x="866554" y="4428792"/>
            <a:ext cx="5603356"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a:t>
            </a:r>
            <a:endParaRPr lang="en-US" dirty="0"/>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3923412"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toán</a:t>
            </a:r>
            <a:r>
              <a:rPr lang="en-US" b="1" dirty="0" smtClean="0"/>
              <a:t> </a:t>
            </a:r>
            <a:r>
              <a:rPr lang="en-US" b="1" dirty="0" err="1" smtClean="0"/>
              <a:t>tử</a:t>
            </a:r>
            <a:r>
              <a:rPr lang="en-US" b="1" dirty="0" smtClean="0"/>
              <a:t> </a:t>
            </a:r>
            <a:r>
              <a:rPr lang="en-US" b="1" dirty="0" err="1" smtClean="0"/>
              <a:t>với</a:t>
            </a:r>
            <a:r>
              <a:rPr lang="en-US" b="1" dirty="0" smtClean="0"/>
              <a:t> input()</a:t>
            </a:r>
            <a:endParaRPr lang="en-US" b="1" dirty="0">
              <a:solidFill>
                <a:srgbClr val="FF0000"/>
              </a:solidFill>
            </a:endParaRPr>
          </a:p>
        </p:txBody>
      </p:sp>
      <p:sp>
        <p:nvSpPr>
          <p:cNvPr id="16" name="Rectangle 15"/>
          <p:cNvSpPr/>
          <p:nvPr/>
        </p:nvSpPr>
        <p:spPr>
          <a:xfrm>
            <a:off x="548981" y="3014174"/>
            <a:ext cx="7846828" cy="159727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35934" y="2186024"/>
            <a:ext cx="7687339" cy="646331"/>
          </a:xfrm>
          <a:prstGeom prst="rect">
            <a:avLst/>
          </a:prstGeom>
          <a:noFill/>
        </p:spPr>
        <p:txBody>
          <a:bodyPr wrap="square" rtlCol="0">
            <a:spAutoFit/>
          </a:bodyPr>
          <a:lstStyle/>
          <a:p>
            <a:r>
              <a:rPr lang="en-US" dirty="0" err="1" smtClean="0"/>
              <a:t>Lấy</a:t>
            </a:r>
            <a:r>
              <a:rPr lang="en-US" dirty="0" smtClean="0"/>
              <a:t> </a:t>
            </a:r>
            <a:r>
              <a:rPr lang="en-US" dirty="0" err="1" smtClean="0"/>
              <a:t>giá</a:t>
            </a:r>
            <a:r>
              <a:rPr lang="en-US" dirty="0" smtClean="0"/>
              <a:t> </a:t>
            </a:r>
            <a:r>
              <a:rPr lang="en-US" dirty="0" err="1" smtClean="0"/>
              <a:t>trị</a:t>
            </a:r>
            <a:r>
              <a:rPr lang="en-US" dirty="0" smtClean="0"/>
              <a:t> 2 </a:t>
            </a:r>
            <a:r>
              <a:rPr lang="en-US" dirty="0" err="1" smtClean="0"/>
              <a:t>biến</a:t>
            </a:r>
            <a:r>
              <a:rPr lang="en-US" dirty="0" smtClean="0"/>
              <a:t> x </a:t>
            </a:r>
            <a:r>
              <a:rPr lang="en-US" dirty="0" err="1" smtClean="0"/>
              <a:t>và</a:t>
            </a:r>
            <a:r>
              <a:rPr lang="en-US" dirty="0" smtClean="0"/>
              <a:t> y </a:t>
            </a:r>
            <a:r>
              <a:rPr lang="en-US" dirty="0" err="1" smtClean="0"/>
              <a:t>nhập</a:t>
            </a:r>
            <a:r>
              <a:rPr lang="en-US" dirty="0" smtClean="0"/>
              <a:t> </a:t>
            </a:r>
            <a:r>
              <a:rPr lang="en-US" dirty="0" err="1" smtClean="0"/>
              <a:t>lên</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a:t>
            </a:r>
            <a:r>
              <a:rPr lang="en-US" dirty="0" err="1" smtClean="0"/>
              <a:t>là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với</a:t>
            </a:r>
            <a:r>
              <a:rPr lang="en-US" dirty="0" smtClean="0"/>
              <a:t> </a:t>
            </a:r>
            <a:r>
              <a:rPr lang="en-US" dirty="0" err="1" smtClean="0"/>
              <a:t>chúng</a:t>
            </a:r>
            <a:r>
              <a:rPr lang="en-US" dirty="0" smtClean="0"/>
              <a:t>”</a:t>
            </a:r>
            <a:endParaRPr lang="en-US" b="1" dirty="0"/>
          </a:p>
        </p:txBody>
      </p:sp>
      <p:sp>
        <p:nvSpPr>
          <p:cNvPr id="31" name="TextBox 30"/>
          <p:cNvSpPr txBox="1"/>
          <p:nvPr/>
        </p:nvSpPr>
        <p:spPr>
          <a:xfrm>
            <a:off x="622003" y="3904076"/>
            <a:ext cx="7666074"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bg1"/>
                </a:solidFill>
              </a:rPr>
              <a:t>x + y</a:t>
            </a:r>
            <a:r>
              <a:rPr lang="en-US" dirty="0" smtClean="0">
                <a:solidFill>
                  <a:srgbClr val="FECC36"/>
                </a:solidFill>
              </a:rPr>
              <a:t>) </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in </a:t>
            </a:r>
            <a:r>
              <a:rPr lang="en-US" dirty="0" err="1" smtClean="0">
                <a:solidFill>
                  <a:schemeClr val="accent6">
                    <a:lumMod val="75000"/>
                  </a:schemeClr>
                </a:solidFill>
              </a:rPr>
              <a:t>ra</a:t>
            </a:r>
            <a:r>
              <a:rPr lang="en-US" dirty="0">
                <a:solidFill>
                  <a:schemeClr val="accent6">
                    <a:lumMod val="75000"/>
                  </a:schemeClr>
                </a:solidFill>
              </a:rPr>
              <a:t> Terminal: </a:t>
            </a:r>
            <a:r>
              <a:rPr lang="en-US" dirty="0" smtClean="0">
                <a:solidFill>
                  <a:schemeClr val="accent6">
                    <a:lumMod val="75000"/>
                  </a:schemeClr>
                </a:solidFill>
              </a:rPr>
              <a:t>53</a:t>
            </a:r>
            <a:endParaRPr lang="en-US" dirty="0">
              <a:solidFill>
                <a:schemeClr val="accent6">
                  <a:lumMod val="75000"/>
                </a:schemeClr>
              </a:solidFill>
            </a:endParaRPr>
          </a:p>
        </p:txBody>
      </p:sp>
      <p:sp>
        <p:nvSpPr>
          <p:cNvPr id="15" name="TextBox 14"/>
          <p:cNvSpPr txBox="1"/>
          <p:nvPr/>
        </p:nvSpPr>
        <p:spPr>
          <a:xfrm>
            <a:off x="627321" y="3088288"/>
            <a:ext cx="7110974" cy="369332"/>
          </a:xfrm>
          <a:prstGeom prst="rect">
            <a:avLst/>
          </a:prstGeom>
          <a:noFill/>
        </p:spPr>
        <p:txBody>
          <a:bodyPr wrap="square" rtlCol="0">
            <a:spAutoFit/>
          </a:bodyPr>
          <a:lstStyle/>
          <a:p>
            <a:r>
              <a:rPr lang="en-US" dirty="0" smtClean="0">
                <a:solidFill>
                  <a:schemeClr val="bg1"/>
                </a:solidFill>
              </a:rPr>
              <a:t>x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x: ’</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Ví</a:t>
            </a:r>
            <a:r>
              <a:rPr lang="en-US" dirty="0" smtClean="0">
                <a:solidFill>
                  <a:schemeClr val="accent6">
                    <a:lumMod val="75000"/>
                  </a:schemeClr>
                </a:solidFill>
              </a:rPr>
              <a:t> </a:t>
            </a:r>
            <a:r>
              <a:rPr lang="en-US" dirty="0" err="1" smtClean="0">
                <a:solidFill>
                  <a:schemeClr val="accent6">
                    <a:lumMod val="75000"/>
                  </a:schemeClr>
                </a:solidFill>
              </a:rPr>
              <a:t>dụ</a:t>
            </a:r>
            <a:r>
              <a:rPr lang="en-US" dirty="0" smtClean="0">
                <a:solidFill>
                  <a:schemeClr val="accent6">
                    <a:lumMod val="75000"/>
                  </a:schemeClr>
                </a:solidFill>
              </a:rPr>
              <a:t> </a:t>
            </a:r>
            <a:r>
              <a:rPr lang="en-US" dirty="0" err="1" smtClean="0">
                <a:solidFill>
                  <a:schemeClr val="accent6">
                    <a:lumMod val="75000"/>
                  </a:schemeClr>
                </a:solidFill>
              </a:rPr>
              <a:t>nhập</a:t>
            </a:r>
            <a:r>
              <a:rPr lang="en-US" dirty="0" smtClean="0">
                <a:solidFill>
                  <a:schemeClr val="accent6">
                    <a:lumMod val="75000"/>
                  </a:schemeClr>
                </a:solidFill>
              </a:rPr>
              <a:t> </a:t>
            </a:r>
            <a:r>
              <a:rPr lang="en-US" dirty="0" err="1" smtClean="0">
                <a:solidFill>
                  <a:schemeClr val="accent6">
                    <a:lumMod val="75000"/>
                  </a:schemeClr>
                </a:solidFill>
              </a:rPr>
              <a:t>vào</a:t>
            </a:r>
            <a:r>
              <a:rPr lang="en-US" dirty="0" smtClean="0">
                <a:solidFill>
                  <a:schemeClr val="accent6">
                    <a:lumMod val="75000"/>
                  </a:schemeClr>
                </a:solidFill>
              </a:rPr>
              <a:t>: 5</a:t>
            </a:r>
            <a:endParaRPr lang="en-US" dirty="0">
              <a:solidFill>
                <a:schemeClr val="accent6">
                  <a:lumMod val="75000"/>
                </a:schemeClr>
              </a:solidFill>
            </a:endParaRPr>
          </a:p>
        </p:txBody>
      </p:sp>
      <p:sp>
        <p:nvSpPr>
          <p:cNvPr id="17" name="TextBox 16"/>
          <p:cNvSpPr txBox="1"/>
          <p:nvPr/>
        </p:nvSpPr>
        <p:spPr>
          <a:xfrm>
            <a:off x="627321" y="3439163"/>
            <a:ext cx="7110974" cy="369332"/>
          </a:xfrm>
          <a:prstGeom prst="rect">
            <a:avLst/>
          </a:prstGeom>
          <a:noFill/>
        </p:spPr>
        <p:txBody>
          <a:bodyPr wrap="square" rtlCol="0">
            <a:spAutoFit/>
          </a:bodyPr>
          <a:lstStyle/>
          <a:p>
            <a:r>
              <a:rPr lang="en-US" dirty="0">
                <a:solidFill>
                  <a:schemeClr val="bg1"/>
                </a:solidFill>
              </a:rPr>
              <a:t>y</a:t>
            </a:r>
            <a:r>
              <a:rPr lang="en-US" dirty="0" smtClean="0">
                <a:solidFill>
                  <a:schemeClr val="bg1"/>
                </a:solidFill>
              </a:rPr>
              <a:t>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y: ’</a:t>
            </a:r>
            <a:r>
              <a:rPr lang="en-US" dirty="0">
                <a:solidFill>
                  <a:schemeClr val="accent4">
                    <a:lumMod val="60000"/>
                    <a:lumOff val="40000"/>
                  </a:schemeClr>
                </a:solidFill>
              </a:rPr>
              <a:t>) </a:t>
            </a:r>
            <a:r>
              <a:rPr lang="en-US" dirty="0">
                <a:solidFill>
                  <a:schemeClr val="accent6">
                    <a:lumMod val="75000"/>
                  </a:schemeClr>
                </a:solidFill>
              </a:rPr>
              <a:t>#</a:t>
            </a:r>
            <a:r>
              <a:rPr lang="en-US" dirty="0" err="1">
                <a:solidFill>
                  <a:schemeClr val="accent6">
                    <a:lumMod val="75000"/>
                  </a:schemeClr>
                </a:solidFill>
              </a:rPr>
              <a:t>Ví</a:t>
            </a:r>
            <a:r>
              <a:rPr lang="en-US" dirty="0">
                <a:solidFill>
                  <a:schemeClr val="accent6">
                    <a:lumMod val="75000"/>
                  </a:schemeClr>
                </a:solidFill>
              </a:rPr>
              <a:t> </a:t>
            </a:r>
            <a:r>
              <a:rPr lang="en-US" dirty="0" err="1">
                <a:solidFill>
                  <a:schemeClr val="accent6">
                    <a:lumMod val="75000"/>
                  </a:schemeClr>
                </a:solidFill>
              </a:rPr>
              <a:t>dụ</a:t>
            </a:r>
            <a:r>
              <a:rPr lang="en-US" dirty="0">
                <a:solidFill>
                  <a:schemeClr val="accent6">
                    <a:lumMod val="75000"/>
                  </a:schemeClr>
                </a:solidFill>
              </a:rPr>
              <a:t> </a:t>
            </a:r>
            <a:r>
              <a:rPr lang="en-US" dirty="0" err="1">
                <a:solidFill>
                  <a:schemeClr val="accent6">
                    <a:lumMod val="75000"/>
                  </a:schemeClr>
                </a:solidFill>
              </a:rPr>
              <a:t>nhập</a:t>
            </a:r>
            <a:r>
              <a:rPr lang="en-US" dirty="0">
                <a:solidFill>
                  <a:schemeClr val="accent6">
                    <a:lumMod val="75000"/>
                  </a:schemeClr>
                </a:solidFill>
              </a:rPr>
              <a:t> </a:t>
            </a:r>
            <a:r>
              <a:rPr lang="en-US" dirty="0" err="1">
                <a:solidFill>
                  <a:schemeClr val="accent6">
                    <a:lumMod val="75000"/>
                  </a:schemeClr>
                </a:solidFill>
              </a:rPr>
              <a:t>vào</a:t>
            </a:r>
            <a:r>
              <a:rPr lang="en-US" dirty="0">
                <a:solidFill>
                  <a:schemeClr val="accent6">
                    <a:lumMod val="75000"/>
                  </a:schemeClr>
                </a:solidFill>
              </a:rPr>
              <a:t>: </a:t>
            </a:r>
            <a:r>
              <a:rPr lang="en-US" dirty="0" smtClean="0">
                <a:solidFill>
                  <a:schemeClr val="accent6">
                    <a:lumMod val="75000"/>
                  </a:schemeClr>
                </a:solidFill>
              </a:rPr>
              <a:t>3</a:t>
            </a:r>
            <a:endParaRPr lang="en-US" dirty="0">
              <a:solidFill>
                <a:schemeClr val="accent6">
                  <a:lumMod val="75000"/>
                </a:schemeClr>
              </a:solidFill>
            </a:endParaRPr>
          </a:p>
        </p:txBody>
      </p:sp>
      <p:sp>
        <p:nvSpPr>
          <p:cNvPr id="18" name="TextBox 17"/>
          <p:cNvSpPr txBox="1"/>
          <p:nvPr/>
        </p:nvSpPr>
        <p:spPr>
          <a:xfrm>
            <a:off x="435934" y="4684687"/>
            <a:ext cx="7687339" cy="369332"/>
          </a:xfrm>
          <a:prstGeom prst="rect">
            <a:avLst/>
          </a:prstGeom>
          <a:noFill/>
        </p:spPr>
        <p:txBody>
          <a:bodyPr wrap="square" rtlCol="0">
            <a:spAutoFit/>
          </a:bodyPr>
          <a:lstStyle/>
          <a:p>
            <a:r>
              <a:rPr lang="en-US" b="1" dirty="0" err="1" smtClean="0">
                <a:solidFill>
                  <a:srgbClr val="FF0000"/>
                </a:solidFill>
              </a:rPr>
              <a:t>Tại</a:t>
            </a:r>
            <a:r>
              <a:rPr lang="en-US" b="1" dirty="0" smtClean="0">
                <a:solidFill>
                  <a:srgbClr val="FF0000"/>
                </a:solidFill>
              </a:rPr>
              <a:t> </a:t>
            </a:r>
            <a:r>
              <a:rPr lang="en-US" b="1" dirty="0" err="1" smtClean="0">
                <a:solidFill>
                  <a:srgbClr val="FF0000"/>
                </a:solidFill>
              </a:rPr>
              <a:t>sao</a:t>
            </a:r>
            <a:r>
              <a:rPr lang="en-US" b="1" dirty="0" smtClean="0">
                <a:solidFill>
                  <a:srgbClr val="FF0000"/>
                </a:solidFill>
              </a:rPr>
              <a:t> </a:t>
            </a:r>
            <a:r>
              <a:rPr lang="en-US" b="1" dirty="0" err="1" smtClean="0"/>
              <a:t>kết</a:t>
            </a:r>
            <a:r>
              <a:rPr lang="en-US" b="1" dirty="0" smtClean="0"/>
              <a:t> </a:t>
            </a:r>
            <a:r>
              <a:rPr lang="en-US" b="1" dirty="0" err="1" smtClean="0"/>
              <a:t>quả</a:t>
            </a:r>
            <a:r>
              <a:rPr lang="en-US" b="1" dirty="0" smtClean="0"/>
              <a:t> </a:t>
            </a:r>
            <a:r>
              <a:rPr lang="en-US" b="1" dirty="0" err="1" smtClean="0"/>
              <a:t>không</a:t>
            </a:r>
            <a:r>
              <a:rPr lang="en-US" b="1" dirty="0" smtClean="0"/>
              <a:t> </a:t>
            </a:r>
            <a:r>
              <a:rPr lang="en-US" b="1" dirty="0" err="1" smtClean="0"/>
              <a:t>phải</a:t>
            </a:r>
            <a:r>
              <a:rPr lang="en-US" b="1" dirty="0" smtClean="0"/>
              <a:t> </a:t>
            </a:r>
            <a:r>
              <a:rPr lang="en-US" b="1" dirty="0" err="1" smtClean="0"/>
              <a:t>là</a:t>
            </a:r>
            <a:r>
              <a:rPr lang="en-US" b="1" dirty="0" smtClean="0"/>
              <a:t> 8 </a:t>
            </a:r>
            <a:r>
              <a:rPr lang="en-US" b="1" dirty="0" err="1" smtClean="0"/>
              <a:t>mà</a:t>
            </a:r>
            <a:r>
              <a:rPr lang="en-US" b="1" dirty="0" smtClean="0"/>
              <a:t> </a:t>
            </a:r>
            <a:r>
              <a:rPr lang="en-US" b="1" dirty="0" err="1" smtClean="0"/>
              <a:t>là</a:t>
            </a:r>
            <a:r>
              <a:rPr lang="en-US" b="1" dirty="0" smtClean="0"/>
              <a:t> 53 ?</a:t>
            </a:r>
            <a:endParaRPr lang="en-US" b="1" dirty="0"/>
          </a:p>
        </p:txBody>
      </p:sp>
      <p:sp>
        <p:nvSpPr>
          <p:cNvPr id="19" name="Rectangle 18"/>
          <p:cNvSpPr/>
          <p:nvPr/>
        </p:nvSpPr>
        <p:spPr>
          <a:xfrm>
            <a:off x="548981" y="5199352"/>
            <a:ext cx="7846828"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Giá</a:t>
            </a:r>
            <a:r>
              <a:rPr lang="en-US" b="1" dirty="0" smtClean="0"/>
              <a:t> </a:t>
            </a:r>
            <a:r>
              <a:rPr lang="en-US" b="1" dirty="0" err="1" smtClean="0"/>
              <a:t>trị</a:t>
            </a:r>
            <a:r>
              <a:rPr lang="en-US" b="1" dirty="0" smtClean="0"/>
              <a:t> </a:t>
            </a:r>
            <a:r>
              <a:rPr lang="en-US" b="1" dirty="0" err="1" smtClean="0"/>
              <a:t>nhận</a:t>
            </a:r>
            <a:r>
              <a:rPr lang="en-US" b="1" dirty="0" smtClean="0"/>
              <a:t> </a:t>
            </a:r>
            <a:r>
              <a:rPr lang="en-US" b="1" dirty="0" err="1" smtClean="0"/>
              <a:t>được</a:t>
            </a:r>
            <a:r>
              <a:rPr lang="en-US" b="1" dirty="0" smtClean="0"/>
              <a:t> </a:t>
            </a:r>
            <a:r>
              <a:rPr lang="en-US" b="1" dirty="0" err="1" smtClean="0"/>
              <a:t>từ</a:t>
            </a:r>
            <a:r>
              <a:rPr lang="en-US" b="1" dirty="0" smtClean="0"/>
              <a:t> input() </a:t>
            </a:r>
            <a:r>
              <a:rPr lang="en-US" b="1" dirty="0" err="1" smtClean="0"/>
              <a:t>luôn</a:t>
            </a:r>
            <a:r>
              <a:rPr lang="en-US" b="1" dirty="0" smtClean="0"/>
              <a:t> </a:t>
            </a:r>
            <a:r>
              <a:rPr lang="en-US" b="1" dirty="0" err="1" smtClean="0"/>
              <a:t>là</a:t>
            </a:r>
            <a:r>
              <a:rPr lang="en-US" b="1" dirty="0" smtClean="0"/>
              <a:t> </a:t>
            </a:r>
            <a:r>
              <a:rPr lang="en-US" b="1" dirty="0" err="1" smtClean="0"/>
              <a:t>một</a:t>
            </a:r>
            <a:r>
              <a:rPr lang="en-US" b="1" dirty="0" smtClean="0"/>
              <a:t> </a:t>
            </a:r>
            <a:r>
              <a:rPr lang="en-US" b="1" dirty="0" err="1" smtClean="0"/>
              <a:t>chuỗi</a:t>
            </a:r>
            <a:endParaRPr lang="en-US" b="1" dirty="0"/>
          </a:p>
        </p:txBody>
      </p:sp>
      <p:sp>
        <p:nvSpPr>
          <p:cNvPr id="20" name="TextBox 19"/>
          <p:cNvSpPr txBox="1"/>
          <p:nvPr/>
        </p:nvSpPr>
        <p:spPr>
          <a:xfrm>
            <a:off x="435934" y="5939711"/>
            <a:ext cx="7687339" cy="646331"/>
          </a:xfrm>
          <a:prstGeom prst="rect">
            <a:avLst/>
          </a:prstGeom>
          <a:noFill/>
        </p:spPr>
        <p:txBody>
          <a:bodyPr wrap="square" rtlCol="0">
            <a:spAutoFit/>
          </a:bodyPr>
          <a:lstStyle/>
          <a:p>
            <a:r>
              <a:rPr lang="en-US" dirty="0" smtClean="0"/>
              <a:t>Do </a:t>
            </a:r>
            <a:r>
              <a:rPr lang="en-US" dirty="0" err="1" smtClean="0"/>
              <a:t>vậy</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trên</a:t>
            </a:r>
            <a:r>
              <a:rPr lang="en-US" dirty="0" smtClean="0"/>
              <a:t> </a:t>
            </a:r>
            <a:r>
              <a:rPr lang="en-US" dirty="0" err="1" smtClean="0"/>
              <a:t>nó</a:t>
            </a:r>
            <a:r>
              <a:rPr lang="en-US" dirty="0" smtClean="0"/>
              <a:t> </a:t>
            </a:r>
            <a:r>
              <a:rPr lang="en-US" dirty="0" err="1" smtClean="0"/>
              <a:t>trở</a:t>
            </a:r>
            <a:r>
              <a:rPr lang="en-US" dirty="0" smtClean="0"/>
              <a:t> </a:t>
            </a:r>
            <a:r>
              <a:rPr lang="en-US" dirty="0" err="1" smtClean="0"/>
              <a:t>thành</a:t>
            </a:r>
            <a:r>
              <a:rPr lang="en-US" dirty="0" smtClean="0"/>
              <a:t> </a:t>
            </a:r>
            <a:r>
              <a:rPr lang="en-US" dirty="0" err="1" smtClean="0"/>
              <a:t>lệnh</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chứ</a:t>
            </a:r>
            <a:r>
              <a:rPr lang="en-US" dirty="0" smtClean="0"/>
              <a:t> </a:t>
            </a:r>
            <a:r>
              <a:rPr lang="en-US" dirty="0" err="1" smtClean="0"/>
              <a:t>không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phép</a:t>
            </a:r>
            <a:r>
              <a:rPr lang="en-US" dirty="0" smtClean="0"/>
              <a:t> </a:t>
            </a:r>
            <a:r>
              <a:rPr lang="en-US" dirty="0" err="1" smtClean="0"/>
              <a:t>tính</a:t>
            </a:r>
            <a:endParaRPr lang="en-US" b="1" dirty="0"/>
          </a:p>
        </p:txBody>
      </p:sp>
    </p:spTree>
    <p:extLst>
      <p:ext uri="{BB962C8B-B14F-4D97-AF65-F5344CB8AC3E}">
        <p14:creationId xmlns:p14="http://schemas.microsoft.com/office/powerpoint/2010/main" val="1923617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'2‘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2</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err="1" smtClean="0">
                <a:solidFill>
                  <a:schemeClr val="bg1"/>
                </a:solidFill>
              </a:rPr>
              <a:t>int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2</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4125430" cy="369332"/>
          </a:xfrm>
          <a:prstGeom prst="rect">
            <a:avLst/>
          </a:prstGeom>
          <a:noFill/>
        </p:spPr>
        <p:txBody>
          <a:bodyPr wrap="square" rtlCol="0">
            <a:spAutoFit/>
          </a:bodyPr>
          <a:lstStyle/>
          <a:p>
            <a:r>
              <a:rPr lang="en-US" b="1" dirty="0" err="1" smtClean="0"/>
              <a:t>Chuyển</a:t>
            </a:r>
            <a:r>
              <a:rPr lang="en-US" b="1" dirty="0" smtClean="0"/>
              <a:t> </a:t>
            </a:r>
            <a:r>
              <a:rPr lang="en-US" b="1" dirty="0" err="1" smtClean="0"/>
              <a:t>đổi</a:t>
            </a:r>
            <a:r>
              <a:rPr lang="en-US" b="1" dirty="0" smtClean="0"/>
              <a:t> </a:t>
            </a:r>
            <a:r>
              <a:rPr lang="en-US" b="1" dirty="0" err="1" smtClean="0"/>
              <a:t>dữ</a:t>
            </a:r>
            <a:r>
              <a:rPr lang="en-US" b="1" dirty="0" smtClean="0"/>
              <a:t> </a:t>
            </a:r>
            <a:r>
              <a:rPr lang="en-US" b="1" dirty="0" err="1" smtClean="0"/>
              <a:t>liệu</a:t>
            </a:r>
            <a:endParaRPr lang="en-US" b="1" dirty="0">
              <a:solidFill>
                <a:srgbClr val="FF0000"/>
              </a:solidFill>
            </a:endParaRPr>
          </a:p>
        </p:txBody>
      </p:sp>
      <p:sp>
        <p:nvSpPr>
          <p:cNvPr id="12" name="TextBox 11"/>
          <p:cNvSpPr txBox="1"/>
          <p:nvPr/>
        </p:nvSpPr>
        <p:spPr>
          <a:xfrm>
            <a:off x="1297171" y="6164461"/>
            <a:ext cx="7687339" cy="369332"/>
          </a:xfrm>
          <a:prstGeom prst="rect">
            <a:avLst/>
          </a:prstGeom>
          <a:noFill/>
        </p:spPr>
        <p:txBody>
          <a:bodyPr wrap="square" rtlCol="0">
            <a:spAutoFit/>
          </a:bodyPr>
          <a:lstStyle/>
          <a:p>
            <a:r>
              <a:rPr lang="en-US" dirty="0" err="1" smtClean="0"/>
              <a:t>Thì</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kiểu</a:t>
            </a:r>
            <a:r>
              <a:rPr lang="en-US" dirty="0" smtClean="0"/>
              <a:t> </a:t>
            </a:r>
            <a:r>
              <a:rPr lang="en-US" dirty="0" err="1" smtClean="0"/>
              <a:t>số</a:t>
            </a:r>
            <a:r>
              <a:rPr lang="en-US" dirty="0" smtClean="0"/>
              <a:t> sang </a:t>
            </a:r>
            <a:r>
              <a:rPr lang="en-US" dirty="0" err="1" smtClean="0"/>
              <a:t>kiểu</a:t>
            </a:r>
            <a:r>
              <a:rPr lang="en-US" dirty="0" smtClean="0"/>
              <a:t> </a:t>
            </a:r>
            <a:r>
              <a:rPr lang="en-US" dirty="0" err="1" smtClean="0"/>
              <a:t>chuỗi</a:t>
            </a:r>
            <a:endParaRPr lang="en-US" b="1" dirty="0"/>
          </a:p>
        </p:txBody>
      </p:sp>
      <p:sp>
        <p:nvSpPr>
          <p:cNvPr id="13" name="TextBox 12"/>
          <p:cNvSpPr txBox="1"/>
          <p:nvPr/>
        </p:nvSpPr>
        <p:spPr>
          <a:xfrm>
            <a:off x="520998" y="2837388"/>
            <a:ext cx="893132" cy="369332"/>
          </a:xfrm>
          <a:prstGeom prst="rect">
            <a:avLst/>
          </a:prstGeom>
          <a:noFill/>
        </p:spPr>
        <p:txBody>
          <a:bodyPr wrap="square" rtlCol="0">
            <a:spAutoFit/>
          </a:bodyPr>
          <a:lstStyle/>
          <a:p>
            <a:r>
              <a:rPr lang="en-US" b="1" dirty="0" err="1" smtClean="0"/>
              <a:t>Int</a:t>
            </a:r>
            <a:r>
              <a:rPr lang="en-US" b="1" dirty="0" smtClean="0"/>
              <a:t>()</a:t>
            </a:r>
            <a:endParaRPr lang="en-US" b="1" dirty="0">
              <a:solidFill>
                <a:srgbClr val="FF0000"/>
              </a:solidFill>
            </a:endParaRPr>
          </a:p>
        </p:txBody>
      </p:sp>
      <p:sp>
        <p:nvSpPr>
          <p:cNvPr id="14" name="TextBox 13"/>
          <p:cNvSpPr txBox="1"/>
          <p:nvPr/>
        </p:nvSpPr>
        <p:spPr>
          <a:xfrm>
            <a:off x="2658142" y="283738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5" name="TextBox 14"/>
          <p:cNvSpPr txBox="1"/>
          <p:nvPr/>
        </p:nvSpPr>
        <p:spPr>
          <a:xfrm>
            <a:off x="520998" y="4538598"/>
            <a:ext cx="893132" cy="369332"/>
          </a:xfrm>
          <a:prstGeom prst="rect">
            <a:avLst/>
          </a:prstGeom>
          <a:noFill/>
        </p:spPr>
        <p:txBody>
          <a:bodyPr wrap="square" rtlCol="0">
            <a:spAutoFit/>
          </a:bodyPr>
          <a:lstStyle/>
          <a:p>
            <a:r>
              <a:rPr lang="en-US" b="1" dirty="0" smtClean="0"/>
              <a:t>float()</a:t>
            </a:r>
            <a:endParaRPr lang="en-US" b="1" dirty="0">
              <a:solidFill>
                <a:srgbClr val="FF0000"/>
              </a:solidFill>
            </a:endParaRPr>
          </a:p>
        </p:txBody>
      </p:sp>
      <p:sp>
        <p:nvSpPr>
          <p:cNvPr id="16" name="TextBox 15"/>
          <p:cNvSpPr txBox="1"/>
          <p:nvPr/>
        </p:nvSpPr>
        <p:spPr>
          <a:xfrm>
            <a:off x="2658142" y="453859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‘3.14156‘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‘3.14156’</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smtClean="0">
                <a:solidFill>
                  <a:schemeClr val="bg1"/>
                </a:solidFill>
              </a:rPr>
              <a:t>float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a:t>
            </a:r>
            <a:r>
              <a:rPr lang="en-US" dirty="0">
                <a:solidFill>
                  <a:schemeClr val="accent6">
                    <a:lumMod val="75000"/>
                  </a:schemeClr>
                </a:solidFill>
              </a:rPr>
              <a:t>3.14156</a:t>
            </a:r>
          </a:p>
        </p:txBody>
      </p:sp>
      <p:sp>
        <p:nvSpPr>
          <p:cNvPr id="26" name="TextBox 25"/>
          <p:cNvSpPr txBox="1"/>
          <p:nvPr/>
        </p:nvSpPr>
        <p:spPr>
          <a:xfrm>
            <a:off x="520998" y="6133482"/>
            <a:ext cx="893132" cy="369332"/>
          </a:xfrm>
          <a:prstGeom prst="rect">
            <a:avLst/>
          </a:prstGeom>
          <a:noFill/>
        </p:spPr>
        <p:txBody>
          <a:bodyPr wrap="square" rtlCol="0">
            <a:spAutoFit/>
          </a:bodyPr>
          <a:lstStyle/>
          <a:p>
            <a:r>
              <a:rPr lang="en-US" b="1" dirty="0" err="1" smtClean="0"/>
              <a:t>strt</a:t>
            </a:r>
            <a:r>
              <a:rPr lang="en-US" b="1" dirty="0" smtClean="0"/>
              <a:t>()</a:t>
            </a:r>
            <a:endParaRPr lang="en-US" b="1" dirty="0">
              <a:solidFill>
                <a:srgbClr val="FF0000"/>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Tree>
    <p:extLst>
      <p:ext uri="{BB962C8B-B14F-4D97-AF65-F5344CB8AC3E}">
        <p14:creationId xmlns:p14="http://schemas.microsoft.com/office/powerpoint/2010/main" val="204848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2653286"/>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2804707"/>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bg1"/>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146272"/>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146272"/>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4173338"/>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4324759"/>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rgbClr val="FFC000"/>
                </a:solidFill>
              </a:rPr>
              <a:t>(</a:t>
            </a:r>
            <a:r>
              <a:rPr lang="en-US" dirty="0" smtClean="0">
                <a:solidFill>
                  <a:schemeClr val="bg1"/>
                </a:solidFill>
              </a:rPr>
              <a:t>input</a:t>
            </a:r>
            <a:r>
              <a:rPr lang="en-US" dirty="0" smtClean="0">
                <a:solidFill>
                  <a:srgbClr val="FF66CC"/>
                </a:solidFill>
              </a:rPr>
              <a:t>(</a:t>
            </a:r>
            <a:r>
              <a:rPr lang="en-US" dirty="0" smtClean="0">
                <a:solidFill>
                  <a:schemeClr val="bg1"/>
                </a:solidFill>
              </a:rPr>
              <a:t>“</a:t>
            </a:r>
            <a:r>
              <a:rPr lang="en-US" dirty="0" err="1" smtClean="0">
                <a:solidFill>
                  <a:schemeClr val="bg1"/>
                </a:solidFill>
              </a:rPr>
              <a:t>Nhập</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học</a:t>
            </a:r>
            <a:r>
              <a:rPr lang="en-US" dirty="0" smtClean="0">
                <a:solidFill>
                  <a:schemeClr val="bg1"/>
                </a:solidFill>
              </a:rPr>
              <a:t>: ”</a:t>
            </a:r>
            <a:r>
              <a:rPr lang="en-US" dirty="0" smtClean="0">
                <a:solidFill>
                  <a:srgbClr val="FF66CC"/>
                </a:solidFill>
              </a:rPr>
              <a:t>)</a:t>
            </a:r>
            <a:r>
              <a:rPr lang="en-US" dirty="0" smtClean="0">
                <a:solidFill>
                  <a:srgbClr val="FFC000"/>
                </a:solidFill>
              </a:rPr>
              <a:t>)</a:t>
            </a:r>
          </a:p>
          <a:p>
            <a:r>
              <a:rPr lang="en-US" dirty="0" smtClean="0">
                <a:solidFill>
                  <a:schemeClr val="bg1"/>
                </a:solidFill>
              </a:rPr>
              <a:t>print</a:t>
            </a:r>
            <a:r>
              <a:rPr lang="en-US" dirty="0" smtClean="0">
                <a:solidFill>
                  <a:srgbClr val="FFC500"/>
                </a:solidFill>
              </a:rPr>
              <a:t>(</a:t>
            </a:r>
            <a:r>
              <a:rPr lang="en-US" dirty="0" smtClean="0">
                <a:solidFill>
                  <a:schemeClr val="bg1"/>
                </a:solidFill>
              </a:rPr>
              <a:t>“</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x </a:t>
            </a:r>
            <a:r>
              <a:rPr lang="en-US" dirty="0" err="1" smtClean="0">
                <a:solidFill>
                  <a:schemeClr val="bg1"/>
                </a:solidFill>
              </a:rPr>
              <a:t>là</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19" name="TextBox 18"/>
          <p:cNvSpPr txBox="1"/>
          <p:nvPr/>
        </p:nvSpPr>
        <p:spPr>
          <a:xfrm>
            <a:off x="520997" y="3704659"/>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
        <p:nvSpPr>
          <p:cNvPr id="22" name="TextBox 21"/>
          <p:cNvSpPr txBox="1"/>
          <p:nvPr/>
        </p:nvSpPr>
        <p:spPr>
          <a:xfrm>
            <a:off x="520997" y="5223688"/>
            <a:ext cx="7398051" cy="369332"/>
          </a:xfrm>
          <a:prstGeom prst="rect">
            <a:avLst/>
          </a:prstGeom>
          <a:noFill/>
        </p:spPr>
        <p:txBody>
          <a:bodyPr wrap="square" rtlCol="0">
            <a:spAutoFit/>
          </a:bodyPr>
          <a:lstStyle/>
          <a:p>
            <a:r>
              <a:rPr lang="en-US" b="1" dirty="0" err="1" smtClean="0"/>
              <a:t>Nhận</a:t>
            </a:r>
            <a:r>
              <a:rPr lang="en-US" b="1" dirty="0" smtClean="0"/>
              <a:t> </a:t>
            </a:r>
            <a:r>
              <a:rPr lang="en-US" b="1" dirty="0" err="1" smtClean="0"/>
              <a:t>biết</a:t>
            </a:r>
            <a:r>
              <a:rPr lang="en-US" b="1" dirty="0" smtClean="0"/>
              <a:t> </a:t>
            </a:r>
            <a:r>
              <a:rPr lang="en-US" b="1" dirty="0" err="1" smtClean="0"/>
              <a:t>đồng</a:t>
            </a:r>
            <a:r>
              <a:rPr lang="en-US" b="1" dirty="0" smtClean="0"/>
              <a:t> </a:t>
            </a:r>
            <a:r>
              <a:rPr lang="en-US" b="1" dirty="0" err="1" smtClean="0"/>
              <a:t>thời</a:t>
            </a:r>
            <a:r>
              <a:rPr lang="en-US" b="1" dirty="0" smtClean="0"/>
              <a:t> </a:t>
            </a:r>
            <a:r>
              <a:rPr lang="en-US" b="1" dirty="0" err="1" smtClean="0"/>
              <a:t>nhiều</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trên</a:t>
            </a:r>
            <a:r>
              <a:rPr lang="en-US" b="1" dirty="0" smtClean="0"/>
              <a:t> </a:t>
            </a:r>
            <a:r>
              <a:rPr lang="en-US" b="1" dirty="0" err="1" smtClean="0"/>
              <a:t>một</a:t>
            </a:r>
            <a:r>
              <a:rPr lang="en-US" b="1" dirty="0" smtClean="0"/>
              <a:t> hang, </a:t>
            </a:r>
            <a:r>
              <a:rPr lang="en-US" b="1" dirty="0" err="1" smtClean="0"/>
              <a:t>cách</a:t>
            </a:r>
            <a:r>
              <a:rPr lang="en-US" b="1" dirty="0" smtClean="0"/>
              <a:t> </a:t>
            </a:r>
            <a:r>
              <a:rPr lang="en-US" b="1" dirty="0" err="1" smtClean="0"/>
              <a:t>bởi</a:t>
            </a:r>
            <a:r>
              <a:rPr lang="en-US" b="1" dirty="0" smtClean="0"/>
              <a:t> </a:t>
            </a:r>
            <a:r>
              <a:rPr lang="en-US" b="1" dirty="0" err="1" smtClean="0"/>
              <a:t>dấu</a:t>
            </a:r>
            <a:r>
              <a:rPr lang="en-US" b="1" dirty="0" smtClean="0"/>
              <a:t> ,</a:t>
            </a:r>
            <a:endParaRPr lang="en-US" b="1" dirty="0">
              <a:solidFill>
                <a:srgbClr val="FF0000"/>
              </a:solidFill>
            </a:endParaRPr>
          </a:p>
        </p:txBody>
      </p:sp>
      <p:sp>
        <p:nvSpPr>
          <p:cNvPr id="23" name="Rectangle 22"/>
          <p:cNvSpPr/>
          <p:nvPr/>
        </p:nvSpPr>
        <p:spPr>
          <a:xfrm>
            <a:off x="563525" y="559810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3710" y="5749522"/>
            <a:ext cx="7572216" cy="615553"/>
          </a:xfrm>
          <a:prstGeom prst="rect">
            <a:avLst/>
          </a:prstGeom>
          <a:noFill/>
        </p:spPr>
        <p:txBody>
          <a:bodyPr wrap="square" rtlCol="0">
            <a:spAutoFit/>
          </a:bodyPr>
          <a:lstStyle/>
          <a:p>
            <a:r>
              <a:rPr lang="en-US" sz="1700" dirty="0">
                <a:solidFill>
                  <a:schemeClr val="bg1"/>
                </a:solidFill>
              </a:rPr>
              <a:t>m</a:t>
            </a:r>
            <a:r>
              <a:rPr lang="en-US" sz="1700" dirty="0" smtClean="0">
                <a:solidFill>
                  <a:schemeClr val="bg1"/>
                </a:solidFill>
              </a:rPr>
              <a:t>, n, p  =  </a:t>
            </a:r>
            <a:r>
              <a:rPr lang="en-US" sz="1700" dirty="0" err="1" smtClean="0">
                <a:solidFill>
                  <a:schemeClr val="bg1"/>
                </a:solidFill>
              </a:rPr>
              <a:t>eval</a:t>
            </a:r>
            <a:r>
              <a:rPr lang="en-US" sz="1700" dirty="0" smtClean="0">
                <a:solidFill>
                  <a:srgbClr val="FECC36"/>
                </a:solidFill>
              </a:rPr>
              <a:t>(</a:t>
            </a:r>
            <a:r>
              <a:rPr lang="en-US" sz="1700" dirty="0" smtClean="0">
                <a:solidFill>
                  <a:schemeClr val="bg1"/>
                </a:solidFill>
              </a:rPr>
              <a:t>input</a:t>
            </a:r>
            <a:r>
              <a:rPr lang="en-US" sz="1700" dirty="0" smtClean="0">
                <a:solidFill>
                  <a:srgbClr val="FF66CC"/>
                </a:solidFill>
              </a:rPr>
              <a:t>(</a:t>
            </a:r>
            <a:r>
              <a:rPr lang="en-US" sz="1700" dirty="0" smtClean="0">
                <a:solidFill>
                  <a:schemeClr val="bg1"/>
                </a:solidFill>
              </a:rPr>
              <a:t>“</a:t>
            </a:r>
            <a:r>
              <a:rPr lang="en-US" sz="1700" dirty="0" err="1" smtClean="0">
                <a:solidFill>
                  <a:schemeClr val="bg1"/>
                </a:solidFill>
              </a:rPr>
              <a:t>Nhập</a:t>
            </a:r>
            <a:r>
              <a:rPr lang="en-US" sz="1700" dirty="0" smtClean="0">
                <a:solidFill>
                  <a:schemeClr val="bg1"/>
                </a:solidFill>
              </a:rPr>
              <a:t> </a:t>
            </a:r>
            <a:r>
              <a:rPr lang="en-US" sz="1700" dirty="0" err="1" smtClean="0">
                <a:solidFill>
                  <a:schemeClr val="bg1"/>
                </a:solidFill>
              </a:rPr>
              <a:t>vào</a:t>
            </a:r>
            <a:r>
              <a:rPr lang="en-US" sz="1700" dirty="0" smtClean="0">
                <a:solidFill>
                  <a:schemeClr val="bg1"/>
                </a:solidFill>
              </a:rPr>
              <a:t> </a:t>
            </a:r>
            <a:r>
              <a:rPr lang="en-US" sz="1700" dirty="0" err="1" smtClean="0">
                <a:solidFill>
                  <a:schemeClr val="bg1"/>
                </a:solidFill>
              </a:rPr>
              <a:t>các</a:t>
            </a:r>
            <a:r>
              <a:rPr lang="en-US" sz="1700" dirty="0" smtClean="0">
                <a:solidFill>
                  <a:schemeClr val="bg1"/>
                </a:solidFill>
              </a:rPr>
              <a:t> </a:t>
            </a:r>
            <a:r>
              <a:rPr lang="en-US" sz="1700" dirty="0" err="1" smtClean="0">
                <a:solidFill>
                  <a:schemeClr val="bg1"/>
                </a:solidFill>
              </a:rPr>
              <a:t>số</a:t>
            </a:r>
            <a:r>
              <a:rPr lang="en-US" sz="1700" dirty="0" smtClean="0">
                <a:solidFill>
                  <a:schemeClr val="bg1"/>
                </a:solidFill>
              </a:rPr>
              <a:t> m, n, p (</a:t>
            </a:r>
            <a:r>
              <a:rPr lang="en-US" sz="1700" dirty="0" err="1" smtClean="0">
                <a:solidFill>
                  <a:schemeClr val="bg1"/>
                </a:solidFill>
              </a:rPr>
              <a:t>cách</a:t>
            </a:r>
            <a:r>
              <a:rPr lang="en-US" sz="1700" dirty="0" smtClean="0">
                <a:solidFill>
                  <a:schemeClr val="bg1"/>
                </a:solidFill>
              </a:rPr>
              <a:t> </a:t>
            </a:r>
            <a:r>
              <a:rPr lang="en-US" sz="1700" dirty="0" err="1" smtClean="0">
                <a:solidFill>
                  <a:schemeClr val="bg1"/>
                </a:solidFill>
              </a:rPr>
              <a:t>nhau</a:t>
            </a:r>
            <a:r>
              <a:rPr lang="en-US" sz="1700" dirty="0" smtClean="0">
                <a:solidFill>
                  <a:schemeClr val="bg1"/>
                </a:solidFill>
              </a:rPr>
              <a:t> </a:t>
            </a:r>
            <a:r>
              <a:rPr lang="en-US" sz="1700" dirty="0" err="1" smtClean="0">
                <a:solidFill>
                  <a:schemeClr val="bg1"/>
                </a:solidFill>
              </a:rPr>
              <a:t>bởi</a:t>
            </a:r>
            <a:r>
              <a:rPr lang="en-US" sz="1700" dirty="0" smtClean="0">
                <a:solidFill>
                  <a:schemeClr val="bg1"/>
                </a:solidFill>
              </a:rPr>
              <a:t> </a:t>
            </a:r>
            <a:r>
              <a:rPr lang="en-US" sz="1700" dirty="0" err="1" smtClean="0">
                <a:solidFill>
                  <a:schemeClr val="bg1"/>
                </a:solidFill>
              </a:rPr>
              <a:t>dấu</a:t>
            </a:r>
            <a:r>
              <a:rPr lang="en-US" sz="1700" dirty="0" smtClean="0">
                <a:solidFill>
                  <a:schemeClr val="bg1"/>
                </a:solidFill>
              </a:rPr>
              <a:t> </a:t>
            </a:r>
            <a:r>
              <a:rPr lang="en-US" sz="1700" dirty="0" err="1" smtClean="0">
                <a:solidFill>
                  <a:schemeClr val="bg1"/>
                </a:solidFill>
              </a:rPr>
              <a:t>phẩy</a:t>
            </a:r>
            <a:r>
              <a:rPr lang="en-US" sz="1700" dirty="0" smtClean="0">
                <a:solidFill>
                  <a:schemeClr val="bg1"/>
                </a:solidFill>
              </a:rPr>
              <a:t>) ”</a:t>
            </a:r>
            <a:r>
              <a:rPr lang="en-US" sz="1700" dirty="0" smtClean="0">
                <a:solidFill>
                  <a:srgbClr val="FF66CC"/>
                </a:solidFill>
              </a:rPr>
              <a:t>)</a:t>
            </a:r>
            <a:r>
              <a:rPr lang="en-US" sz="1700" dirty="0" smtClean="0">
                <a:solidFill>
                  <a:srgbClr val="FECC36"/>
                </a:solidFill>
              </a:rPr>
              <a:t>)</a:t>
            </a:r>
          </a:p>
          <a:p>
            <a:r>
              <a:rPr lang="en-US" sz="1700" dirty="0" smtClean="0">
                <a:solidFill>
                  <a:schemeClr val="bg1"/>
                </a:solidFill>
              </a:rPr>
              <a:t>print</a:t>
            </a:r>
            <a:r>
              <a:rPr lang="en-US" sz="1700" dirty="0" smtClean="0">
                <a:solidFill>
                  <a:srgbClr val="FFC500"/>
                </a:solidFill>
              </a:rPr>
              <a:t>(</a:t>
            </a:r>
            <a:r>
              <a:rPr lang="en-US" sz="1700" dirty="0" smtClean="0">
                <a:solidFill>
                  <a:schemeClr val="bg1"/>
                </a:solidFill>
              </a:rPr>
              <a:t>“</a:t>
            </a:r>
            <a:r>
              <a:rPr lang="en-US" sz="1700" dirty="0" err="1" smtClean="0">
                <a:solidFill>
                  <a:schemeClr val="bg1"/>
                </a:solidFill>
              </a:rPr>
              <a:t>Các</a:t>
            </a:r>
            <a:r>
              <a:rPr lang="en-US" sz="1700" dirty="0" smtClean="0">
                <a:solidFill>
                  <a:schemeClr val="bg1"/>
                </a:solidFill>
              </a:rPr>
              <a:t> </a:t>
            </a:r>
            <a:r>
              <a:rPr lang="en-US" sz="1700" dirty="0" err="1" smtClean="0">
                <a:solidFill>
                  <a:schemeClr val="bg1"/>
                </a:solidFill>
              </a:rPr>
              <a:t>số</a:t>
            </a:r>
            <a:r>
              <a:rPr lang="en-US" sz="1700" dirty="0" smtClean="0">
                <a:solidFill>
                  <a:schemeClr val="bg1"/>
                </a:solidFill>
              </a:rPr>
              <a:t> </a:t>
            </a:r>
            <a:r>
              <a:rPr lang="en-US" sz="1700" dirty="0" err="1" smtClean="0">
                <a:solidFill>
                  <a:schemeClr val="bg1"/>
                </a:solidFill>
              </a:rPr>
              <a:t>đã</a:t>
            </a:r>
            <a:r>
              <a:rPr lang="en-US" sz="1700" dirty="0" smtClean="0">
                <a:solidFill>
                  <a:schemeClr val="bg1"/>
                </a:solidFill>
              </a:rPr>
              <a:t> </a:t>
            </a:r>
            <a:r>
              <a:rPr lang="en-US" sz="1700" dirty="0" err="1" smtClean="0">
                <a:solidFill>
                  <a:schemeClr val="bg1"/>
                </a:solidFill>
              </a:rPr>
              <a:t>nhập</a:t>
            </a:r>
            <a:r>
              <a:rPr lang="en-US" sz="1700" dirty="0" smtClean="0">
                <a:solidFill>
                  <a:schemeClr val="bg1"/>
                </a:solidFill>
              </a:rPr>
              <a:t> </a:t>
            </a:r>
            <a:r>
              <a:rPr lang="en-US" sz="1700" dirty="0" err="1" smtClean="0">
                <a:solidFill>
                  <a:schemeClr val="bg1"/>
                </a:solidFill>
              </a:rPr>
              <a:t>là</a:t>
            </a:r>
            <a:r>
              <a:rPr lang="en-US" sz="1700" dirty="0" smtClean="0">
                <a:solidFill>
                  <a:schemeClr val="bg1"/>
                </a:solidFill>
              </a:rPr>
              <a:t>”, </a:t>
            </a:r>
            <a:r>
              <a:rPr lang="en-US" sz="1700" dirty="0" err="1" smtClean="0">
                <a:solidFill>
                  <a:schemeClr val="bg1"/>
                </a:solidFill>
              </a:rPr>
              <a:t>m,n</a:t>
            </a:r>
            <a:r>
              <a:rPr lang="en-US" sz="1700" dirty="0" smtClean="0">
                <a:solidFill>
                  <a:schemeClr val="bg1"/>
                </a:solidFill>
              </a:rPr>
              <a:t>, p</a:t>
            </a:r>
            <a:r>
              <a:rPr lang="en-US" sz="1700" dirty="0" smtClean="0">
                <a:solidFill>
                  <a:srgbClr val="FFC500"/>
                </a:solidFill>
              </a:rPr>
              <a:t>)</a:t>
            </a:r>
            <a:endParaRPr lang="en-US" sz="1700" dirty="0">
              <a:solidFill>
                <a:schemeClr val="accent6">
                  <a:lumMod val="75000"/>
                </a:schemeClr>
              </a:solidFill>
            </a:endParaRPr>
          </a:p>
        </p:txBody>
      </p:sp>
    </p:spTree>
    <p:extLst>
      <p:ext uri="{BB962C8B-B14F-4D97-AF65-F5344CB8AC3E}">
        <p14:creationId xmlns:p14="http://schemas.microsoft.com/office/powerpoint/2010/main" val="379648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bg1"/>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837388"/>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837388"/>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chemeClr val="bg1"/>
                </a:solidFill>
              </a:rPr>
              <a:t>(input(“</a:t>
            </a:r>
            <a:r>
              <a:rPr lang="en-US" dirty="0" err="1" smtClean="0">
                <a:solidFill>
                  <a:schemeClr val="accent2">
                    <a:lumMod val="75000"/>
                  </a:schemeClr>
                </a:solidFill>
              </a:rPr>
              <a:t>Nhập</a:t>
            </a:r>
            <a:r>
              <a:rPr lang="en-US" dirty="0" smtClean="0">
                <a:solidFill>
                  <a:schemeClr val="accent2">
                    <a:lumMod val="75000"/>
                  </a:schemeClr>
                </a:solidFill>
              </a:rPr>
              <a:t> </a:t>
            </a:r>
            <a:r>
              <a:rPr lang="en-US" dirty="0" err="1" smtClean="0">
                <a:solidFill>
                  <a:schemeClr val="accent2">
                    <a:lumMod val="75000"/>
                  </a:schemeClr>
                </a:solidFill>
              </a:rPr>
              <a:t>vào</a:t>
            </a:r>
            <a:r>
              <a:rPr lang="en-US" dirty="0" smtClean="0">
                <a:solidFill>
                  <a:schemeClr val="accent2">
                    <a:lumMod val="75000"/>
                  </a:schemeClr>
                </a:solidFill>
              </a:rPr>
              <a:t> </a:t>
            </a:r>
            <a:r>
              <a:rPr lang="en-US" dirty="0" err="1" smtClean="0">
                <a:solidFill>
                  <a:schemeClr val="accent2">
                    <a:lumMod val="75000"/>
                  </a:schemeClr>
                </a:solidFill>
              </a:rPr>
              <a:t>biểu</a:t>
            </a:r>
            <a:r>
              <a:rPr lang="en-US" dirty="0" smtClean="0">
                <a:solidFill>
                  <a:schemeClr val="accent2">
                    <a:lumMod val="75000"/>
                  </a:schemeClr>
                </a:solidFill>
              </a:rPr>
              <a:t> </a:t>
            </a:r>
            <a:r>
              <a:rPr lang="en-US" dirty="0" err="1" smtClean="0">
                <a:solidFill>
                  <a:schemeClr val="accent2">
                    <a:lumMod val="75000"/>
                  </a:schemeClr>
                </a:solidFill>
              </a:rPr>
              <a:t>thức</a:t>
            </a:r>
            <a:r>
              <a:rPr lang="en-US" dirty="0" smtClean="0">
                <a:solidFill>
                  <a:schemeClr val="accent2">
                    <a:lumMod val="75000"/>
                  </a:schemeClr>
                </a:solidFill>
              </a:rPr>
              <a:t> </a:t>
            </a:r>
            <a:r>
              <a:rPr lang="en-US" dirty="0" err="1" smtClean="0">
                <a:solidFill>
                  <a:schemeClr val="accent2">
                    <a:lumMod val="75000"/>
                  </a:schemeClr>
                </a:solidFill>
              </a:rPr>
              <a:t>toán</a:t>
            </a:r>
            <a:r>
              <a:rPr lang="en-US" dirty="0" smtClean="0">
                <a:solidFill>
                  <a:schemeClr val="accent2">
                    <a:lumMod val="75000"/>
                  </a:schemeClr>
                </a:solidFill>
              </a:rPr>
              <a:t> </a:t>
            </a:r>
            <a:r>
              <a:rPr lang="en-US" dirty="0" err="1" smtClean="0">
                <a:solidFill>
                  <a:schemeClr val="accent2">
                    <a:lumMod val="75000"/>
                  </a:schemeClr>
                </a:solidFill>
              </a:rPr>
              <a:t>học</a:t>
            </a:r>
            <a:r>
              <a:rPr lang="en-US" dirty="0" smtClean="0">
                <a:solidFill>
                  <a:schemeClr val="bg1"/>
                </a:solidFill>
              </a:rPr>
              <a:t>: ”))</a:t>
            </a:r>
          </a:p>
          <a:p>
            <a:r>
              <a:rPr lang="en-US" dirty="0" smtClean="0">
                <a:solidFill>
                  <a:schemeClr val="bg1"/>
                </a:solidFill>
              </a:rPr>
              <a:t>print</a:t>
            </a:r>
            <a:r>
              <a:rPr lang="en-US" dirty="0" smtClean="0">
                <a:solidFill>
                  <a:srgbClr val="FFC500"/>
                </a:solidFill>
              </a:rPr>
              <a:t>(</a:t>
            </a:r>
            <a:r>
              <a:rPr lang="en-US" dirty="0" smtClean="0">
                <a:solidFill>
                  <a:schemeClr val="bg1"/>
                </a:solidFill>
              </a:rPr>
              <a:t>“</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x </a:t>
            </a:r>
            <a:r>
              <a:rPr lang="en-US" dirty="0" err="1" smtClean="0">
                <a:solidFill>
                  <a:schemeClr val="bg1"/>
                </a:solidFill>
              </a:rPr>
              <a:t>là</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
        <p:nvSpPr>
          <p:cNvPr id="19" name="TextBox 18"/>
          <p:cNvSpPr txBox="1"/>
          <p:nvPr/>
        </p:nvSpPr>
        <p:spPr>
          <a:xfrm>
            <a:off x="520997" y="4496068"/>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Tree>
    <p:extLst>
      <p:ext uri="{BB962C8B-B14F-4D97-AF65-F5344CB8AC3E}">
        <p14:creationId xmlns:p14="http://schemas.microsoft.com/office/powerpoint/2010/main" val="3464010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621244"/>
            <a:ext cx="7068814" cy="369332"/>
          </a:xfrm>
          <a:prstGeom prst="rect">
            <a:avLst/>
          </a:prstGeom>
          <a:noFill/>
        </p:spPr>
        <p:txBody>
          <a:bodyPr wrap="square" rtlCol="0">
            <a:spAutoFit/>
          </a:bodyPr>
          <a:lstStyle/>
          <a:p>
            <a:r>
              <a:rPr lang="en-US" b="1" dirty="0" err="1" smtClean="0"/>
              <a:t>Dữ</a:t>
            </a:r>
            <a:r>
              <a:rPr lang="en-US" b="1" dirty="0" smtClean="0"/>
              <a:t> </a:t>
            </a:r>
            <a:r>
              <a:rPr lang="en-US" b="1" dirty="0" err="1" smtClean="0"/>
              <a:t>liệu</a:t>
            </a:r>
            <a:r>
              <a:rPr lang="en-US" b="1" dirty="0" smtClean="0"/>
              <a:t> </a:t>
            </a:r>
            <a:r>
              <a:rPr lang="en-US" b="1" dirty="0" smtClean="0">
                <a:solidFill>
                  <a:srgbClr val="FF0000"/>
                </a:solidFill>
              </a:rPr>
              <a:t>Logic</a:t>
            </a:r>
            <a:r>
              <a:rPr lang="en-US" b="1" dirty="0" smtClean="0"/>
              <a:t> </a:t>
            </a:r>
            <a:r>
              <a:rPr lang="en-US" b="1" dirty="0" err="1" smtClean="0"/>
              <a:t>là</a:t>
            </a:r>
            <a:r>
              <a:rPr lang="en-US" b="1" dirty="0" smtClean="0"/>
              <a:t> </a:t>
            </a:r>
            <a:r>
              <a:rPr lang="en-US" b="1" dirty="0" err="1" smtClean="0"/>
              <a:t>gì</a:t>
            </a:r>
            <a:r>
              <a:rPr lang="en-US" b="1" dirty="0" smtClean="0"/>
              <a:t> ?</a:t>
            </a:r>
            <a:endParaRPr lang="en-US" b="1" dirty="0">
              <a:solidFill>
                <a:srgbClr val="FF0000"/>
              </a:solidFill>
            </a:endParaRPr>
          </a:p>
        </p:txBody>
      </p:sp>
      <p:sp>
        <p:nvSpPr>
          <p:cNvPr id="6" name="TextBox 5"/>
          <p:cNvSpPr txBox="1"/>
          <p:nvPr/>
        </p:nvSpPr>
        <p:spPr>
          <a:xfrm>
            <a:off x="423467" y="2099432"/>
            <a:ext cx="8333421" cy="646331"/>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logic (bool) </a:t>
            </a:r>
            <a:r>
              <a:rPr lang="en-US" dirty="0" err="1" smtClean="0"/>
              <a:t>là</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có</a:t>
            </a:r>
            <a:r>
              <a:rPr lang="en-US" dirty="0" smtClean="0"/>
              <a:t> 2 </a:t>
            </a:r>
            <a:r>
              <a:rPr lang="en-US" dirty="0" err="1" smtClean="0"/>
              <a:t>giá</a:t>
            </a:r>
            <a:r>
              <a:rPr lang="en-US" dirty="0" smtClean="0"/>
              <a:t> </a:t>
            </a:r>
            <a:r>
              <a:rPr lang="en-US" dirty="0" err="1" smtClean="0"/>
              <a:t>trị</a:t>
            </a:r>
            <a:r>
              <a:rPr lang="en-US" dirty="0" smtClean="0"/>
              <a:t> </a:t>
            </a:r>
            <a:r>
              <a:rPr lang="en-US" dirty="0" err="1" smtClean="0"/>
              <a:t>Đúng</a:t>
            </a:r>
            <a:r>
              <a:rPr lang="en-US" dirty="0" smtClean="0"/>
              <a:t> (True) </a:t>
            </a:r>
            <a:r>
              <a:rPr lang="en-US" dirty="0" err="1" smtClean="0"/>
              <a:t>và</a:t>
            </a:r>
            <a:r>
              <a:rPr lang="en-US" dirty="0" smtClean="0"/>
              <a:t> Sai (False).</a:t>
            </a:r>
          </a:p>
          <a:p>
            <a:r>
              <a:rPr lang="en-US" dirty="0" err="1" smtClean="0"/>
              <a:t>Dữ</a:t>
            </a:r>
            <a:r>
              <a:rPr lang="en-US" dirty="0" smtClean="0"/>
              <a:t> </a:t>
            </a:r>
            <a:r>
              <a:rPr lang="en-US" dirty="0" err="1" smtClean="0"/>
              <a:t>liệu</a:t>
            </a:r>
            <a:r>
              <a:rPr lang="en-US" dirty="0" smtClean="0"/>
              <a:t> </a:t>
            </a:r>
            <a:r>
              <a:rPr lang="en-US" dirty="0"/>
              <a:t>logic</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khi</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hoặc</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số</a:t>
            </a:r>
            <a:r>
              <a:rPr lang="en-US" dirty="0" smtClean="0"/>
              <a:t> </a:t>
            </a:r>
            <a:r>
              <a:rPr lang="en-US" dirty="0" err="1" smtClean="0"/>
              <a:t>hoặc</a:t>
            </a:r>
            <a:r>
              <a:rPr lang="en-US" dirty="0" smtClean="0"/>
              <a:t> </a:t>
            </a:r>
            <a:r>
              <a:rPr lang="en-US" dirty="0" err="1" smtClean="0"/>
              <a:t>chữ</a:t>
            </a:r>
            <a:endParaRPr lang="en-US" dirty="0"/>
          </a:p>
        </p:txBody>
      </p:sp>
      <p:sp>
        <p:nvSpPr>
          <p:cNvPr id="7" name="TextBox 6"/>
          <p:cNvSpPr txBox="1"/>
          <p:nvPr/>
        </p:nvSpPr>
        <p:spPr>
          <a:xfrm>
            <a:off x="423467" y="2864977"/>
            <a:ext cx="8333421" cy="369332"/>
          </a:xfrm>
          <a:prstGeom prst="rect">
            <a:avLst/>
          </a:prstGeom>
          <a:noFill/>
        </p:spPr>
        <p:txBody>
          <a:bodyPr wrap="square" rtlCol="0">
            <a:spAutoFit/>
          </a:bodyPr>
          <a:lstStyle/>
          <a:p>
            <a:r>
              <a:rPr lang="en-US" dirty="0" err="1" smtClean="0"/>
              <a:t>Hàm</a:t>
            </a:r>
            <a:r>
              <a:rPr lang="en-US" dirty="0" smtClean="0"/>
              <a:t> </a:t>
            </a:r>
            <a:r>
              <a:rPr lang="en-US" b="1" dirty="0" smtClean="0"/>
              <a:t>bool() </a:t>
            </a:r>
            <a:r>
              <a:rPr lang="en-US" dirty="0" err="1" smtClean="0"/>
              <a:t>sẽ</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là</a:t>
            </a:r>
            <a:r>
              <a:rPr lang="en-US" dirty="0" smtClean="0"/>
              <a:t> True hay False</a:t>
            </a:r>
            <a:endParaRPr lang="en-US" dirty="0"/>
          </a:p>
        </p:txBody>
      </p:sp>
      <p:sp>
        <p:nvSpPr>
          <p:cNvPr id="8" name="Rectangle 7"/>
          <p:cNvSpPr/>
          <p:nvPr/>
        </p:nvSpPr>
        <p:spPr>
          <a:xfrm>
            <a:off x="563525" y="3344403"/>
            <a:ext cx="7899991" cy="1091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sp>
        <p:nvSpPr>
          <p:cNvPr id="10" name="Rectangle 9"/>
          <p:cNvSpPr/>
          <p:nvPr/>
        </p:nvSpPr>
        <p:spPr>
          <a:xfrm>
            <a:off x="563525" y="4790430"/>
            <a:ext cx="7899991" cy="9724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3710" y="4941851"/>
            <a:ext cx="7347097" cy="923330"/>
          </a:xfrm>
          <a:prstGeom prst="rect">
            <a:avLst/>
          </a:prstGeom>
          <a:noFill/>
        </p:spPr>
        <p:txBody>
          <a:bodyPr wrap="square" rtlCol="0">
            <a:spAutoFit/>
          </a:bodyPr>
          <a:lstStyle/>
          <a:p>
            <a:r>
              <a:rPr lang="en-US" dirty="0" smtClean="0">
                <a:solidFill>
                  <a:schemeClr val="bg1"/>
                </a:solidFill>
              </a:rPr>
              <a:t>x = 2 &gt; 3</a:t>
            </a:r>
          </a:p>
          <a:p>
            <a:r>
              <a:rPr lang="en-US" dirty="0" smtClean="0">
                <a:solidFill>
                  <a:schemeClr val="bg1"/>
                </a:solidFill>
              </a:rPr>
              <a:t>print</a:t>
            </a:r>
            <a:r>
              <a:rPr lang="en-US" dirty="0" smtClean="0">
                <a:solidFill>
                  <a:srgbClr val="FFC500"/>
                </a:solidFill>
              </a:rPr>
              <a:t>(</a:t>
            </a:r>
            <a:r>
              <a:rPr lang="en-US" dirty="0" smtClean="0">
                <a:solidFill>
                  <a:schemeClr val="bg1"/>
                </a:solidFill>
              </a:rPr>
              <a:t>bool</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False</a:t>
            </a:r>
            <a:endParaRPr lang="en-US" dirty="0">
              <a:solidFill>
                <a:schemeClr val="accent6">
                  <a:lumMod val="75000"/>
                </a:schemeClr>
              </a:solidFill>
            </a:endParaRPr>
          </a:p>
          <a:p>
            <a:endParaRPr lang="en-US" dirty="0" smtClean="0">
              <a:solidFill>
                <a:srgbClr val="FFC500"/>
              </a:solidFill>
            </a:endParaRPr>
          </a:p>
        </p:txBody>
      </p:sp>
    </p:spTree>
    <p:extLst>
      <p:ext uri="{BB962C8B-B14F-4D97-AF65-F5344CB8AC3E}">
        <p14:creationId xmlns:p14="http://schemas.microsoft.com/office/powerpoint/2010/main" val="391045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1144</TotalTime>
  <Words>2240</Words>
  <Application>Microsoft Office PowerPoint</Application>
  <PresentationFormat>On-screen Show (4:3)</PresentationFormat>
  <Paragraphs>306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487</cp:revision>
  <dcterms:created xsi:type="dcterms:W3CDTF">2023-04-21T02:43:36Z</dcterms:created>
  <dcterms:modified xsi:type="dcterms:W3CDTF">2023-07-13T09:11:51Z</dcterms:modified>
</cp:coreProperties>
</file>