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98" r:id="rId4"/>
    <p:sldId id="301" r:id="rId5"/>
    <p:sldId id="297" r:id="rId6"/>
    <p:sldId id="300" r:id="rId7"/>
    <p:sldId id="303" r:id="rId8"/>
    <p:sldId id="304" r:id="rId9"/>
    <p:sldId id="302" r:id="rId10"/>
    <p:sldId id="260" r:id="rId11"/>
    <p:sldId id="286" r:id="rId12"/>
    <p:sldId id="305" r:id="rId13"/>
    <p:sldId id="306" r:id="rId14"/>
    <p:sldId id="296" r:id="rId15"/>
    <p:sldId id="287" r:id="rId16"/>
    <p:sldId id="288" r:id="rId17"/>
    <p:sldId id="307" r:id="rId18"/>
    <p:sldId id="308" r:id="rId19"/>
    <p:sldId id="309" r:id="rId20"/>
    <p:sldId id="310" r:id="rId21"/>
    <p:sldId id="311"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3A75A6"/>
    <a:srgbClr val="FFC500"/>
    <a:srgbClr val="FECC36"/>
    <a:srgbClr val="64C0A7"/>
    <a:srgbClr val="67C7DF"/>
    <a:srgbClr val="5EB130"/>
    <a:srgbClr val="346E9E"/>
    <a:srgbClr val="60B659"/>
    <a:srgbClr val="377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90" d="100"/>
          <a:sy n="90" d="100"/>
        </p:scale>
        <p:origin x="17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7/13/2023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058568"/>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5</a:t>
            </a:r>
            <a:endParaRPr lang="en-US" sz="3600" b="1" dirty="0">
              <a:solidFill>
                <a:schemeClr val="bg1"/>
              </a:solidFill>
            </a:endParaRPr>
          </a:p>
        </p:txBody>
      </p:sp>
      <p:sp>
        <p:nvSpPr>
          <p:cNvPr id="7" name="TextBox 6"/>
          <p:cNvSpPr txBox="1"/>
          <p:nvPr/>
        </p:nvSpPr>
        <p:spPr>
          <a:xfrm>
            <a:off x="1137019" y="3838896"/>
            <a:ext cx="6869962" cy="1323439"/>
          </a:xfrm>
          <a:prstGeom prst="rect">
            <a:avLst/>
          </a:prstGeom>
          <a:noFill/>
        </p:spPr>
        <p:txBody>
          <a:bodyPr wrap="square" rtlCol="0">
            <a:spAutoFit/>
          </a:bodyPr>
          <a:lstStyle/>
          <a:p>
            <a:pPr algn="ctr"/>
            <a:r>
              <a:rPr lang="en-US" sz="4000" b="1" dirty="0" err="1" smtClean="0">
                <a:solidFill>
                  <a:schemeClr val="bg1"/>
                </a:solidFill>
                <a:ea typeface="Roboto" pitchFamily="2" charset="0"/>
              </a:rPr>
              <a:t>Lập</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trình</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hướng</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đối</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tượng</a:t>
            </a:r>
            <a:endParaRPr lang="en-US" sz="4000" b="1" dirty="0" smtClean="0">
              <a:solidFill>
                <a:schemeClr val="bg1"/>
              </a:solidFill>
              <a:ea typeface="Roboto" pitchFamily="2" charset="0"/>
            </a:endParaRPr>
          </a:p>
          <a:p>
            <a:pPr algn="ctr"/>
            <a:r>
              <a:rPr lang="en-US" sz="4000" b="1" dirty="0" smtClean="0">
                <a:solidFill>
                  <a:schemeClr val="bg1"/>
                </a:solidFill>
                <a:ea typeface="Roboto" pitchFamily="2" charset="0"/>
              </a:rPr>
              <a:t>OOP - Python</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5.2 </a:t>
            </a:r>
            <a:r>
              <a:rPr lang="en-US" dirty="0" err="1"/>
              <a:t>Khởi</a:t>
            </a:r>
            <a:r>
              <a:rPr lang="en-US" dirty="0"/>
              <a:t> </a:t>
            </a:r>
            <a:r>
              <a:rPr lang="en-US" dirty="0" err="1"/>
              <a:t>tạo</a:t>
            </a:r>
            <a:r>
              <a:rPr lang="en-US" dirty="0"/>
              <a:t> </a:t>
            </a:r>
            <a:r>
              <a:rPr lang="en-US" dirty="0" err="1"/>
              <a:t>Lớp</a:t>
            </a:r>
            <a:r>
              <a:rPr lang="en-US" dirty="0"/>
              <a:t>,  </a:t>
            </a:r>
            <a:r>
              <a:rPr lang="en-US" dirty="0" err="1"/>
              <a:t>đối</a:t>
            </a:r>
            <a:r>
              <a:rPr lang="en-US" dirty="0"/>
              <a:t> </a:t>
            </a:r>
            <a:r>
              <a:rPr lang="en-US" dirty="0" err="1"/>
              <a:t>tượng</a:t>
            </a:r>
            <a:endParaRPr lang="en-US" dirty="0"/>
          </a:p>
        </p:txBody>
      </p:sp>
      <p:sp>
        <p:nvSpPr>
          <p:cNvPr id="17" name="TextBox 16"/>
          <p:cNvSpPr txBox="1"/>
          <p:nvPr/>
        </p:nvSpPr>
        <p:spPr>
          <a:xfrm>
            <a:off x="680486" y="3963269"/>
            <a:ext cx="7208872" cy="646331"/>
          </a:xfrm>
          <a:prstGeom prst="rect">
            <a:avLst/>
          </a:prstGeom>
          <a:noFill/>
        </p:spPr>
        <p:txBody>
          <a:bodyPr wrap="square" rtlCol="0">
            <a:spAutoFit/>
          </a:bodyPr>
          <a:lstStyle/>
          <a:p>
            <a:r>
              <a:rPr lang="en-US" dirty="0" err="1" smtClean="0"/>
              <a:t>Trong</a:t>
            </a:r>
            <a:r>
              <a:rPr lang="en-US" dirty="0" smtClean="0"/>
              <a:t> </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hàm</a:t>
            </a:r>
            <a:r>
              <a:rPr lang="en-US" dirty="0" smtClean="0"/>
              <a:t> </a:t>
            </a:r>
            <a:r>
              <a:rPr lang="en-US" dirty="0" err="1" smtClean="0"/>
              <a:t>thuộc</a:t>
            </a:r>
            <a:r>
              <a:rPr lang="en-US" dirty="0" smtClean="0"/>
              <a:t> </a:t>
            </a:r>
            <a:r>
              <a:rPr lang="en-US" dirty="0" err="1" smtClean="0"/>
              <a:t>tính</a:t>
            </a:r>
            <a:r>
              <a:rPr lang="en-US" dirty="0" smtClean="0"/>
              <a:t> </a:t>
            </a:r>
            <a:r>
              <a:rPr lang="en-US" b="1" dirty="0" smtClean="0"/>
              <a:t>name</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thành</a:t>
            </a:r>
            <a:r>
              <a:rPr lang="en-US" dirty="0" smtClean="0"/>
              <a:t> </a:t>
            </a:r>
            <a:r>
              <a:rPr lang="en-US" dirty="0" err="1" smtClean="0"/>
              <a:t>giá</a:t>
            </a:r>
            <a:r>
              <a:rPr lang="en-US" dirty="0" smtClean="0"/>
              <a:t> </a:t>
            </a:r>
            <a:r>
              <a:rPr lang="en-US" dirty="0" err="1" smtClean="0"/>
              <a:t>trj</a:t>
            </a:r>
            <a:r>
              <a:rPr lang="en-US" dirty="0" smtClean="0"/>
              <a:t> </a:t>
            </a:r>
            <a:r>
              <a:rPr lang="en-US" dirty="0" err="1" smtClean="0"/>
              <a:t>mới</a:t>
            </a:r>
            <a:r>
              <a:rPr lang="en-US" dirty="0" smtClean="0"/>
              <a:t> “Nam”</a:t>
            </a:r>
            <a:endParaRPr lang="en-US" dirty="0"/>
          </a:p>
        </p:txBody>
      </p:sp>
      <p:sp>
        <p:nvSpPr>
          <p:cNvPr id="16" name="Rectangle 15"/>
          <p:cNvSpPr/>
          <p:nvPr/>
        </p:nvSpPr>
        <p:spPr>
          <a:xfrm>
            <a:off x="680486" y="2190817"/>
            <a:ext cx="7846828" cy="16262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861240" y="2323537"/>
            <a:ext cx="7110974" cy="1200329"/>
          </a:xfrm>
          <a:prstGeom prst="rect">
            <a:avLst/>
          </a:prstGeom>
          <a:noFill/>
        </p:spPr>
        <p:txBody>
          <a:bodyPr wrap="square" rtlCol="0">
            <a:spAutoFit/>
          </a:bodyPr>
          <a:lstStyle/>
          <a:p>
            <a:r>
              <a:rPr lang="en-US" dirty="0">
                <a:solidFill>
                  <a:schemeClr val="bg1"/>
                </a:solidFill>
              </a:rPr>
              <a:t>hs1 = </a:t>
            </a:r>
            <a:r>
              <a:rPr lang="en-US" dirty="0" err="1">
                <a:solidFill>
                  <a:schemeClr val="bg1"/>
                </a:solidFill>
              </a:rPr>
              <a:t>HocSinh</a:t>
            </a:r>
            <a:r>
              <a:rPr lang="en-US" dirty="0" smtClean="0">
                <a:solidFill>
                  <a:schemeClr val="bg1"/>
                </a:solidFill>
              </a:rPr>
              <a:t>()</a:t>
            </a:r>
          </a:p>
          <a:p>
            <a:r>
              <a:rPr lang="en-US" dirty="0" smtClean="0">
                <a:solidFill>
                  <a:schemeClr val="bg1"/>
                </a:solidFill>
              </a:rPr>
              <a:t>hs1.update</a:t>
            </a:r>
            <a:r>
              <a:rPr lang="en-US" dirty="0" smtClean="0">
                <a:solidFill>
                  <a:schemeClr val="accent4">
                    <a:lumMod val="60000"/>
                    <a:lumOff val="40000"/>
                  </a:schemeClr>
                </a:solidFill>
              </a:rPr>
              <a:t>(</a:t>
            </a:r>
            <a:r>
              <a:rPr lang="en-US" dirty="0" smtClean="0">
                <a:solidFill>
                  <a:schemeClr val="accent2">
                    <a:lumMod val="75000"/>
                  </a:schemeClr>
                </a:solidFill>
              </a:rPr>
              <a:t>‘Nam’</a:t>
            </a:r>
            <a:r>
              <a:rPr lang="en-US" dirty="0" smtClean="0">
                <a:solidFill>
                  <a:schemeClr val="bg1"/>
                </a:solidFill>
              </a:rPr>
              <a:t>, </a:t>
            </a:r>
            <a:r>
              <a:rPr lang="en-US" dirty="0" smtClean="0">
                <a:solidFill>
                  <a:schemeClr val="accent2">
                    <a:lumMod val="75000"/>
                  </a:schemeClr>
                </a:solidFill>
              </a:rPr>
              <a:t>‘Male</a:t>
            </a:r>
            <a:r>
              <a:rPr lang="en-US" dirty="0" smtClean="0">
                <a:solidFill>
                  <a:schemeClr val="accent4">
                    <a:lumMod val="60000"/>
                    <a:lumOff val="40000"/>
                  </a:schemeClr>
                </a:solidFill>
              </a:rPr>
              <a:t>’)</a:t>
            </a:r>
          </a:p>
          <a:p>
            <a:endParaRPr lang="en-US" dirty="0" smtClean="0">
              <a:solidFill>
                <a:schemeClr val="accent4">
                  <a:lumMod val="60000"/>
                  <a:lumOff val="40000"/>
                </a:schemeClr>
              </a:solidFill>
            </a:endParaRP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hs1.name</a:t>
            </a:r>
            <a:r>
              <a:rPr lang="en-US" dirty="0" smtClean="0">
                <a:solidFill>
                  <a:schemeClr val="accent4">
                    <a:lumMod val="60000"/>
                    <a:lumOff val="40000"/>
                  </a:schemeClr>
                </a:solidFill>
              </a:rPr>
              <a:t>) #output Name</a:t>
            </a:r>
            <a:endParaRPr lang="en-US" dirty="0">
              <a:solidFill>
                <a:schemeClr val="accent4">
                  <a:lumMod val="60000"/>
                  <a:lumOff val="40000"/>
                </a:schemeClr>
              </a:solidFill>
            </a:endParaRPr>
          </a:p>
        </p:txBody>
      </p:sp>
      <p:sp>
        <p:nvSpPr>
          <p:cNvPr id="24" name="TextBox 23"/>
          <p:cNvSpPr txBox="1"/>
          <p:nvPr/>
        </p:nvSpPr>
        <p:spPr>
          <a:xfrm>
            <a:off x="559188" y="1398305"/>
            <a:ext cx="7208872" cy="646331"/>
          </a:xfrm>
          <a:prstGeom prst="rect">
            <a:avLst/>
          </a:prstGeom>
          <a:noFill/>
        </p:spPr>
        <p:txBody>
          <a:bodyPr wrap="square" rtlCol="0">
            <a:spAutoFit/>
          </a:bodyPr>
          <a:lstStyle/>
          <a:p>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update </a:t>
            </a:r>
            <a:r>
              <a:rPr lang="en-US" dirty="0" err="1" smtClean="0"/>
              <a:t>để</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thuộc</a:t>
            </a:r>
            <a:r>
              <a:rPr lang="en-US" dirty="0" smtClean="0"/>
              <a:t> </a:t>
            </a:r>
            <a:r>
              <a:rPr lang="en-US" dirty="0" err="1" smtClean="0"/>
              <a:t>tính</a:t>
            </a:r>
            <a:endParaRPr lang="en-US" dirty="0"/>
          </a:p>
        </p:txBody>
      </p:sp>
    </p:spTree>
    <p:extLst>
      <p:ext uri="{BB962C8B-B14F-4D97-AF65-F5344CB8AC3E}">
        <p14:creationId xmlns:p14="http://schemas.microsoft.com/office/powerpoint/2010/main" val="2948063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5.3 </a:t>
            </a:r>
            <a:r>
              <a:rPr lang="en-US" dirty="0" err="1" smtClean="0"/>
              <a:t>Phương</a:t>
            </a:r>
            <a:r>
              <a:rPr lang="en-US" dirty="0" smtClean="0"/>
              <a:t> </a:t>
            </a:r>
            <a:r>
              <a:rPr lang="en-US" dirty="0" err="1" smtClean="0"/>
              <a:t>thức</a:t>
            </a:r>
            <a:r>
              <a:rPr lang="en-US" dirty="0" smtClean="0"/>
              <a:t> __</a:t>
            </a:r>
            <a:r>
              <a:rPr lang="en-US" dirty="0" err="1" smtClean="0"/>
              <a:t>init</a:t>
            </a:r>
            <a:r>
              <a:rPr lang="en-US" dirty="0" smtClean="0"/>
              <a:t>__ </a:t>
            </a:r>
            <a:r>
              <a:rPr lang="en-US" dirty="0" err="1" smtClean="0"/>
              <a:t>và</a:t>
            </a:r>
            <a:r>
              <a:rPr lang="en-US" dirty="0" smtClean="0"/>
              <a:t> __</a:t>
            </a:r>
            <a:r>
              <a:rPr lang="en-US" dirty="0" err="1" smtClean="0"/>
              <a:t>str</a:t>
            </a:r>
            <a:r>
              <a:rPr lang="en-US" dirty="0" smtClean="0"/>
              <a:t>__</a:t>
            </a:r>
            <a:endParaRPr lang="en-US" dirty="0"/>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621244"/>
            <a:ext cx="501856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__</a:t>
            </a:r>
            <a:r>
              <a:rPr lang="en-US" b="1" dirty="0" err="1" smtClean="0"/>
              <a:t>init</a:t>
            </a:r>
            <a:r>
              <a:rPr lang="en-US" b="1" dirty="0" smtClean="0"/>
              <a:t>__</a:t>
            </a:r>
            <a:endParaRPr lang="en-US" b="1" dirty="0">
              <a:solidFill>
                <a:srgbClr val="FF0000"/>
              </a:solidFill>
            </a:endParaRPr>
          </a:p>
        </p:txBody>
      </p:sp>
      <p:sp>
        <p:nvSpPr>
          <p:cNvPr id="24" name="TextBox 23"/>
          <p:cNvSpPr txBox="1"/>
          <p:nvPr/>
        </p:nvSpPr>
        <p:spPr>
          <a:xfrm>
            <a:off x="910062" y="2163169"/>
            <a:ext cx="7670412" cy="1200329"/>
          </a:xfrm>
          <a:prstGeom prst="rect">
            <a:avLst/>
          </a:prstGeom>
          <a:noFill/>
        </p:spPr>
        <p:txBody>
          <a:bodyPr wrap="square" rtlCol="0">
            <a:spAutoFit/>
          </a:bodyPr>
          <a:lstStyle/>
          <a:p>
            <a:r>
              <a:rPr lang="en-US" dirty="0" smtClean="0"/>
              <a:t>Ở </a:t>
            </a:r>
            <a:r>
              <a:rPr lang="en-US" dirty="0" err="1" smtClean="0"/>
              <a:t>ví</a:t>
            </a:r>
            <a:r>
              <a:rPr lang="en-US" dirty="0" smtClean="0"/>
              <a:t> </a:t>
            </a:r>
            <a:r>
              <a:rPr lang="en-US" dirty="0" err="1" smtClean="0"/>
              <a:t>dụ</a:t>
            </a:r>
            <a:r>
              <a:rPr lang="en-US" dirty="0" smtClean="0"/>
              <a:t> </a:t>
            </a:r>
            <a:r>
              <a:rPr lang="en-US" dirty="0" err="1" smtClean="0"/>
              <a:t>trước</a:t>
            </a:r>
            <a:r>
              <a:rPr lang="en-US" dirty="0" smtClean="0"/>
              <a:t> </a:t>
            </a:r>
            <a:r>
              <a:rPr lang="en-US" dirty="0" err="1" smtClean="0"/>
              <a:t>chúng</a:t>
            </a:r>
            <a:r>
              <a:rPr lang="en-US" dirty="0" smtClean="0"/>
              <a:t> ta </a:t>
            </a:r>
            <a:r>
              <a:rPr lang="en-US" dirty="0" err="1" smtClean="0"/>
              <a:t>đã</a:t>
            </a:r>
            <a:r>
              <a:rPr lang="en-US" dirty="0" smtClean="0"/>
              <a:t> </a:t>
            </a:r>
            <a:r>
              <a:rPr lang="en-US" dirty="0" err="1" smtClean="0"/>
              <a:t>biết</a:t>
            </a:r>
            <a:r>
              <a:rPr lang="en-US" dirty="0" smtClean="0"/>
              <a:t> </a:t>
            </a:r>
            <a:r>
              <a:rPr lang="en-US" dirty="0" err="1" smtClean="0"/>
              <a:t>cách</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nhiều</a:t>
            </a:r>
            <a:r>
              <a:rPr lang="en-US" dirty="0" smtClean="0"/>
              <a:t> </a:t>
            </a:r>
            <a:r>
              <a:rPr lang="en-US" dirty="0" err="1" smtClean="0"/>
              <a:t>đối</a:t>
            </a:r>
            <a:r>
              <a:rPr lang="en-US" dirty="0" smtClean="0"/>
              <a:t> </a:t>
            </a:r>
            <a:r>
              <a:rPr lang="en-US" dirty="0" err="1" smtClean="0"/>
              <a:t>tượng</a:t>
            </a:r>
            <a:r>
              <a:rPr lang="en-US" dirty="0" smtClean="0"/>
              <a:t> hs2, hs3 </a:t>
            </a:r>
            <a:r>
              <a:rPr lang="en-US" dirty="0" err="1" smtClean="0"/>
              <a:t>từ</a:t>
            </a:r>
            <a:r>
              <a:rPr lang="en-US" dirty="0" smtClean="0"/>
              <a:t> Class </a:t>
            </a:r>
            <a:r>
              <a:rPr lang="en-US" dirty="0" err="1" smtClean="0"/>
              <a:t>HocSinh</a:t>
            </a:r>
            <a:r>
              <a:rPr lang="en-US" dirty="0" smtClean="0"/>
              <a:t>, </a:t>
            </a:r>
            <a:r>
              <a:rPr lang="en-US" dirty="0" err="1" smtClean="0"/>
              <a:t>sau</a:t>
            </a:r>
            <a:r>
              <a:rPr lang="en-US" dirty="0" smtClean="0"/>
              <a:t> </a:t>
            </a:r>
            <a:r>
              <a:rPr lang="en-US" dirty="0" err="1" smtClean="0"/>
              <a:t>đó</a:t>
            </a:r>
            <a:r>
              <a:rPr lang="en-US" dirty="0" smtClean="0"/>
              <a:t> </a:t>
            </a:r>
            <a:r>
              <a:rPr lang="en-US" dirty="0" err="1" smtClean="0"/>
              <a:t>đi</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lại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đó</a:t>
            </a:r>
            <a:r>
              <a:rPr lang="en-US" dirty="0" smtClean="0"/>
              <a:t>. </a:t>
            </a:r>
            <a:r>
              <a:rPr lang="en-US" dirty="0" err="1" smtClean="0"/>
              <a:t>Thì</a:t>
            </a:r>
            <a:r>
              <a:rPr lang="en-US" dirty="0" smtClean="0"/>
              <a:t> </a:t>
            </a:r>
            <a:r>
              <a:rPr lang="en-US" dirty="0" err="1" smtClean="0"/>
              <a:t>ngoài</a:t>
            </a:r>
            <a:r>
              <a:rPr lang="en-US" dirty="0" smtClean="0"/>
              <a:t> </a:t>
            </a:r>
            <a:r>
              <a:rPr lang="en-US" dirty="0" err="1" smtClean="0"/>
              <a:t>cách</a:t>
            </a:r>
            <a:r>
              <a:rPr lang="en-US" dirty="0" smtClean="0"/>
              <a:t> </a:t>
            </a:r>
            <a:r>
              <a:rPr lang="en-US" dirty="0" err="1" smtClean="0"/>
              <a:t>đó</a:t>
            </a:r>
            <a:r>
              <a:rPr lang="en-US" dirty="0" smtClean="0"/>
              <a:t> </a:t>
            </a:r>
            <a:r>
              <a:rPr lang="en-US" dirty="0" err="1" smtClean="0"/>
              <a:t>ra</a:t>
            </a:r>
            <a:r>
              <a:rPr lang="en-US" dirty="0" smtClean="0"/>
              <a:t> </a:t>
            </a:r>
            <a:r>
              <a:rPr lang="en-US" dirty="0" err="1" smtClean="0"/>
              <a:t>chúng</a:t>
            </a:r>
            <a:r>
              <a:rPr lang="en-US" dirty="0" smtClean="0"/>
              <a:t> ta </a:t>
            </a:r>
            <a:r>
              <a:rPr lang="en-US" dirty="0" err="1" smtClean="0"/>
              <a:t>còn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__</a:t>
            </a:r>
            <a:r>
              <a:rPr lang="en-US" dirty="0" err="1" smtClean="0"/>
              <a:t>init</a:t>
            </a:r>
            <a:r>
              <a:rPr lang="en-US" dirty="0" smtClean="0"/>
              <a:t>__</a:t>
            </a:r>
            <a:endParaRPr lang="en-US" dirty="0"/>
          </a:p>
        </p:txBody>
      </p:sp>
      <p:sp>
        <p:nvSpPr>
          <p:cNvPr id="3" name="Flowchart: Decision 2"/>
          <p:cNvSpPr/>
          <p:nvPr/>
        </p:nvSpPr>
        <p:spPr>
          <a:xfrm>
            <a:off x="710426" y="227345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p:cNvSpPr/>
          <p:nvPr/>
        </p:nvSpPr>
        <p:spPr>
          <a:xfrm>
            <a:off x="710426" y="358126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0062" y="3534769"/>
            <a:ext cx="7670412" cy="369332"/>
          </a:xfrm>
          <a:prstGeom prst="rect">
            <a:avLst/>
          </a:prstGeom>
          <a:noFill/>
        </p:spPr>
        <p:txBody>
          <a:bodyPr wrap="square" rtlCol="0">
            <a:spAutoFit/>
          </a:bodyPr>
          <a:lstStyle/>
          <a:p>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__</a:t>
            </a:r>
            <a:r>
              <a:rPr lang="en-US" dirty="0" err="1" smtClean="0"/>
              <a:t>init</a:t>
            </a:r>
            <a:r>
              <a:rPr lang="en-US" dirty="0" smtClean="0"/>
              <a:t>__ </a:t>
            </a:r>
            <a:r>
              <a:rPr lang="en-US" dirty="0" err="1" smtClean="0"/>
              <a:t>thì</a:t>
            </a:r>
            <a:r>
              <a:rPr lang="en-US" dirty="0" smtClean="0"/>
              <a:t> Class </a:t>
            </a:r>
            <a:r>
              <a:rPr lang="en-US" dirty="0" err="1" smtClean="0"/>
              <a:t>HocSinh</a:t>
            </a:r>
            <a:r>
              <a:rPr lang="en-US" dirty="0" smtClean="0"/>
              <a:t> </a:t>
            </a:r>
            <a:r>
              <a:rPr lang="en-US" dirty="0" err="1" smtClean="0"/>
              <a:t>được</a:t>
            </a:r>
            <a:r>
              <a:rPr lang="en-US" dirty="0" smtClean="0"/>
              <a:t> </a:t>
            </a:r>
            <a:r>
              <a:rPr lang="en-US" dirty="0" err="1" smtClean="0"/>
              <a:t>đổi</a:t>
            </a:r>
            <a:r>
              <a:rPr lang="en-US" dirty="0" smtClean="0"/>
              <a:t> </a:t>
            </a:r>
            <a:r>
              <a:rPr lang="en-US" dirty="0" err="1" smtClean="0"/>
              <a:t>thành</a:t>
            </a:r>
            <a:r>
              <a:rPr lang="en-US" dirty="0" smtClean="0"/>
              <a:t> </a:t>
            </a:r>
            <a:r>
              <a:rPr lang="en-US" dirty="0" err="1" smtClean="0"/>
              <a:t>như</a:t>
            </a:r>
            <a:r>
              <a:rPr lang="en-US" dirty="0" smtClean="0"/>
              <a:t> </a:t>
            </a:r>
            <a:r>
              <a:rPr lang="en-US" dirty="0" err="1" smtClean="0"/>
              <a:t>sau</a:t>
            </a:r>
            <a:endParaRPr lang="en-US" dirty="0"/>
          </a:p>
        </p:txBody>
      </p:sp>
      <p:sp>
        <p:nvSpPr>
          <p:cNvPr id="20" name="Rectangle 19"/>
          <p:cNvSpPr/>
          <p:nvPr/>
        </p:nvSpPr>
        <p:spPr>
          <a:xfrm>
            <a:off x="729308" y="4075372"/>
            <a:ext cx="7734207" cy="24203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910062" y="4208091"/>
            <a:ext cx="7255743" cy="2031325"/>
          </a:xfrm>
          <a:prstGeom prst="rect">
            <a:avLst/>
          </a:prstGeom>
          <a:noFill/>
        </p:spPr>
        <p:txBody>
          <a:bodyPr wrap="square" rtlCol="0">
            <a:spAutoFit/>
          </a:bodyPr>
          <a:lstStyle/>
          <a:p>
            <a:r>
              <a:rPr lang="en-US" dirty="0" smtClean="0">
                <a:solidFill>
                  <a:srgbClr val="00B0F0"/>
                </a:solidFill>
              </a:rPr>
              <a:t>class</a:t>
            </a:r>
            <a:r>
              <a:rPr lang="en-US" dirty="0">
                <a:solidFill>
                  <a:schemeClr val="bg1"/>
                </a:solidFill>
              </a:rPr>
              <a:t> </a:t>
            </a:r>
            <a:r>
              <a:rPr lang="en-US" dirty="0" err="1" smtClean="0">
                <a:solidFill>
                  <a:schemeClr val="bg1"/>
                </a:solidFill>
              </a:rPr>
              <a:t>HocSinh</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a:t>
            </a:r>
            <a:r>
              <a:rPr lang="en-US" dirty="0" err="1" smtClean="0">
                <a:solidFill>
                  <a:srgbClr val="00B0F0"/>
                </a:solidFill>
              </a:rPr>
              <a:t>def</a:t>
            </a:r>
            <a:r>
              <a:rPr lang="en-US" dirty="0" smtClean="0">
                <a:solidFill>
                  <a:schemeClr val="bg1"/>
                </a:solidFill>
              </a:rPr>
              <a:t> __</a:t>
            </a:r>
            <a:r>
              <a:rPr lang="en-US" dirty="0" err="1" smtClean="0">
                <a:solidFill>
                  <a:schemeClr val="bg1"/>
                </a:solidFill>
              </a:rPr>
              <a:t>init</a:t>
            </a:r>
            <a:r>
              <a:rPr lang="en-US" dirty="0" smtClean="0">
                <a:solidFill>
                  <a:schemeClr val="bg1"/>
                </a:solidFill>
              </a:rPr>
              <a:t>__</a:t>
            </a:r>
            <a:r>
              <a:rPr lang="en-US" dirty="0" smtClean="0">
                <a:solidFill>
                  <a:schemeClr val="accent4">
                    <a:lumMod val="60000"/>
                    <a:lumOff val="40000"/>
                  </a:schemeClr>
                </a:solidFill>
              </a:rPr>
              <a:t>(</a:t>
            </a:r>
            <a:r>
              <a:rPr lang="en-US" dirty="0" err="1" smtClean="0">
                <a:solidFill>
                  <a:schemeClr val="bg1"/>
                </a:solidFill>
              </a:rPr>
              <a:t>seft</a:t>
            </a:r>
            <a:r>
              <a:rPr lang="en-US" dirty="0" smtClean="0">
                <a:solidFill>
                  <a:schemeClr val="bg1"/>
                </a:solidFill>
              </a:rPr>
              <a:t>, name, age, gender</a:t>
            </a:r>
            <a:r>
              <a:rPr lang="en-US" dirty="0">
                <a:solidFill>
                  <a:schemeClr val="bg1"/>
                </a:solidFill>
              </a:rPr>
              <a:t>, </a:t>
            </a:r>
            <a:r>
              <a:rPr lang="en-US" dirty="0" smtClean="0">
                <a:solidFill>
                  <a:schemeClr val="bg1"/>
                </a:solidFill>
              </a:rPr>
              <a:t>weight</a:t>
            </a:r>
            <a:r>
              <a:rPr lang="en-US" dirty="0" smtClean="0">
                <a:solidFill>
                  <a:schemeClr val="accent4">
                    <a:lumMod val="60000"/>
                    <a:lumOff val="40000"/>
                  </a:schemeClr>
                </a:solidFill>
              </a:rPr>
              <a:t>)</a:t>
            </a:r>
          </a:p>
          <a:p>
            <a:r>
              <a:rPr lang="en-US" dirty="0">
                <a:solidFill>
                  <a:schemeClr val="bg1"/>
                </a:solidFill>
              </a:rPr>
              <a:t> </a:t>
            </a:r>
            <a:r>
              <a:rPr lang="en-US" dirty="0" smtClean="0">
                <a:solidFill>
                  <a:schemeClr val="bg1"/>
                </a:solidFill>
              </a:rPr>
              <a:t>           seft.name = name</a:t>
            </a:r>
          </a:p>
          <a:p>
            <a:r>
              <a:rPr lang="en-US" dirty="0">
                <a:solidFill>
                  <a:schemeClr val="bg1"/>
                </a:solidFill>
              </a:rPr>
              <a:t> </a:t>
            </a:r>
            <a:r>
              <a:rPr lang="en-US" dirty="0" smtClean="0">
                <a:solidFill>
                  <a:schemeClr val="bg1"/>
                </a:solidFill>
              </a:rPr>
              <a:t>           </a:t>
            </a:r>
            <a:r>
              <a:rPr lang="en-US" dirty="0" err="1" smtClean="0">
                <a:solidFill>
                  <a:schemeClr val="bg1"/>
                </a:solidFill>
              </a:rPr>
              <a:t>seft.age</a:t>
            </a:r>
            <a:r>
              <a:rPr lang="en-US" dirty="0" smtClean="0">
                <a:solidFill>
                  <a:schemeClr val="bg1"/>
                </a:solidFill>
              </a:rPr>
              <a:t> = age</a:t>
            </a:r>
          </a:p>
          <a:p>
            <a:r>
              <a:rPr lang="en-US" dirty="0">
                <a:solidFill>
                  <a:schemeClr val="bg1"/>
                </a:solidFill>
              </a:rPr>
              <a:t> </a:t>
            </a:r>
            <a:r>
              <a:rPr lang="en-US" dirty="0" smtClean="0">
                <a:solidFill>
                  <a:schemeClr val="bg1"/>
                </a:solidFill>
              </a:rPr>
              <a:t>           </a:t>
            </a:r>
            <a:r>
              <a:rPr lang="en-US" dirty="0" err="1" smtClean="0">
                <a:solidFill>
                  <a:schemeClr val="bg1"/>
                </a:solidFill>
              </a:rPr>
              <a:t>seft.gender</a:t>
            </a:r>
            <a:r>
              <a:rPr lang="en-US" dirty="0" smtClean="0">
                <a:solidFill>
                  <a:schemeClr val="bg1"/>
                </a:solidFill>
              </a:rPr>
              <a:t> = gender</a:t>
            </a:r>
          </a:p>
          <a:p>
            <a:r>
              <a:rPr lang="en-US" dirty="0">
                <a:solidFill>
                  <a:schemeClr val="bg1"/>
                </a:solidFill>
              </a:rPr>
              <a:t> </a:t>
            </a:r>
            <a:r>
              <a:rPr lang="en-US" dirty="0" smtClean="0">
                <a:solidFill>
                  <a:schemeClr val="bg1"/>
                </a:solidFill>
              </a:rPr>
              <a:t>           </a:t>
            </a:r>
            <a:r>
              <a:rPr lang="en-US" dirty="0" err="1" smtClean="0">
                <a:solidFill>
                  <a:schemeClr val="bg1"/>
                </a:solidFill>
              </a:rPr>
              <a:t>seft.weight</a:t>
            </a:r>
            <a:r>
              <a:rPr lang="en-US" dirty="0" smtClean="0">
                <a:solidFill>
                  <a:schemeClr val="bg1"/>
                </a:solidFill>
              </a:rPr>
              <a:t> = weight</a:t>
            </a:r>
          </a:p>
          <a:p>
            <a:r>
              <a:rPr lang="en-US" dirty="0">
                <a:solidFill>
                  <a:schemeClr val="bg1"/>
                </a:solidFill>
              </a:rPr>
              <a:t> </a:t>
            </a:r>
            <a:r>
              <a:rPr lang="en-US" dirty="0" smtClean="0">
                <a:solidFill>
                  <a:schemeClr val="bg1"/>
                </a:solidFill>
              </a:rPr>
              <a:t>    …</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988260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5.3 </a:t>
            </a:r>
            <a:r>
              <a:rPr lang="en-US" dirty="0" err="1" smtClean="0"/>
              <a:t>Phương</a:t>
            </a:r>
            <a:r>
              <a:rPr lang="en-US" dirty="0" smtClean="0"/>
              <a:t> </a:t>
            </a:r>
            <a:r>
              <a:rPr lang="en-US" dirty="0" err="1" smtClean="0"/>
              <a:t>thức</a:t>
            </a:r>
            <a:r>
              <a:rPr lang="en-US" dirty="0" smtClean="0"/>
              <a:t> __</a:t>
            </a:r>
            <a:r>
              <a:rPr lang="en-US" dirty="0" err="1" smtClean="0"/>
              <a:t>init</a:t>
            </a:r>
            <a:r>
              <a:rPr lang="en-US" dirty="0" smtClean="0"/>
              <a:t>__ </a:t>
            </a:r>
            <a:r>
              <a:rPr lang="en-US" dirty="0" err="1" smtClean="0"/>
              <a:t>và</a:t>
            </a:r>
            <a:r>
              <a:rPr lang="en-US" dirty="0" smtClean="0"/>
              <a:t> __</a:t>
            </a:r>
            <a:r>
              <a:rPr lang="en-US" dirty="0" err="1" smtClean="0"/>
              <a:t>str</a:t>
            </a:r>
            <a:r>
              <a:rPr lang="en-US" dirty="0" smtClean="0"/>
              <a:t>__</a:t>
            </a:r>
            <a:endParaRPr lang="en-US" dirty="0"/>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6344"/>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456918"/>
            <a:ext cx="501856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__</a:t>
            </a:r>
            <a:r>
              <a:rPr lang="en-US" b="1" dirty="0" err="1" smtClean="0"/>
              <a:t>init</a:t>
            </a:r>
            <a:r>
              <a:rPr lang="en-US" b="1" dirty="0" smtClean="0"/>
              <a:t>__</a:t>
            </a:r>
            <a:endParaRPr lang="en-US" b="1" dirty="0">
              <a:solidFill>
                <a:srgbClr val="FF0000"/>
              </a:solidFill>
            </a:endParaRPr>
          </a:p>
        </p:txBody>
      </p:sp>
      <p:sp>
        <p:nvSpPr>
          <p:cNvPr id="14" name="Rectangle 13"/>
          <p:cNvSpPr/>
          <p:nvPr/>
        </p:nvSpPr>
        <p:spPr>
          <a:xfrm>
            <a:off x="627322" y="2610572"/>
            <a:ext cx="8055200" cy="105604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08075" y="2743290"/>
            <a:ext cx="7262037" cy="923330"/>
          </a:xfrm>
          <a:prstGeom prst="rect">
            <a:avLst/>
          </a:prstGeom>
          <a:noFill/>
        </p:spPr>
        <p:txBody>
          <a:bodyPr wrap="square" rtlCol="0">
            <a:spAutoFit/>
          </a:bodyPr>
          <a:lstStyle/>
          <a:p>
            <a:r>
              <a:rPr lang="en-US" dirty="0" smtClean="0">
                <a:solidFill>
                  <a:schemeClr val="bg1"/>
                </a:solidFill>
              </a:rPr>
              <a:t>hs1 = </a:t>
            </a:r>
            <a:r>
              <a:rPr lang="en-US" dirty="0" err="1" smtClean="0">
                <a:solidFill>
                  <a:schemeClr val="bg1"/>
                </a:solidFill>
              </a:rPr>
              <a:t>HocSinh</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Nguyễn</a:t>
            </a:r>
            <a:r>
              <a:rPr lang="en-US" dirty="0" smtClean="0">
                <a:solidFill>
                  <a:schemeClr val="accent2">
                    <a:lumMod val="75000"/>
                  </a:schemeClr>
                </a:solidFill>
              </a:rPr>
              <a:t> </a:t>
            </a:r>
            <a:r>
              <a:rPr lang="en-US" dirty="0" err="1" smtClean="0">
                <a:solidFill>
                  <a:schemeClr val="accent2">
                    <a:lumMod val="75000"/>
                  </a:schemeClr>
                </a:solidFill>
              </a:rPr>
              <a:t>Văn</a:t>
            </a:r>
            <a:r>
              <a:rPr lang="en-US" dirty="0" smtClean="0">
                <a:solidFill>
                  <a:schemeClr val="accent2">
                    <a:lumMod val="75000"/>
                  </a:schemeClr>
                </a:solidFill>
              </a:rPr>
              <a:t> A’</a:t>
            </a:r>
            <a:r>
              <a:rPr lang="en-US" dirty="0" smtClean="0">
                <a:solidFill>
                  <a:schemeClr val="bg1"/>
                </a:solidFill>
              </a:rPr>
              <a:t>, </a:t>
            </a:r>
            <a:r>
              <a:rPr lang="en-US" dirty="0" smtClean="0">
                <a:solidFill>
                  <a:schemeClr val="accent6">
                    <a:lumMod val="60000"/>
                    <a:lumOff val="40000"/>
                  </a:schemeClr>
                </a:solidFill>
              </a:rPr>
              <a:t>18</a:t>
            </a:r>
            <a:r>
              <a:rPr lang="en-US" dirty="0" smtClean="0">
                <a:solidFill>
                  <a:schemeClr val="bg1"/>
                </a:solidFill>
              </a:rPr>
              <a:t>, </a:t>
            </a:r>
            <a:r>
              <a:rPr lang="en-US" dirty="0" smtClean="0">
                <a:solidFill>
                  <a:schemeClr val="accent2">
                    <a:lumMod val="75000"/>
                  </a:schemeClr>
                </a:solidFill>
              </a:rPr>
              <a:t>‘Male’</a:t>
            </a:r>
            <a:r>
              <a:rPr lang="en-US" dirty="0" smtClean="0">
                <a:solidFill>
                  <a:schemeClr val="bg1"/>
                </a:solidFill>
              </a:rPr>
              <a:t>, </a:t>
            </a:r>
            <a:r>
              <a:rPr lang="en-US" dirty="0" smtClean="0">
                <a:solidFill>
                  <a:schemeClr val="accent6">
                    <a:lumMod val="60000"/>
                    <a:lumOff val="40000"/>
                  </a:schemeClr>
                </a:solidFill>
              </a:rPr>
              <a:t>30</a:t>
            </a:r>
            <a:r>
              <a:rPr lang="en-US" dirty="0" smtClean="0">
                <a:solidFill>
                  <a:schemeClr val="accent4">
                    <a:lumMod val="60000"/>
                    <a:lumOff val="40000"/>
                  </a:schemeClr>
                </a:solidFill>
              </a:rPr>
              <a:t>)</a:t>
            </a:r>
          </a:p>
          <a:p>
            <a:r>
              <a:rPr lang="en-US" dirty="0" smtClean="0">
                <a:solidFill>
                  <a:schemeClr val="bg1"/>
                </a:solidFill>
              </a:rPr>
              <a:t>hs2 </a:t>
            </a:r>
            <a:r>
              <a:rPr lang="en-US" dirty="0">
                <a:solidFill>
                  <a:schemeClr val="bg1"/>
                </a:solidFill>
              </a:rPr>
              <a:t>= </a:t>
            </a:r>
            <a:r>
              <a:rPr lang="en-US" dirty="0" err="1">
                <a:solidFill>
                  <a:schemeClr val="bg1"/>
                </a:solidFill>
              </a:rPr>
              <a:t>HocSinh</a:t>
            </a:r>
            <a:r>
              <a:rPr lang="en-US" dirty="0">
                <a:solidFill>
                  <a:schemeClr val="accent4">
                    <a:lumMod val="60000"/>
                    <a:lumOff val="40000"/>
                  </a:schemeClr>
                </a:solidFill>
              </a:rPr>
              <a:t>(</a:t>
            </a:r>
            <a:r>
              <a:rPr lang="en-US" dirty="0">
                <a:solidFill>
                  <a:schemeClr val="accent2">
                    <a:lumMod val="75000"/>
                  </a:schemeClr>
                </a:solidFill>
              </a:rPr>
              <a:t>‘</a:t>
            </a:r>
            <a:r>
              <a:rPr lang="en-US" dirty="0" err="1">
                <a:solidFill>
                  <a:schemeClr val="accent2">
                    <a:lumMod val="75000"/>
                  </a:schemeClr>
                </a:solidFill>
              </a:rPr>
              <a:t>Nguyễn</a:t>
            </a:r>
            <a:r>
              <a:rPr lang="en-US" dirty="0">
                <a:solidFill>
                  <a:schemeClr val="accent2">
                    <a:lumMod val="75000"/>
                  </a:schemeClr>
                </a:solidFill>
              </a:rPr>
              <a:t> </a:t>
            </a:r>
            <a:r>
              <a:rPr lang="en-US" dirty="0" err="1" smtClean="0">
                <a:solidFill>
                  <a:schemeClr val="accent2">
                    <a:lumMod val="75000"/>
                  </a:schemeClr>
                </a:solidFill>
              </a:rPr>
              <a:t>Thị</a:t>
            </a:r>
            <a:r>
              <a:rPr lang="en-US" dirty="0" smtClean="0">
                <a:solidFill>
                  <a:schemeClr val="accent2">
                    <a:lumMod val="75000"/>
                  </a:schemeClr>
                </a:solidFill>
              </a:rPr>
              <a:t> B’</a:t>
            </a:r>
            <a:r>
              <a:rPr lang="en-US" dirty="0" smtClean="0">
                <a:solidFill>
                  <a:schemeClr val="bg1"/>
                </a:solidFill>
              </a:rPr>
              <a:t>, </a:t>
            </a:r>
            <a:r>
              <a:rPr lang="en-US" dirty="0" smtClean="0">
                <a:solidFill>
                  <a:schemeClr val="accent6">
                    <a:lumMod val="60000"/>
                    <a:lumOff val="40000"/>
                  </a:schemeClr>
                </a:solidFill>
              </a:rPr>
              <a:t>20</a:t>
            </a:r>
            <a:r>
              <a:rPr lang="en-US" dirty="0" smtClean="0">
                <a:solidFill>
                  <a:schemeClr val="bg1"/>
                </a:solidFill>
              </a:rPr>
              <a:t>, </a:t>
            </a:r>
            <a:r>
              <a:rPr lang="en-US" dirty="0" smtClean="0">
                <a:solidFill>
                  <a:schemeClr val="accent2">
                    <a:lumMod val="75000"/>
                  </a:schemeClr>
                </a:solidFill>
              </a:rPr>
              <a:t>‘Female</a:t>
            </a:r>
            <a:r>
              <a:rPr lang="en-US" dirty="0">
                <a:solidFill>
                  <a:schemeClr val="accent2">
                    <a:lumMod val="75000"/>
                  </a:schemeClr>
                </a:solidFill>
              </a:rPr>
              <a:t>’</a:t>
            </a:r>
            <a:r>
              <a:rPr lang="en-US" dirty="0">
                <a:solidFill>
                  <a:schemeClr val="bg1"/>
                </a:solidFill>
              </a:rPr>
              <a:t>, </a:t>
            </a:r>
            <a:r>
              <a:rPr lang="en-US" dirty="0" smtClean="0">
                <a:solidFill>
                  <a:schemeClr val="accent6">
                    <a:lumMod val="60000"/>
                    <a:lumOff val="40000"/>
                  </a:schemeClr>
                </a:solidFill>
              </a:rPr>
              <a:t>18</a:t>
            </a:r>
            <a:r>
              <a:rPr lang="en-US" dirty="0" smtClean="0">
                <a:solidFill>
                  <a:schemeClr val="accent4">
                    <a:lumMod val="60000"/>
                    <a:lumOff val="40000"/>
                  </a:schemeClr>
                </a:solidFill>
              </a:rPr>
              <a:t>)</a:t>
            </a:r>
            <a:endParaRPr lang="en-US" dirty="0">
              <a:solidFill>
                <a:schemeClr val="accent4">
                  <a:lumMod val="60000"/>
                  <a:lumOff val="40000"/>
                </a:schemeClr>
              </a:solidFill>
            </a:endParaRPr>
          </a:p>
          <a:p>
            <a:endParaRPr lang="en-US" dirty="0" smtClean="0">
              <a:solidFill>
                <a:schemeClr val="accent4">
                  <a:lumMod val="60000"/>
                  <a:lumOff val="40000"/>
                </a:schemeClr>
              </a:solidFill>
            </a:endParaRPr>
          </a:p>
        </p:txBody>
      </p:sp>
      <p:sp>
        <p:nvSpPr>
          <p:cNvPr id="16" name="TextBox 15"/>
          <p:cNvSpPr txBox="1"/>
          <p:nvPr/>
        </p:nvSpPr>
        <p:spPr>
          <a:xfrm>
            <a:off x="595426" y="1997052"/>
            <a:ext cx="8087095" cy="369332"/>
          </a:xfrm>
          <a:prstGeom prst="rect">
            <a:avLst/>
          </a:prstGeom>
          <a:noFill/>
        </p:spPr>
        <p:txBody>
          <a:bodyPr wrap="square" rtlCol="0">
            <a:spAutoFit/>
          </a:bodyPr>
          <a:lstStyle/>
          <a:p>
            <a:r>
              <a:rPr lang="en-US" dirty="0" err="1" smtClean="0"/>
              <a:t>Thì</a:t>
            </a:r>
            <a:r>
              <a:rPr lang="en-US" dirty="0" smtClean="0"/>
              <a:t> </a:t>
            </a:r>
            <a:r>
              <a:rPr lang="en-US" dirty="0" err="1" smtClean="0"/>
              <a:t>khi</a:t>
            </a:r>
            <a:r>
              <a:rPr lang="en-US" dirty="0" smtClean="0"/>
              <a:t> </a:t>
            </a:r>
            <a:r>
              <a:rPr lang="en-US" dirty="0" err="1" smtClean="0"/>
              <a:t>đó</a:t>
            </a:r>
            <a:r>
              <a:rPr lang="en-US" dirty="0" smtClean="0"/>
              <a:t> __</a:t>
            </a:r>
            <a:r>
              <a:rPr lang="en-US" dirty="0" err="1" smtClean="0"/>
              <a:t>init</a:t>
            </a:r>
            <a:r>
              <a:rPr lang="en-US" dirty="0" smtClean="0"/>
              <a:t>__ </a:t>
            </a:r>
            <a:r>
              <a:rPr lang="en-US" dirty="0" err="1" smtClean="0"/>
              <a:t>sẽ</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thi</a:t>
            </a:r>
            <a:r>
              <a:rPr lang="en-US" dirty="0" smtClean="0"/>
              <a:t> </a:t>
            </a:r>
            <a:r>
              <a:rPr lang="en-US" dirty="0" err="1" smtClean="0"/>
              <a:t>ngay</a:t>
            </a:r>
            <a:r>
              <a:rPr lang="en-US" dirty="0" smtClean="0"/>
              <a:t> </a:t>
            </a:r>
            <a:r>
              <a:rPr lang="en-US" dirty="0" err="1" smtClean="0"/>
              <a:t>sau</a:t>
            </a:r>
            <a:r>
              <a:rPr lang="en-US" dirty="0" smtClean="0"/>
              <a:t> </a:t>
            </a:r>
            <a:r>
              <a:rPr lang="en-US" dirty="0" err="1" smtClean="0"/>
              <a:t>khi</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được</a:t>
            </a:r>
            <a:r>
              <a:rPr lang="en-US" dirty="0" smtClean="0"/>
              <a:t> </a:t>
            </a:r>
            <a:r>
              <a:rPr lang="en-US" dirty="0" err="1" smtClean="0"/>
              <a:t>khởi</a:t>
            </a:r>
            <a:r>
              <a:rPr lang="en-US" dirty="0" smtClean="0"/>
              <a:t> </a:t>
            </a:r>
            <a:r>
              <a:rPr lang="en-US" dirty="0" err="1" smtClean="0"/>
              <a:t>tạo</a:t>
            </a:r>
            <a:endParaRPr lang="en-US" dirty="0"/>
          </a:p>
        </p:txBody>
      </p:sp>
      <p:sp>
        <p:nvSpPr>
          <p:cNvPr id="25" name="TextBox 24"/>
          <p:cNvSpPr txBox="1"/>
          <p:nvPr/>
        </p:nvSpPr>
        <p:spPr>
          <a:xfrm>
            <a:off x="595426" y="3900280"/>
            <a:ext cx="8087095" cy="646331"/>
          </a:xfrm>
          <a:prstGeom prst="rect">
            <a:avLst/>
          </a:prstGeom>
          <a:noFill/>
        </p:spPr>
        <p:txBody>
          <a:bodyPr wrap="square" rtlCol="0">
            <a:spAutoFit/>
          </a:bodyPr>
          <a:lstStyle/>
          <a:p>
            <a:r>
              <a:rPr lang="en-US" dirty="0" err="1" smtClean="0"/>
              <a:t>Bạn</a:t>
            </a:r>
            <a:r>
              <a:rPr lang="en-US" dirty="0" smtClean="0"/>
              <a:t> </a:t>
            </a:r>
            <a:r>
              <a:rPr lang="en-US" dirty="0" err="1" smtClean="0"/>
              <a:t>khai</a:t>
            </a:r>
            <a:r>
              <a:rPr lang="en-US" dirty="0" smtClean="0"/>
              <a:t> </a:t>
            </a:r>
            <a:r>
              <a:rPr lang="en-US" dirty="0" err="1" smtClean="0"/>
              <a:t>báo</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cho</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ngay</a:t>
            </a:r>
            <a:r>
              <a:rPr lang="en-US" dirty="0" smtClean="0"/>
              <a:t> </a:t>
            </a:r>
            <a:r>
              <a:rPr lang="en-US" dirty="0" err="1" smtClean="0"/>
              <a:t>khi</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thay</a:t>
            </a:r>
            <a:r>
              <a:rPr lang="en-US" dirty="0" smtClean="0"/>
              <a:t> </a:t>
            </a:r>
            <a:r>
              <a:rPr lang="en-US" dirty="0" err="1" smtClean="0"/>
              <a:t>vì</a:t>
            </a:r>
            <a:r>
              <a:rPr lang="en-US" dirty="0" smtClean="0"/>
              <a:t> </a:t>
            </a:r>
            <a:r>
              <a:rPr lang="en-US" dirty="0" err="1" smtClean="0"/>
              <a:t>như</a:t>
            </a:r>
            <a:r>
              <a:rPr lang="en-US" dirty="0" smtClean="0"/>
              <a:t> </a:t>
            </a:r>
            <a:r>
              <a:rPr lang="en-US" dirty="0" err="1" smtClean="0"/>
              <a:t>cách</a:t>
            </a:r>
            <a:r>
              <a:rPr lang="en-US" dirty="0" smtClean="0"/>
              <a:t> ở </a:t>
            </a:r>
            <a:r>
              <a:rPr lang="en-US" dirty="0" err="1" smtClean="0"/>
              <a:t>ví</a:t>
            </a:r>
            <a:r>
              <a:rPr lang="en-US" dirty="0" smtClean="0"/>
              <a:t> </a:t>
            </a:r>
            <a:r>
              <a:rPr lang="en-US" dirty="0" err="1" smtClean="0"/>
              <a:t>dụ</a:t>
            </a:r>
            <a:r>
              <a:rPr lang="en-US" dirty="0" smtClean="0"/>
              <a:t> </a:t>
            </a:r>
            <a:r>
              <a:rPr lang="en-US" dirty="0" err="1" smtClean="0"/>
              <a:t>trước</a:t>
            </a:r>
            <a:r>
              <a:rPr lang="en-US" dirty="0" smtClean="0"/>
              <a:t> </a:t>
            </a:r>
            <a:r>
              <a:rPr lang="en-US" dirty="0" err="1" smtClean="0"/>
              <a:t>là</a:t>
            </a:r>
            <a:r>
              <a:rPr lang="en-US" dirty="0" smtClean="0"/>
              <a:t> </a:t>
            </a:r>
            <a:r>
              <a:rPr lang="en-US" dirty="0" err="1" smtClean="0"/>
              <a:t>khai</a:t>
            </a:r>
            <a:r>
              <a:rPr lang="en-US" dirty="0" smtClean="0"/>
              <a:t> </a:t>
            </a:r>
            <a:r>
              <a:rPr lang="en-US" dirty="0" err="1" smtClean="0"/>
              <a:t>báo</a:t>
            </a:r>
            <a:r>
              <a:rPr lang="en-US" dirty="0" smtClean="0"/>
              <a:t> </a:t>
            </a:r>
            <a:r>
              <a:rPr lang="en-US" dirty="0" err="1" smtClean="0"/>
              <a:t>trước</a:t>
            </a:r>
            <a:r>
              <a:rPr lang="en-US" dirty="0" smtClean="0"/>
              <a:t> </a:t>
            </a:r>
            <a:r>
              <a:rPr lang="en-US" dirty="0" err="1" smtClean="0"/>
              <a:t>trong</a:t>
            </a:r>
            <a:r>
              <a:rPr lang="en-US" dirty="0" smtClean="0"/>
              <a:t> </a:t>
            </a:r>
            <a:r>
              <a:rPr lang="en-US" dirty="0" err="1" smtClean="0"/>
              <a:t>thân</a:t>
            </a:r>
            <a:r>
              <a:rPr lang="en-US" dirty="0" smtClean="0"/>
              <a:t> </a:t>
            </a:r>
            <a:r>
              <a:rPr lang="en-US" dirty="0" err="1" smtClean="0"/>
              <a:t>của</a:t>
            </a:r>
            <a:r>
              <a:rPr lang="en-US" dirty="0" smtClean="0"/>
              <a:t> Class</a:t>
            </a:r>
            <a:endParaRPr lang="en-US" dirty="0"/>
          </a:p>
        </p:txBody>
      </p:sp>
      <p:sp>
        <p:nvSpPr>
          <p:cNvPr id="27" name="Rectangle 26"/>
          <p:cNvSpPr/>
          <p:nvPr/>
        </p:nvSpPr>
        <p:spPr>
          <a:xfrm>
            <a:off x="627322" y="4758349"/>
            <a:ext cx="8055200" cy="10101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08075" y="4891067"/>
            <a:ext cx="7262037" cy="646331"/>
          </a:xfrm>
          <a:prstGeom prst="rect">
            <a:avLst/>
          </a:prstGeom>
          <a:noFill/>
        </p:spPr>
        <p:txBody>
          <a:bodyPr wrap="square" rtlCol="0">
            <a:spAutoFit/>
          </a:bodyPr>
          <a:lstStyle/>
          <a:p>
            <a:r>
              <a:rPr lang="en-US" dirty="0">
                <a:solidFill>
                  <a:schemeClr val="bg1"/>
                </a:solidFill>
              </a:rPr>
              <a:t>p</a:t>
            </a:r>
            <a:r>
              <a:rPr lang="en-US" dirty="0" smtClean="0">
                <a:solidFill>
                  <a:schemeClr val="bg1"/>
                </a:solidFill>
              </a:rPr>
              <a:t>rint</a:t>
            </a:r>
            <a:r>
              <a:rPr lang="en-US" dirty="0" smtClean="0">
                <a:solidFill>
                  <a:schemeClr val="accent4">
                    <a:lumMod val="60000"/>
                    <a:lumOff val="40000"/>
                  </a:schemeClr>
                </a:solidFill>
              </a:rPr>
              <a:t>(</a:t>
            </a:r>
            <a:r>
              <a:rPr lang="en-US" dirty="0" smtClean="0">
                <a:solidFill>
                  <a:schemeClr val="bg1"/>
                </a:solidFill>
              </a:rPr>
              <a:t>hs1.show</a:t>
            </a:r>
            <a:r>
              <a:rPr lang="en-US" dirty="0" smtClean="0">
                <a:solidFill>
                  <a:srgbClr val="FF66CC"/>
                </a:solidFill>
              </a:rPr>
              <a:t>()</a:t>
            </a:r>
            <a:r>
              <a:rPr lang="en-US" dirty="0" smtClean="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hs2.show</a:t>
            </a:r>
            <a:r>
              <a:rPr lang="en-US" dirty="0" smtClean="0">
                <a:solidFill>
                  <a:srgbClr val="FF66CC"/>
                </a:solidFill>
              </a:rPr>
              <a:t>()</a:t>
            </a:r>
            <a:r>
              <a:rPr lang="en-US" dirty="0" smtClean="0">
                <a:solidFill>
                  <a:schemeClr val="accent4">
                    <a:lumMod val="60000"/>
                    <a:lumOff val="40000"/>
                  </a:schemeClr>
                </a:solidFill>
              </a:rPr>
              <a:t>)</a:t>
            </a:r>
          </a:p>
        </p:txBody>
      </p:sp>
      <p:sp>
        <p:nvSpPr>
          <p:cNvPr id="29" name="TextBox 28"/>
          <p:cNvSpPr txBox="1"/>
          <p:nvPr/>
        </p:nvSpPr>
        <p:spPr>
          <a:xfrm>
            <a:off x="595426" y="5920466"/>
            <a:ext cx="8087095" cy="369332"/>
          </a:xfrm>
          <a:prstGeom prst="rect">
            <a:avLst/>
          </a:prstGeom>
          <a:noFill/>
        </p:spPr>
        <p:txBody>
          <a:bodyPr wrap="square" rtlCol="0">
            <a:spAutoFit/>
          </a:bodyPr>
          <a:lstStyle/>
          <a:p>
            <a:r>
              <a:rPr lang="en-US" dirty="0" err="1" smtClean="0"/>
              <a:t>Chúng</a:t>
            </a:r>
            <a:r>
              <a:rPr lang="en-US" dirty="0" smtClean="0"/>
              <a:t> ta </a:t>
            </a:r>
            <a:r>
              <a:rPr lang="en-US" dirty="0" err="1" smtClean="0"/>
              <a:t>cũng</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trước</a:t>
            </a:r>
            <a:endParaRPr lang="en-US" dirty="0"/>
          </a:p>
        </p:txBody>
      </p:sp>
    </p:spTree>
    <p:extLst>
      <p:ext uri="{BB962C8B-B14F-4D97-AF65-F5344CB8AC3E}">
        <p14:creationId xmlns:p14="http://schemas.microsoft.com/office/powerpoint/2010/main" val="2074419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5.3 </a:t>
            </a:r>
            <a:r>
              <a:rPr lang="en-US" dirty="0" err="1" smtClean="0"/>
              <a:t>Phương</a:t>
            </a:r>
            <a:r>
              <a:rPr lang="en-US" dirty="0" smtClean="0"/>
              <a:t> </a:t>
            </a:r>
            <a:r>
              <a:rPr lang="en-US" dirty="0" err="1" smtClean="0"/>
              <a:t>thức</a:t>
            </a:r>
            <a:r>
              <a:rPr lang="en-US" dirty="0" smtClean="0"/>
              <a:t> __</a:t>
            </a:r>
            <a:r>
              <a:rPr lang="en-US" dirty="0" err="1" smtClean="0"/>
              <a:t>init</a:t>
            </a:r>
            <a:r>
              <a:rPr lang="en-US" dirty="0" smtClean="0"/>
              <a:t>__ </a:t>
            </a:r>
            <a:r>
              <a:rPr lang="en-US" dirty="0" err="1" smtClean="0"/>
              <a:t>và</a:t>
            </a:r>
            <a:r>
              <a:rPr lang="en-US" dirty="0" smtClean="0"/>
              <a:t> __</a:t>
            </a:r>
            <a:r>
              <a:rPr lang="en-US" dirty="0" err="1" smtClean="0"/>
              <a:t>str</a:t>
            </a:r>
            <a:r>
              <a:rPr lang="en-US" dirty="0" smtClean="0"/>
              <a:t>__</a:t>
            </a:r>
            <a:endParaRPr lang="en-US" dirty="0"/>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6344"/>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456918"/>
            <a:ext cx="501856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__</a:t>
            </a:r>
            <a:r>
              <a:rPr lang="en-US" b="1" dirty="0" err="1" smtClean="0"/>
              <a:t>str</a:t>
            </a:r>
            <a:r>
              <a:rPr lang="en-US" b="1" dirty="0" smtClean="0"/>
              <a:t>__</a:t>
            </a:r>
            <a:endParaRPr lang="en-US" b="1" dirty="0">
              <a:solidFill>
                <a:srgbClr val="FF0000"/>
              </a:solidFill>
            </a:endParaRPr>
          </a:p>
        </p:txBody>
      </p:sp>
      <p:sp>
        <p:nvSpPr>
          <p:cNvPr id="14" name="Rectangle 13"/>
          <p:cNvSpPr/>
          <p:nvPr/>
        </p:nvSpPr>
        <p:spPr>
          <a:xfrm>
            <a:off x="627322" y="3050609"/>
            <a:ext cx="8055200" cy="298732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595426" y="1997052"/>
            <a:ext cx="8087095" cy="923330"/>
          </a:xfrm>
          <a:prstGeom prst="rect">
            <a:avLst/>
          </a:prstGeom>
          <a:noFill/>
        </p:spPr>
        <p:txBody>
          <a:bodyPr wrap="square" rtlCol="0">
            <a:spAutoFit/>
          </a:bodyPr>
          <a:lstStyle/>
          <a:p>
            <a:r>
              <a:rPr lang="en-US" dirty="0" smtClean="0"/>
              <a:t>l</a:t>
            </a:r>
            <a:r>
              <a:rPr lang="vi-VN" dirty="0" smtClean="0"/>
              <a:t>à </a:t>
            </a:r>
            <a:r>
              <a:rPr lang="vi-VN" dirty="0"/>
              <a:t>một phương thức đặc biệt trong Python, được sử dụng để định nghĩa một chuỗi biểu diễn của đối tượng khi chúng ta muốn </a:t>
            </a:r>
            <a:r>
              <a:rPr lang="vi-VN" dirty="0" smtClean="0"/>
              <a:t>đối </a:t>
            </a:r>
            <a:r>
              <a:rPr lang="vi-VN" dirty="0"/>
              <a:t>tượng đó </a:t>
            </a:r>
            <a:r>
              <a:rPr lang="vi-VN" dirty="0" smtClean="0"/>
              <a:t>thành</a:t>
            </a:r>
            <a:r>
              <a:rPr lang="en-US" dirty="0" smtClean="0"/>
              <a:t> (</a:t>
            </a:r>
            <a:r>
              <a:rPr lang="en-US" dirty="0" err="1"/>
              <a:t>trả</a:t>
            </a:r>
            <a:r>
              <a:rPr lang="en-US" dirty="0"/>
              <a:t> </a:t>
            </a:r>
            <a:r>
              <a:rPr lang="en-US" dirty="0" err="1" smtClean="0"/>
              <a:t>về</a:t>
            </a:r>
            <a:r>
              <a:rPr lang="en-US" dirty="0" smtClean="0"/>
              <a:t>)</a:t>
            </a:r>
            <a:r>
              <a:rPr lang="vi-VN" dirty="0" smtClean="0"/>
              <a:t> </a:t>
            </a:r>
            <a:r>
              <a:rPr lang="vi-VN" dirty="0"/>
              <a:t>một </a:t>
            </a:r>
            <a:r>
              <a:rPr lang="vi-VN" dirty="0" smtClean="0"/>
              <a:t>chuỗ</a:t>
            </a:r>
            <a:r>
              <a:rPr lang="en-US" dirty="0" err="1" smtClean="0"/>
              <a:t>i</a:t>
            </a:r>
            <a:r>
              <a:rPr lang="en-US" dirty="0" smtClean="0"/>
              <a:t>.</a:t>
            </a:r>
            <a:endParaRPr lang="en-US" dirty="0"/>
          </a:p>
        </p:txBody>
      </p:sp>
      <p:sp>
        <p:nvSpPr>
          <p:cNvPr id="29" name="TextBox 28"/>
          <p:cNvSpPr txBox="1"/>
          <p:nvPr/>
        </p:nvSpPr>
        <p:spPr>
          <a:xfrm>
            <a:off x="595426" y="6078455"/>
            <a:ext cx="8087095" cy="369332"/>
          </a:xfrm>
          <a:prstGeom prst="rect">
            <a:avLst/>
          </a:prstGeom>
          <a:noFill/>
        </p:spPr>
        <p:txBody>
          <a:bodyPr wrap="square" rtlCol="0">
            <a:spAutoFit/>
          </a:bodyPr>
          <a:lstStyle/>
          <a:p>
            <a:r>
              <a:rPr lang="en-US" dirty="0" err="1" smtClean="0"/>
              <a:t>Có</a:t>
            </a:r>
            <a:r>
              <a:rPr lang="en-US" dirty="0" smtClean="0"/>
              <a:t> </a:t>
            </a:r>
            <a:r>
              <a:rPr lang="en-US" dirty="0" err="1" smtClean="0"/>
              <a:t>thể</a:t>
            </a:r>
            <a:r>
              <a:rPr lang="en-US" dirty="0" smtClean="0"/>
              <a:t> </a:t>
            </a:r>
            <a:r>
              <a:rPr lang="en-US" dirty="0" err="1" smtClean="0"/>
              <a:t>hiễu</a:t>
            </a:r>
            <a:r>
              <a:rPr lang="en-US" dirty="0" smtClean="0"/>
              <a:t> </a:t>
            </a:r>
            <a:r>
              <a:rPr lang="en-US" dirty="0" err="1" smtClean="0"/>
              <a:t>nó</a:t>
            </a:r>
            <a:r>
              <a:rPr lang="en-US" dirty="0" smtClean="0"/>
              <a:t> </a:t>
            </a:r>
            <a:r>
              <a:rPr lang="en-US" dirty="0" err="1" smtClean="0"/>
              <a:t>như</a:t>
            </a:r>
            <a:r>
              <a:rPr lang="en-US" dirty="0" smtClean="0"/>
              <a:t> function </a:t>
            </a:r>
            <a:r>
              <a:rPr lang="en-US" dirty="0" err="1" smtClean="0"/>
              <a:t>có</a:t>
            </a:r>
            <a:r>
              <a:rPr lang="en-US" dirty="0" smtClean="0"/>
              <a:t> return </a:t>
            </a:r>
            <a:r>
              <a:rPr lang="en-US" dirty="0" err="1" smtClean="0"/>
              <a:t>trả</a:t>
            </a:r>
            <a:r>
              <a:rPr lang="en-US" dirty="0" smtClean="0"/>
              <a:t> </a:t>
            </a:r>
            <a:r>
              <a:rPr lang="en-US" dirty="0" err="1" smtClean="0"/>
              <a:t>về</a:t>
            </a:r>
            <a:r>
              <a:rPr lang="en-US" dirty="0" smtClean="0"/>
              <a:t> </a:t>
            </a:r>
            <a:r>
              <a:rPr lang="en-US" dirty="0" err="1" smtClean="0"/>
              <a:t>và</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trả</a:t>
            </a:r>
            <a:r>
              <a:rPr lang="en-US" dirty="0" smtClean="0"/>
              <a:t> </a:t>
            </a:r>
            <a:r>
              <a:rPr lang="en-US" dirty="0" err="1" smtClean="0"/>
              <a:t>về</a:t>
            </a:r>
            <a:r>
              <a:rPr lang="en-US" dirty="0" smtClean="0"/>
              <a:t> </a:t>
            </a:r>
            <a:r>
              <a:rPr lang="en-US" dirty="0" err="1" smtClean="0"/>
              <a:t>là</a:t>
            </a:r>
            <a:r>
              <a:rPr lang="en-US" dirty="0" smtClean="0"/>
              <a:t> </a:t>
            </a:r>
            <a:r>
              <a:rPr lang="en-US" dirty="0" err="1" smtClean="0"/>
              <a:t>kiểu</a:t>
            </a:r>
            <a:r>
              <a:rPr lang="en-US" dirty="0" smtClean="0"/>
              <a:t> </a:t>
            </a:r>
            <a:r>
              <a:rPr lang="en-US" dirty="0" err="1" smtClean="0"/>
              <a:t>chuỗi</a:t>
            </a:r>
            <a:endParaRPr lang="en-US" dirty="0"/>
          </a:p>
        </p:txBody>
      </p:sp>
      <p:sp>
        <p:nvSpPr>
          <p:cNvPr id="17" name="TextBox 16"/>
          <p:cNvSpPr txBox="1"/>
          <p:nvPr/>
        </p:nvSpPr>
        <p:spPr>
          <a:xfrm>
            <a:off x="910062" y="3175616"/>
            <a:ext cx="7255743" cy="2862322"/>
          </a:xfrm>
          <a:prstGeom prst="rect">
            <a:avLst/>
          </a:prstGeom>
          <a:noFill/>
        </p:spPr>
        <p:txBody>
          <a:bodyPr wrap="square" rtlCol="0">
            <a:spAutoFit/>
          </a:bodyPr>
          <a:lstStyle/>
          <a:p>
            <a:r>
              <a:rPr lang="en-US" dirty="0" smtClean="0">
                <a:solidFill>
                  <a:srgbClr val="00B0F0"/>
                </a:solidFill>
              </a:rPr>
              <a:t>class</a:t>
            </a:r>
            <a:r>
              <a:rPr lang="en-US" dirty="0">
                <a:solidFill>
                  <a:schemeClr val="bg1"/>
                </a:solidFill>
              </a:rPr>
              <a:t> </a:t>
            </a:r>
            <a:r>
              <a:rPr lang="en-US" dirty="0" err="1" smtClean="0">
                <a:solidFill>
                  <a:schemeClr val="bg1"/>
                </a:solidFill>
              </a:rPr>
              <a:t>HocSinh</a:t>
            </a:r>
            <a:r>
              <a:rPr lang="en-US" dirty="0" smtClean="0">
                <a:solidFill>
                  <a:schemeClr val="bg1"/>
                </a:solidFill>
              </a:rPr>
              <a:t>:</a:t>
            </a:r>
          </a:p>
          <a:p>
            <a:r>
              <a:rPr lang="en-US" dirty="0">
                <a:solidFill>
                  <a:schemeClr val="bg1"/>
                </a:solidFill>
              </a:rPr>
              <a:t> </a:t>
            </a:r>
            <a:r>
              <a:rPr lang="en-US" dirty="0" smtClean="0">
                <a:solidFill>
                  <a:schemeClr val="bg1"/>
                </a:solidFill>
              </a:rPr>
              <a:t>     …</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a:t>
            </a:r>
            <a:r>
              <a:rPr lang="en-US" dirty="0" err="1" smtClean="0">
                <a:solidFill>
                  <a:srgbClr val="00B0F0"/>
                </a:solidFill>
              </a:rPr>
              <a:t>def</a:t>
            </a:r>
            <a:r>
              <a:rPr lang="en-US" dirty="0" smtClean="0">
                <a:solidFill>
                  <a:schemeClr val="bg1"/>
                </a:solidFill>
              </a:rPr>
              <a:t> __</a:t>
            </a:r>
            <a:r>
              <a:rPr lang="en-US" dirty="0" err="1" smtClean="0">
                <a:solidFill>
                  <a:schemeClr val="bg1"/>
                </a:solidFill>
              </a:rPr>
              <a:t>str</a:t>
            </a:r>
            <a:r>
              <a:rPr lang="en-US" dirty="0" smtClean="0">
                <a:solidFill>
                  <a:schemeClr val="bg1"/>
                </a:solidFill>
              </a:rPr>
              <a:t>__</a:t>
            </a:r>
            <a:r>
              <a:rPr lang="en-US" dirty="0" smtClean="0">
                <a:solidFill>
                  <a:schemeClr val="accent4">
                    <a:lumMod val="60000"/>
                    <a:lumOff val="40000"/>
                  </a:schemeClr>
                </a:solidFill>
              </a:rPr>
              <a:t>(</a:t>
            </a:r>
            <a:r>
              <a:rPr lang="en-US" dirty="0" err="1" smtClean="0">
                <a:solidFill>
                  <a:schemeClr val="bg1"/>
                </a:solidFill>
              </a:rPr>
              <a:t>seft</a:t>
            </a:r>
            <a:r>
              <a:rPr lang="en-US" dirty="0" smtClean="0">
                <a:solidFill>
                  <a:schemeClr val="accent4">
                    <a:lumMod val="60000"/>
                    <a:lumOff val="40000"/>
                  </a:schemeClr>
                </a:solidFill>
              </a:rPr>
              <a:t>)</a:t>
            </a:r>
          </a:p>
          <a:p>
            <a:r>
              <a:rPr lang="en-US" dirty="0" smtClean="0">
                <a:solidFill>
                  <a:schemeClr val="bg1"/>
                </a:solidFill>
              </a:rPr>
              <a:t>            </a:t>
            </a:r>
            <a:r>
              <a:rPr lang="en-US" dirty="0" smtClean="0">
                <a:solidFill>
                  <a:srgbClr val="00B0F0"/>
                </a:solidFill>
              </a:rPr>
              <a:t>return</a:t>
            </a:r>
            <a:r>
              <a:rPr lang="en-US" dirty="0" smtClean="0">
                <a:solidFill>
                  <a:schemeClr val="bg1"/>
                </a:solidFill>
              </a:rPr>
              <a:t> </a:t>
            </a:r>
            <a:r>
              <a:rPr lang="en-US" dirty="0" err="1" smtClean="0">
                <a:solidFill>
                  <a:srgbClr val="00B0F0"/>
                </a:solidFill>
              </a:rPr>
              <a:t>f</a:t>
            </a:r>
            <a:r>
              <a:rPr lang="en-US" dirty="0" err="1" smtClean="0">
                <a:solidFill>
                  <a:schemeClr val="accent2">
                    <a:lumMod val="75000"/>
                  </a:schemeClr>
                </a:solidFill>
              </a:rPr>
              <a:t>“HocSinh</a:t>
            </a:r>
            <a:r>
              <a:rPr lang="en-US" dirty="0" smtClean="0">
                <a:solidFill>
                  <a:schemeClr val="accent2">
                    <a:lumMod val="75000"/>
                  </a:schemeClr>
                </a:solidFill>
              </a:rPr>
              <a:t>(name='</a:t>
            </a:r>
            <a:r>
              <a:rPr lang="en-US" dirty="0" smtClean="0">
                <a:solidFill>
                  <a:schemeClr val="accent4">
                    <a:lumMod val="60000"/>
                    <a:lumOff val="40000"/>
                  </a:schemeClr>
                </a:solidFill>
              </a:rPr>
              <a:t>{</a:t>
            </a:r>
            <a:r>
              <a:rPr lang="en-US" dirty="0" smtClean="0">
                <a:solidFill>
                  <a:srgbClr val="00B0F0"/>
                </a:solidFill>
              </a:rPr>
              <a:t>self</a:t>
            </a:r>
            <a:r>
              <a:rPr lang="en-US" dirty="0" smtClean="0">
                <a:solidFill>
                  <a:schemeClr val="bg1"/>
                </a:solidFill>
              </a:rPr>
              <a:t>.name</a:t>
            </a:r>
            <a:r>
              <a:rPr lang="en-US" dirty="0" smtClean="0">
                <a:solidFill>
                  <a:schemeClr val="accent4">
                    <a:lumMod val="60000"/>
                    <a:lumOff val="40000"/>
                  </a:schemeClr>
                </a:solidFill>
              </a:rPr>
              <a:t>}</a:t>
            </a:r>
            <a:r>
              <a:rPr lang="en-US" dirty="0" smtClean="0">
                <a:solidFill>
                  <a:schemeClr val="accent2">
                    <a:lumMod val="75000"/>
                  </a:schemeClr>
                </a:solidFill>
              </a:rPr>
              <a:t>', age=</a:t>
            </a:r>
            <a:r>
              <a:rPr lang="en-US" dirty="0" smtClean="0">
                <a:solidFill>
                  <a:schemeClr val="accent4">
                    <a:lumMod val="60000"/>
                    <a:lumOff val="40000"/>
                  </a:schemeClr>
                </a:solidFill>
              </a:rPr>
              <a:t>{</a:t>
            </a:r>
            <a:r>
              <a:rPr lang="en-US" dirty="0" err="1" smtClean="0">
                <a:solidFill>
                  <a:srgbClr val="00B0F0"/>
                </a:solidFill>
              </a:rPr>
              <a:t>self</a:t>
            </a:r>
            <a:r>
              <a:rPr lang="en-US" dirty="0" err="1" smtClean="0">
                <a:solidFill>
                  <a:schemeClr val="bg1"/>
                </a:solidFill>
              </a:rPr>
              <a:t>.age</a:t>
            </a:r>
            <a:r>
              <a:rPr lang="en-US" dirty="0" smtClean="0">
                <a:solidFill>
                  <a:schemeClr val="accent4">
                    <a:lumMod val="60000"/>
                    <a:lumOff val="40000"/>
                  </a:schemeClr>
                </a:solidFill>
              </a:rPr>
              <a:t>}</a:t>
            </a:r>
            <a:r>
              <a:rPr lang="en-US" dirty="0" smtClean="0">
                <a:solidFill>
                  <a:schemeClr val="accent2">
                    <a:lumMod val="75000"/>
                  </a:schemeClr>
                </a:solidFill>
              </a:rPr>
              <a:t>)“</a:t>
            </a:r>
          </a:p>
          <a:p>
            <a:endParaRPr lang="en-US" dirty="0">
              <a:solidFill>
                <a:schemeClr val="accent6">
                  <a:lumMod val="75000"/>
                </a:schemeClr>
              </a:solidFill>
            </a:endParaRPr>
          </a:p>
          <a:p>
            <a:r>
              <a:rPr lang="vi-VN" dirty="0" smtClean="0">
                <a:solidFill>
                  <a:schemeClr val="accent6">
                    <a:lumMod val="75000"/>
                  </a:schemeClr>
                </a:solidFill>
              </a:rPr>
              <a:t># </a:t>
            </a:r>
            <a:r>
              <a:rPr lang="vi-VN" dirty="0">
                <a:solidFill>
                  <a:schemeClr val="accent6">
                    <a:lumMod val="75000"/>
                  </a:schemeClr>
                </a:solidFill>
              </a:rPr>
              <a:t>Tạo một đối tượng </a:t>
            </a:r>
            <a:r>
              <a:rPr lang="en-US" dirty="0" err="1" smtClean="0">
                <a:solidFill>
                  <a:schemeClr val="accent6">
                    <a:lumMod val="75000"/>
                  </a:schemeClr>
                </a:solidFill>
              </a:rPr>
              <a:t>HocSinh</a:t>
            </a:r>
            <a:endParaRPr lang="en-US" dirty="0" smtClean="0">
              <a:solidFill>
                <a:schemeClr val="accent6">
                  <a:lumMod val="75000"/>
                </a:schemeClr>
              </a:solidFill>
            </a:endParaRPr>
          </a:p>
          <a:p>
            <a:r>
              <a:rPr lang="en-US" dirty="0">
                <a:solidFill>
                  <a:schemeClr val="bg1"/>
                </a:solidFill>
              </a:rPr>
              <a:t>hs1 = </a:t>
            </a:r>
            <a:r>
              <a:rPr lang="en-US" dirty="0" err="1">
                <a:solidFill>
                  <a:schemeClr val="bg1"/>
                </a:solidFill>
              </a:rPr>
              <a:t>HocSinh</a:t>
            </a:r>
            <a:r>
              <a:rPr lang="en-US" dirty="0">
                <a:solidFill>
                  <a:schemeClr val="accent4">
                    <a:lumMod val="60000"/>
                    <a:lumOff val="40000"/>
                  </a:schemeClr>
                </a:solidFill>
              </a:rPr>
              <a:t>(</a:t>
            </a:r>
            <a:r>
              <a:rPr lang="en-US" dirty="0">
                <a:solidFill>
                  <a:schemeClr val="accent2">
                    <a:lumMod val="75000"/>
                  </a:schemeClr>
                </a:solidFill>
              </a:rPr>
              <a:t>‘</a:t>
            </a:r>
            <a:r>
              <a:rPr lang="en-US" dirty="0" err="1">
                <a:solidFill>
                  <a:schemeClr val="accent2">
                    <a:lumMod val="75000"/>
                  </a:schemeClr>
                </a:solidFill>
              </a:rPr>
              <a:t>Nguyễn</a:t>
            </a:r>
            <a:r>
              <a:rPr lang="en-US" dirty="0">
                <a:solidFill>
                  <a:schemeClr val="accent2">
                    <a:lumMod val="75000"/>
                  </a:schemeClr>
                </a:solidFill>
              </a:rPr>
              <a:t> </a:t>
            </a:r>
            <a:r>
              <a:rPr lang="en-US" dirty="0" err="1">
                <a:solidFill>
                  <a:schemeClr val="accent2">
                    <a:lumMod val="75000"/>
                  </a:schemeClr>
                </a:solidFill>
              </a:rPr>
              <a:t>Văn</a:t>
            </a:r>
            <a:r>
              <a:rPr lang="en-US" dirty="0">
                <a:solidFill>
                  <a:schemeClr val="accent2">
                    <a:lumMod val="75000"/>
                  </a:schemeClr>
                </a:solidFill>
              </a:rPr>
              <a:t> A’</a:t>
            </a:r>
            <a:r>
              <a:rPr lang="en-US" dirty="0">
                <a:solidFill>
                  <a:schemeClr val="bg1"/>
                </a:solidFill>
              </a:rPr>
              <a:t>, </a:t>
            </a:r>
            <a:r>
              <a:rPr lang="en-US" dirty="0">
                <a:solidFill>
                  <a:schemeClr val="accent6">
                    <a:lumMod val="60000"/>
                    <a:lumOff val="40000"/>
                  </a:schemeClr>
                </a:solidFill>
              </a:rPr>
              <a:t>18</a:t>
            </a:r>
            <a:r>
              <a:rPr lang="en-US" dirty="0">
                <a:solidFill>
                  <a:schemeClr val="bg1"/>
                </a:solidFill>
              </a:rPr>
              <a:t>, </a:t>
            </a:r>
            <a:r>
              <a:rPr lang="en-US" dirty="0">
                <a:solidFill>
                  <a:schemeClr val="accent2">
                    <a:lumMod val="75000"/>
                  </a:schemeClr>
                </a:solidFill>
              </a:rPr>
              <a:t>‘Male’</a:t>
            </a:r>
            <a:r>
              <a:rPr lang="en-US" dirty="0">
                <a:solidFill>
                  <a:schemeClr val="bg1"/>
                </a:solidFill>
              </a:rPr>
              <a:t>, </a:t>
            </a:r>
            <a:r>
              <a:rPr lang="en-US" dirty="0">
                <a:solidFill>
                  <a:schemeClr val="accent6">
                    <a:lumMod val="60000"/>
                    <a:lumOff val="40000"/>
                  </a:schemeClr>
                </a:solidFill>
              </a:rPr>
              <a:t>30</a:t>
            </a:r>
            <a:r>
              <a:rPr lang="en-US" dirty="0">
                <a:solidFill>
                  <a:schemeClr val="accent4">
                    <a:lumMod val="60000"/>
                    <a:lumOff val="40000"/>
                  </a:schemeClr>
                </a:solidFill>
              </a:rPr>
              <a:t>)</a:t>
            </a:r>
          </a:p>
          <a:p>
            <a:r>
              <a:rPr lang="en-US" dirty="0" smtClean="0">
                <a:solidFill>
                  <a:schemeClr val="accent6">
                    <a:lumMod val="75000"/>
                  </a:schemeClr>
                </a:solidFill>
              </a:rPr>
              <a:t>#</a:t>
            </a:r>
            <a:r>
              <a:rPr lang="en-US" dirty="0" err="1" smtClean="0">
                <a:solidFill>
                  <a:schemeClr val="accent6">
                    <a:lumMod val="75000"/>
                  </a:schemeClr>
                </a:solidFill>
              </a:rPr>
              <a:t>Có</a:t>
            </a:r>
            <a:r>
              <a:rPr lang="en-US" dirty="0" smtClean="0">
                <a:solidFill>
                  <a:schemeClr val="accent6">
                    <a:lumMod val="75000"/>
                  </a:schemeClr>
                </a:solidFill>
              </a:rPr>
              <a:t> </a:t>
            </a:r>
            <a:r>
              <a:rPr lang="en-US" dirty="0" err="1" smtClean="0">
                <a:solidFill>
                  <a:schemeClr val="accent6">
                    <a:lumMod val="75000"/>
                  </a:schemeClr>
                </a:solidFill>
              </a:rPr>
              <a:t>thể</a:t>
            </a:r>
            <a:r>
              <a:rPr lang="en-US" dirty="0" smtClean="0">
                <a:solidFill>
                  <a:schemeClr val="accent6">
                    <a:lumMod val="75000"/>
                  </a:schemeClr>
                </a:solidFill>
              </a:rPr>
              <a:t> </a:t>
            </a:r>
            <a:r>
              <a:rPr lang="en-US" dirty="0" err="1" smtClean="0">
                <a:solidFill>
                  <a:schemeClr val="accent6">
                    <a:lumMod val="75000"/>
                  </a:schemeClr>
                </a:solidFill>
              </a:rPr>
              <a:t>dùng</a:t>
            </a:r>
            <a:r>
              <a:rPr lang="en-US" dirty="0" smtClean="0">
                <a:solidFill>
                  <a:schemeClr val="accent6">
                    <a:lumMod val="75000"/>
                  </a:schemeClr>
                </a:solidFill>
              </a:rPr>
              <a:t> </a:t>
            </a:r>
            <a:r>
              <a:rPr lang="en-US" dirty="0" err="1" smtClean="0">
                <a:solidFill>
                  <a:schemeClr val="accent6">
                    <a:lumMod val="75000"/>
                  </a:schemeClr>
                </a:solidFill>
              </a:rPr>
              <a:t>lệnh</a:t>
            </a:r>
            <a:r>
              <a:rPr lang="en-US" dirty="0" smtClean="0">
                <a:solidFill>
                  <a:schemeClr val="accent6">
                    <a:lumMod val="75000"/>
                  </a:schemeClr>
                </a:solidFill>
              </a:rPr>
              <a:t> print </a:t>
            </a:r>
            <a:r>
              <a:rPr lang="en-US" dirty="0" err="1" smtClean="0">
                <a:solidFill>
                  <a:schemeClr val="accent6">
                    <a:lumMod val="75000"/>
                  </a:schemeClr>
                </a:solidFill>
              </a:rPr>
              <a:t>để</a:t>
            </a:r>
            <a:r>
              <a:rPr lang="en-US" dirty="0" smtClean="0">
                <a:solidFill>
                  <a:schemeClr val="accent6">
                    <a:lumMod val="75000"/>
                  </a:schemeClr>
                </a:solidFill>
              </a:rPr>
              <a:t> in hs1</a:t>
            </a:r>
          </a:p>
          <a:p>
            <a:r>
              <a:rPr lang="en-US" dirty="0">
                <a:solidFill>
                  <a:schemeClr val="bg1"/>
                </a:solidFill>
              </a:rPr>
              <a:t>p</a:t>
            </a:r>
            <a:r>
              <a:rPr lang="en-US" dirty="0" smtClean="0">
                <a:solidFill>
                  <a:schemeClr val="bg1"/>
                </a:solidFill>
              </a:rPr>
              <a:t>rint</a:t>
            </a:r>
            <a:r>
              <a:rPr lang="en-US" dirty="0" smtClean="0">
                <a:solidFill>
                  <a:schemeClr val="accent4">
                    <a:lumMod val="60000"/>
                    <a:lumOff val="40000"/>
                  </a:schemeClr>
                </a:solidFill>
              </a:rPr>
              <a:t>(</a:t>
            </a:r>
            <a:r>
              <a:rPr lang="en-US" dirty="0" smtClean="0">
                <a:solidFill>
                  <a:schemeClr val="bg1"/>
                </a:solidFill>
              </a:rPr>
              <a:t>hs1</a:t>
            </a:r>
            <a:r>
              <a:rPr lang="en-US" dirty="0" smtClean="0">
                <a:solidFill>
                  <a:schemeClr val="accent4">
                    <a:lumMod val="60000"/>
                    <a:lumOff val="40000"/>
                  </a:schemeClr>
                </a:solidFill>
              </a:rPr>
              <a:t>)</a:t>
            </a:r>
            <a:r>
              <a:rPr lang="en-US" dirty="0" smtClean="0">
                <a:solidFill>
                  <a:schemeClr val="bg1"/>
                </a:solidFill>
              </a:rPr>
              <a:t> </a:t>
            </a:r>
            <a:endParaRPr lang="en-US" dirty="0">
              <a:solidFill>
                <a:schemeClr val="bg1"/>
              </a:solidFill>
            </a:endParaRPr>
          </a:p>
          <a:p>
            <a:endParaRPr lang="en-US" dirty="0">
              <a:solidFill>
                <a:schemeClr val="accent6">
                  <a:lumMod val="60000"/>
                  <a:lumOff val="40000"/>
                </a:schemeClr>
              </a:solidFill>
            </a:endParaRPr>
          </a:p>
        </p:txBody>
      </p:sp>
    </p:spTree>
    <p:extLst>
      <p:ext uri="{BB962C8B-B14F-4D97-AF65-F5344CB8AC3E}">
        <p14:creationId xmlns:p14="http://schemas.microsoft.com/office/powerpoint/2010/main" val="3797684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5.2 </a:t>
            </a:r>
            <a:r>
              <a:rPr lang="en-US" dirty="0" err="1"/>
              <a:t>Khởi</a:t>
            </a:r>
            <a:r>
              <a:rPr lang="en-US" dirty="0"/>
              <a:t> </a:t>
            </a:r>
            <a:r>
              <a:rPr lang="en-US" dirty="0" err="1"/>
              <a:t>tạo</a:t>
            </a:r>
            <a:r>
              <a:rPr lang="en-US" dirty="0"/>
              <a:t> </a:t>
            </a:r>
            <a:r>
              <a:rPr lang="en-US" dirty="0" err="1"/>
              <a:t>Lớp</a:t>
            </a:r>
            <a:r>
              <a:rPr lang="en-US" dirty="0"/>
              <a:t>,  </a:t>
            </a:r>
            <a:r>
              <a:rPr lang="en-US" dirty="0" err="1"/>
              <a:t>đối</a:t>
            </a:r>
            <a:r>
              <a:rPr lang="en-US" dirty="0"/>
              <a:t> </a:t>
            </a:r>
            <a:r>
              <a:rPr lang="en-US" dirty="0" err="1"/>
              <a:t>tượng</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smtClean="0"/>
              <a:t>Các</a:t>
            </a:r>
            <a:r>
              <a:rPr lang="en-US" b="1" dirty="0" smtClean="0"/>
              <a:t> </a:t>
            </a:r>
            <a:r>
              <a:rPr lang="en-US" b="1" dirty="0" err="1" smtClean="0"/>
              <a:t>đặc</a:t>
            </a:r>
            <a:r>
              <a:rPr lang="en-US" b="1" dirty="0" smtClean="0"/>
              <a:t> </a:t>
            </a:r>
            <a:r>
              <a:rPr lang="en-US" b="1" dirty="0" err="1" smtClean="0"/>
              <a:t>tính</a:t>
            </a:r>
            <a:r>
              <a:rPr lang="en-US" b="1" dirty="0" smtClean="0"/>
              <a:t> </a:t>
            </a:r>
            <a:r>
              <a:rPr lang="en-US" b="1" dirty="0" err="1" smtClean="0"/>
              <a:t>của</a:t>
            </a:r>
            <a:r>
              <a:rPr lang="en-US" b="1" dirty="0" smtClean="0"/>
              <a:t> </a:t>
            </a:r>
            <a:r>
              <a:rPr lang="en-US" b="1" dirty="0" err="1" smtClean="0"/>
              <a:t>lập</a:t>
            </a:r>
            <a:r>
              <a:rPr lang="en-US" b="1" dirty="0" smtClean="0"/>
              <a:t> </a:t>
            </a:r>
            <a:r>
              <a:rPr lang="en-US" b="1" dirty="0" err="1" smtClean="0"/>
              <a:t>trình</a:t>
            </a:r>
            <a:r>
              <a:rPr lang="en-US" b="1" dirty="0" smtClean="0"/>
              <a:t> </a:t>
            </a:r>
            <a:r>
              <a:rPr lang="en-US" b="1" dirty="0" err="1" smtClean="0"/>
              <a:t>hướng</a:t>
            </a:r>
            <a:r>
              <a:rPr lang="en-US" b="1" dirty="0" smtClean="0"/>
              <a:t> </a:t>
            </a:r>
            <a:r>
              <a:rPr lang="en-US" b="1" dirty="0" err="1" smtClean="0"/>
              <a:t>đối</a:t>
            </a:r>
            <a:r>
              <a:rPr lang="en-US" b="1" dirty="0" smtClean="0"/>
              <a:t> </a:t>
            </a:r>
            <a:r>
              <a:rPr lang="en-US" b="1" dirty="0" err="1" smtClean="0"/>
              <a:t>tượng</a:t>
            </a:r>
            <a:endParaRPr lang="en-US" b="1" dirty="0">
              <a:solidFill>
                <a:srgbClr val="FF0000"/>
              </a:solidFill>
            </a:endParaRPr>
          </a:p>
        </p:txBody>
      </p:sp>
      <p:sp>
        <p:nvSpPr>
          <p:cNvPr id="18" name="TextBox 17"/>
          <p:cNvSpPr txBox="1"/>
          <p:nvPr/>
        </p:nvSpPr>
        <p:spPr>
          <a:xfrm>
            <a:off x="925033" y="3582443"/>
            <a:ext cx="7623544" cy="923330"/>
          </a:xfrm>
          <a:prstGeom prst="rect">
            <a:avLst/>
          </a:prstGeom>
          <a:noFill/>
        </p:spPr>
        <p:txBody>
          <a:bodyPr wrap="square" rtlCol="0">
            <a:spAutoFit/>
          </a:bodyPr>
          <a:lstStyle/>
          <a:p>
            <a:r>
              <a:rPr lang="vi-VN" b="1" dirty="0">
                <a:solidFill>
                  <a:srgbClr val="FF0000"/>
                </a:solidFill>
              </a:rPr>
              <a:t>Tính kế thừa </a:t>
            </a:r>
            <a:r>
              <a:rPr lang="vi-VN" dirty="0"/>
              <a:t>(Inheritance): Cho phép xây dựng các lớp dẫn xuất (derived classes) dựa trên các lớp gốc (base classes), giúp mở rộng và mở rộng chức năng của mã hiện có.</a:t>
            </a:r>
            <a:endParaRPr lang="en-US" dirty="0"/>
          </a:p>
        </p:txBody>
      </p:sp>
      <p:sp>
        <p:nvSpPr>
          <p:cNvPr id="20" name="Oval 19"/>
          <p:cNvSpPr/>
          <p:nvPr/>
        </p:nvSpPr>
        <p:spPr>
          <a:xfrm>
            <a:off x="602143" y="3670423"/>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21" name="TextBox 20"/>
          <p:cNvSpPr txBox="1"/>
          <p:nvPr/>
        </p:nvSpPr>
        <p:spPr>
          <a:xfrm>
            <a:off x="925033" y="4651233"/>
            <a:ext cx="7623544" cy="923330"/>
          </a:xfrm>
          <a:prstGeom prst="rect">
            <a:avLst/>
          </a:prstGeom>
          <a:noFill/>
        </p:spPr>
        <p:txBody>
          <a:bodyPr wrap="square" rtlCol="0">
            <a:spAutoFit/>
          </a:bodyPr>
          <a:lstStyle/>
          <a:p>
            <a:r>
              <a:rPr lang="vi-VN" b="1" dirty="0"/>
              <a:t>Tính đóng gói </a:t>
            </a:r>
            <a:r>
              <a:rPr lang="vi-VN" dirty="0"/>
              <a:t>(Encapsulation): Tách biệt dữ liệu và hành vi của đối tượng, che dấu thông tin nội bộ và chỉ tiết, giúp bảo mật và quản lý dễ dàng</a:t>
            </a:r>
            <a:endParaRPr lang="en-US" dirty="0"/>
          </a:p>
        </p:txBody>
      </p:sp>
      <p:sp>
        <p:nvSpPr>
          <p:cNvPr id="22" name="Oval 21"/>
          <p:cNvSpPr/>
          <p:nvPr/>
        </p:nvSpPr>
        <p:spPr>
          <a:xfrm>
            <a:off x="602143" y="4739213"/>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9" name="TextBox 18"/>
          <p:cNvSpPr txBox="1"/>
          <p:nvPr/>
        </p:nvSpPr>
        <p:spPr>
          <a:xfrm>
            <a:off x="925033" y="5608575"/>
            <a:ext cx="7623544" cy="923330"/>
          </a:xfrm>
          <a:prstGeom prst="rect">
            <a:avLst/>
          </a:prstGeom>
          <a:noFill/>
        </p:spPr>
        <p:txBody>
          <a:bodyPr wrap="square" rtlCol="0">
            <a:spAutoFit/>
          </a:bodyPr>
          <a:lstStyle/>
          <a:p>
            <a:r>
              <a:rPr lang="vi-VN" b="1" dirty="0"/>
              <a:t>Tính đa hình </a:t>
            </a:r>
            <a:r>
              <a:rPr lang="vi-VN" dirty="0"/>
              <a:t>(Polymorphism): Cho phép sử dụng các đối tượng của các lớp khác nhau trong cùng một giao diện chung, giúp tăng tính linh hoạt và tái sử dụng</a:t>
            </a:r>
            <a:endParaRPr lang="en-US" dirty="0"/>
          </a:p>
        </p:txBody>
      </p:sp>
      <p:sp>
        <p:nvSpPr>
          <p:cNvPr id="23" name="Oval 22"/>
          <p:cNvSpPr/>
          <p:nvPr/>
        </p:nvSpPr>
        <p:spPr>
          <a:xfrm>
            <a:off x="602143" y="5696555"/>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12" name="TextBox 11"/>
          <p:cNvSpPr txBox="1"/>
          <p:nvPr/>
        </p:nvSpPr>
        <p:spPr>
          <a:xfrm>
            <a:off x="925033" y="2875729"/>
            <a:ext cx="7623544" cy="646331"/>
          </a:xfrm>
          <a:prstGeom prst="rect">
            <a:avLst/>
          </a:prstGeom>
          <a:noFill/>
        </p:spPr>
        <p:txBody>
          <a:bodyPr wrap="square" rtlCol="0">
            <a:spAutoFit/>
          </a:bodyPr>
          <a:lstStyle/>
          <a:p>
            <a:r>
              <a:rPr lang="vi-VN" b="1" dirty="0"/>
              <a:t>Tính chất trừu tượng </a:t>
            </a:r>
            <a:r>
              <a:rPr lang="vi-VN" dirty="0"/>
              <a:t>(Abstraction): Tạo ra các lớp và đối tượng trừu tượng để tập trung vào cốt lõi của vấn đề, ẩn đi các chi tiết triển khai.</a:t>
            </a:r>
            <a:endParaRPr lang="en-US" dirty="0"/>
          </a:p>
        </p:txBody>
      </p:sp>
      <p:sp>
        <p:nvSpPr>
          <p:cNvPr id="13" name="Oval 12"/>
          <p:cNvSpPr/>
          <p:nvPr/>
        </p:nvSpPr>
        <p:spPr>
          <a:xfrm>
            <a:off x="602143" y="2963709"/>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4" name="TextBox 13"/>
          <p:cNvSpPr txBox="1"/>
          <p:nvPr/>
        </p:nvSpPr>
        <p:spPr>
          <a:xfrm>
            <a:off x="925033" y="2120040"/>
            <a:ext cx="7230139" cy="646331"/>
          </a:xfrm>
          <a:prstGeom prst="rect">
            <a:avLst/>
          </a:prstGeom>
          <a:noFill/>
        </p:spPr>
        <p:txBody>
          <a:bodyPr wrap="square" rtlCol="0">
            <a:spAutoFit/>
          </a:bodyPr>
          <a:lstStyle/>
          <a:p>
            <a:r>
              <a:rPr lang="en-US" b="1" dirty="0" err="1"/>
              <a:t>Tính</a:t>
            </a:r>
            <a:r>
              <a:rPr lang="en-US" b="1" dirty="0"/>
              <a:t> </a:t>
            </a:r>
            <a:r>
              <a:rPr lang="en-US" b="1" dirty="0" err="1"/>
              <a:t>giao</a:t>
            </a:r>
            <a:r>
              <a:rPr lang="en-US" b="1" dirty="0"/>
              <a:t> </a:t>
            </a:r>
            <a:r>
              <a:rPr lang="en-US" b="1" dirty="0" err="1"/>
              <a:t>tiếp</a:t>
            </a:r>
            <a:r>
              <a:rPr lang="en-US" b="1" dirty="0"/>
              <a:t> (Interface)</a:t>
            </a:r>
            <a:r>
              <a:rPr lang="vi-VN" b="1" dirty="0" smtClean="0"/>
              <a:t>: </a:t>
            </a:r>
            <a:r>
              <a:rPr lang="vi-VN" dirty="0"/>
              <a:t> </a:t>
            </a:r>
            <a:r>
              <a:rPr lang="vi-VN" dirty="0" smtClean="0"/>
              <a:t>là </a:t>
            </a:r>
            <a:r>
              <a:rPr lang="vi-VN" dirty="0"/>
              <a:t>khả năng của một đối tượng để tương tác với các đối tượng khác thông qua việc gửi và nhận thông </a:t>
            </a:r>
            <a:r>
              <a:rPr lang="vi-VN" dirty="0" smtClean="0"/>
              <a:t>điệp</a:t>
            </a:r>
            <a:endParaRPr lang="en-US" dirty="0"/>
          </a:p>
        </p:txBody>
      </p:sp>
      <p:sp>
        <p:nvSpPr>
          <p:cNvPr id="15" name="Oval 14"/>
          <p:cNvSpPr/>
          <p:nvPr/>
        </p:nvSpPr>
        <p:spPr>
          <a:xfrm>
            <a:off x="602143" y="2208020"/>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Tree>
    <p:extLst>
      <p:ext uri="{BB962C8B-B14F-4D97-AF65-F5344CB8AC3E}">
        <p14:creationId xmlns:p14="http://schemas.microsoft.com/office/powerpoint/2010/main" val="1456543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5.4 </a:t>
            </a:r>
            <a:r>
              <a:rPr lang="en-US" dirty="0" err="1" smtClean="0"/>
              <a:t>Tính</a:t>
            </a:r>
            <a:r>
              <a:rPr lang="en-US" dirty="0" smtClean="0"/>
              <a:t> </a:t>
            </a:r>
            <a:r>
              <a:rPr lang="en-US" dirty="0" err="1" smtClean="0"/>
              <a:t>thừa</a:t>
            </a:r>
            <a:r>
              <a:rPr lang="en-US" dirty="0" smtClean="0"/>
              <a:t> </a:t>
            </a:r>
            <a:r>
              <a:rPr lang="en-US" dirty="0" err="1" smtClean="0"/>
              <a:t>kế</a:t>
            </a:r>
            <a:r>
              <a:rPr lang="en-US" dirty="0" smtClean="0"/>
              <a:t> </a:t>
            </a:r>
            <a:r>
              <a:rPr lang="en-US" dirty="0" err="1" smtClean="0"/>
              <a:t>trong</a:t>
            </a:r>
            <a:r>
              <a:rPr lang="en-US" dirty="0" smtClean="0"/>
              <a:t> Class</a:t>
            </a:r>
            <a:endParaRPr lang="en-US" dirty="0"/>
          </a:p>
        </p:txBody>
      </p:sp>
      <p:sp>
        <p:nvSpPr>
          <p:cNvPr id="24" name="TextBox 23"/>
          <p:cNvSpPr txBox="1"/>
          <p:nvPr/>
        </p:nvSpPr>
        <p:spPr>
          <a:xfrm>
            <a:off x="910062" y="1415896"/>
            <a:ext cx="7670412" cy="646331"/>
          </a:xfrm>
          <a:prstGeom prst="rect">
            <a:avLst/>
          </a:prstGeom>
          <a:noFill/>
        </p:spPr>
        <p:txBody>
          <a:bodyPr wrap="square" rtlCol="0">
            <a:spAutoFit/>
          </a:bodyPr>
          <a:lstStyle/>
          <a:p>
            <a:r>
              <a:rPr lang="vi-VN" b="1" dirty="0"/>
              <a:t>Tính kế thừa </a:t>
            </a:r>
            <a:r>
              <a:rPr lang="vi-VN" dirty="0"/>
              <a:t>là khả năng của một lớp (lớp con) để kế thừa các thuộc tính và phương thức từ một lớp khác (lớp cha)</a:t>
            </a:r>
            <a:endParaRPr lang="en-US" dirty="0"/>
          </a:p>
        </p:txBody>
      </p:sp>
      <p:sp>
        <p:nvSpPr>
          <p:cNvPr id="10" name="TextBox 9"/>
          <p:cNvSpPr txBox="1"/>
          <p:nvPr/>
        </p:nvSpPr>
        <p:spPr>
          <a:xfrm>
            <a:off x="910062" y="2137319"/>
            <a:ext cx="7670412" cy="646331"/>
          </a:xfrm>
          <a:prstGeom prst="rect">
            <a:avLst/>
          </a:prstGeom>
          <a:noFill/>
        </p:spPr>
        <p:txBody>
          <a:bodyPr wrap="square" rtlCol="0">
            <a:spAutoFit/>
          </a:bodyPr>
          <a:lstStyle/>
          <a:p>
            <a:r>
              <a:rPr lang="vi-VN" dirty="0"/>
              <a:t>Kế thừa cho phép tái sử dụng mã nguồn đã được viết, mở rộng chức năng của lớp cha và tạo mối quan hệ phân cấp giữa các lớp</a:t>
            </a:r>
            <a:endParaRPr lang="en-US" dirty="0"/>
          </a:p>
        </p:txBody>
      </p:sp>
      <p:sp>
        <p:nvSpPr>
          <p:cNvPr id="14" name="TextBox 13"/>
          <p:cNvSpPr txBox="1"/>
          <p:nvPr/>
        </p:nvSpPr>
        <p:spPr>
          <a:xfrm>
            <a:off x="998270" y="2973150"/>
            <a:ext cx="7670412" cy="369332"/>
          </a:xfrm>
          <a:prstGeom prst="rect">
            <a:avLst/>
          </a:prstGeom>
          <a:noFill/>
        </p:spPr>
        <p:txBody>
          <a:bodyPr wrap="square" rtlCol="0">
            <a:spAutoFit/>
          </a:bodyPr>
          <a:lstStyle/>
          <a:p>
            <a:r>
              <a:rPr lang="en-US" b="1" dirty="0" err="1"/>
              <a:t>Cú</a:t>
            </a:r>
            <a:r>
              <a:rPr lang="en-US" b="1" dirty="0"/>
              <a:t> </a:t>
            </a:r>
            <a:r>
              <a:rPr lang="en-US" b="1" dirty="0" err="1"/>
              <a:t>pháp</a:t>
            </a:r>
            <a:r>
              <a:rPr lang="en-US" b="1" dirty="0"/>
              <a:t> </a:t>
            </a:r>
            <a:r>
              <a:rPr lang="en-US" b="1" dirty="0" err="1"/>
              <a:t>để</a:t>
            </a:r>
            <a:r>
              <a:rPr lang="en-US" b="1" dirty="0"/>
              <a:t> </a:t>
            </a:r>
            <a:r>
              <a:rPr lang="en-US" b="1" dirty="0" err="1"/>
              <a:t>tạo</a:t>
            </a:r>
            <a:r>
              <a:rPr lang="en-US" b="1" dirty="0"/>
              <a:t> </a:t>
            </a:r>
            <a:r>
              <a:rPr lang="en-US" b="1" dirty="0" err="1"/>
              <a:t>kế</a:t>
            </a:r>
            <a:r>
              <a:rPr lang="en-US" b="1" dirty="0"/>
              <a:t> </a:t>
            </a:r>
            <a:r>
              <a:rPr lang="en-US" b="1" dirty="0" err="1"/>
              <a:t>thừa</a:t>
            </a:r>
            <a:r>
              <a:rPr lang="en-US" b="1" dirty="0"/>
              <a:t> </a:t>
            </a:r>
            <a:r>
              <a:rPr lang="en-US" b="1" dirty="0" err="1"/>
              <a:t>giữa</a:t>
            </a:r>
            <a:r>
              <a:rPr lang="en-US" b="1" dirty="0"/>
              <a:t> </a:t>
            </a:r>
            <a:r>
              <a:rPr lang="en-US" b="1" dirty="0" err="1"/>
              <a:t>các</a:t>
            </a:r>
            <a:r>
              <a:rPr lang="en-US" b="1" dirty="0"/>
              <a:t> </a:t>
            </a:r>
            <a:r>
              <a:rPr lang="en-US" b="1" dirty="0" err="1"/>
              <a:t>lớp</a:t>
            </a:r>
            <a:r>
              <a:rPr lang="en-US" b="1" dirty="0"/>
              <a:t> </a:t>
            </a:r>
            <a:r>
              <a:rPr lang="en-US" b="1" dirty="0" err="1"/>
              <a:t>trong</a:t>
            </a:r>
            <a:r>
              <a:rPr lang="en-US" b="1" dirty="0"/>
              <a:t> Python</a:t>
            </a:r>
          </a:p>
        </p:txBody>
      </p:sp>
      <p:sp>
        <p:nvSpPr>
          <p:cNvPr id="3" name="Flowchart: Decision 2"/>
          <p:cNvSpPr/>
          <p:nvPr/>
        </p:nvSpPr>
        <p:spPr>
          <a:xfrm>
            <a:off x="710426" y="152618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cision 14"/>
          <p:cNvSpPr/>
          <p:nvPr/>
        </p:nvSpPr>
        <p:spPr>
          <a:xfrm>
            <a:off x="710426" y="224319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29325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966426" y="4342951"/>
            <a:ext cx="4977228" cy="461665"/>
          </a:xfrm>
          <a:prstGeom prst="rect">
            <a:avLst/>
          </a:prstGeom>
          <a:noFill/>
        </p:spPr>
        <p:txBody>
          <a:bodyPr wrap="square" rtlCol="0">
            <a:spAutoFit/>
          </a:bodyPr>
          <a:lstStyle/>
          <a:p>
            <a:r>
              <a:rPr lang="en-US" sz="2400" b="1" dirty="0">
                <a:solidFill>
                  <a:srgbClr val="00B0F0"/>
                </a:solidFill>
              </a:rPr>
              <a:t>class</a:t>
            </a:r>
            <a:r>
              <a:rPr lang="en-US" sz="2400" b="1" dirty="0"/>
              <a:t> </a:t>
            </a:r>
            <a:r>
              <a:rPr lang="en-US" sz="2400" b="1" dirty="0" err="1"/>
              <a:t>ChildClass</a:t>
            </a:r>
            <a:r>
              <a:rPr lang="en-US" sz="2400" b="1" dirty="0">
                <a:solidFill>
                  <a:schemeClr val="accent2">
                    <a:lumMod val="75000"/>
                  </a:schemeClr>
                </a:solidFill>
              </a:rPr>
              <a:t>(</a:t>
            </a:r>
            <a:r>
              <a:rPr lang="en-US" sz="2400" b="1" dirty="0" err="1"/>
              <a:t>ParentClass</a:t>
            </a:r>
            <a:r>
              <a:rPr lang="en-US" sz="2400" b="1" dirty="0">
                <a:solidFill>
                  <a:schemeClr val="accent2">
                    <a:lumMod val="75000"/>
                  </a:schemeClr>
                </a:solidFill>
              </a:rPr>
              <a:t>)</a:t>
            </a:r>
            <a:r>
              <a:rPr lang="en-US" sz="2400" b="1" dirty="0"/>
              <a:t>:</a:t>
            </a:r>
          </a:p>
        </p:txBody>
      </p:sp>
      <p:sp>
        <p:nvSpPr>
          <p:cNvPr id="20" name="TextBox 19"/>
          <p:cNvSpPr txBox="1"/>
          <p:nvPr/>
        </p:nvSpPr>
        <p:spPr>
          <a:xfrm>
            <a:off x="910062" y="3519551"/>
            <a:ext cx="7758620" cy="646331"/>
          </a:xfrm>
          <a:prstGeom prst="rect">
            <a:avLst/>
          </a:prstGeom>
          <a:noFill/>
        </p:spPr>
        <p:txBody>
          <a:bodyPr wrap="square" rtlCol="0">
            <a:spAutoFit/>
          </a:bodyPr>
          <a:lstStyle/>
          <a:p>
            <a:r>
              <a:rPr lang="vi-VN" dirty="0"/>
              <a:t>Để tạo một lớp con, khai báo lớp con bằng cách sử dụng từ khóa "class" và sau đó chỉ định lớp cha trong dấu ngoặc đơn "()" sau tên lớp con, ví dụ:</a:t>
            </a:r>
            <a:endParaRPr lang="en-US" dirty="0"/>
          </a:p>
        </p:txBody>
      </p:sp>
      <p:sp>
        <p:nvSpPr>
          <p:cNvPr id="12" name="TextBox 11"/>
          <p:cNvSpPr txBox="1"/>
          <p:nvPr/>
        </p:nvSpPr>
        <p:spPr>
          <a:xfrm>
            <a:off x="910062" y="5116636"/>
            <a:ext cx="7758620" cy="1200329"/>
          </a:xfrm>
          <a:prstGeom prst="rect">
            <a:avLst/>
          </a:prstGeom>
          <a:noFill/>
        </p:spPr>
        <p:txBody>
          <a:bodyPr wrap="square" rtlCol="0">
            <a:spAutoFit/>
          </a:bodyPr>
          <a:lstStyle/>
          <a:p>
            <a:r>
              <a:rPr lang="en-US" dirty="0" err="1" smtClean="0"/>
              <a:t>ChildClass</a:t>
            </a:r>
            <a:r>
              <a:rPr lang="en-US" dirty="0"/>
              <a:t> </a:t>
            </a:r>
            <a:r>
              <a:rPr lang="en-US" dirty="0" err="1" smtClean="0"/>
              <a:t>là</a:t>
            </a:r>
            <a:r>
              <a:rPr lang="en-US" dirty="0" smtClean="0"/>
              <a:t> Class CON (Class </a:t>
            </a:r>
            <a:r>
              <a:rPr lang="en-US" dirty="0" err="1" smtClean="0"/>
              <a:t>đi</a:t>
            </a:r>
            <a:r>
              <a:rPr lang="en-US" dirty="0" smtClean="0"/>
              <a:t> </a:t>
            </a:r>
            <a:r>
              <a:rPr lang="en-US" dirty="0" err="1" smtClean="0"/>
              <a:t>kế</a:t>
            </a:r>
            <a:r>
              <a:rPr lang="en-US" dirty="0" smtClean="0"/>
              <a:t> </a:t>
            </a:r>
            <a:r>
              <a:rPr lang="en-US" dirty="0" err="1" smtClean="0"/>
              <a:t>thừa</a:t>
            </a:r>
            <a:r>
              <a:rPr lang="en-US" dirty="0" smtClean="0"/>
              <a:t>)</a:t>
            </a:r>
          </a:p>
          <a:p>
            <a:r>
              <a:rPr lang="en-US" dirty="0" err="1" smtClean="0"/>
              <a:t>ParentClass</a:t>
            </a:r>
            <a:r>
              <a:rPr lang="en-US" dirty="0" smtClean="0"/>
              <a:t> </a:t>
            </a:r>
            <a:r>
              <a:rPr lang="en-US" dirty="0" err="1" smtClean="0"/>
              <a:t>là</a:t>
            </a:r>
            <a:r>
              <a:rPr lang="en-US" dirty="0" smtClean="0"/>
              <a:t> Class CHA (Class </a:t>
            </a:r>
            <a:r>
              <a:rPr lang="en-US" dirty="0" err="1" smtClean="0"/>
              <a:t>được</a:t>
            </a:r>
            <a:r>
              <a:rPr lang="en-US" dirty="0" smtClean="0"/>
              <a:t> </a:t>
            </a:r>
            <a:r>
              <a:rPr lang="en-US" dirty="0" err="1" smtClean="0"/>
              <a:t>kết</a:t>
            </a:r>
            <a:r>
              <a:rPr lang="en-US" dirty="0" smtClean="0"/>
              <a:t> </a:t>
            </a:r>
            <a:r>
              <a:rPr lang="en-US" dirty="0" err="1" smtClean="0"/>
              <a:t>thừa</a:t>
            </a:r>
            <a:r>
              <a:rPr lang="en-US" dirty="0" smtClean="0"/>
              <a:t>)</a:t>
            </a:r>
          </a:p>
          <a:p>
            <a:endParaRPr lang="en-US" dirty="0" smtClean="0"/>
          </a:p>
          <a:p>
            <a:r>
              <a:rPr lang="en-US" dirty="0" smtClean="0">
                <a:sym typeface="Wingdings" panose="05000000000000000000" pitchFamily="2" charset="2"/>
              </a:rPr>
              <a:t> </a:t>
            </a:r>
            <a:r>
              <a:rPr lang="en-US" dirty="0" err="1" smtClean="0">
                <a:sym typeface="Wingdings" panose="05000000000000000000" pitchFamily="2" charset="2"/>
              </a:rPr>
              <a:t>Được</a:t>
            </a:r>
            <a:r>
              <a:rPr lang="en-US" dirty="0" smtClean="0">
                <a:sym typeface="Wingdings" panose="05000000000000000000" pitchFamily="2" charset="2"/>
              </a:rPr>
              <a:t> </a:t>
            </a:r>
            <a:r>
              <a:rPr lang="en-US" dirty="0" err="1" smtClean="0">
                <a:sym typeface="Wingdings" panose="05000000000000000000" pitchFamily="2" charset="2"/>
              </a:rPr>
              <a:t>hiểu</a:t>
            </a:r>
            <a:r>
              <a:rPr lang="en-US" dirty="0" smtClean="0">
                <a:sym typeface="Wingdings" panose="05000000000000000000" pitchFamily="2" charset="2"/>
              </a:rPr>
              <a:t> </a:t>
            </a:r>
            <a:r>
              <a:rPr lang="en-US" dirty="0" err="1" smtClean="0">
                <a:sym typeface="Wingdings" panose="05000000000000000000" pitchFamily="2" charset="2"/>
              </a:rPr>
              <a:t>là</a:t>
            </a:r>
            <a:r>
              <a:rPr lang="en-US" dirty="0" smtClean="0">
                <a:sym typeface="Wingdings" panose="05000000000000000000" pitchFamily="2" charset="2"/>
              </a:rPr>
              <a:t> </a:t>
            </a:r>
            <a:r>
              <a:rPr lang="en-US" dirty="0" err="1" smtClean="0">
                <a:sym typeface="Wingdings" panose="05000000000000000000" pitchFamily="2" charset="2"/>
              </a:rPr>
              <a:t>ChildClass</a:t>
            </a:r>
            <a:r>
              <a:rPr lang="en-US" dirty="0" smtClean="0">
                <a:sym typeface="Wingdings" panose="05000000000000000000" pitchFamily="2" charset="2"/>
              </a:rPr>
              <a:t> </a:t>
            </a:r>
            <a:r>
              <a:rPr lang="en-US" dirty="0" err="1" smtClean="0">
                <a:sym typeface="Wingdings" panose="05000000000000000000" pitchFamily="2" charset="2"/>
              </a:rPr>
              <a:t>kế</a:t>
            </a:r>
            <a:r>
              <a:rPr lang="en-US" dirty="0" smtClean="0">
                <a:sym typeface="Wingdings" panose="05000000000000000000" pitchFamily="2" charset="2"/>
              </a:rPr>
              <a:t> </a:t>
            </a:r>
            <a:r>
              <a:rPr lang="en-US" dirty="0" err="1" smtClean="0">
                <a:sym typeface="Wingdings" panose="05000000000000000000" pitchFamily="2" charset="2"/>
              </a:rPr>
              <a:t>thừa</a:t>
            </a:r>
            <a:r>
              <a:rPr lang="en-US" dirty="0" smtClean="0">
                <a:sym typeface="Wingdings" panose="05000000000000000000" pitchFamily="2" charset="2"/>
              </a:rPr>
              <a:t> </a:t>
            </a:r>
            <a:r>
              <a:rPr lang="en-US" dirty="0" err="1" smtClean="0">
                <a:sym typeface="Wingdings" panose="05000000000000000000" pitchFamily="2" charset="2"/>
              </a:rPr>
              <a:t>ParentClass</a:t>
            </a:r>
            <a:endParaRPr lang="en-US" dirty="0"/>
          </a:p>
        </p:txBody>
      </p:sp>
    </p:spTree>
    <p:extLst>
      <p:ext uri="{BB962C8B-B14F-4D97-AF65-F5344CB8AC3E}">
        <p14:creationId xmlns:p14="http://schemas.microsoft.com/office/powerpoint/2010/main" val="4250243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16</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5.4 </a:t>
            </a:r>
            <a:r>
              <a:rPr lang="en-US" dirty="0" err="1"/>
              <a:t>Tính</a:t>
            </a:r>
            <a:r>
              <a:rPr lang="en-US" dirty="0"/>
              <a:t> </a:t>
            </a:r>
            <a:r>
              <a:rPr lang="en-US" dirty="0" err="1"/>
              <a:t>thừa</a:t>
            </a:r>
            <a:r>
              <a:rPr lang="en-US" dirty="0"/>
              <a:t> </a:t>
            </a:r>
            <a:r>
              <a:rPr lang="en-US" dirty="0" err="1"/>
              <a:t>kế</a:t>
            </a:r>
            <a:r>
              <a:rPr lang="en-US" dirty="0"/>
              <a:t> </a:t>
            </a:r>
            <a:r>
              <a:rPr lang="en-US" dirty="0" err="1"/>
              <a:t>trong</a:t>
            </a:r>
            <a:r>
              <a:rPr lang="en-US" dirty="0"/>
              <a:t> Class</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396256"/>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436830"/>
            <a:ext cx="7272667"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tính</a:t>
            </a:r>
            <a:r>
              <a:rPr lang="en-US" b="1" dirty="0" smtClean="0"/>
              <a:t> </a:t>
            </a:r>
            <a:r>
              <a:rPr lang="en-US" b="1" dirty="0" err="1" smtClean="0"/>
              <a:t>kế</a:t>
            </a:r>
            <a:r>
              <a:rPr lang="en-US" b="1" dirty="0" smtClean="0"/>
              <a:t> </a:t>
            </a:r>
            <a:r>
              <a:rPr lang="en-US" b="1" dirty="0" err="1" smtClean="0"/>
              <a:t>thừa</a:t>
            </a:r>
            <a:endParaRPr lang="en-US" b="1" dirty="0">
              <a:solidFill>
                <a:srgbClr val="FF0000"/>
              </a:solidFill>
            </a:endParaRPr>
          </a:p>
        </p:txBody>
      </p:sp>
      <p:sp>
        <p:nvSpPr>
          <p:cNvPr id="16" name="Rectangle 15"/>
          <p:cNvSpPr/>
          <p:nvPr/>
        </p:nvSpPr>
        <p:spPr>
          <a:xfrm>
            <a:off x="910062" y="2030262"/>
            <a:ext cx="7846828" cy="447686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090815" y="2162982"/>
            <a:ext cx="7468393" cy="3970318"/>
          </a:xfrm>
          <a:prstGeom prst="rect">
            <a:avLst/>
          </a:prstGeom>
          <a:noFill/>
        </p:spPr>
        <p:txBody>
          <a:bodyPr wrap="square" rtlCol="0">
            <a:spAutoFit/>
          </a:bodyPr>
          <a:lstStyle/>
          <a:p>
            <a:r>
              <a:rPr lang="en-US" dirty="0">
                <a:solidFill>
                  <a:srgbClr val="00B0F0"/>
                </a:solidFill>
              </a:rPr>
              <a:t>class</a:t>
            </a:r>
            <a:r>
              <a:rPr lang="en-US" dirty="0">
                <a:solidFill>
                  <a:schemeClr val="bg1"/>
                </a:solidFill>
              </a:rPr>
              <a:t> </a:t>
            </a:r>
            <a:r>
              <a:rPr lang="en-US" dirty="0" smtClean="0">
                <a:solidFill>
                  <a:schemeClr val="bg1"/>
                </a:solidFill>
              </a:rPr>
              <a:t>Vehicle: </a:t>
            </a:r>
            <a:r>
              <a:rPr lang="en-US" dirty="0" smtClean="0">
                <a:solidFill>
                  <a:schemeClr val="accent6">
                    <a:lumMod val="75000"/>
                  </a:schemeClr>
                </a:solidFill>
              </a:rPr>
              <a:t>#</a:t>
            </a:r>
            <a:r>
              <a:rPr lang="en-US" dirty="0" err="1" smtClean="0">
                <a:solidFill>
                  <a:schemeClr val="accent6">
                    <a:lumMod val="75000"/>
                  </a:schemeClr>
                </a:solidFill>
              </a:rPr>
              <a:t>Phương</a:t>
            </a:r>
            <a:r>
              <a:rPr lang="en-US" dirty="0" smtClean="0">
                <a:solidFill>
                  <a:schemeClr val="accent6">
                    <a:lumMod val="75000"/>
                  </a:schemeClr>
                </a:solidFill>
              </a:rPr>
              <a:t> </a:t>
            </a:r>
            <a:r>
              <a:rPr lang="en-US" dirty="0" err="1" smtClean="0">
                <a:solidFill>
                  <a:schemeClr val="accent6">
                    <a:lumMod val="75000"/>
                  </a:schemeClr>
                </a:solidFill>
              </a:rPr>
              <a:t>tiện</a:t>
            </a:r>
            <a:r>
              <a:rPr lang="en-US" dirty="0" smtClean="0">
                <a:solidFill>
                  <a:schemeClr val="accent6">
                    <a:lumMod val="75000"/>
                  </a:schemeClr>
                </a:solidFill>
              </a:rPr>
              <a:t> </a:t>
            </a:r>
            <a:r>
              <a:rPr lang="en-US" dirty="0" err="1" smtClean="0">
                <a:solidFill>
                  <a:schemeClr val="accent6">
                    <a:lumMod val="75000"/>
                  </a:schemeClr>
                </a:solidFill>
              </a:rPr>
              <a:t>giao</a:t>
            </a:r>
            <a:r>
              <a:rPr lang="en-US" dirty="0" smtClean="0">
                <a:solidFill>
                  <a:schemeClr val="accent6">
                    <a:lumMod val="75000"/>
                  </a:schemeClr>
                </a:solidFill>
              </a:rPr>
              <a:t> </a:t>
            </a:r>
            <a:r>
              <a:rPr lang="en-US" dirty="0" err="1" smtClean="0">
                <a:solidFill>
                  <a:schemeClr val="accent6">
                    <a:lumMod val="75000"/>
                  </a:schemeClr>
                </a:solidFill>
              </a:rPr>
              <a:t>thông</a:t>
            </a:r>
            <a:endParaRPr lang="en-US" dirty="0" smtClean="0">
              <a:solidFill>
                <a:schemeClr val="accent6">
                  <a:lumMod val="75000"/>
                </a:schemeClr>
              </a:solidFill>
            </a:endParaRPr>
          </a:p>
          <a:p>
            <a:r>
              <a:rPr lang="en-US" dirty="0">
                <a:solidFill>
                  <a:schemeClr val="bg1"/>
                </a:solidFill>
              </a:rPr>
              <a:t> </a:t>
            </a:r>
            <a:r>
              <a:rPr lang="en-US" dirty="0" smtClean="0">
                <a:solidFill>
                  <a:schemeClr val="bg1"/>
                </a:solidFill>
              </a:rPr>
              <a:t>   </a:t>
            </a:r>
            <a:r>
              <a:rPr lang="en-US" dirty="0" err="1" smtClean="0">
                <a:solidFill>
                  <a:srgbClr val="00B0F0"/>
                </a:solidFill>
              </a:rPr>
              <a:t>def</a:t>
            </a:r>
            <a:r>
              <a:rPr lang="en-US" dirty="0" smtClean="0">
                <a:solidFill>
                  <a:schemeClr val="bg1"/>
                </a:solidFill>
              </a:rPr>
              <a:t> </a:t>
            </a:r>
            <a:r>
              <a:rPr lang="en-US" dirty="0">
                <a:solidFill>
                  <a:schemeClr val="bg1"/>
                </a:solidFill>
              </a:rPr>
              <a:t>__</a:t>
            </a:r>
            <a:r>
              <a:rPr lang="en-US" dirty="0" err="1">
                <a:solidFill>
                  <a:schemeClr val="bg1"/>
                </a:solidFill>
              </a:rPr>
              <a:t>init</a:t>
            </a:r>
            <a:r>
              <a:rPr lang="en-US" dirty="0">
                <a:solidFill>
                  <a:schemeClr val="bg1"/>
                </a:solidFill>
              </a:rPr>
              <a:t>__</a:t>
            </a:r>
            <a:r>
              <a:rPr lang="en-US" dirty="0">
                <a:solidFill>
                  <a:schemeClr val="accent4">
                    <a:lumMod val="60000"/>
                    <a:lumOff val="40000"/>
                  </a:schemeClr>
                </a:solidFill>
              </a:rPr>
              <a:t>(</a:t>
            </a:r>
            <a:r>
              <a:rPr lang="en-US" dirty="0">
                <a:solidFill>
                  <a:schemeClr val="bg1"/>
                </a:solidFill>
              </a:rPr>
              <a:t>self, brand, color</a:t>
            </a:r>
            <a:r>
              <a:rPr lang="en-US" dirty="0" smtClean="0">
                <a:solidFill>
                  <a:schemeClr val="accent4">
                    <a:lumMod val="60000"/>
                    <a:lumOff val="40000"/>
                  </a:schemeClr>
                </a:solidFill>
              </a:rPr>
              <a:t>)</a:t>
            </a:r>
            <a:r>
              <a:rPr lang="en-US" dirty="0" smtClean="0">
                <a:solidFill>
                  <a:schemeClr val="bg1"/>
                </a:solidFill>
              </a:rPr>
              <a:t>:</a:t>
            </a:r>
          </a:p>
          <a:p>
            <a:r>
              <a:rPr lang="en-US" dirty="0">
                <a:solidFill>
                  <a:schemeClr val="bg1"/>
                </a:solidFill>
              </a:rPr>
              <a:t> </a:t>
            </a:r>
            <a:r>
              <a:rPr lang="en-US" dirty="0" smtClean="0">
                <a:solidFill>
                  <a:schemeClr val="bg1"/>
                </a:solidFill>
              </a:rPr>
              <a:t>           </a:t>
            </a:r>
            <a:r>
              <a:rPr lang="en-US" dirty="0" err="1" smtClean="0">
                <a:solidFill>
                  <a:srgbClr val="00B0F0"/>
                </a:solidFill>
              </a:rPr>
              <a:t>self</a:t>
            </a:r>
            <a:r>
              <a:rPr lang="en-US" dirty="0" err="1" smtClean="0">
                <a:solidFill>
                  <a:schemeClr val="bg1"/>
                </a:solidFill>
              </a:rPr>
              <a:t>.brand</a:t>
            </a:r>
            <a:r>
              <a:rPr lang="en-US" dirty="0" smtClean="0">
                <a:solidFill>
                  <a:schemeClr val="bg1"/>
                </a:solidFill>
              </a:rPr>
              <a:t> </a:t>
            </a:r>
            <a:r>
              <a:rPr lang="en-US" dirty="0">
                <a:solidFill>
                  <a:schemeClr val="bg1"/>
                </a:solidFill>
              </a:rPr>
              <a:t>= </a:t>
            </a:r>
            <a:r>
              <a:rPr lang="en-US" dirty="0" smtClean="0">
                <a:solidFill>
                  <a:schemeClr val="bg1"/>
                </a:solidFill>
              </a:rPr>
              <a:t>brand</a:t>
            </a:r>
          </a:p>
          <a:p>
            <a:r>
              <a:rPr lang="en-US" dirty="0">
                <a:solidFill>
                  <a:schemeClr val="bg1"/>
                </a:solidFill>
              </a:rPr>
              <a:t> </a:t>
            </a:r>
            <a:r>
              <a:rPr lang="en-US" dirty="0" smtClean="0">
                <a:solidFill>
                  <a:schemeClr val="bg1"/>
                </a:solidFill>
              </a:rPr>
              <a:t>           </a:t>
            </a:r>
            <a:r>
              <a:rPr lang="en-US" dirty="0" err="1" smtClean="0">
                <a:solidFill>
                  <a:srgbClr val="00B0F0"/>
                </a:solidFill>
              </a:rPr>
              <a:t>self</a:t>
            </a:r>
            <a:r>
              <a:rPr lang="en-US" dirty="0" err="1" smtClean="0">
                <a:solidFill>
                  <a:schemeClr val="bg1"/>
                </a:solidFill>
              </a:rPr>
              <a:t>.color</a:t>
            </a:r>
            <a:r>
              <a:rPr lang="en-US" dirty="0" smtClean="0">
                <a:solidFill>
                  <a:schemeClr val="bg1"/>
                </a:solidFill>
              </a:rPr>
              <a:t> </a:t>
            </a:r>
            <a:r>
              <a:rPr lang="en-US" dirty="0">
                <a:solidFill>
                  <a:schemeClr val="bg1"/>
                </a:solidFill>
              </a:rPr>
              <a:t>= </a:t>
            </a:r>
            <a:r>
              <a:rPr lang="en-US" dirty="0" smtClean="0">
                <a:solidFill>
                  <a:schemeClr val="bg1"/>
                </a:solidFill>
              </a:rPr>
              <a:t>color</a:t>
            </a:r>
          </a:p>
          <a:p>
            <a:r>
              <a:rPr lang="en-US" dirty="0">
                <a:solidFill>
                  <a:schemeClr val="bg1"/>
                </a:solidFill>
              </a:rPr>
              <a:t> </a:t>
            </a:r>
            <a:r>
              <a:rPr lang="en-US" dirty="0" smtClean="0">
                <a:solidFill>
                  <a:schemeClr val="bg1"/>
                </a:solidFill>
              </a:rPr>
              <a:t>   </a:t>
            </a:r>
            <a:r>
              <a:rPr lang="en-US" dirty="0" err="1" smtClean="0">
                <a:solidFill>
                  <a:srgbClr val="00B0F0"/>
                </a:solidFill>
              </a:rPr>
              <a:t>def</a:t>
            </a:r>
            <a:r>
              <a:rPr lang="en-US" dirty="0" smtClean="0">
                <a:solidFill>
                  <a:schemeClr val="bg1"/>
                </a:solidFill>
              </a:rPr>
              <a:t> </a:t>
            </a:r>
            <a:r>
              <a:rPr lang="en-US" dirty="0">
                <a:solidFill>
                  <a:schemeClr val="bg1"/>
                </a:solidFill>
              </a:rPr>
              <a:t>drive</a:t>
            </a:r>
            <a:r>
              <a:rPr lang="en-US" dirty="0">
                <a:solidFill>
                  <a:schemeClr val="accent4">
                    <a:lumMod val="60000"/>
                    <a:lumOff val="40000"/>
                  </a:schemeClr>
                </a:solidFill>
              </a:rPr>
              <a:t>(</a:t>
            </a:r>
            <a:r>
              <a:rPr lang="en-US" dirty="0">
                <a:solidFill>
                  <a:schemeClr val="bg1"/>
                </a:solidFill>
              </a:rPr>
              <a:t>self</a:t>
            </a:r>
            <a:r>
              <a:rPr lang="en-US" dirty="0" smtClean="0">
                <a:solidFill>
                  <a:schemeClr val="accent4">
                    <a:lumMod val="60000"/>
                    <a:lumOff val="40000"/>
                  </a:schemeClr>
                </a:solidFill>
              </a:rPr>
              <a:t>)</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err="1" smtClean="0">
                <a:solidFill>
                  <a:srgbClr val="00B0F0"/>
                </a:solidFill>
              </a:rPr>
              <a:t>f</a:t>
            </a:r>
            <a:r>
              <a:rPr lang="en-US" dirty="0" err="1" smtClean="0">
                <a:solidFill>
                  <a:schemeClr val="accent2">
                    <a:lumMod val="75000"/>
                  </a:schemeClr>
                </a:solidFill>
              </a:rPr>
              <a:t>“Chiếc</a:t>
            </a:r>
            <a:r>
              <a:rPr lang="en-US" dirty="0" smtClean="0">
                <a:solidFill>
                  <a:schemeClr val="accent2">
                    <a:lumMod val="75000"/>
                  </a:schemeClr>
                </a:solidFill>
              </a:rPr>
              <a:t> </a:t>
            </a:r>
            <a:r>
              <a:rPr lang="en-US" dirty="0" err="1" smtClean="0">
                <a:solidFill>
                  <a:schemeClr val="accent2">
                    <a:lumMod val="75000"/>
                  </a:schemeClr>
                </a:solidFill>
              </a:rPr>
              <a:t>xe</a:t>
            </a:r>
            <a:r>
              <a:rPr lang="en-US" dirty="0" smtClean="0">
                <a:solidFill>
                  <a:schemeClr val="accent2">
                    <a:lumMod val="75000"/>
                  </a:schemeClr>
                </a:solidFill>
              </a:rPr>
              <a:t> </a:t>
            </a:r>
            <a:r>
              <a:rPr lang="en-US" dirty="0" err="1" smtClean="0">
                <a:solidFill>
                  <a:schemeClr val="accent2">
                    <a:lumMod val="75000"/>
                  </a:schemeClr>
                </a:solidFill>
              </a:rPr>
              <a:t>màu</a:t>
            </a:r>
            <a:r>
              <a:rPr lang="en-US" dirty="0" smtClean="0">
                <a:solidFill>
                  <a:schemeClr val="bg1"/>
                </a:solidFill>
              </a:rPr>
              <a:t> </a:t>
            </a:r>
            <a:r>
              <a:rPr lang="en-US" dirty="0">
                <a:solidFill>
                  <a:srgbClr val="FF66CC"/>
                </a:solidFill>
              </a:rPr>
              <a:t>{</a:t>
            </a:r>
            <a:r>
              <a:rPr lang="en-US" dirty="0" err="1">
                <a:solidFill>
                  <a:srgbClr val="00B0F0"/>
                </a:solidFill>
              </a:rPr>
              <a:t>self</a:t>
            </a:r>
            <a:r>
              <a:rPr lang="en-US" dirty="0" err="1">
                <a:solidFill>
                  <a:schemeClr val="bg1"/>
                </a:solidFill>
              </a:rPr>
              <a:t>.color</a:t>
            </a:r>
            <a:r>
              <a:rPr lang="en-US" dirty="0">
                <a:solidFill>
                  <a:srgbClr val="FF66CC"/>
                </a:solidFill>
              </a:rPr>
              <a:t>}</a:t>
            </a:r>
            <a:r>
              <a:rPr lang="en-US" dirty="0">
                <a:solidFill>
                  <a:schemeClr val="bg1"/>
                </a:solidFill>
              </a:rPr>
              <a:t> </a:t>
            </a:r>
            <a:r>
              <a:rPr lang="en-US" dirty="0" err="1" smtClean="0">
                <a:solidFill>
                  <a:schemeClr val="accent2">
                    <a:lumMod val="75000"/>
                  </a:schemeClr>
                </a:solidFill>
              </a:rPr>
              <a:t>hãng</a:t>
            </a:r>
            <a:r>
              <a:rPr lang="en-US" dirty="0" smtClean="0">
                <a:solidFill>
                  <a:schemeClr val="bg1"/>
                </a:solidFill>
              </a:rPr>
              <a:t> </a:t>
            </a:r>
            <a:r>
              <a:rPr lang="en-US" dirty="0" smtClean="0">
                <a:solidFill>
                  <a:srgbClr val="FF66CC"/>
                </a:solidFill>
              </a:rPr>
              <a:t>{</a:t>
            </a:r>
            <a:r>
              <a:rPr lang="en-US" dirty="0" err="1" smtClean="0">
                <a:solidFill>
                  <a:srgbClr val="00B0F0"/>
                </a:solidFill>
              </a:rPr>
              <a:t>self</a:t>
            </a:r>
            <a:r>
              <a:rPr lang="en-US" dirty="0" err="1" smtClean="0">
                <a:solidFill>
                  <a:schemeClr val="bg1"/>
                </a:solidFill>
              </a:rPr>
              <a:t>.brand</a:t>
            </a:r>
            <a:r>
              <a:rPr lang="en-US" dirty="0">
                <a:solidFill>
                  <a:srgbClr val="FF66CC"/>
                </a:solidFill>
              </a:rPr>
              <a:t>}</a:t>
            </a:r>
            <a:r>
              <a:rPr lang="en-US" dirty="0">
                <a:solidFill>
                  <a:schemeClr val="bg1"/>
                </a:solidFill>
              </a:rPr>
              <a:t> </a:t>
            </a:r>
            <a:r>
              <a:rPr lang="en-US" dirty="0" err="1" smtClean="0">
                <a:solidFill>
                  <a:schemeClr val="accent2">
                    <a:lumMod val="75000"/>
                  </a:schemeClr>
                </a:solidFill>
              </a:rPr>
              <a:t>đang</a:t>
            </a:r>
            <a:r>
              <a:rPr lang="en-US" dirty="0" smtClean="0">
                <a:solidFill>
                  <a:schemeClr val="accent2">
                    <a:lumMod val="75000"/>
                  </a:schemeClr>
                </a:solidFill>
              </a:rPr>
              <a:t> </a:t>
            </a:r>
            <a:r>
              <a:rPr lang="en-US" dirty="0" err="1" smtClean="0">
                <a:solidFill>
                  <a:schemeClr val="accent2">
                    <a:lumMod val="75000"/>
                  </a:schemeClr>
                </a:solidFill>
              </a:rPr>
              <a:t>chạy</a:t>
            </a:r>
            <a:r>
              <a:rPr lang="en-US" dirty="0" smtClean="0">
                <a:solidFill>
                  <a:schemeClr val="accent2">
                    <a:lumMod val="75000"/>
                  </a:schemeClr>
                </a:solidFill>
              </a:rPr>
              <a:t>."</a:t>
            </a:r>
            <a:r>
              <a:rPr lang="en-US" dirty="0" smtClean="0">
                <a:solidFill>
                  <a:schemeClr val="accent4">
                    <a:lumMod val="60000"/>
                    <a:lumOff val="40000"/>
                  </a:schemeClr>
                </a:solidFill>
              </a:rPr>
              <a:t>)</a:t>
            </a:r>
            <a:r>
              <a:rPr lang="en-US" dirty="0" smtClean="0">
                <a:solidFill>
                  <a:schemeClr val="bg1"/>
                </a:solidFill>
              </a:rPr>
              <a:t> </a:t>
            </a:r>
          </a:p>
          <a:p>
            <a:endParaRPr lang="en-US" dirty="0">
              <a:solidFill>
                <a:schemeClr val="bg1"/>
              </a:solidFill>
            </a:endParaRPr>
          </a:p>
          <a:p>
            <a:r>
              <a:rPr lang="en-US" dirty="0" smtClean="0">
                <a:solidFill>
                  <a:srgbClr val="00B0F0"/>
                </a:solidFill>
              </a:rPr>
              <a:t>class</a:t>
            </a:r>
            <a:r>
              <a:rPr lang="en-US" dirty="0" smtClean="0">
                <a:solidFill>
                  <a:schemeClr val="bg1"/>
                </a:solidFill>
              </a:rPr>
              <a:t> </a:t>
            </a:r>
            <a:r>
              <a:rPr lang="en-US" dirty="0">
                <a:solidFill>
                  <a:schemeClr val="bg1"/>
                </a:solidFill>
              </a:rPr>
              <a:t>Car</a:t>
            </a:r>
            <a:r>
              <a:rPr lang="en-US" dirty="0">
                <a:solidFill>
                  <a:schemeClr val="accent4">
                    <a:lumMod val="60000"/>
                    <a:lumOff val="40000"/>
                  </a:schemeClr>
                </a:solidFill>
              </a:rPr>
              <a:t>(</a:t>
            </a:r>
            <a:r>
              <a:rPr lang="en-US" dirty="0">
                <a:solidFill>
                  <a:schemeClr val="bg1"/>
                </a:solidFill>
              </a:rPr>
              <a:t>Vehicle</a:t>
            </a:r>
            <a:r>
              <a:rPr lang="en-US" dirty="0" smtClean="0">
                <a:solidFill>
                  <a:schemeClr val="accent4">
                    <a:lumMod val="60000"/>
                    <a:lumOff val="40000"/>
                  </a:schemeClr>
                </a:solidFill>
              </a:rPr>
              <a: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Xe</a:t>
            </a:r>
            <a:r>
              <a:rPr lang="en-US" dirty="0" smtClean="0">
                <a:solidFill>
                  <a:schemeClr val="accent6">
                    <a:lumMod val="75000"/>
                  </a:schemeClr>
                </a:solidFill>
              </a:rPr>
              <a:t> o </a:t>
            </a:r>
            <a:r>
              <a:rPr lang="en-US" dirty="0" err="1" smtClean="0">
                <a:solidFill>
                  <a:schemeClr val="accent6">
                    <a:lumMod val="75000"/>
                  </a:schemeClr>
                </a:solidFill>
              </a:rPr>
              <a:t>tô</a:t>
            </a:r>
            <a:endParaRPr lang="en-US" dirty="0" smtClean="0">
              <a:solidFill>
                <a:schemeClr val="bg1"/>
              </a:solidFill>
            </a:endParaRPr>
          </a:p>
          <a:p>
            <a:r>
              <a:rPr lang="en-US" dirty="0" smtClean="0">
                <a:solidFill>
                  <a:schemeClr val="bg1"/>
                </a:solidFill>
              </a:rPr>
              <a:t>      </a:t>
            </a:r>
            <a:r>
              <a:rPr lang="en-US" dirty="0" err="1" smtClean="0">
                <a:solidFill>
                  <a:srgbClr val="00B0F0"/>
                </a:solidFill>
              </a:rPr>
              <a:t>def</a:t>
            </a:r>
            <a:r>
              <a:rPr lang="en-US" dirty="0" smtClean="0">
                <a:solidFill>
                  <a:schemeClr val="bg1"/>
                </a:solidFill>
              </a:rPr>
              <a:t> </a:t>
            </a:r>
            <a:r>
              <a:rPr lang="en-US" dirty="0">
                <a:solidFill>
                  <a:schemeClr val="bg1"/>
                </a:solidFill>
              </a:rPr>
              <a:t>honk(self): </a:t>
            </a:r>
            <a:endParaRPr lang="en-US" dirty="0">
              <a:solidFill>
                <a:schemeClr val="bg1"/>
              </a:solidFill>
            </a:endParaRPr>
          </a:p>
          <a:p>
            <a:r>
              <a:rPr lang="en-US" dirty="0" smtClean="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Kêu</a:t>
            </a:r>
            <a:r>
              <a:rPr lang="en-US" dirty="0" smtClean="0">
                <a:solidFill>
                  <a:schemeClr val="accent2">
                    <a:lumMod val="75000"/>
                  </a:schemeClr>
                </a:solidFill>
              </a:rPr>
              <a:t> Beep </a:t>
            </a:r>
            <a:r>
              <a:rPr lang="en-US" dirty="0">
                <a:solidFill>
                  <a:schemeClr val="accent2">
                    <a:lumMod val="75000"/>
                  </a:schemeClr>
                </a:solidFill>
              </a:rPr>
              <a:t>beep!"</a:t>
            </a:r>
            <a:r>
              <a:rPr lang="en-US" dirty="0">
                <a:solidFill>
                  <a:schemeClr val="accent4">
                    <a:lumMod val="60000"/>
                    <a:lumOff val="40000"/>
                  </a:schemeClr>
                </a:solidFill>
              </a:rPr>
              <a:t>)</a:t>
            </a:r>
            <a:r>
              <a:rPr lang="en-US" dirty="0">
                <a:solidFill>
                  <a:schemeClr val="bg1"/>
                </a:solidFill>
              </a:rPr>
              <a:t> </a:t>
            </a:r>
            <a:endParaRPr lang="en-US" dirty="0" smtClean="0">
              <a:solidFill>
                <a:schemeClr val="bg1"/>
              </a:solidFill>
            </a:endParaRPr>
          </a:p>
          <a:p>
            <a:endParaRPr lang="en-US" dirty="0">
              <a:solidFill>
                <a:schemeClr val="bg1"/>
              </a:solidFill>
            </a:endParaRPr>
          </a:p>
          <a:p>
            <a:r>
              <a:rPr lang="en-US" dirty="0" smtClean="0">
                <a:solidFill>
                  <a:srgbClr val="00B0F0"/>
                </a:solidFill>
              </a:rPr>
              <a:t>class</a:t>
            </a:r>
            <a:r>
              <a:rPr lang="en-US" dirty="0" smtClean="0">
                <a:solidFill>
                  <a:schemeClr val="bg1"/>
                </a:solidFill>
              </a:rPr>
              <a:t> </a:t>
            </a:r>
            <a:r>
              <a:rPr lang="en-US" dirty="0">
                <a:solidFill>
                  <a:schemeClr val="bg1"/>
                </a:solidFill>
              </a:rPr>
              <a:t>Bike</a:t>
            </a:r>
            <a:r>
              <a:rPr lang="en-US" dirty="0">
                <a:solidFill>
                  <a:schemeClr val="accent4">
                    <a:lumMod val="60000"/>
                    <a:lumOff val="40000"/>
                  </a:schemeClr>
                </a:solidFill>
              </a:rPr>
              <a:t>(</a:t>
            </a:r>
            <a:r>
              <a:rPr lang="en-US" dirty="0">
                <a:solidFill>
                  <a:schemeClr val="bg1"/>
                </a:solidFill>
              </a:rPr>
              <a:t>Vehicle</a:t>
            </a:r>
            <a:r>
              <a:rPr lang="en-US" dirty="0" smtClean="0">
                <a:solidFill>
                  <a:schemeClr val="accent4">
                    <a:lumMod val="60000"/>
                    <a:lumOff val="40000"/>
                  </a:schemeClr>
                </a:solidFill>
              </a:rPr>
              <a: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Xe</a:t>
            </a:r>
            <a:r>
              <a:rPr lang="en-US" dirty="0" smtClean="0">
                <a:solidFill>
                  <a:schemeClr val="accent6">
                    <a:lumMod val="75000"/>
                  </a:schemeClr>
                </a:solidFill>
              </a:rPr>
              <a:t> </a:t>
            </a:r>
            <a:r>
              <a:rPr lang="en-US" dirty="0" err="1" smtClean="0">
                <a:solidFill>
                  <a:schemeClr val="accent6">
                    <a:lumMod val="75000"/>
                  </a:schemeClr>
                </a:solidFill>
              </a:rPr>
              <a:t>đạp</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err="1">
                <a:solidFill>
                  <a:srgbClr val="00B0F0"/>
                </a:solidFill>
              </a:rPr>
              <a:t>def</a:t>
            </a:r>
            <a:r>
              <a:rPr lang="en-US" dirty="0">
                <a:solidFill>
                  <a:schemeClr val="bg1"/>
                </a:solidFill>
              </a:rPr>
              <a:t> </a:t>
            </a:r>
            <a:r>
              <a:rPr lang="en-US" dirty="0" err="1">
                <a:solidFill>
                  <a:schemeClr val="bg1"/>
                </a:solidFill>
              </a:rPr>
              <a:t>ring_bell</a:t>
            </a:r>
            <a:r>
              <a:rPr lang="en-US" dirty="0">
                <a:solidFill>
                  <a:schemeClr val="accent4">
                    <a:lumMod val="60000"/>
                    <a:lumOff val="40000"/>
                  </a:schemeClr>
                </a:solidFill>
              </a:rPr>
              <a:t>(</a:t>
            </a:r>
            <a:r>
              <a:rPr lang="en-US" dirty="0">
                <a:solidFill>
                  <a:schemeClr val="bg1"/>
                </a:solidFill>
              </a:rPr>
              <a:t>self</a:t>
            </a:r>
            <a:r>
              <a:rPr lang="en-US" dirty="0" smtClean="0">
                <a:solidFill>
                  <a:schemeClr val="accent4">
                    <a:lumMod val="60000"/>
                    <a:lumOff val="40000"/>
                  </a:schemeClr>
                </a:solidFill>
              </a:rPr>
              <a:t>)</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Kêu</a:t>
            </a:r>
            <a:r>
              <a:rPr lang="en-US" dirty="0" smtClean="0">
                <a:solidFill>
                  <a:schemeClr val="accent2">
                    <a:lumMod val="75000"/>
                  </a:schemeClr>
                </a:solidFill>
              </a:rPr>
              <a:t> Ring </a:t>
            </a:r>
            <a:r>
              <a:rPr lang="en-US" dirty="0">
                <a:solidFill>
                  <a:schemeClr val="accent2">
                    <a:lumMod val="75000"/>
                  </a:schemeClr>
                </a:solidFill>
              </a:rPr>
              <a:t>ring!"</a:t>
            </a:r>
            <a:r>
              <a:rPr lang="en-US" dirty="0">
                <a:solidFill>
                  <a:schemeClr val="accent4">
                    <a:lumMod val="60000"/>
                    <a:lumOff val="40000"/>
                  </a:schemeClr>
                </a:solidFill>
              </a:rPr>
              <a:t>)</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1645415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17</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5.4 </a:t>
            </a:r>
            <a:r>
              <a:rPr lang="en-US" dirty="0" err="1"/>
              <a:t>Tính</a:t>
            </a:r>
            <a:r>
              <a:rPr lang="en-US" dirty="0"/>
              <a:t> </a:t>
            </a:r>
            <a:r>
              <a:rPr lang="en-US" dirty="0" err="1"/>
              <a:t>thừa</a:t>
            </a:r>
            <a:r>
              <a:rPr lang="en-US" dirty="0"/>
              <a:t> </a:t>
            </a:r>
            <a:r>
              <a:rPr lang="en-US" dirty="0" err="1"/>
              <a:t>kế</a:t>
            </a:r>
            <a:r>
              <a:rPr lang="en-US" dirty="0"/>
              <a:t> </a:t>
            </a:r>
            <a:r>
              <a:rPr lang="en-US" dirty="0" err="1"/>
              <a:t>trong</a:t>
            </a:r>
            <a:r>
              <a:rPr lang="en-US" dirty="0"/>
              <a:t> Class</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396256"/>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436830"/>
            <a:ext cx="7272667"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tính</a:t>
            </a:r>
            <a:r>
              <a:rPr lang="en-US" b="1" dirty="0" smtClean="0"/>
              <a:t> </a:t>
            </a:r>
            <a:r>
              <a:rPr lang="en-US" b="1" dirty="0" err="1" smtClean="0"/>
              <a:t>kế</a:t>
            </a:r>
            <a:r>
              <a:rPr lang="en-US" b="1" dirty="0" smtClean="0"/>
              <a:t> </a:t>
            </a:r>
            <a:r>
              <a:rPr lang="en-US" b="1" dirty="0" err="1" smtClean="0"/>
              <a:t>thừa</a:t>
            </a:r>
            <a:endParaRPr lang="en-US" b="1" dirty="0">
              <a:solidFill>
                <a:srgbClr val="FF0000"/>
              </a:solidFill>
            </a:endParaRPr>
          </a:p>
        </p:txBody>
      </p:sp>
      <p:sp>
        <p:nvSpPr>
          <p:cNvPr id="16" name="Rectangle 15"/>
          <p:cNvSpPr/>
          <p:nvPr/>
        </p:nvSpPr>
        <p:spPr>
          <a:xfrm>
            <a:off x="910062" y="2030262"/>
            <a:ext cx="7846828" cy="3530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090815" y="2162982"/>
            <a:ext cx="7468393" cy="3139321"/>
          </a:xfrm>
          <a:prstGeom prst="rect">
            <a:avLst/>
          </a:prstGeom>
          <a:noFill/>
        </p:spPr>
        <p:txBody>
          <a:bodyPr wrap="square" rtlCol="0">
            <a:spAutoFit/>
          </a:bodyPr>
          <a:lstStyle/>
          <a:p>
            <a:r>
              <a:rPr lang="vi-VN" dirty="0">
                <a:solidFill>
                  <a:schemeClr val="accent6">
                    <a:lumMod val="75000"/>
                  </a:schemeClr>
                </a:solidFill>
              </a:rPr>
              <a:t># Tạo các đối tượng từ các lớp con </a:t>
            </a:r>
            <a:endParaRPr lang="en-US" dirty="0" smtClean="0">
              <a:solidFill>
                <a:schemeClr val="accent6">
                  <a:lumMod val="75000"/>
                </a:schemeClr>
              </a:solidFill>
            </a:endParaRPr>
          </a:p>
          <a:p>
            <a:r>
              <a:rPr lang="vi-VN" dirty="0" smtClean="0">
                <a:solidFill>
                  <a:schemeClr val="bg1"/>
                </a:solidFill>
              </a:rPr>
              <a:t>car </a:t>
            </a:r>
            <a:r>
              <a:rPr lang="vi-VN" dirty="0">
                <a:solidFill>
                  <a:schemeClr val="bg1"/>
                </a:solidFill>
              </a:rPr>
              <a:t>= Car</a:t>
            </a:r>
            <a:r>
              <a:rPr lang="vi-VN" dirty="0">
                <a:solidFill>
                  <a:schemeClr val="accent4">
                    <a:lumMod val="60000"/>
                    <a:lumOff val="40000"/>
                  </a:schemeClr>
                </a:solidFill>
              </a:rPr>
              <a:t>(</a:t>
            </a:r>
            <a:r>
              <a:rPr lang="vi-VN" dirty="0">
                <a:solidFill>
                  <a:schemeClr val="accent2">
                    <a:lumMod val="75000"/>
                  </a:schemeClr>
                </a:solidFill>
              </a:rPr>
              <a:t>"Toyota"</a:t>
            </a:r>
            <a:r>
              <a:rPr lang="vi-VN" dirty="0">
                <a:solidFill>
                  <a:schemeClr val="bg1"/>
                </a:solidFill>
              </a:rPr>
              <a:t>, </a:t>
            </a:r>
            <a:r>
              <a:rPr lang="vi-VN" dirty="0">
                <a:solidFill>
                  <a:schemeClr val="accent2">
                    <a:lumMod val="75000"/>
                  </a:schemeClr>
                </a:solidFill>
              </a:rPr>
              <a:t>"red"</a:t>
            </a:r>
            <a:r>
              <a:rPr lang="vi-VN" dirty="0">
                <a:solidFill>
                  <a:schemeClr val="accent4">
                    <a:lumMod val="60000"/>
                    <a:lumOff val="40000"/>
                  </a:schemeClr>
                </a:solidFill>
              </a:rPr>
              <a:t>)</a:t>
            </a:r>
            <a:r>
              <a:rPr lang="vi-VN" dirty="0">
                <a:solidFill>
                  <a:schemeClr val="bg1"/>
                </a:solidFill>
              </a:rPr>
              <a:t> </a:t>
            </a:r>
            <a:endParaRPr lang="en-US" dirty="0" smtClean="0">
              <a:solidFill>
                <a:schemeClr val="bg1"/>
              </a:solidFill>
            </a:endParaRPr>
          </a:p>
          <a:p>
            <a:r>
              <a:rPr lang="vi-VN" dirty="0" smtClean="0">
                <a:solidFill>
                  <a:schemeClr val="bg1"/>
                </a:solidFill>
              </a:rPr>
              <a:t>bike </a:t>
            </a:r>
            <a:r>
              <a:rPr lang="vi-VN" dirty="0">
                <a:solidFill>
                  <a:schemeClr val="bg1"/>
                </a:solidFill>
              </a:rPr>
              <a:t>= Bike</a:t>
            </a:r>
            <a:r>
              <a:rPr lang="vi-VN" dirty="0">
                <a:solidFill>
                  <a:schemeClr val="accent4">
                    <a:lumMod val="60000"/>
                    <a:lumOff val="40000"/>
                  </a:schemeClr>
                </a:solidFill>
              </a:rPr>
              <a:t>(</a:t>
            </a:r>
            <a:r>
              <a:rPr lang="vi-VN" dirty="0">
                <a:solidFill>
                  <a:schemeClr val="accent2">
                    <a:lumMod val="75000"/>
                  </a:schemeClr>
                </a:solidFill>
              </a:rPr>
              <a:t>"Giant"</a:t>
            </a:r>
            <a:r>
              <a:rPr lang="vi-VN" dirty="0">
                <a:solidFill>
                  <a:schemeClr val="bg1"/>
                </a:solidFill>
              </a:rPr>
              <a:t>,</a:t>
            </a:r>
            <a:r>
              <a:rPr lang="vi-VN" dirty="0">
                <a:solidFill>
                  <a:schemeClr val="accent2">
                    <a:lumMod val="75000"/>
                  </a:schemeClr>
                </a:solidFill>
              </a:rPr>
              <a:t> "blue</a:t>
            </a:r>
            <a:r>
              <a:rPr lang="vi-VN" dirty="0" smtClean="0">
                <a:solidFill>
                  <a:schemeClr val="accent2">
                    <a:lumMod val="75000"/>
                  </a:schemeClr>
                </a:solidFill>
              </a:rPr>
              <a:t>"</a:t>
            </a:r>
            <a:r>
              <a:rPr lang="vi-VN" dirty="0" smtClean="0">
                <a:solidFill>
                  <a:schemeClr val="accent4">
                    <a:lumMod val="60000"/>
                    <a:lumOff val="40000"/>
                  </a:schemeClr>
                </a:solidFill>
              </a:rPr>
              <a:t>)</a:t>
            </a:r>
            <a:endParaRPr lang="en-US" dirty="0" smtClean="0">
              <a:solidFill>
                <a:schemeClr val="accent4">
                  <a:lumMod val="60000"/>
                  <a:lumOff val="40000"/>
                </a:schemeClr>
              </a:solidFill>
            </a:endParaRPr>
          </a:p>
          <a:p>
            <a:endParaRPr lang="en-US" dirty="0">
              <a:solidFill>
                <a:schemeClr val="bg1"/>
              </a:solidFill>
            </a:endParaRPr>
          </a:p>
          <a:p>
            <a:r>
              <a:rPr lang="vi-VN" dirty="0">
                <a:solidFill>
                  <a:schemeClr val="accent6">
                    <a:lumMod val="75000"/>
                  </a:schemeClr>
                </a:solidFill>
              </a:rPr>
              <a:t># Gọi phương thức từ lớp cha </a:t>
            </a:r>
            <a:endParaRPr lang="en-US" dirty="0" smtClean="0">
              <a:solidFill>
                <a:schemeClr val="accent6">
                  <a:lumMod val="75000"/>
                </a:schemeClr>
              </a:solidFill>
            </a:endParaRPr>
          </a:p>
          <a:p>
            <a:r>
              <a:rPr lang="vi-VN" dirty="0" smtClean="0">
                <a:solidFill>
                  <a:schemeClr val="bg1"/>
                </a:solidFill>
              </a:rPr>
              <a:t>car.drive</a:t>
            </a:r>
            <a:r>
              <a:rPr lang="vi-VN" dirty="0">
                <a:solidFill>
                  <a:schemeClr val="accent4">
                    <a:lumMod val="60000"/>
                    <a:lumOff val="40000"/>
                  </a:schemeClr>
                </a:solidFill>
              </a:rPr>
              <a:t>()</a:t>
            </a:r>
            <a:r>
              <a:rPr lang="vi-VN" dirty="0">
                <a:solidFill>
                  <a:schemeClr val="bg1"/>
                </a:solidFill>
              </a:rPr>
              <a:t> </a:t>
            </a:r>
            <a:r>
              <a:rPr lang="vi-VN" dirty="0">
                <a:solidFill>
                  <a:schemeClr val="accent6">
                    <a:lumMod val="75000"/>
                  </a:schemeClr>
                </a:solidFill>
              </a:rPr>
              <a:t># Output: </a:t>
            </a:r>
            <a:r>
              <a:rPr lang="en-US" dirty="0" err="1" smtClean="0">
                <a:solidFill>
                  <a:schemeClr val="accent6">
                    <a:lumMod val="75000"/>
                  </a:schemeClr>
                </a:solidFill>
              </a:rPr>
              <a:t>Chiếc</a:t>
            </a:r>
            <a:r>
              <a:rPr lang="en-US" dirty="0" smtClean="0">
                <a:solidFill>
                  <a:schemeClr val="accent6">
                    <a:lumMod val="75000"/>
                  </a:schemeClr>
                </a:solidFill>
              </a:rPr>
              <a:t> </a:t>
            </a:r>
            <a:r>
              <a:rPr lang="en-US" dirty="0" err="1" smtClean="0">
                <a:solidFill>
                  <a:schemeClr val="accent6">
                    <a:lumMod val="75000"/>
                  </a:schemeClr>
                </a:solidFill>
              </a:rPr>
              <a:t>xe</a:t>
            </a:r>
            <a:r>
              <a:rPr lang="en-US" dirty="0" smtClean="0">
                <a:solidFill>
                  <a:schemeClr val="accent6">
                    <a:lumMod val="75000"/>
                  </a:schemeClr>
                </a:solidFill>
              </a:rPr>
              <a:t> </a:t>
            </a:r>
            <a:r>
              <a:rPr lang="en-US" dirty="0" err="1" smtClean="0">
                <a:solidFill>
                  <a:schemeClr val="accent6">
                    <a:lumMod val="75000"/>
                  </a:schemeClr>
                </a:solidFill>
              </a:rPr>
              <a:t>màu</a:t>
            </a:r>
            <a:r>
              <a:rPr lang="vi-VN" dirty="0" smtClean="0">
                <a:solidFill>
                  <a:schemeClr val="accent6">
                    <a:lumMod val="75000"/>
                  </a:schemeClr>
                </a:solidFill>
              </a:rPr>
              <a:t> red</a:t>
            </a:r>
            <a:r>
              <a:rPr lang="en-US" dirty="0" smtClean="0">
                <a:solidFill>
                  <a:schemeClr val="accent6">
                    <a:lumMod val="75000"/>
                  </a:schemeClr>
                </a:solidFill>
              </a:rPr>
              <a:t> </a:t>
            </a:r>
            <a:r>
              <a:rPr lang="en-US" dirty="0" err="1" smtClean="0">
                <a:solidFill>
                  <a:schemeClr val="accent6">
                    <a:lumMod val="75000"/>
                  </a:schemeClr>
                </a:solidFill>
              </a:rPr>
              <a:t>hãng</a:t>
            </a:r>
            <a:r>
              <a:rPr lang="vi-VN" dirty="0" smtClean="0">
                <a:solidFill>
                  <a:schemeClr val="accent6">
                    <a:lumMod val="75000"/>
                  </a:schemeClr>
                </a:solidFill>
              </a:rPr>
              <a:t> </a:t>
            </a:r>
            <a:r>
              <a:rPr lang="vi-VN" dirty="0">
                <a:solidFill>
                  <a:schemeClr val="accent6">
                    <a:lumMod val="75000"/>
                  </a:schemeClr>
                </a:solidFill>
              </a:rPr>
              <a:t>Toyota </a:t>
            </a:r>
            <a:r>
              <a:rPr lang="en-US" dirty="0" err="1" smtClean="0">
                <a:solidFill>
                  <a:schemeClr val="accent6">
                    <a:lumMod val="75000"/>
                  </a:schemeClr>
                </a:solidFill>
              </a:rPr>
              <a:t>đang</a:t>
            </a:r>
            <a:r>
              <a:rPr lang="en-US" dirty="0" smtClean="0">
                <a:solidFill>
                  <a:schemeClr val="accent6">
                    <a:lumMod val="75000"/>
                  </a:schemeClr>
                </a:solidFill>
              </a:rPr>
              <a:t> </a:t>
            </a:r>
            <a:r>
              <a:rPr lang="en-US" dirty="0" err="1" smtClean="0">
                <a:solidFill>
                  <a:schemeClr val="accent6">
                    <a:lumMod val="75000"/>
                  </a:schemeClr>
                </a:solidFill>
              </a:rPr>
              <a:t>chạy</a:t>
            </a:r>
            <a:r>
              <a:rPr lang="vi-VN" dirty="0" smtClean="0">
                <a:solidFill>
                  <a:schemeClr val="bg1"/>
                </a:solidFill>
              </a:rPr>
              <a:t>. </a:t>
            </a:r>
            <a:endParaRPr lang="en-US" dirty="0" smtClean="0">
              <a:solidFill>
                <a:schemeClr val="bg1"/>
              </a:solidFill>
            </a:endParaRPr>
          </a:p>
          <a:p>
            <a:r>
              <a:rPr lang="vi-VN" dirty="0" smtClean="0">
                <a:solidFill>
                  <a:schemeClr val="bg1"/>
                </a:solidFill>
              </a:rPr>
              <a:t>bike.drive</a:t>
            </a:r>
            <a:r>
              <a:rPr lang="vi-VN" dirty="0">
                <a:solidFill>
                  <a:schemeClr val="accent4">
                    <a:lumMod val="60000"/>
                    <a:lumOff val="40000"/>
                  </a:schemeClr>
                </a:solidFill>
              </a:rPr>
              <a:t>()</a:t>
            </a:r>
            <a:r>
              <a:rPr lang="vi-VN" dirty="0">
                <a:solidFill>
                  <a:schemeClr val="bg1"/>
                </a:solidFill>
              </a:rPr>
              <a:t> </a:t>
            </a:r>
            <a:r>
              <a:rPr lang="vi-VN" dirty="0">
                <a:solidFill>
                  <a:schemeClr val="accent6">
                    <a:lumMod val="75000"/>
                  </a:schemeClr>
                </a:solidFill>
              </a:rPr>
              <a:t># Output: </a:t>
            </a:r>
            <a:r>
              <a:rPr lang="en-US" dirty="0" err="1">
                <a:solidFill>
                  <a:schemeClr val="accent6">
                    <a:lumMod val="75000"/>
                  </a:schemeClr>
                </a:solidFill>
              </a:rPr>
              <a:t>Chiếc</a:t>
            </a:r>
            <a:r>
              <a:rPr lang="en-US" dirty="0">
                <a:solidFill>
                  <a:schemeClr val="accent6">
                    <a:lumMod val="75000"/>
                  </a:schemeClr>
                </a:solidFill>
              </a:rPr>
              <a:t> </a:t>
            </a:r>
            <a:r>
              <a:rPr lang="en-US" dirty="0" err="1">
                <a:solidFill>
                  <a:schemeClr val="accent6">
                    <a:lumMod val="75000"/>
                  </a:schemeClr>
                </a:solidFill>
              </a:rPr>
              <a:t>xe</a:t>
            </a:r>
            <a:r>
              <a:rPr lang="en-US" dirty="0">
                <a:solidFill>
                  <a:schemeClr val="accent6">
                    <a:lumMod val="75000"/>
                  </a:schemeClr>
                </a:solidFill>
              </a:rPr>
              <a:t> </a:t>
            </a:r>
            <a:r>
              <a:rPr lang="en-US" dirty="0" err="1">
                <a:solidFill>
                  <a:schemeClr val="accent6">
                    <a:lumMod val="75000"/>
                  </a:schemeClr>
                </a:solidFill>
              </a:rPr>
              <a:t>màu</a:t>
            </a:r>
            <a:r>
              <a:rPr lang="vi-VN" dirty="0" smtClean="0">
                <a:solidFill>
                  <a:schemeClr val="accent6">
                    <a:lumMod val="75000"/>
                  </a:schemeClr>
                </a:solidFill>
              </a:rPr>
              <a:t> blue</a:t>
            </a:r>
            <a:r>
              <a:rPr lang="en-US" dirty="0" smtClean="0">
                <a:solidFill>
                  <a:schemeClr val="accent6">
                    <a:lumMod val="75000"/>
                  </a:schemeClr>
                </a:solidFill>
              </a:rPr>
              <a:t> </a:t>
            </a:r>
            <a:r>
              <a:rPr lang="en-US" dirty="0" err="1" smtClean="0">
                <a:solidFill>
                  <a:schemeClr val="accent6">
                    <a:lumMod val="75000"/>
                  </a:schemeClr>
                </a:solidFill>
              </a:rPr>
              <a:t>hãng</a:t>
            </a:r>
            <a:r>
              <a:rPr lang="vi-VN" dirty="0" smtClean="0">
                <a:solidFill>
                  <a:schemeClr val="accent6">
                    <a:lumMod val="75000"/>
                  </a:schemeClr>
                </a:solidFill>
              </a:rPr>
              <a:t> </a:t>
            </a:r>
            <a:r>
              <a:rPr lang="vi-VN" dirty="0">
                <a:solidFill>
                  <a:schemeClr val="accent6">
                    <a:lumMod val="75000"/>
                  </a:schemeClr>
                </a:solidFill>
              </a:rPr>
              <a:t>Giant </a:t>
            </a:r>
            <a:r>
              <a:rPr lang="en-US" dirty="0" err="1">
                <a:solidFill>
                  <a:schemeClr val="accent6">
                    <a:lumMod val="75000"/>
                  </a:schemeClr>
                </a:solidFill>
              </a:rPr>
              <a:t>đang</a:t>
            </a:r>
            <a:r>
              <a:rPr lang="en-US" dirty="0">
                <a:solidFill>
                  <a:schemeClr val="accent6">
                    <a:lumMod val="75000"/>
                  </a:schemeClr>
                </a:solidFill>
              </a:rPr>
              <a:t> </a:t>
            </a:r>
            <a:r>
              <a:rPr lang="en-US" dirty="0" err="1" smtClean="0">
                <a:solidFill>
                  <a:schemeClr val="accent6">
                    <a:lumMod val="75000"/>
                  </a:schemeClr>
                </a:solidFill>
              </a:rPr>
              <a:t>chạy</a:t>
            </a:r>
            <a:r>
              <a:rPr lang="vi-VN" dirty="0" smtClean="0">
                <a:solidFill>
                  <a:schemeClr val="accent6">
                    <a:lumMod val="75000"/>
                  </a:schemeClr>
                </a:solidFill>
              </a:rPr>
              <a:t>.</a:t>
            </a:r>
            <a:endParaRPr lang="en-US" dirty="0" smtClean="0">
              <a:solidFill>
                <a:schemeClr val="accent6">
                  <a:lumMod val="75000"/>
                </a:schemeClr>
              </a:solidFill>
            </a:endParaRPr>
          </a:p>
          <a:p>
            <a:r>
              <a:rPr lang="vi-VN" dirty="0" smtClean="0">
                <a:solidFill>
                  <a:schemeClr val="bg1"/>
                </a:solidFill>
              </a:rPr>
              <a:t> </a:t>
            </a:r>
            <a:endParaRPr lang="en-US" dirty="0" smtClean="0">
              <a:solidFill>
                <a:schemeClr val="bg1"/>
              </a:solidFill>
            </a:endParaRPr>
          </a:p>
          <a:p>
            <a:r>
              <a:rPr lang="vi-VN" dirty="0" smtClean="0">
                <a:solidFill>
                  <a:schemeClr val="accent6">
                    <a:lumMod val="75000"/>
                  </a:schemeClr>
                </a:solidFill>
              </a:rPr>
              <a:t># </a:t>
            </a:r>
            <a:r>
              <a:rPr lang="vi-VN" dirty="0">
                <a:solidFill>
                  <a:schemeClr val="accent6">
                    <a:lumMod val="75000"/>
                  </a:schemeClr>
                </a:solidFill>
              </a:rPr>
              <a:t>Gọi phương thức từ các lớp </a:t>
            </a:r>
            <a:endParaRPr lang="en-US" dirty="0" smtClean="0">
              <a:solidFill>
                <a:schemeClr val="accent6">
                  <a:lumMod val="75000"/>
                </a:schemeClr>
              </a:solidFill>
            </a:endParaRPr>
          </a:p>
          <a:p>
            <a:r>
              <a:rPr lang="vi-VN" dirty="0" smtClean="0">
                <a:solidFill>
                  <a:schemeClr val="bg1"/>
                </a:solidFill>
              </a:rPr>
              <a:t>con </a:t>
            </a:r>
            <a:r>
              <a:rPr lang="vi-VN" dirty="0">
                <a:solidFill>
                  <a:schemeClr val="bg1"/>
                </a:solidFill>
              </a:rPr>
              <a:t>car.honk</a:t>
            </a:r>
            <a:r>
              <a:rPr lang="vi-VN" dirty="0">
                <a:solidFill>
                  <a:schemeClr val="accent4">
                    <a:lumMod val="60000"/>
                    <a:lumOff val="40000"/>
                  </a:schemeClr>
                </a:solidFill>
              </a:rPr>
              <a:t>()</a:t>
            </a:r>
            <a:r>
              <a:rPr lang="vi-VN" dirty="0">
                <a:solidFill>
                  <a:schemeClr val="bg1"/>
                </a:solidFill>
              </a:rPr>
              <a:t> </a:t>
            </a:r>
            <a:r>
              <a:rPr lang="vi-VN" dirty="0">
                <a:solidFill>
                  <a:schemeClr val="accent6">
                    <a:lumMod val="75000"/>
                  </a:schemeClr>
                </a:solidFill>
              </a:rPr>
              <a:t># Output</a:t>
            </a:r>
            <a:r>
              <a:rPr lang="vi-VN" dirty="0" smtClean="0">
                <a:solidFill>
                  <a:schemeClr val="accent6">
                    <a:lumMod val="75000"/>
                  </a:schemeClr>
                </a:solidFill>
              </a:rPr>
              <a:t>:</a:t>
            </a:r>
            <a:r>
              <a:rPr lang="en-US" dirty="0" smtClean="0">
                <a:solidFill>
                  <a:schemeClr val="accent6">
                    <a:lumMod val="75000"/>
                  </a:schemeClr>
                </a:solidFill>
              </a:rPr>
              <a:t> </a:t>
            </a:r>
            <a:r>
              <a:rPr lang="en-US" dirty="0" err="1" smtClean="0">
                <a:solidFill>
                  <a:schemeClr val="accent6">
                    <a:lumMod val="75000"/>
                  </a:schemeClr>
                </a:solidFill>
              </a:rPr>
              <a:t>Kêu</a:t>
            </a:r>
            <a:r>
              <a:rPr lang="vi-VN" dirty="0" smtClean="0">
                <a:solidFill>
                  <a:schemeClr val="accent6">
                    <a:lumMod val="75000"/>
                  </a:schemeClr>
                </a:solidFill>
              </a:rPr>
              <a:t> </a:t>
            </a:r>
            <a:r>
              <a:rPr lang="vi-VN" dirty="0">
                <a:solidFill>
                  <a:schemeClr val="accent6">
                    <a:lumMod val="75000"/>
                  </a:schemeClr>
                </a:solidFill>
              </a:rPr>
              <a:t>Beep beep!</a:t>
            </a:r>
            <a:r>
              <a:rPr lang="vi-VN" dirty="0">
                <a:solidFill>
                  <a:schemeClr val="bg1"/>
                </a:solidFill>
              </a:rPr>
              <a:t> </a:t>
            </a:r>
            <a:endParaRPr lang="en-US" dirty="0" smtClean="0">
              <a:solidFill>
                <a:schemeClr val="bg1"/>
              </a:solidFill>
            </a:endParaRPr>
          </a:p>
          <a:p>
            <a:r>
              <a:rPr lang="vi-VN" dirty="0" smtClean="0">
                <a:solidFill>
                  <a:schemeClr val="bg1"/>
                </a:solidFill>
              </a:rPr>
              <a:t>bike.ring_bell</a:t>
            </a:r>
            <a:r>
              <a:rPr lang="vi-VN" dirty="0">
                <a:solidFill>
                  <a:schemeClr val="accent4">
                    <a:lumMod val="60000"/>
                    <a:lumOff val="40000"/>
                  </a:schemeClr>
                </a:solidFill>
              </a:rPr>
              <a:t>()</a:t>
            </a:r>
            <a:r>
              <a:rPr lang="vi-VN" dirty="0">
                <a:solidFill>
                  <a:schemeClr val="bg1"/>
                </a:solidFill>
              </a:rPr>
              <a:t> </a:t>
            </a:r>
            <a:r>
              <a:rPr lang="vi-VN" dirty="0">
                <a:solidFill>
                  <a:schemeClr val="accent6">
                    <a:lumMod val="75000"/>
                  </a:schemeClr>
                </a:solidFill>
              </a:rPr>
              <a:t># Output: </a:t>
            </a:r>
            <a:r>
              <a:rPr lang="en-US" dirty="0" err="1" smtClean="0">
                <a:solidFill>
                  <a:schemeClr val="accent6">
                    <a:lumMod val="75000"/>
                  </a:schemeClr>
                </a:solidFill>
              </a:rPr>
              <a:t>Kêu</a:t>
            </a:r>
            <a:r>
              <a:rPr lang="en-US" dirty="0" smtClean="0">
                <a:solidFill>
                  <a:schemeClr val="accent6">
                    <a:lumMod val="75000"/>
                  </a:schemeClr>
                </a:solidFill>
              </a:rPr>
              <a:t> </a:t>
            </a:r>
            <a:r>
              <a:rPr lang="vi-VN" dirty="0" smtClean="0">
                <a:solidFill>
                  <a:schemeClr val="accent6">
                    <a:lumMod val="75000"/>
                  </a:schemeClr>
                </a:solidFill>
              </a:rPr>
              <a:t>Ring </a:t>
            </a:r>
            <a:r>
              <a:rPr lang="vi-VN" dirty="0">
                <a:solidFill>
                  <a:schemeClr val="accent6">
                    <a:lumMod val="75000"/>
                  </a:schemeClr>
                </a:solidFill>
              </a:rPr>
              <a:t>ring!</a:t>
            </a:r>
            <a:endParaRPr lang="en-US" dirty="0">
              <a:solidFill>
                <a:schemeClr val="accent6">
                  <a:lumMod val="75000"/>
                </a:schemeClr>
              </a:solidFill>
            </a:endParaRPr>
          </a:p>
        </p:txBody>
      </p:sp>
    </p:spTree>
    <p:extLst>
      <p:ext uri="{BB962C8B-B14F-4D97-AF65-F5344CB8AC3E}">
        <p14:creationId xmlns:p14="http://schemas.microsoft.com/office/powerpoint/2010/main" val="573315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18</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5.4 </a:t>
            </a:r>
            <a:r>
              <a:rPr lang="en-US" dirty="0" err="1"/>
              <a:t>Tính</a:t>
            </a:r>
            <a:r>
              <a:rPr lang="en-US" dirty="0"/>
              <a:t> </a:t>
            </a:r>
            <a:r>
              <a:rPr lang="en-US" dirty="0" err="1"/>
              <a:t>thừa</a:t>
            </a:r>
            <a:r>
              <a:rPr lang="en-US" dirty="0"/>
              <a:t> </a:t>
            </a:r>
            <a:r>
              <a:rPr lang="en-US" dirty="0" err="1"/>
              <a:t>kế</a:t>
            </a:r>
            <a:r>
              <a:rPr lang="en-US" dirty="0"/>
              <a:t> </a:t>
            </a:r>
            <a:r>
              <a:rPr lang="en-US" dirty="0" err="1"/>
              <a:t>trong</a:t>
            </a:r>
            <a:r>
              <a:rPr lang="en-US" dirty="0"/>
              <a:t> Class</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396256"/>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436830"/>
            <a:ext cx="7272667"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tính</a:t>
            </a:r>
            <a:r>
              <a:rPr lang="en-US" b="1" dirty="0" smtClean="0"/>
              <a:t> </a:t>
            </a:r>
            <a:r>
              <a:rPr lang="en-US" b="1" dirty="0" err="1" smtClean="0"/>
              <a:t>kế</a:t>
            </a:r>
            <a:r>
              <a:rPr lang="en-US" b="1" dirty="0" smtClean="0"/>
              <a:t> </a:t>
            </a:r>
            <a:r>
              <a:rPr lang="en-US" b="1" dirty="0" err="1" smtClean="0"/>
              <a:t>thừa</a:t>
            </a:r>
            <a:endParaRPr lang="en-US" b="1" dirty="0">
              <a:solidFill>
                <a:srgbClr val="FF0000"/>
              </a:solidFill>
            </a:endParaRPr>
          </a:p>
        </p:txBody>
      </p:sp>
      <p:sp>
        <p:nvSpPr>
          <p:cNvPr id="8" name="TextBox 7"/>
          <p:cNvSpPr txBox="1"/>
          <p:nvPr/>
        </p:nvSpPr>
        <p:spPr>
          <a:xfrm>
            <a:off x="936092" y="4342233"/>
            <a:ext cx="7474262" cy="646331"/>
          </a:xfrm>
          <a:prstGeom prst="rect">
            <a:avLst/>
          </a:prstGeom>
          <a:noFill/>
        </p:spPr>
        <p:txBody>
          <a:bodyPr wrap="square" rtlCol="0">
            <a:spAutoFit/>
          </a:bodyPr>
          <a:lstStyle/>
          <a:p>
            <a:r>
              <a:rPr lang="vi-VN" dirty="0"/>
              <a:t>Lớp </a:t>
            </a:r>
            <a:r>
              <a:rPr lang="vi-VN" b="1" dirty="0"/>
              <a:t>Car</a:t>
            </a:r>
            <a:r>
              <a:rPr lang="vi-VN" dirty="0"/>
              <a:t> có một phương thức riêng là </a:t>
            </a:r>
            <a:r>
              <a:rPr lang="vi-VN" b="1" dirty="0"/>
              <a:t>honk() </a:t>
            </a:r>
            <a:r>
              <a:rPr lang="vi-VN" dirty="0"/>
              <a:t>để còi xe, </a:t>
            </a:r>
            <a:endParaRPr lang="en-US" dirty="0" smtClean="0"/>
          </a:p>
          <a:p>
            <a:r>
              <a:rPr lang="en-US" dirty="0" smtClean="0"/>
              <a:t>L</a:t>
            </a:r>
            <a:r>
              <a:rPr lang="vi-VN" dirty="0" smtClean="0"/>
              <a:t>ớp </a:t>
            </a:r>
            <a:r>
              <a:rPr lang="vi-VN" b="1" dirty="0"/>
              <a:t>Bike</a:t>
            </a:r>
            <a:r>
              <a:rPr lang="vi-VN" dirty="0"/>
              <a:t> có phương thức riêng là </a:t>
            </a:r>
            <a:r>
              <a:rPr lang="vi-VN" b="1" dirty="0"/>
              <a:t>ring_bell() </a:t>
            </a:r>
            <a:r>
              <a:rPr lang="vi-VN" dirty="0"/>
              <a:t>để chuông xe đạp</a:t>
            </a:r>
            <a:endParaRPr lang="en-US" b="1" dirty="0"/>
          </a:p>
        </p:txBody>
      </p:sp>
      <p:sp>
        <p:nvSpPr>
          <p:cNvPr id="9" name="Flowchart: Decision 8"/>
          <p:cNvSpPr/>
          <p:nvPr/>
        </p:nvSpPr>
        <p:spPr>
          <a:xfrm>
            <a:off x="625365" y="444129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74221" y="1989687"/>
            <a:ext cx="7908301" cy="923330"/>
          </a:xfrm>
          <a:prstGeom prst="rect">
            <a:avLst/>
          </a:prstGeom>
          <a:noFill/>
        </p:spPr>
        <p:txBody>
          <a:bodyPr wrap="square" rtlCol="0">
            <a:spAutoFit/>
          </a:bodyPr>
          <a:lstStyle/>
          <a:p>
            <a:r>
              <a:rPr lang="en-US" dirty="0" smtClean="0"/>
              <a:t>T</a:t>
            </a:r>
            <a:r>
              <a:rPr lang="vi-VN" dirty="0" smtClean="0"/>
              <a:t>rong </a:t>
            </a:r>
            <a:r>
              <a:rPr lang="vi-VN" dirty="0"/>
              <a:t>ví dụ này, chúng ta có lớp cha </a:t>
            </a:r>
            <a:r>
              <a:rPr lang="vi-VN" b="1" dirty="0"/>
              <a:t>Vehicle</a:t>
            </a:r>
            <a:r>
              <a:rPr lang="vi-VN" dirty="0"/>
              <a:t> với phương thức </a:t>
            </a:r>
            <a:r>
              <a:rPr lang="vi-VN" b="1" dirty="0"/>
              <a:t>drive()</a:t>
            </a:r>
            <a:r>
              <a:rPr lang="vi-VN" dirty="0"/>
              <a:t>, mô phỏng hành động của việc lái xe. Các lớp con </a:t>
            </a:r>
            <a:r>
              <a:rPr lang="vi-VN" b="1" dirty="0"/>
              <a:t>Car</a:t>
            </a:r>
            <a:r>
              <a:rPr lang="vi-VN" dirty="0"/>
              <a:t> và </a:t>
            </a:r>
            <a:r>
              <a:rPr lang="vi-VN" b="1" dirty="0"/>
              <a:t>Bike</a:t>
            </a:r>
            <a:r>
              <a:rPr lang="vi-VN" dirty="0"/>
              <a:t> kế thừa </a:t>
            </a:r>
            <a:r>
              <a:rPr lang="en-US" dirty="0" smtClean="0"/>
              <a:t> </a:t>
            </a:r>
            <a:r>
              <a:rPr lang="vi-VN" dirty="0"/>
              <a:t>phương thức </a:t>
            </a:r>
            <a:r>
              <a:rPr lang="vi-VN" b="1" dirty="0"/>
              <a:t>drive</a:t>
            </a:r>
            <a:r>
              <a:rPr lang="vi-VN" b="1" dirty="0" smtClean="0"/>
              <a:t>()</a:t>
            </a:r>
            <a:r>
              <a:rPr lang="en-US" b="1" dirty="0" smtClean="0"/>
              <a:t> </a:t>
            </a:r>
            <a:r>
              <a:rPr lang="vi-VN" dirty="0" smtClean="0"/>
              <a:t>từ </a:t>
            </a:r>
            <a:r>
              <a:rPr lang="vi-VN" dirty="0"/>
              <a:t>lớp cha </a:t>
            </a:r>
            <a:r>
              <a:rPr lang="vi-VN" b="1" dirty="0" smtClean="0"/>
              <a:t>Vehicle</a:t>
            </a:r>
            <a:endParaRPr lang="en-US" b="1" dirty="0"/>
          </a:p>
        </p:txBody>
      </p:sp>
      <p:sp>
        <p:nvSpPr>
          <p:cNvPr id="14" name="Flowchart: Decision 13"/>
          <p:cNvSpPr/>
          <p:nvPr/>
        </p:nvSpPr>
        <p:spPr>
          <a:xfrm>
            <a:off x="625365" y="2069842"/>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0062" y="2997596"/>
            <a:ext cx="7846828" cy="121191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1090815" y="3130316"/>
            <a:ext cx="7468393" cy="923330"/>
          </a:xfrm>
          <a:prstGeom prst="rect">
            <a:avLst/>
          </a:prstGeom>
          <a:noFill/>
        </p:spPr>
        <p:txBody>
          <a:bodyPr wrap="square" rtlCol="0">
            <a:spAutoFit/>
          </a:bodyPr>
          <a:lstStyle/>
          <a:p>
            <a:r>
              <a:rPr lang="vi-VN" dirty="0" smtClean="0">
                <a:solidFill>
                  <a:schemeClr val="accent6">
                    <a:lumMod val="75000"/>
                  </a:schemeClr>
                </a:solidFill>
              </a:rPr>
              <a:t># </a:t>
            </a:r>
            <a:r>
              <a:rPr lang="vi-VN" dirty="0">
                <a:solidFill>
                  <a:schemeClr val="accent6">
                    <a:lumMod val="75000"/>
                  </a:schemeClr>
                </a:solidFill>
              </a:rPr>
              <a:t>Gọi phương thức từ lớp cha </a:t>
            </a:r>
            <a:endParaRPr lang="en-US" dirty="0" smtClean="0">
              <a:solidFill>
                <a:schemeClr val="accent6">
                  <a:lumMod val="75000"/>
                </a:schemeClr>
              </a:solidFill>
            </a:endParaRPr>
          </a:p>
          <a:p>
            <a:r>
              <a:rPr lang="vi-VN" dirty="0" smtClean="0">
                <a:solidFill>
                  <a:schemeClr val="bg1"/>
                </a:solidFill>
              </a:rPr>
              <a:t>car.drive</a:t>
            </a:r>
            <a:r>
              <a:rPr lang="vi-VN" dirty="0">
                <a:solidFill>
                  <a:schemeClr val="accent4">
                    <a:lumMod val="60000"/>
                    <a:lumOff val="40000"/>
                  </a:schemeClr>
                </a:solidFill>
              </a:rPr>
              <a:t>()</a:t>
            </a:r>
            <a:r>
              <a:rPr lang="vi-VN" dirty="0">
                <a:solidFill>
                  <a:schemeClr val="bg1"/>
                </a:solidFill>
              </a:rPr>
              <a:t> </a:t>
            </a:r>
            <a:r>
              <a:rPr lang="vi-VN" dirty="0">
                <a:solidFill>
                  <a:schemeClr val="accent6">
                    <a:lumMod val="75000"/>
                  </a:schemeClr>
                </a:solidFill>
              </a:rPr>
              <a:t># Output: </a:t>
            </a:r>
            <a:r>
              <a:rPr lang="en-US" dirty="0" err="1" smtClean="0">
                <a:solidFill>
                  <a:schemeClr val="accent6">
                    <a:lumMod val="75000"/>
                  </a:schemeClr>
                </a:solidFill>
              </a:rPr>
              <a:t>Chiếc</a:t>
            </a:r>
            <a:r>
              <a:rPr lang="en-US" dirty="0" smtClean="0">
                <a:solidFill>
                  <a:schemeClr val="accent6">
                    <a:lumMod val="75000"/>
                  </a:schemeClr>
                </a:solidFill>
              </a:rPr>
              <a:t> </a:t>
            </a:r>
            <a:r>
              <a:rPr lang="en-US" dirty="0" err="1" smtClean="0">
                <a:solidFill>
                  <a:schemeClr val="accent6">
                    <a:lumMod val="75000"/>
                  </a:schemeClr>
                </a:solidFill>
              </a:rPr>
              <a:t>xe</a:t>
            </a:r>
            <a:r>
              <a:rPr lang="en-US" dirty="0" smtClean="0">
                <a:solidFill>
                  <a:schemeClr val="accent6">
                    <a:lumMod val="75000"/>
                  </a:schemeClr>
                </a:solidFill>
              </a:rPr>
              <a:t> </a:t>
            </a:r>
            <a:r>
              <a:rPr lang="en-US" dirty="0" err="1" smtClean="0">
                <a:solidFill>
                  <a:schemeClr val="accent6">
                    <a:lumMod val="75000"/>
                  </a:schemeClr>
                </a:solidFill>
              </a:rPr>
              <a:t>màu</a:t>
            </a:r>
            <a:r>
              <a:rPr lang="vi-VN" dirty="0" smtClean="0">
                <a:solidFill>
                  <a:schemeClr val="accent6">
                    <a:lumMod val="75000"/>
                  </a:schemeClr>
                </a:solidFill>
              </a:rPr>
              <a:t> red</a:t>
            </a:r>
            <a:r>
              <a:rPr lang="en-US" dirty="0" smtClean="0">
                <a:solidFill>
                  <a:schemeClr val="accent6">
                    <a:lumMod val="75000"/>
                  </a:schemeClr>
                </a:solidFill>
              </a:rPr>
              <a:t> </a:t>
            </a:r>
            <a:r>
              <a:rPr lang="en-US" dirty="0" err="1" smtClean="0">
                <a:solidFill>
                  <a:schemeClr val="accent6">
                    <a:lumMod val="75000"/>
                  </a:schemeClr>
                </a:solidFill>
              </a:rPr>
              <a:t>hãng</a:t>
            </a:r>
            <a:r>
              <a:rPr lang="vi-VN" dirty="0" smtClean="0">
                <a:solidFill>
                  <a:schemeClr val="accent6">
                    <a:lumMod val="75000"/>
                  </a:schemeClr>
                </a:solidFill>
              </a:rPr>
              <a:t> </a:t>
            </a:r>
            <a:r>
              <a:rPr lang="vi-VN" dirty="0">
                <a:solidFill>
                  <a:schemeClr val="accent6">
                    <a:lumMod val="75000"/>
                  </a:schemeClr>
                </a:solidFill>
              </a:rPr>
              <a:t>Toyota </a:t>
            </a:r>
            <a:r>
              <a:rPr lang="en-US" dirty="0" err="1" smtClean="0">
                <a:solidFill>
                  <a:schemeClr val="accent6">
                    <a:lumMod val="75000"/>
                  </a:schemeClr>
                </a:solidFill>
              </a:rPr>
              <a:t>đang</a:t>
            </a:r>
            <a:r>
              <a:rPr lang="en-US" dirty="0" smtClean="0">
                <a:solidFill>
                  <a:schemeClr val="accent6">
                    <a:lumMod val="75000"/>
                  </a:schemeClr>
                </a:solidFill>
              </a:rPr>
              <a:t> </a:t>
            </a:r>
            <a:r>
              <a:rPr lang="en-US" dirty="0" err="1" smtClean="0">
                <a:solidFill>
                  <a:schemeClr val="accent6">
                    <a:lumMod val="75000"/>
                  </a:schemeClr>
                </a:solidFill>
              </a:rPr>
              <a:t>chạy</a:t>
            </a:r>
            <a:r>
              <a:rPr lang="vi-VN" dirty="0" smtClean="0">
                <a:solidFill>
                  <a:schemeClr val="bg1"/>
                </a:solidFill>
              </a:rPr>
              <a:t>. </a:t>
            </a:r>
            <a:endParaRPr lang="en-US" dirty="0" smtClean="0">
              <a:solidFill>
                <a:schemeClr val="bg1"/>
              </a:solidFill>
            </a:endParaRPr>
          </a:p>
          <a:p>
            <a:r>
              <a:rPr lang="vi-VN" dirty="0" smtClean="0">
                <a:solidFill>
                  <a:schemeClr val="bg1"/>
                </a:solidFill>
              </a:rPr>
              <a:t>bike.drive</a:t>
            </a:r>
            <a:r>
              <a:rPr lang="vi-VN" dirty="0">
                <a:solidFill>
                  <a:schemeClr val="accent4">
                    <a:lumMod val="60000"/>
                    <a:lumOff val="40000"/>
                  </a:schemeClr>
                </a:solidFill>
              </a:rPr>
              <a:t>()</a:t>
            </a:r>
            <a:r>
              <a:rPr lang="vi-VN" dirty="0">
                <a:solidFill>
                  <a:schemeClr val="bg1"/>
                </a:solidFill>
              </a:rPr>
              <a:t> </a:t>
            </a:r>
            <a:r>
              <a:rPr lang="vi-VN" dirty="0">
                <a:solidFill>
                  <a:schemeClr val="accent6">
                    <a:lumMod val="75000"/>
                  </a:schemeClr>
                </a:solidFill>
              </a:rPr>
              <a:t># Output: </a:t>
            </a:r>
            <a:r>
              <a:rPr lang="en-US" dirty="0" err="1">
                <a:solidFill>
                  <a:schemeClr val="accent6">
                    <a:lumMod val="75000"/>
                  </a:schemeClr>
                </a:solidFill>
              </a:rPr>
              <a:t>Chiếc</a:t>
            </a:r>
            <a:r>
              <a:rPr lang="en-US" dirty="0">
                <a:solidFill>
                  <a:schemeClr val="accent6">
                    <a:lumMod val="75000"/>
                  </a:schemeClr>
                </a:solidFill>
              </a:rPr>
              <a:t> </a:t>
            </a:r>
            <a:r>
              <a:rPr lang="en-US" dirty="0" err="1">
                <a:solidFill>
                  <a:schemeClr val="accent6">
                    <a:lumMod val="75000"/>
                  </a:schemeClr>
                </a:solidFill>
              </a:rPr>
              <a:t>xe</a:t>
            </a:r>
            <a:r>
              <a:rPr lang="en-US" dirty="0">
                <a:solidFill>
                  <a:schemeClr val="accent6">
                    <a:lumMod val="75000"/>
                  </a:schemeClr>
                </a:solidFill>
              </a:rPr>
              <a:t> </a:t>
            </a:r>
            <a:r>
              <a:rPr lang="en-US" dirty="0" err="1">
                <a:solidFill>
                  <a:schemeClr val="accent6">
                    <a:lumMod val="75000"/>
                  </a:schemeClr>
                </a:solidFill>
              </a:rPr>
              <a:t>màu</a:t>
            </a:r>
            <a:r>
              <a:rPr lang="vi-VN" dirty="0" smtClean="0">
                <a:solidFill>
                  <a:schemeClr val="accent6">
                    <a:lumMod val="75000"/>
                  </a:schemeClr>
                </a:solidFill>
              </a:rPr>
              <a:t> blue</a:t>
            </a:r>
            <a:r>
              <a:rPr lang="en-US" dirty="0" smtClean="0">
                <a:solidFill>
                  <a:schemeClr val="accent6">
                    <a:lumMod val="75000"/>
                  </a:schemeClr>
                </a:solidFill>
              </a:rPr>
              <a:t> </a:t>
            </a:r>
            <a:r>
              <a:rPr lang="en-US" dirty="0" err="1" smtClean="0">
                <a:solidFill>
                  <a:schemeClr val="accent6">
                    <a:lumMod val="75000"/>
                  </a:schemeClr>
                </a:solidFill>
              </a:rPr>
              <a:t>hãng</a:t>
            </a:r>
            <a:r>
              <a:rPr lang="vi-VN" dirty="0" smtClean="0">
                <a:solidFill>
                  <a:schemeClr val="accent6">
                    <a:lumMod val="75000"/>
                  </a:schemeClr>
                </a:solidFill>
              </a:rPr>
              <a:t> </a:t>
            </a:r>
            <a:r>
              <a:rPr lang="vi-VN" dirty="0">
                <a:solidFill>
                  <a:schemeClr val="accent6">
                    <a:lumMod val="75000"/>
                  </a:schemeClr>
                </a:solidFill>
              </a:rPr>
              <a:t>Giant </a:t>
            </a:r>
            <a:r>
              <a:rPr lang="en-US" dirty="0" err="1">
                <a:solidFill>
                  <a:schemeClr val="accent6">
                    <a:lumMod val="75000"/>
                  </a:schemeClr>
                </a:solidFill>
              </a:rPr>
              <a:t>đang</a:t>
            </a:r>
            <a:r>
              <a:rPr lang="en-US" dirty="0">
                <a:solidFill>
                  <a:schemeClr val="accent6">
                    <a:lumMod val="75000"/>
                  </a:schemeClr>
                </a:solidFill>
              </a:rPr>
              <a:t> </a:t>
            </a:r>
            <a:r>
              <a:rPr lang="en-US" dirty="0" err="1" smtClean="0">
                <a:solidFill>
                  <a:schemeClr val="accent6">
                    <a:lumMod val="75000"/>
                  </a:schemeClr>
                </a:solidFill>
              </a:rPr>
              <a:t>chạy</a:t>
            </a:r>
            <a:r>
              <a:rPr lang="vi-VN" dirty="0" smtClean="0">
                <a:solidFill>
                  <a:schemeClr val="accent6">
                    <a:lumMod val="75000"/>
                  </a:schemeClr>
                </a:solidFill>
              </a:rPr>
              <a:t>.</a:t>
            </a:r>
            <a:endParaRPr lang="en-US" dirty="0" smtClean="0">
              <a:solidFill>
                <a:schemeClr val="accent6">
                  <a:lumMod val="75000"/>
                </a:schemeClr>
              </a:solidFill>
            </a:endParaRPr>
          </a:p>
        </p:txBody>
      </p:sp>
      <p:sp>
        <p:nvSpPr>
          <p:cNvPr id="18" name="Rectangle 17"/>
          <p:cNvSpPr/>
          <p:nvPr/>
        </p:nvSpPr>
        <p:spPr>
          <a:xfrm>
            <a:off x="910062" y="5137681"/>
            <a:ext cx="7846828" cy="12339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1090815" y="5270401"/>
            <a:ext cx="7468393" cy="923330"/>
          </a:xfrm>
          <a:prstGeom prst="rect">
            <a:avLst/>
          </a:prstGeom>
          <a:noFill/>
        </p:spPr>
        <p:txBody>
          <a:bodyPr wrap="square" rtlCol="0">
            <a:spAutoFit/>
          </a:bodyPr>
          <a:lstStyle/>
          <a:p>
            <a:r>
              <a:rPr lang="vi-VN" dirty="0" smtClean="0">
                <a:solidFill>
                  <a:schemeClr val="accent6">
                    <a:lumMod val="75000"/>
                  </a:schemeClr>
                </a:solidFill>
              </a:rPr>
              <a:t># </a:t>
            </a:r>
            <a:r>
              <a:rPr lang="vi-VN" dirty="0">
                <a:solidFill>
                  <a:schemeClr val="accent6">
                    <a:lumMod val="75000"/>
                  </a:schemeClr>
                </a:solidFill>
              </a:rPr>
              <a:t>Gọi phương thức từ các lớp </a:t>
            </a:r>
            <a:endParaRPr lang="en-US" dirty="0" smtClean="0">
              <a:solidFill>
                <a:schemeClr val="accent6">
                  <a:lumMod val="75000"/>
                </a:schemeClr>
              </a:solidFill>
            </a:endParaRPr>
          </a:p>
          <a:p>
            <a:r>
              <a:rPr lang="vi-VN" dirty="0" smtClean="0">
                <a:solidFill>
                  <a:schemeClr val="bg1"/>
                </a:solidFill>
              </a:rPr>
              <a:t>con </a:t>
            </a:r>
            <a:r>
              <a:rPr lang="vi-VN" dirty="0">
                <a:solidFill>
                  <a:schemeClr val="bg1"/>
                </a:solidFill>
              </a:rPr>
              <a:t>car.honk</a:t>
            </a:r>
            <a:r>
              <a:rPr lang="vi-VN" dirty="0">
                <a:solidFill>
                  <a:schemeClr val="accent4">
                    <a:lumMod val="60000"/>
                    <a:lumOff val="40000"/>
                  </a:schemeClr>
                </a:solidFill>
              </a:rPr>
              <a:t>()</a:t>
            </a:r>
            <a:r>
              <a:rPr lang="vi-VN" dirty="0">
                <a:solidFill>
                  <a:schemeClr val="bg1"/>
                </a:solidFill>
              </a:rPr>
              <a:t> </a:t>
            </a:r>
            <a:r>
              <a:rPr lang="vi-VN" dirty="0">
                <a:solidFill>
                  <a:schemeClr val="accent6">
                    <a:lumMod val="75000"/>
                  </a:schemeClr>
                </a:solidFill>
              </a:rPr>
              <a:t># Output</a:t>
            </a:r>
            <a:r>
              <a:rPr lang="vi-VN" dirty="0" smtClean="0">
                <a:solidFill>
                  <a:schemeClr val="accent6">
                    <a:lumMod val="75000"/>
                  </a:schemeClr>
                </a:solidFill>
              </a:rPr>
              <a:t>:</a:t>
            </a:r>
            <a:r>
              <a:rPr lang="en-US" dirty="0" smtClean="0">
                <a:solidFill>
                  <a:schemeClr val="accent6">
                    <a:lumMod val="75000"/>
                  </a:schemeClr>
                </a:solidFill>
              </a:rPr>
              <a:t> </a:t>
            </a:r>
            <a:r>
              <a:rPr lang="en-US" dirty="0" err="1" smtClean="0">
                <a:solidFill>
                  <a:schemeClr val="accent6">
                    <a:lumMod val="75000"/>
                  </a:schemeClr>
                </a:solidFill>
              </a:rPr>
              <a:t>Kêu</a:t>
            </a:r>
            <a:r>
              <a:rPr lang="vi-VN" dirty="0" smtClean="0">
                <a:solidFill>
                  <a:schemeClr val="accent6">
                    <a:lumMod val="75000"/>
                  </a:schemeClr>
                </a:solidFill>
              </a:rPr>
              <a:t> </a:t>
            </a:r>
            <a:r>
              <a:rPr lang="vi-VN" dirty="0">
                <a:solidFill>
                  <a:schemeClr val="accent6">
                    <a:lumMod val="75000"/>
                  </a:schemeClr>
                </a:solidFill>
              </a:rPr>
              <a:t>Beep beep!</a:t>
            </a:r>
            <a:r>
              <a:rPr lang="vi-VN" dirty="0">
                <a:solidFill>
                  <a:schemeClr val="bg1"/>
                </a:solidFill>
              </a:rPr>
              <a:t> </a:t>
            </a:r>
            <a:endParaRPr lang="en-US" dirty="0" smtClean="0">
              <a:solidFill>
                <a:schemeClr val="bg1"/>
              </a:solidFill>
            </a:endParaRPr>
          </a:p>
          <a:p>
            <a:r>
              <a:rPr lang="vi-VN" dirty="0" smtClean="0">
                <a:solidFill>
                  <a:schemeClr val="bg1"/>
                </a:solidFill>
              </a:rPr>
              <a:t>bike.ring_bell</a:t>
            </a:r>
            <a:r>
              <a:rPr lang="vi-VN" dirty="0">
                <a:solidFill>
                  <a:schemeClr val="accent4">
                    <a:lumMod val="60000"/>
                    <a:lumOff val="40000"/>
                  </a:schemeClr>
                </a:solidFill>
              </a:rPr>
              <a:t>()</a:t>
            </a:r>
            <a:r>
              <a:rPr lang="vi-VN" dirty="0">
                <a:solidFill>
                  <a:schemeClr val="bg1"/>
                </a:solidFill>
              </a:rPr>
              <a:t> </a:t>
            </a:r>
            <a:r>
              <a:rPr lang="vi-VN" dirty="0">
                <a:solidFill>
                  <a:schemeClr val="accent6">
                    <a:lumMod val="75000"/>
                  </a:schemeClr>
                </a:solidFill>
              </a:rPr>
              <a:t># Output: </a:t>
            </a:r>
            <a:r>
              <a:rPr lang="en-US" dirty="0" err="1" smtClean="0">
                <a:solidFill>
                  <a:schemeClr val="accent6">
                    <a:lumMod val="75000"/>
                  </a:schemeClr>
                </a:solidFill>
              </a:rPr>
              <a:t>Kêu</a:t>
            </a:r>
            <a:r>
              <a:rPr lang="en-US" dirty="0" smtClean="0">
                <a:solidFill>
                  <a:schemeClr val="accent6">
                    <a:lumMod val="75000"/>
                  </a:schemeClr>
                </a:solidFill>
              </a:rPr>
              <a:t> </a:t>
            </a:r>
            <a:r>
              <a:rPr lang="vi-VN" dirty="0" smtClean="0">
                <a:solidFill>
                  <a:schemeClr val="accent6">
                    <a:lumMod val="75000"/>
                  </a:schemeClr>
                </a:solidFill>
              </a:rPr>
              <a:t>Ring </a:t>
            </a:r>
            <a:r>
              <a:rPr lang="vi-VN" dirty="0">
                <a:solidFill>
                  <a:schemeClr val="accent6">
                    <a:lumMod val="75000"/>
                  </a:schemeClr>
                </a:solidFill>
              </a:rPr>
              <a:t>ring!</a:t>
            </a:r>
            <a:endParaRPr lang="en-US" dirty="0">
              <a:solidFill>
                <a:schemeClr val="accent6">
                  <a:lumMod val="75000"/>
                </a:schemeClr>
              </a:solidFill>
            </a:endParaRPr>
          </a:p>
        </p:txBody>
      </p:sp>
    </p:spTree>
    <p:extLst>
      <p:ext uri="{BB962C8B-B14F-4D97-AF65-F5344CB8AC3E}">
        <p14:creationId xmlns:p14="http://schemas.microsoft.com/office/powerpoint/2010/main" val="4264619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19</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5.4 </a:t>
            </a:r>
            <a:r>
              <a:rPr lang="en-US" dirty="0" err="1"/>
              <a:t>Tính</a:t>
            </a:r>
            <a:r>
              <a:rPr lang="en-US" dirty="0"/>
              <a:t> </a:t>
            </a:r>
            <a:r>
              <a:rPr lang="en-US" dirty="0" err="1"/>
              <a:t>thừa</a:t>
            </a:r>
            <a:r>
              <a:rPr lang="en-US" dirty="0"/>
              <a:t> </a:t>
            </a:r>
            <a:r>
              <a:rPr lang="en-US" dirty="0" err="1"/>
              <a:t>kế</a:t>
            </a:r>
            <a:r>
              <a:rPr lang="en-US" dirty="0"/>
              <a:t> </a:t>
            </a:r>
            <a:r>
              <a:rPr lang="en-US" dirty="0" err="1"/>
              <a:t>trong</a:t>
            </a:r>
            <a:r>
              <a:rPr lang="en-US" dirty="0"/>
              <a:t> Class</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396256"/>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436830"/>
            <a:ext cx="7272667" cy="369332"/>
          </a:xfrm>
          <a:prstGeom prst="rect">
            <a:avLst/>
          </a:prstGeom>
          <a:noFill/>
        </p:spPr>
        <p:txBody>
          <a:bodyPr wrap="square" rtlCol="0">
            <a:spAutoFit/>
          </a:bodyPr>
          <a:lstStyle/>
          <a:p>
            <a:r>
              <a:rPr lang="en-US" b="1" dirty="0" err="1" smtClean="0"/>
              <a:t>Truy</a:t>
            </a:r>
            <a:r>
              <a:rPr lang="en-US" b="1" dirty="0" smtClean="0"/>
              <a:t> </a:t>
            </a:r>
            <a:r>
              <a:rPr lang="en-US" b="1" dirty="0" err="1" smtClean="0"/>
              <a:t>cập</a:t>
            </a:r>
            <a:r>
              <a:rPr lang="en-US" b="1" dirty="0" smtClean="0"/>
              <a:t> </a:t>
            </a:r>
            <a:r>
              <a:rPr lang="en-US" b="1" dirty="0" err="1" smtClean="0"/>
              <a:t>đến</a:t>
            </a:r>
            <a:r>
              <a:rPr lang="en-US" b="1" dirty="0" smtClean="0"/>
              <a:t> </a:t>
            </a:r>
            <a:r>
              <a:rPr lang="en-US" b="1" dirty="0" err="1" smtClean="0"/>
              <a:t>thuộc</a:t>
            </a:r>
            <a:r>
              <a:rPr lang="en-US" b="1" dirty="0" smtClean="0"/>
              <a:t> </a:t>
            </a:r>
            <a:r>
              <a:rPr lang="en-US" b="1" dirty="0" err="1" smtClean="0"/>
              <a:t>tính</a:t>
            </a:r>
            <a:r>
              <a:rPr lang="en-US" b="1" dirty="0" smtClean="0"/>
              <a:t>, </a:t>
            </a:r>
            <a:r>
              <a:rPr lang="en-US" b="1" dirty="0" err="1" smtClean="0"/>
              <a:t>phương</a:t>
            </a:r>
            <a:r>
              <a:rPr lang="en-US" b="1" dirty="0" smtClean="0"/>
              <a:t> </a:t>
            </a:r>
            <a:r>
              <a:rPr lang="en-US" b="1" dirty="0" err="1" smtClean="0"/>
              <a:t>thức</a:t>
            </a:r>
            <a:r>
              <a:rPr lang="en-US" b="1" dirty="0" smtClean="0"/>
              <a:t> </a:t>
            </a:r>
            <a:r>
              <a:rPr lang="en-US" b="1" dirty="0" err="1" smtClean="0"/>
              <a:t>của</a:t>
            </a:r>
            <a:r>
              <a:rPr lang="en-US" b="1" dirty="0" smtClean="0"/>
              <a:t> Class Cha</a:t>
            </a:r>
            <a:endParaRPr lang="en-US" b="1" dirty="0">
              <a:solidFill>
                <a:srgbClr val="FF0000"/>
              </a:solidFill>
            </a:endParaRPr>
          </a:p>
        </p:txBody>
      </p:sp>
      <p:sp>
        <p:nvSpPr>
          <p:cNvPr id="10" name="TextBox 9"/>
          <p:cNvSpPr txBox="1"/>
          <p:nvPr/>
        </p:nvSpPr>
        <p:spPr>
          <a:xfrm>
            <a:off x="774221" y="1989687"/>
            <a:ext cx="7908301" cy="646331"/>
          </a:xfrm>
          <a:prstGeom prst="rect">
            <a:avLst/>
          </a:prstGeom>
          <a:noFill/>
        </p:spPr>
        <p:txBody>
          <a:bodyPr wrap="square" rtlCol="0">
            <a:spAutoFit/>
          </a:bodyPr>
          <a:lstStyle/>
          <a:p>
            <a:r>
              <a:rPr lang="en-US" dirty="0" err="1" smtClean="0"/>
              <a:t>Chúng</a:t>
            </a:r>
            <a:r>
              <a:rPr lang="en-US" dirty="0" smtClean="0"/>
              <a:t> ta </a:t>
            </a:r>
            <a:r>
              <a:rPr lang="en-US" dirty="0" err="1" smtClean="0"/>
              <a:t>hoàn</a:t>
            </a:r>
            <a:r>
              <a:rPr lang="en-US" dirty="0" smtClean="0"/>
              <a:t> </a:t>
            </a:r>
            <a:r>
              <a:rPr lang="en-US" dirty="0" err="1" smtClean="0"/>
              <a:t>toàn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đến</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của</a:t>
            </a:r>
            <a:r>
              <a:rPr lang="en-US" dirty="0" smtClean="0"/>
              <a:t> class Cha </a:t>
            </a:r>
            <a:r>
              <a:rPr lang="en-US" dirty="0" err="1" smtClean="0"/>
              <a:t>từ</a:t>
            </a:r>
            <a:r>
              <a:rPr lang="en-US" dirty="0" smtClean="0"/>
              <a:t> Class Con </a:t>
            </a:r>
            <a:r>
              <a:rPr lang="en-US" dirty="0" err="1" smtClean="0"/>
              <a:t>khi</a:t>
            </a:r>
            <a:r>
              <a:rPr lang="en-US" dirty="0" smtClean="0"/>
              <a:t> </a:t>
            </a:r>
            <a:r>
              <a:rPr lang="en-US" dirty="0" err="1" smtClean="0"/>
              <a:t>đang</a:t>
            </a:r>
            <a:r>
              <a:rPr lang="en-US" dirty="0" smtClean="0"/>
              <a:t> ở </a:t>
            </a:r>
            <a:r>
              <a:rPr lang="en-US" dirty="0" err="1" smtClean="0"/>
              <a:t>trong</a:t>
            </a:r>
            <a:r>
              <a:rPr lang="en-US" dirty="0" smtClean="0"/>
              <a:t> </a:t>
            </a:r>
            <a:r>
              <a:rPr lang="en-US" dirty="0" err="1" smtClean="0"/>
              <a:t>phần</a:t>
            </a:r>
            <a:r>
              <a:rPr lang="en-US" dirty="0" smtClean="0"/>
              <a:t> </a:t>
            </a:r>
            <a:r>
              <a:rPr lang="en-US" dirty="0" err="1" smtClean="0"/>
              <a:t>thân</a:t>
            </a:r>
            <a:r>
              <a:rPr lang="en-US" dirty="0" smtClean="0"/>
              <a:t> </a:t>
            </a:r>
            <a:r>
              <a:rPr lang="en-US" dirty="0" err="1" smtClean="0"/>
              <a:t>cũa</a:t>
            </a:r>
            <a:r>
              <a:rPr lang="en-US" dirty="0" smtClean="0"/>
              <a:t> Class Con </a:t>
            </a:r>
            <a:r>
              <a:rPr lang="en-US" dirty="0" err="1" smtClean="0"/>
              <a:t>như</a:t>
            </a:r>
            <a:r>
              <a:rPr lang="en-US" dirty="0" smtClean="0"/>
              <a:t> </a:t>
            </a:r>
            <a:r>
              <a:rPr lang="en-US" dirty="0" err="1" smtClean="0"/>
              <a:t>sau</a:t>
            </a:r>
            <a:endParaRPr lang="en-US" b="1" dirty="0"/>
          </a:p>
        </p:txBody>
      </p:sp>
      <p:sp>
        <p:nvSpPr>
          <p:cNvPr id="18" name="Rectangle 17"/>
          <p:cNvSpPr/>
          <p:nvPr/>
        </p:nvSpPr>
        <p:spPr>
          <a:xfrm>
            <a:off x="648586" y="2716944"/>
            <a:ext cx="8108304" cy="384334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792096" y="2849665"/>
            <a:ext cx="7772460" cy="3693319"/>
          </a:xfrm>
          <a:prstGeom prst="rect">
            <a:avLst/>
          </a:prstGeom>
          <a:noFill/>
        </p:spPr>
        <p:txBody>
          <a:bodyPr wrap="square" rtlCol="0">
            <a:spAutoFit/>
          </a:bodyPr>
          <a:lstStyle/>
          <a:p>
            <a:r>
              <a:rPr lang="en-US" dirty="0">
                <a:solidFill>
                  <a:srgbClr val="00B0F0"/>
                </a:solidFill>
              </a:rPr>
              <a:t>class</a:t>
            </a:r>
            <a:r>
              <a:rPr lang="en-US" dirty="0">
                <a:solidFill>
                  <a:schemeClr val="bg1"/>
                </a:solidFill>
              </a:rPr>
              <a:t> </a:t>
            </a:r>
            <a:r>
              <a:rPr lang="en-US" dirty="0" err="1" smtClean="0">
                <a:solidFill>
                  <a:schemeClr val="bg1"/>
                </a:solidFill>
              </a:rPr>
              <a:t>WheelChair</a:t>
            </a:r>
            <a:r>
              <a:rPr lang="en-US" dirty="0" smtClean="0">
                <a:solidFill>
                  <a:schemeClr val="accent4">
                    <a:lumMod val="60000"/>
                    <a:lumOff val="40000"/>
                  </a:schemeClr>
                </a:solidFill>
              </a:rPr>
              <a:t>(</a:t>
            </a:r>
            <a:r>
              <a:rPr lang="en-US" dirty="0" smtClean="0">
                <a:solidFill>
                  <a:schemeClr val="bg1"/>
                </a:solidFill>
              </a:rPr>
              <a:t>Vehicle</a:t>
            </a:r>
            <a:r>
              <a:rPr lang="en-US" dirty="0" smtClean="0">
                <a:solidFill>
                  <a:schemeClr val="accent4">
                    <a:lumMod val="60000"/>
                    <a:lumOff val="40000"/>
                  </a:schemeClr>
                </a:solidFill>
              </a:rPr>
              <a:t>)</a:t>
            </a:r>
            <a:r>
              <a:rPr lang="en-US" dirty="0" smtClean="0">
                <a:solidFill>
                  <a:schemeClr val="bg1"/>
                </a:solidFill>
              </a:rPr>
              <a:t>: </a:t>
            </a:r>
            <a:r>
              <a:rPr lang="en-US" dirty="0">
                <a:solidFill>
                  <a:schemeClr val="accent6">
                    <a:lumMod val="75000"/>
                  </a:schemeClr>
                </a:solidFill>
              </a:rPr>
              <a:t>#</a:t>
            </a:r>
            <a:r>
              <a:rPr lang="en-US" dirty="0" err="1">
                <a:solidFill>
                  <a:schemeClr val="accent6">
                    <a:lumMod val="75000"/>
                  </a:schemeClr>
                </a:solidFill>
              </a:rPr>
              <a:t>Xe</a:t>
            </a:r>
            <a:r>
              <a:rPr lang="en-US" dirty="0">
                <a:solidFill>
                  <a:schemeClr val="accent6">
                    <a:lumMod val="75000"/>
                  </a:schemeClr>
                </a:solidFill>
              </a:rPr>
              <a:t> </a:t>
            </a:r>
            <a:r>
              <a:rPr lang="en-US" dirty="0" err="1" smtClean="0">
                <a:solidFill>
                  <a:schemeClr val="accent6">
                    <a:lumMod val="75000"/>
                  </a:schemeClr>
                </a:solidFill>
              </a:rPr>
              <a:t>lăn</a:t>
            </a:r>
            <a:endParaRPr lang="en-US" dirty="0" smtClean="0">
              <a:solidFill>
                <a:schemeClr val="accent6">
                  <a:lumMod val="75000"/>
                </a:schemeClr>
              </a:solidFill>
            </a:endParaRPr>
          </a:p>
          <a:p>
            <a:r>
              <a:rPr lang="en-US" dirty="0">
                <a:solidFill>
                  <a:schemeClr val="accent6">
                    <a:lumMod val="75000"/>
                  </a:schemeClr>
                </a:solidFill>
              </a:rPr>
              <a:t> </a:t>
            </a:r>
            <a:r>
              <a:rPr lang="en-US" dirty="0" smtClean="0">
                <a:solidFill>
                  <a:schemeClr val="accent6">
                    <a:lumMod val="75000"/>
                  </a:schemeClr>
                </a:solidFill>
              </a:rPr>
              <a:t>    </a:t>
            </a:r>
            <a:r>
              <a:rPr lang="en-US" dirty="0" err="1">
                <a:solidFill>
                  <a:srgbClr val="00B0F0"/>
                </a:solidFill>
              </a:rPr>
              <a:t>def</a:t>
            </a:r>
            <a:r>
              <a:rPr lang="en-US" dirty="0">
                <a:solidFill>
                  <a:schemeClr val="bg1"/>
                </a:solidFill>
              </a:rPr>
              <a:t> __</a:t>
            </a:r>
            <a:r>
              <a:rPr lang="en-US" dirty="0" err="1">
                <a:solidFill>
                  <a:schemeClr val="bg1"/>
                </a:solidFill>
              </a:rPr>
              <a:t>init</a:t>
            </a:r>
            <a:r>
              <a:rPr lang="en-US" dirty="0">
                <a:solidFill>
                  <a:schemeClr val="bg1"/>
                </a:solidFill>
              </a:rPr>
              <a:t>__</a:t>
            </a:r>
            <a:r>
              <a:rPr lang="en-US" dirty="0">
                <a:solidFill>
                  <a:schemeClr val="accent4">
                    <a:lumMod val="60000"/>
                    <a:lumOff val="40000"/>
                  </a:schemeClr>
                </a:solidFill>
              </a:rPr>
              <a:t>(</a:t>
            </a:r>
            <a:r>
              <a:rPr lang="en-US" dirty="0">
                <a:solidFill>
                  <a:schemeClr val="bg1"/>
                </a:solidFill>
              </a:rPr>
              <a:t>self, brand, </a:t>
            </a:r>
            <a:r>
              <a:rPr lang="en-US" dirty="0" smtClean="0">
                <a:solidFill>
                  <a:schemeClr val="bg1"/>
                </a:solidFill>
              </a:rPr>
              <a:t>color, object</a:t>
            </a:r>
            <a:r>
              <a:rPr lang="en-US" dirty="0" smtClean="0">
                <a:solidFill>
                  <a:schemeClr val="accent4">
                    <a:lumMod val="60000"/>
                    <a:lumOff val="40000"/>
                  </a:schemeClr>
                </a:solidFill>
              </a:rPr>
              <a: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khởi</a:t>
            </a:r>
            <a:r>
              <a:rPr lang="en-US" dirty="0" smtClean="0">
                <a:solidFill>
                  <a:schemeClr val="accent6">
                    <a:lumMod val="75000"/>
                  </a:schemeClr>
                </a:solidFill>
              </a:rPr>
              <a:t> </a:t>
            </a:r>
            <a:r>
              <a:rPr lang="en-US" dirty="0" err="1" smtClean="0">
                <a:solidFill>
                  <a:schemeClr val="accent6">
                    <a:lumMod val="75000"/>
                  </a:schemeClr>
                </a:solidFill>
              </a:rPr>
              <a:t>tạo</a:t>
            </a:r>
            <a:r>
              <a:rPr lang="en-US" dirty="0" smtClean="0">
                <a:solidFill>
                  <a:schemeClr val="accent6">
                    <a:lumMod val="75000"/>
                  </a:schemeClr>
                </a:solidFill>
              </a:rPr>
              <a:t> Class wheelchair</a:t>
            </a:r>
            <a:endParaRPr lang="en-US" dirty="0">
              <a:solidFill>
                <a:schemeClr val="accent6">
                  <a:lumMod val="75000"/>
                </a:schemeClr>
              </a:solidFill>
            </a:endParaRPr>
          </a:p>
          <a:p>
            <a:r>
              <a:rPr lang="en-US" dirty="0">
                <a:solidFill>
                  <a:schemeClr val="bg1"/>
                </a:solidFill>
              </a:rPr>
              <a:t>            super().__</a:t>
            </a:r>
            <a:r>
              <a:rPr lang="en-US" dirty="0" err="1">
                <a:solidFill>
                  <a:schemeClr val="bg1"/>
                </a:solidFill>
              </a:rPr>
              <a:t>init</a:t>
            </a:r>
            <a:r>
              <a:rPr lang="en-US" dirty="0" smtClean="0">
                <a:solidFill>
                  <a:schemeClr val="bg1"/>
                </a:solidFill>
              </a:rPr>
              <a:t>__(brand, color) </a:t>
            </a:r>
            <a:r>
              <a:rPr lang="en-US" dirty="0">
                <a:solidFill>
                  <a:schemeClr val="accent6">
                    <a:lumMod val="75000"/>
                  </a:schemeClr>
                </a:solidFill>
              </a:rPr>
              <a:t>#</a:t>
            </a:r>
            <a:r>
              <a:rPr lang="en-US" dirty="0" err="1">
                <a:solidFill>
                  <a:schemeClr val="accent6">
                    <a:lumMod val="75000"/>
                  </a:schemeClr>
                </a:solidFill>
              </a:rPr>
              <a:t>khởi</a:t>
            </a:r>
            <a:r>
              <a:rPr lang="en-US" dirty="0">
                <a:solidFill>
                  <a:schemeClr val="accent6">
                    <a:lumMod val="75000"/>
                  </a:schemeClr>
                </a:solidFill>
              </a:rPr>
              <a:t> </a:t>
            </a:r>
            <a:r>
              <a:rPr lang="en-US" dirty="0" err="1">
                <a:solidFill>
                  <a:schemeClr val="accent6">
                    <a:lumMod val="75000"/>
                  </a:schemeClr>
                </a:solidFill>
              </a:rPr>
              <a:t>tạo</a:t>
            </a:r>
            <a:r>
              <a:rPr lang="en-US" dirty="0">
                <a:solidFill>
                  <a:schemeClr val="accent6">
                    <a:lumMod val="75000"/>
                  </a:schemeClr>
                </a:solidFill>
              </a:rPr>
              <a:t> Class </a:t>
            </a:r>
            <a:r>
              <a:rPr lang="en-US" dirty="0" smtClean="0">
                <a:solidFill>
                  <a:schemeClr val="accent6">
                    <a:lumMod val="75000"/>
                  </a:schemeClr>
                </a:solidFill>
              </a:rPr>
              <a:t>CHA Vehicle</a:t>
            </a:r>
            <a:endParaRPr lang="en-US" dirty="0" smtClean="0">
              <a:solidFill>
                <a:schemeClr val="bg1"/>
              </a:solidFill>
            </a:endParaRPr>
          </a:p>
          <a:p>
            <a:r>
              <a:rPr lang="en-US" dirty="0">
                <a:solidFill>
                  <a:schemeClr val="bg1"/>
                </a:solidFill>
              </a:rPr>
              <a:t>	</a:t>
            </a:r>
            <a:r>
              <a:rPr lang="en-US" dirty="0" err="1" smtClean="0">
                <a:solidFill>
                  <a:srgbClr val="00B0F0"/>
                </a:solidFill>
              </a:rPr>
              <a:t>self</a:t>
            </a:r>
            <a:r>
              <a:rPr lang="en-US" dirty="0" err="1" smtClean="0">
                <a:solidFill>
                  <a:schemeClr val="bg1"/>
                </a:solidFill>
              </a:rPr>
              <a:t>.object</a:t>
            </a:r>
            <a:r>
              <a:rPr lang="en-US" dirty="0" smtClean="0">
                <a:solidFill>
                  <a:schemeClr val="bg1"/>
                </a:solidFill>
              </a:rPr>
              <a:t> </a:t>
            </a:r>
            <a:r>
              <a:rPr lang="en-US" dirty="0">
                <a:solidFill>
                  <a:schemeClr val="bg1"/>
                </a:solidFill>
              </a:rPr>
              <a:t>= </a:t>
            </a:r>
            <a:r>
              <a:rPr lang="en-US" dirty="0" smtClean="0">
                <a:solidFill>
                  <a:schemeClr val="bg1"/>
                </a:solidFill>
              </a:rPr>
              <a:t>object </a:t>
            </a:r>
            <a:r>
              <a:rPr lang="en-US" dirty="0" smtClean="0">
                <a:solidFill>
                  <a:schemeClr val="accent6">
                    <a:lumMod val="75000"/>
                  </a:schemeClr>
                </a:solidFill>
              </a:rPr>
              <a:t>#</a:t>
            </a:r>
            <a:r>
              <a:rPr lang="en-US" dirty="0" err="1" smtClean="0">
                <a:solidFill>
                  <a:schemeClr val="accent6">
                    <a:lumMod val="75000"/>
                  </a:schemeClr>
                </a:solidFill>
              </a:rPr>
              <a:t>Thuộc</a:t>
            </a:r>
            <a:r>
              <a:rPr lang="en-US" dirty="0" smtClean="0">
                <a:solidFill>
                  <a:schemeClr val="accent6">
                    <a:lumMod val="75000"/>
                  </a:schemeClr>
                </a:solidFill>
              </a:rPr>
              <a:t> </a:t>
            </a:r>
            <a:r>
              <a:rPr lang="en-US" dirty="0" err="1" smtClean="0">
                <a:solidFill>
                  <a:schemeClr val="accent6">
                    <a:lumMod val="75000"/>
                  </a:schemeClr>
                </a:solidFill>
              </a:rPr>
              <a:t>tính</a:t>
            </a:r>
            <a:r>
              <a:rPr lang="en-US" dirty="0" smtClean="0">
                <a:solidFill>
                  <a:schemeClr val="accent6">
                    <a:lumMod val="75000"/>
                  </a:schemeClr>
                </a:solidFill>
              </a:rPr>
              <a:t> </a:t>
            </a:r>
            <a:r>
              <a:rPr lang="en-US" dirty="0" err="1" smtClean="0">
                <a:solidFill>
                  <a:schemeClr val="accent6">
                    <a:lumMod val="75000"/>
                  </a:schemeClr>
                </a:solidFill>
              </a:rPr>
              <a:t>riêng</a:t>
            </a:r>
            <a:r>
              <a:rPr lang="en-US" dirty="0" smtClean="0">
                <a:solidFill>
                  <a:schemeClr val="accent6">
                    <a:lumMod val="75000"/>
                  </a:schemeClr>
                </a:solidFill>
              </a:rPr>
              <a:t> </a:t>
            </a:r>
            <a:r>
              <a:rPr lang="en-US" dirty="0" err="1" smtClean="0">
                <a:solidFill>
                  <a:schemeClr val="accent6">
                    <a:lumMod val="75000"/>
                  </a:schemeClr>
                </a:solidFill>
              </a:rPr>
              <a:t>của</a:t>
            </a:r>
            <a:r>
              <a:rPr lang="en-US" dirty="0" smtClean="0">
                <a:solidFill>
                  <a:schemeClr val="accent6">
                    <a:lumMod val="75000"/>
                  </a:schemeClr>
                </a:solidFill>
              </a:rPr>
              <a:t> Wheelchair</a:t>
            </a:r>
            <a:endParaRPr lang="en-US" dirty="0">
              <a:solidFill>
                <a:schemeClr val="accent6">
                  <a:lumMod val="75000"/>
                </a:schemeClr>
              </a:solidFill>
            </a:endParaRPr>
          </a:p>
          <a:p>
            <a:r>
              <a:rPr lang="en-US" dirty="0" smtClean="0">
                <a:solidFill>
                  <a:schemeClr val="bg1"/>
                </a:solidFill>
              </a:rPr>
              <a:t>      </a:t>
            </a:r>
          </a:p>
          <a:p>
            <a:r>
              <a:rPr lang="en-US" dirty="0">
                <a:solidFill>
                  <a:schemeClr val="bg1"/>
                </a:solidFill>
              </a:rPr>
              <a:t> </a:t>
            </a:r>
            <a:r>
              <a:rPr lang="en-US" dirty="0" smtClean="0">
                <a:solidFill>
                  <a:schemeClr val="bg1"/>
                </a:solidFill>
              </a:rPr>
              <a:t>    </a:t>
            </a:r>
            <a:r>
              <a:rPr lang="en-US" dirty="0" err="1" smtClean="0">
                <a:solidFill>
                  <a:srgbClr val="00B0F0"/>
                </a:solidFill>
              </a:rPr>
              <a:t>def</a:t>
            </a:r>
            <a:r>
              <a:rPr lang="en-US" dirty="0" smtClean="0">
                <a:solidFill>
                  <a:schemeClr val="bg1"/>
                </a:solidFill>
              </a:rPr>
              <a:t> move(self</a:t>
            </a:r>
            <a:r>
              <a:rPr lang="en-US" dirty="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Phương</a:t>
            </a:r>
            <a:r>
              <a:rPr lang="en-US" dirty="0" smtClean="0">
                <a:solidFill>
                  <a:schemeClr val="accent6">
                    <a:lumMod val="75000"/>
                  </a:schemeClr>
                </a:solidFill>
              </a:rPr>
              <a:t> </a:t>
            </a:r>
            <a:r>
              <a:rPr lang="en-US" dirty="0" err="1" smtClean="0">
                <a:solidFill>
                  <a:schemeClr val="accent6">
                    <a:lumMod val="75000"/>
                  </a:schemeClr>
                </a:solidFill>
              </a:rPr>
              <a:t>thức</a:t>
            </a:r>
            <a:r>
              <a:rPr lang="en-US" dirty="0" smtClean="0">
                <a:solidFill>
                  <a:schemeClr val="accent6">
                    <a:lumMod val="75000"/>
                  </a:schemeClr>
                </a:solidFill>
              </a:rPr>
              <a:t> </a:t>
            </a:r>
            <a:r>
              <a:rPr lang="en-US" dirty="0" err="1" smtClean="0">
                <a:solidFill>
                  <a:schemeClr val="accent6">
                    <a:lumMod val="75000"/>
                  </a:schemeClr>
                </a:solidFill>
              </a:rPr>
              <a:t>riêng</a:t>
            </a:r>
            <a:r>
              <a:rPr lang="en-US" dirty="0" smtClean="0">
                <a:solidFill>
                  <a:schemeClr val="accent6">
                    <a:lumMod val="75000"/>
                  </a:schemeClr>
                </a:solidFill>
              </a:rPr>
              <a:t> </a:t>
            </a:r>
            <a:r>
              <a:rPr lang="en-US" dirty="0" err="1" smtClean="0">
                <a:solidFill>
                  <a:schemeClr val="accent6">
                    <a:lumMod val="75000"/>
                  </a:schemeClr>
                </a:solidFill>
              </a:rPr>
              <a:t>của</a:t>
            </a:r>
            <a:r>
              <a:rPr lang="en-US" dirty="0" smtClean="0">
                <a:solidFill>
                  <a:schemeClr val="accent6">
                    <a:lumMod val="75000"/>
                  </a:schemeClr>
                </a:solidFill>
              </a:rPr>
              <a:t> Wheelchair</a:t>
            </a:r>
            <a:endParaRPr lang="en-US" dirty="0">
              <a:solidFill>
                <a:schemeClr val="accent6">
                  <a:lumMod val="75000"/>
                </a:schemeClr>
              </a:solidFill>
            </a:endParaRPr>
          </a:p>
          <a:p>
            <a:r>
              <a:rPr lang="en-US" dirty="0">
                <a:solidFill>
                  <a:schemeClr val="bg1"/>
                </a:solidFill>
              </a:rPr>
              <a:t> </a:t>
            </a:r>
            <a:r>
              <a:rPr lang="en-US" dirty="0" smtClean="0">
                <a:solidFill>
                  <a:schemeClr val="bg1"/>
                </a:solidFill>
              </a:rPr>
              <a:t>          super().drive() </a:t>
            </a:r>
            <a:r>
              <a:rPr lang="en-US" dirty="0" smtClean="0">
                <a:solidFill>
                  <a:schemeClr val="accent6">
                    <a:lumMod val="75000"/>
                  </a:schemeClr>
                </a:solidFill>
              </a:rPr>
              <a:t>#</a:t>
            </a:r>
            <a:r>
              <a:rPr lang="en-US" dirty="0" err="1" smtClean="0">
                <a:solidFill>
                  <a:schemeClr val="accent6">
                    <a:lumMod val="75000"/>
                  </a:schemeClr>
                </a:solidFill>
              </a:rPr>
              <a:t>Truy</a:t>
            </a:r>
            <a:r>
              <a:rPr lang="en-US" dirty="0" smtClean="0">
                <a:solidFill>
                  <a:schemeClr val="accent6">
                    <a:lumMod val="75000"/>
                  </a:schemeClr>
                </a:solidFill>
              </a:rPr>
              <a:t> </a:t>
            </a:r>
            <a:r>
              <a:rPr lang="en-US" dirty="0" err="1" smtClean="0">
                <a:solidFill>
                  <a:schemeClr val="accent6">
                    <a:lumMod val="75000"/>
                  </a:schemeClr>
                </a:solidFill>
              </a:rPr>
              <a:t>cập</a:t>
            </a:r>
            <a:r>
              <a:rPr lang="en-US" dirty="0" smtClean="0">
                <a:solidFill>
                  <a:schemeClr val="accent6">
                    <a:lumMod val="75000"/>
                  </a:schemeClr>
                </a:solidFill>
              </a:rPr>
              <a:t> </a:t>
            </a:r>
            <a:r>
              <a:rPr lang="en-US" dirty="0" err="1" smtClean="0">
                <a:solidFill>
                  <a:schemeClr val="accent6">
                    <a:lumMod val="75000"/>
                  </a:schemeClr>
                </a:solidFill>
              </a:rPr>
              <a:t>đến</a:t>
            </a:r>
            <a:r>
              <a:rPr lang="en-US" dirty="0" smtClean="0">
                <a:solidFill>
                  <a:schemeClr val="accent6">
                    <a:lumMod val="75000"/>
                  </a:schemeClr>
                </a:solidFill>
              </a:rPr>
              <a:t> </a:t>
            </a:r>
            <a:r>
              <a:rPr lang="en-US" dirty="0" err="1" smtClean="0">
                <a:solidFill>
                  <a:schemeClr val="accent6">
                    <a:lumMod val="75000"/>
                  </a:schemeClr>
                </a:solidFill>
              </a:rPr>
              <a:t>phương</a:t>
            </a:r>
            <a:r>
              <a:rPr lang="en-US" dirty="0" smtClean="0">
                <a:solidFill>
                  <a:schemeClr val="accent6">
                    <a:lumMod val="75000"/>
                  </a:schemeClr>
                </a:solidFill>
              </a:rPr>
              <a:t> </a:t>
            </a:r>
            <a:r>
              <a:rPr lang="en-US" dirty="0" err="1" smtClean="0">
                <a:solidFill>
                  <a:schemeClr val="accent6">
                    <a:lumMod val="75000"/>
                  </a:schemeClr>
                </a:solidFill>
              </a:rPr>
              <a:t>thức</a:t>
            </a:r>
            <a:r>
              <a:rPr lang="en-US" dirty="0" smtClean="0">
                <a:solidFill>
                  <a:schemeClr val="accent6">
                    <a:lumMod val="75000"/>
                  </a:schemeClr>
                </a:solidFill>
              </a:rPr>
              <a:t> drive </a:t>
            </a:r>
            <a:r>
              <a:rPr lang="en-US" dirty="0" err="1" smtClean="0">
                <a:solidFill>
                  <a:schemeClr val="accent6">
                    <a:lumMod val="75000"/>
                  </a:schemeClr>
                </a:solidFill>
              </a:rPr>
              <a:t>của</a:t>
            </a:r>
            <a:r>
              <a:rPr lang="en-US" dirty="0" smtClean="0">
                <a:solidFill>
                  <a:schemeClr val="accent6">
                    <a:lumMod val="75000"/>
                  </a:schemeClr>
                </a:solidFill>
              </a:rPr>
              <a:t> CHA</a:t>
            </a:r>
          </a:p>
          <a:p>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err="1" smtClean="0">
                <a:solidFill>
                  <a:srgbClr val="00B0F0"/>
                </a:solidFill>
              </a:rPr>
              <a:t>f</a:t>
            </a:r>
            <a:r>
              <a:rPr lang="en-US" dirty="0" err="1" smtClean="0">
                <a:solidFill>
                  <a:schemeClr val="accent2">
                    <a:lumMod val="75000"/>
                  </a:schemeClr>
                </a:solidFill>
              </a:rPr>
              <a:t>“Xe</a:t>
            </a:r>
            <a:r>
              <a:rPr lang="en-US" dirty="0" smtClean="0">
                <a:solidFill>
                  <a:schemeClr val="accent2">
                    <a:lumMod val="75000"/>
                  </a:schemeClr>
                </a:solidFill>
              </a:rPr>
              <a:t> </a:t>
            </a:r>
            <a:r>
              <a:rPr lang="en-US" dirty="0" err="1" smtClean="0">
                <a:solidFill>
                  <a:schemeClr val="accent2">
                    <a:lumMod val="75000"/>
                  </a:schemeClr>
                </a:solidFill>
              </a:rPr>
              <a:t>lăn</a:t>
            </a:r>
            <a:r>
              <a:rPr lang="en-US" dirty="0" smtClean="0">
                <a:solidFill>
                  <a:schemeClr val="accent2">
                    <a:lumMod val="75000"/>
                  </a:schemeClr>
                </a:solidFill>
              </a:rPr>
              <a:t> </a:t>
            </a:r>
            <a:r>
              <a:rPr lang="en-US" dirty="0" err="1">
                <a:solidFill>
                  <a:schemeClr val="accent2">
                    <a:lumMod val="75000"/>
                  </a:schemeClr>
                </a:solidFill>
              </a:rPr>
              <a:t>màu</a:t>
            </a:r>
            <a:r>
              <a:rPr lang="en-US" dirty="0">
                <a:solidFill>
                  <a:schemeClr val="bg1"/>
                </a:solidFill>
              </a:rPr>
              <a:t> </a:t>
            </a:r>
            <a:r>
              <a:rPr lang="en-US" dirty="0">
                <a:solidFill>
                  <a:srgbClr val="FF66CC"/>
                </a:solidFill>
              </a:rPr>
              <a:t>{</a:t>
            </a:r>
            <a:r>
              <a:rPr lang="en-US" dirty="0" smtClean="0">
                <a:solidFill>
                  <a:srgbClr val="00B0F0"/>
                </a:solidFill>
              </a:rPr>
              <a:t>supper()</a:t>
            </a:r>
            <a:r>
              <a:rPr lang="en-US" dirty="0" smtClean="0">
                <a:solidFill>
                  <a:schemeClr val="bg1"/>
                </a:solidFill>
              </a:rPr>
              <a:t>.color</a:t>
            </a:r>
            <a:r>
              <a:rPr lang="en-US" dirty="0">
                <a:solidFill>
                  <a:srgbClr val="FF66CC"/>
                </a:solidFill>
              </a:rPr>
              <a:t>}</a:t>
            </a:r>
            <a:r>
              <a:rPr lang="en-US" dirty="0">
                <a:solidFill>
                  <a:schemeClr val="bg1"/>
                </a:solidFill>
              </a:rPr>
              <a:t> </a:t>
            </a:r>
            <a:r>
              <a:rPr lang="en-US" dirty="0" err="1">
                <a:solidFill>
                  <a:schemeClr val="accent2">
                    <a:lumMod val="75000"/>
                  </a:schemeClr>
                </a:solidFill>
              </a:rPr>
              <a:t>hãng</a:t>
            </a:r>
            <a:r>
              <a:rPr lang="en-US" dirty="0">
                <a:solidFill>
                  <a:schemeClr val="bg1"/>
                </a:solidFill>
              </a:rPr>
              <a:t> </a:t>
            </a:r>
            <a:r>
              <a:rPr lang="en-US" dirty="0">
                <a:solidFill>
                  <a:srgbClr val="FF66CC"/>
                </a:solidFill>
              </a:rPr>
              <a:t>{</a:t>
            </a:r>
            <a:r>
              <a:rPr lang="en-US" dirty="0" smtClean="0">
                <a:solidFill>
                  <a:srgbClr val="00B0F0"/>
                </a:solidFill>
              </a:rPr>
              <a:t>supper()</a:t>
            </a:r>
            <a:r>
              <a:rPr lang="en-US" dirty="0" smtClean="0">
                <a:solidFill>
                  <a:schemeClr val="bg1"/>
                </a:solidFill>
              </a:rPr>
              <a:t>.brand</a:t>
            </a:r>
            <a:r>
              <a:rPr lang="en-US" dirty="0">
                <a:solidFill>
                  <a:srgbClr val="FF66CC"/>
                </a:solidFill>
              </a:rPr>
              <a:t>}</a:t>
            </a:r>
            <a:r>
              <a:rPr lang="en-US" dirty="0">
                <a:solidFill>
                  <a:schemeClr val="bg1"/>
                </a:solidFill>
              </a:rPr>
              <a:t> </a:t>
            </a:r>
            <a:r>
              <a:rPr lang="en-US" dirty="0" err="1" smtClean="0">
                <a:solidFill>
                  <a:schemeClr val="accent2">
                    <a:lumMod val="75000"/>
                  </a:schemeClr>
                </a:solidFill>
              </a:rPr>
              <a:t>điểu</a:t>
            </a:r>
            <a:r>
              <a:rPr lang="en-US" dirty="0" smtClean="0">
                <a:solidFill>
                  <a:schemeClr val="accent2">
                    <a:lumMod val="75000"/>
                  </a:schemeClr>
                </a:solidFill>
              </a:rPr>
              <a:t> </a:t>
            </a:r>
            <a:r>
              <a:rPr lang="en-US" dirty="0" err="1" smtClean="0">
                <a:solidFill>
                  <a:schemeClr val="accent2">
                    <a:lumMod val="75000"/>
                  </a:schemeClr>
                </a:solidFill>
              </a:rPr>
              <a:t>khiển</a:t>
            </a:r>
            <a:r>
              <a:rPr lang="en-US" dirty="0" smtClean="0">
                <a:solidFill>
                  <a:schemeClr val="accent2">
                    <a:lumMod val="75000"/>
                  </a:schemeClr>
                </a:solidFill>
              </a:rPr>
              <a:t> </a:t>
            </a:r>
            <a:r>
              <a:rPr lang="en-US" dirty="0" err="1" smtClean="0">
                <a:solidFill>
                  <a:schemeClr val="accent2">
                    <a:lumMod val="75000"/>
                  </a:schemeClr>
                </a:solidFill>
              </a:rPr>
              <a:t>bằng</a:t>
            </a:r>
            <a:r>
              <a:rPr lang="en-US" dirty="0" smtClean="0">
                <a:solidFill>
                  <a:schemeClr val="accent2">
                    <a:lumMod val="75000"/>
                  </a:schemeClr>
                </a:solidFill>
              </a:rPr>
              <a:t> </a:t>
            </a:r>
            <a:r>
              <a:rPr lang="en-US" dirty="0" err="1" smtClean="0">
                <a:solidFill>
                  <a:schemeClr val="accent2">
                    <a:lumMod val="75000"/>
                  </a:schemeClr>
                </a:solidFill>
              </a:rPr>
              <a:t>tay</a:t>
            </a:r>
            <a:r>
              <a:rPr lang="en-US" dirty="0" smtClean="0">
                <a:solidFill>
                  <a:schemeClr val="accent2">
                    <a:lumMod val="75000"/>
                  </a:schemeClr>
                </a:solidFill>
              </a:rPr>
              <a:t> </a:t>
            </a:r>
            <a:r>
              <a:rPr lang="en-US" dirty="0" err="1" smtClean="0">
                <a:solidFill>
                  <a:schemeClr val="accent2">
                    <a:lumMod val="75000"/>
                  </a:schemeClr>
                </a:solidFill>
              </a:rPr>
              <a:t>bởi</a:t>
            </a:r>
            <a:r>
              <a:rPr lang="en-US" dirty="0" smtClean="0">
                <a:solidFill>
                  <a:schemeClr val="accent2">
                    <a:lumMod val="75000"/>
                  </a:schemeClr>
                </a:solidFill>
              </a:rPr>
              <a:t> </a:t>
            </a:r>
            <a:r>
              <a:rPr lang="en-US" dirty="0" smtClean="0">
                <a:solidFill>
                  <a:srgbClr val="FF66CC"/>
                </a:solidFill>
              </a:rPr>
              <a:t>{</a:t>
            </a:r>
            <a:r>
              <a:rPr lang="en-US" dirty="0" err="1" smtClean="0">
                <a:solidFill>
                  <a:srgbClr val="00B0F0"/>
                </a:solidFill>
              </a:rPr>
              <a:t>self</a:t>
            </a:r>
            <a:r>
              <a:rPr lang="en-US" dirty="0" err="1" smtClean="0">
                <a:solidFill>
                  <a:schemeClr val="bg1"/>
                </a:solidFill>
              </a:rPr>
              <a:t>.object</a:t>
            </a:r>
            <a:r>
              <a:rPr lang="en-US" dirty="0" smtClean="0">
                <a:solidFill>
                  <a:srgbClr val="FF66CC"/>
                </a:solidFill>
              </a:rPr>
              <a:t>}</a:t>
            </a:r>
            <a:r>
              <a:rPr lang="en-US" dirty="0" smtClean="0">
                <a:solidFill>
                  <a:schemeClr val="accent2">
                    <a:lumMod val="75000"/>
                  </a:schemeClr>
                </a:solidFill>
              </a:rPr>
              <a:t>."</a:t>
            </a:r>
            <a:r>
              <a:rPr lang="en-US" dirty="0" smtClean="0">
                <a:solidFill>
                  <a:schemeClr val="accent4">
                    <a:lumMod val="60000"/>
                    <a:lumOff val="40000"/>
                  </a:schemeClr>
                </a:solidFill>
              </a:rPr>
              <a:t>)</a:t>
            </a:r>
          </a:p>
          <a:p>
            <a:endParaRPr lang="en-US" dirty="0">
              <a:solidFill>
                <a:schemeClr val="accent4">
                  <a:lumMod val="60000"/>
                  <a:lumOff val="40000"/>
                </a:schemeClr>
              </a:solidFill>
            </a:endParaRPr>
          </a:p>
          <a:p>
            <a:r>
              <a:rPr lang="en-US" dirty="0" err="1">
                <a:solidFill>
                  <a:schemeClr val="bg1"/>
                </a:solidFill>
              </a:rPr>
              <a:t>x</a:t>
            </a:r>
            <a:r>
              <a:rPr lang="en-US" dirty="0" err="1" smtClean="0">
                <a:solidFill>
                  <a:schemeClr val="bg1"/>
                </a:solidFill>
              </a:rPr>
              <a:t>elan</a:t>
            </a:r>
            <a:r>
              <a:rPr lang="en-US" dirty="0" smtClean="0">
                <a:solidFill>
                  <a:schemeClr val="bg1"/>
                </a:solidFill>
              </a:rPr>
              <a:t> = </a:t>
            </a:r>
            <a:r>
              <a:rPr lang="en-US" dirty="0" err="1" smtClean="0">
                <a:solidFill>
                  <a:schemeClr val="bg1"/>
                </a:solidFill>
              </a:rPr>
              <a:t>WheelChair</a:t>
            </a:r>
            <a:r>
              <a:rPr lang="en-US" dirty="0" smtClean="0">
                <a:solidFill>
                  <a:schemeClr val="accent4">
                    <a:lumMod val="60000"/>
                    <a:lumOff val="40000"/>
                  </a:schemeClr>
                </a:solidFill>
              </a:rPr>
              <a:t>(</a:t>
            </a:r>
            <a:r>
              <a:rPr lang="en-US" dirty="0" smtClean="0">
                <a:solidFill>
                  <a:schemeClr val="accent2">
                    <a:lumMod val="75000"/>
                  </a:schemeClr>
                </a:solidFill>
              </a:rPr>
              <a:t>‘Global’</a:t>
            </a:r>
            <a:r>
              <a:rPr lang="en-US" dirty="0" smtClean="0">
                <a:solidFill>
                  <a:schemeClr val="bg1"/>
                </a:solidFill>
              </a:rPr>
              <a:t>, </a:t>
            </a:r>
            <a:r>
              <a:rPr lang="en-US" dirty="0" smtClean="0">
                <a:solidFill>
                  <a:schemeClr val="accent2">
                    <a:lumMod val="75000"/>
                  </a:schemeClr>
                </a:solidFill>
              </a:rPr>
              <a:t>‘Black’</a:t>
            </a:r>
            <a:r>
              <a:rPr lang="en-US" dirty="0" smtClean="0">
                <a:solidFill>
                  <a:schemeClr val="bg1"/>
                </a:solidFill>
              </a:rPr>
              <a:t>, </a:t>
            </a:r>
            <a:r>
              <a:rPr lang="en-US" dirty="0" smtClean="0">
                <a:solidFill>
                  <a:schemeClr val="accent2">
                    <a:lumMod val="75000"/>
                  </a:schemeClr>
                </a:solidFill>
              </a:rPr>
              <a:t>‘Jane’</a:t>
            </a:r>
            <a:r>
              <a:rPr lang="en-US" dirty="0" smtClean="0">
                <a:solidFill>
                  <a:schemeClr val="accent4">
                    <a:lumMod val="60000"/>
                    <a:lumOff val="40000"/>
                  </a:schemeClr>
                </a:solidFill>
              </a:rPr>
              <a:t>)</a:t>
            </a:r>
          </a:p>
          <a:p>
            <a:r>
              <a:rPr lang="en-US" dirty="0" err="1">
                <a:solidFill>
                  <a:schemeClr val="bg1"/>
                </a:solidFill>
              </a:rPr>
              <a:t>x</a:t>
            </a:r>
            <a:r>
              <a:rPr lang="en-US" dirty="0" err="1" smtClean="0">
                <a:solidFill>
                  <a:schemeClr val="bg1"/>
                </a:solidFill>
              </a:rPr>
              <a:t>elan.move</a:t>
            </a:r>
            <a:r>
              <a:rPr lang="en-US" dirty="0" smtClean="0">
                <a:solidFill>
                  <a:schemeClr val="bg1"/>
                </a:solidFill>
              </a:rPr>
              <a:t>() </a:t>
            </a:r>
            <a:r>
              <a:rPr lang="en-US" dirty="0" smtClean="0">
                <a:solidFill>
                  <a:schemeClr val="accent6">
                    <a:lumMod val="75000"/>
                  </a:schemeClr>
                </a:solidFill>
              </a:rPr>
              <a:t>#Output: </a:t>
            </a:r>
            <a:r>
              <a:rPr lang="en-US" dirty="0" err="1" smtClean="0">
                <a:solidFill>
                  <a:schemeClr val="accent6">
                    <a:lumMod val="75000"/>
                  </a:schemeClr>
                </a:solidFill>
              </a:rPr>
              <a:t>Chiếc</a:t>
            </a:r>
            <a:r>
              <a:rPr lang="en-US" dirty="0" smtClean="0">
                <a:solidFill>
                  <a:schemeClr val="accent6">
                    <a:lumMod val="75000"/>
                  </a:schemeClr>
                </a:solidFill>
              </a:rPr>
              <a:t> </a:t>
            </a:r>
            <a:r>
              <a:rPr lang="en-US" dirty="0" err="1" smtClean="0">
                <a:solidFill>
                  <a:schemeClr val="accent6">
                    <a:lumMod val="75000"/>
                  </a:schemeClr>
                </a:solidFill>
              </a:rPr>
              <a:t>xe</a:t>
            </a:r>
            <a:r>
              <a:rPr lang="en-US" dirty="0" smtClean="0">
                <a:solidFill>
                  <a:schemeClr val="accent6">
                    <a:lumMod val="75000"/>
                  </a:schemeClr>
                </a:solidFill>
              </a:rPr>
              <a:t> </a:t>
            </a:r>
            <a:r>
              <a:rPr lang="en-US" dirty="0" err="1" smtClean="0">
                <a:solidFill>
                  <a:schemeClr val="accent6">
                    <a:lumMod val="75000"/>
                  </a:schemeClr>
                </a:solidFill>
              </a:rPr>
              <a:t>màu</a:t>
            </a:r>
            <a:r>
              <a:rPr lang="en-US" dirty="0" smtClean="0">
                <a:solidFill>
                  <a:schemeClr val="accent6">
                    <a:lumMod val="75000"/>
                  </a:schemeClr>
                </a:solidFill>
              </a:rPr>
              <a:t> </a:t>
            </a:r>
            <a:r>
              <a:rPr lang="en-US" dirty="0">
                <a:solidFill>
                  <a:schemeClr val="accent6">
                    <a:lumMod val="75000"/>
                  </a:schemeClr>
                </a:solidFill>
              </a:rPr>
              <a:t>Black </a:t>
            </a:r>
            <a:r>
              <a:rPr lang="en-US" dirty="0" err="1">
                <a:solidFill>
                  <a:schemeClr val="accent6">
                    <a:lumMod val="75000"/>
                  </a:schemeClr>
                </a:solidFill>
              </a:rPr>
              <a:t>hãng</a:t>
            </a:r>
            <a:r>
              <a:rPr lang="en-US" dirty="0">
                <a:solidFill>
                  <a:schemeClr val="accent6">
                    <a:lumMod val="75000"/>
                  </a:schemeClr>
                </a:solidFill>
              </a:rPr>
              <a:t> </a:t>
            </a:r>
            <a:r>
              <a:rPr lang="en-US" dirty="0" smtClean="0">
                <a:solidFill>
                  <a:schemeClr val="accent6">
                    <a:lumMod val="75000"/>
                  </a:schemeClr>
                </a:solidFill>
              </a:rPr>
              <a:t>Global </a:t>
            </a:r>
            <a:r>
              <a:rPr lang="en-US" dirty="0" err="1" smtClean="0">
                <a:solidFill>
                  <a:schemeClr val="accent6">
                    <a:lumMod val="75000"/>
                  </a:schemeClr>
                </a:solidFill>
              </a:rPr>
              <a:t>đang</a:t>
            </a:r>
            <a:r>
              <a:rPr lang="en-US" dirty="0" smtClean="0">
                <a:solidFill>
                  <a:schemeClr val="accent6">
                    <a:lumMod val="75000"/>
                  </a:schemeClr>
                </a:solidFill>
              </a:rPr>
              <a:t> </a:t>
            </a:r>
            <a:r>
              <a:rPr lang="en-US" dirty="0" err="1" smtClean="0">
                <a:solidFill>
                  <a:schemeClr val="accent6">
                    <a:lumMod val="75000"/>
                  </a:schemeClr>
                </a:solidFill>
              </a:rPr>
              <a:t>chạy</a:t>
            </a:r>
            <a:endParaRPr lang="en-US" dirty="0" smtClean="0">
              <a:solidFill>
                <a:schemeClr val="accent6">
                  <a:lumMod val="75000"/>
                </a:schemeClr>
              </a:solidFill>
            </a:endParaRPr>
          </a:p>
          <a:p>
            <a:r>
              <a:rPr lang="en-US" dirty="0" err="1" smtClean="0">
                <a:solidFill>
                  <a:schemeClr val="accent6">
                    <a:lumMod val="75000"/>
                  </a:schemeClr>
                </a:solidFill>
              </a:rPr>
              <a:t>Xe</a:t>
            </a:r>
            <a:r>
              <a:rPr lang="en-US" dirty="0" smtClean="0">
                <a:solidFill>
                  <a:schemeClr val="accent6">
                    <a:lumMod val="75000"/>
                  </a:schemeClr>
                </a:solidFill>
              </a:rPr>
              <a:t> </a:t>
            </a:r>
            <a:r>
              <a:rPr lang="en-US" dirty="0" err="1" smtClean="0">
                <a:solidFill>
                  <a:schemeClr val="accent6">
                    <a:lumMod val="75000"/>
                  </a:schemeClr>
                </a:solidFill>
              </a:rPr>
              <a:t>lăn</a:t>
            </a:r>
            <a:r>
              <a:rPr lang="en-US" dirty="0" smtClean="0">
                <a:solidFill>
                  <a:schemeClr val="accent6">
                    <a:lumMod val="75000"/>
                  </a:schemeClr>
                </a:solidFill>
              </a:rPr>
              <a:t> </a:t>
            </a:r>
            <a:r>
              <a:rPr lang="en-US" dirty="0" err="1" smtClean="0">
                <a:solidFill>
                  <a:schemeClr val="accent6">
                    <a:lumMod val="75000"/>
                  </a:schemeClr>
                </a:solidFill>
              </a:rPr>
              <a:t>màu</a:t>
            </a:r>
            <a:r>
              <a:rPr lang="en-US" dirty="0" smtClean="0">
                <a:solidFill>
                  <a:schemeClr val="accent6">
                    <a:lumMod val="75000"/>
                  </a:schemeClr>
                </a:solidFill>
              </a:rPr>
              <a:t> Black </a:t>
            </a:r>
            <a:r>
              <a:rPr lang="en-US" dirty="0" err="1" smtClean="0">
                <a:solidFill>
                  <a:schemeClr val="accent6">
                    <a:lumMod val="75000"/>
                  </a:schemeClr>
                </a:solidFill>
              </a:rPr>
              <a:t>hãng</a:t>
            </a:r>
            <a:r>
              <a:rPr lang="en-US" dirty="0" smtClean="0">
                <a:solidFill>
                  <a:schemeClr val="accent6">
                    <a:lumMod val="75000"/>
                  </a:schemeClr>
                </a:solidFill>
              </a:rPr>
              <a:t> Global </a:t>
            </a:r>
            <a:r>
              <a:rPr lang="en-US" dirty="0" err="1" smtClean="0">
                <a:solidFill>
                  <a:schemeClr val="accent6">
                    <a:lumMod val="75000"/>
                  </a:schemeClr>
                </a:solidFill>
              </a:rPr>
              <a:t>điều</a:t>
            </a:r>
            <a:r>
              <a:rPr lang="en-US" dirty="0" smtClean="0">
                <a:solidFill>
                  <a:schemeClr val="accent6">
                    <a:lumMod val="75000"/>
                  </a:schemeClr>
                </a:solidFill>
              </a:rPr>
              <a:t> </a:t>
            </a:r>
            <a:r>
              <a:rPr lang="en-US" dirty="0" err="1" smtClean="0">
                <a:solidFill>
                  <a:schemeClr val="accent6">
                    <a:lumMod val="75000"/>
                  </a:schemeClr>
                </a:solidFill>
              </a:rPr>
              <a:t>khiển</a:t>
            </a:r>
            <a:r>
              <a:rPr lang="en-US" dirty="0" smtClean="0">
                <a:solidFill>
                  <a:schemeClr val="accent6">
                    <a:lumMod val="75000"/>
                  </a:schemeClr>
                </a:solidFill>
              </a:rPr>
              <a:t> </a:t>
            </a:r>
            <a:r>
              <a:rPr lang="en-US" dirty="0" err="1" smtClean="0">
                <a:solidFill>
                  <a:schemeClr val="accent6">
                    <a:lumMod val="75000"/>
                  </a:schemeClr>
                </a:solidFill>
              </a:rPr>
              <a:t>bởi</a:t>
            </a:r>
            <a:r>
              <a:rPr lang="en-US" dirty="0" smtClean="0">
                <a:solidFill>
                  <a:schemeClr val="accent6">
                    <a:lumMod val="75000"/>
                  </a:schemeClr>
                </a:solidFill>
              </a:rPr>
              <a:t> Jane</a:t>
            </a:r>
            <a:endParaRPr lang="en-US" dirty="0">
              <a:solidFill>
                <a:schemeClr val="accent6">
                  <a:lumMod val="75000"/>
                </a:schemeClr>
              </a:solidFill>
            </a:endParaRPr>
          </a:p>
        </p:txBody>
      </p:sp>
    </p:spTree>
    <p:extLst>
      <p:ext uri="{BB962C8B-B14F-4D97-AF65-F5344CB8AC3E}">
        <p14:creationId xmlns:p14="http://schemas.microsoft.com/office/powerpoint/2010/main" val="1313972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8" y="2373866"/>
            <a:ext cx="6485861" cy="369332"/>
          </a:xfrm>
          <a:prstGeom prst="rect">
            <a:avLst/>
          </a:prstGeom>
          <a:noFill/>
        </p:spPr>
        <p:txBody>
          <a:bodyPr wrap="square" rtlCol="0">
            <a:spAutoFit/>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 OOP Python</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8" name="TextBox 7"/>
          <p:cNvSpPr txBox="1"/>
          <p:nvPr/>
        </p:nvSpPr>
        <p:spPr>
          <a:xfrm>
            <a:off x="1201479" y="4589351"/>
            <a:ext cx="6717570" cy="369332"/>
          </a:xfrm>
          <a:prstGeom prst="rect">
            <a:avLst/>
          </a:prstGeom>
          <a:noFill/>
        </p:spPr>
        <p:txBody>
          <a:bodyPr wrap="square" rtlCol="0">
            <a:spAutoFit/>
          </a:bodyPr>
          <a:lstStyle/>
          <a:p>
            <a:r>
              <a:rPr lang="en-US" dirty="0" err="1" smtClean="0"/>
              <a:t>Tính</a:t>
            </a:r>
            <a:r>
              <a:rPr lang="en-US" dirty="0" smtClean="0"/>
              <a:t> </a:t>
            </a:r>
            <a:r>
              <a:rPr lang="en-US" dirty="0" err="1" smtClean="0"/>
              <a:t>thừa</a:t>
            </a:r>
            <a:r>
              <a:rPr lang="en-US" dirty="0" smtClean="0"/>
              <a:t> </a:t>
            </a:r>
            <a:r>
              <a:rPr lang="en-US" dirty="0" err="1" smtClean="0"/>
              <a:t>kế</a:t>
            </a:r>
            <a:r>
              <a:rPr lang="en-US" dirty="0" smtClean="0"/>
              <a:t> </a:t>
            </a:r>
            <a:r>
              <a:rPr lang="en-US" dirty="0" err="1" smtClean="0"/>
              <a:t>trong</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 Python</a:t>
            </a:r>
            <a:endParaRPr lang="en-US" dirty="0"/>
          </a:p>
        </p:txBody>
      </p:sp>
      <p:sp>
        <p:nvSpPr>
          <p:cNvPr id="11" name="Oval 10"/>
          <p:cNvSpPr/>
          <p:nvPr/>
        </p:nvSpPr>
        <p:spPr>
          <a:xfrm>
            <a:off x="602143" y="3823807"/>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171309"/>
            <a:ext cx="5178056" cy="369332"/>
          </a:xfrm>
          <a:prstGeom prst="rect">
            <a:avLst/>
          </a:prstGeom>
          <a:noFill/>
        </p:spPr>
        <p:txBody>
          <a:bodyPr wrap="square" rtlCol="0">
            <a:spAutoFit/>
          </a:bodyPr>
          <a:lstStyle/>
          <a:p>
            <a:r>
              <a:rPr lang="en-US" dirty="0" err="1" smtClean="0"/>
              <a:t>Khởi</a:t>
            </a:r>
            <a:r>
              <a:rPr lang="en-US" dirty="0" smtClean="0"/>
              <a:t> </a:t>
            </a:r>
            <a:r>
              <a:rPr lang="en-US" dirty="0" err="1" smtClean="0"/>
              <a:t>tạo</a:t>
            </a:r>
            <a:r>
              <a:rPr lang="en-US" dirty="0" smtClean="0"/>
              <a:t> </a:t>
            </a:r>
            <a:r>
              <a:rPr lang="en-US" dirty="0" err="1" smtClean="0"/>
              <a:t>Lớp</a:t>
            </a:r>
            <a:r>
              <a:rPr lang="en-US" dirty="0" smtClean="0"/>
              <a:t>, </a:t>
            </a:r>
            <a:r>
              <a:rPr lang="en-US" dirty="0" err="1" smtClean="0"/>
              <a:t>Đối</a:t>
            </a:r>
            <a:r>
              <a:rPr lang="en-US" dirty="0" smtClean="0"/>
              <a:t> </a:t>
            </a:r>
            <a:r>
              <a:rPr lang="en-US" dirty="0" err="1" smtClean="0"/>
              <a:t>Tượng</a:t>
            </a:r>
            <a:endParaRPr lang="en-US" dirty="0"/>
          </a:p>
        </p:txBody>
      </p:sp>
      <p:sp>
        <p:nvSpPr>
          <p:cNvPr id="15" name="Oval 14"/>
          <p:cNvSpPr/>
          <p:nvPr/>
        </p:nvSpPr>
        <p:spPr>
          <a:xfrm>
            <a:off x="602143" y="45893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3870548"/>
            <a:ext cx="5178056" cy="369332"/>
          </a:xfrm>
          <a:prstGeom prst="rect">
            <a:avLst/>
          </a:prstGeom>
          <a:noFill/>
        </p:spPr>
        <p:txBody>
          <a:bodyPr wrap="square" rtlCol="0">
            <a:spAutoFit/>
          </a:bodyPr>
          <a:lstStyle/>
          <a:p>
            <a:r>
              <a:rPr lang="en-US" dirty="0" err="1" smtClean="0"/>
              <a:t>Phương</a:t>
            </a:r>
            <a:r>
              <a:rPr lang="en-US" dirty="0" smtClean="0"/>
              <a:t> </a:t>
            </a:r>
            <a:r>
              <a:rPr lang="en-US" dirty="0" err="1" smtClean="0"/>
              <a:t>thức</a:t>
            </a:r>
            <a:r>
              <a:rPr lang="en-US" dirty="0" smtClean="0"/>
              <a:t> __</a:t>
            </a:r>
            <a:r>
              <a:rPr lang="en-US" dirty="0" err="1" smtClean="0"/>
              <a:t>init</a:t>
            </a:r>
            <a:r>
              <a:rPr lang="en-US" dirty="0" smtClean="0"/>
              <a:t>__ </a:t>
            </a:r>
            <a:r>
              <a:rPr lang="en-US" dirty="0" err="1" smtClean="0"/>
              <a:t>và</a:t>
            </a:r>
            <a:r>
              <a:rPr lang="en-US" dirty="0" smtClean="0"/>
              <a:t> __</a:t>
            </a:r>
            <a:r>
              <a:rPr lang="en-US" dirty="0" err="1" smtClean="0"/>
              <a:t>str</a:t>
            </a:r>
            <a:r>
              <a:rPr lang="en-US" dirty="0" smtClean="0"/>
              <a:t>__</a:t>
            </a:r>
            <a:endParaRPr lang="en-US" dirty="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
        <p:nvSpPr>
          <p:cNvPr id="13" name="Oval 12"/>
          <p:cNvSpPr/>
          <p:nvPr/>
        </p:nvSpPr>
        <p:spPr>
          <a:xfrm>
            <a:off x="602143" y="542932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17" name="TextBox 16"/>
          <p:cNvSpPr txBox="1"/>
          <p:nvPr/>
        </p:nvSpPr>
        <p:spPr>
          <a:xfrm>
            <a:off x="1201478" y="5446675"/>
            <a:ext cx="5730949" cy="369332"/>
          </a:xfrm>
          <a:prstGeom prst="rect">
            <a:avLst/>
          </a:prstGeom>
          <a:noFill/>
        </p:spPr>
        <p:txBody>
          <a:bodyPr wrap="square" rtlCol="0">
            <a:spAutoFit/>
          </a:bodyPr>
          <a:lstStyle/>
          <a:p>
            <a:r>
              <a:rPr lang="en-US" dirty="0" err="1" smtClean="0"/>
              <a:t>Ghi</a:t>
            </a:r>
            <a:r>
              <a:rPr lang="en-US" dirty="0" smtClean="0"/>
              <a:t> </a:t>
            </a:r>
            <a:r>
              <a:rPr lang="en-US" dirty="0" err="1" smtClean="0"/>
              <a:t>đè</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trong</a:t>
            </a:r>
            <a:r>
              <a:rPr lang="en-US" dirty="0" smtClean="0"/>
              <a:t> Class Python</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20</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5.4 </a:t>
            </a:r>
            <a:r>
              <a:rPr lang="en-US" dirty="0" err="1"/>
              <a:t>Tính</a:t>
            </a:r>
            <a:r>
              <a:rPr lang="en-US" dirty="0"/>
              <a:t> </a:t>
            </a:r>
            <a:r>
              <a:rPr lang="en-US" dirty="0" err="1"/>
              <a:t>thừa</a:t>
            </a:r>
            <a:r>
              <a:rPr lang="en-US" dirty="0"/>
              <a:t> </a:t>
            </a:r>
            <a:r>
              <a:rPr lang="en-US" dirty="0" err="1"/>
              <a:t>kế</a:t>
            </a:r>
            <a:r>
              <a:rPr lang="en-US" dirty="0"/>
              <a:t> </a:t>
            </a:r>
            <a:r>
              <a:rPr lang="en-US" dirty="0" err="1"/>
              <a:t>trong</a:t>
            </a:r>
            <a:r>
              <a:rPr lang="en-US" dirty="0"/>
              <a:t> Class</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396256"/>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436830"/>
            <a:ext cx="7272667" cy="369332"/>
          </a:xfrm>
          <a:prstGeom prst="rect">
            <a:avLst/>
          </a:prstGeom>
          <a:noFill/>
        </p:spPr>
        <p:txBody>
          <a:bodyPr wrap="square" rtlCol="0">
            <a:spAutoFit/>
          </a:bodyPr>
          <a:lstStyle/>
          <a:p>
            <a:r>
              <a:rPr lang="en-US" b="1" dirty="0" err="1" smtClean="0"/>
              <a:t>Truy</a:t>
            </a:r>
            <a:r>
              <a:rPr lang="en-US" b="1" dirty="0" smtClean="0"/>
              <a:t> </a:t>
            </a:r>
            <a:r>
              <a:rPr lang="en-US" b="1" dirty="0" err="1" smtClean="0"/>
              <a:t>cập</a:t>
            </a:r>
            <a:r>
              <a:rPr lang="en-US" b="1" dirty="0" smtClean="0"/>
              <a:t> </a:t>
            </a:r>
            <a:r>
              <a:rPr lang="en-US" b="1" dirty="0" err="1" smtClean="0"/>
              <a:t>đến</a:t>
            </a:r>
            <a:r>
              <a:rPr lang="en-US" b="1" dirty="0" smtClean="0"/>
              <a:t> </a:t>
            </a:r>
            <a:r>
              <a:rPr lang="en-US" b="1" dirty="0" err="1" smtClean="0"/>
              <a:t>thuộc</a:t>
            </a:r>
            <a:r>
              <a:rPr lang="en-US" b="1" dirty="0" smtClean="0"/>
              <a:t> </a:t>
            </a:r>
            <a:r>
              <a:rPr lang="en-US" b="1" dirty="0" err="1" smtClean="0"/>
              <a:t>tính</a:t>
            </a:r>
            <a:r>
              <a:rPr lang="en-US" b="1" dirty="0" smtClean="0"/>
              <a:t>, </a:t>
            </a:r>
            <a:r>
              <a:rPr lang="en-US" b="1" dirty="0" err="1" smtClean="0"/>
              <a:t>phương</a:t>
            </a:r>
            <a:r>
              <a:rPr lang="en-US" b="1" dirty="0" smtClean="0"/>
              <a:t> </a:t>
            </a:r>
            <a:r>
              <a:rPr lang="en-US" b="1" dirty="0" err="1" smtClean="0"/>
              <a:t>thức</a:t>
            </a:r>
            <a:r>
              <a:rPr lang="en-US" b="1" dirty="0" smtClean="0"/>
              <a:t> </a:t>
            </a:r>
            <a:r>
              <a:rPr lang="en-US" b="1" dirty="0" err="1" smtClean="0"/>
              <a:t>của</a:t>
            </a:r>
            <a:r>
              <a:rPr lang="en-US" b="1" dirty="0" smtClean="0"/>
              <a:t> Class Cha</a:t>
            </a:r>
            <a:endParaRPr lang="en-US" b="1" dirty="0">
              <a:solidFill>
                <a:srgbClr val="FF0000"/>
              </a:solidFill>
            </a:endParaRPr>
          </a:p>
        </p:txBody>
      </p:sp>
      <p:sp>
        <p:nvSpPr>
          <p:cNvPr id="10" name="TextBox 9"/>
          <p:cNvSpPr txBox="1"/>
          <p:nvPr/>
        </p:nvSpPr>
        <p:spPr>
          <a:xfrm>
            <a:off x="774221" y="1989687"/>
            <a:ext cx="7908301" cy="923330"/>
          </a:xfrm>
          <a:prstGeom prst="rect">
            <a:avLst/>
          </a:prstGeom>
          <a:noFill/>
        </p:spPr>
        <p:txBody>
          <a:bodyPr wrap="square" rtlCol="0">
            <a:spAutoFit/>
          </a:bodyPr>
          <a:lstStyle/>
          <a:p>
            <a:r>
              <a:rPr lang="en-US" dirty="0" smtClean="0"/>
              <a:t>Qua </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chúng</a:t>
            </a:r>
            <a:r>
              <a:rPr lang="en-US" dirty="0" smtClean="0"/>
              <a:t> ta </a:t>
            </a:r>
            <a:r>
              <a:rPr lang="en-US" dirty="0" err="1" smtClean="0"/>
              <a:t>phải</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phương</a:t>
            </a:r>
            <a:r>
              <a:rPr lang="en-US" dirty="0" smtClean="0"/>
              <a:t> </a:t>
            </a:r>
            <a:r>
              <a:rPr lang="en-US" dirty="0" err="1" smtClean="0"/>
              <a:t>thức</a:t>
            </a:r>
            <a:r>
              <a:rPr lang="en-US" dirty="0" smtClean="0"/>
              <a:t> __</a:t>
            </a:r>
            <a:r>
              <a:rPr lang="en-US" dirty="0" err="1" smtClean="0"/>
              <a:t>init</a:t>
            </a:r>
            <a:r>
              <a:rPr lang="en-US" dirty="0" smtClean="0"/>
              <a:t>__ </a:t>
            </a:r>
            <a:r>
              <a:rPr lang="en-US" dirty="0" err="1" smtClean="0"/>
              <a:t>của</a:t>
            </a:r>
            <a:r>
              <a:rPr lang="en-US" dirty="0" smtClean="0"/>
              <a:t> Class CHA </a:t>
            </a:r>
            <a:r>
              <a:rPr lang="en-US" dirty="0" err="1" smtClean="0"/>
              <a:t>từ</a:t>
            </a:r>
            <a:r>
              <a:rPr lang="en-US" dirty="0" smtClean="0"/>
              <a:t> class CON, </a:t>
            </a:r>
            <a:r>
              <a:rPr lang="en-US" dirty="0" err="1" smtClean="0"/>
              <a:t>và</a:t>
            </a:r>
            <a:r>
              <a:rPr lang="en-US" dirty="0" smtClean="0"/>
              <a:t> </a:t>
            </a:r>
            <a:r>
              <a:rPr lang="en-US" dirty="0" err="1" smtClean="0"/>
              <a:t>sau</a:t>
            </a:r>
            <a:r>
              <a:rPr lang="en-US" dirty="0" smtClean="0"/>
              <a:t> </a:t>
            </a:r>
            <a:r>
              <a:rPr lang="en-US" dirty="0" err="1" smtClean="0"/>
              <a:t>đó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của</a:t>
            </a:r>
            <a:r>
              <a:rPr lang="en-US" dirty="0" smtClean="0"/>
              <a:t> class CHA </a:t>
            </a:r>
            <a:r>
              <a:rPr lang="en-US" dirty="0" err="1" smtClean="0"/>
              <a:t>bằng</a:t>
            </a:r>
            <a:r>
              <a:rPr lang="en-US" dirty="0" smtClean="0"/>
              <a:t> </a:t>
            </a:r>
            <a:r>
              <a:rPr lang="en-US" dirty="0" err="1" smtClean="0"/>
              <a:t>phương</a:t>
            </a:r>
            <a:r>
              <a:rPr lang="en-US" dirty="0" smtClean="0"/>
              <a:t> </a:t>
            </a:r>
            <a:r>
              <a:rPr lang="en-US" dirty="0" err="1" smtClean="0"/>
              <a:t>thức</a:t>
            </a:r>
            <a:r>
              <a:rPr lang="en-US" dirty="0" smtClean="0"/>
              <a:t> supper() </a:t>
            </a:r>
            <a:r>
              <a:rPr lang="en-US" dirty="0" err="1" smtClean="0"/>
              <a:t>với</a:t>
            </a:r>
            <a:r>
              <a:rPr lang="en-US" dirty="0" smtClean="0"/>
              <a:t> </a:t>
            </a:r>
            <a:r>
              <a:rPr lang="en-US" dirty="0" err="1" smtClean="0"/>
              <a:t>cú</a:t>
            </a:r>
            <a:r>
              <a:rPr lang="en-US" dirty="0" smtClean="0"/>
              <a:t> </a:t>
            </a:r>
            <a:r>
              <a:rPr lang="en-US" dirty="0" err="1" smtClean="0"/>
              <a:t>pháp</a:t>
            </a:r>
            <a:r>
              <a:rPr lang="en-US" dirty="0" smtClean="0"/>
              <a:t>:</a:t>
            </a:r>
            <a:endParaRPr lang="en-US" b="1" dirty="0"/>
          </a:p>
        </p:txBody>
      </p:sp>
      <p:sp>
        <p:nvSpPr>
          <p:cNvPr id="9" name="TextBox 8"/>
          <p:cNvSpPr txBox="1"/>
          <p:nvPr/>
        </p:nvSpPr>
        <p:spPr>
          <a:xfrm>
            <a:off x="999461" y="3095473"/>
            <a:ext cx="7908301" cy="369332"/>
          </a:xfrm>
          <a:prstGeom prst="rect">
            <a:avLst/>
          </a:prstGeom>
          <a:noFill/>
        </p:spPr>
        <p:txBody>
          <a:bodyPr wrap="square" rtlCol="0">
            <a:spAutoFit/>
          </a:bodyPr>
          <a:lstStyle/>
          <a:p>
            <a:r>
              <a:rPr lang="en-US" dirty="0"/>
              <a:t>s</a:t>
            </a:r>
            <a:r>
              <a:rPr lang="en-US" dirty="0" smtClean="0"/>
              <a:t>upper().</a:t>
            </a:r>
            <a:r>
              <a:rPr lang="en-US" dirty="0" err="1" smtClean="0"/>
              <a:t>tên_thuộc_tính</a:t>
            </a:r>
            <a:endParaRPr lang="en-US" b="1" dirty="0"/>
          </a:p>
        </p:txBody>
      </p:sp>
      <p:sp>
        <p:nvSpPr>
          <p:cNvPr id="14" name="TextBox 13"/>
          <p:cNvSpPr txBox="1"/>
          <p:nvPr/>
        </p:nvSpPr>
        <p:spPr>
          <a:xfrm>
            <a:off x="999461" y="4726463"/>
            <a:ext cx="7908301" cy="369332"/>
          </a:xfrm>
          <a:prstGeom prst="rect">
            <a:avLst/>
          </a:prstGeom>
          <a:noFill/>
        </p:spPr>
        <p:txBody>
          <a:bodyPr wrap="square" rtlCol="0">
            <a:spAutoFit/>
          </a:bodyPr>
          <a:lstStyle/>
          <a:p>
            <a:r>
              <a:rPr lang="en-US" dirty="0"/>
              <a:t>s</a:t>
            </a:r>
            <a:r>
              <a:rPr lang="en-US" dirty="0" smtClean="0"/>
              <a:t>upper().</a:t>
            </a:r>
            <a:r>
              <a:rPr lang="en-US" dirty="0" err="1" smtClean="0"/>
              <a:t>tên_phương_thức</a:t>
            </a:r>
            <a:r>
              <a:rPr lang="en-US" dirty="0" smtClean="0"/>
              <a:t>()</a:t>
            </a:r>
            <a:endParaRPr lang="en-US" b="1" dirty="0"/>
          </a:p>
        </p:txBody>
      </p:sp>
      <p:sp>
        <p:nvSpPr>
          <p:cNvPr id="15" name="Flowchart: Decision 14"/>
          <p:cNvSpPr/>
          <p:nvPr/>
        </p:nvSpPr>
        <p:spPr>
          <a:xfrm>
            <a:off x="850605" y="319507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850605" y="484733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48586" y="5306973"/>
            <a:ext cx="8108304" cy="74786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92096" y="5439694"/>
            <a:ext cx="7772460" cy="369332"/>
          </a:xfrm>
          <a:prstGeom prst="rect">
            <a:avLst/>
          </a:prstGeom>
          <a:noFill/>
        </p:spPr>
        <p:txBody>
          <a:bodyPr wrap="square" rtlCol="0">
            <a:spAutoFit/>
          </a:bodyPr>
          <a:lstStyle/>
          <a:p>
            <a:r>
              <a:rPr lang="en-US" dirty="0" smtClean="0">
                <a:solidFill>
                  <a:schemeClr val="bg1"/>
                </a:solidFill>
              </a:rPr>
              <a:t>super().drive() </a:t>
            </a:r>
            <a:r>
              <a:rPr lang="en-US" dirty="0" smtClean="0">
                <a:solidFill>
                  <a:schemeClr val="accent6">
                    <a:lumMod val="75000"/>
                  </a:schemeClr>
                </a:solidFill>
              </a:rPr>
              <a:t>#</a:t>
            </a:r>
            <a:r>
              <a:rPr lang="en-US" dirty="0" err="1" smtClean="0">
                <a:solidFill>
                  <a:schemeClr val="accent6">
                    <a:lumMod val="75000"/>
                  </a:schemeClr>
                </a:solidFill>
              </a:rPr>
              <a:t>Truy</a:t>
            </a:r>
            <a:r>
              <a:rPr lang="en-US" dirty="0" smtClean="0">
                <a:solidFill>
                  <a:schemeClr val="accent6">
                    <a:lumMod val="75000"/>
                  </a:schemeClr>
                </a:solidFill>
              </a:rPr>
              <a:t> </a:t>
            </a:r>
            <a:r>
              <a:rPr lang="en-US" dirty="0" err="1" smtClean="0">
                <a:solidFill>
                  <a:schemeClr val="accent6">
                    <a:lumMod val="75000"/>
                  </a:schemeClr>
                </a:solidFill>
              </a:rPr>
              <a:t>cập</a:t>
            </a:r>
            <a:r>
              <a:rPr lang="en-US" dirty="0" smtClean="0">
                <a:solidFill>
                  <a:schemeClr val="accent6">
                    <a:lumMod val="75000"/>
                  </a:schemeClr>
                </a:solidFill>
              </a:rPr>
              <a:t> </a:t>
            </a:r>
            <a:r>
              <a:rPr lang="en-US" dirty="0" err="1" smtClean="0">
                <a:solidFill>
                  <a:schemeClr val="accent6">
                    <a:lumMod val="75000"/>
                  </a:schemeClr>
                </a:solidFill>
              </a:rPr>
              <a:t>đến</a:t>
            </a:r>
            <a:r>
              <a:rPr lang="en-US" dirty="0" smtClean="0">
                <a:solidFill>
                  <a:schemeClr val="accent6">
                    <a:lumMod val="75000"/>
                  </a:schemeClr>
                </a:solidFill>
              </a:rPr>
              <a:t> </a:t>
            </a:r>
            <a:r>
              <a:rPr lang="en-US" dirty="0" err="1" smtClean="0">
                <a:solidFill>
                  <a:schemeClr val="accent6">
                    <a:lumMod val="75000"/>
                  </a:schemeClr>
                </a:solidFill>
              </a:rPr>
              <a:t>phương</a:t>
            </a:r>
            <a:r>
              <a:rPr lang="en-US" dirty="0" smtClean="0">
                <a:solidFill>
                  <a:schemeClr val="accent6">
                    <a:lumMod val="75000"/>
                  </a:schemeClr>
                </a:solidFill>
              </a:rPr>
              <a:t> </a:t>
            </a:r>
            <a:r>
              <a:rPr lang="en-US" dirty="0" err="1" smtClean="0">
                <a:solidFill>
                  <a:schemeClr val="accent6">
                    <a:lumMod val="75000"/>
                  </a:schemeClr>
                </a:solidFill>
              </a:rPr>
              <a:t>thức</a:t>
            </a:r>
            <a:r>
              <a:rPr lang="en-US" dirty="0" smtClean="0">
                <a:solidFill>
                  <a:schemeClr val="accent6">
                    <a:lumMod val="75000"/>
                  </a:schemeClr>
                </a:solidFill>
              </a:rPr>
              <a:t> drive </a:t>
            </a:r>
            <a:r>
              <a:rPr lang="en-US" dirty="0" err="1" smtClean="0">
                <a:solidFill>
                  <a:schemeClr val="accent6">
                    <a:lumMod val="75000"/>
                  </a:schemeClr>
                </a:solidFill>
              </a:rPr>
              <a:t>của</a:t>
            </a:r>
            <a:r>
              <a:rPr lang="en-US" dirty="0" smtClean="0">
                <a:solidFill>
                  <a:schemeClr val="accent6">
                    <a:lumMod val="75000"/>
                  </a:schemeClr>
                </a:solidFill>
              </a:rPr>
              <a:t> CHA</a:t>
            </a:r>
            <a:r>
              <a:rPr lang="en-US" dirty="0" smtClean="0">
                <a:solidFill>
                  <a:schemeClr val="bg1"/>
                </a:solidFill>
              </a:rPr>
              <a:t> </a:t>
            </a:r>
            <a:endParaRPr lang="en-US" dirty="0">
              <a:solidFill>
                <a:schemeClr val="accent6">
                  <a:lumMod val="75000"/>
                </a:schemeClr>
              </a:solidFill>
            </a:endParaRPr>
          </a:p>
        </p:txBody>
      </p:sp>
      <p:sp>
        <p:nvSpPr>
          <p:cNvPr id="22" name="Rectangle 21"/>
          <p:cNvSpPr/>
          <p:nvPr/>
        </p:nvSpPr>
        <p:spPr>
          <a:xfrm>
            <a:off x="648586" y="3654719"/>
            <a:ext cx="8108304" cy="94680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792096" y="3791646"/>
            <a:ext cx="7772460" cy="646331"/>
          </a:xfrm>
          <a:prstGeom prst="rect">
            <a:avLst/>
          </a:prstGeom>
          <a:noFill/>
        </p:spPr>
        <p:txBody>
          <a:bodyPr wrap="square" rtlCol="0">
            <a:spAutoFit/>
          </a:bodyPr>
          <a:lstStyle/>
          <a:p>
            <a:r>
              <a:rPr lang="en-US" dirty="0">
                <a:solidFill>
                  <a:schemeClr val="bg1"/>
                </a:solidFill>
              </a:rPr>
              <a:t>print</a:t>
            </a:r>
            <a:r>
              <a:rPr lang="en-US" dirty="0">
                <a:solidFill>
                  <a:schemeClr val="accent4">
                    <a:lumMod val="60000"/>
                    <a:lumOff val="40000"/>
                  </a:schemeClr>
                </a:solidFill>
              </a:rPr>
              <a:t>(</a:t>
            </a:r>
            <a:r>
              <a:rPr lang="en-US" dirty="0" err="1">
                <a:solidFill>
                  <a:srgbClr val="00B0F0"/>
                </a:solidFill>
              </a:rPr>
              <a:t>f</a:t>
            </a:r>
            <a:r>
              <a:rPr lang="en-US" dirty="0" err="1">
                <a:solidFill>
                  <a:schemeClr val="accent2">
                    <a:lumMod val="75000"/>
                  </a:schemeClr>
                </a:solidFill>
              </a:rPr>
              <a:t>“Xe</a:t>
            </a:r>
            <a:r>
              <a:rPr lang="en-US" dirty="0">
                <a:solidFill>
                  <a:schemeClr val="accent2">
                    <a:lumMod val="75000"/>
                  </a:schemeClr>
                </a:solidFill>
              </a:rPr>
              <a:t> </a:t>
            </a:r>
            <a:r>
              <a:rPr lang="en-US" dirty="0" err="1">
                <a:solidFill>
                  <a:schemeClr val="accent2">
                    <a:lumMod val="75000"/>
                  </a:schemeClr>
                </a:solidFill>
              </a:rPr>
              <a:t>lăn</a:t>
            </a:r>
            <a:r>
              <a:rPr lang="en-US" dirty="0">
                <a:solidFill>
                  <a:schemeClr val="accent2">
                    <a:lumMod val="75000"/>
                  </a:schemeClr>
                </a:solidFill>
              </a:rPr>
              <a:t> </a:t>
            </a:r>
            <a:r>
              <a:rPr lang="en-US" dirty="0" err="1">
                <a:solidFill>
                  <a:schemeClr val="accent2">
                    <a:lumMod val="75000"/>
                  </a:schemeClr>
                </a:solidFill>
              </a:rPr>
              <a:t>màu</a:t>
            </a:r>
            <a:r>
              <a:rPr lang="en-US" dirty="0">
                <a:solidFill>
                  <a:schemeClr val="bg1"/>
                </a:solidFill>
              </a:rPr>
              <a:t> </a:t>
            </a:r>
            <a:r>
              <a:rPr lang="en-US" dirty="0">
                <a:solidFill>
                  <a:srgbClr val="FF66CC"/>
                </a:solidFill>
              </a:rPr>
              <a:t>{</a:t>
            </a:r>
            <a:r>
              <a:rPr lang="en-US" dirty="0">
                <a:solidFill>
                  <a:srgbClr val="00B0F0"/>
                </a:solidFill>
              </a:rPr>
              <a:t>supper()</a:t>
            </a:r>
            <a:r>
              <a:rPr lang="en-US" dirty="0">
                <a:solidFill>
                  <a:schemeClr val="bg1"/>
                </a:solidFill>
              </a:rPr>
              <a:t>.color</a:t>
            </a:r>
            <a:r>
              <a:rPr lang="en-US" dirty="0">
                <a:solidFill>
                  <a:srgbClr val="FF66CC"/>
                </a:solidFill>
              </a:rPr>
              <a:t>}</a:t>
            </a:r>
            <a:r>
              <a:rPr lang="en-US" dirty="0">
                <a:solidFill>
                  <a:schemeClr val="bg1"/>
                </a:solidFill>
              </a:rPr>
              <a:t> </a:t>
            </a:r>
            <a:r>
              <a:rPr lang="en-US" dirty="0" err="1">
                <a:solidFill>
                  <a:schemeClr val="accent2">
                    <a:lumMod val="75000"/>
                  </a:schemeClr>
                </a:solidFill>
              </a:rPr>
              <a:t>hãng</a:t>
            </a:r>
            <a:r>
              <a:rPr lang="en-US" dirty="0">
                <a:solidFill>
                  <a:schemeClr val="bg1"/>
                </a:solidFill>
              </a:rPr>
              <a:t> </a:t>
            </a:r>
            <a:r>
              <a:rPr lang="en-US" dirty="0">
                <a:solidFill>
                  <a:srgbClr val="FF66CC"/>
                </a:solidFill>
              </a:rPr>
              <a:t>{</a:t>
            </a:r>
            <a:r>
              <a:rPr lang="en-US" dirty="0">
                <a:solidFill>
                  <a:srgbClr val="00B0F0"/>
                </a:solidFill>
              </a:rPr>
              <a:t>supper()</a:t>
            </a:r>
            <a:r>
              <a:rPr lang="en-US" dirty="0">
                <a:solidFill>
                  <a:schemeClr val="bg1"/>
                </a:solidFill>
              </a:rPr>
              <a:t>.brand</a:t>
            </a:r>
            <a:r>
              <a:rPr lang="en-US" dirty="0">
                <a:solidFill>
                  <a:srgbClr val="FF66CC"/>
                </a:solidFill>
              </a:rPr>
              <a:t>}</a:t>
            </a:r>
            <a:r>
              <a:rPr lang="en-US" dirty="0">
                <a:solidFill>
                  <a:schemeClr val="bg1"/>
                </a:solidFill>
              </a:rPr>
              <a:t> </a:t>
            </a:r>
            <a:r>
              <a:rPr lang="en-US" dirty="0" err="1">
                <a:solidFill>
                  <a:schemeClr val="accent2">
                    <a:lumMod val="75000"/>
                  </a:schemeClr>
                </a:solidFill>
              </a:rPr>
              <a:t>điểu</a:t>
            </a:r>
            <a:r>
              <a:rPr lang="en-US" dirty="0">
                <a:solidFill>
                  <a:schemeClr val="accent2">
                    <a:lumMod val="75000"/>
                  </a:schemeClr>
                </a:solidFill>
              </a:rPr>
              <a:t> </a:t>
            </a:r>
            <a:r>
              <a:rPr lang="en-US" dirty="0" err="1">
                <a:solidFill>
                  <a:schemeClr val="accent2">
                    <a:lumMod val="75000"/>
                  </a:schemeClr>
                </a:solidFill>
              </a:rPr>
              <a:t>khiển</a:t>
            </a:r>
            <a:r>
              <a:rPr lang="en-US" dirty="0">
                <a:solidFill>
                  <a:schemeClr val="accent2">
                    <a:lumMod val="75000"/>
                  </a:schemeClr>
                </a:solidFill>
              </a:rPr>
              <a:t> </a:t>
            </a:r>
            <a:r>
              <a:rPr lang="en-US" dirty="0" err="1">
                <a:solidFill>
                  <a:schemeClr val="accent2">
                    <a:lumMod val="75000"/>
                  </a:schemeClr>
                </a:solidFill>
              </a:rPr>
              <a:t>bằng</a:t>
            </a:r>
            <a:r>
              <a:rPr lang="en-US" dirty="0">
                <a:solidFill>
                  <a:schemeClr val="accent2">
                    <a:lumMod val="75000"/>
                  </a:schemeClr>
                </a:solidFill>
              </a:rPr>
              <a:t> </a:t>
            </a:r>
            <a:r>
              <a:rPr lang="en-US" dirty="0" err="1">
                <a:solidFill>
                  <a:schemeClr val="accent2">
                    <a:lumMod val="75000"/>
                  </a:schemeClr>
                </a:solidFill>
              </a:rPr>
              <a:t>tay</a:t>
            </a:r>
            <a:r>
              <a:rPr lang="en-US" dirty="0">
                <a:solidFill>
                  <a:schemeClr val="accent2">
                    <a:lumMod val="75000"/>
                  </a:schemeClr>
                </a:solidFill>
              </a:rPr>
              <a:t> </a:t>
            </a:r>
            <a:r>
              <a:rPr lang="en-US" dirty="0" err="1">
                <a:solidFill>
                  <a:schemeClr val="accent2">
                    <a:lumMod val="75000"/>
                  </a:schemeClr>
                </a:solidFill>
              </a:rPr>
              <a:t>bởi</a:t>
            </a:r>
            <a:r>
              <a:rPr lang="en-US" dirty="0">
                <a:solidFill>
                  <a:schemeClr val="accent2">
                    <a:lumMod val="75000"/>
                  </a:schemeClr>
                </a:solidFill>
              </a:rPr>
              <a:t> </a:t>
            </a:r>
            <a:r>
              <a:rPr lang="en-US" dirty="0">
                <a:solidFill>
                  <a:srgbClr val="FF66CC"/>
                </a:solidFill>
              </a:rPr>
              <a:t>{</a:t>
            </a:r>
            <a:r>
              <a:rPr lang="en-US" dirty="0" err="1">
                <a:solidFill>
                  <a:srgbClr val="00B0F0"/>
                </a:solidFill>
              </a:rPr>
              <a:t>self</a:t>
            </a:r>
            <a:r>
              <a:rPr lang="en-US" dirty="0" err="1">
                <a:solidFill>
                  <a:schemeClr val="bg1"/>
                </a:solidFill>
              </a:rPr>
              <a:t>.object</a:t>
            </a:r>
            <a:r>
              <a:rPr lang="en-US" dirty="0">
                <a:solidFill>
                  <a:srgbClr val="FF66CC"/>
                </a:solidFill>
              </a:rPr>
              <a:t>}</a:t>
            </a:r>
            <a:r>
              <a:rPr lang="en-US" dirty="0">
                <a:solidFill>
                  <a:schemeClr val="accent2">
                    <a:lumMod val="75000"/>
                  </a:schemeClr>
                </a:solidFill>
              </a:rPr>
              <a:t>."</a:t>
            </a:r>
            <a:r>
              <a:rPr lang="en-US" dirty="0">
                <a:solidFill>
                  <a:schemeClr val="accent4">
                    <a:lumMod val="60000"/>
                    <a:lumOff val="40000"/>
                  </a:schemeClr>
                </a:solidFill>
              </a:rPr>
              <a:t>)</a:t>
            </a:r>
            <a:endParaRPr lang="en-US" dirty="0">
              <a:solidFill>
                <a:schemeClr val="accent6">
                  <a:lumMod val="75000"/>
                </a:schemeClr>
              </a:solidFill>
            </a:endParaRPr>
          </a:p>
        </p:txBody>
      </p:sp>
    </p:spTree>
    <p:extLst>
      <p:ext uri="{BB962C8B-B14F-4D97-AF65-F5344CB8AC3E}">
        <p14:creationId xmlns:p14="http://schemas.microsoft.com/office/powerpoint/2010/main" val="3584836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21</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5.5 </a:t>
            </a:r>
            <a:r>
              <a:rPr lang="en-US" dirty="0" err="1" smtClean="0"/>
              <a:t>Ghi</a:t>
            </a:r>
            <a:r>
              <a:rPr lang="en-US" dirty="0" smtClean="0"/>
              <a:t> </a:t>
            </a:r>
            <a:r>
              <a:rPr lang="en-US" dirty="0" err="1" smtClean="0"/>
              <a:t>đè</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trong</a:t>
            </a:r>
            <a:r>
              <a:rPr lang="en-US" dirty="0" smtClean="0"/>
              <a:t> </a:t>
            </a:r>
            <a:r>
              <a:rPr lang="en-US" dirty="0"/>
              <a:t>Class</a:t>
            </a:r>
          </a:p>
        </p:txBody>
      </p:sp>
      <p:sp>
        <p:nvSpPr>
          <p:cNvPr id="9" name="TextBox 8"/>
          <p:cNvSpPr txBox="1"/>
          <p:nvPr/>
        </p:nvSpPr>
        <p:spPr>
          <a:xfrm>
            <a:off x="648586" y="1421363"/>
            <a:ext cx="7908301"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cho</a:t>
            </a:r>
            <a:r>
              <a:rPr lang="en-US" dirty="0" smtClean="0"/>
              <a:t> </a:t>
            </a:r>
            <a:r>
              <a:rPr lang="en-US" dirty="0" err="1" smtClean="0"/>
              <a:t>một</a:t>
            </a:r>
            <a:r>
              <a:rPr lang="en-US" dirty="0" smtClean="0"/>
              <a:t> class CHA </a:t>
            </a:r>
            <a:r>
              <a:rPr lang="en-US" dirty="0" err="1" smtClean="0"/>
              <a:t>như</a:t>
            </a:r>
            <a:r>
              <a:rPr lang="en-US" dirty="0" smtClean="0"/>
              <a:t> </a:t>
            </a:r>
            <a:r>
              <a:rPr lang="en-US" dirty="0" err="1" smtClean="0"/>
              <a:t>sau</a:t>
            </a:r>
            <a:r>
              <a:rPr lang="en-US" dirty="0" smtClean="0"/>
              <a:t>:</a:t>
            </a:r>
            <a:endParaRPr lang="en-US" b="1" dirty="0"/>
          </a:p>
        </p:txBody>
      </p:sp>
      <p:sp>
        <p:nvSpPr>
          <p:cNvPr id="14" name="TextBox 13"/>
          <p:cNvSpPr txBox="1"/>
          <p:nvPr/>
        </p:nvSpPr>
        <p:spPr>
          <a:xfrm>
            <a:off x="648586" y="3366818"/>
            <a:ext cx="7908301" cy="923330"/>
          </a:xfrm>
          <a:prstGeom prst="rect">
            <a:avLst/>
          </a:prstGeom>
          <a:noFill/>
        </p:spPr>
        <p:txBody>
          <a:bodyPr wrap="square" rtlCol="0">
            <a:spAutoFit/>
          </a:bodyPr>
          <a:lstStyle/>
          <a:p>
            <a:r>
              <a:rPr lang="en-US" dirty="0" err="1" smtClean="0"/>
              <a:t>Và</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lớp</a:t>
            </a:r>
            <a:r>
              <a:rPr lang="en-US" dirty="0" smtClean="0"/>
              <a:t> CON </a:t>
            </a:r>
            <a:r>
              <a:rPr lang="en-US" dirty="0" err="1" smtClean="0"/>
              <a:t>ví</a:t>
            </a:r>
            <a:r>
              <a:rPr lang="en-US" dirty="0" smtClean="0"/>
              <a:t> </a:t>
            </a:r>
            <a:r>
              <a:rPr lang="en-US" dirty="0" err="1" smtClean="0"/>
              <a:t>dụ</a:t>
            </a:r>
            <a:r>
              <a:rPr lang="en-US" dirty="0" smtClean="0"/>
              <a:t> Dog </a:t>
            </a:r>
            <a:r>
              <a:rPr lang="en-US" dirty="0" err="1" smtClean="0"/>
              <a:t>kế</a:t>
            </a:r>
            <a:r>
              <a:rPr lang="en-US" dirty="0" smtClean="0"/>
              <a:t> </a:t>
            </a:r>
            <a:r>
              <a:rPr lang="en-US" dirty="0" err="1" smtClean="0"/>
              <a:t>thừa</a:t>
            </a:r>
            <a:r>
              <a:rPr lang="en-US" dirty="0" smtClean="0"/>
              <a:t> </a:t>
            </a:r>
            <a:r>
              <a:rPr lang="en-US" dirty="0" err="1" smtClean="0"/>
              <a:t>từ</a:t>
            </a:r>
            <a:r>
              <a:rPr lang="en-US" dirty="0" smtClean="0"/>
              <a:t> Animal </a:t>
            </a:r>
            <a:r>
              <a:rPr lang="en-US" dirty="0" err="1" smtClean="0"/>
              <a:t>nhưng</a:t>
            </a:r>
            <a:r>
              <a:rPr lang="en-US" dirty="0" smtClean="0"/>
              <a:t> Dog </a:t>
            </a:r>
            <a:r>
              <a:rPr lang="en-US" dirty="0" err="1" smtClean="0"/>
              <a:t>bạn</a:t>
            </a:r>
            <a:r>
              <a:rPr lang="en-US" dirty="0" smtClean="0"/>
              <a:t> </a:t>
            </a:r>
            <a:r>
              <a:rPr lang="en-US" dirty="0" err="1" smtClean="0"/>
              <a:t>lại</a:t>
            </a:r>
            <a:r>
              <a:rPr lang="en-US" dirty="0" smtClean="0"/>
              <a:t> </a:t>
            </a:r>
            <a:r>
              <a:rPr lang="en-US" dirty="0" err="1" smtClean="0"/>
              <a:t>muốn</a:t>
            </a:r>
            <a:r>
              <a:rPr lang="en-US" dirty="0" smtClean="0"/>
              <a:t> </a:t>
            </a:r>
            <a:r>
              <a:rPr lang="en-US" dirty="0" err="1" smtClean="0"/>
              <a:t>nó</a:t>
            </a:r>
            <a:r>
              <a:rPr lang="en-US" dirty="0" smtClean="0"/>
              <a:t> </a:t>
            </a:r>
            <a:r>
              <a:rPr lang="en-US" dirty="0" err="1" smtClean="0"/>
              <a:t>kêu</a:t>
            </a:r>
            <a:r>
              <a:rPr lang="en-US" dirty="0" smtClean="0"/>
              <a:t> </a:t>
            </a:r>
            <a:r>
              <a:rPr lang="en-US" dirty="0" err="1" smtClean="0"/>
              <a:t>kiểu</a:t>
            </a:r>
            <a:r>
              <a:rPr lang="en-US" dirty="0" smtClean="0"/>
              <a:t> </a:t>
            </a:r>
            <a:r>
              <a:rPr lang="en-US" dirty="0" err="1" smtClean="0"/>
              <a:t>khác</a:t>
            </a:r>
            <a:r>
              <a:rPr lang="en-US" dirty="0" smtClean="0"/>
              <a:t> </a:t>
            </a:r>
            <a:r>
              <a:rPr lang="en-US" dirty="0" err="1" smtClean="0"/>
              <a:t>thì</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đè</a:t>
            </a:r>
            <a:r>
              <a:rPr lang="en-US" dirty="0" smtClean="0"/>
              <a:t> </a:t>
            </a:r>
            <a:r>
              <a:rPr lang="en-US" dirty="0" err="1" smtClean="0"/>
              <a:t>lại</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t>speak() </a:t>
            </a:r>
            <a:r>
              <a:rPr lang="en-US" dirty="0" err="1" smtClean="0"/>
              <a:t>của</a:t>
            </a:r>
            <a:r>
              <a:rPr lang="en-US" dirty="0" smtClean="0"/>
              <a:t> </a:t>
            </a:r>
            <a:r>
              <a:rPr lang="en-US" dirty="0" err="1" smtClean="0"/>
              <a:t>lớp</a:t>
            </a:r>
            <a:r>
              <a:rPr lang="en-US" dirty="0" smtClean="0"/>
              <a:t> CHA </a:t>
            </a:r>
            <a:r>
              <a:rPr lang="en-US" dirty="0" err="1" smtClean="0"/>
              <a:t>như</a:t>
            </a:r>
            <a:r>
              <a:rPr lang="en-US" dirty="0" smtClean="0"/>
              <a:t> </a:t>
            </a:r>
            <a:r>
              <a:rPr lang="en-US" dirty="0" err="1" smtClean="0"/>
              <a:t>sau</a:t>
            </a:r>
            <a:endParaRPr lang="en-US" dirty="0"/>
          </a:p>
        </p:txBody>
      </p:sp>
      <p:sp>
        <p:nvSpPr>
          <p:cNvPr id="15" name="Flowchart: Decision 14"/>
          <p:cNvSpPr/>
          <p:nvPr/>
        </p:nvSpPr>
        <p:spPr>
          <a:xfrm>
            <a:off x="499730" y="152096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499730" y="348768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48586" y="1846922"/>
            <a:ext cx="8108304" cy="13465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792096" y="1983849"/>
            <a:ext cx="7772460" cy="923330"/>
          </a:xfrm>
          <a:prstGeom prst="rect">
            <a:avLst/>
          </a:prstGeom>
          <a:noFill/>
        </p:spPr>
        <p:txBody>
          <a:bodyPr wrap="square" rtlCol="0">
            <a:spAutoFit/>
          </a:bodyPr>
          <a:lstStyle/>
          <a:p>
            <a:r>
              <a:rPr lang="en-US" dirty="0">
                <a:solidFill>
                  <a:srgbClr val="00B0F0"/>
                </a:solidFill>
              </a:rPr>
              <a:t>class</a:t>
            </a:r>
            <a:r>
              <a:rPr lang="en-US" dirty="0">
                <a:solidFill>
                  <a:schemeClr val="bg1"/>
                </a:solidFill>
              </a:rPr>
              <a:t> </a:t>
            </a:r>
            <a:r>
              <a:rPr lang="en-US" dirty="0" smtClean="0">
                <a:solidFill>
                  <a:schemeClr val="bg1"/>
                </a:solidFill>
              </a:rPr>
              <a:t>Animal</a:t>
            </a:r>
            <a:r>
              <a:rPr lang="en-US" dirty="0" smtClean="0">
                <a:solidFill>
                  <a:schemeClr val="accent4">
                    <a:lumMod val="60000"/>
                    <a:lumOff val="40000"/>
                  </a:schemeClr>
                </a:solidFill>
              </a:rPr>
              <a: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Động</a:t>
            </a:r>
            <a:r>
              <a:rPr lang="en-US" dirty="0" smtClean="0">
                <a:solidFill>
                  <a:schemeClr val="accent6">
                    <a:lumMod val="75000"/>
                  </a:schemeClr>
                </a:solidFill>
              </a:rPr>
              <a:t> </a:t>
            </a:r>
            <a:r>
              <a:rPr lang="en-US" dirty="0" err="1" smtClean="0">
                <a:solidFill>
                  <a:schemeClr val="accent6">
                    <a:lumMod val="75000"/>
                  </a:schemeClr>
                </a:solidFill>
              </a:rPr>
              <a:t>vật</a:t>
            </a:r>
            <a:endParaRPr lang="en-US" dirty="0">
              <a:solidFill>
                <a:schemeClr val="bg1"/>
              </a:solidFill>
            </a:endParaRPr>
          </a:p>
          <a:p>
            <a:r>
              <a:rPr lang="en-US" dirty="0">
                <a:solidFill>
                  <a:schemeClr val="bg1"/>
                </a:solidFill>
              </a:rPr>
              <a:t>      </a:t>
            </a:r>
            <a:r>
              <a:rPr lang="en-US" dirty="0" err="1">
                <a:solidFill>
                  <a:srgbClr val="00B0F0"/>
                </a:solidFill>
              </a:rPr>
              <a:t>def</a:t>
            </a:r>
            <a:r>
              <a:rPr lang="en-US" dirty="0">
                <a:solidFill>
                  <a:schemeClr val="bg1"/>
                </a:solidFill>
              </a:rPr>
              <a:t> </a:t>
            </a:r>
            <a:r>
              <a:rPr lang="en-US" dirty="0" smtClean="0">
                <a:solidFill>
                  <a:schemeClr val="bg1"/>
                </a:solidFill>
              </a:rPr>
              <a:t>speak(self</a:t>
            </a:r>
            <a:r>
              <a:rPr lang="en-US" dirty="0">
                <a:solidFill>
                  <a:schemeClr val="bg1"/>
                </a:solidFill>
              </a:rPr>
              <a:t>): </a:t>
            </a:r>
          </a:p>
          <a:p>
            <a:r>
              <a:rPr lang="en-US" dirty="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Động</a:t>
            </a:r>
            <a:r>
              <a:rPr lang="en-US" dirty="0" smtClean="0">
                <a:solidFill>
                  <a:schemeClr val="accent2">
                    <a:lumMod val="75000"/>
                  </a:schemeClr>
                </a:solidFill>
              </a:rPr>
              <a:t> </a:t>
            </a:r>
            <a:r>
              <a:rPr lang="en-US" dirty="0" err="1" smtClean="0">
                <a:solidFill>
                  <a:schemeClr val="accent2">
                    <a:lumMod val="75000"/>
                  </a:schemeClr>
                </a:solidFill>
              </a:rPr>
              <a:t>vật</a:t>
            </a:r>
            <a:r>
              <a:rPr lang="en-US" dirty="0" smtClean="0">
                <a:solidFill>
                  <a:schemeClr val="accent2">
                    <a:lumMod val="75000"/>
                  </a:schemeClr>
                </a:solidFill>
              </a:rPr>
              <a:t> </a:t>
            </a:r>
            <a:r>
              <a:rPr lang="en-US" dirty="0" err="1" smtClean="0">
                <a:solidFill>
                  <a:schemeClr val="accent2">
                    <a:lumMod val="75000"/>
                  </a:schemeClr>
                </a:solidFill>
              </a:rPr>
              <a:t>kêu</a:t>
            </a:r>
            <a:r>
              <a:rPr lang="en-US" dirty="0" smtClean="0">
                <a:solidFill>
                  <a:schemeClr val="accent2">
                    <a:lumMod val="75000"/>
                  </a:schemeClr>
                </a:solidFill>
              </a:rPr>
              <a:t>"</a:t>
            </a:r>
            <a:r>
              <a:rPr lang="en-US" dirty="0" smtClean="0">
                <a:solidFill>
                  <a:schemeClr val="accent4">
                    <a:lumMod val="60000"/>
                    <a:lumOff val="40000"/>
                  </a:schemeClr>
                </a:solidFill>
              </a:rPr>
              <a:t>)</a:t>
            </a:r>
            <a:r>
              <a:rPr lang="en-US" dirty="0" smtClean="0">
                <a:solidFill>
                  <a:schemeClr val="bg1"/>
                </a:solidFill>
              </a:rPr>
              <a:t> </a:t>
            </a:r>
            <a:endParaRPr lang="en-US" dirty="0">
              <a:solidFill>
                <a:schemeClr val="bg1"/>
              </a:solidFill>
            </a:endParaRPr>
          </a:p>
        </p:txBody>
      </p:sp>
      <p:sp>
        <p:nvSpPr>
          <p:cNvPr id="18" name="Rectangle 17"/>
          <p:cNvSpPr/>
          <p:nvPr/>
        </p:nvSpPr>
        <p:spPr>
          <a:xfrm>
            <a:off x="648586" y="4462531"/>
            <a:ext cx="8108304" cy="12896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792096" y="4599458"/>
            <a:ext cx="7772460" cy="923330"/>
          </a:xfrm>
          <a:prstGeom prst="rect">
            <a:avLst/>
          </a:prstGeom>
          <a:noFill/>
        </p:spPr>
        <p:txBody>
          <a:bodyPr wrap="square" rtlCol="0">
            <a:spAutoFit/>
          </a:bodyPr>
          <a:lstStyle/>
          <a:p>
            <a:r>
              <a:rPr lang="en-US" dirty="0">
                <a:solidFill>
                  <a:srgbClr val="00B0F0"/>
                </a:solidFill>
              </a:rPr>
              <a:t>class</a:t>
            </a:r>
            <a:r>
              <a:rPr lang="en-US" dirty="0">
                <a:solidFill>
                  <a:schemeClr val="bg1"/>
                </a:solidFill>
              </a:rPr>
              <a:t> </a:t>
            </a:r>
            <a:r>
              <a:rPr lang="en-US" dirty="0" smtClean="0">
                <a:solidFill>
                  <a:schemeClr val="bg1"/>
                </a:solidFill>
              </a:rPr>
              <a:t>Dog</a:t>
            </a:r>
            <a:r>
              <a:rPr lang="en-US" dirty="0" smtClean="0">
                <a:solidFill>
                  <a:schemeClr val="accent4">
                    <a:lumMod val="60000"/>
                    <a:lumOff val="40000"/>
                  </a:schemeClr>
                </a:solidFill>
              </a:rPr>
              <a:t>(</a:t>
            </a:r>
            <a:r>
              <a:rPr lang="en-US" dirty="0" smtClean="0">
                <a:solidFill>
                  <a:schemeClr val="bg1"/>
                </a:solidFill>
              </a:rPr>
              <a:t>Animal</a:t>
            </a:r>
            <a:r>
              <a:rPr lang="en-US" dirty="0" smtClean="0">
                <a:solidFill>
                  <a:schemeClr val="accent4">
                    <a:lumMod val="60000"/>
                    <a:lumOff val="40000"/>
                  </a:schemeClr>
                </a:solidFill>
              </a:rPr>
              <a: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Lớp</a:t>
            </a:r>
            <a:r>
              <a:rPr lang="en-US" dirty="0" smtClean="0">
                <a:solidFill>
                  <a:schemeClr val="accent6">
                    <a:lumMod val="75000"/>
                  </a:schemeClr>
                </a:solidFill>
              </a:rPr>
              <a:t> Con </a:t>
            </a:r>
            <a:r>
              <a:rPr lang="en-US" dirty="0" err="1" smtClean="0">
                <a:solidFill>
                  <a:schemeClr val="accent6">
                    <a:lumMod val="75000"/>
                  </a:schemeClr>
                </a:solidFill>
              </a:rPr>
              <a:t>Chó</a:t>
            </a:r>
            <a:endParaRPr lang="en-US" dirty="0">
              <a:solidFill>
                <a:schemeClr val="bg1"/>
              </a:solidFill>
            </a:endParaRPr>
          </a:p>
          <a:p>
            <a:r>
              <a:rPr lang="en-US" dirty="0">
                <a:solidFill>
                  <a:schemeClr val="bg1"/>
                </a:solidFill>
              </a:rPr>
              <a:t>      </a:t>
            </a:r>
            <a:r>
              <a:rPr lang="en-US" dirty="0" err="1">
                <a:solidFill>
                  <a:srgbClr val="00B0F0"/>
                </a:solidFill>
              </a:rPr>
              <a:t>def</a:t>
            </a:r>
            <a:r>
              <a:rPr lang="en-US" dirty="0">
                <a:solidFill>
                  <a:schemeClr val="bg1"/>
                </a:solidFill>
              </a:rPr>
              <a:t> </a:t>
            </a:r>
            <a:r>
              <a:rPr lang="en-US" dirty="0" smtClean="0">
                <a:solidFill>
                  <a:schemeClr val="bg1"/>
                </a:solidFill>
              </a:rPr>
              <a:t>speak(self</a:t>
            </a:r>
            <a:r>
              <a:rPr lang="en-US" dirty="0">
                <a:solidFill>
                  <a:schemeClr val="bg1"/>
                </a:solidFill>
              </a:rPr>
              <a:t>): </a:t>
            </a:r>
          </a:p>
          <a:p>
            <a:r>
              <a:rPr lang="en-US" dirty="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Chó</a:t>
            </a:r>
            <a:r>
              <a:rPr lang="en-US" dirty="0" smtClean="0">
                <a:solidFill>
                  <a:schemeClr val="accent2">
                    <a:lumMod val="75000"/>
                  </a:schemeClr>
                </a:solidFill>
              </a:rPr>
              <a:t> </a:t>
            </a:r>
            <a:r>
              <a:rPr lang="en-US" dirty="0" err="1" smtClean="0">
                <a:solidFill>
                  <a:schemeClr val="accent2">
                    <a:lumMod val="75000"/>
                  </a:schemeClr>
                </a:solidFill>
              </a:rPr>
              <a:t>kêu</a:t>
            </a:r>
            <a:r>
              <a:rPr lang="en-US" dirty="0" smtClean="0">
                <a:solidFill>
                  <a:schemeClr val="accent2">
                    <a:lumMod val="75000"/>
                  </a:schemeClr>
                </a:solidFill>
              </a:rPr>
              <a:t> </a:t>
            </a:r>
            <a:r>
              <a:rPr lang="en-US" dirty="0" err="1" smtClean="0">
                <a:solidFill>
                  <a:schemeClr val="accent2">
                    <a:lumMod val="75000"/>
                  </a:schemeClr>
                </a:solidFill>
              </a:rPr>
              <a:t>gâu</a:t>
            </a:r>
            <a:r>
              <a:rPr lang="en-US" dirty="0" smtClean="0">
                <a:solidFill>
                  <a:schemeClr val="accent2">
                    <a:lumMod val="75000"/>
                  </a:schemeClr>
                </a:solidFill>
              </a:rPr>
              <a:t> </a:t>
            </a:r>
            <a:r>
              <a:rPr lang="en-US" dirty="0" err="1" smtClean="0">
                <a:solidFill>
                  <a:schemeClr val="accent2">
                    <a:lumMod val="75000"/>
                  </a:schemeClr>
                </a:solidFill>
              </a:rPr>
              <a:t>gâu</a:t>
            </a:r>
            <a:r>
              <a:rPr lang="en-US" dirty="0" smtClean="0">
                <a:solidFill>
                  <a:schemeClr val="accent2">
                    <a:lumMod val="75000"/>
                  </a:schemeClr>
                </a:solidFill>
              </a:rPr>
              <a:t>"</a:t>
            </a:r>
            <a:r>
              <a:rPr lang="en-US" dirty="0" smtClean="0">
                <a:solidFill>
                  <a:schemeClr val="accent4">
                    <a:lumMod val="60000"/>
                    <a:lumOff val="40000"/>
                  </a:schemeClr>
                </a:solidFill>
              </a:rPr>
              <a:t>)</a:t>
            </a:r>
            <a:r>
              <a:rPr lang="en-US" dirty="0" smtClean="0">
                <a:solidFill>
                  <a:schemeClr val="bg1"/>
                </a:solidFill>
              </a:rPr>
              <a:t> </a:t>
            </a:r>
            <a:endParaRPr lang="en-US" dirty="0">
              <a:solidFill>
                <a:schemeClr val="bg1"/>
              </a:solidFill>
            </a:endParaRPr>
          </a:p>
        </p:txBody>
      </p:sp>
      <p:sp>
        <p:nvSpPr>
          <p:cNvPr id="21" name="TextBox 20"/>
          <p:cNvSpPr txBox="1"/>
          <p:nvPr/>
        </p:nvSpPr>
        <p:spPr>
          <a:xfrm>
            <a:off x="1891550" y="5889142"/>
            <a:ext cx="6027499" cy="646331"/>
          </a:xfrm>
          <a:prstGeom prst="rect">
            <a:avLst/>
          </a:prstGeom>
          <a:noFill/>
        </p:spPr>
        <p:txBody>
          <a:bodyPr wrap="square" rtlCol="0">
            <a:spAutoFit/>
          </a:bodyPr>
          <a:lstStyle/>
          <a:p>
            <a:r>
              <a:rPr lang="en-US" dirty="0" err="1" smtClean="0"/>
              <a:t>Đặt</a:t>
            </a:r>
            <a:r>
              <a:rPr lang="en-US" dirty="0" smtClean="0"/>
              <a:t> </a:t>
            </a:r>
            <a:r>
              <a:rPr lang="en-US" b="1" dirty="0" err="1" smtClean="0"/>
              <a:t>trùng</a:t>
            </a:r>
            <a:r>
              <a:rPr lang="en-US" b="1" dirty="0" smtClean="0"/>
              <a:t> </a:t>
            </a:r>
            <a:r>
              <a:rPr lang="en-US" b="1" dirty="0" err="1" smtClean="0"/>
              <a:t>tên</a:t>
            </a:r>
            <a:r>
              <a:rPr lang="en-US" b="1"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CHA </a:t>
            </a:r>
            <a:r>
              <a:rPr lang="en-US" dirty="0" err="1" smtClean="0"/>
              <a:t>và</a:t>
            </a:r>
            <a:r>
              <a:rPr lang="en-US" dirty="0" smtClean="0"/>
              <a:t> </a:t>
            </a:r>
            <a:r>
              <a:rPr lang="en-US" b="1" dirty="0" smtClean="0"/>
              <a:t>code </a:t>
            </a:r>
            <a:r>
              <a:rPr lang="en-US" b="1" dirty="0" err="1" smtClean="0"/>
              <a:t>khác</a:t>
            </a:r>
            <a:r>
              <a:rPr lang="en-US" b="1" dirty="0" smtClean="0"/>
              <a:t> </a:t>
            </a:r>
            <a:r>
              <a:rPr lang="en-US" dirty="0" err="1" smtClean="0"/>
              <a:t>đi</a:t>
            </a:r>
            <a:r>
              <a:rPr lang="en-US" dirty="0" smtClean="0"/>
              <a:t> </a:t>
            </a:r>
            <a:r>
              <a:rPr lang="en-US" dirty="0" err="1" smtClean="0"/>
              <a:t>thì</a:t>
            </a:r>
            <a:r>
              <a:rPr lang="en-US" dirty="0" smtClean="0"/>
              <a:t> </a:t>
            </a:r>
            <a:r>
              <a:rPr lang="en-US" dirty="0" err="1" smtClean="0"/>
              <a:t>có</a:t>
            </a:r>
            <a:r>
              <a:rPr lang="en-US" dirty="0" smtClean="0"/>
              <a:t> </a:t>
            </a:r>
            <a:r>
              <a:rPr lang="en-US" dirty="0" err="1" smtClean="0"/>
              <a:t>nghĩa</a:t>
            </a:r>
            <a:r>
              <a:rPr lang="en-US" dirty="0" smtClean="0"/>
              <a:t> </a:t>
            </a:r>
            <a:r>
              <a:rPr lang="en-US" dirty="0" err="1" smtClean="0"/>
              <a:t>bạn</a:t>
            </a:r>
            <a:r>
              <a:rPr lang="en-US" dirty="0" smtClean="0"/>
              <a:t> </a:t>
            </a:r>
            <a:r>
              <a:rPr lang="en-US" dirty="0" err="1" smtClean="0"/>
              <a:t>đang</a:t>
            </a:r>
            <a:r>
              <a:rPr lang="en-US" dirty="0" smtClean="0"/>
              <a:t> </a:t>
            </a:r>
            <a:r>
              <a:rPr lang="en-US" b="1" dirty="0" err="1" smtClean="0"/>
              <a:t>ghi</a:t>
            </a:r>
            <a:r>
              <a:rPr lang="en-US" b="1" dirty="0" smtClean="0"/>
              <a:t> </a:t>
            </a:r>
            <a:r>
              <a:rPr lang="en-US" b="1" dirty="0" err="1" smtClean="0"/>
              <a:t>đè</a:t>
            </a:r>
            <a:r>
              <a:rPr lang="en-US" b="1" dirty="0" smtClean="0"/>
              <a:t> </a:t>
            </a:r>
            <a:r>
              <a:rPr lang="en-US" dirty="0" err="1" smtClean="0"/>
              <a:t>phương</a:t>
            </a:r>
            <a:r>
              <a:rPr lang="en-US" dirty="0" smtClean="0"/>
              <a:t> </a:t>
            </a:r>
            <a:r>
              <a:rPr lang="en-US" dirty="0" err="1" smtClean="0"/>
              <a:t>thức</a:t>
            </a:r>
            <a:r>
              <a:rPr lang="en-US" dirty="0" smtClean="0"/>
              <a:t> </a:t>
            </a:r>
            <a:r>
              <a:rPr lang="en-US" dirty="0" err="1" smtClean="0"/>
              <a:t>đó</a:t>
            </a:r>
            <a:r>
              <a:rPr lang="en-US" dirty="0" smtClean="0"/>
              <a:t> </a:t>
            </a:r>
            <a:r>
              <a:rPr lang="en-US" dirty="0" err="1" smtClean="0"/>
              <a:t>từ</a:t>
            </a:r>
            <a:r>
              <a:rPr lang="en-US" dirty="0" smtClean="0"/>
              <a:t> Class CHA</a:t>
            </a:r>
            <a:endParaRPr lang="en-US" dirty="0"/>
          </a:p>
        </p:txBody>
      </p:sp>
      <p:sp>
        <p:nvSpPr>
          <p:cNvPr id="3" name="Right Arrow 2"/>
          <p:cNvSpPr/>
          <p:nvPr/>
        </p:nvSpPr>
        <p:spPr>
          <a:xfrm>
            <a:off x="622005" y="5999656"/>
            <a:ext cx="1052624" cy="42530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483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a:t>
            </a:r>
            <a:r>
              <a:rPr lang="en-US" b="1" dirty="0" smtClean="0">
                <a:solidFill>
                  <a:schemeClr val="bg1"/>
                </a:solidFill>
              </a:rPr>
              <a:t>5</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345514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427416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sp>
        <p:nvSpPr>
          <p:cNvPr id="13" name="Oval 12"/>
          <p:cNvSpPr/>
          <p:nvPr/>
        </p:nvSpPr>
        <p:spPr>
          <a:xfrm>
            <a:off x="1731027" y="5337264"/>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5</a:t>
            </a:r>
            <a:endParaRPr lang="en-US" b="1" dirty="0">
              <a:solidFill>
                <a:srgbClr val="60B659"/>
              </a:solidFill>
            </a:endParaRP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85999" y="1893171"/>
            <a:ext cx="5730949" cy="646331"/>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bắt</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tổng</a:t>
            </a:r>
            <a:r>
              <a:rPr lang="en-US" dirty="0" smtClean="0">
                <a:solidFill>
                  <a:schemeClr val="bg1"/>
                </a:solidFill>
              </a:rPr>
              <a:t> </a:t>
            </a:r>
            <a:r>
              <a:rPr lang="en-US" dirty="0" err="1" smtClean="0">
                <a:solidFill>
                  <a:schemeClr val="bg1"/>
                </a:solidFill>
              </a:rPr>
              <a:t>quan</a:t>
            </a:r>
            <a:r>
              <a:rPr lang="en-US" dirty="0" smtClean="0">
                <a:solidFill>
                  <a:schemeClr val="bg1"/>
                </a:solidFill>
              </a:rPr>
              <a:t> </a:t>
            </a:r>
            <a:r>
              <a:rPr lang="en-US" dirty="0" err="1" smtClean="0">
                <a:solidFill>
                  <a:schemeClr val="bg1"/>
                </a:solidFill>
              </a:rPr>
              <a:t>về</a:t>
            </a:r>
            <a:r>
              <a:rPr lang="en-US" dirty="0" smtClean="0">
                <a:solidFill>
                  <a:schemeClr val="bg1"/>
                </a:solidFill>
              </a:rPr>
              <a:t> </a:t>
            </a:r>
            <a:r>
              <a:rPr lang="en-US" dirty="0" err="1" smtClean="0">
                <a:solidFill>
                  <a:schemeClr val="bg1"/>
                </a:solidFill>
              </a:rPr>
              <a:t>lập</a:t>
            </a:r>
            <a:r>
              <a:rPr lang="en-US" dirty="0" smtClean="0">
                <a:solidFill>
                  <a:schemeClr val="bg1"/>
                </a:solidFill>
              </a:rPr>
              <a:t> </a:t>
            </a:r>
            <a:r>
              <a:rPr lang="en-US" dirty="0" err="1" smtClean="0">
                <a:solidFill>
                  <a:schemeClr val="bg1"/>
                </a:solidFill>
              </a:rPr>
              <a:t>trình</a:t>
            </a:r>
            <a:r>
              <a:rPr lang="en-US" dirty="0" smtClean="0">
                <a:solidFill>
                  <a:schemeClr val="bg1"/>
                </a:solidFill>
              </a:rPr>
              <a:t> </a:t>
            </a:r>
            <a:r>
              <a:rPr lang="en-US" dirty="0" err="1" smtClean="0">
                <a:solidFill>
                  <a:schemeClr val="bg1"/>
                </a:solidFill>
              </a:rPr>
              <a:t>hướng</a:t>
            </a:r>
            <a:r>
              <a:rPr lang="en-US" dirty="0" smtClean="0">
                <a:solidFill>
                  <a:schemeClr val="bg1"/>
                </a:solidFill>
              </a:rPr>
              <a:t> </a:t>
            </a:r>
            <a:r>
              <a:rPr lang="en-US" dirty="0" err="1" smtClean="0">
                <a:solidFill>
                  <a:schemeClr val="bg1"/>
                </a:solidFill>
              </a:rPr>
              <a:t>đối</a:t>
            </a:r>
            <a:r>
              <a:rPr lang="en-US" dirty="0" smtClean="0">
                <a:solidFill>
                  <a:schemeClr val="bg1"/>
                </a:solidFill>
              </a:rPr>
              <a:t> </a:t>
            </a:r>
            <a:r>
              <a:rPr lang="en-US" dirty="0" err="1" smtClean="0">
                <a:solidFill>
                  <a:schemeClr val="bg1"/>
                </a:solidFill>
              </a:rPr>
              <a:t>tượng</a:t>
            </a:r>
            <a:r>
              <a:rPr lang="en-US" dirty="0" smtClean="0">
                <a:solidFill>
                  <a:schemeClr val="bg1"/>
                </a:solidFill>
              </a:rPr>
              <a:t> OOP Python</a:t>
            </a:r>
            <a:endParaRPr lang="en-US" dirty="0">
              <a:solidFill>
                <a:schemeClr val="bg1"/>
              </a:solidFill>
            </a:endParaRPr>
          </a:p>
        </p:txBody>
      </p:sp>
      <p:sp>
        <p:nvSpPr>
          <p:cNvPr id="17" name="TextBox 16"/>
          <p:cNvSpPr txBox="1"/>
          <p:nvPr/>
        </p:nvSpPr>
        <p:spPr>
          <a:xfrm>
            <a:off x="2286000" y="4274161"/>
            <a:ext cx="6717570" cy="646331"/>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như</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smtClean="0">
                <a:solidFill>
                  <a:schemeClr val="bg1"/>
                </a:solidFill>
              </a:rPr>
              <a:t>tính</a:t>
            </a:r>
            <a:r>
              <a:rPr lang="en-US" dirty="0" smtClean="0">
                <a:solidFill>
                  <a:schemeClr val="bg1"/>
                </a:solidFill>
              </a:rPr>
              <a:t> </a:t>
            </a:r>
            <a:r>
              <a:rPr lang="en-US" dirty="0" err="1" smtClean="0">
                <a:solidFill>
                  <a:schemeClr val="bg1"/>
                </a:solidFill>
              </a:rPr>
              <a:t>thừa</a:t>
            </a:r>
            <a:r>
              <a:rPr lang="en-US" dirty="0" smtClean="0">
                <a:solidFill>
                  <a:schemeClr val="bg1"/>
                </a:solidFill>
              </a:rPr>
              <a:t> </a:t>
            </a:r>
            <a:r>
              <a:rPr lang="en-US" dirty="0" err="1" smtClean="0">
                <a:solidFill>
                  <a:schemeClr val="bg1"/>
                </a:solidFill>
              </a:rPr>
              <a:t>kế</a:t>
            </a:r>
            <a:r>
              <a:rPr lang="en-US" dirty="0" smtClean="0">
                <a:solidFill>
                  <a:schemeClr val="bg1"/>
                </a:solidFill>
              </a:rPr>
              <a:t> </a:t>
            </a:r>
            <a:r>
              <a:rPr lang="en-US" dirty="0" err="1" smtClean="0">
                <a:solidFill>
                  <a:schemeClr val="bg1"/>
                </a:solidFill>
              </a:rPr>
              <a:t>trong</a:t>
            </a:r>
            <a:r>
              <a:rPr lang="en-US" dirty="0" smtClean="0">
                <a:solidFill>
                  <a:schemeClr val="bg1"/>
                </a:solidFill>
              </a:rPr>
              <a:t> </a:t>
            </a:r>
            <a:r>
              <a:rPr lang="en-US" dirty="0" err="1" smtClean="0">
                <a:solidFill>
                  <a:schemeClr val="bg1"/>
                </a:solidFill>
              </a:rPr>
              <a:t>lập</a:t>
            </a:r>
            <a:r>
              <a:rPr lang="en-US" dirty="0" smtClean="0">
                <a:solidFill>
                  <a:schemeClr val="bg1"/>
                </a:solidFill>
              </a:rPr>
              <a:t> </a:t>
            </a:r>
            <a:r>
              <a:rPr lang="en-US" dirty="0" err="1" smtClean="0">
                <a:solidFill>
                  <a:schemeClr val="bg1"/>
                </a:solidFill>
              </a:rPr>
              <a:t>trình</a:t>
            </a:r>
            <a:r>
              <a:rPr lang="en-US" dirty="0" smtClean="0">
                <a:solidFill>
                  <a:schemeClr val="bg1"/>
                </a:solidFill>
              </a:rPr>
              <a:t> </a:t>
            </a:r>
            <a:r>
              <a:rPr lang="en-US" dirty="0" err="1" smtClean="0">
                <a:solidFill>
                  <a:schemeClr val="bg1"/>
                </a:solidFill>
              </a:rPr>
              <a:t>hướng</a:t>
            </a:r>
            <a:r>
              <a:rPr lang="en-US" dirty="0" smtClean="0">
                <a:solidFill>
                  <a:schemeClr val="bg1"/>
                </a:solidFill>
              </a:rPr>
              <a:t> </a:t>
            </a:r>
            <a:r>
              <a:rPr lang="en-US" dirty="0" err="1" smtClean="0">
                <a:solidFill>
                  <a:schemeClr val="bg1"/>
                </a:solidFill>
              </a:rPr>
              <a:t>đối</a:t>
            </a:r>
            <a:r>
              <a:rPr lang="en-US" dirty="0" smtClean="0">
                <a:solidFill>
                  <a:schemeClr val="bg1"/>
                </a:solidFill>
              </a:rPr>
              <a:t> </a:t>
            </a:r>
            <a:r>
              <a:rPr lang="en-US" dirty="0" err="1" smtClean="0">
                <a:solidFill>
                  <a:schemeClr val="bg1"/>
                </a:solidFill>
              </a:rPr>
              <a:t>tượng</a:t>
            </a:r>
            <a:r>
              <a:rPr lang="en-US" dirty="0" smtClean="0">
                <a:solidFill>
                  <a:schemeClr val="bg1"/>
                </a:solidFill>
              </a:rPr>
              <a:t> Python, </a:t>
            </a:r>
            <a:r>
              <a:rPr lang="en-US" dirty="0" err="1" smtClean="0">
                <a:solidFill>
                  <a:schemeClr val="bg1"/>
                </a:solidFill>
              </a:rPr>
              <a:t>và</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để</a:t>
            </a:r>
            <a:r>
              <a:rPr lang="en-US" dirty="0" smtClean="0">
                <a:solidFill>
                  <a:schemeClr val="bg1"/>
                </a:solidFill>
              </a:rPr>
              <a:t> </a:t>
            </a:r>
            <a:r>
              <a:rPr lang="en-US" dirty="0" err="1" smtClean="0">
                <a:solidFill>
                  <a:schemeClr val="bg1"/>
                </a:solidFill>
              </a:rPr>
              <a:t>kế</a:t>
            </a:r>
            <a:r>
              <a:rPr lang="en-US" dirty="0" smtClean="0">
                <a:solidFill>
                  <a:schemeClr val="bg1"/>
                </a:solidFill>
              </a:rPr>
              <a:t> </a:t>
            </a:r>
            <a:r>
              <a:rPr lang="en-US" dirty="0" err="1" smtClean="0">
                <a:solidFill>
                  <a:schemeClr val="bg1"/>
                </a:solidFill>
              </a:rPr>
              <a:t>thừa</a:t>
            </a:r>
            <a:r>
              <a:rPr lang="en-US" dirty="0" smtClean="0">
                <a:solidFill>
                  <a:schemeClr val="bg1"/>
                </a:solidFill>
              </a:rPr>
              <a:t> </a:t>
            </a:r>
            <a:r>
              <a:rPr lang="en-US" dirty="0" err="1" smtClean="0">
                <a:solidFill>
                  <a:schemeClr val="bg1"/>
                </a:solidFill>
              </a:rPr>
              <a:t>từ</a:t>
            </a:r>
            <a:r>
              <a:rPr lang="en-US" dirty="0" smtClean="0">
                <a:solidFill>
                  <a:schemeClr val="bg1"/>
                </a:solidFill>
              </a:rPr>
              <a:t> </a:t>
            </a:r>
            <a:r>
              <a:rPr lang="en-US" dirty="0" err="1" smtClean="0">
                <a:solidFill>
                  <a:schemeClr val="bg1"/>
                </a:solidFill>
              </a:rPr>
              <a:t>một</a:t>
            </a:r>
            <a:r>
              <a:rPr lang="en-US" dirty="0" smtClean="0">
                <a:solidFill>
                  <a:schemeClr val="bg1"/>
                </a:solidFill>
              </a:rPr>
              <a:t> </a:t>
            </a:r>
            <a:r>
              <a:rPr lang="en-US" dirty="0" err="1" smtClean="0">
                <a:solidFill>
                  <a:schemeClr val="bg1"/>
                </a:solidFill>
              </a:rPr>
              <a:t>lớp</a:t>
            </a:r>
            <a:r>
              <a:rPr lang="en-US" dirty="0" smtClean="0">
                <a:solidFill>
                  <a:schemeClr val="bg1"/>
                </a:solidFill>
              </a:rPr>
              <a:t> CHA</a:t>
            </a:r>
            <a:endParaRPr lang="en-US" dirty="0">
              <a:solidFill>
                <a:schemeClr val="bg1"/>
              </a:solidFill>
            </a:endParaRPr>
          </a:p>
        </p:txBody>
      </p:sp>
      <p:sp>
        <p:nvSpPr>
          <p:cNvPr id="22" name="TextBox 21"/>
          <p:cNvSpPr txBox="1"/>
          <p:nvPr/>
        </p:nvSpPr>
        <p:spPr>
          <a:xfrm>
            <a:off x="2285999" y="2690614"/>
            <a:ext cx="6071191" cy="646331"/>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khái</a:t>
            </a:r>
            <a:r>
              <a:rPr lang="en-US" dirty="0" smtClean="0">
                <a:solidFill>
                  <a:schemeClr val="bg1"/>
                </a:solidFill>
              </a:rPr>
              <a:t> </a:t>
            </a:r>
            <a:r>
              <a:rPr lang="en-US" dirty="0" err="1" smtClean="0">
                <a:solidFill>
                  <a:schemeClr val="bg1"/>
                </a:solidFill>
              </a:rPr>
              <a:t>niệm</a:t>
            </a:r>
            <a:r>
              <a:rPr lang="en-US" dirty="0" smtClean="0">
                <a:solidFill>
                  <a:schemeClr val="bg1"/>
                </a:solidFill>
              </a:rPr>
              <a:t> </a:t>
            </a:r>
            <a:r>
              <a:rPr lang="en-US" dirty="0" err="1" smtClean="0">
                <a:solidFill>
                  <a:schemeClr val="bg1"/>
                </a:solidFill>
              </a:rPr>
              <a:t>cơ</a:t>
            </a:r>
            <a:r>
              <a:rPr lang="en-US" dirty="0" smtClean="0">
                <a:solidFill>
                  <a:schemeClr val="bg1"/>
                </a:solidFill>
              </a:rPr>
              <a:t> </a:t>
            </a:r>
            <a:r>
              <a:rPr lang="en-US" dirty="0" err="1" smtClean="0">
                <a:solidFill>
                  <a:schemeClr val="bg1"/>
                </a:solidFill>
              </a:rPr>
              <a:t>bản</a:t>
            </a:r>
            <a:r>
              <a:rPr lang="en-US" dirty="0" smtClean="0">
                <a:solidFill>
                  <a:schemeClr val="bg1"/>
                </a:solidFill>
              </a:rPr>
              <a:t> </a:t>
            </a:r>
            <a:r>
              <a:rPr lang="en-US" dirty="0" err="1" smtClean="0">
                <a:solidFill>
                  <a:schemeClr val="bg1"/>
                </a:solidFill>
              </a:rPr>
              <a:t>trong</a:t>
            </a:r>
            <a:r>
              <a:rPr lang="en-US" dirty="0" smtClean="0">
                <a:solidFill>
                  <a:schemeClr val="bg1"/>
                </a:solidFill>
              </a:rPr>
              <a:t> </a:t>
            </a:r>
            <a:r>
              <a:rPr lang="en-US" dirty="0" err="1" smtClean="0">
                <a:solidFill>
                  <a:schemeClr val="bg1"/>
                </a:solidFill>
              </a:rPr>
              <a:t>lập</a:t>
            </a:r>
            <a:r>
              <a:rPr lang="en-US" dirty="0" smtClean="0">
                <a:solidFill>
                  <a:schemeClr val="bg1"/>
                </a:solidFill>
              </a:rPr>
              <a:t> </a:t>
            </a:r>
            <a:r>
              <a:rPr lang="en-US" dirty="0" err="1" smtClean="0">
                <a:solidFill>
                  <a:schemeClr val="bg1"/>
                </a:solidFill>
              </a:rPr>
              <a:t>trình</a:t>
            </a:r>
            <a:r>
              <a:rPr lang="en-US" dirty="0" smtClean="0">
                <a:solidFill>
                  <a:schemeClr val="bg1"/>
                </a:solidFill>
              </a:rPr>
              <a:t> </a:t>
            </a:r>
            <a:r>
              <a:rPr lang="en-US" dirty="0" err="1" smtClean="0">
                <a:solidFill>
                  <a:schemeClr val="bg1"/>
                </a:solidFill>
              </a:rPr>
              <a:t>hướng</a:t>
            </a:r>
            <a:r>
              <a:rPr lang="en-US" dirty="0" smtClean="0">
                <a:solidFill>
                  <a:schemeClr val="bg1"/>
                </a:solidFill>
              </a:rPr>
              <a:t> </a:t>
            </a:r>
            <a:r>
              <a:rPr lang="en-US" dirty="0" err="1" smtClean="0">
                <a:solidFill>
                  <a:schemeClr val="bg1"/>
                </a:solidFill>
              </a:rPr>
              <a:t>đối</a:t>
            </a:r>
            <a:r>
              <a:rPr lang="en-US" dirty="0" smtClean="0">
                <a:solidFill>
                  <a:schemeClr val="bg1"/>
                </a:solidFill>
              </a:rPr>
              <a:t> </a:t>
            </a:r>
            <a:r>
              <a:rPr lang="en-US" dirty="0" err="1" smtClean="0">
                <a:solidFill>
                  <a:schemeClr val="bg1"/>
                </a:solidFill>
              </a:rPr>
              <a:t>tượng</a:t>
            </a:r>
            <a:r>
              <a:rPr lang="en-US" dirty="0" smtClean="0">
                <a:solidFill>
                  <a:schemeClr val="bg1"/>
                </a:solidFill>
              </a:rPr>
              <a:t>, </a:t>
            </a:r>
            <a:r>
              <a:rPr lang="en-US" dirty="0" err="1" smtClean="0">
                <a:solidFill>
                  <a:schemeClr val="bg1"/>
                </a:solidFill>
              </a:rPr>
              <a:t>Biết</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Khởi</a:t>
            </a:r>
            <a:r>
              <a:rPr lang="en-US" dirty="0" smtClean="0">
                <a:solidFill>
                  <a:schemeClr val="bg1"/>
                </a:solidFill>
              </a:rPr>
              <a:t> </a:t>
            </a:r>
            <a:r>
              <a:rPr lang="en-US" dirty="0" err="1" smtClean="0">
                <a:solidFill>
                  <a:schemeClr val="bg1"/>
                </a:solidFill>
              </a:rPr>
              <a:t>tạo</a:t>
            </a:r>
            <a:r>
              <a:rPr lang="en-US" dirty="0" smtClean="0">
                <a:solidFill>
                  <a:schemeClr val="bg1"/>
                </a:solidFill>
              </a:rPr>
              <a:t> </a:t>
            </a:r>
            <a:r>
              <a:rPr lang="en-US" dirty="0" err="1" smtClean="0">
                <a:solidFill>
                  <a:schemeClr val="bg1"/>
                </a:solidFill>
              </a:rPr>
              <a:t>Lớp</a:t>
            </a:r>
            <a:r>
              <a:rPr lang="en-US" dirty="0" smtClean="0">
                <a:solidFill>
                  <a:schemeClr val="bg1"/>
                </a:solidFill>
              </a:rPr>
              <a:t>, </a:t>
            </a:r>
            <a:r>
              <a:rPr lang="en-US" dirty="0" err="1" smtClean="0">
                <a:solidFill>
                  <a:schemeClr val="bg1"/>
                </a:solidFill>
              </a:rPr>
              <a:t>Đối</a:t>
            </a:r>
            <a:r>
              <a:rPr lang="en-US" dirty="0" smtClean="0">
                <a:solidFill>
                  <a:schemeClr val="bg1"/>
                </a:solidFill>
              </a:rPr>
              <a:t> </a:t>
            </a:r>
            <a:r>
              <a:rPr lang="en-US" dirty="0" err="1" smtClean="0">
                <a:solidFill>
                  <a:schemeClr val="bg1"/>
                </a:solidFill>
              </a:rPr>
              <a:t>Tượng</a:t>
            </a:r>
            <a:endParaRPr lang="en-US" dirty="0">
              <a:solidFill>
                <a:schemeClr val="bg1"/>
              </a:solidFill>
            </a:endParaRPr>
          </a:p>
        </p:txBody>
      </p:sp>
      <p:sp>
        <p:nvSpPr>
          <p:cNvPr id="23" name="TextBox 22"/>
          <p:cNvSpPr txBox="1"/>
          <p:nvPr/>
        </p:nvSpPr>
        <p:spPr>
          <a:xfrm>
            <a:off x="2286000" y="3488057"/>
            <a:ext cx="5730948" cy="369332"/>
          </a:xfrm>
          <a:prstGeom prst="rect">
            <a:avLst/>
          </a:prstGeom>
          <a:noFill/>
        </p:spPr>
        <p:txBody>
          <a:bodyPr wrap="square" rtlCol="0">
            <a:spAutoFit/>
          </a:bodyPr>
          <a:lstStyle/>
          <a:p>
            <a:r>
              <a:rPr lang="en-US" dirty="0" err="1" smtClean="0">
                <a:solidFill>
                  <a:schemeClr val="bg1"/>
                </a:solidFill>
              </a:rPr>
              <a:t>Biết</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a:solidFill>
                  <a:schemeClr val="bg1"/>
                </a:solidFill>
              </a:rPr>
              <a:t>p</a:t>
            </a:r>
            <a:r>
              <a:rPr lang="en-US" dirty="0" err="1" smtClean="0">
                <a:solidFill>
                  <a:schemeClr val="bg1"/>
                </a:solidFill>
              </a:rPr>
              <a:t>hương</a:t>
            </a:r>
            <a:r>
              <a:rPr lang="en-US" dirty="0" smtClean="0">
                <a:solidFill>
                  <a:schemeClr val="bg1"/>
                </a:solidFill>
              </a:rPr>
              <a:t> </a:t>
            </a:r>
            <a:r>
              <a:rPr lang="en-US" dirty="0" err="1" smtClean="0">
                <a:solidFill>
                  <a:schemeClr val="bg1"/>
                </a:solidFill>
              </a:rPr>
              <a:t>thức</a:t>
            </a:r>
            <a:r>
              <a:rPr lang="en-US" dirty="0" smtClean="0">
                <a:solidFill>
                  <a:schemeClr val="bg1"/>
                </a:solidFill>
              </a:rPr>
              <a:t> __</a:t>
            </a:r>
            <a:r>
              <a:rPr lang="en-US" dirty="0" err="1" smtClean="0">
                <a:solidFill>
                  <a:schemeClr val="bg1"/>
                </a:solidFill>
              </a:rPr>
              <a:t>init</a:t>
            </a:r>
            <a:r>
              <a:rPr lang="en-US" dirty="0" smtClean="0">
                <a:solidFill>
                  <a:schemeClr val="bg1"/>
                </a:solidFill>
              </a:rPr>
              <a:t>__ </a:t>
            </a:r>
            <a:r>
              <a:rPr lang="en-US" dirty="0" err="1" smtClean="0">
                <a:solidFill>
                  <a:schemeClr val="bg1"/>
                </a:solidFill>
              </a:rPr>
              <a:t>và</a:t>
            </a:r>
            <a:r>
              <a:rPr lang="en-US" dirty="0" smtClean="0">
                <a:solidFill>
                  <a:schemeClr val="bg1"/>
                </a:solidFill>
              </a:rPr>
              <a:t> __</a:t>
            </a:r>
            <a:r>
              <a:rPr lang="en-US" dirty="0" err="1" smtClean="0">
                <a:solidFill>
                  <a:schemeClr val="bg1"/>
                </a:solidFill>
              </a:rPr>
              <a:t>str</a:t>
            </a:r>
            <a:r>
              <a:rPr lang="en-US" dirty="0" smtClean="0">
                <a:solidFill>
                  <a:schemeClr val="bg1"/>
                </a:solidFill>
              </a:rPr>
              <a:t>__</a:t>
            </a:r>
            <a:endParaRPr lang="en-US" dirty="0">
              <a:solidFill>
                <a:schemeClr val="bg1"/>
              </a:solidFill>
            </a:endParaRPr>
          </a:p>
        </p:txBody>
      </p:sp>
      <p:sp>
        <p:nvSpPr>
          <p:cNvPr id="24" name="TextBox 23"/>
          <p:cNvSpPr txBox="1"/>
          <p:nvPr/>
        </p:nvSpPr>
        <p:spPr>
          <a:xfrm>
            <a:off x="2285998" y="5337264"/>
            <a:ext cx="6071192" cy="369332"/>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smtClean="0">
                <a:solidFill>
                  <a:schemeClr val="bg1"/>
                </a:solidFill>
              </a:rPr>
              <a:t>ghi</a:t>
            </a:r>
            <a:r>
              <a:rPr lang="en-US" dirty="0" smtClean="0">
                <a:solidFill>
                  <a:schemeClr val="bg1"/>
                </a:solidFill>
              </a:rPr>
              <a:t> </a:t>
            </a:r>
            <a:r>
              <a:rPr lang="en-US" dirty="0" err="1" smtClean="0">
                <a:solidFill>
                  <a:schemeClr val="bg1"/>
                </a:solidFill>
              </a:rPr>
              <a:t>đè</a:t>
            </a:r>
            <a:r>
              <a:rPr lang="en-US" dirty="0" smtClean="0">
                <a:solidFill>
                  <a:schemeClr val="bg1"/>
                </a:solidFill>
              </a:rPr>
              <a:t> </a:t>
            </a:r>
            <a:r>
              <a:rPr lang="en-US" dirty="0" err="1" smtClean="0">
                <a:solidFill>
                  <a:schemeClr val="bg1"/>
                </a:solidFill>
              </a:rPr>
              <a:t>phương</a:t>
            </a:r>
            <a:r>
              <a:rPr lang="en-US" dirty="0" smtClean="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trong</a:t>
            </a:r>
            <a:r>
              <a:rPr lang="en-US" dirty="0" smtClean="0">
                <a:solidFill>
                  <a:schemeClr val="bg1"/>
                </a:solidFill>
              </a:rPr>
              <a:t> Class Python</a:t>
            </a:r>
            <a:endParaRPr lang="en-US" dirty="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5</a:t>
            </a:r>
            <a:r>
              <a:rPr lang="en-US" dirty="0" smtClean="0"/>
              <a:t>.1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 OOP</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Giới</a:t>
            </a:r>
            <a:r>
              <a:rPr lang="en-US" b="1" dirty="0" smtClean="0"/>
              <a:t> </a:t>
            </a:r>
            <a:r>
              <a:rPr lang="en-US" b="1" dirty="0" err="1" smtClean="0"/>
              <a:t>thiệu</a:t>
            </a:r>
            <a:endParaRPr lang="en-US" b="1" dirty="0">
              <a:solidFill>
                <a:srgbClr val="FF0000"/>
              </a:solidFill>
            </a:endParaRPr>
          </a:p>
        </p:txBody>
      </p:sp>
      <p:sp>
        <p:nvSpPr>
          <p:cNvPr id="8" name="TextBox 7"/>
          <p:cNvSpPr txBox="1"/>
          <p:nvPr/>
        </p:nvSpPr>
        <p:spPr>
          <a:xfrm>
            <a:off x="925033" y="1903017"/>
            <a:ext cx="7230139" cy="923330"/>
          </a:xfrm>
          <a:prstGeom prst="rect">
            <a:avLst/>
          </a:prstGeom>
          <a:noFill/>
        </p:spPr>
        <p:txBody>
          <a:bodyPr wrap="square" rtlCol="0">
            <a:spAutoFit/>
          </a:bodyPr>
          <a:lstStyle/>
          <a:p>
            <a:r>
              <a:rPr lang="vi-VN" dirty="0"/>
              <a:t>Lập trình hướng đối tượng là một phương pháp lập trình tập trung vào việc tổ chức code xung quanh các đối tượng (objects) và các mối quan hệ giữa chúng.</a:t>
            </a:r>
            <a:endParaRPr lang="en-US" dirty="0"/>
          </a:p>
        </p:txBody>
      </p:sp>
      <p:sp>
        <p:nvSpPr>
          <p:cNvPr id="14" name="TextBox 13"/>
          <p:cNvSpPr txBox="1"/>
          <p:nvPr/>
        </p:nvSpPr>
        <p:spPr>
          <a:xfrm>
            <a:off x="925033" y="2846576"/>
            <a:ext cx="7230139" cy="923330"/>
          </a:xfrm>
          <a:prstGeom prst="rect">
            <a:avLst/>
          </a:prstGeom>
          <a:noFill/>
        </p:spPr>
        <p:txBody>
          <a:bodyPr wrap="square" rtlCol="0">
            <a:spAutoFit/>
          </a:bodyPr>
          <a:lstStyle/>
          <a:p>
            <a:r>
              <a:rPr lang="vi-VN" dirty="0"/>
              <a:t>Trong OOP, chúng ta xem mỗi đối tượng như một thực thể có trạng thái (state) và hành vi (behavior), và chúng ta tạo ra các lớp (classes) để định nghĩa các đối tượng</a:t>
            </a:r>
            <a:endParaRPr lang="en-US" dirty="0"/>
          </a:p>
        </p:txBody>
      </p:sp>
      <p:sp>
        <p:nvSpPr>
          <p:cNvPr id="13" name="Flowchart: Decision 12"/>
          <p:cNvSpPr/>
          <p:nvPr/>
        </p:nvSpPr>
        <p:spPr>
          <a:xfrm>
            <a:off x="710426" y="201882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cision 14"/>
          <p:cNvSpPr/>
          <p:nvPr/>
        </p:nvSpPr>
        <p:spPr>
          <a:xfrm>
            <a:off x="710426" y="2941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710426" y="3967368"/>
            <a:ext cx="7740503" cy="1859274"/>
          </a:xfrm>
          <a:prstGeom prst="roundRect">
            <a:avLst>
              <a:gd name="adj" fmla="val 2567"/>
            </a:avLst>
          </a:prstGeom>
          <a:solidFill>
            <a:schemeClr val="bg1"/>
          </a:solidFill>
          <a:ln w="19050">
            <a:solidFill>
              <a:srgbClr val="67C7D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925033" y="4165013"/>
            <a:ext cx="7230139" cy="646331"/>
          </a:xfrm>
          <a:prstGeom prst="rect">
            <a:avLst/>
          </a:prstGeom>
          <a:noFill/>
        </p:spPr>
        <p:txBody>
          <a:bodyPr wrap="square" rtlCol="0">
            <a:spAutoFit/>
          </a:bodyPr>
          <a:lstStyle/>
          <a:p>
            <a:r>
              <a:rPr lang="en-US" dirty="0" err="1" smtClean="0"/>
              <a:t>Trong</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các</a:t>
            </a:r>
            <a:r>
              <a:rPr lang="en-US" dirty="0" smtClean="0"/>
              <a:t> </a:t>
            </a:r>
            <a:r>
              <a:rPr lang="en-US" dirty="0" err="1" smtClean="0"/>
              <a:t>học</a:t>
            </a:r>
            <a:r>
              <a:rPr lang="en-US" dirty="0" smtClean="0"/>
              <a:t> </a:t>
            </a:r>
            <a:r>
              <a:rPr lang="en-US" dirty="0" err="1" smtClean="0"/>
              <a:t>sinh</a:t>
            </a:r>
            <a:r>
              <a:rPr lang="en-US" dirty="0" smtClean="0"/>
              <a:t> A, </a:t>
            </a:r>
            <a:r>
              <a:rPr lang="en-US" dirty="0" err="1" smtClean="0"/>
              <a:t>học</a:t>
            </a:r>
            <a:r>
              <a:rPr lang="en-US" dirty="0" smtClean="0"/>
              <a:t> </a:t>
            </a:r>
            <a:r>
              <a:rPr lang="en-US" dirty="0" err="1" smtClean="0"/>
              <a:t>sinh</a:t>
            </a:r>
            <a:r>
              <a:rPr lang="en-US" dirty="0" smtClean="0"/>
              <a:t> B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thì</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trong</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nó</a:t>
            </a:r>
            <a:r>
              <a:rPr lang="en-US" dirty="0" smtClean="0"/>
              <a:t> </a:t>
            </a:r>
            <a:r>
              <a:rPr lang="en-US" dirty="0" err="1" smtClean="0"/>
              <a:t>là</a:t>
            </a:r>
            <a:r>
              <a:rPr lang="en-US" dirty="0" smtClean="0"/>
              <a:t> </a:t>
            </a:r>
            <a:r>
              <a:rPr lang="en-US" dirty="0" err="1" smtClean="0"/>
              <a:t>đối</a:t>
            </a:r>
            <a:r>
              <a:rPr lang="en-US" dirty="0" smtClean="0"/>
              <a:t> </a:t>
            </a:r>
            <a:r>
              <a:rPr lang="en-US" dirty="0" err="1" smtClean="0"/>
              <a:t>tượng</a:t>
            </a:r>
            <a:r>
              <a:rPr lang="en-US" dirty="0" smtClean="0"/>
              <a:t> (Object)</a:t>
            </a:r>
            <a:endParaRPr lang="en-US" dirty="0"/>
          </a:p>
        </p:txBody>
      </p:sp>
      <p:sp>
        <p:nvSpPr>
          <p:cNvPr id="47" name="TextBox 46"/>
          <p:cNvSpPr txBox="1"/>
          <p:nvPr/>
        </p:nvSpPr>
        <p:spPr>
          <a:xfrm>
            <a:off x="925033" y="4973088"/>
            <a:ext cx="7230139" cy="646331"/>
          </a:xfrm>
          <a:prstGeom prst="rect">
            <a:avLst/>
          </a:prstGeom>
          <a:noFill/>
        </p:spPr>
        <p:txBody>
          <a:bodyPr wrap="square" rtlCol="0">
            <a:spAutoFit/>
          </a:bodyPr>
          <a:lstStyle/>
          <a:p>
            <a:r>
              <a:rPr lang="en-US" dirty="0" err="1" smtClean="0"/>
              <a:t>Học</a:t>
            </a:r>
            <a:r>
              <a:rPr lang="en-US" dirty="0" smtClean="0"/>
              <a:t> </a:t>
            </a:r>
            <a:r>
              <a:rPr lang="en-US" dirty="0" err="1" smtClean="0"/>
              <a:t>sinh</a:t>
            </a:r>
            <a:r>
              <a:rPr lang="en-US" dirty="0" smtClean="0"/>
              <a:t> A, </a:t>
            </a:r>
            <a:r>
              <a:rPr lang="en-US" dirty="0" err="1" smtClean="0"/>
              <a:t>học</a:t>
            </a:r>
            <a:r>
              <a:rPr lang="en-US" dirty="0" smtClean="0"/>
              <a:t> </a:t>
            </a:r>
            <a:r>
              <a:rPr lang="en-US" dirty="0" err="1" smtClean="0"/>
              <a:t>sinh</a:t>
            </a:r>
            <a:r>
              <a:rPr lang="en-US" dirty="0" smtClean="0"/>
              <a:t> B </a:t>
            </a:r>
            <a:r>
              <a:rPr lang="en-US" dirty="0" err="1" smtClean="0"/>
              <a:t>được</a:t>
            </a:r>
            <a:r>
              <a:rPr lang="en-US" dirty="0" smtClean="0"/>
              <a:t> </a:t>
            </a:r>
            <a:r>
              <a:rPr lang="en-US" dirty="0" err="1" smtClean="0"/>
              <a:t>gọi</a:t>
            </a:r>
            <a:r>
              <a:rPr lang="en-US" dirty="0" smtClean="0"/>
              <a:t> </a:t>
            </a:r>
            <a:r>
              <a:rPr lang="en-US" dirty="0" err="1" smtClean="0"/>
              <a:t>chung</a:t>
            </a:r>
            <a:r>
              <a:rPr lang="en-US" dirty="0" smtClean="0"/>
              <a:t> </a:t>
            </a:r>
            <a:r>
              <a:rPr lang="en-US" dirty="0" err="1" smtClean="0"/>
              <a:t>là</a:t>
            </a:r>
            <a:r>
              <a:rPr lang="en-US" dirty="0" smtClean="0"/>
              <a:t> </a:t>
            </a:r>
            <a:r>
              <a:rPr lang="en-US" dirty="0" err="1" smtClean="0"/>
              <a:t>Nhóm</a:t>
            </a:r>
            <a:r>
              <a:rPr lang="en-US" dirty="0" smtClean="0"/>
              <a:t> </a:t>
            </a:r>
            <a:r>
              <a:rPr lang="en-US" dirty="0" err="1" smtClean="0"/>
              <a:t>Học</a:t>
            </a:r>
            <a:r>
              <a:rPr lang="en-US" dirty="0" smtClean="0"/>
              <a:t> </a:t>
            </a:r>
            <a:r>
              <a:rPr lang="en-US" dirty="0" err="1" smtClean="0"/>
              <a:t>Sinh</a:t>
            </a:r>
            <a:r>
              <a:rPr lang="en-US" dirty="0" smtClean="0"/>
              <a:t> </a:t>
            </a:r>
            <a:r>
              <a:rPr lang="en-US" dirty="0" err="1" smtClean="0"/>
              <a:t>thì</a:t>
            </a:r>
            <a:r>
              <a:rPr lang="en-US" dirty="0" smtClean="0"/>
              <a:t> </a:t>
            </a:r>
            <a:r>
              <a:rPr lang="en-US" dirty="0" err="1" smtClean="0"/>
              <a:t>tương</a:t>
            </a:r>
            <a:r>
              <a:rPr lang="en-US" dirty="0" smtClean="0"/>
              <a:t> </a:t>
            </a:r>
            <a:r>
              <a:rPr lang="en-US" dirty="0" err="1" smtClean="0"/>
              <a:t>tứng</a:t>
            </a:r>
            <a:r>
              <a:rPr lang="en-US" dirty="0" smtClean="0"/>
              <a:t> </a:t>
            </a:r>
            <a:r>
              <a:rPr lang="en-US" dirty="0" err="1" smtClean="0"/>
              <a:t>trong</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nó</a:t>
            </a:r>
            <a:r>
              <a:rPr lang="en-US" dirty="0" smtClean="0"/>
              <a:t> </a:t>
            </a:r>
            <a:r>
              <a:rPr lang="en-US" dirty="0" err="1" smtClean="0"/>
              <a:t>là</a:t>
            </a:r>
            <a:r>
              <a:rPr lang="en-US" dirty="0" smtClean="0"/>
              <a:t> </a:t>
            </a:r>
            <a:r>
              <a:rPr lang="en-US" dirty="0" err="1" smtClean="0"/>
              <a:t>Lớp</a:t>
            </a:r>
            <a:r>
              <a:rPr lang="en-US" dirty="0" smtClean="0"/>
              <a:t> (Class)</a:t>
            </a:r>
            <a:endParaRPr lang="en-US" dirty="0"/>
          </a:p>
        </p:txBody>
      </p:sp>
    </p:spTree>
    <p:extLst>
      <p:ext uri="{BB962C8B-B14F-4D97-AF65-F5344CB8AC3E}">
        <p14:creationId xmlns:p14="http://schemas.microsoft.com/office/powerpoint/2010/main" val="31689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5</a:t>
            </a:r>
            <a:r>
              <a:rPr lang="en-US" dirty="0" smtClean="0"/>
              <a:t>.1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 OOP</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Mô</a:t>
            </a:r>
            <a:r>
              <a:rPr lang="en-US" b="1" dirty="0" smtClean="0"/>
              <a:t> </a:t>
            </a:r>
            <a:r>
              <a:rPr lang="en-US" b="1" dirty="0" err="1" smtClean="0"/>
              <a:t>hình</a:t>
            </a:r>
            <a:r>
              <a:rPr lang="en-US" b="1" dirty="0" smtClean="0"/>
              <a:t> </a:t>
            </a:r>
            <a:r>
              <a:rPr lang="en-US" b="1" dirty="0" err="1" smtClean="0"/>
              <a:t>hóa</a:t>
            </a:r>
            <a:r>
              <a:rPr lang="en-US" b="1" dirty="0" smtClean="0"/>
              <a:t> </a:t>
            </a:r>
            <a:r>
              <a:rPr lang="en-US" b="1" dirty="0" err="1" smtClean="0"/>
              <a:t>khái</a:t>
            </a:r>
            <a:r>
              <a:rPr lang="en-US" b="1" dirty="0" smtClean="0"/>
              <a:t> </a:t>
            </a:r>
            <a:r>
              <a:rPr lang="en-US" b="1" dirty="0" err="1" smtClean="0"/>
              <a:t>niệm</a:t>
            </a:r>
            <a:endParaRPr lang="en-US" b="1" dirty="0">
              <a:solidFill>
                <a:srgbClr val="FF0000"/>
              </a:solidFill>
            </a:endParaRPr>
          </a:p>
        </p:txBody>
      </p:sp>
      <p:sp>
        <p:nvSpPr>
          <p:cNvPr id="4" name="Rectangle 3"/>
          <p:cNvSpPr/>
          <p:nvPr/>
        </p:nvSpPr>
        <p:spPr>
          <a:xfrm>
            <a:off x="1861036" y="2307265"/>
            <a:ext cx="1301084" cy="3827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Học</a:t>
            </a:r>
            <a:r>
              <a:rPr lang="en-US" dirty="0" smtClean="0"/>
              <a:t> </a:t>
            </a:r>
            <a:r>
              <a:rPr lang="en-US" dirty="0" err="1" smtClean="0"/>
              <a:t>sinh</a:t>
            </a:r>
            <a:r>
              <a:rPr lang="en-US" dirty="0" smtClean="0"/>
              <a:t> A</a:t>
            </a:r>
            <a:endParaRPr lang="en-US" dirty="0"/>
          </a:p>
        </p:txBody>
      </p:sp>
      <p:sp>
        <p:nvSpPr>
          <p:cNvPr id="17" name="Rectangle 16"/>
          <p:cNvSpPr/>
          <p:nvPr/>
        </p:nvSpPr>
        <p:spPr>
          <a:xfrm>
            <a:off x="3770433" y="2004236"/>
            <a:ext cx="1301084" cy="9888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Lớp</a:t>
            </a:r>
            <a:r>
              <a:rPr lang="en-US" dirty="0" smtClean="0"/>
              <a:t>)</a:t>
            </a:r>
          </a:p>
          <a:p>
            <a:pPr algn="ctr"/>
            <a:r>
              <a:rPr lang="en-US" dirty="0" smtClean="0"/>
              <a:t>Class</a:t>
            </a:r>
          </a:p>
          <a:p>
            <a:pPr algn="ctr"/>
            <a:r>
              <a:rPr lang="en-US" dirty="0" err="1" smtClean="0"/>
              <a:t>Học</a:t>
            </a:r>
            <a:r>
              <a:rPr lang="en-US" dirty="0" smtClean="0"/>
              <a:t> </a:t>
            </a:r>
            <a:r>
              <a:rPr lang="en-US" dirty="0" err="1" smtClean="0"/>
              <a:t>Sinh</a:t>
            </a:r>
            <a:endParaRPr lang="en-US" dirty="0"/>
          </a:p>
        </p:txBody>
      </p:sp>
      <p:sp>
        <p:nvSpPr>
          <p:cNvPr id="5" name="TextBox 4"/>
          <p:cNvSpPr txBox="1"/>
          <p:nvPr/>
        </p:nvSpPr>
        <p:spPr>
          <a:xfrm>
            <a:off x="3770433" y="3600023"/>
            <a:ext cx="1690576" cy="1754326"/>
          </a:xfrm>
          <a:prstGeom prst="rect">
            <a:avLst/>
          </a:prstGeom>
          <a:noFill/>
        </p:spPr>
        <p:txBody>
          <a:bodyPr wrap="square" rtlCol="0">
            <a:spAutoFit/>
          </a:bodyPr>
          <a:lstStyle/>
          <a:p>
            <a:r>
              <a:rPr lang="en-US" dirty="0" err="1" smtClean="0"/>
              <a:t>Tên</a:t>
            </a:r>
            <a:endParaRPr lang="en-US" dirty="0" smtClean="0"/>
          </a:p>
          <a:p>
            <a:r>
              <a:rPr lang="en-US" dirty="0" err="1" smtClean="0"/>
              <a:t>Tuổi</a:t>
            </a:r>
            <a:endParaRPr lang="en-US" dirty="0" smtClean="0"/>
          </a:p>
          <a:p>
            <a:r>
              <a:rPr lang="en-US" dirty="0" err="1" smtClean="0"/>
              <a:t>Giới</a:t>
            </a:r>
            <a:r>
              <a:rPr lang="en-US" dirty="0" smtClean="0"/>
              <a:t> </a:t>
            </a:r>
            <a:r>
              <a:rPr lang="en-US" dirty="0" err="1" smtClean="0"/>
              <a:t>tính</a:t>
            </a:r>
            <a:endParaRPr lang="en-US" dirty="0" smtClean="0"/>
          </a:p>
          <a:p>
            <a:r>
              <a:rPr lang="en-US" dirty="0" err="1" smtClean="0"/>
              <a:t>Chiều</a:t>
            </a:r>
            <a:r>
              <a:rPr lang="en-US" dirty="0" smtClean="0"/>
              <a:t> </a:t>
            </a:r>
            <a:r>
              <a:rPr lang="en-US" dirty="0" err="1" smtClean="0"/>
              <a:t>cao</a:t>
            </a:r>
            <a:endParaRPr lang="en-US" dirty="0" smtClean="0"/>
          </a:p>
          <a:p>
            <a:r>
              <a:rPr lang="en-US" dirty="0" err="1" smtClean="0"/>
              <a:t>Nhóm</a:t>
            </a:r>
            <a:r>
              <a:rPr lang="en-US" dirty="0" smtClean="0"/>
              <a:t> </a:t>
            </a:r>
            <a:r>
              <a:rPr lang="en-US" dirty="0" err="1" smtClean="0"/>
              <a:t>máu</a:t>
            </a:r>
            <a:endParaRPr lang="en-US" dirty="0" smtClean="0"/>
          </a:p>
          <a:p>
            <a:r>
              <a:rPr lang="en-US" dirty="0" err="1" smtClean="0"/>
              <a:t>Cân</a:t>
            </a:r>
            <a:r>
              <a:rPr lang="en-US" dirty="0" smtClean="0"/>
              <a:t> </a:t>
            </a:r>
            <a:r>
              <a:rPr lang="en-US" dirty="0" err="1" smtClean="0"/>
              <a:t>nặng</a:t>
            </a:r>
            <a:endParaRPr lang="en-US" dirty="0"/>
          </a:p>
        </p:txBody>
      </p:sp>
      <p:sp>
        <p:nvSpPr>
          <p:cNvPr id="9" name="Left Brace 8"/>
          <p:cNvSpPr/>
          <p:nvPr/>
        </p:nvSpPr>
        <p:spPr>
          <a:xfrm rot="5400000">
            <a:off x="4161902" y="2609766"/>
            <a:ext cx="445674" cy="1373556"/>
          </a:xfrm>
          <a:prstGeom prst="leftBrace">
            <a:avLst>
              <a:gd name="adj1" fmla="val 8333"/>
              <a:gd name="adj2" fmla="val 522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p:cNvSpPr/>
          <p:nvPr/>
        </p:nvSpPr>
        <p:spPr>
          <a:xfrm>
            <a:off x="5679830" y="2307265"/>
            <a:ext cx="1301084" cy="3827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Học</a:t>
            </a:r>
            <a:r>
              <a:rPr lang="en-US" dirty="0" smtClean="0"/>
              <a:t> </a:t>
            </a:r>
            <a:r>
              <a:rPr lang="en-US" dirty="0" err="1" smtClean="0"/>
              <a:t>sinh</a:t>
            </a:r>
            <a:r>
              <a:rPr lang="en-US" dirty="0" smtClean="0"/>
              <a:t> B</a:t>
            </a:r>
            <a:endParaRPr lang="en-US" dirty="0"/>
          </a:p>
        </p:txBody>
      </p:sp>
      <p:sp>
        <p:nvSpPr>
          <p:cNvPr id="20" name="TextBox 19"/>
          <p:cNvSpPr txBox="1"/>
          <p:nvPr/>
        </p:nvSpPr>
        <p:spPr>
          <a:xfrm>
            <a:off x="761419" y="3600023"/>
            <a:ext cx="2502776" cy="1754326"/>
          </a:xfrm>
          <a:prstGeom prst="rect">
            <a:avLst/>
          </a:prstGeom>
          <a:noFill/>
        </p:spPr>
        <p:txBody>
          <a:bodyPr wrap="square" rtlCol="0">
            <a:spAutoFit/>
          </a:bodyPr>
          <a:lstStyle/>
          <a:p>
            <a:pPr algn="r"/>
            <a:r>
              <a:rPr lang="en-US" dirty="0" err="1" smtClean="0"/>
              <a:t>Nguyễn</a:t>
            </a:r>
            <a:r>
              <a:rPr lang="en-US" dirty="0" smtClean="0"/>
              <a:t> </a:t>
            </a:r>
            <a:r>
              <a:rPr lang="en-US" dirty="0" err="1" smtClean="0"/>
              <a:t>Văn</a:t>
            </a:r>
            <a:r>
              <a:rPr lang="en-US" dirty="0" smtClean="0"/>
              <a:t> A</a:t>
            </a:r>
          </a:p>
          <a:p>
            <a:pPr algn="r"/>
            <a:r>
              <a:rPr lang="en-US" dirty="0" smtClean="0"/>
              <a:t>22</a:t>
            </a:r>
          </a:p>
          <a:p>
            <a:pPr algn="r"/>
            <a:r>
              <a:rPr lang="en-US" dirty="0" smtClean="0"/>
              <a:t>Nam</a:t>
            </a:r>
          </a:p>
          <a:p>
            <a:pPr algn="r"/>
            <a:r>
              <a:rPr lang="en-US" dirty="0" smtClean="0"/>
              <a:t>1.55m</a:t>
            </a:r>
          </a:p>
          <a:p>
            <a:pPr algn="r"/>
            <a:r>
              <a:rPr lang="en-US" dirty="0" smtClean="0"/>
              <a:t>A</a:t>
            </a:r>
          </a:p>
          <a:p>
            <a:pPr algn="r"/>
            <a:r>
              <a:rPr lang="en-US" dirty="0" smtClean="0"/>
              <a:t>35kg</a:t>
            </a:r>
            <a:endParaRPr lang="en-US" dirty="0"/>
          </a:p>
        </p:txBody>
      </p:sp>
      <p:sp>
        <p:nvSpPr>
          <p:cNvPr id="21" name="TextBox 20"/>
          <p:cNvSpPr txBox="1"/>
          <p:nvPr/>
        </p:nvSpPr>
        <p:spPr>
          <a:xfrm>
            <a:off x="5679830" y="3600023"/>
            <a:ext cx="2502776" cy="1754326"/>
          </a:xfrm>
          <a:prstGeom prst="rect">
            <a:avLst/>
          </a:prstGeom>
          <a:noFill/>
        </p:spPr>
        <p:txBody>
          <a:bodyPr wrap="square" rtlCol="0">
            <a:spAutoFit/>
          </a:bodyPr>
          <a:lstStyle/>
          <a:p>
            <a:r>
              <a:rPr lang="en-US" dirty="0" err="1" smtClean="0"/>
              <a:t>Nguyễn</a:t>
            </a:r>
            <a:r>
              <a:rPr lang="en-US" dirty="0" smtClean="0"/>
              <a:t> </a:t>
            </a:r>
            <a:r>
              <a:rPr lang="en-US" dirty="0" err="1" smtClean="0"/>
              <a:t>Văn</a:t>
            </a:r>
            <a:r>
              <a:rPr lang="en-US" dirty="0" smtClean="0"/>
              <a:t> B</a:t>
            </a:r>
          </a:p>
          <a:p>
            <a:r>
              <a:rPr lang="en-US" dirty="0" smtClean="0"/>
              <a:t>18</a:t>
            </a:r>
          </a:p>
          <a:p>
            <a:r>
              <a:rPr lang="en-US" dirty="0" err="1" smtClean="0"/>
              <a:t>Nữ</a:t>
            </a:r>
            <a:endParaRPr lang="en-US" dirty="0" smtClean="0"/>
          </a:p>
          <a:p>
            <a:r>
              <a:rPr lang="en-US" dirty="0" smtClean="0"/>
              <a:t>1.57m</a:t>
            </a:r>
          </a:p>
          <a:p>
            <a:r>
              <a:rPr lang="en-US" dirty="0" smtClean="0"/>
              <a:t>AB</a:t>
            </a:r>
          </a:p>
          <a:p>
            <a:r>
              <a:rPr lang="en-US" dirty="0" smtClean="0"/>
              <a:t>32kg</a:t>
            </a:r>
            <a:endParaRPr lang="en-US" dirty="0"/>
          </a:p>
        </p:txBody>
      </p:sp>
      <p:sp>
        <p:nvSpPr>
          <p:cNvPr id="22" name="TextBox 21"/>
          <p:cNvSpPr txBox="1"/>
          <p:nvPr/>
        </p:nvSpPr>
        <p:spPr>
          <a:xfrm>
            <a:off x="1468484" y="5674105"/>
            <a:ext cx="4603898" cy="338554"/>
          </a:xfrm>
          <a:prstGeom prst="rect">
            <a:avLst/>
          </a:prstGeom>
          <a:noFill/>
        </p:spPr>
        <p:txBody>
          <a:bodyPr wrap="square" rtlCol="0">
            <a:spAutoFit/>
          </a:bodyPr>
          <a:lstStyle/>
          <a:p>
            <a:r>
              <a:rPr lang="en-US" sz="1600" dirty="0" err="1" smtClean="0"/>
              <a:t>Thuộc</a:t>
            </a:r>
            <a:r>
              <a:rPr lang="en-US" sz="1600" dirty="0" smtClean="0"/>
              <a:t> </a:t>
            </a:r>
            <a:r>
              <a:rPr lang="en-US" sz="1600" dirty="0" err="1" smtClean="0"/>
              <a:t>tính</a:t>
            </a:r>
            <a:r>
              <a:rPr lang="en-US" sz="1600" dirty="0" smtClean="0"/>
              <a:t> (attributes) </a:t>
            </a:r>
            <a:r>
              <a:rPr lang="en-US" sz="1600" dirty="0" err="1" smtClean="0"/>
              <a:t>của</a:t>
            </a:r>
            <a:r>
              <a:rPr lang="en-US" sz="1600" dirty="0" smtClean="0"/>
              <a:t> </a:t>
            </a:r>
            <a:r>
              <a:rPr lang="en-US" sz="1600" dirty="0" err="1" smtClean="0"/>
              <a:t>đối</a:t>
            </a:r>
            <a:r>
              <a:rPr lang="en-US" sz="1600" dirty="0" smtClean="0"/>
              <a:t> </a:t>
            </a:r>
            <a:r>
              <a:rPr lang="en-US" sz="1600" dirty="0" err="1" smtClean="0"/>
              <a:t>tượng</a:t>
            </a:r>
            <a:r>
              <a:rPr lang="en-US" sz="1600" dirty="0" smtClean="0"/>
              <a:t> </a:t>
            </a:r>
            <a:r>
              <a:rPr lang="en-US" sz="1600" dirty="0" err="1" smtClean="0"/>
              <a:t>Học</a:t>
            </a:r>
            <a:r>
              <a:rPr lang="en-US" sz="1600" dirty="0" smtClean="0"/>
              <a:t> </a:t>
            </a:r>
            <a:r>
              <a:rPr lang="en-US" sz="1600" dirty="0" err="1" smtClean="0"/>
              <a:t>Sinh</a:t>
            </a:r>
            <a:endParaRPr lang="en-US" sz="1600" dirty="0"/>
          </a:p>
        </p:txBody>
      </p:sp>
      <p:sp>
        <p:nvSpPr>
          <p:cNvPr id="23" name="TextBox 22"/>
          <p:cNvSpPr txBox="1"/>
          <p:nvPr/>
        </p:nvSpPr>
        <p:spPr>
          <a:xfrm>
            <a:off x="2009158" y="2806476"/>
            <a:ext cx="1004839" cy="338554"/>
          </a:xfrm>
          <a:prstGeom prst="rect">
            <a:avLst/>
          </a:prstGeom>
          <a:noFill/>
        </p:spPr>
        <p:txBody>
          <a:bodyPr wrap="square" rtlCol="0">
            <a:spAutoFit/>
          </a:bodyPr>
          <a:lstStyle/>
          <a:p>
            <a:r>
              <a:rPr lang="en-US" sz="1600" dirty="0" smtClean="0"/>
              <a:t>Object A</a:t>
            </a:r>
            <a:endParaRPr lang="en-US" sz="1600" dirty="0"/>
          </a:p>
        </p:txBody>
      </p:sp>
      <p:sp>
        <p:nvSpPr>
          <p:cNvPr id="24" name="TextBox 23"/>
          <p:cNvSpPr txBox="1"/>
          <p:nvPr/>
        </p:nvSpPr>
        <p:spPr>
          <a:xfrm>
            <a:off x="5921939" y="2806476"/>
            <a:ext cx="1004839" cy="338554"/>
          </a:xfrm>
          <a:prstGeom prst="rect">
            <a:avLst/>
          </a:prstGeom>
          <a:noFill/>
        </p:spPr>
        <p:txBody>
          <a:bodyPr wrap="square" rtlCol="0">
            <a:spAutoFit/>
          </a:bodyPr>
          <a:lstStyle/>
          <a:p>
            <a:r>
              <a:rPr lang="en-US" sz="1600" dirty="0" smtClean="0"/>
              <a:t>Object B</a:t>
            </a:r>
            <a:endParaRPr lang="en-US" sz="1600" dirty="0"/>
          </a:p>
        </p:txBody>
      </p:sp>
      <p:sp>
        <p:nvSpPr>
          <p:cNvPr id="25" name="Flowchart: Decision 24"/>
          <p:cNvSpPr/>
          <p:nvPr/>
        </p:nvSpPr>
        <p:spPr>
          <a:xfrm>
            <a:off x="1326135" y="5758322"/>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3264195" y="5354349"/>
            <a:ext cx="797442" cy="319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540798" y="6095057"/>
            <a:ext cx="2880232" cy="338554"/>
          </a:xfrm>
          <a:prstGeom prst="rect">
            <a:avLst/>
          </a:prstGeom>
          <a:noFill/>
        </p:spPr>
        <p:txBody>
          <a:bodyPr wrap="square" rtlCol="0">
            <a:spAutoFit/>
          </a:bodyPr>
          <a:lstStyle/>
          <a:p>
            <a:r>
              <a:rPr lang="en-US" sz="1600" dirty="0" err="1" smtClean="0"/>
              <a:t>Trạng</a:t>
            </a:r>
            <a:r>
              <a:rPr lang="en-US" sz="1600" dirty="0" smtClean="0"/>
              <a:t> </a:t>
            </a:r>
            <a:r>
              <a:rPr lang="en-US" sz="1600" dirty="0" err="1" smtClean="0"/>
              <a:t>thái</a:t>
            </a:r>
            <a:r>
              <a:rPr lang="en-US" sz="1600" dirty="0" smtClean="0"/>
              <a:t> </a:t>
            </a:r>
            <a:r>
              <a:rPr lang="en-US" sz="1600" dirty="0" err="1" smtClean="0"/>
              <a:t>của</a:t>
            </a:r>
            <a:r>
              <a:rPr lang="en-US" sz="1600" dirty="0" smtClean="0"/>
              <a:t> </a:t>
            </a:r>
            <a:r>
              <a:rPr lang="en-US" sz="1600" dirty="0" err="1" smtClean="0"/>
              <a:t>đối</a:t>
            </a:r>
            <a:r>
              <a:rPr lang="en-US" sz="1600" dirty="0" smtClean="0"/>
              <a:t> </a:t>
            </a:r>
            <a:r>
              <a:rPr lang="en-US" sz="1600" dirty="0" err="1" smtClean="0"/>
              <a:t>tượng</a:t>
            </a:r>
            <a:endParaRPr lang="en-US" sz="1600" dirty="0"/>
          </a:p>
        </p:txBody>
      </p:sp>
      <p:cxnSp>
        <p:nvCxnSpPr>
          <p:cNvPr id="18" name="Straight Arrow Connector 17"/>
          <p:cNvCxnSpPr/>
          <p:nvPr/>
        </p:nvCxnSpPr>
        <p:spPr>
          <a:xfrm>
            <a:off x="6330372" y="5231219"/>
            <a:ext cx="952930" cy="78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Flowchart: Decision 31"/>
          <p:cNvSpPr/>
          <p:nvPr/>
        </p:nvSpPr>
        <p:spPr>
          <a:xfrm>
            <a:off x="8014014" y="6194257"/>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298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5</a:t>
            </a:r>
            <a:r>
              <a:rPr lang="en-US" dirty="0" smtClean="0"/>
              <a:t>.1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 OOP</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smtClean="0"/>
              <a:t>Các</a:t>
            </a:r>
            <a:r>
              <a:rPr lang="en-US" b="1" dirty="0" smtClean="0"/>
              <a:t> </a:t>
            </a:r>
            <a:r>
              <a:rPr lang="en-US" b="1" dirty="0" err="1" smtClean="0"/>
              <a:t>khái</a:t>
            </a:r>
            <a:r>
              <a:rPr lang="en-US" b="1" dirty="0" smtClean="0"/>
              <a:t> </a:t>
            </a:r>
            <a:r>
              <a:rPr lang="en-US" b="1" dirty="0" err="1" smtClean="0"/>
              <a:t>niệm</a:t>
            </a:r>
            <a:r>
              <a:rPr lang="en-US" b="1" dirty="0" smtClean="0"/>
              <a:t> </a:t>
            </a:r>
            <a:r>
              <a:rPr lang="en-US" b="1" dirty="0" err="1" smtClean="0"/>
              <a:t>cơ</a:t>
            </a:r>
            <a:r>
              <a:rPr lang="en-US" b="1" dirty="0" smtClean="0"/>
              <a:t> </a:t>
            </a:r>
            <a:r>
              <a:rPr lang="en-US" b="1" dirty="0" err="1" smtClean="0"/>
              <a:t>bản</a:t>
            </a:r>
            <a:r>
              <a:rPr lang="en-US" b="1" dirty="0" smtClean="0"/>
              <a:t> </a:t>
            </a:r>
            <a:r>
              <a:rPr lang="en-US" b="1" dirty="0" err="1" smtClean="0"/>
              <a:t>trong</a:t>
            </a:r>
            <a:r>
              <a:rPr lang="en-US" b="1" dirty="0" smtClean="0"/>
              <a:t> OOP</a:t>
            </a:r>
            <a:endParaRPr lang="en-US" b="1" dirty="0">
              <a:solidFill>
                <a:srgbClr val="FF0000"/>
              </a:solidFill>
            </a:endParaRPr>
          </a:p>
        </p:txBody>
      </p:sp>
      <p:sp>
        <p:nvSpPr>
          <p:cNvPr id="18" name="TextBox 17"/>
          <p:cNvSpPr txBox="1"/>
          <p:nvPr/>
        </p:nvSpPr>
        <p:spPr>
          <a:xfrm>
            <a:off x="925033" y="3315905"/>
            <a:ext cx="7623544" cy="646331"/>
          </a:xfrm>
          <a:prstGeom prst="rect">
            <a:avLst/>
          </a:prstGeom>
          <a:noFill/>
        </p:spPr>
        <p:txBody>
          <a:bodyPr wrap="square" rtlCol="0">
            <a:spAutoFit/>
          </a:bodyPr>
          <a:lstStyle/>
          <a:p>
            <a:r>
              <a:rPr lang="vi-VN" b="1" dirty="0"/>
              <a:t>Trạng thái </a:t>
            </a:r>
            <a:r>
              <a:rPr lang="vi-VN" dirty="0"/>
              <a:t>(State): Các thuộc tính (attributes) của một đối tượng, biểu diễn trạng thái hiện tại của nó</a:t>
            </a:r>
            <a:endParaRPr lang="en-US" dirty="0"/>
          </a:p>
        </p:txBody>
      </p:sp>
      <p:sp>
        <p:nvSpPr>
          <p:cNvPr id="20" name="Oval 19"/>
          <p:cNvSpPr/>
          <p:nvPr/>
        </p:nvSpPr>
        <p:spPr>
          <a:xfrm>
            <a:off x="602143" y="3404055"/>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21" name="TextBox 20"/>
          <p:cNvSpPr txBox="1"/>
          <p:nvPr/>
        </p:nvSpPr>
        <p:spPr>
          <a:xfrm>
            <a:off x="925033" y="4021210"/>
            <a:ext cx="7623544" cy="646331"/>
          </a:xfrm>
          <a:prstGeom prst="rect">
            <a:avLst/>
          </a:prstGeom>
          <a:noFill/>
        </p:spPr>
        <p:txBody>
          <a:bodyPr wrap="square" rtlCol="0">
            <a:spAutoFit/>
          </a:bodyPr>
          <a:lstStyle/>
          <a:p>
            <a:r>
              <a:rPr lang="vi-VN" b="1" dirty="0"/>
              <a:t>Hành vi </a:t>
            </a:r>
            <a:r>
              <a:rPr lang="vi-VN" dirty="0"/>
              <a:t>(Behavior): Các phương thức (methods) của một đối tượng, biểu diễn các hành động mà đối tượng có thể thực hiện</a:t>
            </a:r>
            <a:endParaRPr lang="en-US" dirty="0"/>
          </a:p>
        </p:txBody>
      </p:sp>
      <p:sp>
        <p:nvSpPr>
          <p:cNvPr id="22" name="Oval 21"/>
          <p:cNvSpPr/>
          <p:nvPr/>
        </p:nvSpPr>
        <p:spPr>
          <a:xfrm>
            <a:off x="602143" y="4172614"/>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9" name="TextBox 18"/>
          <p:cNvSpPr txBox="1"/>
          <p:nvPr/>
        </p:nvSpPr>
        <p:spPr>
          <a:xfrm>
            <a:off x="925033" y="4734666"/>
            <a:ext cx="7623544" cy="646331"/>
          </a:xfrm>
          <a:prstGeom prst="rect">
            <a:avLst/>
          </a:prstGeom>
          <a:noFill/>
        </p:spPr>
        <p:txBody>
          <a:bodyPr wrap="square" rtlCol="0">
            <a:spAutoFit/>
          </a:bodyPr>
          <a:lstStyle/>
          <a:p>
            <a:r>
              <a:rPr lang="vi-VN" b="1" dirty="0"/>
              <a:t>Phương thức </a:t>
            </a:r>
            <a:r>
              <a:rPr lang="vi-VN" dirty="0"/>
              <a:t>(Method): Định nghĩa các hành vi của một lớp, làm việc với dữ liệu và thực hiện các tác vụ cụ thể</a:t>
            </a:r>
            <a:endParaRPr lang="en-US" dirty="0"/>
          </a:p>
        </p:txBody>
      </p:sp>
      <p:sp>
        <p:nvSpPr>
          <p:cNvPr id="23" name="Oval 22"/>
          <p:cNvSpPr/>
          <p:nvPr/>
        </p:nvSpPr>
        <p:spPr>
          <a:xfrm>
            <a:off x="602143" y="4822646"/>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12" name="TextBox 11"/>
          <p:cNvSpPr txBox="1"/>
          <p:nvPr/>
        </p:nvSpPr>
        <p:spPr>
          <a:xfrm>
            <a:off x="925033" y="2051355"/>
            <a:ext cx="7831856" cy="369332"/>
          </a:xfrm>
          <a:prstGeom prst="rect">
            <a:avLst/>
          </a:prstGeom>
          <a:noFill/>
        </p:spPr>
        <p:txBody>
          <a:bodyPr wrap="square" rtlCol="0">
            <a:spAutoFit/>
          </a:bodyPr>
          <a:lstStyle/>
          <a:p>
            <a:r>
              <a:rPr lang="vi-VN" b="1" dirty="0"/>
              <a:t>Lớp</a:t>
            </a:r>
            <a:r>
              <a:rPr lang="vi-VN" dirty="0"/>
              <a:t> (Class): Định nghĩa một mô hình hoặc bản thiết kế cho các đối tượng</a:t>
            </a:r>
            <a:endParaRPr lang="en-US" dirty="0"/>
          </a:p>
        </p:txBody>
      </p:sp>
      <p:sp>
        <p:nvSpPr>
          <p:cNvPr id="13" name="Oval 12"/>
          <p:cNvSpPr/>
          <p:nvPr/>
        </p:nvSpPr>
        <p:spPr>
          <a:xfrm>
            <a:off x="602143" y="2139335"/>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14" name="TextBox 13"/>
          <p:cNvSpPr txBox="1"/>
          <p:nvPr/>
        </p:nvSpPr>
        <p:spPr>
          <a:xfrm>
            <a:off x="925033" y="2593613"/>
            <a:ext cx="7831856" cy="646331"/>
          </a:xfrm>
          <a:prstGeom prst="rect">
            <a:avLst/>
          </a:prstGeom>
          <a:noFill/>
        </p:spPr>
        <p:txBody>
          <a:bodyPr wrap="square" rtlCol="0">
            <a:spAutoFit/>
          </a:bodyPr>
          <a:lstStyle/>
          <a:p>
            <a:r>
              <a:rPr lang="vi-VN" b="1" dirty="0"/>
              <a:t>Đối tượng </a:t>
            </a:r>
            <a:r>
              <a:rPr lang="vi-VN" dirty="0"/>
              <a:t>(Object): Một thể hiện cụ thể của một lớp, có trạng thái và hành vi riêng</a:t>
            </a:r>
            <a:endParaRPr lang="en-US" dirty="0"/>
          </a:p>
        </p:txBody>
      </p:sp>
      <p:sp>
        <p:nvSpPr>
          <p:cNvPr id="15" name="Oval 14"/>
          <p:cNvSpPr/>
          <p:nvPr/>
        </p:nvSpPr>
        <p:spPr>
          <a:xfrm>
            <a:off x="602143" y="2681593"/>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24" name="TextBox 23"/>
          <p:cNvSpPr txBox="1"/>
          <p:nvPr/>
        </p:nvSpPr>
        <p:spPr>
          <a:xfrm>
            <a:off x="925033" y="5489577"/>
            <a:ext cx="7623544" cy="646331"/>
          </a:xfrm>
          <a:prstGeom prst="rect">
            <a:avLst/>
          </a:prstGeom>
          <a:noFill/>
        </p:spPr>
        <p:txBody>
          <a:bodyPr wrap="square" rtlCol="0">
            <a:spAutoFit/>
          </a:bodyPr>
          <a:lstStyle/>
          <a:p>
            <a:r>
              <a:rPr lang="vi-VN" b="1" dirty="0"/>
              <a:t>Thuộc tính </a:t>
            </a:r>
            <a:r>
              <a:rPr lang="vi-VN" dirty="0"/>
              <a:t>(Attribute): Các biến được liên kết với một đối tượng hoặc một lớp, lưu trữ thông tin về đối tượng hoặc lớp đó</a:t>
            </a:r>
            <a:endParaRPr lang="en-US" dirty="0"/>
          </a:p>
        </p:txBody>
      </p:sp>
      <p:sp>
        <p:nvSpPr>
          <p:cNvPr id="25" name="Oval 24"/>
          <p:cNvSpPr/>
          <p:nvPr/>
        </p:nvSpPr>
        <p:spPr>
          <a:xfrm>
            <a:off x="602143" y="5577557"/>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p>
        </p:txBody>
      </p:sp>
    </p:spTree>
    <p:extLst>
      <p:ext uri="{BB962C8B-B14F-4D97-AF65-F5344CB8AC3E}">
        <p14:creationId xmlns:p14="http://schemas.microsoft.com/office/powerpoint/2010/main" val="1629465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5.2 </a:t>
            </a:r>
            <a:r>
              <a:rPr lang="en-US" dirty="0" err="1" smtClean="0"/>
              <a:t>Khởi</a:t>
            </a:r>
            <a:r>
              <a:rPr lang="en-US" dirty="0" smtClean="0"/>
              <a:t> </a:t>
            </a:r>
            <a:r>
              <a:rPr lang="en-US" dirty="0" err="1" smtClean="0"/>
              <a:t>tạo</a:t>
            </a:r>
            <a:r>
              <a:rPr lang="en-US" dirty="0" smtClean="0"/>
              <a:t> </a:t>
            </a:r>
            <a:r>
              <a:rPr lang="en-US" dirty="0" err="1" smtClean="0"/>
              <a:t>Lớp</a:t>
            </a:r>
            <a:r>
              <a:rPr lang="en-US" dirty="0" smtClean="0"/>
              <a:t>,  </a:t>
            </a:r>
            <a:r>
              <a:rPr lang="en-US" dirty="0" err="1" smtClean="0"/>
              <a:t>đối</a:t>
            </a:r>
            <a:r>
              <a:rPr lang="en-US" dirty="0" smtClean="0"/>
              <a:t> </a:t>
            </a:r>
            <a:r>
              <a:rPr lang="en-US" dirty="0" err="1" smtClean="0"/>
              <a:t>tượng</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Lệnh</a:t>
            </a:r>
            <a:r>
              <a:rPr lang="en-US" b="1" dirty="0" smtClean="0"/>
              <a:t> </a:t>
            </a:r>
            <a:r>
              <a:rPr lang="en-US" b="1" dirty="0" err="1" smtClean="0"/>
              <a:t>tạo</a:t>
            </a:r>
            <a:r>
              <a:rPr lang="en-US" b="1" dirty="0" smtClean="0"/>
              <a:t> </a:t>
            </a:r>
            <a:r>
              <a:rPr lang="en-US" b="1" dirty="0" err="1" smtClean="0"/>
              <a:t>Lớp</a:t>
            </a:r>
            <a:r>
              <a:rPr lang="en-US" b="1" dirty="0" smtClean="0"/>
              <a:t> (Class) </a:t>
            </a:r>
            <a:r>
              <a:rPr lang="en-US" b="1" dirty="0" err="1" smtClean="0"/>
              <a:t>trong</a:t>
            </a:r>
            <a:r>
              <a:rPr lang="en-US" b="1" dirty="0" smtClean="0"/>
              <a:t> Python</a:t>
            </a:r>
            <a:endParaRPr lang="en-US" b="1" dirty="0">
              <a:solidFill>
                <a:srgbClr val="FF0000"/>
              </a:solidFill>
            </a:endParaRPr>
          </a:p>
        </p:txBody>
      </p:sp>
      <p:sp>
        <p:nvSpPr>
          <p:cNvPr id="27" name="TextBox 26"/>
          <p:cNvSpPr txBox="1"/>
          <p:nvPr/>
        </p:nvSpPr>
        <p:spPr>
          <a:xfrm>
            <a:off x="1936105" y="2028973"/>
            <a:ext cx="5284379" cy="954107"/>
          </a:xfrm>
          <a:prstGeom prst="rect">
            <a:avLst/>
          </a:prstGeom>
          <a:noFill/>
        </p:spPr>
        <p:txBody>
          <a:bodyPr wrap="square" rtlCol="0">
            <a:spAutoFit/>
          </a:bodyPr>
          <a:lstStyle/>
          <a:p>
            <a:r>
              <a:rPr lang="en-US" sz="2800" b="1" dirty="0">
                <a:solidFill>
                  <a:schemeClr val="accent1">
                    <a:lumMod val="75000"/>
                  </a:schemeClr>
                </a:solidFill>
              </a:rPr>
              <a:t>c</a:t>
            </a:r>
            <a:r>
              <a:rPr lang="en-US" sz="2800" b="1" dirty="0" smtClean="0">
                <a:solidFill>
                  <a:schemeClr val="accent1">
                    <a:lumMod val="75000"/>
                  </a:schemeClr>
                </a:solidFill>
              </a:rPr>
              <a:t>lass</a:t>
            </a:r>
            <a:r>
              <a:rPr lang="en-US" sz="2800" b="1" dirty="0" smtClean="0"/>
              <a:t> </a:t>
            </a:r>
            <a:r>
              <a:rPr lang="en-US" sz="2800" b="1" dirty="0" err="1" smtClean="0"/>
              <a:t>ten_lop</a:t>
            </a:r>
            <a:r>
              <a:rPr lang="en-US" sz="2800" b="1" dirty="0" smtClean="0"/>
              <a:t>:</a:t>
            </a:r>
          </a:p>
          <a:p>
            <a:r>
              <a:rPr lang="en-US" sz="2800" b="1" dirty="0">
                <a:solidFill>
                  <a:srgbClr val="FF0000"/>
                </a:solidFill>
              </a:rPr>
              <a:t> </a:t>
            </a:r>
            <a:r>
              <a:rPr lang="en-US" sz="2800" b="1" dirty="0" smtClean="0">
                <a:solidFill>
                  <a:srgbClr val="FF0000"/>
                </a:solidFill>
              </a:rPr>
              <a:t>         </a:t>
            </a:r>
            <a:r>
              <a:rPr lang="en-US" sz="2800" b="1" dirty="0" err="1" smtClean="0">
                <a:solidFill>
                  <a:srgbClr val="FF0000"/>
                </a:solidFill>
              </a:rPr>
              <a:t>Trạng</a:t>
            </a:r>
            <a:r>
              <a:rPr lang="en-US" sz="2800" b="1" dirty="0" smtClean="0">
                <a:solidFill>
                  <a:srgbClr val="FF0000"/>
                </a:solidFill>
              </a:rPr>
              <a:t> </a:t>
            </a:r>
            <a:r>
              <a:rPr lang="en-US" sz="2800" b="1" dirty="0" err="1" smtClean="0">
                <a:solidFill>
                  <a:srgbClr val="FF0000"/>
                </a:solidFill>
              </a:rPr>
              <a:t>thái</a:t>
            </a:r>
            <a:r>
              <a:rPr lang="en-US" sz="2800" b="1" dirty="0" smtClean="0">
                <a:solidFill>
                  <a:srgbClr val="FF0000"/>
                </a:solidFill>
              </a:rPr>
              <a:t> </a:t>
            </a:r>
            <a:r>
              <a:rPr lang="en-US" sz="2800" b="1" dirty="0" err="1" smtClean="0">
                <a:solidFill>
                  <a:srgbClr val="FF0000"/>
                </a:solidFill>
              </a:rPr>
              <a:t>của</a:t>
            </a:r>
            <a:r>
              <a:rPr lang="en-US" sz="2800" b="1" dirty="0" smtClean="0">
                <a:solidFill>
                  <a:srgbClr val="FF0000"/>
                </a:solidFill>
              </a:rPr>
              <a:t> Class</a:t>
            </a:r>
            <a:endParaRPr lang="en-US" sz="2800" b="1" dirty="0">
              <a:solidFill>
                <a:srgbClr val="FF0000"/>
              </a:solidFill>
            </a:endParaRPr>
          </a:p>
        </p:txBody>
      </p:sp>
      <p:sp>
        <p:nvSpPr>
          <p:cNvPr id="29" name="Rectangle 28"/>
          <p:cNvSpPr/>
          <p:nvPr/>
        </p:nvSpPr>
        <p:spPr>
          <a:xfrm>
            <a:off x="654881" y="3132781"/>
            <a:ext cx="7846828" cy="174756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835635" y="3265500"/>
            <a:ext cx="7110974" cy="1477328"/>
          </a:xfrm>
          <a:prstGeom prst="rect">
            <a:avLst/>
          </a:prstGeom>
          <a:noFill/>
        </p:spPr>
        <p:txBody>
          <a:bodyPr wrap="square" rtlCol="0">
            <a:spAutoFit/>
          </a:bodyPr>
          <a:lstStyle/>
          <a:p>
            <a:r>
              <a:rPr lang="en-US" dirty="0" smtClean="0">
                <a:solidFill>
                  <a:srgbClr val="00B0F0"/>
                </a:solidFill>
              </a:rPr>
              <a:t>class</a:t>
            </a:r>
            <a:r>
              <a:rPr lang="en-US" dirty="0">
                <a:solidFill>
                  <a:schemeClr val="bg1"/>
                </a:solidFill>
              </a:rPr>
              <a:t> </a:t>
            </a:r>
            <a:r>
              <a:rPr lang="en-US" dirty="0" err="1" smtClean="0">
                <a:solidFill>
                  <a:schemeClr val="bg1"/>
                </a:solidFill>
              </a:rPr>
              <a:t>HocSinh</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name = </a:t>
            </a:r>
            <a:r>
              <a:rPr lang="en-US" dirty="0" smtClean="0">
                <a:solidFill>
                  <a:schemeClr val="accent2">
                    <a:lumMod val="75000"/>
                  </a:schemeClr>
                </a:solidFill>
              </a:rPr>
              <a:t>‘</a:t>
            </a:r>
            <a:r>
              <a:rPr lang="en-US" dirty="0" err="1">
                <a:solidFill>
                  <a:schemeClr val="accent2">
                    <a:lumMod val="75000"/>
                  </a:schemeClr>
                </a:solidFill>
              </a:rPr>
              <a:t>N</a:t>
            </a:r>
            <a:r>
              <a:rPr lang="en-US" dirty="0" err="1" smtClean="0">
                <a:solidFill>
                  <a:schemeClr val="accent2">
                    <a:lumMod val="75000"/>
                  </a:schemeClr>
                </a:solidFill>
              </a:rPr>
              <a:t>guyễn</a:t>
            </a:r>
            <a:r>
              <a:rPr lang="en-US" dirty="0" smtClean="0">
                <a:solidFill>
                  <a:schemeClr val="accent2">
                    <a:lumMod val="75000"/>
                  </a:schemeClr>
                </a:solidFill>
              </a:rPr>
              <a:t> </a:t>
            </a:r>
            <a:r>
              <a:rPr lang="en-US" dirty="0" err="1" smtClean="0">
                <a:solidFill>
                  <a:schemeClr val="accent2">
                    <a:lumMod val="75000"/>
                  </a:schemeClr>
                </a:solidFill>
              </a:rPr>
              <a:t>Văn</a:t>
            </a:r>
            <a:r>
              <a:rPr lang="en-US" dirty="0" smtClean="0">
                <a:solidFill>
                  <a:schemeClr val="accent2">
                    <a:lumMod val="75000"/>
                  </a:schemeClr>
                </a:solidFill>
              </a:rPr>
              <a:t> A’</a:t>
            </a:r>
          </a:p>
          <a:p>
            <a:r>
              <a:rPr lang="en-US" dirty="0">
                <a:solidFill>
                  <a:schemeClr val="bg1"/>
                </a:solidFill>
              </a:rPr>
              <a:t> </a:t>
            </a:r>
            <a:r>
              <a:rPr lang="en-US" dirty="0" smtClean="0">
                <a:solidFill>
                  <a:schemeClr val="bg1"/>
                </a:solidFill>
              </a:rPr>
              <a:t>     age = </a:t>
            </a:r>
            <a:r>
              <a:rPr lang="en-US" dirty="0" smtClean="0">
                <a:solidFill>
                  <a:schemeClr val="accent6">
                    <a:lumMod val="60000"/>
                    <a:lumOff val="40000"/>
                  </a:schemeClr>
                </a:solidFill>
              </a:rPr>
              <a:t>22</a:t>
            </a:r>
          </a:p>
          <a:p>
            <a:r>
              <a:rPr lang="en-US" dirty="0">
                <a:solidFill>
                  <a:schemeClr val="bg1"/>
                </a:solidFill>
              </a:rPr>
              <a:t> </a:t>
            </a:r>
            <a:r>
              <a:rPr lang="en-US" dirty="0" smtClean="0">
                <a:solidFill>
                  <a:schemeClr val="bg1"/>
                </a:solidFill>
              </a:rPr>
              <a:t>     gender = </a:t>
            </a:r>
            <a:r>
              <a:rPr lang="en-US" dirty="0" smtClean="0">
                <a:solidFill>
                  <a:schemeClr val="accent2">
                    <a:lumMod val="75000"/>
                  </a:schemeClr>
                </a:solidFill>
              </a:rPr>
              <a:t>‘male’</a:t>
            </a:r>
          </a:p>
          <a:p>
            <a:r>
              <a:rPr lang="en-US" dirty="0">
                <a:solidFill>
                  <a:schemeClr val="bg1"/>
                </a:solidFill>
              </a:rPr>
              <a:t> </a:t>
            </a:r>
            <a:r>
              <a:rPr lang="en-US" dirty="0" smtClean="0">
                <a:solidFill>
                  <a:schemeClr val="bg1"/>
                </a:solidFill>
              </a:rPr>
              <a:t>     weight = </a:t>
            </a:r>
            <a:r>
              <a:rPr lang="en-US" dirty="0" smtClean="0">
                <a:solidFill>
                  <a:schemeClr val="accent6">
                    <a:lumMod val="60000"/>
                    <a:lumOff val="40000"/>
                  </a:schemeClr>
                </a:solidFill>
              </a:rPr>
              <a:t>35</a:t>
            </a:r>
          </a:p>
        </p:txBody>
      </p:sp>
      <p:sp>
        <p:nvSpPr>
          <p:cNvPr id="33" name="TextBox 32"/>
          <p:cNvSpPr txBox="1"/>
          <p:nvPr/>
        </p:nvSpPr>
        <p:spPr>
          <a:xfrm>
            <a:off x="548981" y="5030046"/>
            <a:ext cx="7230139" cy="646331"/>
          </a:xfrm>
          <a:prstGeom prst="rect">
            <a:avLst/>
          </a:prstGeom>
          <a:noFill/>
        </p:spPr>
        <p:txBody>
          <a:bodyPr wrap="square" rtlCol="0">
            <a:spAutoFit/>
          </a:bodyPr>
          <a:lstStyle/>
          <a:p>
            <a:r>
              <a:rPr lang="en-US" dirty="0" smtClean="0"/>
              <a:t>Qua </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thì</a:t>
            </a:r>
            <a:r>
              <a:rPr lang="en-US" dirty="0" smtClean="0"/>
              <a:t> </a:t>
            </a:r>
            <a:r>
              <a:rPr lang="en-US" dirty="0" err="1" smtClean="0"/>
              <a:t>chúng</a:t>
            </a:r>
            <a:r>
              <a:rPr lang="en-US" dirty="0" smtClean="0"/>
              <a:t> ta </a:t>
            </a:r>
            <a:r>
              <a:rPr lang="en-US" dirty="0" err="1" smtClean="0"/>
              <a:t>đã</a:t>
            </a:r>
            <a:r>
              <a:rPr lang="en-US" dirty="0" smtClean="0"/>
              <a:t> </a:t>
            </a:r>
            <a:r>
              <a:rPr lang="en-US" dirty="0" err="1" smtClean="0"/>
              <a:t>khai</a:t>
            </a:r>
            <a:r>
              <a:rPr lang="en-US" dirty="0" smtClean="0"/>
              <a:t> </a:t>
            </a:r>
            <a:r>
              <a:rPr lang="en-US" dirty="0" err="1" smtClean="0"/>
              <a:t>báo</a:t>
            </a:r>
            <a:r>
              <a:rPr lang="en-US" dirty="0" smtClean="0"/>
              <a:t> </a:t>
            </a:r>
            <a:r>
              <a:rPr lang="en-US" dirty="0" err="1" smtClean="0"/>
              <a:t>được</a:t>
            </a:r>
            <a:r>
              <a:rPr lang="en-US" dirty="0" smtClean="0"/>
              <a:t> </a:t>
            </a:r>
            <a:r>
              <a:rPr lang="en-US" dirty="0" err="1" smtClean="0"/>
              <a:t>một</a:t>
            </a:r>
            <a:r>
              <a:rPr lang="en-US" dirty="0" smtClean="0"/>
              <a:t> </a:t>
            </a:r>
            <a:r>
              <a:rPr lang="en-US" dirty="0" err="1" smtClean="0">
                <a:solidFill>
                  <a:srgbClr val="FF0000"/>
                </a:solidFill>
              </a:rPr>
              <a:t>lớp</a:t>
            </a:r>
            <a:r>
              <a:rPr lang="en-US" dirty="0" smtClean="0"/>
              <a:t> </a:t>
            </a:r>
            <a:r>
              <a:rPr lang="en-US" dirty="0" err="1" smtClean="0"/>
              <a:t>HocSinh</a:t>
            </a:r>
            <a:r>
              <a:rPr lang="en-US" dirty="0" smtClean="0"/>
              <a:t>, </a:t>
            </a:r>
            <a:r>
              <a:rPr lang="en-US" dirty="0" err="1" smtClean="0"/>
              <a:t>có</a:t>
            </a:r>
            <a:r>
              <a:rPr lang="en-US" dirty="0" smtClean="0"/>
              <a:t> 4 </a:t>
            </a:r>
            <a:r>
              <a:rPr lang="en-US" dirty="0" err="1" smtClean="0"/>
              <a:t>thuộc</a:t>
            </a:r>
            <a:r>
              <a:rPr lang="en-US" dirty="0" smtClean="0"/>
              <a:t> </a:t>
            </a:r>
            <a:r>
              <a:rPr lang="en-US" dirty="0" err="1" smtClean="0"/>
              <a:t>tính</a:t>
            </a:r>
            <a:r>
              <a:rPr lang="en-US" dirty="0" smtClean="0"/>
              <a:t> name, age, gender, weight</a:t>
            </a:r>
            <a:endParaRPr lang="en-US" dirty="0"/>
          </a:p>
        </p:txBody>
      </p:sp>
    </p:spTree>
    <p:extLst>
      <p:ext uri="{BB962C8B-B14F-4D97-AF65-F5344CB8AC3E}">
        <p14:creationId xmlns:p14="http://schemas.microsoft.com/office/powerpoint/2010/main" val="3460934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5.2 </a:t>
            </a:r>
            <a:r>
              <a:rPr lang="en-US" dirty="0" err="1" smtClean="0"/>
              <a:t>Khởi</a:t>
            </a:r>
            <a:r>
              <a:rPr lang="en-US" dirty="0" smtClean="0"/>
              <a:t> </a:t>
            </a:r>
            <a:r>
              <a:rPr lang="en-US" dirty="0" err="1" smtClean="0"/>
              <a:t>tạo</a:t>
            </a:r>
            <a:r>
              <a:rPr lang="en-US" dirty="0" smtClean="0"/>
              <a:t> </a:t>
            </a:r>
            <a:r>
              <a:rPr lang="en-US" dirty="0" err="1" smtClean="0"/>
              <a:t>Lớp</a:t>
            </a:r>
            <a:r>
              <a:rPr lang="en-US" dirty="0" smtClean="0"/>
              <a:t>,  </a:t>
            </a:r>
            <a:r>
              <a:rPr lang="en-US" dirty="0" err="1" smtClean="0"/>
              <a:t>đối</a:t>
            </a:r>
            <a:r>
              <a:rPr lang="en-US" dirty="0" smtClean="0"/>
              <a:t> </a:t>
            </a:r>
            <a:r>
              <a:rPr lang="en-US" dirty="0" err="1" smtClean="0"/>
              <a:t>tượng</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Khởi</a:t>
            </a:r>
            <a:r>
              <a:rPr lang="en-US" b="1" dirty="0" smtClean="0"/>
              <a:t> </a:t>
            </a:r>
            <a:r>
              <a:rPr lang="en-US" b="1" dirty="0" err="1" smtClean="0"/>
              <a:t>tạo</a:t>
            </a:r>
            <a:r>
              <a:rPr lang="en-US" b="1" dirty="0" smtClean="0"/>
              <a:t> </a:t>
            </a:r>
            <a:r>
              <a:rPr lang="en-US" b="1" dirty="0" err="1" smtClean="0"/>
              <a:t>đối</a:t>
            </a:r>
            <a:r>
              <a:rPr lang="en-US" b="1" dirty="0" smtClean="0"/>
              <a:t> </a:t>
            </a:r>
            <a:r>
              <a:rPr lang="en-US" b="1" dirty="0" err="1" smtClean="0"/>
              <a:t>tượng</a:t>
            </a:r>
            <a:endParaRPr lang="en-US" b="1" dirty="0">
              <a:solidFill>
                <a:srgbClr val="FF0000"/>
              </a:solidFill>
            </a:endParaRPr>
          </a:p>
        </p:txBody>
      </p:sp>
      <p:sp>
        <p:nvSpPr>
          <p:cNvPr id="29" name="Rectangle 28"/>
          <p:cNvSpPr/>
          <p:nvPr/>
        </p:nvSpPr>
        <p:spPr>
          <a:xfrm>
            <a:off x="654881" y="3132781"/>
            <a:ext cx="7846828" cy="87986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835635" y="3265500"/>
            <a:ext cx="7110974" cy="646331"/>
          </a:xfrm>
          <a:prstGeom prst="rect">
            <a:avLst/>
          </a:prstGeom>
          <a:noFill/>
        </p:spPr>
        <p:txBody>
          <a:bodyPr wrap="square" rtlCol="0">
            <a:spAutoFit/>
          </a:bodyPr>
          <a:lstStyle/>
          <a:p>
            <a:r>
              <a:rPr lang="en-US" dirty="0">
                <a:solidFill>
                  <a:schemeClr val="bg1"/>
                </a:solidFill>
              </a:rPr>
              <a:t>h</a:t>
            </a:r>
            <a:r>
              <a:rPr lang="en-US" dirty="0" smtClean="0">
                <a:solidFill>
                  <a:schemeClr val="bg1"/>
                </a:solidFill>
              </a:rPr>
              <a:t>s1 = </a:t>
            </a:r>
            <a:r>
              <a:rPr lang="en-US" dirty="0" err="1" smtClean="0">
                <a:solidFill>
                  <a:schemeClr val="bg1"/>
                </a:solidFill>
              </a:rPr>
              <a:t>HocSinh</a:t>
            </a:r>
            <a:r>
              <a:rPr lang="en-US" dirty="0" smtClean="0">
                <a:solidFill>
                  <a:schemeClr val="accent4">
                    <a:lumMod val="60000"/>
                    <a:lumOff val="40000"/>
                  </a:schemeClr>
                </a:solidFill>
              </a:rPr>
              <a:t>()</a:t>
            </a:r>
          </a:p>
          <a:p>
            <a:r>
              <a:rPr lang="en-US" dirty="0">
                <a:solidFill>
                  <a:schemeClr val="bg1"/>
                </a:solidFill>
              </a:rPr>
              <a:t>p</a:t>
            </a:r>
            <a:r>
              <a:rPr lang="en-US" dirty="0" smtClean="0">
                <a:solidFill>
                  <a:schemeClr val="bg1"/>
                </a:solidFill>
              </a:rPr>
              <a:t>rint</a:t>
            </a:r>
            <a:r>
              <a:rPr lang="en-US" dirty="0" smtClean="0">
                <a:solidFill>
                  <a:schemeClr val="accent4">
                    <a:lumMod val="60000"/>
                    <a:lumOff val="40000"/>
                  </a:schemeClr>
                </a:solidFill>
              </a:rPr>
              <a:t>(</a:t>
            </a:r>
            <a:r>
              <a:rPr lang="en-US" dirty="0" smtClean="0">
                <a:solidFill>
                  <a:schemeClr val="bg1"/>
                </a:solidFill>
              </a:rPr>
              <a:t>hs1.name</a:t>
            </a:r>
            <a:r>
              <a:rPr lang="en-US" dirty="0" smtClean="0">
                <a:solidFill>
                  <a:schemeClr val="accent4">
                    <a:lumMod val="60000"/>
                    <a:lumOff val="40000"/>
                  </a:schemeClr>
                </a:solidFill>
              </a:rPr>
              <a:t>)</a:t>
            </a:r>
          </a:p>
        </p:txBody>
      </p:sp>
      <p:sp>
        <p:nvSpPr>
          <p:cNvPr id="33" name="TextBox 32"/>
          <p:cNvSpPr txBox="1"/>
          <p:nvPr/>
        </p:nvSpPr>
        <p:spPr>
          <a:xfrm>
            <a:off x="835635" y="4190324"/>
            <a:ext cx="7230139" cy="369332"/>
          </a:xfrm>
          <a:prstGeom prst="rect">
            <a:avLst/>
          </a:prstGeom>
          <a:noFill/>
        </p:spPr>
        <p:txBody>
          <a:bodyPr wrap="square" rtlCol="0">
            <a:spAutoFit/>
          </a:bodyPr>
          <a:lstStyle/>
          <a:p>
            <a:r>
              <a:rPr lang="en-US" dirty="0" err="1" smtClean="0"/>
              <a:t>Khởi</a:t>
            </a:r>
            <a:r>
              <a:rPr lang="en-US" dirty="0" smtClean="0"/>
              <a:t> </a:t>
            </a:r>
            <a:r>
              <a:rPr lang="en-US" dirty="0" err="1" smtClean="0"/>
              <a:t>tạo</a:t>
            </a:r>
            <a:r>
              <a:rPr lang="en-US" dirty="0" smtClean="0"/>
              <a:t> </a:t>
            </a:r>
            <a:r>
              <a:rPr lang="en-US" dirty="0" err="1" smtClean="0"/>
              <a:t>đối</a:t>
            </a:r>
            <a:r>
              <a:rPr lang="en-US" dirty="0" smtClean="0"/>
              <a:t> </a:t>
            </a:r>
            <a:r>
              <a:rPr lang="en-US" dirty="0" err="1" smtClean="0"/>
              <a:t>tượng</a:t>
            </a:r>
            <a:r>
              <a:rPr lang="en-US" dirty="0" smtClean="0"/>
              <a:t> </a:t>
            </a:r>
            <a:r>
              <a:rPr lang="en-US" b="1" dirty="0" smtClean="0"/>
              <a:t>hs1</a:t>
            </a:r>
            <a:r>
              <a:rPr lang="en-US" dirty="0" smtClean="0"/>
              <a:t> </a:t>
            </a:r>
            <a:r>
              <a:rPr lang="en-US" dirty="0" err="1" smtClean="0"/>
              <a:t>từ</a:t>
            </a:r>
            <a:r>
              <a:rPr lang="en-US" dirty="0" smtClean="0"/>
              <a:t> </a:t>
            </a:r>
            <a:r>
              <a:rPr lang="en-US" b="1" dirty="0" smtClean="0"/>
              <a:t>Class </a:t>
            </a:r>
            <a:r>
              <a:rPr lang="en-US" b="1" dirty="0" err="1" smtClean="0"/>
              <a:t>HocSinh</a:t>
            </a:r>
            <a:endParaRPr lang="en-US" dirty="0"/>
          </a:p>
        </p:txBody>
      </p:sp>
      <p:sp>
        <p:nvSpPr>
          <p:cNvPr id="10" name="TextBox 9"/>
          <p:cNvSpPr txBox="1"/>
          <p:nvPr/>
        </p:nvSpPr>
        <p:spPr>
          <a:xfrm>
            <a:off x="548981" y="2010400"/>
            <a:ext cx="7230139" cy="646331"/>
          </a:xfrm>
          <a:prstGeom prst="rect">
            <a:avLst/>
          </a:prstGeom>
          <a:noFill/>
        </p:spPr>
        <p:txBody>
          <a:bodyPr wrap="square" rtlCol="0">
            <a:spAutoFit/>
          </a:bodyPr>
          <a:lstStyle/>
          <a:p>
            <a:r>
              <a:rPr lang="en-US" dirty="0" err="1" smtClean="0"/>
              <a:t>Sau</a:t>
            </a:r>
            <a:r>
              <a:rPr lang="en-US" dirty="0" smtClean="0"/>
              <a:t> </a:t>
            </a:r>
            <a:r>
              <a:rPr lang="en-US" dirty="0" err="1" smtClean="0"/>
              <a:t>khi</a:t>
            </a:r>
            <a:r>
              <a:rPr lang="en-US" dirty="0" smtClean="0"/>
              <a:t> </a:t>
            </a:r>
            <a:r>
              <a:rPr lang="en-US" dirty="0" err="1" smtClean="0"/>
              <a:t>bạn</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một</a:t>
            </a:r>
            <a:r>
              <a:rPr lang="en-US" dirty="0" smtClean="0"/>
              <a:t> </a:t>
            </a:r>
            <a:r>
              <a:rPr lang="en-US" dirty="0" err="1" smtClean="0"/>
              <a:t>lớp</a:t>
            </a:r>
            <a:r>
              <a:rPr lang="en-US" dirty="0" smtClean="0"/>
              <a:t> (class), </a:t>
            </a:r>
            <a:r>
              <a:rPr lang="en-US" dirty="0" err="1" smtClean="0"/>
              <a:t>chúng</a:t>
            </a:r>
            <a:r>
              <a:rPr lang="en-US" dirty="0" smtClean="0"/>
              <a:t> ta </a:t>
            </a:r>
            <a:r>
              <a:rPr lang="en-US" dirty="0" err="1" smtClean="0"/>
              <a:t>có</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một</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từ</a:t>
            </a:r>
            <a:r>
              <a:rPr lang="en-US" dirty="0" smtClean="0"/>
              <a:t> </a:t>
            </a:r>
            <a:r>
              <a:rPr lang="en-US" dirty="0" err="1" smtClean="0"/>
              <a:t>lớp</a:t>
            </a:r>
            <a:r>
              <a:rPr lang="en-US" dirty="0" smtClean="0"/>
              <a:t> </a:t>
            </a:r>
            <a:r>
              <a:rPr lang="en-US" dirty="0" err="1" smtClean="0"/>
              <a:t>đó</a:t>
            </a:r>
            <a:r>
              <a:rPr lang="en-US" dirty="0" smtClean="0"/>
              <a:t> </a:t>
            </a:r>
            <a:r>
              <a:rPr lang="en-US" dirty="0" err="1" smtClean="0"/>
              <a:t>như</a:t>
            </a:r>
            <a:r>
              <a:rPr lang="en-US" dirty="0" smtClean="0"/>
              <a:t> </a:t>
            </a:r>
            <a:r>
              <a:rPr lang="en-US" dirty="0" err="1" smtClean="0"/>
              <a:t>sau</a:t>
            </a:r>
            <a:r>
              <a:rPr lang="en-US" dirty="0" smtClean="0"/>
              <a:t>:</a:t>
            </a:r>
            <a:endParaRPr lang="en-US" dirty="0"/>
          </a:p>
        </p:txBody>
      </p:sp>
      <p:sp>
        <p:nvSpPr>
          <p:cNvPr id="11" name="TextBox 10"/>
          <p:cNvSpPr txBox="1"/>
          <p:nvPr/>
        </p:nvSpPr>
        <p:spPr>
          <a:xfrm>
            <a:off x="835635" y="4604994"/>
            <a:ext cx="7744839" cy="646331"/>
          </a:xfrm>
          <a:prstGeom prst="rect">
            <a:avLst/>
          </a:prstGeom>
          <a:noFill/>
        </p:spPr>
        <p:txBody>
          <a:bodyPr wrap="square" rtlCol="0">
            <a:spAutoFit/>
          </a:bodyPr>
          <a:lstStyle/>
          <a:p>
            <a:r>
              <a:rPr lang="en-US" dirty="0" err="1" smtClean="0"/>
              <a:t>Chúng</a:t>
            </a:r>
            <a:r>
              <a:rPr lang="en-US" dirty="0" smtClean="0"/>
              <a:t> ta </a:t>
            </a:r>
            <a:r>
              <a:rPr lang="en-US" dirty="0" err="1" smtClean="0"/>
              <a:t>gọi</a:t>
            </a:r>
            <a:r>
              <a:rPr lang="en-US" dirty="0" smtClean="0"/>
              <a:t> </a:t>
            </a:r>
            <a:r>
              <a:rPr lang="en-US" dirty="0" err="1" smtClean="0"/>
              <a:t>những</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như</a:t>
            </a:r>
            <a:r>
              <a:rPr lang="en-US" dirty="0" smtClean="0"/>
              <a:t> </a:t>
            </a:r>
            <a:r>
              <a:rPr lang="en-US" b="1" dirty="0" smtClean="0"/>
              <a:t>hs1</a:t>
            </a:r>
            <a:r>
              <a:rPr lang="en-US" dirty="0" smtClean="0"/>
              <a:t> </a:t>
            </a:r>
            <a:r>
              <a:rPr lang="en-US" dirty="0" err="1" smtClean="0"/>
              <a:t>là</a:t>
            </a:r>
            <a:r>
              <a:rPr lang="en-US" dirty="0" smtClean="0"/>
              <a:t> </a:t>
            </a:r>
            <a:r>
              <a:rPr lang="en-US" dirty="0" err="1" smtClean="0"/>
              <a:t>một</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riêng</a:t>
            </a:r>
            <a:r>
              <a:rPr lang="en-US" dirty="0" smtClean="0"/>
              <a:t> (</a:t>
            </a:r>
            <a:r>
              <a:rPr lang="en-US" b="1" dirty="0" smtClean="0"/>
              <a:t>Instance</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đã</a:t>
            </a:r>
            <a:r>
              <a:rPr lang="en-US" dirty="0" smtClean="0"/>
              <a:t> </a:t>
            </a:r>
            <a:r>
              <a:rPr lang="en-US" dirty="0" err="1" smtClean="0"/>
              <a:t>cho</a:t>
            </a:r>
            <a:endParaRPr lang="en-US" dirty="0"/>
          </a:p>
        </p:txBody>
      </p:sp>
      <p:sp>
        <p:nvSpPr>
          <p:cNvPr id="12" name="Flowchart: Decision 11"/>
          <p:cNvSpPr/>
          <p:nvPr/>
        </p:nvSpPr>
        <p:spPr>
          <a:xfrm>
            <a:off x="580453" y="428993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ecision 12"/>
          <p:cNvSpPr/>
          <p:nvPr/>
        </p:nvSpPr>
        <p:spPr>
          <a:xfrm>
            <a:off x="580453" y="470460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35635" y="5360364"/>
            <a:ext cx="7744839" cy="369332"/>
          </a:xfrm>
          <a:prstGeom prst="rect">
            <a:avLst/>
          </a:prstGeom>
          <a:noFill/>
        </p:spPr>
        <p:txBody>
          <a:bodyPr wrap="square" rtlCol="0">
            <a:spAutoFit/>
          </a:bodyPr>
          <a:lstStyle/>
          <a:p>
            <a:r>
              <a:rPr lang="en-US" dirty="0" err="1" smtClean="0"/>
              <a:t>Để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đến</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cụ</a:t>
            </a:r>
            <a:r>
              <a:rPr lang="en-US" dirty="0" smtClean="0"/>
              <a:t> </a:t>
            </a:r>
            <a:r>
              <a:rPr lang="en-US" dirty="0" err="1" smtClean="0"/>
              <a:t>thể</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cách</a:t>
            </a:r>
            <a:r>
              <a:rPr lang="en-US" dirty="0" smtClean="0"/>
              <a:t> </a:t>
            </a:r>
            <a:r>
              <a:rPr lang="en-US" dirty="0" err="1" smtClean="0"/>
              <a:t>viết</a:t>
            </a:r>
            <a:r>
              <a:rPr lang="en-US" dirty="0" smtClean="0"/>
              <a:t> </a:t>
            </a:r>
            <a:endParaRPr lang="en-US" dirty="0"/>
          </a:p>
        </p:txBody>
      </p:sp>
      <p:sp>
        <p:nvSpPr>
          <p:cNvPr id="15" name="Flowchart: Decision 14"/>
          <p:cNvSpPr/>
          <p:nvPr/>
        </p:nvSpPr>
        <p:spPr>
          <a:xfrm>
            <a:off x="580453" y="545997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35635" y="5881359"/>
            <a:ext cx="7744839" cy="369332"/>
          </a:xfrm>
          <a:prstGeom prst="rect">
            <a:avLst/>
          </a:prstGeom>
          <a:noFill/>
        </p:spPr>
        <p:txBody>
          <a:bodyPr wrap="square" rtlCol="0">
            <a:spAutoFit/>
          </a:bodyPr>
          <a:lstStyle/>
          <a:p>
            <a:r>
              <a:rPr lang="en-US" b="1" dirty="0" smtClean="0"/>
              <a:t>&lt;</a:t>
            </a:r>
            <a:r>
              <a:rPr lang="en-US" b="1" dirty="0" err="1" smtClean="0"/>
              <a:t>đối</a:t>
            </a:r>
            <a:r>
              <a:rPr lang="en-US" b="1" dirty="0" smtClean="0"/>
              <a:t> </a:t>
            </a:r>
            <a:r>
              <a:rPr lang="en-US" b="1" dirty="0" err="1" smtClean="0"/>
              <a:t>tượng</a:t>
            </a:r>
            <a:r>
              <a:rPr lang="en-US" b="1" dirty="0" smtClean="0"/>
              <a:t>&gt;.&lt;</a:t>
            </a:r>
            <a:r>
              <a:rPr lang="en-US" b="1" dirty="0" err="1" smtClean="0"/>
              <a:t>tên</a:t>
            </a:r>
            <a:r>
              <a:rPr lang="en-US" b="1" dirty="0" smtClean="0"/>
              <a:t> </a:t>
            </a:r>
            <a:r>
              <a:rPr lang="en-US" b="1" dirty="0" err="1" smtClean="0"/>
              <a:t>thuộc</a:t>
            </a:r>
            <a:r>
              <a:rPr lang="en-US" b="1" dirty="0" smtClean="0"/>
              <a:t> </a:t>
            </a:r>
            <a:r>
              <a:rPr lang="en-US" b="1" dirty="0" err="1" smtClean="0"/>
              <a:t>tính</a:t>
            </a:r>
            <a:r>
              <a:rPr lang="en-US" b="1" dirty="0" smtClean="0"/>
              <a:t>&gt;</a:t>
            </a:r>
            <a:r>
              <a:rPr lang="en-US" dirty="0" smtClean="0"/>
              <a:t>                </a:t>
            </a:r>
            <a:r>
              <a:rPr lang="en-US" dirty="0" err="1" smtClean="0"/>
              <a:t>Ví</a:t>
            </a:r>
            <a:r>
              <a:rPr lang="en-US" dirty="0" smtClean="0"/>
              <a:t> </a:t>
            </a:r>
            <a:r>
              <a:rPr lang="en-US" dirty="0" err="1" smtClean="0"/>
              <a:t>dụ</a:t>
            </a:r>
            <a:r>
              <a:rPr lang="en-US" dirty="0" smtClean="0"/>
              <a:t>: hs1.name</a:t>
            </a:r>
            <a:endParaRPr lang="en-US" dirty="0"/>
          </a:p>
        </p:txBody>
      </p:sp>
    </p:spTree>
    <p:extLst>
      <p:ext uri="{BB962C8B-B14F-4D97-AF65-F5344CB8AC3E}">
        <p14:creationId xmlns:p14="http://schemas.microsoft.com/office/powerpoint/2010/main" val="3154246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5.2 </a:t>
            </a:r>
            <a:r>
              <a:rPr lang="en-US" dirty="0" err="1" smtClean="0"/>
              <a:t>Khởi</a:t>
            </a:r>
            <a:r>
              <a:rPr lang="en-US" dirty="0" smtClean="0"/>
              <a:t> </a:t>
            </a:r>
            <a:r>
              <a:rPr lang="en-US" dirty="0" err="1" smtClean="0"/>
              <a:t>tạo</a:t>
            </a:r>
            <a:r>
              <a:rPr lang="en-US" dirty="0" smtClean="0"/>
              <a:t> </a:t>
            </a:r>
            <a:r>
              <a:rPr lang="en-US" dirty="0" err="1" smtClean="0"/>
              <a:t>Lớp</a:t>
            </a:r>
            <a:r>
              <a:rPr lang="en-US" dirty="0" smtClean="0"/>
              <a:t>,  </a:t>
            </a:r>
            <a:r>
              <a:rPr lang="en-US" dirty="0" err="1" smtClean="0"/>
              <a:t>đối</a:t>
            </a:r>
            <a:r>
              <a:rPr lang="en-US" dirty="0" smtClean="0"/>
              <a:t> </a:t>
            </a:r>
            <a:r>
              <a:rPr lang="en-US" dirty="0" err="1" smtClean="0"/>
              <a:t>tượng</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Khởi</a:t>
            </a:r>
            <a:r>
              <a:rPr lang="en-US" b="1" dirty="0" smtClean="0"/>
              <a:t> </a:t>
            </a:r>
            <a:r>
              <a:rPr lang="en-US" b="1" dirty="0" err="1" smtClean="0"/>
              <a:t>tạo</a:t>
            </a:r>
            <a:r>
              <a:rPr lang="en-US" b="1" dirty="0" smtClean="0"/>
              <a:t> </a:t>
            </a:r>
            <a:r>
              <a:rPr lang="en-US" b="1" dirty="0" err="1" smtClean="0"/>
              <a:t>đối</a:t>
            </a:r>
            <a:r>
              <a:rPr lang="en-US" b="1" dirty="0" smtClean="0"/>
              <a:t> </a:t>
            </a:r>
            <a:r>
              <a:rPr lang="en-US" b="1" dirty="0" err="1" smtClean="0"/>
              <a:t>tượng</a:t>
            </a:r>
            <a:endParaRPr lang="en-US" b="1" dirty="0">
              <a:solidFill>
                <a:srgbClr val="FF0000"/>
              </a:solidFill>
            </a:endParaRPr>
          </a:p>
        </p:txBody>
      </p:sp>
      <p:sp>
        <p:nvSpPr>
          <p:cNvPr id="29" name="Rectangle 28"/>
          <p:cNvSpPr/>
          <p:nvPr/>
        </p:nvSpPr>
        <p:spPr>
          <a:xfrm>
            <a:off x="654881" y="2554336"/>
            <a:ext cx="7846828" cy="74415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835635" y="2687054"/>
            <a:ext cx="7110974" cy="369332"/>
          </a:xfrm>
          <a:prstGeom prst="rect">
            <a:avLst/>
          </a:prstGeom>
          <a:noFill/>
        </p:spPr>
        <p:txBody>
          <a:bodyPr wrap="square" rtlCol="0">
            <a:spAutoFit/>
          </a:bodyPr>
          <a:lstStyle/>
          <a:p>
            <a:r>
              <a:rPr lang="en-US" dirty="0" smtClean="0">
                <a:solidFill>
                  <a:schemeClr val="bg1"/>
                </a:solidFill>
              </a:rPr>
              <a:t>hs2 = </a:t>
            </a:r>
            <a:r>
              <a:rPr lang="en-US" dirty="0" err="1" smtClean="0">
                <a:solidFill>
                  <a:schemeClr val="bg1"/>
                </a:solidFill>
              </a:rPr>
              <a:t>HocSinh</a:t>
            </a:r>
            <a:r>
              <a:rPr lang="en-US" dirty="0" smtClean="0">
                <a:solidFill>
                  <a:schemeClr val="accent4">
                    <a:lumMod val="60000"/>
                    <a:lumOff val="40000"/>
                  </a:schemeClr>
                </a:solidFill>
              </a:rPr>
              <a:t>()</a:t>
            </a:r>
          </a:p>
        </p:txBody>
      </p:sp>
      <p:sp>
        <p:nvSpPr>
          <p:cNvPr id="33" name="TextBox 32"/>
          <p:cNvSpPr txBox="1"/>
          <p:nvPr/>
        </p:nvSpPr>
        <p:spPr>
          <a:xfrm>
            <a:off x="835635" y="3450151"/>
            <a:ext cx="7230139" cy="369332"/>
          </a:xfrm>
          <a:prstGeom prst="rect">
            <a:avLst/>
          </a:prstGeom>
          <a:noFill/>
        </p:spPr>
        <p:txBody>
          <a:bodyPr wrap="square" rtlCol="0">
            <a:spAutoFit/>
          </a:bodyPr>
          <a:lstStyle/>
          <a:p>
            <a:r>
              <a:rPr lang="en-US" dirty="0" err="1" smtClean="0"/>
              <a:t>Tuy</a:t>
            </a:r>
            <a:r>
              <a:rPr lang="en-US" dirty="0" smtClean="0"/>
              <a:t> </a:t>
            </a:r>
            <a:r>
              <a:rPr lang="en-US" dirty="0" err="1" smtClean="0"/>
              <a:t>nhiên</a:t>
            </a:r>
            <a:r>
              <a:rPr lang="en-US" dirty="0" smtClean="0"/>
              <a:t> hs2 </a:t>
            </a:r>
            <a:r>
              <a:rPr lang="en-US" dirty="0" err="1" smtClean="0"/>
              <a:t>đang</a:t>
            </a:r>
            <a:r>
              <a:rPr lang="en-US" dirty="0" smtClean="0"/>
              <a:t> </a:t>
            </a:r>
            <a:r>
              <a:rPr lang="en-US" dirty="0" err="1" smtClean="0"/>
              <a:t>có</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thông</a:t>
            </a:r>
            <a:r>
              <a:rPr lang="en-US" dirty="0" smtClean="0"/>
              <a:t> tin </a:t>
            </a:r>
            <a:r>
              <a:rPr lang="en-US" dirty="0" err="1" smtClean="0"/>
              <a:t>mặc</a:t>
            </a:r>
            <a:r>
              <a:rPr lang="en-US" dirty="0" smtClean="0"/>
              <a:t> </a:t>
            </a:r>
            <a:r>
              <a:rPr lang="en-US" dirty="0" err="1" smtClean="0"/>
              <a:t>định</a:t>
            </a:r>
            <a:r>
              <a:rPr lang="en-US" dirty="0" smtClean="0"/>
              <a:t> </a:t>
            </a:r>
            <a:r>
              <a:rPr lang="en-US" dirty="0" err="1" smtClean="0"/>
              <a:t>của</a:t>
            </a:r>
            <a:r>
              <a:rPr lang="en-US" dirty="0" smtClean="0"/>
              <a:t> Class</a:t>
            </a:r>
            <a:endParaRPr lang="en-US" dirty="0"/>
          </a:p>
        </p:txBody>
      </p:sp>
      <p:sp>
        <p:nvSpPr>
          <p:cNvPr id="10" name="TextBox 9"/>
          <p:cNvSpPr txBox="1"/>
          <p:nvPr/>
        </p:nvSpPr>
        <p:spPr>
          <a:xfrm>
            <a:off x="548981" y="2010400"/>
            <a:ext cx="7230139" cy="369332"/>
          </a:xfrm>
          <a:prstGeom prst="rect">
            <a:avLst/>
          </a:prstGeom>
          <a:noFill/>
        </p:spPr>
        <p:txBody>
          <a:bodyPr wrap="square" rtlCol="0">
            <a:spAutoFit/>
          </a:bodyPr>
          <a:lstStyle/>
          <a:p>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nhiều</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hơn</a:t>
            </a:r>
            <a:r>
              <a:rPr lang="en-US" dirty="0" smtClean="0"/>
              <a:t> </a:t>
            </a:r>
            <a:r>
              <a:rPr lang="en-US" dirty="0" err="1" smtClean="0"/>
              <a:t>từ</a:t>
            </a:r>
            <a:r>
              <a:rPr lang="en-US" dirty="0" smtClean="0"/>
              <a:t> </a:t>
            </a:r>
            <a:r>
              <a:rPr lang="en-US" dirty="0" err="1" smtClean="0"/>
              <a:t>lớp</a:t>
            </a:r>
            <a:r>
              <a:rPr lang="en-US" dirty="0" smtClean="0"/>
              <a:t> </a:t>
            </a:r>
            <a:r>
              <a:rPr lang="en-US" dirty="0" err="1" smtClean="0"/>
              <a:t>HocSinh</a:t>
            </a:r>
            <a:endParaRPr lang="en-US" dirty="0"/>
          </a:p>
        </p:txBody>
      </p:sp>
      <p:sp>
        <p:nvSpPr>
          <p:cNvPr id="11" name="TextBox 10"/>
          <p:cNvSpPr txBox="1"/>
          <p:nvPr/>
        </p:nvSpPr>
        <p:spPr>
          <a:xfrm>
            <a:off x="835635" y="3903245"/>
            <a:ext cx="7744839" cy="646331"/>
          </a:xfrm>
          <a:prstGeom prst="rect">
            <a:avLst/>
          </a:prstGeom>
          <a:noFill/>
        </p:spPr>
        <p:txBody>
          <a:bodyPr wrap="square" rtlCol="0">
            <a:spAutoFit/>
          </a:bodyPr>
          <a:lstStyle/>
          <a:p>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cho</a:t>
            </a:r>
            <a:r>
              <a:rPr lang="en-US" dirty="0" smtClean="0"/>
              <a:t> </a:t>
            </a:r>
            <a:r>
              <a:rPr lang="en-US" dirty="0" err="1" smtClean="0"/>
              <a:t>đối</a:t>
            </a:r>
            <a:r>
              <a:rPr lang="en-US" dirty="0" smtClean="0"/>
              <a:t> </a:t>
            </a:r>
            <a:r>
              <a:rPr lang="en-US" dirty="0" err="1" smtClean="0"/>
              <a:t>tượng</a:t>
            </a:r>
            <a:r>
              <a:rPr lang="en-US" dirty="0" smtClean="0"/>
              <a:t> hs2 </a:t>
            </a:r>
            <a:r>
              <a:rPr lang="en-US" dirty="0" err="1" smtClean="0"/>
              <a:t>bằng</a:t>
            </a:r>
            <a:r>
              <a:rPr lang="en-US" dirty="0" smtClean="0"/>
              <a:t> </a:t>
            </a:r>
            <a:r>
              <a:rPr lang="en-US" dirty="0" err="1" smtClean="0"/>
              <a:t>cách</a:t>
            </a:r>
            <a:r>
              <a:rPr lang="en-US" dirty="0" smtClean="0"/>
              <a:t>:</a:t>
            </a:r>
            <a:endParaRPr lang="en-US" dirty="0"/>
          </a:p>
        </p:txBody>
      </p:sp>
      <p:sp>
        <p:nvSpPr>
          <p:cNvPr id="12" name="Flowchart: Decision 11"/>
          <p:cNvSpPr/>
          <p:nvPr/>
        </p:nvSpPr>
        <p:spPr>
          <a:xfrm>
            <a:off x="580453" y="3549757"/>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ecision 12"/>
          <p:cNvSpPr/>
          <p:nvPr/>
        </p:nvSpPr>
        <p:spPr>
          <a:xfrm>
            <a:off x="580453" y="400285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35635" y="4671891"/>
            <a:ext cx="7744839" cy="369332"/>
          </a:xfrm>
          <a:prstGeom prst="rect">
            <a:avLst/>
          </a:prstGeom>
          <a:noFill/>
        </p:spPr>
        <p:txBody>
          <a:bodyPr wrap="square" rtlCol="0">
            <a:spAutoFit/>
          </a:bodyPr>
          <a:lstStyle/>
          <a:p>
            <a:r>
              <a:rPr lang="en-US" b="1" dirty="0" smtClean="0"/>
              <a:t>&lt;</a:t>
            </a:r>
            <a:r>
              <a:rPr lang="en-US" b="1" dirty="0" err="1" smtClean="0"/>
              <a:t>đối</a:t>
            </a:r>
            <a:r>
              <a:rPr lang="en-US" b="1" dirty="0" smtClean="0"/>
              <a:t> </a:t>
            </a:r>
            <a:r>
              <a:rPr lang="en-US" b="1" dirty="0" err="1" smtClean="0"/>
              <a:t>tượng</a:t>
            </a:r>
            <a:r>
              <a:rPr lang="en-US" b="1" dirty="0" smtClean="0"/>
              <a:t>&gt;.&lt;</a:t>
            </a:r>
            <a:r>
              <a:rPr lang="en-US" b="1" dirty="0" err="1" smtClean="0"/>
              <a:t>tên</a:t>
            </a:r>
            <a:r>
              <a:rPr lang="en-US" b="1" dirty="0" smtClean="0"/>
              <a:t> </a:t>
            </a:r>
            <a:r>
              <a:rPr lang="en-US" b="1" dirty="0" err="1" smtClean="0"/>
              <a:t>thuộc</a:t>
            </a:r>
            <a:r>
              <a:rPr lang="en-US" b="1" dirty="0" smtClean="0"/>
              <a:t> </a:t>
            </a:r>
            <a:r>
              <a:rPr lang="en-US" b="1" dirty="0" err="1" smtClean="0"/>
              <a:t>tính</a:t>
            </a:r>
            <a:r>
              <a:rPr lang="en-US" b="1" dirty="0" smtClean="0"/>
              <a:t> = &lt;</a:t>
            </a:r>
            <a:r>
              <a:rPr lang="en-US" b="1" dirty="0" err="1" smtClean="0"/>
              <a:t>giá</a:t>
            </a:r>
            <a:r>
              <a:rPr lang="en-US" b="1" dirty="0" smtClean="0"/>
              <a:t> </a:t>
            </a:r>
            <a:r>
              <a:rPr lang="en-US" b="1" dirty="0" err="1" smtClean="0"/>
              <a:t>trị</a:t>
            </a:r>
            <a:r>
              <a:rPr lang="en-US" b="1" dirty="0" smtClean="0"/>
              <a:t> </a:t>
            </a:r>
            <a:r>
              <a:rPr lang="en-US" b="1" dirty="0" err="1" smtClean="0"/>
              <a:t>mới</a:t>
            </a:r>
            <a:r>
              <a:rPr lang="en-US" b="1" dirty="0" smtClean="0"/>
              <a:t>&gt;</a:t>
            </a:r>
            <a:endParaRPr lang="en-US" dirty="0"/>
          </a:p>
        </p:txBody>
      </p:sp>
      <p:sp>
        <p:nvSpPr>
          <p:cNvPr id="17" name="Rectangle 16"/>
          <p:cNvSpPr/>
          <p:nvPr/>
        </p:nvSpPr>
        <p:spPr>
          <a:xfrm>
            <a:off x="654881" y="5286903"/>
            <a:ext cx="7846828" cy="106019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35635" y="5419621"/>
            <a:ext cx="7110974" cy="646331"/>
          </a:xfrm>
          <a:prstGeom prst="rect">
            <a:avLst/>
          </a:prstGeom>
          <a:noFill/>
        </p:spPr>
        <p:txBody>
          <a:bodyPr wrap="square" rtlCol="0">
            <a:spAutoFit/>
          </a:bodyPr>
          <a:lstStyle/>
          <a:p>
            <a:r>
              <a:rPr lang="en-US" dirty="0">
                <a:solidFill>
                  <a:schemeClr val="bg1"/>
                </a:solidFill>
              </a:rPr>
              <a:t>h</a:t>
            </a:r>
            <a:r>
              <a:rPr lang="en-US" dirty="0" smtClean="0">
                <a:solidFill>
                  <a:schemeClr val="bg1"/>
                </a:solidFill>
              </a:rPr>
              <a:t>s2.name = </a:t>
            </a:r>
            <a:r>
              <a:rPr lang="en-US" dirty="0" smtClean="0">
                <a:solidFill>
                  <a:schemeClr val="accent2">
                    <a:lumMod val="75000"/>
                  </a:schemeClr>
                </a:solidFill>
              </a:rPr>
              <a:t>‘</a:t>
            </a:r>
            <a:r>
              <a:rPr lang="en-US" dirty="0" err="1" smtClean="0">
                <a:solidFill>
                  <a:schemeClr val="accent2">
                    <a:lumMod val="75000"/>
                  </a:schemeClr>
                </a:solidFill>
              </a:rPr>
              <a:t>nguyễn</a:t>
            </a:r>
            <a:r>
              <a:rPr lang="en-US" dirty="0" smtClean="0">
                <a:solidFill>
                  <a:schemeClr val="accent2">
                    <a:lumMod val="75000"/>
                  </a:schemeClr>
                </a:solidFill>
              </a:rPr>
              <a:t> </a:t>
            </a:r>
            <a:r>
              <a:rPr lang="en-US" dirty="0" err="1" smtClean="0">
                <a:solidFill>
                  <a:schemeClr val="accent2">
                    <a:lumMod val="75000"/>
                  </a:schemeClr>
                </a:solidFill>
              </a:rPr>
              <a:t>thị</a:t>
            </a:r>
            <a:r>
              <a:rPr lang="en-US" dirty="0" smtClean="0">
                <a:solidFill>
                  <a:schemeClr val="accent2">
                    <a:lumMod val="75000"/>
                  </a:schemeClr>
                </a:solidFill>
              </a:rPr>
              <a:t> B’</a:t>
            </a:r>
          </a:p>
          <a:p>
            <a:r>
              <a:rPr lang="en-US" dirty="0">
                <a:solidFill>
                  <a:schemeClr val="bg1"/>
                </a:solidFill>
              </a:rPr>
              <a:t>h</a:t>
            </a:r>
            <a:r>
              <a:rPr lang="en-US" dirty="0" smtClean="0">
                <a:solidFill>
                  <a:schemeClr val="bg1"/>
                </a:solidFill>
              </a:rPr>
              <a:t>s2.gender = </a:t>
            </a:r>
            <a:r>
              <a:rPr lang="en-US" dirty="0" smtClean="0">
                <a:solidFill>
                  <a:schemeClr val="accent2">
                    <a:lumMod val="75000"/>
                  </a:schemeClr>
                </a:solidFill>
              </a:rPr>
              <a:t>‘Female’</a:t>
            </a:r>
          </a:p>
        </p:txBody>
      </p:sp>
    </p:spTree>
    <p:extLst>
      <p:ext uri="{BB962C8B-B14F-4D97-AF65-F5344CB8AC3E}">
        <p14:creationId xmlns:p14="http://schemas.microsoft.com/office/powerpoint/2010/main" val="1343141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5.2 </a:t>
            </a:r>
            <a:r>
              <a:rPr lang="en-US" dirty="0" err="1" smtClean="0"/>
              <a:t>Khởi</a:t>
            </a:r>
            <a:r>
              <a:rPr lang="en-US" dirty="0" smtClean="0"/>
              <a:t> </a:t>
            </a:r>
            <a:r>
              <a:rPr lang="en-US" dirty="0" err="1" smtClean="0"/>
              <a:t>tạo</a:t>
            </a:r>
            <a:r>
              <a:rPr lang="en-US" dirty="0" smtClean="0"/>
              <a:t> </a:t>
            </a:r>
            <a:r>
              <a:rPr lang="en-US" dirty="0" err="1" smtClean="0"/>
              <a:t>Lớp</a:t>
            </a:r>
            <a:r>
              <a:rPr lang="en-US" dirty="0" smtClean="0"/>
              <a:t>,  </a:t>
            </a:r>
            <a:r>
              <a:rPr lang="en-US" dirty="0" err="1" smtClean="0"/>
              <a:t>đối</a:t>
            </a:r>
            <a:r>
              <a:rPr lang="en-US" dirty="0" smtClean="0"/>
              <a:t> </a:t>
            </a:r>
            <a:r>
              <a:rPr lang="en-US" dirty="0" err="1" smtClean="0"/>
              <a:t>tượng</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(method) </a:t>
            </a:r>
            <a:r>
              <a:rPr lang="en-US" b="1" dirty="0" err="1" smtClean="0"/>
              <a:t>trong</a:t>
            </a:r>
            <a:r>
              <a:rPr lang="en-US" b="1" dirty="0" smtClean="0"/>
              <a:t> </a:t>
            </a:r>
            <a:r>
              <a:rPr lang="en-US" b="1" dirty="0" err="1" smtClean="0"/>
              <a:t>Lớp</a:t>
            </a:r>
            <a:r>
              <a:rPr lang="en-US" b="1" dirty="0" smtClean="0"/>
              <a:t> (Class)</a:t>
            </a:r>
            <a:endParaRPr lang="en-US" b="1" dirty="0">
              <a:solidFill>
                <a:srgbClr val="FF0000"/>
              </a:solidFill>
            </a:endParaRPr>
          </a:p>
        </p:txBody>
      </p:sp>
      <p:sp>
        <p:nvSpPr>
          <p:cNvPr id="8" name="TextBox 7"/>
          <p:cNvSpPr txBox="1"/>
          <p:nvPr/>
        </p:nvSpPr>
        <p:spPr>
          <a:xfrm>
            <a:off x="548981" y="1860532"/>
            <a:ext cx="7230139" cy="369332"/>
          </a:xfrm>
          <a:prstGeom prst="rect">
            <a:avLst/>
          </a:prstGeom>
          <a:noFill/>
        </p:spPr>
        <p:txBody>
          <a:bodyPr wrap="square" rtlCol="0">
            <a:spAutoFit/>
          </a:bodyPr>
          <a:lstStyle/>
          <a:p>
            <a:r>
              <a:rPr lang="en-US" dirty="0" err="1" smtClean="0"/>
              <a:t>Khai</a:t>
            </a:r>
            <a:r>
              <a:rPr lang="en-US" dirty="0" smtClean="0"/>
              <a:t> </a:t>
            </a:r>
            <a:r>
              <a:rPr lang="en-US" dirty="0" err="1" smtClean="0"/>
              <a:t>báo</a:t>
            </a:r>
            <a:r>
              <a:rPr lang="en-US" dirty="0" smtClean="0"/>
              <a:t> </a:t>
            </a:r>
            <a:r>
              <a:rPr lang="en-US" dirty="0" err="1" smtClean="0"/>
              <a:t>thêm</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cho</a:t>
            </a:r>
            <a:r>
              <a:rPr lang="en-US" dirty="0" smtClean="0"/>
              <a:t> </a:t>
            </a:r>
            <a:r>
              <a:rPr lang="en-US" dirty="0" err="1" smtClean="0"/>
              <a:t>lớp</a:t>
            </a:r>
            <a:r>
              <a:rPr lang="en-US" dirty="0" smtClean="0"/>
              <a:t> </a:t>
            </a:r>
            <a:r>
              <a:rPr lang="en-US" dirty="0" err="1" smtClean="0"/>
              <a:t>HocSinh</a:t>
            </a:r>
            <a:endParaRPr lang="en-US" dirty="0"/>
          </a:p>
        </p:txBody>
      </p:sp>
      <p:sp>
        <p:nvSpPr>
          <p:cNvPr id="27" name="Rectangle 26"/>
          <p:cNvSpPr/>
          <p:nvPr/>
        </p:nvSpPr>
        <p:spPr>
          <a:xfrm>
            <a:off x="627322" y="2404467"/>
            <a:ext cx="4455042" cy="408139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808075" y="2537186"/>
            <a:ext cx="4029739" cy="3693319"/>
          </a:xfrm>
          <a:prstGeom prst="rect">
            <a:avLst/>
          </a:prstGeom>
          <a:noFill/>
        </p:spPr>
        <p:txBody>
          <a:bodyPr wrap="square" rtlCol="0">
            <a:spAutoFit/>
          </a:bodyPr>
          <a:lstStyle/>
          <a:p>
            <a:r>
              <a:rPr lang="en-US" dirty="0" smtClean="0">
                <a:solidFill>
                  <a:srgbClr val="00B0F0"/>
                </a:solidFill>
              </a:rPr>
              <a:t>class</a:t>
            </a:r>
            <a:r>
              <a:rPr lang="en-US" dirty="0">
                <a:solidFill>
                  <a:schemeClr val="bg1"/>
                </a:solidFill>
              </a:rPr>
              <a:t> </a:t>
            </a:r>
            <a:r>
              <a:rPr lang="en-US" dirty="0" err="1" smtClean="0">
                <a:solidFill>
                  <a:schemeClr val="bg1"/>
                </a:solidFill>
              </a:rPr>
              <a:t>HocSinh</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name = </a:t>
            </a:r>
            <a:r>
              <a:rPr lang="en-US" dirty="0" smtClean="0">
                <a:solidFill>
                  <a:schemeClr val="accent2">
                    <a:lumMod val="75000"/>
                  </a:schemeClr>
                </a:solidFill>
              </a:rPr>
              <a:t>‘</a:t>
            </a:r>
            <a:r>
              <a:rPr lang="en-US" dirty="0" err="1">
                <a:solidFill>
                  <a:schemeClr val="accent2">
                    <a:lumMod val="75000"/>
                  </a:schemeClr>
                </a:solidFill>
              </a:rPr>
              <a:t>N</a:t>
            </a:r>
            <a:r>
              <a:rPr lang="en-US" dirty="0" err="1" smtClean="0">
                <a:solidFill>
                  <a:schemeClr val="accent2">
                    <a:lumMod val="75000"/>
                  </a:schemeClr>
                </a:solidFill>
              </a:rPr>
              <a:t>guyễn</a:t>
            </a:r>
            <a:r>
              <a:rPr lang="en-US" dirty="0" smtClean="0">
                <a:solidFill>
                  <a:schemeClr val="accent2">
                    <a:lumMod val="75000"/>
                  </a:schemeClr>
                </a:solidFill>
              </a:rPr>
              <a:t> </a:t>
            </a:r>
            <a:r>
              <a:rPr lang="en-US" dirty="0" err="1" smtClean="0">
                <a:solidFill>
                  <a:schemeClr val="accent2">
                    <a:lumMod val="75000"/>
                  </a:schemeClr>
                </a:solidFill>
              </a:rPr>
              <a:t>Văn</a:t>
            </a:r>
            <a:r>
              <a:rPr lang="en-US" dirty="0" smtClean="0">
                <a:solidFill>
                  <a:schemeClr val="accent2">
                    <a:lumMod val="75000"/>
                  </a:schemeClr>
                </a:solidFill>
              </a:rPr>
              <a:t> A’</a:t>
            </a:r>
          </a:p>
          <a:p>
            <a:r>
              <a:rPr lang="en-US" dirty="0">
                <a:solidFill>
                  <a:schemeClr val="bg1"/>
                </a:solidFill>
              </a:rPr>
              <a:t> </a:t>
            </a:r>
            <a:r>
              <a:rPr lang="en-US" dirty="0" smtClean="0">
                <a:solidFill>
                  <a:schemeClr val="bg1"/>
                </a:solidFill>
              </a:rPr>
              <a:t>     age = </a:t>
            </a:r>
            <a:r>
              <a:rPr lang="en-US" dirty="0" smtClean="0">
                <a:solidFill>
                  <a:schemeClr val="accent6">
                    <a:lumMod val="60000"/>
                    <a:lumOff val="40000"/>
                  </a:schemeClr>
                </a:solidFill>
              </a:rPr>
              <a:t>22</a:t>
            </a:r>
          </a:p>
          <a:p>
            <a:r>
              <a:rPr lang="en-US" dirty="0">
                <a:solidFill>
                  <a:schemeClr val="bg1"/>
                </a:solidFill>
              </a:rPr>
              <a:t> </a:t>
            </a:r>
            <a:r>
              <a:rPr lang="en-US" dirty="0" smtClean="0">
                <a:solidFill>
                  <a:schemeClr val="bg1"/>
                </a:solidFill>
              </a:rPr>
              <a:t>     gender = </a:t>
            </a:r>
            <a:r>
              <a:rPr lang="en-US" dirty="0" smtClean="0">
                <a:solidFill>
                  <a:schemeClr val="accent2">
                    <a:lumMod val="75000"/>
                  </a:schemeClr>
                </a:solidFill>
              </a:rPr>
              <a:t>‘male’</a:t>
            </a:r>
          </a:p>
          <a:p>
            <a:r>
              <a:rPr lang="en-US" dirty="0">
                <a:solidFill>
                  <a:schemeClr val="bg1"/>
                </a:solidFill>
              </a:rPr>
              <a:t> </a:t>
            </a:r>
            <a:r>
              <a:rPr lang="en-US" dirty="0" smtClean="0">
                <a:solidFill>
                  <a:schemeClr val="bg1"/>
                </a:solidFill>
              </a:rPr>
              <a:t>     weight = </a:t>
            </a:r>
            <a:r>
              <a:rPr lang="en-US" dirty="0" smtClean="0">
                <a:solidFill>
                  <a:schemeClr val="accent6">
                    <a:lumMod val="60000"/>
                    <a:lumOff val="40000"/>
                  </a:schemeClr>
                </a:solidFill>
              </a:rPr>
              <a:t>35</a:t>
            </a:r>
            <a:endParaRPr lang="en-US" dirty="0">
              <a:solidFill>
                <a:schemeClr val="accent6">
                  <a:lumMod val="60000"/>
                  <a:lumOff val="40000"/>
                </a:schemeClr>
              </a:solidFill>
            </a:endParaRPr>
          </a:p>
          <a:p>
            <a:r>
              <a:rPr lang="en-US" dirty="0" smtClean="0">
                <a:solidFill>
                  <a:schemeClr val="accent6">
                    <a:lumMod val="60000"/>
                    <a:lumOff val="40000"/>
                  </a:schemeClr>
                </a:solidFill>
              </a:rPr>
              <a:t>      </a:t>
            </a:r>
            <a:r>
              <a:rPr lang="en-US" dirty="0" err="1" smtClean="0">
                <a:solidFill>
                  <a:srgbClr val="00B0F0"/>
                </a:solidFill>
              </a:rPr>
              <a:t>def</a:t>
            </a:r>
            <a:r>
              <a:rPr lang="en-US" dirty="0" smtClean="0">
                <a:solidFill>
                  <a:schemeClr val="bg1"/>
                </a:solidFill>
              </a:rPr>
              <a:t> show</a:t>
            </a:r>
            <a:r>
              <a:rPr lang="en-US" dirty="0" smtClean="0">
                <a:solidFill>
                  <a:schemeClr val="accent4">
                    <a:lumMod val="60000"/>
                    <a:lumOff val="40000"/>
                  </a:schemeClr>
                </a:solidFill>
              </a:rPr>
              <a:t>(</a:t>
            </a:r>
            <a:r>
              <a:rPr lang="en-US" dirty="0" err="1" smtClean="0">
                <a:solidFill>
                  <a:schemeClr val="bg1"/>
                </a:solidFill>
              </a:rPr>
              <a:t>seft</a:t>
            </a:r>
            <a:r>
              <a:rPr lang="en-US" dirty="0" smtClean="0">
                <a:solidFill>
                  <a:schemeClr val="accent4">
                    <a:lumMod val="60000"/>
                    <a:lumOff val="40000"/>
                  </a:schemeClr>
                </a:solidFill>
              </a:rPr>
              <a:t>)</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smtClean="0">
                <a:solidFill>
                  <a:schemeClr val="bg1"/>
                </a:solidFill>
              </a:rPr>
              <a:t>seft.name, </a:t>
            </a:r>
            <a:r>
              <a:rPr lang="en-US" dirty="0" err="1" smtClean="0">
                <a:solidFill>
                  <a:schemeClr val="bg1"/>
                </a:solidFill>
              </a:rPr>
              <a:t>seft.gender</a:t>
            </a:r>
            <a:r>
              <a:rPr lang="en-US" dirty="0" smtClean="0">
                <a:solidFill>
                  <a:schemeClr val="accent4">
                    <a:lumMod val="60000"/>
                    <a:lumOff val="40000"/>
                  </a:schemeClr>
                </a:solidFill>
              </a:rPr>
              <a:t>)</a:t>
            </a:r>
          </a:p>
          <a:p>
            <a:r>
              <a:rPr lang="en-US" dirty="0">
                <a:solidFill>
                  <a:schemeClr val="accent4">
                    <a:lumMod val="60000"/>
                    <a:lumOff val="40000"/>
                  </a:schemeClr>
                </a:solidFill>
              </a:rPr>
              <a:t> </a:t>
            </a:r>
            <a:r>
              <a:rPr lang="en-US" dirty="0" smtClean="0">
                <a:solidFill>
                  <a:schemeClr val="accent4">
                    <a:lumMod val="60000"/>
                    <a:lumOff val="40000"/>
                  </a:schemeClr>
                </a:solidFill>
              </a:rPr>
              <a:t>     </a:t>
            </a:r>
            <a:r>
              <a:rPr lang="en-US" dirty="0" err="1" smtClean="0">
                <a:solidFill>
                  <a:srgbClr val="00B0F0"/>
                </a:solidFill>
              </a:rPr>
              <a:t>def</a:t>
            </a:r>
            <a:r>
              <a:rPr lang="en-US" dirty="0" smtClean="0">
                <a:solidFill>
                  <a:schemeClr val="bg1"/>
                </a:solidFill>
              </a:rPr>
              <a:t> update</a:t>
            </a:r>
            <a:r>
              <a:rPr lang="en-US" dirty="0" smtClean="0">
                <a:solidFill>
                  <a:schemeClr val="accent4">
                    <a:lumMod val="60000"/>
                    <a:lumOff val="40000"/>
                  </a:schemeClr>
                </a:solidFill>
              </a:rPr>
              <a:t>(</a:t>
            </a:r>
            <a:r>
              <a:rPr lang="en-US" dirty="0" err="1" smtClean="0">
                <a:solidFill>
                  <a:schemeClr val="bg1"/>
                </a:solidFill>
              </a:rPr>
              <a:t>seft</a:t>
            </a:r>
            <a:r>
              <a:rPr lang="en-US" dirty="0" smtClean="0">
                <a:solidFill>
                  <a:schemeClr val="bg1"/>
                </a:solidFill>
              </a:rPr>
              <a:t>, name, gender</a:t>
            </a:r>
            <a:r>
              <a:rPr lang="en-US" dirty="0" smtClean="0">
                <a:solidFill>
                  <a:schemeClr val="accent4">
                    <a:lumMod val="60000"/>
                    <a:lumOff val="40000"/>
                  </a:schemeClr>
                </a:solidFill>
              </a:rPr>
              <a:t>)</a:t>
            </a:r>
            <a:r>
              <a:rPr lang="en-US" dirty="0" smtClean="0">
                <a:solidFill>
                  <a:schemeClr val="bg1"/>
                </a:solidFill>
              </a:rPr>
              <a:t>:</a:t>
            </a:r>
          </a:p>
          <a:p>
            <a:r>
              <a:rPr lang="en-US" dirty="0">
                <a:solidFill>
                  <a:schemeClr val="bg1"/>
                </a:solidFill>
              </a:rPr>
              <a:t> </a:t>
            </a:r>
            <a:r>
              <a:rPr lang="en-US" dirty="0" smtClean="0">
                <a:solidFill>
                  <a:schemeClr val="bg1"/>
                </a:solidFill>
              </a:rPr>
              <a:t>            seft.name = name</a:t>
            </a:r>
          </a:p>
          <a:p>
            <a:r>
              <a:rPr lang="en-US" dirty="0" smtClean="0">
                <a:solidFill>
                  <a:schemeClr val="bg1"/>
                </a:solidFill>
              </a:rPr>
              <a:t>             </a:t>
            </a:r>
            <a:r>
              <a:rPr lang="en-US" dirty="0" err="1" smtClean="0">
                <a:solidFill>
                  <a:schemeClr val="bg1"/>
                </a:solidFill>
              </a:rPr>
              <a:t>seft.gender</a:t>
            </a:r>
            <a:r>
              <a:rPr lang="en-US" dirty="0" smtClean="0">
                <a:solidFill>
                  <a:schemeClr val="bg1"/>
                </a:solidFill>
              </a:rPr>
              <a:t> </a:t>
            </a:r>
            <a:r>
              <a:rPr lang="en-US" dirty="0">
                <a:solidFill>
                  <a:schemeClr val="bg1"/>
                </a:solidFill>
              </a:rPr>
              <a:t>= </a:t>
            </a:r>
            <a:r>
              <a:rPr lang="en-US" dirty="0" smtClean="0">
                <a:solidFill>
                  <a:schemeClr val="bg1"/>
                </a:solidFill>
              </a:rPr>
              <a:t>gender</a:t>
            </a:r>
          </a:p>
          <a:p>
            <a:endParaRPr lang="en-US" dirty="0">
              <a:solidFill>
                <a:schemeClr val="bg1"/>
              </a:solidFill>
            </a:endParaRPr>
          </a:p>
          <a:p>
            <a:r>
              <a:rPr lang="en-US" dirty="0" smtClean="0">
                <a:solidFill>
                  <a:schemeClr val="bg1"/>
                </a:solidFill>
              </a:rPr>
              <a:t>hs1 = </a:t>
            </a:r>
            <a:r>
              <a:rPr lang="en-US" dirty="0" err="1" smtClean="0">
                <a:solidFill>
                  <a:schemeClr val="bg1"/>
                </a:solidFill>
              </a:rPr>
              <a:t>HocSinh</a:t>
            </a:r>
            <a:r>
              <a:rPr lang="en-US" dirty="0" smtClean="0">
                <a:solidFill>
                  <a:schemeClr val="bg1"/>
                </a:solidFill>
              </a:rPr>
              <a:t>()</a:t>
            </a:r>
          </a:p>
          <a:p>
            <a:r>
              <a:rPr lang="en-US" dirty="0">
                <a:solidFill>
                  <a:schemeClr val="bg1"/>
                </a:solidFill>
              </a:rPr>
              <a:t>h</a:t>
            </a:r>
            <a:r>
              <a:rPr lang="en-US" dirty="0" smtClean="0">
                <a:solidFill>
                  <a:schemeClr val="bg1"/>
                </a:solidFill>
              </a:rPr>
              <a:t>s1.show() </a:t>
            </a:r>
            <a:r>
              <a:rPr lang="en-US" dirty="0" smtClean="0">
                <a:solidFill>
                  <a:schemeClr val="accent6">
                    <a:lumMod val="75000"/>
                  </a:schemeClr>
                </a:solidFill>
              </a:rPr>
              <a:t>#</a:t>
            </a:r>
            <a:r>
              <a:rPr lang="en-US" dirty="0" err="1" smtClean="0">
                <a:solidFill>
                  <a:schemeClr val="accent6">
                    <a:lumMod val="75000"/>
                  </a:schemeClr>
                </a:solidFill>
              </a:rPr>
              <a:t>Không</a:t>
            </a:r>
            <a:r>
              <a:rPr lang="en-US" dirty="0" smtClean="0">
                <a:solidFill>
                  <a:schemeClr val="accent6">
                    <a:lumMod val="75000"/>
                  </a:schemeClr>
                </a:solidFill>
              </a:rPr>
              <a:t> </a:t>
            </a:r>
            <a:r>
              <a:rPr lang="en-US" dirty="0" err="1" smtClean="0">
                <a:solidFill>
                  <a:schemeClr val="accent6">
                    <a:lumMod val="75000"/>
                  </a:schemeClr>
                </a:solidFill>
              </a:rPr>
              <a:t>cần</a:t>
            </a:r>
            <a:r>
              <a:rPr lang="en-US" dirty="0" smtClean="0">
                <a:solidFill>
                  <a:schemeClr val="accent6">
                    <a:lumMod val="75000"/>
                  </a:schemeClr>
                </a:solidFill>
              </a:rPr>
              <a:t> </a:t>
            </a:r>
            <a:r>
              <a:rPr lang="en-US" dirty="0" err="1" smtClean="0">
                <a:solidFill>
                  <a:schemeClr val="accent6">
                    <a:lumMod val="75000"/>
                  </a:schemeClr>
                </a:solidFill>
              </a:rPr>
              <a:t>truyền</a:t>
            </a:r>
            <a:r>
              <a:rPr lang="en-US" dirty="0" smtClean="0">
                <a:solidFill>
                  <a:schemeClr val="accent6">
                    <a:lumMod val="75000"/>
                  </a:schemeClr>
                </a:solidFill>
              </a:rPr>
              <a:t> </a:t>
            </a:r>
            <a:r>
              <a:rPr lang="en-US" dirty="0" err="1" smtClean="0">
                <a:solidFill>
                  <a:schemeClr val="accent6">
                    <a:lumMod val="75000"/>
                  </a:schemeClr>
                </a:solidFill>
              </a:rPr>
              <a:t>seft</a:t>
            </a:r>
            <a:endParaRPr lang="en-US" dirty="0" smtClean="0">
              <a:solidFill>
                <a:schemeClr val="accent6">
                  <a:lumMod val="75000"/>
                </a:schemeClr>
              </a:solidFill>
            </a:endParaRPr>
          </a:p>
        </p:txBody>
      </p:sp>
      <p:sp>
        <p:nvSpPr>
          <p:cNvPr id="31" name="Flowchart: Decision 30"/>
          <p:cNvSpPr/>
          <p:nvPr/>
        </p:nvSpPr>
        <p:spPr>
          <a:xfrm>
            <a:off x="5353493" y="245212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620287" y="2352520"/>
            <a:ext cx="2981454" cy="1200329"/>
          </a:xfrm>
          <a:prstGeom prst="rect">
            <a:avLst/>
          </a:prstGeom>
          <a:noFill/>
        </p:spPr>
        <p:txBody>
          <a:bodyPr wrap="square" rtlCol="0">
            <a:spAutoFit/>
          </a:bodyPr>
          <a:lstStyle/>
          <a:p>
            <a:r>
              <a:rPr lang="en-US" b="1" dirty="0" err="1" smtClean="0">
                <a:solidFill>
                  <a:srgbClr val="FF0000"/>
                </a:solidFill>
              </a:rPr>
              <a:t>seft</a:t>
            </a:r>
            <a:r>
              <a:rPr lang="en-US" dirty="0" smtClean="0"/>
              <a:t> </a:t>
            </a:r>
            <a:r>
              <a:rPr lang="en-US" dirty="0" err="1" smtClean="0"/>
              <a:t>là</a:t>
            </a:r>
            <a:r>
              <a:rPr lang="en-US" dirty="0" smtClean="0"/>
              <a:t> </a:t>
            </a:r>
            <a:r>
              <a:rPr lang="en-US" dirty="0" err="1" smtClean="0"/>
              <a:t>từ</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chỉ</a:t>
            </a:r>
            <a:r>
              <a:rPr lang="en-US" dirty="0" smtClean="0"/>
              <a:t> </a:t>
            </a:r>
            <a:r>
              <a:rPr lang="en-US" dirty="0" err="1" smtClean="0"/>
              <a:t>chính</a:t>
            </a:r>
            <a:r>
              <a:rPr lang="en-US" dirty="0" smtClean="0"/>
              <a:t> </a:t>
            </a:r>
            <a:r>
              <a:rPr lang="en-US" dirty="0" err="1" smtClean="0"/>
              <a:t>bản</a:t>
            </a:r>
            <a:r>
              <a:rPr lang="en-US" dirty="0" smtClean="0"/>
              <a:t> </a:t>
            </a:r>
            <a:r>
              <a:rPr lang="en-US" dirty="0" err="1" smtClean="0"/>
              <a:t>thân</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khác</a:t>
            </a:r>
            <a:r>
              <a:rPr lang="en-US" dirty="0"/>
              <a:t> </a:t>
            </a:r>
            <a:r>
              <a:rPr lang="en-US" dirty="0" err="1" smtClean="0"/>
              <a:t>nhưng</a:t>
            </a:r>
            <a:r>
              <a:rPr lang="en-US" dirty="0" smtClean="0"/>
              <a:t> Python </a:t>
            </a:r>
            <a:r>
              <a:rPr lang="en-US" dirty="0" err="1" smtClean="0"/>
              <a:t>khuyên</a:t>
            </a:r>
            <a:r>
              <a:rPr lang="en-US" dirty="0" smtClean="0"/>
              <a:t> </a:t>
            </a:r>
            <a:r>
              <a:rPr lang="en-US" dirty="0" err="1" smtClean="0"/>
              <a:t>dùng</a:t>
            </a:r>
            <a:r>
              <a:rPr lang="en-US" dirty="0" smtClean="0"/>
              <a:t> </a:t>
            </a:r>
            <a:r>
              <a:rPr lang="en-US" dirty="0" err="1" smtClean="0"/>
              <a:t>tên</a:t>
            </a:r>
            <a:r>
              <a:rPr lang="en-US" dirty="0" smtClean="0"/>
              <a:t> </a:t>
            </a:r>
            <a:r>
              <a:rPr lang="en-US" dirty="0" err="1" smtClean="0"/>
              <a:t>seft</a:t>
            </a:r>
            <a:r>
              <a:rPr lang="en-US" dirty="0" smtClean="0"/>
              <a:t>. </a:t>
            </a:r>
            <a:endParaRPr lang="en-US" dirty="0"/>
          </a:p>
        </p:txBody>
      </p:sp>
      <p:sp>
        <p:nvSpPr>
          <p:cNvPr id="34" name="TextBox 33"/>
          <p:cNvSpPr txBox="1"/>
          <p:nvPr/>
        </p:nvSpPr>
        <p:spPr>
          <a:xfrm>
            <a:off x="5620287" y="3672145"/>
            <a:ext cx="2981454" cy="646331"/>
          </a:xfrm>
          <a:prstGeom prst="rect">
            <a:avLst/>
          </a:prstGeom>
          <a:noFill/>
        </p:spPr>
        <p:txBody>
          <a:bodyPr wrap="square" rtlCol="0">
            <a:spAutoFit/>
          </a:bodyPr>
          <a:lstStyle/>
          <a:p>
            <a:r>
              <a:rPr lang="en-US" dirty="0" err="1"/>
              <a:t>Trong</a:t>
            </a:r>
            <a:r>
              <a:rPr lang="en-US" dirty="0"/>
              <a:t> </a:t>
            </a:r>
            <a:r>
              <a:rPr lang="en-US" dirty="0" err="1"/>
              <a:t>một</a:t>
            </a:r>
            <a:r>
              <a:rPr lang="en-US" dirty="0"/>
              <a:t> </a:t>
            </a:r>
            <a:r>
              <a:rPr lang="en-US" dirty="0" err="1"/>
              <a:t>số</a:t>
            </a:r>
            <a:r>
              <a:rPr lang="en-US" dirty="0"/>
              <a:t> </a:t>
            </a:r>
            <a:r>
              <a:rPr lang="en-US" dirty="0" err="1"/>
              <a:t>ngôn</a:t>
            </a:r>
            <a:r>
              <a:rPr lang="en-US" dirty="0"/>
              <a:t> </a:t>
            </a:r>
            <a:r>
              <a:rPr lang="en-US" dirty="0" err="1"/>
              <a:t>ngữ</a:t>
            </a:r>
            <a:r>
              <a:rPr lang="en-US" dirty="0"/>
              <a:t> </a:t>
            </a:r>
            <a:r>
              <a:rPr lang="en-US" dirty="0" err="1"/>
              <a:t>khác</a:t>
            </a:r>
            <a:r>
              <a:rPr lang="en-US" dirty="0"/>
              <a:t> </a:t>
            </a:r>
            <a:r>
              <a:rPr lang="en-US" dirty="0" err="1" smtClean="0"/>
              <a:t>seft</a:t>
            </a:r>
            <a:r>
              <a:rPr lang="en-US" dirty="0" smtClean="0"/>
              <a:t> </a:t>
            </a:r>
            <a:r>
              <a:rPr lang="en-US" dirty="0" err="1"/>
              <a:t>là</a:t>
            </a:r>
            <a:r>
              <a:rPr lang="en-US" dirty="0"/>
              <a:t> this</a:t>
            </a:r>
          </a:p>
        </p:txBody>
      </p:sp>
      <p:sp>
        <p:nvSpPr>
          <p:cNvPr id="36" name="Flowchart: Decision 35"/>
          <p:cNvSpPr/>
          <p:nvPr/>
        </p:nvSpPr>
        <p:spPr>
          <a:xfrm>
            <a:off x="5353493" y="376111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620287" y="4490852"/>
            <a:ext cx="2981454" cy="923330"/>
          </a:xfrm>
          <a:prstGeom prst="rect">
            <a:avLst/>
          </a:prstGeom>
          <a:noFill/>
        </p:spPr>
        <p:txBody>
          <a:bodyPr wrap="square" rtlCol="0">
            <a:spAutoFit/>
          </a:bodyPr>
          <a:lstStyle/>
          <a:p>
            <a:r>
              <a:rPr lang="en-US" dirty="0" err="1" smtClean="0"/>
              <a:t>Khi</a:t>
            </a:r>
            <a:r>
              <a:rPr lang="en-US" dirty="0" smtClean="0"/>
              <a:t> </a:t>
            </a:r>
            <a:r>
              <a:rPr lang="en-US" dirty="0" err="1" smtClean="0"/>
              <a:t>gọi</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chúng</a:t>
            </a:r>
            <a:r>
              <a:rPr lang="en-US" dirty="0" smtClean="0"/>
              <a:t> ta </a:t>
            </a:r>
            <a:r>
              <a:rPr lang="en-US" dirty="0" err="1" smtClean="0"/>
              <a:t>không</a:t>
            </a:r>
            <a:r>
              <a:rPr lang="en-US" dirty="0" smtClean="0"/>
              <a:t> </a:t>
            </a:r>
            <a:r>
              <a:rPr lang="en-US" dirty="0" err="1" smtClean="0"/>
              <a:t>cần</a:t>
            </a:r>
            <a:r>
              <a:rPr lang="en-US" dirty="0" smtClean="0"/>
              <a:t> </a:t>
            </a:r>
            <a:r>
              <a:rPr lang="en-US" dirty="0" err="1" smtClean="0"/>
              <a:t>truyền</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seft</a:t>
            </a:r>
            <a:r>
              <a:rPr lang="en-US" dirty="0" smtClean="0"/>
              <a:t> </a:t>
            </a:r>
            <a:r>
              <a:rPr lang="en-US" dirty="0" err="1" smtClean="0"/>
              <a:t>vào</a:t>
            </a:r>
            <a:endParaRPr lang="en-US" dirty="0"/>
          </a:p>
        </p:txBody>
      </p:sp>
      <p:sp>
        <p:nvSpPr>
          <p:cNvPr id="40" name="Flowchart: Decision 39"/>
          <p:cNvSpPr/>
          <p:nvPr/>
        </p:nvSpPr>
        <p:spPr>
          <a:xfrm>
            <a:off x="5353493" y="457982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845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1462</TotalTime>
  <Words>2180</Words>
  <Application>Microsoft Office PowerPoint</Application>
  <PresentationFormat>On-screen Show (4:3)</PresentationFormat>
  <Paragraphs>272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687</cp:revision>
  <dcterms:created xsi:type="dcterms:W3CDTF">2023-04-21T02:43:36Z</dcterms:created>
  <dcterms:modified xsi:type="dcterms:W3CDTF">2023-07-13T04:42:55Z</dcterms:modified>
</cp:coreProperties>
</file>