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98" r:id="rId4"/>
    <p:sldId id="330" r:id="rId5"/>
    <p:sldId id="332" r:id="rId6"/>
    <p:sldId id="329" r:id="rId7"/>
    <p:sldId id="331" r:id="rId8"/>
    <p:sldId id="333" r:id="rId9"/>
    <p:sldId id="334" r:id="rId10"/>
    <p:sldId id="335" r:id="rId11"/>
    <p:sldId id="336" r:id="rId12"/>
    <p:sldId id="337" r:id="rId13"/>
    <p:sldId id="338"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a:solidFill>
                  <a:schemeClr val="bg1"/>
                </a:solidFill>
              </a:rPr>
              <a:t>8</a:t>
            </a:r>
            <a:endParaRPr lang="en-US" sz="3600" b="1" dirty="0">
              <a:solidFill>
                <a:schemeClr val="bg1"/>
              </a:solidFill>
            </a:endParaRPr>
          </a:p>
        </p:txBody>
      </p:sp>
      <p:sp>
        <p:nvSpPr>
          <p:cNvPr id="7" name="TextBox 6"/>
          <p:cNvSpPr txBox="1"/>
          <p:nvPr/>
        </p:nvSpPr>
        <p:spPr>
          <a:xfrm>
            <a:off x="1137019" y="3838896"/>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Module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a:t>
            </a:r>
            <a:r>
              <a:rPr lang="en-US" dirty="0" err="1" smtClean="0"/>
              <a:t>Builtin</a:t>
            </a:r>
            <a:r>
              <a:rPr lang="en-US" dirty="0" smtClean="0"/>
              <a:t> Modules</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smtClean="0"/>
              <a:t>Module </a:t>
            </a:r>
            <a:r>
              <a:rPr lang="en-US" b="1" dirty="0" err="1" smtClean="0"/>
              <a:t>datetime</a:t>
            </a:r>
            <a:endParaRPr lang="en-US" b="1" dirty="0">
              <a:solidFill>
                <a:srgbClr val="FF0000"/>
              </a:solidFill>
            </a:endParaRPr>
          </a:p>
        </p:txBody>
      </p:sp>
      <p:sp>
        <p:nvSpPr>
          <p:cNvPr id="21" name="TextBox 20"/>
          <p:cNvSpPr txBox="1"/>
          <p:nvPr/>
        </p:nvSpPr>
        <p:spPr>
          <a:xfrm>
            <a:off x="548981" y="1982965"/>
            <a:ext cx="7697972" cy="369332"/>
          </a:xfrm>
          <a:prstGeom prst="rect">
            <a:avLst/>
          </a:prstGeom>
          <a:noFill/>
        </p:spPr>
        <p:txBody>
          <a:bodyPr wrap="square" rtlCol="0">
            <a:spAutoFit/>
          </a:bodyPr>
          <a:lstStyle/>
          <a:p>
            <a:r>
              <a:rPr lang="en-US" dirty="0" err="1"/>
              <a:t>C</a:t>
            </a:r>
            <a:r>
              <a:rPr lang="en-US" dirty="0" err="1" smtClean="0"/>
              <a:t>ung</a:t>
            </a:r>
            <a:r>
              <a:rPr lang="en-US" dirty="0" smtClean="0"/>
              <a:t> </a:t>
            </a:r>
            <a:r>
              <a:rPr lang="en-US" dirty="0" err="1"/>
              <a:t>cấp</a:t>
            </a:r>
            <a:r>
              <a:rPr lang="en-US" dirty="0"/>
              <a:t> </a:t>
            </a:r>
            <a:r>
              <a:rPr lang="en-US" dirty="0" err="1"/>
              <a:t>các</a:t>
            </a:r>
            <a:r>
              <a:rPr lang="en-US" dirty="0"/>
              <a:t> </a:t>
            </a:r>
            <a:r>
              <a:rPr lang="en-US" dirty="0" err="1"/>
              <a:t>lớp</a:t>
            </a:r>
            <a:r>
              <a:rPr lang="en-US" dirty="0"/>
              <a:t> </a:t>
            </a:r>
            <a:r>
              <a:rPr lang="en-US" dirty="0" err="1"/>
              <a:t>và</a:t>
            </a:r>
            <a:r>
              <a:rPr lang="en-US" dirty="0"/>
              <a:t> </a:t>
            </a:r>
            <a:r>
              <a:rPr lang="en-US" dirty="0" err="1"/>
              <a:t>hàm</a:t>
            </a:r>
            <a:r>
              <a:rPr lang="en-US" dirty="0"/>
              <a:t> </a:t>
            </a:r>
            <a:r>
              <a:rPr lang="en-US" dirty="0" err="1"/>
              <a:t>để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ngày</a:t>
            </a:r>
            <a:r>
              <a:rPr lang="en-US" dirty="0"/>
              <a:t> </a:t>
            </a:r>
            <a:r>
              <a:rPr lang="en-US" dirty="0" err="1"/>
              <a:t>tháng</a:t>
            </a:r>
            <a:endParaRPr lang="en-US" dirty="0"/>
          </a:p>
        </p:txBody>
      </p:sp>
      <p:sp>
        <p:nvSpPr>
          <p:cNvPr id="17" name="Flowchart: Decision 16"/>
          <p:cNvSpPr/>
          <p:nvPr/>
        </p:nvSpPr>
        <p:spPr>
          <a:xfrm>
            <a:off x="582835" y="250978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31691" y="2440524"/>
            <a:ext cx="7697972" cy="646331"/>
          </a:xfrm>
          <a:prstGeom prst="rect">
            <a:avLst/>
          </a:prstGeom>
          <a:noFill/>
        </p:spPr>
        <p:txBody>
          <a:bodyPr wrap="square" rtlCol="0">
            <a:spAutoFit/>
          </a:bodyPr>
          <a:lstStyle/>
          <a:p>
            <a:r>
              <a:rPr lang="en-US" b="1" dirty="0" err="1"/>
              <a:t>datetime</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một</a:t>
            </a:r>
            <a:r>
              <a:rPr lang="en-US" dirty="0"/>
              <a:t> </a:t>
            </a:r>
            <a:r>
              <a:rPr lang="en-US" dirty="0" err="1"/>
              <a:t>điểm</a:t>
            </a:r>
            <a:r>
              <a:rPr lang="en-US" dirty="0"/>
              <a:t> </a:t>
            </a:r>
            <a:r>
              <a:rPr lang="en-US" dirty="0" err="1"/>
              <a:t>thời</a:t>
            </a:r>
            <a:r>
              <a:rPr lang="en-US" dirty="0"/>
              <a:t> </a:t>
            </a:r>
            <a:r>
              <a:rPr lang="en-US" dirty="0" err="1"/>
              <a:t>gian</a:t>
            </a:r>
            <a:r>
              <a:rPr lang="en-US" dirty="0"/>
              <a:t> </a:t>
            </a:r>
            <a:r>
              <a:rPr lang="en-US" dirty="0" err="1"/>
              <a:t>cụ</a:t>
            </a:r>
            <a:r>
              <a:rPr lang="en-US" dirty="0"/>
              <a:t> </a:t>
            </a:r>
            <a:r>
              <a:rPr lang="en-US" dirty="0" err="1"/>
              <a:t>thể</a:t>
            </a:r>
            <a:r>
              <a:rPr lang="en-US" dirty="0"/>
              <a:t>, </a:t>
            </a:r>
            <a:r>
              <a:rPr lang="en-US" dirty="0" err="1"/>
              <a:t>bao</a:t>
            </a:r>
            <a:r>
              <a:rPr lang="en-US" dirty="0"/>
              <a:t> </a:t>
            </a:r>
            <a:r>
              <a:rPr lang="en-US" dirty="0" err="1"/>
              <a:t>gồm</a:t>
            </a:r>
            <a:r>
              <a:rPr lang="en-US" dirty="0"/>
              <a:t> </a:t>
            </a:r>
            <a:r>
              <a:rPr lang="en-US" dirty="0" err="1"/>
              <a:t>cả</a:t>
            </a:r>
            <a:r>
              <a:rPr lang="en-US" dirty="0"/>
              <a:t> </a:t>
            </a:r>
            <a:r>
              <a:rPr lang="en-US" dirty="0" err="1"/>
              <a:t>ngày</a:t>
            </a:r>
            <a:r>
              <a:rPr lang="en-US" dirty="0"/>
              <a:t>, </a:t>
            </a:r>
            <a:r>
              <a:rPr lang="en-US" dirty="0" err="1"/>
              <a:t>tháng</a:t>
            </a:r>
            <a:r>
              <a:rPr lang="en-US" dirty="0"/>
              <a:t>, </a:t>
            </a:r>
            <a:r>
              <a:rPr lang="en-US" dirty="0" err="1"/>
              <a:t>năm</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giờ</a:t>
            </a:r>
            <a:r>
              <a:rPr lang="en-US" dirty="0"/>
              <a:t>, </a:t>
            </a:r>
            <a:r>
              <a:rPr lang="en-US" dirty="0" err="1"/>
              <a:t>phút</a:t>
            </a:r>
            <a:r>
              <a:rPr lang="en-US" dirty="0"/>
              <a:t>, </a:t>
            </a:r>
            <a:r>
              <a:rPr lang="en-US" dirty="0" err="1"/>
              <a:t>giây</a:t>
            </a:r>
            <a:r>
              <a:rPr lang="en-US" dirty="0"/>
              <a:t>, </a:t>
            </a:r>
            <a:r>
              <a:rPr lang="en-US" dirty="0" err="1"/>
              <a:t>microgiây</a:t>
            </a:r>
            <a:r>
              <a:rPr lang="en-US" dirty="0"/>
              <a:t>)</a:t>
            </a:r>
            <a:endParaRPr lang="en-US" dirty="0"/>
          </a:p>
        </p:txBody>
      </p:sp>
      <p:sp>
        <p:nvSpPr>
          <p:cNvPr id="12" name="Flowchart: Decision 11"/>
          <p:cNvSpPr/>
          <p:nvPr/>
        </p:nvSpPr>
        <p:spPr>
          <a:xfrm>
            <a:off x="582835" y="322216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1691" y="3152905"/>
            <a:ext cx="7774356" cy="646331"/>
          </a:xfrm>
          <a:prstGeom prst="rect">
            <a:avLst/>
          </a:prstGeom>
          <a:noFill/>
        </p:spPr>
        <p:txBody>
          <a:bodyPr wrap="square" rtlCol="0">
            <a:spAutoFit/>
          </a:bodyPr>
          <a:lstStyle/>
          <a:p>
            <a:r>
              <a:rPr lang="en-US" b="1" dirty="0"/>
              <a:t>date</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một</a:t>
            </a:r>
            <a:r>
              <a:rPr lang="en-US" dirty="0"/>
              <a:t> </a:t>
            </a:r>
            <a:r>
              <a:rPr lang="en-US" dirty="0" err="1"/>
              <a:t>ngày</a:t>
            </a:r>
            <a:r>
              <a:rPr lang="en-US" dirty="0"/>
              <a:t> </a:t>
            </a:r>
            <a:r>
              <a:rPr lang="en-US" dirty="0" err="1"/>
              <a:t>duy</a:t>
            </a:r>
            <a:r>
              <a:rPr lang="en-US" dirty="0"/>
              <a:t> </a:t>
            </a:r>
            <a:r>
              <a:rPr lang="en-US" dirty="0" err="1"/>
              <a:t>nhất</a:t>
            </a:r>
            <a:r>
              <a:rPr lang="en-US" dirty="0"/>
              <a:t> </a:t>
            </a:r>
            <a:r>
              <a:rPr lang="en-US" dirty="0" err="1"/>
              <a:t>trong</a:t>
            </a:r>
            <a:r>
              <a:rPr lang="en-US" dirty="0"/>
              <a:t> </a:t>
            </a:r>
            <a:r>
              <a:rPr lang="en-US" dirty="0" err="1"/>
              <a:t>lịch</a:t>
            </a:r>
            <a:r>
              <a:rPr lang="en-US" dirty="0"/>
              <a:t>, </a:t>
            </a:r>
            <a:r>
              <a:rPr lang="en-US" dirty="0" err="1"/>
              <a:t>bao</a:t>
            </a:r>
            <a:r>
              <a:rPr lang="en-US" dirty="0"/>
              <a:t> </a:t>
            </a:r>
            <a:r>
              <a:rPr lang="en-US" dirty="0" err="1"/>
              <a:t>gồm</a:t>
            </a:r>
            <a:r>
              <a:rPr lang="en-US" dirty="0"/>
              <a:t> </a:t>
            </a:r>
            <a:r>
              <a:rPr lang="en-US" dirty="0" err="1"/>
              <a:t>năm</a:t>
            </a:r>
            <a:r>
              <a:rPr lang="en-US" dirty="0"/>
              <a:t>, </a:t>
            </a:r>
            <a:r>
              <a:rPr lang="en-US" dirty="0" err="1"/>
              <a:t>tháng</a:t>
            </a:r>
            <a:r>
              <a:rPr lang="en-US" dirty="0"/>
              <a:t> </a:t>
            </a:r>
            <a:r>
              <a:rPr lang="en-US" dirty="0" err="1"/>
              <a:t>và</a:t>
            </a:r>
            <a:r>
              <a:rPr lang="en-US" dirty="0"/>
              <a:t> </a:t>
            </a:r>
            <a:r>
              <a:rPr lang="en-US" dirty="0" err="1"/>
              <a:t>ngày</a:t>
            </a:r>
            <a:endParaRPr lang="en-US" dirty="0"/>
          </a:p>
        </p:txBody>
      </p:sp>
      <p:sp>
        <p:nvSpPr>
          <p:cNvPr id="15" name="Flowchart: Decision 14"/>
          <p:cNvSpPr/>
          <p:nvPr/>
        </p:nvSpPr>
        <p:spPr>
          <a:xfrm>
            <a:off x="582835" y="390265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31691" y="3833389"/>
            <a:ext cx="7774356" cy="646331"/>
          </a:xfrm>
          <a:prstGeom prst="rect">
            <a:avLst/>
          </a:prstGeom>
          <a:noFill/>
        </p:spPr>
        <p:txBody>
          <a:bodyPr wrap="square" rtlCol="0">
            <a:spAutoFit/>
          </a:bodyPr>
          <a:lstStyle/>
          <a:p>
            <a:r>
              <a:rPr lang="en-US" b="1" dirty="0"/>
              <a:t>time</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một</a:t>
            </a:r>
            <a:r>
              <a:rPr lang="en-US" dirty="0"/>
              <a:t> </a:t>
            </a:r>
            <a:r>
              <a:rPr lang="en-US" dirty="0" err="1"/>
              <a:t>thời</a:t>
            </a:r>
            <a:r>
              <a:rPr lang="en-US" dirty="0"/>
              <a:t> </a:t>
            </a:r>
            <a:r>
              <a:rPr lang="en-US" dirty="0" err="1"/>
              <a:t>gian</a:t>
            </a:r>
            <a:r>
              <a:rPr lang="en-US" dirty="0"/>
              <a:t> </a:t>
            </a:r>
            <a:r>
              <a:rPr lang="en-US" dirty="0" err="1"/>
              <a:t>cụ</a:t>
            </a:r>
            <a:r>
              <a:rPr lang="en-US" dirty="0"/>
              <a:t> </a:t>
            </a:r>
            <a:r>
              <a:rPr lang="en-US" dirty="0" err="1"/>
              <a:t>thể</a:t>
            </a:r>
            <a:r>
              <a:rPr lang="en-US" dirty="0"/>
              <a:t> </a:t>
            </a:r>
            <a:r>
              <a:rPr lang="en-US" dirty="0" err="1"/>
              <a:t>trong</a:t>
            </a:r>
            <a:r>
              <a:rPr lang="en-US" dirty="0"/>
              <a:t> </a:t>
            </a:r>
            <a:r>
              <a:rPr lang="en-US" dirty="0" err="1"/>
              <a:t>ngày</a:t>
            </a:r>
            <a:r>
              <a:rPr lang="en-US" dirty="0"/>
              <a:t>, </a:t>
            </a:r>
            <a:r>
              <a:rPr lang="en-US" dirty="0" err="1"/>
              <a:t>bao</a:t>
            </a:r>
            <a:r>
              <a:rPr lang="en-US" dirty="0"/>
              <a:t> </a:t>
            </a:r>
            <a:r>
              <a:rPr lang="en-US" dirty="0" err="1"/>
              <a:t>gồm</a:t>
            </a:r>
            <a:r>
              <a:rPr lang="en-US" dirty="0"/>
              <a:t> </a:t>
            </a:r>
            <a:r>
              <a:rPr lang="en-US" dirty="0" err="1"/>
              <a:t>giờ</a:t>
            </a:r>
            <a:r>
              <a:rPr lang="en-US" dirty="0"/>
              <a:t>, </a:t>
            </a:r>
            <a:r>
              <a:rPr lang="en-US" dirty="0" err="1"/>
              <a:t>phút</a:t>
            </a:r>
            <a:r>
              <a:rPr lang="en-US" dirty="0"/>
              <a:t>, </a:t>
            </a:r>
            <a:r>
              <a:rPr lang="en-US" dirty="0" err="1"/>
              <a:t>giây</a:t>
            </a:r>
            <a:r>
              <a:rPr lang="en-US" dirty="0"/>
              <a:t> </a:t>
            </a:r>
            <a:r>
              <a:rPr lang="en-US" dirty="0" err="1"/>
              <a:t>và</a:t>
            </a:r>
            <a:r>
              <a:rPr lang="en-US" dirty="0"/>
              <a:t> </a:t>
            </a:r>
            <a:r>
              <a:rPr lang="en-US" dirty="0" err="1"/>
              <a:t>microgiây</a:t>
            </a:r>
            <a:endParaRPr lang="en-US" dirty="0"/>
          </a:p>
        </p:txBody>
      </p:sp>
      <p:sp>
        <p:nvSpPr>
          <p:cNvPr id="19" name="Flowchart: Decision 18"/>
          <p:cNvSpPr/>
          <p:nvPr/>
        </p:nvSpPr>
        <p:spPr>
          <a:xfrm>
            <a:off x="582835" y="467883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31691" y="4609566"/>
            <a:ext cx="7774356" cy="646331"/>
          </a:xfrm>
          <a:prstGeom prst="rect">
            <a:avLst/>
          </a:prstGeom>
          <a:noFill/>
        </p:spPr>
        <p:txBody>
          <a:bodyPr wrap="square" rtlCol="0">
            <a:spAutoFit/>
          </a:bodyPr>
          <a:lstStyle/>
          <a:p>
            <a:r>
              <a:rPr lang="en-US" b="1" dirty="0" err="1"/>
              <a:t>timedelta</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hoặc</a:t>
            </a:r>
            <a:r>
              <a:rPr lang="en-US" dirty="0"/>
              <a:t> </a:t>
            </a:r>
            <a:r>
              <a:rPr lang="en-US" dirty="0" err="1"/>
              <a:t>một</a:t>
            </a:r>
            <a:r>
              <a:rPr lang="en-US" dirty="0"/>
              <a:t> </a:t>
            </a:r>
            <a:r>
              <a:rPr lang="en-US" dirty="0" err="1"/>
              <a:t>sự</a:t>
            </a:r>
            <a:r>
              <a:rPr lang="en-US" dirty="0"/>
              <a:t> </a:t>
            </a:r>
            <a:r>
              <a:rPr lang="en-US" dirty="0" err="1"/>
              <a:t>chênh</a:t>
            </a:r>
            <a:r>
              <a:rPr lang="en-US" dirty="0"/>
              <a:t> </a:t>
            </a:r>
            <a:r>
              <a:rPr lang="en-US" dirty="0" err="1"/>
              <a:t>lệch</a:t>
            </a:r>
            <a:r>
              <a:rPr lang="en-US" dirty="0"/>
              <a:t> </a:t>
            </a:r>
            <a:r>
              <a:rPr lang="en-US" dirty="0" err="1"/>
              <a:t>giữa</a:t>
            </a:r>
            <a:r>
              <a:rPr lang="en-US" dirty="0"/>
              <a:t> </a:t>
            </a:r>
            <a:r>
              <a:rPr lang="en-US" dirty="0" err="1"/>
              <a:t>hai</a:t>
            </a:r>
            <a:r>
              <a:rPr lang="en-US" dirty="0"/>
              <a:t> </a:t>
            </a:r>
            <a:r>
              <a:rPr lang="en-US" dirty="0" err="1"/>
              <a:t>điểm</a:t>
            </a:r>
            <a:r>
              <a:rPr lang="en-US" dirty="0"/>
              <a:t> </a:t>
            </a:r>
            <a:r>
              <a:rPr lang="en-US" dirty="0" err="1"/>
              <a:t>thời</a:t>
            </a:r>
            <a:r>
              <a:rPr lang="en-US" dirty="0"/>
              <a:t> </a:t>
            </a:r>
            <a:r>
              <a:rPr lang="en-US" dirty="0" err="1"/>
              <a:t>gian</a:t>
            </a:r>
            <a:endParaRPr lang="en-US" dirty="0"/>
          </a:p>
        </p:txBody>
      </p:sp>
      <p:sp>
        <p:nvSpPr>
          <p:cNvPr id="24" name="TextBox 23"/>
          <p:cNvSpPr txBox="1"/>
          <p:nvPr/>
        </p:nvSpPr>
        <p:spPr>
          <a:xfrm>
            <a:off x="548981" y="5491709"/>
            <a:ext cx="7697972" cy="646331"/>
          </a:xfrm>
          <a:prstGeom prst="rect">
            <a:avLst/>
          </a:prstGeom>
          <a:noFill/>
        </p:spPr>
        <p:txBody>
          <a:bodyPr wrap="square" rtlCol="0">
            <a:spAutoFit/>
          </a:bodyPr>
          <a:lstStyle/>
          <a:p>
            <a:r>
              <a:rPr lang="en-US" dirty="0" err="1"/>
              <a:t>Ngoài</a:t>
            </a:r>
            <a:r>
              <a:rPr lang="en-US" dirty="0"/>
              <a:t> </a:t>
            </a:r>
            <a:r>
              <a:rPr lang="en-US" dirty="0" err="1"/>
              <a:t>ra</a:t>
            </a:r>
            <a:r>
              <a:rPr lang="en-US" dirty="0"/>
              <a:t>, </a:t>
            </a:r>
            <a:r>
              <a:rPr lang="en-US" dirty="0" smtClean="0"/>
              <a:t>module </a:t>
            </a:r>
            <a:r>
              <a:rPr lang="en-US" dirty="0" err="1" smtClean="0"/>
              <a:t>datetime</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định</a:t>
            </a:r>
            <a:r>
              <a:rPr lang="en-US" dirty="0" smtClean="0"/>
              <a:t> </a:t>
            </a:r>
            <a:r>
              <a:rPr lang="en-US" dirty="0" err="1" smtClean="0"/>
              <a:t>dạng</a:t>
            </a:r>
            <a:r>
              <a:rPr lang="en-US" dirty="0"/>
              <a:t> </a:t>
            </a:r>
            <a:r>
              <a:rPr lang="en-US" dirty="0" err="1" smtClean="0"/>
              <a:t>hiển</a:t>
            </a:r>
            <a:r>
              <a:rPr lang="en-US" dirty="0" smtClean="0"/>
              <a:t> </a:t>
            </a:r>
            <a:r>
              <a:rPr lang="en-US" dirty="0" err="1" smtClean="0"/>
              <a:t>thị</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theo</a:t>
            </a:r>
            <a:r>
              <a:rPr lang="en-US" dirty="0" smtClean="0"/>
              <a:t> </a:t>
            </a:r>
            <a:r>
              <a:rPr lang="en-US" dirty="0" err="1" smtClean="0"/>
              <a:t>chuẩn</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múi</a:t>
            </a:r>
            <a:r>
              <a:rPr lang="en-US" dirty="0" smtClean="0"/>
              <a:t> </a:t>
            </a:r>
            <a:r>
              <a:rPr lang="en-US" dirty="0" err="1" smtClean="0"/>
              <a:t>giờ</a:t>
            </a:r>
            <a:r>
              <a:rPr lang="en-US" dirty="0" smtClean="0"/>
              <a:t>…</a:t>
            </a:r>
            <a:endParaRPr lang="en-US" dirty="0"/>
          </a:p>
        </p:txBody>
      </p:sp>
    </p:spTree>
    <p:extLst>
      <p:ext uri="{BB962C8B-B14F-4D97-AF65-F5344CB8AC3E}">
        <p14:creationId xmlns:p14="http://schemas.microsoft.com/office/powerpoint/2010/main" val="2371301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Built-in Modules</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smtClean="0"/>
              <a:t>Module </a:t>
            </a:r>
            <a:r>
              <a:rPr lang="en-US" b="1" dirty="0" err="1" smtClean="0"/>
              <a:t>datetime</a:t>
            </a:r>
            <a:endParaRPr lang="en-US" b="1" dirty="0">
              <a:solidFill>
                <a:srgbClr val="FF0000"/>
              </a:solidFill>
            </a:endParaRPr>
          </a:p>
        </p:txBody>
      </p:sp>
      <p:sp>
        <p:nvSpPr>
          <p:cNvPr id="22" name="Rectangle 21"/>
          <p:cNvSpPr/>
          <p:nvPr/>
        </p:nvSpPr>
        <p:spPr>
          <a:xfrm>
            <a:off x="657263" y="2082726"/>
            <a:ext cx="7774356" cy="44350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38017" y="2233126"/>
            <a:ext cx="7402216" cy="4247317"/>
          </a:xfrm>
          <a:prstGeom prst="rect">
            <a:avLst/>
          </a:prstGeom>
          <a:noFill/>
        </p:spPr>
        <p:txBody>
          <a:bodyPr wrap="square" rtlCol="0">
            <a:spAutoFit/>
          </a:bodyPr>
          <a:lstStyle/>
          <a:p>
            <a:r>
              <a:rPr lang="en-US" dirty="0" smtClean="0">
                <a:solidFill>
                  <a:srgbClr val="00B0F0"/>
                </a:solidFill>
              </a:rPr>
              <a:t>import</a:t>
            </a:r>
            <a:r>
              <a:rPr lang="en-US" dirty="0" smtClean="0">
                <a:solidFill>
                  <a:schemeClr val="bg1"/>
                </a:solidFill>
              </a:rPr>
              <a:t> </a:t>
            </a:r>
            <a:r>
              <a:rPr lang="en-US" dirty="0" err="1">
                <a:solidFill>
                  <a:schemeClr val="bg1"/>
                </a:solidFill>
              </a:rPr>
              <a:t>datetime</a:t>
            </a:r>
            <a:r>
              <a:rPr lang="en-US" dirty="0">
                <a:solidFill>
                  <a:schemeClr val="bg1"/>
                </a:solidFill>
              </a:rPr>
              <a:t> </a:t>
            </a:r>
            <a:endParaRPr lang="en-US" dirty="0" smtClean="0">
              <a:solidFill>
                <a:schemeClr val="bg1"/>
              </a:solidFill>
            </a:endParaRPr>
          </a:p>
          <a:p>
            <a:endParaRPr lang="en-US" dirty="0" smtClean="0">
              <a:solidFill>
                <a:schemeClr val="bg1"/>
              </a:solidFill>
            </a:endParaRPr>
          </a:p>
          <a:p>
            <a:r>
              <a:rPr lang="en-US" dirty="0" smtClean="0">
                <a:solidFill>
                  <a:schemeClr val="accent6">
                    <a:lumMod val="75000"/>
                  </a:schemeClr>
                </a:solidFill>
              </a:rPr>
              <a:t># </a:t>
            </a:r>
            <a:r>
              <a:rPr lang="en-US" dirty="0" err="1">
                <a:solidFill>
                  <a:schemeClr val="accent6">
                    <a:lumMod val="75000"/>
                  </a:schemeClr>
                </a:solidFill>
              </a:rPr>
              <a:t>Lấy</a:t>
            </a:r>
            <a:r>
              <a:rPr lang="en-US" dirty="0">
                <a:solidFill>
                  <a:schemeClr val="accent6">
                    <a:lumMod val="75000"/>
                  </a:schemeClr>
                </a:solidFill>
              </a:rPr>
              <a:t> </a:t>
            </a:r>
            <a:r>
              <a:rPr lang="en-US" dirty="0" err="1">
                <a:solidFill>
                  <a:schemeClr val="accent6">
                    <a:lumMod val="75000"/>
                  </a:schemeClr>
                </a:solidFill>
              </a:rPr>
              <a:t>thời</a:t>
            </a:r>
            <a:r>
              <a:rPr lang="en-US" dirty="0">
                <a:solidFill>
                  <a:schemeClr val="accent6">
                    <a:lumMod val="75000"/>
                  </a:schemeClr>
                </a:solidFill>
              </a:rPr>
              <a:t> </a:t>
            </a:r>
            <a:r>
              <a:rPr lang="en-US" dirty="0" err="1">
                <a:solidFill>
                  <a:schemeClr val="accent6">
                    <a:lumMod val="75000"/>
                  </a:schemeClr>
                </a:solidFill>
              </a:rPr>
              <a:t>gian</a:t>
            </a:r>
            <a:r>
              <a:rPr lang="en-US" dirty="0">
                <a:solidFill>
                  <a:schemeClr val="accent6">
                    <a:lumMod val="75000"/>
                  </a:schemeClr>
                </a:solidFill>
              </a:rPr>
              <a:t> </a:t>
            </a:r>
            <a:r>
              <a:rPr lang="en-US" dirty="0" err="1">
                <a:solidFill>
                  <a:schemeClr val="accent6">
                    <a:lumMod val="75000"/>
                  </a:schemeClr>
                </a:solidFill>
              </a:rPr>
              <a:t>hiện</a:t>
            </a:r>
            <a:r>
              <a:rPr lang="en-US" dirty="0">
                <a:solidFill>
                  <a:schemeClr val="accent6">
                    <a:lumMod val="75000"/>
                  </a:schemeClr>
                </a:solidFill>
              </a:rPr>
              <a:t> </a:t>
            </a:r>
            <a:r>
              <a:rPr lang="en-US" dirty="0" err="1">
                <a:solidFill>
                  <a:schemeClr val="accent6">
                    <a:lumMod val="75000"/>
                  </a:schemeClr>
                </a:solidFill>
              </a:rPr>
              <a:t>tại</a:t>
            </a:r>
            <a:r>
              <a:rPr lang="en-US" dirty="0">
                <a:solidFill>
                  <a:schemeClr val="bg1"/>
                </a:solidFill>
              </a:rPr>
              <a:t> </a:t>
            </a:r>
            <a:endParaRPr lang="en-US" dirty="0" smtClean="0">
              <a:solidFill>
                <a:schemeClr val="bg1"/>
              </a:solidFill>
            </a:endParaRPr>
          </a:p>
          <a:p>
            <a:r>
              <a:rPr lang="en-US" dirty="0" err="1" smtClean="0">
                <a:solidFill>
                  <a:schemeClr val="bg1"/>
                </a:solidFill>
              </a:rPr>
              <a:t>current_time</a:t>
            </a:r>
            <a:r>
              <a:rPr lang="en-US" dirty="0" smtClean="0">
                <a:solidFill>
                  <a:schemeClr val="bg1"/>
                </a:solidFill>
              </a:rPr>
              <a:t> </a:t>
            </a:r>
            <a:r>
              <a:rPr lang="en-US" dirty="0">
                <a:solidFill>
                  <a:schemeClr val="bg1"/>
                </a:solidFill>
              </a:rPr>
              <a:t>= </a:t>
            </a:r>
            <a:r>
              <a:rPr lang="en-US" dirty="0" err="1">
                <a:solidFill>
                  <a:schemeClr val="bg1"/>
                </a:solidFill>
              </a:rPr>
              <a:t>datetime.datetime.now</a:t>
            </a:r>
            <a:r>
              <a:rPr lang="en-US" dirty="0">
                <a:solidFill>
                  <a:schemeClr val="bg1"/>
                </a:solidFill>
              </a:rPr>
              <a:t>() </a:t>
            </a:r>
            <a:endParaRPr lang="en-US" dirty="0" smtClean="0">
              <a:solidFill>
                <a:schemeClr val="bg1"/>
              </a:solidFill>
            </a:endParaRPr>
          </a:p>
          <a:p>
            <a:r>
              <a:rPr lang="en-US" dirty="0" smtClean="0">
                <a:solidFill>
                  <a:schemeClr val="bg1"/>
                </a:solidFill>
              </a:rPr>
              <a:t>print</a:t>
            </a:r>
            <a:r>
              <a:rPr lang="en-US" dirty="0">
                <a:solidFill>
                  <a:schemeClr val="bg1"/>
                </a:solidFill>
              </a:rPr>
              <a:t>("</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hiện</a:t>
            </a:r>
            <a:r>
              <a:rPr lang="en-US" dirty="0">
                <a:solidFill>
                  <a:schemeClr val="bg1"/>
                </a:solidFill>
              </a:rPr>
              <a:t> </a:t>
            </a:r>
            <a:r>
              <a:rPr lang="en-US" dirty="0" err="1">
                <a:solidFill>
                  <a:schemeClr val="bg1"/>
                </a:solidFill>
              </a:rPr>
              <a:t>tại</a:t>
            </a:r>
            <a:r>
              <a:rPr lang="en-US" dirty="0">
                <a:solidFill>
                  <a:schemeClr val="bg1"/>
                </a:solidFill>
              </a:rPr>
              <a:t>:", </a:t>
            </a:r>
            <a:r>
              <a:rPr lang="en-US" dirty="0" err="1">
                <a:solidFill>
                  <a:schemeClr val="bg1"/>
                </a:solidFill>
              </a:rPr>
              <a:t>current_time</a:t>
            </a:r>
            <a:r>
              <a:rPr lang="en-US" dirty="0" smtClean="0">
                <a:solidFill>
                  <a:schemeClr val="bg1"/>
                </a:solidFill>
              </a:rPr>
              <a:t>)</a:t>
            </a:r>
          </a:p>
          <a:p>
            <a:r>
              <a:rPr lang="en-US" dirty="0" smtClean="0">
                <a:solidFill>
                  <a:schemeClr val="bg1"/>
                </a:solidFill>
              </a:rPr>
              <a:t> </a:t>
            </a:r>
          </a:p>
          <a:p>
            <a:r>
              <a:rPr lang="en-US" dirty="0">
                <a:solidFill>
                  <a:schemeClr val="accent6">
                    <a:lumMod val="75000"/>
                  </a:schemeClr>
                </a:solidFill>
              </a:rPr>
              <a:t># </a:t>
            </a:r>
            <a:r>
              <a:rPr lang="en-US" dirty="0" err="1">
                <a:solidFill>
                  <a:schemeClr val="accent6">
                    <a:lumMod val="75000"/>
                  </a:schemeClr>
                </a:solidFill>
              </a:rPr>
              <a:t>Truy</a:t>
            </a:r>
            <a:r>
              <a:rPr lang="en-US" dirty="0">
                <a:solidFill>
                  <a:schemeClr val="accent6">
                    <a:lumMod val="75000"/>
                  </a:schemeClr>
                </a:solidFill>
              </a:rPr>
              <a:t> </a:t>
            </a:r>
            <a:r>
              <a:rPr lang="en-US" dirty="0" err="1">
                <a:solidFill>
                  <a:schemeClr val="accent6">
                    <a:lumMod val="75000"/>
                  </a:schemeClr>
                </a:solidFill>
              </a:rPr>
              <a:t>xuất</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thành</a:t>
            </a:r>
            <a:r>
              <a:rPr lang="en-US" dirty="0">
                <a:solidFill>
                  <a:schemeClr val="accent6">
                    <a:lumMod val="75000"/>
                  </a:schemeClr>
                </a:solidFill>
              </a:rPr>
              <a:t> </a:t>
            </a:r>
            <a:r>
              <a:rPr lang="en-US" dirty="0" err="1">
                <a:solidFill>
                  <a:schemeClr val="accent6">
                    <a:lumMod val="75000"/>
                  </a:schemeClr>
                </a:solidFill>
              </a:rPr>
              <a:t>phần</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thời</a:t>
            </a:r>
            <a:r>
              <a:rPr lang="en-US" dirty="0">
                <a:solidFill>
                  <a:schemeClr val="accent6">
                    <a:lumMod val="75000"/>
                  </a:schemeClr>
                </a:solidFill>
              </a:rPr>
              <a:t> </a:t>
            </a:r>
            <a:r>
              <a:rPr lang="en-US" dirty="0" err="1">
                <a:solidFill>
                  <a:schemeClr val="accent6">
                    <a:lumMod val="75000"/>
                  </a:schemeClr>
                </a:solidFill>
              </a:rPr>
              <a:t>gian</a:t>
            </a:r>
            <a:endParaRPr lang="en-US" dirty="0" smtClean="0">
              <a:solidFill>
                <a:schemeClr val="accent6">
                  <a:lumMod val="75000"/>
                </a:schemeClr>
              </a:solidFill>
            </a:endParaRPr>
          </a:p>
          <a:p>
            <a:r>
              <a:rPr lang="en-US" dirty="0" smtClean="0">
                <a:solidFill>
                  <a:schemeClr val="bg1"/>
                </a:solidFill>
              </a:rPr>
              <a:t>year </a:t>
            </a:r>
            <a:r>
              <a:rPr lang="en-US" dirty="0">
                <a:solidFill>
                  <a:schemeClr val="bg1"/>
                </a:solidFill>
              </a:rPr>
              <a:t>= </a:t>
            </a:r>
            <a:r>
              <a:rPr lang="en-US" dirty="0" err="1">
                <a:solidFill>
                  <a:schemeClr val="bg1"/>
                </a:solidFill>
              </a:rPr>
              <a:t>current_time.year</a:t>
            </a:r>
            <a:r>
              <a:rPr lang="en-US" dirty="0">
                <a:solidFill>
                  <a:schemeClr val="bg1"/>
                </a:solidFill>
              </a:rPr>
              <a:t> </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lấy</a:t>
            </a:r>
            <a:r>
              <a:rPr lang="en-US" dirty="0" smtClean="0">
                <a:solidFill>
                  <a:schemeClr val="accent6">
                    <a:lumMod val="75000"/>
                  </a:schemeClr>
                </a:solidFill>
              </a:rPr>
              <a:t> </a:t>
            </a:r>
            <a:r>
              <a:rPr lang="en-US" dirty="0" err="1" smtClean="0">
                <a:solidFill>
                  <a:schemeClr val="accent6">
                    <a:lumMod val="75000"/>
                  </a:schemeClr>
                </a:solidFill>
              </a:rPr>
              <a:t>được</a:t>
            </a:r>
            <a:r>
              <a:rPr lang="en-US" dirty="0" smtClean="0">
                <a:solidFill>
                  <a:schemeClr val="accent6">
                    <a:lumMod val="75000"/>
                  </a:schemeClr>
                </a:solidFill>
              </a:rPr>
              <a:t> </a:t>
            </a:r>
            <a:r>
              <a:rPr lang="en-US" dirty="0" err="1" smtClean="0">
                <a:solidFill>
                  <a:schemeClr val="accent6">
                    <a:lumMod val="75000"/>
                  </a:schemeClr>
                </a:solidFill>
              </a:rPr>
              <a:t>năm</a:t>
            </a:r>
            <a:r>
              <a:rPr lang="en-US" dirty="0" smtClean="0">
                <a:solidFill>
                  <a:schemeClr val="accent6">
                    <a:lumMod val="75000"/>
                  </a:schemeClr>
                </a:solidFill>
              </a:rPr>
              <a:t> </a:t>
            </a:r>
            <a:r>
              <a:rPr lang="en-US" dirty="0" err="1" smtClean="0">
                <a:solidFill>
                  <a:schemeClr val="accent6">
                    <a:lumMod val="75000"/>
                  </a:schemeClr>
                </a:solidFill>
              </a:rPr>
              <a:t>hiện</a:t>
            </a:r>
            <a:r>
              <a:rPr lang="en-US" dirty="0" smtClean="0">
                <a:solidFill>
                  <a:schemeClr val="accent6">
                    <a:lumMod val="75000"/>
                  </a:schemeClr>
                </a:solidFill>
              </a:rPr>
              <a:t> </a:t>
            </a:r>
            <a:r>
              <a:rPr lang="en-US" dirty="0" err="1" smtClean="0">
                <a:solidFill>
                  <a:schemeClr val="accent6">
                    <a:lumMod val="75000"/>
                  </a:schemeClr>
                </a:solidFill>
              </a:rPr>
              <a:t>tại</a:t>
            </a:r>
            <a:endParaRPr lang="en-US" dirty="0" smtClean="0">
              <a:solidFill>
                <a:schemeClr val="accent6">
                  <a:lumMod val="75000"/>
                </a:schemeClr>
              </a:solidFill>
            </a:endParaRPr>
          </a:p>
          <a:p>
            <a:r>
              <a:rPr lang="en-US" dirty="0" smtClean="0">
                <a:solidFill>
                  <a:schemeClr val="bg1"/>
                </a:solidFill>
              </a:rPr>
              <a:t>month </a:t>
            </a:r>
            <a:r>
              <a:rPr lang="en-US" dirty="0">
                <a:solidFill>
                  <a:schemeClr val="bg1"/>
                </a:solidFill>
              </a:rPr>
              <a:t>= </a:t>
            </a:r>
            <a:r>
              <a:rPr lang="en-US" dirty="0" err="1">
                <a:solidFill>
                  <a:schemeClr val="bg1"/>
                </a:solidFill>
              </a:rPr>
              <a:t>current_time.month</a:t>
            </a:r>
            <a:r>
              <a:rPr lang="en-US" dirty="0">
                <a:solidFill>
                  <a:schemeClr val="bg1"/>
                </a:solidFill>
              </a:rPr>
              <a:t> </a:t>
            </a:r>
            <a:r>
              <a:rPr lang="en-US" dirty="0">
                <a:solidFill>
                  <a:schemeClr val="accent6">
                    <a:lumMod val="75000"/>
                  </a:schemeClr>
                </a:solidFill>
              </a:rPr>
              <a:t>#</a:t>
            </a:r>
            <a:r>
              <a:rPr lang="en-US" dirty="0" err="1">
                <a:solidFill>
                  <a:schemeClr val="accent6">
                    <a:lumMod val="75000"/>
                  </a:schemeClr>
                </a:solidFill>
              </a:rPr>
              <a:t>lấy</a:t>
            </a:r>
            <a:r>
              <a:rPr lang="en-US" dirty="0">
                <a:solidFill>
                  <a:schemeClr val="accent6">
                    <a:lumMod val="75000"/>
                  </a:schemeClr>
                </a:solidFill>
              </a:rPr>
              <a:t> </a:t>
            </a:r>
            <a:r>
              <a:rPr lang="en-US" dirty="0" err="1">
                <a:solidFill>
                  <a:schemeClr val="accent6">
                    <a:lumMod val="75000"/>
                  </a:schemeClr>
                </a:solidFill>
              </a:rPr>
              <a:t>được</a:t>
            </a:r>
            <a:r>
              <a:rPr lang="en-US" dirty="0">
                <a:solidFill>
                  <a:schemeClr val="accent6">
                    <a:lumMod val="75000"/>
                  </a:schemeClr>
                </a:solidFill>
              </a:rPr>
              <a:t> </a:t>
            </a:r>
            <a:r>
              <a:rPr lang="en-US" dirty="0" err="1" smtClean="0">
                <a:solidFill>
                  <a:schemeClr val="accent6">
                    <a:lumMod val="75000"/>
                  </a:schemeClr>
                </a:solidFill>
              </a:rPr>
              <a:t>tháng</a:t>
            </a:r>
            <a:r>
              <a:rPr lang="en-US" dirty="0" smtClean="0">
                <a:solidFill>
                  <a:schemeClr val="accent6">
                    <a:lumMod val="75000"/>
                  </a:schemeClr>
                </a:solidFill>
              </a:rPr>
              <a:t> </a:t>
            </a:r>
            <a:r>
              <a:rPr lang="en-US" dirty="0" err="1">
                <a:solidFill>
                  <a:schemeClr val="accent6">
                    <a:lumMod val="75000"/>
                  </a:schemeClr>
                </a:solidFill>
              </a:rPr>
              <a:t>hiện</a:t>
            </a:r>
            <a:r>
              <a:rPr lang="en-US" dirty="0">
                <a:solidFill>
                  <a:schemeClr val="accent6">
                    <a:lumMod val="75000"/>
                  </a:schemeClr>
                </a:solidFill>
              </a:rPr>
              <a:t> </a:t>
            </a:r>
            <a:r>
              <a:rPr lang="en-US" dirty="0" err="1" smtClean="0">
                <a:solidFill>
                  <a:schemeClr val="accent6">
                    <a:lumMod val="75000"/>
                  </a:schemeClr>
                </a:solidFill>
              </a:rPr>
              <a:t>tại</a:t>
            </a:r>
            <a:r>
              <a:rPr lang="en-US" dirty="0" smtClean="0">
                <a:solidFill>
                  <a:schemeClr val="bg1"/>
                </a:solidFill>
              </a:rPr>
              <a:t> </a:t>
            </a:r>
          </a:p>
          <a:p>
            <a:r>
              <a:rPr lang="en-US" dirty="0" smtClean="0">
                <a:solidFill>
                  <a:schemeClr val="bg1"/>
                </a:solidFill>
              </a:rPr>
              <a:t>day </a:t>
            </a:r>
            <a:r>
              <a:rPr lang="en-US" dirty="0">
                <a:solidFill>
                  <a:schemeClr val="bg1"/>
                </a:solidFill>
              </a:rPr>
              <a:t>= </a:t>
            </a:r>
            <a:r>
              <a:rPr lang="en-US" dirty="0" err="1">
                <a:solidFill>
                  <a:schemeClr val="bg1"/>
                </a:solidFill>
              </a:rPr>
              <a:t>current_time.day</a:t>
            </a:r>
            <a:r>
              <a:rPr lang="en-US" dirty="0">
                <a:solidFill>
                  <a:schemeClr val="bg1"/>
                </a:solidFill>
              </a:rPr>
              <a:t> </a:t>
            </a:r>
            <a:r>
              <a:rPr lang="en-US" dirty="0">
                <a:solidFill>
                  <a:schemeClr val="accent6">
                    <a:lumMod val="75000"/>
                  </a:schemeClr>
                </a:solidFill>
              </a:rPr>
              <a:t>#</a:t>
            </a:r>
            <a:r>
              <a:rPr lang="en-US" dirty="0" err="1">
                <a:solidFill>
                  <a:schemeClr val="accent6">
                    <a:lumMod val="75000"/>
                  </a:schemeClr>
                </a:solidFill>
              </a:rPr>
              <a:t>lấy</a:t>
            </a:r>
            <a:r>
              <a:rPr lang="en-US" dirty="0">
                <a:solidFill>
                  <a:schemeClr val="accent6">
                    <a:lumMod val="75000"/>
                  </a:schemeClr>
                </a:solidFill>
              </a:rPr>
              <a:t> </a:t>
            </a:r>
            <a:r>
              <a:rPr lang="en-US" dirty="0" err="1">
                <a:solidFill>
                  <a:schemeClr val="accent6">
                    <a:lumMod val="75000"/>
                  </a:schemeClr>
                </a:solidFill>
              </a:rPr>
              <a:t>được</a:t>
            </a:r>
            <a:r>
              <a:rPr lang="en-US" dirty="0">
                <a:solidFill>
                  <a:schemeClr val="accent6">
                    <a:lumMod val="75000"/>
                  </a:schemeClr>
                </a:solidFill>
              </a:rPr>
              <a:t> </a:t>
            </a:r>
            <a:r>
              <a:rPr lang="en-US" dirty="0" err="1" smtClean="0">
                <a:solidFill>
                  <a:schemeClr val="accent6">
                    <a:lumMod val="75000"/>
                  </a:schemeClr>
                </a:solidFill>
              </a:rPr>
              <a:t>ngày</a:t>
            </a:r>
            <a:r>
              <a:rPr lang="en-US" dirty="0" smtClean="0">
                <a:solidFill>
                  <a:schemeClr val="accent6">
                    <a:lumMod val="75000"/>
                  </a:schemeClr>
                </a:solidFill>
              </a:rPr>
              <a:t> </a:t>
            </a:r>
            <a:r>
              <a:rPr lang="en-US" dirty="0" err="1">
                <a:solidFill>
                  <a:schemeClr val="accent6">
                    <a:lumMod val="75000"/>
                  </a:schemeClr>
                </a:solidFill>
              </a:rPr>
              <a:t>hiện</a:t>
            </a:r>
            <a:r>
              <a:rPr lang="en-US" dirty="0">
                <a:solidFill>
                  <a:schemeClr val="accent6">
                    <a:lumMod val="75000"/>
                  </a:schemeClr>
                </a:solidFill>
              </a:rPr>
              <a:t> </a:t>
            </a:r>
            <a:r>
              <a:rPr lang="en-US" dirty="0" err="1" smtClean="0">
                <a:solidFill>
                  <a:schemeClr val="accent6">
                    <a:lumMod val="75000"/>
                  </a:schemeClr>
                </a:solidFill>
              </a:rPr>
              <a:t>tại</a:t>
            </a:r>
            <a:endParaRPr lang="en-US" dirty="0" smtClean="0">
              <a:solidFill>
                <a:schemeClr val="bg1"/>
              </a:solidFill>
            </a:endParaRPr>
          </a:p>
          <a:p>
            <a:r>
              <a:rPr lang="en-US" dirty="0" smtClean="0">
                <a:solidFill>
                  <a:schemeClr val="bg1"/>
                </a:solidFill>
              </a:rPr>
              <a:t>hour </a:t>
            </a:r>
            <a:r>
              <a:rPr lang="en-US" dirty="0">
                <a:solidFill>
                  <a:schemeClr val="bg1"/>
                </a:solidFill>
              </a:rPr>
              <a:t>= </a:t>
            </a:r>
            <a:r>
              <a:rPr lang="en-US" dirty="0" err="1">
                <a:solidFill>
                  <a:schemeClr val="bg1"/>
                </a:solidFill>
              </a:rPr>
              <a:t>current_time.hour</a:t>
            </a:r>
            <a:r>
              <a:rPr lang="en-US" dirty="0">
                <a:solidFill>
                  <a:schemeClr val="bg1"/>
                </a:solidFill>
              </a:rPr>
              <a:t> </a:t>
            </a:r>
            <a:r>
              <a:rPr lang="en-US" dirty="0">
                <a:solidFill>
                  <a:schemeClr val="accent6">
                    <a:lumMod val="75000"/>
                  </a:schemeClr>
                </a:solidFill>
              </a:rPr>
              <a:t>#</a:t>
            </a:r>
            <a:r>
              <a:rPr lang="en-US" dirty="0" err="1">
                <a:solidFill>
                  <a:schemeClr val="accent6">
                    <a:lumMod val="75000"/>
                  </a:schemeClr>
                </a:solidFill>
              </a:rPr>
              <a:t>lấy</a:t>
            </a:r>
            <a:r>
              <a:rPr lang="en-US" dirty="0">
                <a:solidFill>
                  <a:schemeClr val="accent6">
                    <a:lumMod val="75000"/>
                  </a:schemeClr>
                </a:solidFill>
              </a:rPr>
              <a:t> </a:t>
            </a:r>
            <a:r>
              <a:rPr lang="en-US" dirty="0" err="1">
                <a:solidFill>
                  <a:schemeClr val="accent6">
                    <a:lumMod val="75000"/>
                  </a:schemeClr>
                </a:solidFill>
              </a:rPr>
              <a:t>được</a:t>
            </a:r>
            <a:r>
              <a:rPr lang="en-US" dirty="0">
                <a:solidFill>
                  <a:schemeClr val="accent6">
                    <a:lumMod val="75000"/>
                  </a:schemeClr>
                </a:solidFill>
              </a:rPr>
              <a:t> </a:t>
            </a:r>
            <a:r>
              <a:rPr lang="en-US" dirty="0" err="1" smtClean="0">
                <a:solidFill>
                  <a:schemeClr val="accent6">
                    <a:lumMod val="75000"/>
                  </a:schemeClr>
                </a:solidFill>
              </a:rPr>
              <a:t>giờ</a:t>
            </a:r>
            <a:r>
              <a:rPr lang="en-US" dirty="0" smtClean="0">
                <a:solidFill>
                  <a:schemeClr val="accent6">
                    <a:lumMod val="75000"/>
                  </a:schemeClr>
                </a:solidFill>
              </a:rPr>
              <a:t> </a:t>
            </a:r>
            <a:r>
              <a:rPr lang="en-US" dirty="0" err="1">
                <a:solidFill>
                  <a:schemeClr val="accent6">
                    <a:lumMod val="75000"/>
                  </a:schemeClr>
                </a:solidFill>
              </a:rPr>
              <a:t>hiện</a:t>
            </a:r>
            <a:r>
              <a:rPr lang="en-US" dirty="0">
                <a:solidFill>
                  <a:schemeClr val="accent6">
                    <a:lumMod val="75000"/>
                  </a:schemeClr>
                </a:solidFill>
              </a:rPr>
              <a:t> </a:t>
            </a:r>
            <a:r>
              <a:rPr lang="en-US" dirty="0" err="1">
                <a:solidFill>
                  <a:schemeClr val="accent6">
                    <a:lumMod val="75000"/>
                  </a:schemeClr>
                </a:solidFill>
              </a:rPr>
              <a:t>tại</a:t>
            </a:r>
            <a:endParaRPr lang="en-US" dirty="0" smtClean="0">
              <a:solidFill>
                <a:schemeClr val="bg1"/>
              </a:solidFill>
            </a:endParaRPr>
          </a:p>
          <a:p>
            <a:r>
              <a:rPr lang="en-US" dirty="0" smtClean="0">
                <a:solidFill>
                  <a:schemeClr val="bg1"/>
                </a:solidFill>
              </a:rPr>
              <a:t>minute </a:t>
            </a:r>
            <a:r>
              <a:rPr lang="en-US" dirty="0">
                <a:solidFill>
                  <a:schemeClr val="bg1"/>
                </a:solidFill>
              </a:rPr>
              <a:t>= </a:t>
            </a:r>
            <a:r>
              <a:rPr lang="en-US" dirty="0" err="1">
                <a:solidFill>
                  <a:schemeClr val="bg1"/>
                </a:solidFill>
              </a:rPr>
              <a:t>current_time.minute</a:t>
            </a:r>
            <a:r>
              <a:rPr lang="en-US" dirty="0">
                <a:solidFill>
                  <a:schemeClr val="bg1"/>
                </a:solidFill>
              </a:rPr>
              <a:t> </a:t>
            </a:r>
            <a:r>
              <a:rPr lang="en-US" dirty="0">
                <a:solidFill>
                  <a:schemeClr val="accent6">
                    <a:lumMod val="75000"/>
                  </a:schemeClr>
                </a:solidFill>
              </a:rPr>
              <a:t>#</a:t>
            </a:r>
            <a:r>
              <a:rPr lang="en-US" dirty="0" err="1">
                <a:solidFill>
                  <a:schemeClr val="accent6">
                    <a:lumMod val="75000"/>
                  </a:schemeClr>
                </a:solidFill>
              </a:rPr>
              <a:t>lấy</a:t>
            </a:r>
            <a:r>
              <a:rPr lang="en-US" dirty="0">
                <a:solidFill>
                  <a:schemeClr val="accent6">
                    <a:lumMod val="75000"/>
                  </a:schemeClr>
                </a:solidFill>
              </a:rPr>
              <a:t> </a:t>
            </a:r>
            <a:r>
              <a:rPr lang="en-US" dirty="0" err="1">
                <a:solidFill>
                  <a:schemeClr val="accent6">
                    <a:lumMod val="75000"/>
                  </a:schemeClr>
                </a:solidFill>
              </a:rPr>
              <a:t>được</a:t>
            </a:r>
            <a:r>
              <a:rPr lang="en-US" dirty="0">
                <a:solidFill>
                  <a:schemeClr val="accent6">
                    <a:lumMod val="75000"/>
                  </a:schemeClr>
                </a:solidFill>
              </a:rPr>
              <a:t> </a:t>
            </a:r>
            <a:r>
              <a:rPr lang="en-US" dirty="0" err="1" smtClean="0">
                <a:solidFill>
                  <a:schemeClr val="accent6">
                    <a:lumMod val="75000"/>
                  </a:schemeClr>
                </a:solidFill>
              </a:rPr>
              <a:t>phút</a:t>
            </a:r>
            <a:r>
              <a:rPr lang="en-US" dirty="0" smtClean="0">
                <a:solidFill>
                  <a:schemeClr val="accent6">
                    <a:lumMod val="75000"/>
                  </a:schemeClr>
                </a:solidFill>
              </a:rPr>
              <a:t> </a:t>
            </a:r>
            <a:r>
              <a:rPr lang="en-US" dirty="0" err="1">
                <a:solidFill>
                  <a:schemeClr val="accent6">
                    <a:lumMod val="75000"/>
                  </a:schemeClr>
                </a:solidFill>
              </a:rPr>
              <a:t>hiện</a:t>
            </a:r>
            <a:r>
              <a:rPr lang="en-US" dirty="0">
                <a:solidFill>
                  <a:schemeClr val="accent6">
                    <a:lumMod val="75000"/>
                  </a:schemeClr>
                </a:solidFill>
              </a:rPr>
              <a:t> </a:t>
            </a:r>
            <a:r>
              <a:rPr lang="en-US" dirty="0" err="1" smtClean="0">
                <a:solidFill>
                  <a:schemeClr val="accent6">
                    <a:lumMod val="75000"/>
                  </a:schemeClr>
                </a:solidFill>
              </a:rPr>
              <a:t>tại</a:t>
            </a:r>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 </a:t>
            </a:r>
            <a:r>
              <a:rPr lang="en-US" dirty="0" err="1">
                <a:solidFill>
                  <a:schemeClr val="accent6">
                    <a:lumMod val="75000"/>
                  </a:schemeClr>
                </a:solidFill>
              </a:rPr>
              <a:t>Định</a:t>
            </a:r>
            <a:r>
              <a:rPr lang="en-US" dirty="0">
                <a:solidFill>
                  <a:schemeClr val="accent6">
                    <a:lumMod val="75000"/>
                  </a:schemeClr>
                </a:solidFill>
              </a:rPr>
              <a:t> </a:t>
            </a:r>
            <a:r>
              <a:rPr lang="en-US" dirty="0" err="1">
                <a:solidFill>
                  <a:schemeClr val="accent6">
                    <a:lumMod val="75000"/>
                  </a:schemeClr>
                </a:solidFill>
              </a:rPr>
              <a:t>dạng</a:t>
            </a:r>
            <a:r>
              <a:rPr lang="en-US" dirty="0">
                <a:solidFill>
                  <a:schemeClr val="accent6">
                    <a:lumMod val="75000"/>
                  </a:schemeClr>
                </a:solidFill>
              </a:rPr>
              <a:t> </a:t>
            </a:r>
            <a:r>
              <a:rPr lang="en-US" dirty="0" err="1">
                <a:solidFill>
                  <a:schemeClr val="accent6">
                    <a:lumMod val="75000"/>
                  </a:schemeClr>
                </a:solidFill>
              </a:rPr>
              <a:t>thời</a:t>
            </a:r>
            <a:r>
              <a:rPr lang="en-US" dirty="0">
                <a:solidFill>
                  <a:schemeClr val="accent6">
                    <a:lumMod val="75000"/>
                  </a:schemeClr>
                </a:solidFill>
              </a:rPr>
              <a:t> </a:t>
            </a:r>
            <a:r>
              <a:rPr lang="en-US" dirty="0" err="1">
                <a:solidFill>
                  <a:schemeClr val="accent6">
                    <a:lumMod val="75000"/>
                  </a:schemeClr>
                </a:solidFill>
              </a:rPr>
              <a:t>gian</a:t>
            </a:r>
            <a:r>
              <a:rPr lang="en-US" dirty="0">
                <a:solidFill>
                  <a:schemeClr val="accent6">
                    <a:lumMod val="75000"/>
                  </a:schemeClr>
                </a:solidFill>
              </a:rPr>
              <a:t> </a:t>
            </a:r>
            <a:r>
              <a:rPr lang="en-US" dirty="0" err="1">
                <a:solidFill>
                  <a:schemeClr val="accent6">
                    <a:lumMod val="75000"/>
                  </a:schemeClr>
                </a:solidFill>
              </a:rPr>
              <a:t>theo</a:t>
            </a:r>
            <a:r>
              <a:rPr lang="en-US" dirty="0">
                <a:solidFill>
                  <a:schemeClr val="accent6">
                    <a:lumMod val="75000"/>
                  </a:schemeClr>
                </a:solidFill>
              </a:rPr>
              <a:t> </a:t>
            </a:r>
            <a:r>
              <a:rPr lang="en-US" dirty="0" err="1">
                <a:solidFill>
                  <a:schemeClr val="accent6">
                    <a:lumMod val="75000"/>
                  </a:schemeClr>
                </a:solidFill>
              </a:rPr>
              <a:t>kiểu</a:t>
            </a:r>
            <a:r>
              <a:rPr lang="en-US" dirty="0">
                <a:solidFill>
                  <a:schemeClr val="accent6">
                    <a:lumMod val="75000"/>
                  </a:schemeClr>
                </a:solidFill>
              </a:rPr>
              <a:t> "</a:t>
            </a:r>
            <a:r>
              <a:rPr lang="en-US" dirty="0" err="1">
                <a:solidFill>
                  <a:schemeClr val="accent6">
                    <a:lumMod val="75000"/>
                  </a:schemeClr>
                </a:solidFill>
              </a:rPr>
              <a:t>dd</a:t>
            </a:r>
            <a:r>
              <a:rPr lang="en-US" dirty="0">
                <a:solidFill>
                  <a:schemeClr val="accent6">
                    <a:lumMod val="75000"/>
                  </a:schemeClr>
                </a:solidFill>
              </a:rPr>
              <a:t>-mm-</a:t>
            </a:r>
            <a:r>
              <a:rPr lang="en-US" dirty="0" err="1">
                <a:solidFill>
                  <a:schemeClr val="accent6">
                    <a:lumMod val="75000"/>
                  </a:schemeClr>
                </a:solidFill>
              </a:rPr>
              <a:t>yyyy</a:t>
            </a:r>
            <a:r>
              <a:rPr lang="en-US" dirty="0">
                <a:solidFill>
                  <a:schemeClr val="accent6">
                    <a:lumMod val="75000"/>
                  </a:schemeClr>
                </a:solidFill>
              </a:rPr>
              <a:t> H:i:s" </a:t>
            </a:r>
            <a:endParaRPr lang="en-US" dirty="0" smtClean="0">
              <a:solidFill>
                <a:schemeClr val="accent6">
                  <a:lumMod val="75000"/>
                </a:schemeClr>
              </a:solidFill>
            </a:endParaRPr>
          </a:p>
          <a:p>
            <a:r>
              <a:rPr lang="en-US" dirty="0" err="1" smtClean="0">
                <a:solidFill>
                  <a:schemeClr val="bg1"/>
                </a:solidFill>
              </a:rPr>
              <a:t>formatted_time</a:t>
            </a:r>
            <a:r>
              <a:rPr lang="en-US" dirty="0" smtClean="0">
                <a:solidFill>
                  <a:schemeClr val="bg1"/>
                </a:solidFill>
              </a:rPr>
              <a:t> </a:t>
            </a:r>
            <a:r>
              <a:rPr lang="en-US" dirty="0">
                <a:solidFill>
                  <a:schemeClr val="bg1"/>
                </a:solidFill>
              </a:rPr>
              <a:t>= </a:t>
            </a:r>
            <a:r>
              <a:rPr lang="en-US" dirty="0" err="1">
                <a:solidFill>
                  <a:schemeClr val="bg1"/>
                </a:solidFill>
              </a:rPr>
              <a:t>current_time.strftime</a:t>
            </a:r>
            <a:r>
              <a:rPr lang="en-US" dirty="0">
                <a:solidFill>
                  <a:schemeClr val="bg1"/>
                </a:solidFill>
              </a:rPr>
              <a:t>("%d-%m-%Y %H:%M:%S")</a:t>
            </a:r>
            <a:endParaRPr lang="en-US" dirty="0" smtClean="0">
              <a:solidFill>
                <a:schemeClr val="bg1"/>
              </a:solidFill>
            </a:endParaRPr>
          </a:p>
        </p:txBody>
      </p:sp>
    </p:spTree>
    <p:extLst>
      <p:ext uri="{BB962C8B-B14F-4D97-AF65-F5344CB8AC3E}">
        <p14:creationId xmlns:p14="http://schemas.microsoft.com/office/powerpoint/2010/main" val="23466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8.2 Built-in Modules</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smtClean="0"/>
              <a:t>Module random</a:t>
            </a:r>
            <a:endParaRPr lang="en-US" b="1" dirty="0">
              <a:solidFill>
                <a:srgbClr val="FF0000"/>
              </a:solidFill>
            </a:endParaRPr>
          </a:p>
        </p:txBody>
      </p:sp>
      <p:sp>
        <p:nvSpPr>
          <p:cNvPr id="21" name="TextBox 20"/>
          <p:cNvSpPr txBox="1"/>
          <p:nvPr/>
        </p:nvSpPr>
        <p:spPr>
          <a:xfrm>
            <a:off x="548981" y="1982965"/>
            <a:ext cx="7697972" cy="923330"/>
          </a:xfrm>
          <a:prstGeom prst="rect">
            <a:avLst/>
          </a:prstGeom>
          <a:noFill/>
        </p:spPr>
        <p:txBody>
          <a:bodyPr wrap="square" rtlCol="0">
            <a:spAutoFit/>
          </a:bodyPr>
          <a:lstStyle/>
          <a:p>
            <a:r>
              <a:rPr lang="en-US" dirty="0"/>
              <a:t>C</a:t>
            </a:r>
            <a:r>
              <a:rPr lang="vi-VN" dirty="0" smtClean="0"/>
              <a:t>ung </a:t>
            </a:r>
            <a:r>
              <a:rPr lang="vi-VN" dirty="0"/>
              <a:t>cấp các hàm và phương thức </a:t>
            </a:r>
            <a:r>
              <a:rPr lang="vi-VN" dirty="0" smtClean="0"/>
              <a:t>để</a:t>
            </a:r>
            <a:r>
              <a:rPr lang="en-US" dirty="0" smtClean="0"/>
              <a:t> </a:t>
            </a:r>
            <a:r>
              <a:rPr lang="en-US" dirty="0" err="1"/>
              <a:t>cho</a:t>
            </a:r>
            <a:r>
              <a:rPr lang="en-US" dirty="0"/>
              <a:t> </a:t>
            </a:r>
            <a:r>
              <a:rPr lang="en-US" dirty="0" err="1"/>
              <a:t>phép</a:t>
            </a:r>
            <a:r>
              <a:rPr lang="en-US" dirty="0"/>
              <a:t> </a:t>
            </a:r>
            <a:r>
              <a:rPr lang="en-US" dirty="0" err="1"/>
              <a:t>bạn</a:t>
            </a:r>
            <a:r>
              <a:rPr lang="en-US" dirty="0"/>
              <a:t> </a:t>
            </a:r>
            <a:r>
              <a:rPr lang="en-US" dirty="0" err="1"/>
              <a:t>tạo</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dirty="0" err="1"/>
              <a:t>chọn</a:t>
            </a:r>
            <a:r>
              <a:rPr lang="en-US" dirty="0"/>
              <a:t> </a:t>
            </a:r>
            <a:r>
              <a:rPr lang="en-US" dirty="0" err="1"/>
              <a:t>ngẫu</a:t>
            </a:r>
            <a:r>
              <a:rPr lang="en-US" dirty="0"/>
              <a:t> </a:t>
            </a:r>
            <a:r>
              <a:rPr lang="en-US" dirty="0" err="1"/>
              <a:t>nhiên</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số</a:t>
            </a:r>
            <a:r>
              <a:rPr lang="en-US" dirty="0"/>
              <a:t> </a:t>
            </a:r>
            <a:r>
              <a:rPr lang="en-US" dirty="0" err="1"/>
              <a:t>ngẫu</a:t>
            </a:r>
            <a:r>
              <a:rPr lang="en-US" dirty="0"/>
              <a:t> </a:t>
            </a:r>
            <a:r>
              <a:rPr lang="en-US" dirty="0" err="1"/>
              <a:t>nhiên</a:t>
            </a:r>
            <a:r>
              <a:rPr lang="en-US" dirty="0"/>
              <a:t>.</a:t>
            </a:r>
            <a:endParaRPr lang="en-US" dirty="0"/>
          </a:p>
        </p:txBody>
      </p:sp>
      <p:sp>
        <p:nvSpPr>
          <p:cNvPr id="24" name="TextBox 23"/>
          <p:cNvSpPr txBox="1"/>
          <p:nvPr/>
        </p:nvSpPr>
        <p:spPr>
          <a:xfrm>
            <a:off x="548981" y="2992740"/>
            <a:ext cx="8042126" cy="369332"/>
          </a:xfrm>
          <a:prstGeom prst="rect">
            <a:avLst/>
          </a:prstGeom>
          <a:noFill/>
        </p:spPr>
        <p:txBody>
          <a:bodyPr wrap="square" rtlCol="0">
            <a:spAutoFit/>
          </a:bodyPr>
          <a:lstStyle/>
          <a:p>
            <a:r>
              <a:rPr lang="vi-VN" dirty="0"/>
              <a:t>Dưới đây là một số hàm và phương thức quan trọng trong module random:</a:t>
            </a:r>
            <a:endParaRPr lang="en-US" dirty="0"/>
          </a:p>
        </p:txBody>
      </p:sp>
      <p:sp>
        <p:nvSpPr>
          <p:cNvPr id="22" name="Flowchart: Decision 21"/>
          <p:cNvSpPr/>
          <p:nvPr/>
        </p:nvSpPr>
        <p:spPr>
          <a:xfrm>
            <a:off x="582835" y="343133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1691" y="3362072"/>
            <a:ext cx="7697972" cy="369332"/>
          </a:xfrm>
          <a:prstGeom prst="rect">
            <a:avLst/>
          </a:prstGeom>
          <a:noFill/>
        </p:spPr>
        <p:txBody>
          <a:bodyPr wrap="square" rtlCol="0">
            <a:spAutoFit/>
          </a:bodyPr>
          <a:lstStyle/>
          <a:p>
            <a:r>
              <a:rPr lang="en-US" b="1" dirty="0"/>
              <a:t>r</a:t>
            </a:r>
            <a:r>
              <a:rPr lang="en-US" b="1" dirty="0" smtClean="0"/>
              <a:t>andom()</a:t>
            </a:r>
            <a:r>
              <a:rPr lang="en-US" dirty="0" smtClean="0"/>
              <a:t>: </a:t>
            </a:r>
            <a:r>
              <a:rPr lang="en-US" dirty="0" err="1"/>
              <a:t>Trả</a:t>
            </a:r>
            <a:r>
              <a:rPr lang="en-US" dirty="0"/>
              <a:t> </a:t>
            </a:r>
            <a:r>
              <a:rPr lang="en-US" dirty="0" err="1"/>
              <a:t>về</a:t>
            </a:r>
            <a:r>
              <a:rPr lang="en-US" dirty="0"/>
              <a:t> </a:t>
            </a:r>
            <a:r>
              <a:rPr lang="en-US" dirty="0" err="1"/>
              <a:t>một</a:t>
            </a:r>
            <a:r>
              <a:rPr lang="en-US" dirty="0"/>
              <a:t> </a:t>
            </a:r>
            <a:r>
              <a:rPr lang="en-US" dirty="0" err="1"/>
              <a:t>số</a:t>
            </a:r>
            <a:r>
              <a:rPr lang="en-US" dirty="0"/>
              <a:t> </a:t>
            </a:r>
            <a:r>
              <a:rPr lang="en-US" dirty="0" err="1"/>
              <a:t>ngẫu</a:t>
            </a:r>
            <a:r>
              <a:rPr lang="en-US" dirty="0"/>
              <a:t> </a:t>
            </a:r>
            <a:r>
              <a:rPr lang="en-US" dirty="0" err="1"/>
              <a:t>nhiên</a:t>
            </a:r>
            <a:r>
              <a:rPr lang="en-US" dirty="0"/>
              <a:t> </a:t>
            </a:r>
            <a:r>
              <a:rPr lang="en-US" dirty="0" err="1"/>
              <a:t>từ</a:t>
            </a:r>
            <a:r>
              <a:rPr lang="en-US" dirty="0"/>
              <a:t> </a:t>
            </a:r>
            <a:r>
              <a:rPr lang="en-US" dirty="0" err="1"/>
              <a:t>khoảng</a:t>
            </a:r>
            <a:r>
              <a:rPr lang="en-US" dirty="0"/>
              <a:t> [0.0, 1.0)</a:t>
            </a:r>
            <a:endParaRPr lang="en-US" dirty="0"/>
          </a:p>
        </p:txBody>
      </p:sp>
      <p:sp>
        <p:nvSpPr>
          <p:cNvPr id="25" name="Flowchart: Decision 24"/>
          <p:cNvSpPr/>
          <p:nvPr/>
        </p:nvSpPr>
        <p:spPr>
          <a:xfrm>
            <a:off x="582835" y="388853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1691" y="3776189"/>
            <a:ext cx="7697972" cy="646331"/>
          </a:xfrm>
          <a:prstGeom prst="rect">
            <a:avLst/>
          </a:prstGeom>
          <a:noFill/>
        </p:spPr>
        <p:txBody>
          <a:bodyPr wrap="square" rtlCol="0">
            <a:spAutoFit/>
          </a:bodyPr>
          <a:lstStyle/>
          <a:p>
            <a:r>
              <a:rPr lang="vi-VN" b="1" dirty="0"/>
              <a:t>randrange(start, stop, step)</a:t>
            </a:r>
            <a:r>
              <a:rPr lang="vi-VN" dirty="0"/>
              <a:t>: Trả về một số ngẫu nhiên trong khoảng từ start đến stop (không bao gồm stop) với </a:t>
            </a:r>
            <a:r>
              <a:rPr lang="vi-VN" dirty="0" smtClean="0"/>
              <a:t>bước</a:t>
            </a:r>
            <a:r>
              <a:rPr lang="en-US" dirty="0" smtClean="0"/>
              <a:t> </a:t>
            </a:r>
            <a:r>
              <a:rPr lang="en-US" dirty="0" err="1" smtClean="0"/>
              <a:t>nhảy</a:t>
            </a:r>
            <a:r>
              <a:rPr lang="vi-VN" dirty="0" smtClean="0"/>
              <a:t> </a:t>
            </a:r>
            <a:r>
              <a:rPr lang="vi-VN" dirty="0"/>
              <a:t>step.</a:t>
            </a:r>
            <a:endParaRPr lang="en-US" dirty="0"/>
          </a:p>
        </p:txBody>
      </p:sp>
      <p:sp>
        <p:nvSpPr>
          <p:cNvPr id="27" name="Flowchart: Decision 26"/>
          <p:cNvSpPr/>
          <p:nvPr/>
        </p:nvSpPr>
        <p:spPr>
          <a:xfrm>
            <a:off x="582835" y="457965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31691" y="4510388"/>
            <a:ext cx="7697972" cy="646331"/>
          </a:xfrm>
          <a:prstGeom prst="rect">
            <a:avLst/>
          </a:prstGeom>
          <a:noFill/>
        </p:spPr>
        <p:txBody>
          <a:bodyPr wrap="square" rtlCol="0">
            <a:spAutoFit/>
          </a:bodyPr>
          <a:lstStyle/>
          <a:p>
            <a:r>
              <a:rPr lang="vi-VN" b="1" dirty="0"/>
              <a:t>choice(sequence): </a:t>
            </a:r>
            <a:r>
              <a:rPr lang="vi-VN" dirty="0"/>
              <a:t>Chọn ngẫu nhiên một phần tử từ một sequence (danh sách, tuple, chuỗi).</a:t>
            </a:r>
            <a:endParaRPr lang="en-US" dirty="0"/>
          </a:p>
        </p:txBody>
      </p:sp>
      <p:sp>
        <p:nvSpPr>
          <p:cNvPr id="29" name="Flowchart: Decision 28"/>
          <p:cNvSpPr/>
          <p:nvPr/>
        </p:nvSpPr>
        <p:spPr>
          <a:xfrm>
            <a:off x="582835" y="527076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31691" y="5201504"/>
            <a:ext cx="7697972" cy="369332"/>
          </a:xfrm>
          <a:prstGeom prst="rect">
            <a:avLst/>
          </a:prstGeom>
          <a:noFill/>
        </p:spPr>
        <p:txBody>
          <a:bodyPr wrap="square" rtlCol="0">
            <a:spAutoFit/>
          </a:bodyPr>
          <a:lstStyle/>
          <a:p>
            <a:r>
              <a:rPr lang="vi-VN" b="1" dirty="0"/>
              <a:t>shuffle(sequence)</a:t>
            </a:r>
            <a:r>
              <a:rPr lang="vi-VN" dirty="0"/>
              <a:t>: Xáo trộn một sequence theo thứ tự ngẫu nhiên.</a:t>
            </a:r>
            <a:endParaRPr lang="en-US" dirty="0"/>
          </a:p>
        </p:txBody>
      </p:sp>
      <p:sp>
        <p:nvSpPr>
          <p:cNvPr id="31" name="Flowchart: Decision 30"/>
          <p:cNvSpPr/>
          <p:nvPr/>
        </p:nvSpPr>
        <p:spPr>
          <a:xfrm>
            <a:off x="582835" y="56748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31691" y="5605541"/>
            <a:ext cx="7859416" cy="369332"/>
          </a:xfrm>
          <a:prstGeom prst="rect">
            <a:avLst/>
          </a:prstGeom>
          <a:noFill/>
        </p:spPr>
        <p:txBody>
          <a:bodyPr wrap="square" rtlCol="0">
            <a:spAutoFit/>
          </a:bodyPr>
          <a:lstStyle/>
          <a:p>
            <a:r>
              <a:rPr lang="vi-VN" b="1" dirty="0"/>
              <a:t>sample(population, k)</a:t>
            </a:r>
            <a:r>
              <a:rPr lang="vi-VN" dirty="0"/>
              <a:t>: Trả về một mẫu ngẫu nhiên gồm k phần tử từ một</a:t>
            </a:r>
            <a:endParaRPr lang="en-US" dirty="0"/>
          </a:p>
        </p:txBody>
      </p:sp>
      <p:sp>
        <p:nvSpPr>
          <p:cNvPr id="33" name="Flowchart: Decision 32"/>
          <p:cNvSpPr/>
          <p:nvPr/>
        </p:nvSpPr>
        <p:spPr>
          <a:xfrm>
            <a:off x="582835" y="614263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31691" y="6073373"/>
            <a:ext cx="7859416" cy="369332"/>
          </a:xfrm>
          <a:prstGeom prst="rect">
            <a:avLst/>
          </a:prstGeom>
          <a:noFill/>
        </p:spPr>
        <p:txBody>
          <a:bodyPr wrap="square" rtlCol="0">
            <a:spAutoFit/>
          </a:bodyPr>
          <a:lstStyle/>
          <a:p>
            <a:r>
              <a:rPr lang="vi-VN" b="1" dirty="0"/>
              <a:t>population</a:t>
            </a:r>
            <a:r>
              <a:rPr lang="vi-VN" dirty="0"/>
              <a:t> (danh sách, tuple, chuỗi) mà không có sự trùng lặp.</a:t>
            </a:r>
            <a:endParaRPr lang="en-US" dirty="0"/>
          </a:p>
        </p:txBody>
      </p:sp>
    </p:spTree>
    <p:extLst>
      <p:ext uri="{BB962C8B-B14F-4D97-AF65-F5344CB8AC3E}">
        <p14:creationId xmlns:p14="http://schemas.microsoft.com/office/powerpoint/2010/main" val="3168812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8.2 Built-in Modules</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a:t>Module random</a:t>
            </a:r>
            <a:endParaRPr lang="en-US" b="1" dirty="0">
              <a:solidFill>
                <a:srgbClr val="FF0000"/>
              </a:solidFill>
            </a:endParaRPr>
          </a:p>
        </p:txBody>
      </p:sp>
      <p:sp>
        <p:nvSpPr>
          <p:cNvPr id="22" name="Rectangle 21"/>
          <p:cNvSpPr/>
          <p:nvPr/>
        </p:nvSpPr>
        <p:spPr>
          <a:xfrm>
            <a:off x="657263" y="2582456"/>
            <a:ext cx="7774356" cy="37226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38017" y="2732856"/>
            <a:ext cx="7402216" cy="3139321"/>
          </a:xfrm>
          <a:prstGeom prst="rect">
            <a:avLst/>
          </a:prstGeom>
          <a:noFill/>
        </p:spPr>
        <p:txBody>
          <a:bodyPr wrap="square" rtlCol="0">
            <a:spAutoFit/>
          </a:bodyPr>
          <a:lstStyle/>
          <a:p>
            <a:r>
              <a:rPr lang="en-US" dirty="0" smtClean="0">
                <a:solidFill>
                  <a:srgbClr val="00B0F0"/>
                </a:solidFill>
              </a:rPr>
              <a:t>import</a:t>
            </a:r>
            <a:r>
              <a:rPr lang="en-US" dirty="0" smtClean="0">
                <a:solidFill>
                  <a:schemeClr val="bg1"/>
                </a:solidFill>
              </a:rPr>
              <a:t> random </a:t>
            </a:r>
          </a:p>
          <a:p>
            <a:endParaRPr lang="en-US" dirty="0" smtClean="0">
              <a:solidFill>
                <a:schemeClr val="bg1"/>
              </a:solidFill>
            </a:endParaRPr>
          </a:p>
          <a:p>
            <a:r>
              <a:rPr lang="en-US" dirty="0">
                <a:solidFill>
                  <a:schemeClr val="accent6">
                    <a:lumMod val="75000"/>
                  </a:schemeClr>
                </a:solidFill>
              </a:rPr>
              <a:t># </a:t>
            </a:r>
            <a:r>
              <a:rPr lang="en-US" dirty="0" err="1">
                <a:solidFill>
                  <a:schemeClr val="accent6">
                    <a:lumMod val="75000"/>
                  </a:schemeClr>
                </a:solidFill>
              </a:rPr>
              <a:t>Tạo</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a:t>
            </a:r>
            <a:r>
              <a:rPr lang="en-US" dirty="0" err="1">
                <a:solidFill>
                  <a:schemeClr val="accent6">
                    <a:lumMod val="75000"/>
                  </a:schemeClr>
                </a:solidFill>
              </a:rPr>
              <a:t>ngẫu</a:t>
            </a:r>
            <a:r>
              <a:rPr lang="en-US" dirty="0">
                <a:solidFill>
                  <a:schemeClr val="accent6">
                    <a:lumMod val="75000"/>
                  </a:schemeClr>
                </a:solidFill>
              </a:rPr>
              <a:t> </a:t>
            </a:r>
            <a:r>
              <a:rPr lang="en-US" dirty="0" err="1">
                <a:solidFill>
                  <a:schemeClr val="accent6">
                    <a:lumMod val="75000"/>
                  </a:schemeClr>
                </a:solidFill>
              </a:rPr>
              <a:t>nhiên</a:t>
            </a:r>
            <a:r>
              <a:rPr lang="en-US" dirty="0">
                <a:solidFill>
                  <a:schemeClr val="accent6">
                    <a:lumMod val="75000"/>
                  </a:schemeClr>
                </a:solidFill>
              </a:rPr>
              <a:t> </a:t>
            </a:r>
            <a:r>
              <a:rPr lang="en-US" dirty="0" err="1">
                <a:solidFill>
                  <a:schemeClr val="accent6">
                    <a:lumMod val="75000"/>
                  </a:schemeClr>
                </a:solidFill>
              </a:rPr>
              <a:t>từ</a:t>
            </a:r>
            <a:r>
              <a:rPr lang="en-US" dirty="0">
                <a:solidFill>
                  <a:schemeClr val="accent6">
                    <a:lumMod val="75000"/>
                  </a:schemeClr>
                </a:solidFill>
              </a:rPr>
              <a:t> 0.0 </a:t>
            </a:r>
            <a:r>
              <a:rPr lang="en-US" dirty="0" err="1">
                <a:solidFill>
                  <a:schemeClr val="accent6">
                    <a:lumMod val="75000"/>
                  </a:schemeClr>
                </a:solidFill>
              </a:rPr>
              <a:t>đến</a:t>
            </a:r>
            <a:r>
              <a:rPr lang="en-US" dirty="0">
                <a:solidFill>
                  <a:schemeClr val="accent6">
                    <a:lumMod val="75000"/>
                  </a:schemeClr>
                </a:solidFill>
              </a:rPr>
              <a:t> 1.0 </a:t>
            </a:r>
            <a:endParaRPr lang="en-US" dirty="0" smtClean="0">
              <a:solidFill>
                <a:schemeClr val="accent6">
                  <a:lumMod val="75000"/>
                </a:schemeClr>
              </a:solidFill>
            </a:endParaRPr>
          </a:p>
          <a:p>
            <a:r>
              <a:rPr lang="en-US" dirty="0" err="1" smtClean="0">
                <a:solidFill>
                  <a:schemeClr val="bg1"/>
                </a:solidFill>
              </a:rPr>
              <a:t>random_number</a:t>
            </a:r>
            <a:r>
              <a:rPr lang="en-US" dirty="0" smtClean="0">
                <a:solidFill>
                  <a:schemeClr val="bg1"/>
                </a:solidFill>
              </a:rPr>
              <a:t> </a:t>
            </a:r>
            <a:r>
              <a:rPr lang="en-US" dirty="0">
                <a:solidFill>
                  <a:schemeClr val="bg1"/>
                </a:solidFill>
              </a:rPr>
              <a:t>= </a:t>
            </a:r>
            <a:r>
              <a:rPr lang="en-US" dirty="0" err="1">
                <a:solidFill>
                  <a:schemeClr val="bg1"/>
                </a:solidFill>
              </a:rPr>
              <a:t>random.random</a:t>
            </a:r>
            <a:r>
              <a:rPr lang="en-US" dirty="0">
                <a:solidFill>
                  <a:schemeClr val="bg1"/>
                </a:solidFill>
              </a:rPr>
              <a:t>()</a:t>
            </a:r>
            <a:r>
              <a:rPr lang="en-US" dirty="0" smtClean="0">
                <a:solidFill>
                  <a:schemeClr val="bg1"/>
                </a:solidFill>
              </a:rPr>
              <a:t> </a:t>
            </a:r>
          </a:p>
          <a:p>
            <a:endParaRPr lang="en-US" dirty="0" smtClean="0">
              <a:solidFill>
                <a:schemeClr val="bg1"/>
              </a:solidFill>
            </a:endParaRPr>
          </a:p>
          <a:p>
            <a:r>
              <a:rPr lang="en-US" dirty="0">
                <a:solidFill>
                  <a:schemeClr val="accent6">
                    <a:lumMod val="75000"/>
                  </a:schemeClr>
                </a:solidFill>
              </a:rPr>
              <a:t># </a:t>
            </a:r>
            <a:r>
              <a:rPr lang="en-US" dirty="0" err="1">
                <a:solidFill>
                  <a:schemeClr val="accent6">
                    <a:lumMod val="75000"/>
                  </a:schemeClr>
                </a:solidFill>
              </a:rPr>
              <a:t>Tạo</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a:t>
            </a:r>
            <a:r>
              <a:rPr lang="en-US" dirty="0" err="1">
                <a:solidFill>
                  <a:schemeClr val="accent6">
                    <a:lumMod val="75000"/>
                  </a:schemeClr>
                </a:solidFill>
              </a:rPr>
              <a:t>ngẫu</a:t>
            </a:r>
            <a:r>
              <a:rPr lang="en-US" dirty="0">
                <a:solidFill>
                  <a:schemeClr val="accent6">
                    <a:lumMod val="75000"/>
                  </a:schemeClr>
                </a:solidFill>
              </a:rPr>
              <a:t> </a:t>
            </a:r>
            <a:r>
              <a:rPr lang="en-US" dirty="0" err="1">
                <a:solidFill>
                  <a:schemeClr val="accent6">
                    <a:lumMod val="75000"/>
                  </a:schemeClr>
                </a:solidFill>
              </a:rPr>
              <a:t>nhiên</a:t>
            </a:r>
            <a:r>
              <a:rPr lang="en-US" dirty="0">
                <a:solidFill>
                  <a:schemeClr val="accent6">
                    <a:lumMod val="75000"/>
                  </a:schemeClr>
                </a:solidFill>
              </a:rPr>
              <a:t> </a:t>
            </a:r>
            <a:r>
              <a:rPr lang="en-US" dirty="0" err="1">
                <a:solidFill>
                  <a:schemeClr val="accent6">
                    <a:lumMod val="75000"/>
                  </a:schemeClr>
                </a:solidFill>
              </a:rPr>
              <a:t>từ</a:t>
            </a:r>
            <a:r>
              <a:rPr lang="en-US" dirty="0">
                <a:solidFill>
                  <a:schemeClr val="accent6">
                    <a:lumMod val="75000"/>
                  </a:schemeClr>
                </a:solidFill>
              </a:rPr>
              <a:t> 1 </a:t>
            </a:r>
            <a:r>
              <a:rPr lang="en-US" dirty="0" err="1">
                <a:solidFill>
                  <a:schemeClr val="accent6">
                    <a:lumMod val="75000"/>
                  </a:schemeClr>
                </a:solidFill>
              </a:rPr>
              <a:t>đến</a:t>
            </a:r>
            <a:r>
              <a:rPr lang="en-US" dirty="0">
                <a:solidFill>
                  <a:schemeClr val="accent6">
                    <a:lumMod val="75000"/>
                  </a:schemeClr>
                </a:solidFill>
              </a:rPr>
              <a:t> 10 </a:t>
            </a:r>
            <a:endParaRPr lang="en-US" dirty="0" smtClean="0">
              <a:solidFill>
                <a:schemeClr val="accent6">
                  <a:lumMod val="75000"/>
                </a:schemeClr>
              </a:solidFill>
            </a:endParaRPr>
          </a:p>
          <a:p>
            <a:r>
              <a:rPr lang="en-US" dirty="0" err="1" smtClean="0">
                <a:solidFill>
                  <a:schemeClr val="bg1"/>
                </a:solidFill>
              </a:rPr>
              <a:t>random_int</a:t>
            </a:r>
            <a:r>
              <a:rPr lang="en-US" dirty="0" smtClean="0">
                <a:solidFill>
                  <a:schemeClr val="bg1"/>
                </a:solidFill>
              </a:rPr>
              <a:t> </a:t>
            </a:r>
            <a:r>
              <a:rPr lang="en-US" dirty="0">
                <a:solidFill>
                  <a:schemeClr val="bg1"/>
                </a:solidFill>
              </a:rPr>
              <a:t>= </a:t>
            </a:r>
            <a:r>
              <a:rPr lang="en-US" dirty="0" err="1">
                <a:solidFill>
                  <a:schemeClr val="bg1"/>
                </a:solidFill>
              </a:rPr>
              <a:t>random.randint</a:t>
            </a:r>
            <a:r>
              <a:rPr lang="en-US" dirty="0">
                <a:solidFill>
                  <a:schemeClr val="bg1"/>
                </a:solidFill>
              </a:rPr>
              <a:t>(1, 10</a:t>
            </a:r>
            <a:r>
              <a:rPr lang="en-US" dirty="0" smtClean="0">
                <a:solidFill>
                  <a:schemeClr val="bg1"/>
                </a:solidFill>
              </a:rPr>
              <a:t>)</a:t>
            </a:r>
          </a:p>
          <a:p>
            <a:endParaRPr lang="en-US" dirty="0">
              <a:solidFill>
                <a:schemeClr val="bg1"/>
              </a:solidFill>
            </a:endParaRPr>
          </a:p>
          <a:p>
            <a:r>
              <a:rPr lang="en-US" dirty="0">
                <a:solidFill>
                  <a:schemeClr val="accent6">
                    <a:lumMod val="75000"/>
                  </a:schemeClr>
                </a:solidFill>
              </a:rPr>
              <a:t># </a:t>
            </a:r>
            <a:r>
              <a:rPr lang="en-US" dirty="0" err="1">
                <a:solidFill>
                  <a:schemeClr val="accent6">
                    <a:lumMod val="75000"/>
                  </a:schemeClr>
                </a:solidFill>
              </a:rPr>
              <a:t>Chọn</a:t>
            </a:r>
            <a:r>
              <a:rPr lang="en-US" dirty="0">
                <a:solidFill>
                  <a:schemeClr val="accent6">
                    <a:lumMod val="75000"/>
                  </a:schemeClr>
                </a:solidFill>
              </a:rPr>
              <a:t> </a:t>
            </a:r>
            <a:r>
              <a:rPr lang="en-US" dirty="0" err="1">
                <a:solidFill>
                  <a:schemeClr val="accent6">
                    <a:lumMod val="75000"/>
                  </a:schemeClr>
                </a:solidFill>
              </a:rPr>
              <a:t>ngẫu</a:t>
            </a:r>
            <a:r>
              <a:rPr lang="en-US" dirty="0">
                <a:solidFill>
                  <a:schemeClr val="accent6">
                    <a:lumMod val="75000"/>
                  </a:schemeClr>
                </a:solidFill>
              </a:rPr>
              <a:t> </a:t>
            </a:r>
            <a:r>
              <a:rPr lang="en-US" dirty="0" err="1">
                <a:solidFill>
                  <a:schemeClr val="accent6">
                    <a:lumMod val="75000"/>
                  </a:schemeClr>
                </a:solidFill>
              </a:rPr>
              <a:t>nhiên</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phần</a:t>
            </a:r>
            <a:r>
              <a:rPr lang="en-US" dirty="0">
                <a:solidFill>
                  <a:schemeClr val="accent6">
                    <a:lumMod val="75000"/>
                  </a:schemeClr>
                </a:solidFill>
              </a:rPr>
              <a:t> </a:t>
            </a:r>
            <a:r>
              <a:rPr lang="en-US" dirty="0" err="1">
                <a:solidFill>
                  <a:schemeClr val="accent6">
                    <a:lumMod val="75000"/>
                  </a:schemeClr>
                </a:solidFill>
              </a:rPr>
              <a:t>tử</a:t>
            </a:r>
            <a:r>
              <a:rPr lang="en-US" dirty="0">
                <a:solidFill>
                  <a:schemeClr val="accent6">
                    <a:lumMod val="75000"/>
                  </a:schemeClr>
                </a:solidFill>
              </a:rPr>
              <a:t> </a:t>
            </a:r>
            <a:r>
              <a:rPr lang="en-US" dirty="0" err="1">
                <a:solidFill>
                  <a:schemeClr val="accent6">
                    <a:lumMod val="75000"/>
                  </a:schemeClr>
                </a:solidFill>
              </a:rPr>
              <a:t>từ</a:t>
            </a:r>
            <a:r>
              <a:rPr lang="en-US" dirty="0">
                <a:solidFill>
                  <a:schemeClr val="accent6">
                    <a:lumMod val="75000"/>
                  </a:schemeClr>
                </a:solidFill>
              </a:rPr>
              <a:t> </a:t>
            </a:r>
            <a:r>
              <a:rPr lang="en-US" dirty="0" err="1">
                <a:solidFill>
                  <a:schemeClr val="accent6">
                    <a:lumMod val="75000"/>
                  </a:schemeClr>
                </a:solidFill>
              </a:rPr>
              <a:t>danh</a:t>
            </a:r>
            <a:r>
              <a:rPr lang="en-US" dirty="0">
                <a:solidFill>
                  <a:schemeClr val="accent6">
                    <a:lumMod val="75000"/>
                  </a:schemeClr>
                </a:solidFill>
              </a:rPr>
              <a:t> </a:t>
            </a:r>
            <a:r>
              <a:rPr lang="en-US" dirty="0" err="1">
                <a:solidFill>
                  <a:schemeClr val="accent6">
                    <a:lumMod val="75000"/>
                  </a:schemeClr>
                </a:solidFill>
              </a:rPr>
              <a:t>sách</a:t>
            </a:r>
            <a:r>
              <a:rPr lang="en-US" dirty="0">
                <a:solidFill>
                  <a:schemeClr val="accent6">
                    <a:lumMod val="75000"/>
                  </a:schemeClr>
                </a:solidFill>
              </a:rPr>
              <a:t> </a:t>
            </a:r>
            <a:endParaRPr lang="en-US" dirty="0" smtClean="0">
              <a:solidFill>
                <a:schemeClr val="accent6">
                  <a:lumMod val="75000"/>
                </a:schemeClr>
              </a:solidFill>
            </a:endParaRPr>
          </a:p>
          <a:p>
            <a:r>
              <a:rPr lang="en-US" dirty="0" err="1" smtClean="0">
                <a:solidFill>
                  <a:schemeClr val="bg1"/>
                </a:solidFill>
              </a:rPr>
              <a:t>my_list</a:t>
            </a:r>
            <a:r>
              <a:rPr lang="en-US" dirty="0" smtClean="0">
                <a:solidFill>
                  <a:schemeClr val="bg1"/>
                </a:solidFill>
              </a:rPr>
              <a:t> </a:t>
            </a:r>
            <a:r>
              <a:rPr lang="en-US" dirty="0">
                <a:solidFill>
                  <a:schemeClr val="bg1"/>
                </a:solidFill>
              </a:rPr>
              <a:t>= [1, 2, 3, 4, 5] </a:t>
            </a:r>
            <a:endParaRPr lang="en-US" dirty="0" smtClean="0">
              <a:solidFill>
                <a:schemeClr val="bg1"/>
              </a:solidFill>
            </a:endParaRPr>
          </a:p>
          <a:p>
            <a:r>
              <a:rPr lang="en-US" dirty="0" err="1" smtClean="0">
                <a:solidFill>
                  <a:schemeClr val="bg1"/>
                </a:solidFill>
              </a:rPr>
              <a:t>random_element</a:t>
            </a:r>
            <a:r>
              <a:rPr lang="en-US" dirty="0" smtClean="0">
                <a:solidFill>
                  <a:schemeClr val="bg1"/>
                </a:solidFill>
              </a:rPr>
              <a:t> </a:t>
            </a:r>
            <a:r>
              <a:rPr lang="en-US" dirty="0">
                <a:solidFill>
                  <a:schemeClr val="bg1"/>
                </a:solidFill>
              </a:rPr>
              <a:t>= </a:t>
            </a:r>
            <a:r>
              <a:rPr lang="en-US" dirty="0" err="1">
                <a:solidFill>
                  <a:schemeClr val="bg1"/>
                </a:solidFill>
              </a:rPr>
              <a:t>random.choice</a:t>
            </a:r>
            <a:r>
              <a:rPr lang="en-US" dirty="0">
                <a:solidFill>
                  <a:schemeClr val="bg1"/>
                </a:solidFill>
              </a:rPr>
              <a:t>(</a:t>
            </a:r>
            <a:r>
              <a:rPr lang="en-US" dirty="0" err="1">
                <a:solidFill>
                  <a:schemeClr val="bg1"/>
                </a:solidFill>
              </a:rPr>
              <a:t>my_list</a:t>
            </a:r>
            <a:r>
              <a:rPr lang="en-US" dirty="0">
                <a:solidFill>
                  <a:schemeClr val="bg1"/>
                </a:solidFill>
              </a:rPr>
              <a:t>)</a:t>
            </a:r>
            <a:endParaRPr lang="en-US" dirty="0" smtClean="0">
              <a:solidFill>
                <a:schemeClr val="bg1"/>
              </a:solidFill>
            </a:endParaRPr>
          </a:p>
        </p:txBody>
      </p:sp>
      <p:sp>
        <p:nvSpPr>
          <p:cNvPr id="8" name="TextBox 7"/>
          <p:cNvSpPr txBox="1"/>
          <p:nvPr/>
        </p:nvSpPr>
        <p:spPr>
          <a:xfrm>
            <a:off x="548981" y="2118089"/>
            <a:ext cx="7697972"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2548038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a:t>
            </a:r>
            <a:r>
              <a:rPr lang="en-US" b="1" dirty="0" smtClean="0">
                <a:solidFill>
                  <a:schemeClr val="bg1"/>
                </a:solidFill>
              </a:rPr>
              <a:t>8</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5999" y="1822655"/>
            <a:ext cx="6485861"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Module </a:t>
            </a:r>
            <a:r>
              <a:rPr lang="en-US" dirty="0" err="1" smtClean="0">
                <a:solidFill>
                  <a:schemeClr val="bg1"/>
                </a:solidFill>
              </a:rPr>
              <a:t>trong</a:t>
            </a:r>
            <a:r>
              <a:rPr lang="en-US" dirty="0" smtClean="0">
                <a:solidFill>
                  <a:schemeClr val="bg1"/>
                </a:solidFill>
              </a:rPr>
              <a:t> Python</a:t>
            </a:r>
          </a:p>
        </p:txBody>
      </p:sp>
      <p:sp>
        <p:nvSpPr>
          <p:cNvPr id="13" name="TextBox 12"/>
          <p:cNvSpPr txBox="1"/>
          <p:nvPr/>
        </p:nvSpPr>
        <p:spPr>
          <a:xfrm>
            <a:off x="2286000" y="2680757"/>
            <a:ext cx="5178056" cy="646331"/>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một</a:t>
            </a:r>
            <a:r>
              <a:rPr lang="en-US" dirty="0">
                <a:solidFill>
                  <a:schemeClr val="bg1"/>
                </a:solidFill>
              </a:rPr>
              <a:t> Module, </a:t>
            </a:r>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quy</a:t>
            </a:r>
            <a:r>
              <a:rPr lang="en-US" dirty="0" smtClean="0">
                <a:solidFill>
                  <a:schemeClr val="bg1"/>
                </a:solidFill>
              </a:rPr>
              <a:t> </a:t>
            </a:r>
            <a:r>
              <a:rPr lang="en-US" dirty="0" err="1" smtClean="0">
                <a:solidFill>
                  <a:schemeClr val="bg1"/>
                </a:solidFill>
              </a:rPr>
              <a:t>tắc</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r>
              <a:rPr lang="en-US" dirty="0" err="1" smtClean="0">
                <a:solidFill>
                  <a:schemeClr val="bg1"/>
                </a:solidFill>
              </a:rPr>
              <a:t>tên</a:t>
            </a:r>
            <a:r>
              <a:rPr lang="en-US" dirty="0" smtClean="0">
                <a:solidFill>
                  <a:schemeClr val="bg1"/>
                </a:solidFill>
              </a:rPr>
              <a:t> Module</a:t>
            </a:r>
            <a:endParaRPr lang="en-US" dirty="0">
              <a:solidFill>
                <a:schemeClr val="bg1"/>
              </a:solidFill>
            </a:endParaRPr>
          </a:p>
        </p:txBody>
      </p:sp>
      <p:sp>
        <p:nvSpPr>
          <p:cNvPr id="14" name="TextBox 13"/>
          <p:cNvSpPr txBox="1"/>
          <p:nvPr/>
        </p:nvSpPr>
        <p:spPr>
          <a:xfrm>
            <a:off x="2286000" y="4274161"/>
            <a:ext cx="5178056" cy="369332"/>
          </a:xfrm>
          <a:prstGeom prst="rect">
            <a:avLst/>
          </a:prstGeom>
          <a:noFill/>
        </p:spPr>
        <p:txBody>
          <a:bodyPr wrap="square" rtlCol="0">
            <a:spAutoFit/>
          </a:bodyPr>
          <a:lstStyle/>
          <a:p>
            <a:r>
              <a:rPr lang="en-US" dirty="0" err="1" smtClean="0">
                <a:solidFill>
                  <a:schemeClr val="bg1"/>
                </a:solidFill>
              </a:rPr>
              <a:t>Làm</a:t>
            </a:r>
            <a:r>
              <a:rPr lang="en-US" dirty="0" smtClean="0">
                <a:solidFill>
                  <a:schemeClr val="bg1"/>
                </a:solidFill>
              </a:rPr>
              <a:t> </a:t>
            </a:r>
            <a:r>
              <a:rPr lang="en-US" dirty="0" err="1" smtClean="0">
                <a:solidFill>
                  <a:schemeClr val="bg1"/>
                </a:solidFill>
              </a:rPr>
              <a:t>quen</a:t>
            </a: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số</a:t>
            </a:r>
            <a:r>
              <a:rPr lang="en-US" dirty="0" smtClean="0">
                <a:solidFill>
                  <a:schemeClr val="bg1"/>
                </a:solidFill>
              </a:rPr>
              <a:t> Built-in Module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17" name="TextBox 16"/>
          <p:cNvSpPr txBox="1"/>
          <p:nvPr/>
        </p:nvSpPr>
        <p:spPr>
          <a:xfrm>
            <a:off x="2286000" y="3476718"/>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a:t>
            </a:r>
            <a:r>
              <a:rPr lang="en-US" dirty="0" err="1" smtClean="0">
                <a:solidFill>
                  <a:schemeClr val="bg1"/>
                </a:solidFill>
              </a:rPr>
              <a:t>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Module</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Module </a:t>
            </a:r>
            <a:r>
              <a:rPr lang="en-US" dirty="0" err="1" smtClean="0"/>
              <a:t>trong</a:t>
            </a:r>
            <a:r>
              <a:rPr lang="en-US" dirty="0" smtClean="0"/>
              <a:t> Python</a:t>
            </a:r>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Tự</a:t>
            </a:r>
            <a:r>
              <a:rPr lang="en-US" dirty="0" smtClean="0"/>
              <a:t> </a:t>
            </a:r>
            <a:r>
              <a:rPr lang="en-US" dirty="0" err="1" smtClean="0"/>
              <a:t>tạo</a:t>
            </a:r>
            <a:r>
              <a:rPr lang="en-US" dirty="0" smtClean="0"/>
              <a:t> </a:t>
            </a:r>
            <a:r>
              <a:rPr lang="en-US" dirty="0" err="1" smtClean="0"/>
              <a:t>một</a:t>
            </a:r>
            <a:r>
              <a:rPr lang="en-US" dirty="0"/>
              <a:t> Module, </a:t>
            </a:r>
            <a:r>
              <a:rPr lang="en-US" dirty="0" err="1" smtClean="0"/>
              <a:t>quy</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Module</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Làm</a:t>
            </a:r>
            <a:r>
              <a:rPr lang="en-US" dirty="0" smtClean="0"/>
              <a:t> </a:t>
            </a:r>
            <a:r>
              <a:rPr lang="en-US" dirty="0" err="1" smtClean="0"/>
              <a:t>quen</a:t>
            </a:r>
            <a:r>
              <a:rPr lang="en-US" dirty="0" smtClean="0"/>
              <a:t> </a:t>
            </a:r>
            <a:r>
              <a:rPr lang="en-US" dirty="0" err="1" smtClean="0"/>
              <a:t>một</a:t>
            </a:r>
            <a:r>
              <a:rPr lang="en-US" dirty="0" smtClean="0"/>
              <a:t> </a:t>
            </a:r>
            <a:r>
              <a:rPr lang="en-US" dirty="0" err="1" smtClean="0"/>
              <a:t>số</a:t>
            </a:r>
            <a:r>
              <a:rPr lang="en-US" dirty="0" smtClean="0"/>
              <a:t> Built-in Module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Module</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8.1 </a:t>
            </a:r>
            <a:r>
              <a:rPr lang="en-US" dirty="0" err="1"/>
              <a:t>Tổng</a:t>
            </a:r>
            <a:r>
              <a:rPr lang="en-US" dirty="0"/>
              <a:t> </a:t>
            </a:r>
            <a:r>
              <a:rPr lang="en-US" dirty="0" err="1"/>
              <a:t>quan</a:t>
            </a:r>
            <a:r>
              <a:rPr lang="en-US" dirty="0"/>
              <a:t> </a:t>
            </a:r>
            <a:r>
              <a:rPr lang="en-US" dirty="0" err="1"/>
              <a:t>về</a:t>
            </a:r>
            <a:r>
              <a:rPr lang="en-US" dirty="0"/>
              <a:t> Module</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smtClean="0"/>
              <a:t>Module</a:t>
            </a:r>
            <a:endParaRPr lang="en-US" b="1" dirty="0">
              <a:solidFill>
                <a:srgbClr val="FF0000"/>
              </a:solidFill>
            </a:endParaRPr>
          </a:p>
        </p:txBody>
      </p:sp>
      <p:sp>
        <p:nvSpPr>
          <p:cNvPr id="8" name="TextBox 7"/>
          <p:cNvSpPr txBox="1"/>
          <p:nvPr/>
        </p:nvSpPr>
        <p:spPr>
          <a:xfrm>
            <a:off x="925034" y="1903017"/>
            <a:ext cx="7831856" cy="646331"/>
          </a:xfrm>
          <a:prstGeom prst="rect">
            <a:avLst/>
          </a:prstGeom>
          <a:noFill/>
        </p:spPr>
        <p:txBody>
          <a:bodyPr wrap="square" rtlCol="0">
            <a:spAutoFit/>
          </a:bodyPr>
          <a:lstStyle/>
          <a:p>
            <a:r>
              <a:rPr lang="en-US" dirty="0" smtClean="0"/>
              <a:t>Python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với</a:t>
            </a:r>
            <a:r>
              <a:rPr lang="en-US" dirty="0" smtClean="0"/>
              <a:t> </a:t>
            </a:r>
            <a:r>
              <a:rPr lang="en-US" dirty="0" err="1" smtClean="0"/>
              <a:t>một</a:t>
            </a:r>
            <a:r>
              <a:rPr lang="en-US" dirty="0" smtClean="0"/>
              <a:t> Core (</a:t>
            </a:r>
            <a:r>
              <a:rPr lang="en-US" dirty="0" err="1" smtClean="0"/>
              <a:t>nhân</a:t>
            </a:r>
            <a:r>
              <a:rPr lang="en-US" dirty="0" smtClean="0"/>
              <a:t>/</a:t>
            </a:r>
            <a:r>
              <a:rPr lang="en-US" dirty="0" err="1" smtClean="0"/>
              <a:t>Lõi</a:t>
            </a:r>
            <a:r>
              <a:rPr lang="en-US" dirty="0" smtClean="0"/>
              <a:t>) </a:t>
            </a:r>
            <a:r>
              <a:rPr lang="en-US" dirty="0" err="1"/>
              <a:t>bao</a:t>
            </a:r>
            <a:r>
              <a:rPr lang="en-US" dirty="0"/>
              <a:t> </a:t>
            </a:r>
            <a:r>
              <a:rPr lang="en-US" dirty="0" err="1"/>
              <a:t>gồm</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mà</a:t>
            </a:r>
            <a:r>
              <a:rPr lang="en-US" dirty="0"/>
              <a:t> </a:t>
            </a:r>
            <a:r>
              <a:rPr lang="en-US" dirty="0" err="1"/>
              <a:t>ngôn</a:t>
            </a:r>
            <a:r>
              <a:rPr lang="en-US" dirty="0"/>
              <a:t> </a:t>
            </a:r>
            <a:r>
              <a:rPr lang="en-US" dirty="0" err="1"/>
              <a:t>ngữ</a:t>
            </a:r>
            <a:r>
              <a:rPr lang="en-US" dirty="0"/>
              <a:t> Python </a:t>
            </a:r>
            <a:r>
              <a:rPr lang="en-US" dirty="0" err="1"/>
              <a:t>cung</a:t>
            </a:r>
            <a:r>
              <a:rPr lang="en-US" dirty="0"/>
              <a:t> </a:t>
            </a:r>
            <a:r>
              <a:rPr lang="en-US" dirty="0" err="1"/>
              <a:t>cấp</a:t>
            </a:r>
            <a:r>
              <a:rPr lang="en-US" dirty="0"/>
              <a:t> </a:t>
            </a:r>
            <a:r>
              <a:rPr lang="en-US" dirty="0" err="1" smtClean="0"/>
              <a:t>sẵn</a:t>
            </a:r>
            <a:r>
              <a:rPr lang="en-US" dirty="0" smtClean="0"/>
              <a:t>.</a:t>
            </a:r>
            <a:endParaRPr lang="en-US" dirty="0"/>
          </a:p>
        </p:txBody>
      </p:sp>
      <p:sp>
        <p:nvSpPr>
          <p:cNvPr id="14" name="TextBox 13"/>
          <p:cNvSpPr txBox="1"/>
          <p:nvPr/>
        </p:nvSpPr>
        <p:spPr>
          <a:xfrm>
            <a:off x="925033" y="2708821"/>
            <a:ext cx="7697972" cy="1477328"/>
          </a:xfrm>
          <a:prstGeom prst="rect">
            <a:avLst/>
          </a:prstGeom>
          <a:noFill/>
        </p:spPr>
        <p:txBody>
          <a:bodyPr wrap="square" rtlCol="0">
            <a:spAutoFit/>
          </a:bodyPr>
          <a:lstStyle/>
          <a:p>
            <a:r>
              <a:rPr lang="vi-VN" dirty="0"/>
              <a:t>Các thành phần cốt lõi này là những yếu tố căn bản và cần thiết để xây dựng các ứng dụng Python. Ngoài ra, Python cũng có một hệ sinh thái phong phú của các module và thư viện bên thứ ba, cho phép mở rộng và mở rộng thêm tính năng cho ngôn ngữ. </a:t>
            </a:r>
            <a:endParaRPr lang="en-US" dirty="0" smtClean="0"/>
          </a:p>
          <a:p>
            <a:r>
              <a:rPr lang="en-US" dirty="0" err="1" smtClean="0"/>
              <a:t>C</a:t>
            </a:r>
            <a:r>
              <a:rPr lang="en-US" dirty="0" err="1" smtClean="0"/>
              <a:t>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chung</a:t>
            </a:r>
            <a:r>
              <a:rPr lang="en-US" dirty="0" smtClean="0"/>
              <a:t> </a:t>
            </a:r>
            <a:r>
              <a:rPr lang="en-US" dirty="0" err="1" smtClean="0"/>
              <a:t>là</a:t>
            </a:r>
            <a:r>
              <a:rPr lang="en-US" dirty="0" smtClean="0"/>
              <a:t> </a:t>
            </a:r>
            <a:r>
              <a:rPr lang="en-US" b="1" dirty="0" smtClean="0"/>
              <a:t>module.</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5033" y="4409340"/>
            <a:ext cx="7697972" cy="646331"/>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hàm</a:t>
            </a:r>
            <a:r>
              <a:rPr lang="en-US" dirty="0" smtClean="0"/>
              <a:t> </a:t>
            </a:r>
            <a:r>
              <a:rPr lang="en-US" dirty="0" err="1" smtClean="0"/>
              <a:t>dir</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__</a:t>
            </a:r>
            <a:r>
              <a:rPr lang="en-US" dirty="0" err="1" smtClean="0"/>
              <a:t>builtins</a:t>
            </a:r>
            <a:r>
              <a:rPr lang="en-US" dirty="0" smtClean="0"/>
              <a:t>__ </a:t>
            </a:r>
            <a:r>
              <a:rPr lang="en-US" dirty="0" err="1" smtClean="0"/>
              <a:t>để</a:t>
            </a:r>
            <a:r>
              <a:rPr lang="en-US" dirty="0" smtClean="0"/>
              <a:t> </a:t>
            </a:r>
            <a:r>
              <a:rPr lang="en-US" dirty="0" err="1" smtClean="0"/>
              <a:t>liệt</a:t>
            </a:r>
            <a:r>
              <a:rPr lang="en-US" dirty="0" smtClean="0"/>
              <a:t> </a:t>
            </a:r>
            <a:r>
              <a:rPr lang="en-US" dirty="0" err="1" smtClean="0"/>
              <a:t>kê</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hàm</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sẵn</a:t>
            </a:r>
            <a:r>
              <a:rPr lang="en-US" dirty="0" smtClean="0"/>
              <a:t> </a:t>
            </a:r>
            <a:r>
              <a:rPr lang="en-US" dirty="0" err="1" smtClean="0"/>
              <a:t>trong</a:t>
            </a:r>
            <a:r>
              <a:rPr lang="en-US" dirty="0" smtClean="0"/>
              <a:t> </a:t>
            </a:r>
            <a:r>
              <a:rPr lang="en-US" dirty="0" err="1" smtClean="0"/>
              <a:t>phần</a:t>
            </a:r>
            <a:r>
              <a:rPr lang="en-US" dirty="0" smtClean="0"/>
              <a:t> Core </a:t>
            </a:r>
            <a:r>
              <a:rPr lang="en-US" dirty="0" err="1" smtClean="0"/>
              <a:t>của</a:t>
            </a:r>
            <a:r>
              <a:rPr lang="en-US" dirty="0" smtClean="0"/>
              <a:t> Python</a:t>
            </a:r>
            <a:endParaRPr lang="en-US" b="1" dirty="0"/>
          </a:p>
        </p:txBody>
      </p:sp>
      <p:sp>
        <p:nvSpPr>
          <p:cNvPr id="17" name="Flowchart: Decision 16"/>
          <p:cNvSpPr/>
          <p:nvPr/>
        </p:nvSpPr>
        <p:spPr>
          <a:xfrm>
            <a:off x="710426" y="28172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Decision 25"/>
          <p:cNvSpPr/>
          <p:nvPr/>
        </p:nvSpPr>
        <p:spPr>
          <a:xfrm>
            <a:off x="710426" y="45281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5321682"/>
            <a:ext cx="7774356" cy="63795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5444975"/>
            <a:ext cx="7402216" cy="369332"/>
          </a:xfrm>
          <a:prstGeom prst="rect">
            <a:avLst/>
          </a:prstGeom>
          <a:noFill/>
        </p:spPr>
        <p:txBody>
          <a:bodyPr wrap="square" rtlCol="0">
            <a:spAutoFit/>
          </a:bodyPr>
          <a:lstStyle/>
          <a:p>
            <a:r>
              <a:rPr lang="fr-FR" dirty="0" err="1">
                <a:solidFill>
                  <a:schemeClr val="bg1"/>
                </a:solidFill>
              </a:rPr>
              <a:t>d</a:t>
            </a:r>
            <a:r>
              <a:rPr lang="fr-FR" dirty="0" err="1" smtClean="0">
                <a:solidFill>
                  <a:schemeClr val="bg1"/>
                </a:solidFill>
              </a:rPr>
              <a:t>ir</a:t>
            </a:r>
            <a:r>
              <a:rPr lang="fr-FR" dirty="0" smtClean="0">
                <a:solidFill>
                  <a:schemeClr val="bg1"/>
                </a:solidFill>
              </a:rPr>
              <a:t>(</a:t>
            </a:r>
            <a:r>
              <a:rPr lang="en-US" dirty="0">
                <a:solidFill>
                  <a:schemeClr val="bg1"/>
                </a:solidFill>
              </a:rPr>
              <a:t>__</a:t>
            </a:r>
            <a:r>
              <a:rPr lang="en-US" dirty="0" err="1">
                <a:solidFill>
                  <a:schemeClr val="bg1"/>
                </a:solidFill>
              </a:rPr>
              <a:t>builtins</a:t>
            </a:r>
            <a:r>
              <a:rPr lang="en-US" dirty="0" smtClean="0">
                <a:solidFill>
                  <a:schemeClr val="bg1"/>
                </a:solidFill>
              </a:rPr>
              <a:t>__)</a:t>
            </a:r>
            <a:endParaRPr lang="en-US" sz="1600" dirty="0">
              <a:solidFill>
                <a:schemeClr val="bg1"/>
              </a:solidFill>
            </a:endParaRPr>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8.1 </a:t>
            </a:r>
            <a:r>
              <a:rPr lang="en-US" dirty="0" err="1"/>
              <a:t>Tổng</a:t>
            </a:r>
            <a:r>
              <a:rPr lang="en-US" dirty="0"/>
              <a:t> </a:t>
            </a:r>
            <a:r>
              <a:rPr lang="en-US" dirty="0" err="1"/>
              <a:t>quan</a:t>
            </a:r>
            <a:r>
              <a:rPr lang="en-US" dirty="0"/>
              <a:t> </a:t>
            </a:r>
            <a:r>
              <a:rPr lang="en-US" dirty="0" err="1"/>
              <a:t>về</a:t>
            </a:r>
            <a:r>
              <a:rPr lang="en-US" dirty="0"/>
              <a:t> Module</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Tự</a:t>
            </a:r>
            <a:r>
              <a:rPr lang="en-US" b="1" dirty="0" smtClean="0"/>
              <a:t> </a:t>
            </a:r>
            <a:r>
              <a:rPr lang="en-US" b="1" dirty="0" err="1" smtClean="0"/>
              <a:t>tạo</a:t>
            </a:r>
            <a:r>
              <a:rPr lang="en-US" b="1" dirty="0" smtClean="0"/>
              <a:t> </a:t>
            </a:r>
            <a:r>
              <a:rPr lang="en-US" b="1" dirty="0" err="1" smtClean="0"/>
              <a:t>một</a:t>
            </a:r>
            <a:r>
              <a:rPr lang="en-US" b="1" dirty="0" smtClean="0"/>
              <a:t> Module</a:t>
            </a:r>
            <a:endParaRPr lang="en-US" b="1" dirty="0">
              <a:solidFill>
                <a:srgbClr val="FF0000"/>
              </a:solidFill>
            </a:endParaRPr>
          </a:p>
        </p:txBody>
      </p:sp>
      <p:sp>
        <p:nvSpPr>
          <p:cNvPr id="29" name="Rectangle 28"/>
          <p:cNvSpPr/>
          <p:nvPr/>
        </p:nvSpPr>
        <p:spPr>
          <a:xfrm>
            <a:off x="699793" y="3012146"/>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135439"/>
            <a:ext cx="7402216" cy="646331"/>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greeting</a:t>
            </a:r>
            <a:r>
              <a:rPr lang="en-US" dirty="0">
                <a:solidFill>
                  <a:schemeClr val="accent4">
                    <a:lumMod val="60000"/>
                    <a:lumOff val="40000"/>
                  </a:schemeClr>
                </a:solidFill>
              </a:rPr>
              <a:t>(</a:t>
            </a:r>
            <a:r>
              <a:rPr lang="en-US" dirty="0">
                <a:solidFill>
                  <a:schemeClr val="bg1"/>
                </a:solidFill>
              </a:rPr>
              <a:t>name</a:t>
            </a:r>
            <a:r>
              <a:rPr lang="en-US" dirty="0">
                <a:solidFill>
                  <a:schemeClr val="accent4">
                    <a:lumMod val="60000"/>
                    <a:lumOff val="40000"/>
                  </a:schemeClr>
                </a:solidFill>
              </a:rPr>
              <a:t>)</a:t>
            </a:r>
            <a:r>
              <a:rPr lang="en-US" dirty="0">
                <a:solidFill>
                  <a:schemeClr val="bg1"/>
                </a:solidFill>
              </a:rPr>
              <a:t>:</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accent2">
                    <a:lumMod val="75000"/>
                  </a:schemeClr>
                </a:solidFill>
              </a:rPr>
              <a:t>"Hello, "</a:t>
            </a:r>
            <a:r>
              <a:rPr lang="en-US" dirty="0">
                <a:solidFill>
                  <a:schemeClr val="bg1"/>
                </a:solidFill>
              </a:rPr>
              <a:t> + name</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9" name="TextBox 18"/>
          <p:cNvSpPr txBox="1"/>
          <p:nvPr/>
        </p:nvSpPr>
        <p:spPr>
          <a:xfrm>
            <a:off x="639997" y="2015148"/>
            <a:ext cx="7697972" cy="369332"/>
          </a:xfrm>
          <a:prstGeom prst="rect">
            <a:avLst/>
          </a:prstGeom>
          <a:noFill/>
        </p:spPr>
        <p:txBody>
          <a:bodyPr wrap="square" rtlCol="0">
            <a:spAutoFit/>
          </a:bodyPr>
          <a:lstStyle/>
          <a:p>
            <a:r>
              <a:rPr lang="en-US" dirty="0" err="1" smtClean="0"/>
              <a:t>Ngoài</a:t>
            </a:r>
            <a:r>
              <a:rPr lang="en-US" dirty="0" smtClean="0"/>
              <a:t> </a:t>
            </a:r>
            <a:r>
              <a:rPr lang="en-US" dirty="0" err="1" smtClean="0"/>
              <a:t>những</a:t>
            </a:r>
            <a:r>
              <a:rPr lang="en-US" dirty="0" smtClean="0"/>
              <a:t> Module </a:t>
            </a:r>
            <a:r>
              <a:rPr lang="en-US" dirty="0" err="1" smtClean="0"/>
              <a:t>có</a:t>
            </a:r>
            <a:r>
              <a:rPr lang="en-US" dirty="0" smtClean="0"/>
              <a:t> </a:t>
            </a:r>
            <a:r>
              <a:rPr lang="en-US" dirty="0" err="1" smtClean="0"/>
              <a:t>sẵn</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tự</a:t>
            </a:r>
            <a:r>
              <a:rPr lang="en-US" dirty="0" smtClean="0"/>
              <a:t> </a:t>
            </a:r>
            <a:r>
              <a:rPr lang="en-US" dirty="0" err="1" smtClean="0"/>
              <a:t>tạo</a:t>
            </a:r>
            <a:r>
              <a:rPr lang="en-US" dirty="0" smtClean="0"/>
              <a:t> </a:t>
            </a:r>
            <a:r>
              <a:rPr lang="en-US" dirty="0" err="1" smtClean="0"/>
              <a:t>cho</a:t>
            </a:r>
            <a:r>
              <a:rPr lang="en-US" dirty="0" smtClean="0"/>
              <a:t> </a:t>
            </a:r>
            <a:r>
              <a:rPr lang="en-US" dirty="0" err="1" smtClean="0"/>
              <a:t>mình</a:t>
            </a:r>
            <a:r>
              <a:rPr lang="en-US" dirty="0" smtClean="0"/>
              <a:t> </a:t>
            </a:r>
            <a:r>
              <a:rPr lang="en-US" dirty="0" err="1" smtClean="0"/>
              <a:t>một</a:t>
            </a:r>
            <a:r>
              <a:rPr lang="en-US" dirty="0" smtClean="0"/>
              <a:t> Module </a:t>
            </a:r>
            <a:endParaRPr lang="en-US" b="1" dirty="0"/>
          </a:p>
        </p:txBody>
      </p:sp>
      <p:sp>
        <p:nvSpPr>
          <p:cNvPr id="12" name="TextBox 11"/>
          <p:cNvSpPr txBox="1"/>
          <p:nvPr/>
        </p:nvSpPr>
        <p:spPr>
          <a:xfrm>
            <a:off x="639997" y="2474990"/>
            <a:ext cx="7697972" cy="369332"/>
          </a:xfrm>
          <a:prstGeom prst="rect">
            <a:avLst/>
          </a:prstGeom>
          <a:noFill/>
        </p:spPr>
        <p:txBody>
          <a:bodyPr wrap="square" rtlCol="0">
            <a:spAutoFit/>
          </a:bodyPr>
          <a:lstStyle/>
          <a:p>
            <a:r>
              <a:rPr lang="en-US" dirty="0" err="1" smtClean="0"/>
              <a:t>Tạo</a:t>
            </a:r>
            <a:r>
              <a:rPr lang="en-US" dirty="0" smtClean="0"/>
              <a:t> </a:t>
            </a:r>
            <a:r>
              <a:rPr lang="en-US" dirty="0" err="1" smtClean="0"/>
              <a:t>một</a:t>
            </a:r>
            <a:r>
              <a:rPr lang="en-US" dirty="0" smtClean="0"/>
              <a:t> file </a:t>
            </a:r>
            <a:r>
              <a:rPr lang="en-US" dirty="0" err="1" smtClean="0"/>
              <a:t>đặt</a:t>
            </a:r>
            <a:r>
              <a:rPr lang="en-US" dirty="0" smtClean="0"/>
              <a:t> </a:t>
            </a:r>
            <a:r>
              <a:rPr lang="en-US" dirty="0" err="1" smtClean="0"/>
              <a:t>tên</a:t>
            </a:r>
            <a:r>
              <a:rPr lang="en-US" dirty="0" smtClean="0"/>
              <a:t> </a:t>
            </a:r>
            <a:r>
              <a:rPr lang="en-US" dirty="0" err="1" smtClean="0"/>
              <a:t>là</a:t>
            </a:r>
            <a:r>
              <a:rPr lang="en-US" dirty="0" smtClean="0"/>
              <a:t> </a:t>
            </a:r>
            <a:r>
              <a:rPr lang="en-US" dirty="0">
                <a:solidFill>
                  <a:srgbClr val="FF0000"/>
                </a:solidFill>
              </a:rPr>
              <a:t>mymodule.py</a:t>
            </a:r>
            <a:endParaRPr lang="en-US" b="1" dirty="0">
              <a:solidFill>
                <a:srgbClr val="FF0000"/>
              </a:solidFill>
            </a:endParaRPr>
          </a:p>
        </p:txBody>
      </p:sp>
      <p:sp>
        <p:nvSpPr>
          <p:cNvPr id="18" name="Rectangle 17"/>
          <p:cNvSpPr/>
          <p:nvPr/>
        </p:nvSpPr>
        <p:spPr>
          <a:xfrm>
            <a:off x="699793" y="4734620"/>
            <a:ext cx="7774356" cy="17482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880547" y="4857913"/>
            <a:ext cx="7402216" cy="1477328"/>
          </a:xfrm>
          <a:prstGeom prst="rect">
            <a:avLst/>
          </a:prstGeom>
          <a:noFill/>
        </p:spPr>
        <p:txBody>
          <a:bodyPr wrap="square" rtlCol="0">
            <a:spAutoFit/>
          </a:bodyPr>
          <a:lstStyle/>
          <a:p>
            <a:r>
              <a:rPr lang="en-US" dirty="0">
                <a:solidFill>
                  <a:schemeClr val="bg1"/>
                </a:solidFill>
              </a:rPr>
              <a:t>person1 = </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  </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"John"</a:t>
            </a:r>
            <a:r>
              <a:rPr lang="en-US" dirty="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36</a:t>
            </a:r>
            <a:r>
              <a:rPr lang="en-US" dirty="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a:solidFill>
                  <a:schemeClr val="accent2">
                    <a:lumMod val="75000"/>
                  </a:schemeClr>
                </a:solidFill>
              </a:rPr>
              <a:t>"country"</a:t>
            </a:r>
            <a:r>
              <a:rPr lang="en-US" dirty="0">
                <a:solidFill>
                  <a:schemeClr val="bg1"/>
                </a:solidFill>
              </a:rPr>
              <a:t>: </a:t>
            </a:r>
            <a:r>
              <a:rPr lang="en-US" dirty="0">
                <a:solidFill>
                  <a:schemeClr val="accent2">
                    <a:lumMod val="75000"/>
                  </a:schemeClr>
                </a:solidFill>
              </a:rPr>
              <a:t>"Norway"</a:t>
            </a:r>
            <a:r>
              <a:rPr lang="en-US" dirty="0">
                <a:solidFill>
                  <a:schemeClr val="bg1"/>
                </a:solidFill>
              </a:rPr>
              <a:t/>
            </a:r>
            <a:br>
              <a:rPr lang="en-US" dirty="0">
                <a:solidFill>
                  <a:schemeClr val="bg1"/>
                </a:solidFill>
              </a:rPr>
            </a:b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5" name="TextBox 14"/>
          <p:cNvSpPr txBox="1"/>
          <p:nvPr/>
        </p:nvSpPr>
        <p:spPr>
          <a:xfrm>
            <a:off x="639997" y="4173558"/>
            <a:ext cx="7697972" cy="369332"/>
          </a:xfrm>
          <a:prstGeom prst="rect">
            <a:avLst/>
          </a:prstGeom>
          <a:noFill/>
        </p:spPr>
        <p:txBody>
          <a:bodyPr wrap="square" rtlCol="0">
            <a:spAutoFit/>
          </a:bodyPr>
          <a:lstStyle/>
          <a:p>
            <a:r>
              <a:rPr lang="en-US" dirty="0" smtClean="0"/>
              <a:t>Module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function, list, tuple, set, </a:t>
            </a:r>
            <a:r>
              <a:rPr lang="en-US" dirty="0"/>
              <a:t>dictionaries</a:t>
            </a:r>
            <a:r>
              <a:rPr lang="en-US" dirty="0" smtClean="0"/>
              <a:t>…</a:t>
            </a:r>
            <a:endParaRPr lang="en-US" b="1" dirty="0"/>
          </a:p>
        </p:txBody>
      </p:sp>
    </p:spTree>
    <p:extLst>
      <p:ext uri="{BB962C8B-B14F-4D97-AF65-F5344CB8AC3E}">
        <p14:creationId xmlns:p14="http://schemas.microsoft.com/office/powerpoint/2010/main" val="99531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8.1 </a:t>
            </a:r>
            <a:r>
              <a:rPr lang="en-US" dirty="0" err="1"/>
              <a:t>Tổng</a:t>
            </a:r>
            <a:r>
              <a:rPr lang="en-US" dirty="0"/>
              <a:t> </a:t>
            </a:r>
            <a:r>
              <a:rPr lang="en-US" dirty="0" err="1"/>
              <a:t>quan</a:t>
            </a:r>
            <a:r>
              <a:rPr lang="en-US" dirty="0"/>
              <a:t> </a:t>
            </a:r>
            <a:r>
              <a:rPr lang="en-US" dirty="0" err="1"/>
              <a:t>về</a:t>
            </a:r>
            <a:r>
              <a:rPr lang="en-US" dirty="0"/>
              <a:t> Module</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Quy</a:t>
            </a:r>
            <a:r>
              <a:rPr lang="en-US" b="1" dirty="0" smtClean="0"/>
              <a:t> </a:t>
            </a:r>
            <a:r>
              <a:rPr lang="en-US" b="1" dirty="0" err="1" smtClean="0"/>
              <a:t>tắc</a:t>
            </a:r>
            <a:r>
              <a:rPr lang="en-US" b="1" dirty="0" smtClean="0"/>
              <a:t> </a:t>
            </a:r>
            <a:r>
              <a:rPr lang="en-US" b="1" dirty="0" err="1" smtClean="0"/>
              <a:t>đặt</a:t>
            </a:r>
            <a:r>
              <a:rPr lang="en-US" b="1" dirty="0" smtClean="0"/>
              <a:t> </a:t>
            </a:r>
            <a:r>
              <a:rPr lang="en-US" b="1" dirty="0" err="1" smtClean="0"/>
              <a:t>tên</a:t>
            </a:r>
            <a:r>
              <a:rPr lang="en-US" b="1" dirty="0" smtClean="0"/>
              <a:t> </a:t>
            </a:r>
            <a:r>
              <a:rPr lang="en-US" b="1" dirty="0" smtClean="0"/>
              <a:t>Module</a:t>
            </a:r>
            <a:endParaRPr lang="en-US" b="1" dirty="0">
              <a:solidFill>
                <a:srgbClr val="FF0000"/>
              </a:solidFill>
            </a:endParaRPr>
          </a:p>
        </p:txBody>
      </p:sp>
      <p:sp>
        <p:nvSpPr>
          <p:cNvPr id="19" name="TextBox 18"/>
          <p:cNvSpPr txBox="1"/>
          <p:nvPr/>
        </p:nvSpPr>
        <p:spPr>
          <a:xfrm>
            <a:off x="1058917" y="2108603"/>
            <a:ext cx="7330171" cy="923330"/>
          </a:xfrm>
          <a:prstGeom prst="rect">
            <a:avLst/>
          </a:prstGeom>
          <a:noFill/>
        </p:spPr>
        <p:txBody>
          <a:bodyPr wrap="square" rtlCol="0">
            <a:spAutoFit/>
          </a:bodyPr>
          <a:lstStyle/>
          <a:p>
            <a:r>
              <a:rPr lang="vi-VN" dirty="0" smtClean="0"/>
              <a:t>Theo </a:t>
            </a:r>
            <a:r>
              <a:rPr lang="vi-VN" dirty="0"/>
              <a:t>quy ước, tên module trong Python nên được viết bằng </a:t>
            </a:r>
            <a:r>
              <a:rPr lang="vi-VN" b="1" dirty="0"/>
              <a:t>chữ thường</a:t>
            </a:r>
            <a:r>
              <a:rPr lang="vi-VN" dirty="0"/>
              <a:t> và sử dụng dấu gạch dưới (_) để phân tách các từ. </a:t>
            </a:r>
            <a:endParaRPr lang="en-US" dirty="0" smtClean="0"/>
          </a:p>
          <a:p>
            <a:r>
              <a:rPr lang="vi-VN" dirty="0" smtClean="0"/>
              <a:t>Ví </a:t>
            </a:r>
            <a:r>
              <a:rPr lang="vi-VN" dirty="0"/>
              <a:t>dụ: my_module, utils, data_processing, v.v.</a:t>
            </a:r>
            <a:endParaRPr lang="en-US" dirty="0"/>
          </a:p>
        </p:txBody>
      </p:sp>
      <p:sp>
        <p:nvSpPr>
          <p:cNvPr id="13" name="Flowchart: Decision 12"/>
          <p:cNvSpPr/>
          <p:nvPr/>
        </p:nvSpPr>
        <p:spPr>
          <a:xfrm>
            <a:off x="710426" y="220820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1993" y="3171858"/>
            <a:ext cx="7330171" cy="369332"/>
          </a:xfrm>
          <a:prstGeom prst="rect">
            <a:avLst/>
          </a:prstGeom>
          <a:noFill/>
        </p:spPr>
        <p:txBody>
          <a:bodyPr wrap="square" rtlCol="0">
            <a:spAutoFit/>
          </a:bodyPr>
          <a:lstStyle/>
          <a:p>
            <a:r>
              <a:rPr lang="en-US" dirty="0" err="1" smtClean="0"/>
              <a:t>Đặt</a:t>
            </a:r>
            <a:r>
              <a:rPr lang="en-US" dirty="0" smtClean="0"/>
              <a:t> </a:t>
            </a:r>
            <a:r>
              <a:rPr lang="en-US" dirty="0" err="1" smtClean="0"/>
              <a:t>tên</a:t>
            </a:r>
            <a:r>
              <a:rPr lang="en-US" dirty="0" smtClean="0"/>
              <a:t> </a:t>
            </a:r>
            <a:r>
              <a:rPr lang="en-US" dirty="0" err="1" smtClean="0"/>
              <a:t>theo</a:t>
            </a:r>
            <a:r>
              <a:rPr lang="en-US" dirty="0" smtClean="0"/>
              <a:t> </a:t>
            </a:r>
            <a:r>
              <a:rPr lang="en-US" dirty="0" err="1" smtClean="0"/>
              <a:t>kiểu</a:t>
            </a:r>
            <a:r>
              <a:rPr lang="en-US" dirty="0" smtClean="0"/>
              <a:t> </a:t>
            </a:r>
            <a:r>
              <a:rPr lang="en-US" b="1" dirty="0" err="1" smtClean="0">
                <a:solidFill>
                  <a:srgbClr val="FF0000"/>
                </a:solidFill>
              </a:rPr>
              <a:t>snake_case</a:t>
            </a:r>
            <a:endParaRPr lang="en-US" b="1" dirty="0">
              <a:solidFill>
                <a:srgbClr val="FF0000"/>
              </a:solidFill>
            </a:endParaRPr>
          </a:p>
        </p:txBody>
      </p:sp>
      <p:sp>
        <p:nvSpPr>
          <p:cNvPr id="22" name="Flowchart: Decision 21"/>
          <p:cNvSpPr/>
          <p:nvPr/>
        </p:nvSpPr>
        <p:spPr>
          <a:xfrm>
            <a:off x="710426" y="38200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58917" y="3709825"/>
            <a:ext cx="7330171" cy="923330"/>
          </a:xfrm>
          <a:prstGeom prst="rect">
            <a:avLst/>
          </a:prstGeom>
          <a:noFill/>
        </p:spPr>
        <p:txBody>
          <a:bodyPr wrap="square" rtlCol="0">
            <a:spAutoFit/>
          </a:bodyPr>
          <a:lstStyle/>
          <a:p>
            <a:r>
              <a:rPr lang="en-US" dirty="0" err="1"/>
              <a:t>Đảm</a:t>
            </a:r>
            <a:r>
              <a:rPr lang="en-US" dirty="0"/>
              <a:t> </a:t>
            </a:r>
            <a:r>
              <a:rPr lang="en-US" dirty="0" err="1"/>
              <a:t>bảo</a:t>
            </a:r>
            <a:r>
              <a:rPr lang="en-US" dirty="0"/>
              <a:t> </a:t>
            </a:r>
            <a:r>
              <a:rPr lang="en-US" dirty="0" err="1"/>
              <a:t>rằng</a:t>
            </a:r>
            <a:r>
              <a:rPr lang="en-US" dirty="0"/>
              <a:t> </a:t>
            </a:r>
            <a:r>
              <a:rPr lang="en-US" dirty="0" err="1"/>
              <a:t>tên</a:t>
            </a:r>
            <a:r>
              <a:rPr lang="en-US" dirty="0"/>
              <a:t> module </a:t>
            </a:r>
            <a:r>
              <a:rPr lang="en-US" dirty="0" err="1"/>
              <a:t>của</a:t>
            </a:r>
            <a:r>
              <a:rPr lang="en-US" dirty="0"/>
              <a:t> </a:t>
            </a:r>
            <a:r>
              <a:rPr lang="en-US" dirty="0" err="1"/>
              <a:t>bạn</a:t>
            </a:r>
            <a:r>
              <a:rPr lang="en-US" dirty="0"/>
              <a:t> </a:t>
            </a:r>
            <a:r>
              <a:rPr lang="en-US" dirty="0" err="1"/>
              <a:t>không</a:t>
            </a:r>
            <a:r>
              <a:rPr lang="en-US" dirty="0"/>
              <a:t> </a:t>
            </a:r>
            <a:r>
              <a:rPr lang="en-US" dirty="0" err="1"/>
              <a:t>trùng</a:t>
            </a:r>
            <a:r>
              <a:rPr lang="en-US" dirty="0"/>
              <a:t> </a:t>
            </a:r>
            <a:r>
              <a:rPr lang="en-US" dirty="0" err="1"/>
              <a:t>lặp</a:t>
            </a:r>
            <a:r>
              <a:rPr lang="en-US" dirty="0"/>
              <a:t> </a:t>
            </a:r>
            <a:r>
              <a:rPr lang="en-US" dirty="0" err="1"/>
              <a:t>với</a:t>
            </a:r>
            <a:r>
              <a:rPr lang="en-US" dirty="0"/>
              <a:t> </a:t>
            </a:r>
            <a:r>
              <a:rPr lang="en-US" dirty="0" err="1"/>
              <a:t>tên</a:t>
            </a:r>
            <a:r>
              <a:rPr lang="en-US" dirty="0"/>
              <a:t> module </a:t>
            </a:r>
            <a:r>
              <a:rPr lang="en-US" dirty="0" err="1"/>
              <a:t>có</a:t>
            </a:r>
            <a:r>
              <a:rPr lang="en-US" dirty="0"/>
              <a:t> </a:t>
            </a:r>
            <a:r>
              <a:rPr lang="en-US" dirty="0" err="1"/>
              <a:t>sẵn</a:t>
            </a:r>
            <a:r>
              <a:rPr lang="en-US" dirty="0"/>
              <a:t> </a:t>
            </a:r>
            <a:r>
              <a:rPr lang="en-US" dirty="0" err="1"/>
              <a:t>trong</a:t>
            </a:r>
            <a:r>
              <a:rPr lang="en-US" dirty="0"/>
              <a:t> Python </a:t>
            </a:r>
            <a:r>
              <a:rPr lang="en-US" dirty="0" err="1"/>
              <a:t>hoặc</a:t>
            </a:r>
            <a:r>
              <a:rPr lang="en-US" dirty="0"/>
              <a:t> </a:t>
            </a:r>
            <a:r>
              <a:rPr lang="en-US" dirty="0" err="1"/>
              <a:t>các</a:t>
            </a:r>
            <a:r>
              <a:rPr lang="en-US" dirty="0"/>
              <a:t> module </a:t>
            </a:r>
            <a:r>
              <a:rPr lang="en-US" dirty="0" err="1"/>
              <a:t>bên</a:t>
            </a:r>
            <a:r>
              <a:rPr lang="en-US" dirty="0"/>
              <a:t> </a:t>
            </a:r>
            <a:r>
              <a:rPr lang="en-US" dirty="0" err="1"/>
              <a:t>thứ</a:t>
            </a:r>
            <a:r>
              <a:rPr lang="en-US" dirty="0"/>
              <a:t> </a:t>
            </a:r>
            <a:r>
              <a:rPr lang="en-US" dirty="0" err="1"/>
              <a:t>ba</a:t>
            </a:r>
            <a:r>
              <a:rPr lang="en-US" dirty="0"/>
              <a:t>. </a:t>
            </a:r>
            <a:r>
              <a:rPr lang="en-US" dirty="0" err="1"/>
              <a:t>Điều</a:t>
            </a:r>
            <a:r>
              <a:rPr lang="en-US" dirty="0"/>
              <a:t> </a:t>
            </a:r>
            <a:r>
              <a:rPr lang="en-US" dirty="0" err="1"/>
              <a:t>này</a:t>
            </a:r>
            <a:r>
              <a:rPr lang="en-US" dirty="0"/>
              <a:t> </a:t>
            </a:r>
            <a:r>
              <a:rPr lang="en-US" dirty="0" err="1"/>
              <a:t>sẽ</a:t>
            </a:r>
            <a:r>
              <a:rPr lang="en-US" dirty="0"/>
              <a:t> </a:t>
            </a:r>
            <a:r>
              <a:rPr lang="en-US" dirty="0" err="1"/>
              <a:t>tránh</a:t>
            </a:r>
            <a:r>
              <a:rPr lang="en-US" dirty="0"/>
              <a:t> </a:t>
            </a:r>
            <a:r>
              <a:rPr lang="en-US" dirty="0" err="1"/>
              <a:t>xung</a:t>
            </a:r>
            <a:r>
              <a:rPr lang="en-US" dirty="0"/>
              <a:t> </a:t>
            </a:r>
            <a:r>
              <a:rPr lang="en-US" dirty="0" err="1"/>
              <a:t>đột</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và</a:t>
            </a:r>
            <a:r>
              <a:rPr lang="en-US" dirty="0"/>
              <a:t> </a:t>
            </a:r>
            <a:r>
              <a:rPr lang="en-US" dirty="0" err="1"/>
              <a:t>sử</a:t>
            </a:r>
            <a:r>
              <a:rPr lang="en-US" dirty="0"/>
              <a:t> </a:t>
            </a:r>
            <a:r>
              <a:rPr lang="en-US" dirty="0" err="1"/>
              <a:t>dụng</a:t>
            </a:r>
            <a:r>
              <a:rPr lang="en-US" dirty="0"/>
              <a:t> module</a:t>
            </a:r>
            <a:endParaRPr lang="en-US" dirty="0"/>
          </a:p>
        </p:txBody>
      </p:sp>
      <p:sp>
        <p:nvSpPr>
          <p:cNvPr id="24" name="Flowchart: Decision 23"/>
          <p:cNvSpPr/>
          <p:nvPr/>
        </p:nvSpPr>
        <p:spPr>
          <a:xfrm>
            <a:off x="710426" y="496838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58917" y="4858142"/>
            <a:ext cx="7330171" cy="923330"/>
          </a:xfrm>
          <a:prstGeom prst="rect">
            <a:avLst/>
          </a:prstGeom>
          <a:noFill/>
        </p:spPr>
        <p:txBody>
          <a:bodyPr wrap="square" rtlCol="0">
            <a:spAutoFit/>
          </a:bodyPr>
          <a:lstStyle/>
          <a:p>
            <a:r>
              <a:rPr lang="vi-VN" dirty="0"/>
              <a:t>Hãy chọn tên module có ý nghĩa và liên quan đến nội dung và chức năng của module. Điều này giúp người đọc mã dễ hiểu và tìm hiểu mục đích sử dụng của module.</a:t>
            </a:r>
            <a:endParaRPr lang="en-US" dirty="0"/>
          </a:p>
        </p:txBody>
      </p:sp>
    </p:spTree>
    <p:extLst>
      <p:ext uri="{BB962C8B-B14F-4D97-AF65-F5344CB8AC3E}">
        <p14:creationId xmlns:p14="http://schemas.microsoft.com/office/powerpoint/2010/main" val="2455214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8.1 </a:t>
            </a:r>
            <a:r>
              <a:rPr lang="en-US" dirty="0" err="1"/>
              <a:t>Tổng</a:t>
            </a:r>
            <a:r>
              <a:rPr lang="en-US" dirty="0"/>
              <a:t> </a:t>
            </a:r>
            <a:r>
              <a:rPr lang="en-US" dirty="0" err="1"/>
              <a:t>quan</a:t>
            </a:r>
            <a:r>
              <a:rPr lang="en-US" dirty="0"/>
              <a:t> </a:t>
            </a:r>
            <a:r>
              <a:rPr lang="en-US" dirty="0" err="1"/>
              <a:t>về</a:t>
            </a:r>
            <a:r>
              <a:rPr lang="en-US" dirty="0"/>
              <a:t> Module</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err="1" smtClean="0"/>
              <a:t>Cách</a:t>
            </a:r>
            <a:r>
              <a:rPr lang="en-US" b="1" dirty="0" smtClean="0"/>
              <a:t> </a:t>
            </a:r>
            <a:r>
              <a:rPr lang="en-US" b="1" dirty="0" err="1" smtClean="0"/>
              <a:t>Sử</a:t>
            </a:r>
            <a:r>
              <a:rPr lang="en-US" b="1" dirty="0" smtClean="0"/>
              <a:t> </a:t>
            </a:r>
            <a:r>
              <a:rPr lang="en-US" b="1" dirty="0" err="1" smtClean="0"/>
              <a:t>dụng</a:t>
            </a:r>
            <a:r>
              <a:rPr lang="en-US" b="1" dirty="0" smtClean="0"/>
              <a:t> Module </a:t>
            </a:r>
            <a:r>
              <a:rPr lang="en-US" b="1" dirty="0" err="1" smtClean="0"/>
              <a:t>đã</a:t>
            </a:r>
            <a:r>
              <a:rPr lang="en-US" b="1" dirty="0" smtClean="0"/>
              <a:t> </a:t>
            </a:r>
            <a:r>
              <a:rPr lang="en-US" b="1" dirty="0" err="1" smtClean="0"/>
              <a:t>tạo</a:t>
            </a:r>
            <a:r>
              <a:rPr lang="en-US" b="1" dirty="0" smtClean="0"/>
              <a:t> </a:t>
            </a:r>
            <a:r>
              <a:rPr lang="en-US" b="1" dirty="0" err="1" smtClean="0"/>
              <a:t>ra</a:t>
            </a:r>
            <a:endParaRPr lang="en-US" b="1" dirty="0">
              <a:solidFill>
                <a:srgbClr val="FF0000"/>
              </a:solidFill>
            </a:endParaRPr>
          </a:p>
        </p:txBody>
      </p:sp>
      <p:sp>
        <p:nvSpPr>
          <p:cNvPr id="18" name="Rectangle 17"/>
          <p:cNvSpPr/>
          <p:nvPr/>
        </p:nvSpPr>
        <p:spPr>
          <a:xfrm>
            <a:off x="699793" y="2126182"/>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880547" y="2249475"/>
            <a:ext cx="7402216" cy="646331"/>
          </a:xfrm>
          <a:prstGeom prst="rect">
            <a:avLst/>
          </a:prstGeom>
          <a:noFill/>
        </p:spPr>
        <p:txBody>
          <a:bodyPr wrap="square" rtlCol="0">
            <a:spAutoFit/>
          </a:bodyPr>
          <a:lstStyle/>
          <a:p>
            <a:r>
              <a:rPr lang="en-US" dirty="0">
                <a:solidFill>
                  <a:srgbClr val="00B0F0"/>
                </a:solidFill>
              </a:rPr>
              <a:t>i</a:t>
            </a:r>
            <a:r>
              <a:rPr lang="en-US" dirty="0" smtClean="0">
                <a:solidFill>
                  <a:srgbClr val="00B0F0"/>
                </a:solidFill>
              </a:rPr>
              <a:t>mport</a:t>
            </a:r>
            <a:r>
              <a:rPr lang="en-US" dirty="0" smtClean="0">
                <a:solidFill>
                  <a:schemeClr val="bg1"/>
                </a:solidFill>
              </a:rPr>
              <a:t> </a:t>
            </a:r>
            <a:r>
              <a:rPr lang="en-US" dirty="0" err="1" smtClean="0">
                <a:solidFill>
                  <a:schemeClr val="bg1"/>
                </a:solidFill>
              </a:rPr>
              <a:t>mymodule</a:t>
            </a:r>
            <a:endParaRPr lang="en-US" dirty="0" smtClean="0">
              <a:solidFill>
                <a:schemeClr val="bg1"/>
              </a:solidFill>
            </a:endParaRPr>
          </a:p>
          <a:p>
            <a:r>
              <a:rPr lang="en-US" dirty="0" err="1">
                <a:solidFill>
                  <a:schemeClr val="bg1"/>
                </a:solidFill>
              </a:rPr>
              <a:t>mymodule.greeting</a:t>
            </a:r>
            <a:r>
              <a:rPr lang="en-US" dirty="0">
                <a:solidFill>
                  <a:schemeClr val="accent4">
                    <a:lumMod val="60000"/>
                    <a:lumOff val="40000"/>
                  </a:schemeClr>
                </a:solidFill>
              </a:rPr>
              <a:t>(</a:t>
            </a:r>
            <a:r>
              <a:rPr lang="en-US" dirty="0">
                <a:solidFill>
                  <a:schemeClr val="accent2">
                    <a:lumMod val="75000"/>
                  </a:schemeClr>
                </a:solidFill>
              </a:rPr>
              <a:t>"Jonathan"</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21" name="TextBox 20"/>
          <p:cNvSpPr txBox="1"/>
          <p:nvPr/>
        </p:nvSpPr>
        <p:spPr>
          <a:xfrm>
            <a:off x="639997" y="3220183"/>
            <a:ext cx="7697972" cy="646331"/>
          </a:xfrm>
          <a:prstGeom prst="rect">
            <a:avLst/>
          </a:prstGeom>
          <a:noFill/>
        </p:spPr>
        <p:txBody>
          <a:bodyPr wrap="square" rtlCol="0">
            <a:spAutoFit/>
          </a:bodyPr>
          <a:lstStyle/>
          <a:p>
            <a:r>
              <a:rPr lang="en-US" dirty="0" err="1" smtClean="0"/>
              <a:t>Dùng</a:t>
            </a:r>
            <a:r>
              <a:rPr lang="en-US" dirty="0" smtClean="0"/>
              <a:t> </a:t>
            </a:r>
            <a:r>
              <a:rPr lang="en-US" dirty="0" err="1" smtClean="0"/>
              <a:t>từ</a:t>
            </a:r>
            <a:r>
              <a:rPr lang="en-US" dirty="0" smtClean="0"/>
              <a:t> </a:t>
            </a:r>
            <a:r>
              <a:rPr lang="en-US" dirty="0" err="1" smtClean="0"/>
              <a:t>khóa</a:t>
            </a:r>
            <a:r>
              <a:rPr lang="en-US" dirty="0" smtClean="0"/>
              <a:t> </a:t>
            </a:r>
            <a:r>
              <a:rPr lang="en-US" b="1" dirty="0" smtClean="0">
                <a:solidFill>
                  <a:srgbClr val="FF0000"/>
                </a:solidFill>
              </a:rPr>
              <a:t>import</a:t>
            </a:r>
            <a:r>
              <a:rPr lang="en-US" dirty="0" smtClean="0"/>
              <a:t> </a:t>
            </a:r>
            <a:r>
              <a:rPr lang="en-US" dirty="0" err="1" smtClean="0"/>
              <a:t>để</a:t>
            </a:r>
            <a:r>
              <a:rPr lang="en-US" dirty="0" smtClean="0"/>
              <a:t> </a:t>
            </a:r>
            <a:r>
              <a:rPr lang="en-US" dirty="0" err="1" smtClean="0"/>
              <a:t>nạp</a:t>
            </a:r>
            <a:r>
              <a:rPr lang="en-US" dirty="0" smtClean="0"/>
              <a:t> module </a:t>
            </a:r>
            <a:r>
              <a:rPr lang="en-US" dirty="0" err="1" smtClean="0"/>
              <a:t>vào</a:t>
            </a:r>
            <a:r>
              <a:rPr lang="en-US" dirty="0" smtClean="0"/>
              <a:t>, </a:t>
            </a:r>
            <a:r>
              <a:rPr lang="en-US" dirty="0" err="1" smtClean="0"/>
              <a:t>với</a:t>
            </a:r>
            <a:r>
              <a:rPr lang="en-US" dirty="0" smtClean="0"/>
              <a:t> </a:t>
            </a:r>
            <a:r>
              <a:rPr lang="en-US" dirty="0" err="1" smtClean="0"/>
              <a:t>tên</a:t>
            </a:r>
            <a:r>
              <a:rPr lang="en-US" dirty="0" smtClean="0"/>
              <a:t> module </a:t>
            </a:r>
            <a:r>
              <a:rPr lang="en-US" dirty="0" err="1" smtClean="0"/>
              <a:t>chính</a:t>
            </a:r>
            <a:r>
              <a:rPr lang="en-US" dirty="0" smtClean="0"/>
              <a:t> </a:t>
            </a:r>
            <a:r>
              <a:rPr lang="en-US" dirty="0" err="1" smtClean="0"/>
              <a:t>là</a:t>
            </a:r>
            <a:r>
              <a:rPr lang="en-US" dirty="0" smtClean="0"/>
              <a:t> </a:t>
            </a:r>
            <a:r>
              <a:rPr lang="en-US" dirty="0" err="1" smtClean="0"/>
              <a:t>tên</a:t>
            </a:r>
            <a:r>
              <a:rPr lang="en-US" dirty="0" smtClean="0"/>
              <a:t> </a:t>
            </a:r>
            <a:r>
              <a:rPr lang="en-US" dirty="0" err="1" smtClean="0"/>
              <a:t>mà</a:t>
            </a:r>
            <a:r>
              <a:rPr lang="en-US" dirty="0" smtClean="0"/>
              <a:t> </a:t>
            </a:r>
            <a:r>
              <a:rPr lang="en-US" dirty="0" err="1" smtClean="0"/>
              <a:t>bạn</a:t>
            </a:r>
            <a:r>
              <a:rPr lang="en-US" dirty="0" smtClean="0"/>
              <a:t> </a:t>
            </a:r>
            <a:r>
              <a:rPr lang="en-US" dirty="0" err="1" smtClean="0"/>
              <a:t>đã</a:t>
            </a:r>
            <a:r>
              <a:rPr lang="en-US" dirty="0" smtClean="0"/>
              <a:t> </a:t>
            </a:r>
            <a:r>
              <a:rPr lang="en-US" dirty="0" err="1" smtClean="0"/>
              <a:t>đặt</a:t>
            </a:r>
            <a:r>
              <a:rPr lang="en-US" dirty="0" smtClean="0"/>
              <a:t> </a:t>
            </a:r>
            <a:r>
              <a:rPr lang="en-US" dirty="0" err="1" smtClean="0"/>
              <a:t>cho</a:t>
            </a:r>
            <a:r>
              <a:rPr lang="en-US" dirty="0"/>
              <a:t> </a:t>
            </a:r>
            <a:r>
              <a:rPr lang="en-US" dirty="0" smtClean="0"/>
              <a:t>file. </a:t>
            </a:r>
            <a:r>
              <a:rPr lang="en-US" dirty="0" err="1" smtClean="0"/>
              <a:t>Sử</a:t>
            </a:r>
            <a:r>
              <a:rPr lang="en-US" dirty="0" smtClean="0"/>
              <a:t> </a:t>
            </a:r>
            <a:r>
              <a:rPr lang="en-US" dirty="0" err="1"/>
              <a:t>dụng</a:t>
            </a:r>
            <a:r>
              <a:rPr lang="en-US" dirty="0"/>
              <a:t> </a:t>
            </a:r>
            <a:r>
              <a:rPr lang="en-US" dirty="0" err="1"/>
              <a:t>cú</a:t>
            </a:r>
            <a:r>
              <a:rPr lang="en-US" dirty="0"/>
              <a:t> </a:t>
            </a:r>
            <a:r>
              <a:rPr lang="en-US" dirty="0" err="1"/>
              <a:t>phép</a:t>
            </a:r>
            <a:r>
              <a:rPr lang="en-US" dirty="0"/>
              <a:t> </a:t>
            </a:r>
            <a:r>
              <a:rPr lang="en-US" b="1" dirty="0" err="1" smtClean="0"/>
              <a:t>tên_module.properties</a:t>
            </a:r>
            <a:endParaRPr lang="en-US" b="1" dirty="0"/>
          </a:p>
        </p:txBody>
      </p:sp>
      <p:sp>
        <p:nvSpPr>
          <p:cNvPr id="22" name="Rectangle 21"/>
          <p:cNvSpPr/>
          <p:nvPr/>
        </p:nvSpPr>
        <p:spPr>
          <a:xfrm>
            <a:off x="699793" y="4555680"/>
            <a:ext cx="7774356" cy="13457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80547" y="4678973"/>
            <a:ext cx="7402216" cy="923330"/>
          </a:xfrm>
          <a:prstGeom prst="rect">
            <a:avLst/>
          </a:prstGeom>
          <a:noFill/>
        </p:spPr>
        <p:txBody>
          <a:bodyPr wrap="square" rtlCol="0">
            <a:spAutoFit/>
          </a:bodyPr>
          <a:lstStyle/>
          <a:p>
            <a:r>
              <a:rPr lang="en-US" dirty="0">
                <a:solidFill>
                  <a:srgbClr val="00B0F0"/>
                </a:solidFill>
              </a:rPr>
              <a:t>i</a:t>
            </a:r>
            <a:r>
              <a:rPr lang="en-US" dirty="0" smtClean="0">
                <a:solidFill>
                  <a:srgbClr val="00B0F0"/>
                </a:solidFill>
              </a:rPr>
              <a:t>mport</a:t>
            </a:r>
            <a:r>
              <a:rPr lang="en-US" dirty="0" smtClean="0">
                <a:solidFill>
                  <a:schemeClr val="bg1"/>
                </a:solidFill>
              </a:rPr>
              <a:t> </a:t>
            </a:r>
            <a:r>
              <a:rPr lang="en-US" dirty="0" err="1" smtClean="0">
                <a:solidFill>
                  <a:schemeClr val="bg1"/>
                </a:solidFill>
              </a:rPr>
              <a:t>mymodule</a:t>
            </a:r>
            <a:r>
              <a:rPr lang="en-US" dirty="0" smtClean="0">
                <a:solidFill>
                  <a:schemeClr val="bg1"/>
                </a:solidFill>
              </a:rPr>
              <a:t> </a:t>
            </a:r>
            <a:r>
              <a:rPr lang="en-US" dirty="0" smtClean="0">
                <a:solidFill>
                  <a:srgbClr val="00B0F0"/>
                </a:solidFill>
              </a:rPr>
              <a:t>as</a:t>
            </a:r>
            <a:r>
              <a:rPr lang="en-US" dirty="0" smtClean="0">
                <a:solidFill>
                  <a:schemeClr val="bg1"/>
                </a:solidFill>
              </a:rPr>
              <a:t> mx</a:t>
            </a:r>
          </a:p>
          <a:p>
            <a:r>
              <a:rPr lang="en-US" dirty="0">
                <a:solidFill>
                  <a:schemeClr val="bg1"/>
                </a:solidFill>
              </a:rPr>
              <a:t>a = </a:t>
            </a:r>
            <a:r>
              <a:rPr lang="en-US" dirty="0" smtClean="0">
                <a:solidFill>
                  <a:schemeClr val="bg1"/>
                </a:solidFill>
              </a:rPr>
              <a:t>mx.person1</a:t>
            </a:r>
            <a:r>
              <a:rPr lang="en-US" dirty="0">
                <a:solidFill>
                  <a:schemeClr val="bg1"/>
                </a:solidFill>
              </a:rPr>
              <a:t>[</a:t>
            </a:r>
            <a:r>
              <a:rPr lang="en-US" dirty="0">
                <a:solidFill>
                  <a:schemeClr val="accent2">
                    <a:lumMod val="75000"/>
                  </a:schemeClr>
                </a:solidFill>
              </a:rPr>
              <a:t>"age"</a:t>
            </a:r>
            <a:r>
              <a:rPr lang="en-US" dirty="0">
                <a:solidFill>
                  <a:schemeClr val="bg1"/>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25" name="TextBox 24"/>
          <p:cNvSpPr txBox="1"/>
          <p:nvPr/>
        </p:nvSpPr>
        <p:spPr>
          <a:xfrm>
            <a:off x="639997" y="6048443"/>
            <a:ext cx="7697972"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b="1" dirty="0" err="1" smtClean="0"/>
              <a:t>đổi</a:t>
            </a:r>
            <a:r>
              <a:rPr lang="en-US" b="1" dirty="0" smtClean="0"/>
              <a:t> </a:t>
            </a:r>
            <a:r>
              <a:rPr lang="en-US" b="1" dirty="0" err="1" smtClean="0"/>
              <a:t>tên</a:t>
            </a:r>
            <a:r>
              <a:rPr lang="en-US" dirty="0" smtClean="0"/>
              <a:t> module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a:t>
            </a:r>
            <a:r>
              <a:rPr lang="en-US" b="1" dirty="0" smtClean="0">
                <a:solidFill>
                  <a:srgbClr val="FF0000"/>
                </a:solidFill>
              </a:rPr>
              <a:t>as</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endParaRPr lang="en-US" dirty="0"/>
          </a:p>
        </p:txBody>
      </p:sp>
      <p:sp>
        <p:nvSpPr>
          <p:cNvPr id="26" name="TextBox 25"/>
          <p:cNvSpPr txBox="1"/>
          <p:nvPr/>
        </p:nvSpPr>
        <p:spPr>
          <a:xfrm>
            <a:off x="639997" y="3953829"/>
            <a:ext cx="7697972" cy="369332"/>
          </a:xfrm>
          <a:prstGeom prst="rect">
            <a:avLst/>
          </a:prstGeom>
          <a:noFill/>
        </p:spPr>
        <p:txBody>
          <a:bodyPr wrap="square" rtlCol="0">
            <a:spAutoFit/>
          </a:bodyPr>
          <a:lstStyle/>
          <a:p>
            <a:r>
              <a:rPr lang="en-US" b="1" dirty="0" smtClean="0"/>
              <a:t>Properties: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function, </a:t>
            </a:r>
            <a:r>
              <a:rPr lang="en-US" dirty="0" err="1" smtClean="0"/>
              <a:t>biến</a:t>
            </a:r>
            <a:endParaRPr lang="en-US" dirty="0"/>
          </a:p>
        </p:txBody>
      </p:sp>
    </p:spTree>
    <p:extLst>
      <p:ext uri="{BB962C8B-B14F-4D97-AF65-F5344CB8AC3E}">
        <p14:creationId xmlns:p14="http://schemas.microsoft.com/office/powerpoint/2010/main" val="2975020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8.1 </a:t>
            </a:r>
            <a:r>
              <a:rPr lang="en-US" dirty="0" err="1"/>
              <a:t>Tổng</a:t>
            </a:r>
            <a:r>
              <a:rPr lang="en-US" dirty="0"/>
              <a:t> </a:t>
            </a:r>
            <a:r>
              <a:rPr lang="en-US" dirty="0" err="1"/>
              <a:t>quan</a:t>
            </a:r>
            <a:r>
              <a:rPr lang="en-US" dirty="0"/>
              <a:t> </a:t>
            </a:r>
            <a:r>
              <a:rPr lang="en-US" dirty="0" err="1"/>
              <a:t>về</a:t>
            </a:r>
            <a:r>
              <a:rPr lang="en-US" dirty="0"/>
              <a:t> Module</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err="1" smtClean="0"/>
              <a:t>Cách</a:t>
            </a:r>
            <a:r>
              <a:rPr lang="en-US" b="1" dirty="0" smtClean="0"/>
              <a:t> </a:t>
            </a:r>
            <a:r>
              <a:rPr lang="en-US" b="1" dirty="0" err="1" smtClean="0"/>
              <a:t>Sử</a:t>
            </a:r>
            <a:r>
              <a:rPr lang="en-US" b="1" dirty="0" smtClean="0"/>
              <a:t> </a:t>
            </a:r>
            <a:r>
              <a:rPr lang="en-US" b="1" dirty="0" err="1" smtClean="0"/>
              <a:t>dụng</a:t>
            </a:r>
            <a:r>
              <a:rPr lang="en-US" b="1" dirty="0" smtClean="0"/>
              <a:t> Module </a:t>
            </a:r>
            <a:r>
              <a:rPr lang="en-US" b="1" dirty="0" err="1" smtClean="0"/>
              <a:t>đã</a:t>
            </a:r>
            <a:r>
              <a:rPr lang="en-US" b="1" dirty="0" smtClean="0"/>
              <a:t> </a:t>
            </a:r>
            <a:r>
              <a:rPr lang="en-US" b="1" dirty="0" err="1" smtClean="0"/>
              <a:t>tạo</a:t>
            </a:r>
            <a:r>
              <a:rPr lang="en-US" b="1" dirty="0" smtClean="0"/>
              <a:t> </a:t>
            </a:r>
            <a:r>
              <a:rPr lang="en-US" b="1" dirty="0" err="1" smtClean="0"/>
              <a:t>ra</a:t>
            </a:r>
            <a:endParaRPr lang="en-US" b="1" dirty="0">
              <a:solidFill>
                <a:srgbClr val="FF0000"/>
              </a:solidFill>
            </a:endParaRPr>
          </a:p>
        </p:txBody>
      </p:sp>
      <p:sp>
        <p:nvSpPr>
          <p:cNvPr id="21" name="TextBox 20"/>
          <p:cNvSpPr txBox="1"/>
          <p:nvPr/>
        </p:nvSpPr>
        <p:spPr>
          <a:xfrm>
            <a:off x="639997" y="2023067"/>
            <a:ext cx="7697972" cy="369332"/>
          </a:xfrm>
          <a:prstGeom prst="rect">
            <a:avLst/>
          </a:prstGeom>
          <a:noFill/>
        </p:spPr>
        <p:txBody>
          <a:bodyPr wrap="square" rtlCol="0">
            <a:spAutoFit/>
          </a:bodyPr>
          <a:lstStyle/>
          <a:p>
            <a:r>
              <a:rPr lang="en-US" dirty="0" err="1" smtClean="0"/>
              <a:t>Trường</a:t>
            </a:r>
            <a:r>
              <a:rPr lang="en-US" dirty="0" smtClean="0"/>
              <a:t> </a:t>
            </a:r>
            <a:r>
              <a:rPr lang="en-US" dirty="0" err="1" smtClean="0"/>
              <a:t>hợp</a:t>
            </a:r>
            <a:r>
              <a:rPr lang="en-US" dirty="0" smtClean="0"/>
              <a:t> </a:t>
            </a:r>
            <a:r>
              <a:rPr lang="en-US" dirty="0" err="1" smtClean="0"/>
              <a:t>một</a:t>
            </a:r>
            <a:r>
              <a:rPr lang="en-US" dirty="0" smtClean="0"/>
              <a:t> module </a:t>
            </a:r>
            <a:r>
              <a:rPr lang="en-US" dirty="0" err="1" smtClean="0"/>
              <a:t>có</a:t>
            </a:r>
            <a:r>
              <a:rPr lang="en-US" dirty="0" smtClean="0"/>
              <a:t> </a:t>
            </a:r>
            <a:r>
              <a:rPr lang="en-US" dirty="0" err="1" smtClean="0"/>
              <a:t>nhiều</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sau</a:t>
            </a:r>
            <a:r>
              <a:rPr lang="en-US" dirty="0" smtClean="0"/>
              <a:t>: </a:t>
            </a:r>
            <a:endParaRPr lang="en-US" b="1" dirty="0"/>
          </a:p>
        </p:txBody>
      </p:sp>
      <p:sp>
        <p:nvSpPr>
          <p:cNvPr id="22" name="Rectangle 21"/>
          <p:cNvSpPr/>
          <p:nvPr/>
        </p:nvSpPr>
        <p:spPr>
          <a:xfrm>
            <a:off x="699793" y="2478993"/>
            <a:ext cx="7774356" cy="16358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80547" y="2602287"/>
            <a:ext cx="7402216" cy="1200329"/>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greeting</a:t>
            </a:r>
            <a:r>
              <a:rPr lang="en-US" dirty="0">
                <a:solidFill>
                  <a:schemeClr val="accent4">
                    <a:lumMod val="60000"/>
                    <a:lumOff val="40000"/>
                  </a:schemeClr>
                </a:solidFill>
              </a:rPr>
              <a:t>(</a:t>
            </a:r>
            <a:r>
              <a:rPr lang="en-US" dirty="0">
                <a:solidFill>
                  <a:schemeClr val="bg1"/>
                </a:solidFill>
              </a:rPr>
              <a:t>name</a:t>
            </a:r>
            <a:r>
              <a:rPr lang="en-US" dirty="0">
                <a:solidFill>
                  <a:schemeClr val="accent4">
                    <a:lumMod val="60000"/>
                    <a:lumOff val="40000"/>
                  </a:schemeClr>
                </a:solidFill>
              </a:rPr>
              <a:t>)</a:t>
            </a:r>
            <a:r>
              <a:rPr lang="en-US" dirty="0">
                <a:solidFill>
                  <a:schemeClr val="bg1"/>
                </a:solidFill>
              </a:rPr>
              <a:t>:</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accent2">
                    <a:lumMod val="75000"/>
                  </a:schemeClr>
                </a:solidFill>
              </a:rPr>
              <a:t>"Hello, "</a:t>
            </a:r>
            <a:r>
              <a:rPr lang="en-US" dirty="0">
                <a:solidFill>
                  <a:schemeClr val="bg1"/>
                </a:solidFill>
              </a:rPr>
              <a:t> + name</a:t>
            </a:r>
            <a:r>
              <a:rPr lang="en-US" dirty="0" smtClean="0">
                <a:solidFill>
                  <a:schemeClr val="accent4">
                    <a:lumMod val="60000"/>
                    <a:lumOff val="40000"/>
                  </a:schemeClr>
                </a:solidFill>
              </a:rPr>
              <a:t>)</a:t>
            </a:r>
          </a:p>
          <a:p>
            <a:endParaRPr lang="en-US" dirty="0">
              <a:solidFill>
                <a:schemeClr val="accent4">
                  <a:lumMod val="60000"/>
                  <a:lumOff val="40000"/>
                </a:schemeClr>
              </a:solidFill>
            </a:endParaRPr>
          </a:p>
          <a:p>
            <a:r>
              <a:rPr lang="en-US" dirty="0">
                <a:solidFill>
                  <a:schemeClr val="bg1"/>
                </a:solidFill>
              </a:rPr>
              <a:t>person1 = </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"John</a:t>
            </a:r>
            <a:r>
              <a:rPr lang="en-US" dirty="0" smtClean="0">
                <a:solidFill>
                  <a:schemeClr val="accent2">
                    <a:lumMod val="75000"/>
                  </a:schemeClr>
                </a:solidFill>
              </a:rPr>
              <a:t>"</a:t>
            </a:r>
            <a:r>
              <a:rPr lang="en-US" dirty="0" smtClean="0">
                <a:solidFill>
                  <a:schemeClr val="bg1"/>
                </a:solidFill>
              </a:rPr>
              <a:t>, </a:t>
            </a:r>
            <a:r>
              <a:rPr lang="en-US" dirty="0" smtClean="0">
                <a:solidFill>
                  <a:schemeClr val="accent2">
                    <a:lumMod val="75000"/>
                  </a:schemeClr>
                </a:solidFill>
              </a:rPr>
              <a:t>"</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36</a:t>
            </a:r>
            <a:r>
              <a:rPr lang="en-US" dirty="0" smtClean="0">
                <a:solidFill>
                  <a:schemeClr val="bg1"/>
                </a:solidFill>
              </a:rPr>
              <a:t>,</a:t>
            </a:r>
            <a:r>
              <a:rPr lang="en-US" dirty="0" smtClean="0">
                <a:solidFill>
                  <a:schemeClr val="accent2">
                    <a:lumMod val="75000"/>
                  </a:schemeClr>
                </a:solidFill>
              </a:rPr>
              <a:t>"</a:t>
            </a:r>
            <a:r>
              <a:rPr lang="en-US" dirty="0">
                <a:solidFill>
                  <a:schemeClr val="accent2">
                    <a:lumMod val="75000"/>
                  </a:schemeClr>
                </a:solidFill>
              </a:rPr>
              <a:t>country"</a:t>
            </a:r>
            <a:r>
              <a:rPr lang="en-US" dirty="0">
                <a:solidFill>
                  <a:schemeClr val="bg1"/>
                </a:solidFill>
              </a:rPr>
              <a:t>: </a:t>
            </a:r>
            <a:r>
              <a:rPr lang="en-US" dirty="0">
                <a:solidFill>
                  <a:schemeClr val="accent2">
                    <a:lumMod val="75000"/>
                  </a:schemeClr>
                </a:solidFill>
              </a:rPr>
              <a:t>"Norway</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
        <p:nvSpPr>
          <p:cNvPr id="25" name="TextBox 24"/>
          <p:cNvSpPr txBox="1"/>
          <p:nvPr/>
        </p:nvSpPr>
        <p:spPr>
          <a:xfrm>
            <a:off x="639997" y="4316341"/>
            <a:ext cx="7697972" cy="646331"/>
          </a:xfrm>
          <a:prstGeom prst="rect">
            <a:avLst/>
          </a:prstGeom>
          <a:noFill/>
        </p:spPr>
        <p:txBody>
          <a:bodyPr wrap="square" rtlCol="0">
            <a:spAutoFit/>
          </a:bodyPr>
          <a:lstStyle/>
          <a:p>
            <a:r>
              <a:rPr lang="en-US" dirty="0" err="1" smtClean="0"/>
              <a:t>Nhưng</a:t>
            </a:r>
            <a:r>
              <a:rPr lang="en-US" dirty="0" smtClean="0"/>
              <a:t> </a:t>
            </a:r>
            <a:r>
              <a:rPr lang="en-US" dirty="0" err="1" smtClean="0"/>
              <a:t>bạn</a:t>
            </a:r>
            <a:r>
              <a:rPr lang="en-US" dirty="0" smtClean="0"/>
              <a:t> </a:t>
            </a:r>
            <a:r>
              <a:rPr lang="en-US" dirty="0" err="1" smtClean="0"/>
              <a:t>chỉ</a:t>
            </a:r>
            <a:r>
              <a:rPr lang="en-US" dirty="0" smtClean="0"/>
              <a:t> </a:t>
            </a:r>
            <a:r>
              <a:rPr lang="en-US" dirty="0" err="1" smtClean="0"/>
              <a:t>muốn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module </a:t>
            </a:r>
            <a:r>
              <a:rPr lang="en-US" dirty="0" err="1" smtClean="0"/>
              <a:t>đó</a:t>
            </a:r>
            <a:r>
              <a:rPr lang="en-US" dirty="0" smtClean="0"/>
              <a:t> </a:t>
            </a:r>
            <a:r>
              <a:rPr lang="en-US" dirty="0" err="1" smtClean="0"/>
              <a:t>thì</a:t>
            </a:r>
            <a:r>
              <a:rPr lang="en-US" dirty="0" smtClean="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a:t>
            </a:r>
            <a:r>
              <a:rPr lang="en-US" b="1" dirty="0" smtClean="0">
                <a:solidFill>
                  <a:srgbClr val="FF0000"/>
                </a:solidFill>
              </a:rPr>
              <a:t>from</a:t>
            </a:r>
            <a:r>
              <a:rPr lang="en-US" dirty="0" smtClean="0"/>
              <a:t> </a:t>
            </a:r>
            <a:r>
              <a:rPr lang="en-US" dirty="0" err="1" smtClean="0"/>
              <a:t>như</a:t>
            </a:r>
            <a:r>
              <a:rPr lang="en-US" dirty="0" smtClean="0"/>
              <a:t> </a:t>
            </a:r>
            <a:r>
              <a:rPr lang="en-US" dirty="0" err="1" smtClean="0"/>
              <a:t>dưới</a:t>
            </a:r>
            <a:r>
              <a:rPr lang="en-US" dirty="0" smtClean="0"/>
              <a:t> </a:t>
            </a:r>
            <a:r>
              <a:rPr lang="en-US" dirty="0" err="1" smtClean="0"/>
              <a:t>đây</a:t>
            </a:r>
            <a:endParaRPr lang="en-US" dirty="0"/>
          </a:p>
        </p:txBody>
      </p:sp>
      <p:sp>
        <p:nvSpPr>
          <p:cNvPr id="13" name="Rectangle 12"/>
          <p:cNvSpPr/>
          <p:nvPr/>
        </p:nvSpPr>
        <p:spPr>
          <a:xfrm>
            <a:off x="699793" y="5171340"/>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80547" y="5294633"/>
            <a:ext cx="7402216" cy="646331"/>
          </a:xfrm>
          <a:prstGeom prst="rect">
            <a:avLst/>
          </a:prstGeom>
          <a:noFill/>
        </p:spPr>
        <p:txBody>
          <a:bodyPr wrap="square" rtlCol="0">
            <a:spAutoFit/>
          </a:bodyPr>
          <a:lstStyle/>
          <a:p>
            <a:r>
              <a:rPr lang="en-US" dirty="0">
                <a:solidFill>
                  <a:srgbClr val="00B0F0"/>
                </a:solidFill>
              </a:rPr>
              <a:t>from</a:t>
            </a:r>
            <a:r>
              <a:rPr lang="en-US" dirty="0">
                <a:solidFill>
                  <a:schemeClr val="bg1"/>
                </a:solidFill>
              </a:rPr>
              <a:t> </a:t>
            </a:r>
            <a:r>
              <a:rPr lang="en-US" dirty="0" err="1">
                <a:solidFill>
                  <a:schemeClr val="bg1"/>
                </a:solidFill>
              </a:rPr>
              <a:t>mymodule</a:t>
            </a:r>
            <a:r>
              <a:rPr lang="en-US" dirty="0">
                <a:solidFill>
                  <a:schemeClr val="bg1"/>
                </a:solidFill>
              </a:rPr>
              <a:t> </a:t>
            </a:r>
            <a:r>
              <a:rPr lang="en-US" dirty="0">
                <a:solidFill>
                  <a:srgbClr val="00B0F0"/>
                </a:solidFill>
              </a:rPr>
              <a:t>import</a:t>
            </a:r>
            <a:r>
              <a:rPr lang="en-US" dirty="0">
                <a:solidFill>
                  <a:schemeClr val="bg1"/>
                </a:solidFill>
              </a:rPr>
              <a:t> </a:t>
            </a:r>
            <a:r>
              <a:rPr lang="en-US" dirty="0" smtClean="0">
                <a:solidFill>
                  <a:schemeClr val="bg1"/>
                </a:solidFill>
              </a:rPr>
              <a:t>person1</a:t>
            </a:r>
          </a:p>
          <a:p>
            <a:r>
              <a:rPr lang="en-US" dirty="0">
                <a:solidFill>
                  <a:schemeClr val="bg1"/>
                </a:solidFill>
              </a:rPr>
              <a:t>print </a:t>
            </a:r>
            <a:r>
              <a:rPr lang="en-US" dirty="0">
                <a:solidFill>
                  <a:schemeClr val="accent4">
                    <a:lumMod val="60000"/>
                    <a:lumOff val="40000"/>
                  </a:schemeClr>
                </a:solidFill>
              </a:rPr>
              <a:t>(</a:t>
            </a:r>
            <a:r>
              <a:rPr lang="en-US" dirty="0">
                <a:solidFill>
                  <a:schemeClr val="bg1"/>
                </a:solidFill>
              </a:rPr>
              <a:t>person1</a:t>
            </a:r>
            <a:r>
              <a:rPr lang="en-US" dirty="0">
                <a:solidFill>
                  <a:srgbClr val="FF66CC"/>
                </a:solidFill>
              </a:rPr>
              <a:t>[</a:t>
            </a:r>
            <a:r>
              <a:rPr lang="en-US" dirty="0">
                <a:solidFill>
                  <a:schemeClr val="accent2">
                    <a:lumMod val="75000"/>
                  </a:schemeClr>
                </a:solidFill>
              </a:rPr>
              <a:t>"age"</a:t>
            </a:r>
            <a:r>
              <a:rPr lang="en-US" dirty="0">
                <a:solidFill>
                  <a:srgbClr val="FF66CC"/>
                </a:solidFill>
              </a:rPr>
              <a:t>]</a:t>
            </a:r>
            <a:r>
              <a:rPr lang="en-US" dirty="0">
                <a:solidFill>
                  <a:schemeClr val="accent4">
                    <a:lumMod val="60000"/>
                    <a:lumOff val="40000"/>
                  </a:schemeClr>
                </a:solidFill>
              </a:rPr>
              <a:t>)</a:t>
            </a:r>
            <a:endParaRPr lang="en-US" sz="1600" b="1" dirty="0">
              <a:solidFill>
                <a:schemeClr val="accent4">
                  <a:lumMod val="60000"/>
                  <a:lumOff val="40000"/>
                </a:schemeClr>
              </a:solidFill>
            </a:endParaRPr>
          </a:p>
        </p:txBody>
      </p:sp>
    </p:spTree>
    <p:extLst>
      <p:ext uri="{BB962C8B-B14F-4D97-AF65-F5344CB8AC3E}">
        <p14:creationId xmlns:p14="http://schemas.microsoft.com/office/powerpoint/2010/main" val="422723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8.2 Built-in Modules</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smtClean="0"/>
              <a:t>Module Math</a:t>
            </a:r>
            <a:endParaRPr lang="en-US" b="1" dirty="0">
              <a:solidFill>
                <a:srgbClr val="FF0000"/>
              </a:solidFill>
            </a:endParaRPr>
          </a:p>
        </p:txBody>
      </p:sp>
      <p:sp>
        <p:nvSpPr>
          <p:cNvPr id="21" name="TextBox 20"/>
          <p:cNvSpPr txBox="1"/>
          <p:nvPr/>
        </p:nvSpPr>
        <p:spPr>
          <a:xfrm>
            <a:off x="880547" y="2023067"/>
            <a:ext cx="7697972" cy="923330"/>
          </a:xfrm>
          <a:prstGeom prst="rect">
            <a:avLst/>
          </a:prstGeom>
          <a:noFill/>
        </p:spPr>
        <p:txBody>
          <a:bodyPr wrap="square" rtlCol="0">
            <a:spAutoFit/>
          </a:bodyPr>
          <a:lstStyle/>
          <a:p>
            <a:r>
              <a:rPr lang="vi-VN" dirty="0"/>
              <a:t>Module </a:t>
            </a:r>
            <a:r>
              <a:rPr lang="vi-VN" b="1" dirty="0"/>
              <a:t>math</a:t>
            </a:r>
            <a:r>
              <a:rPr lang="vi-VN" dirty="0"/>
              <a:t> cung cấp một loạt các hàm và hằng số toán </a:t>
            </a:r>
            <a:r>
              <a:rPr lang="vi-VN" dirty="0" smtClean="0"/>
              <a:t>học</a:t>
            </a:r>
            <a:r>
              <a:rPr lang="en-US" dirty="0" smtClean="0"/>
              <a:t> </a:t>
            </a:r>
            <a:r>
              <a:rPr lang="en-US" dirty="0" err="1"/>
              <a:t>trên</a:t>
            </a:r>
            <a:r>
              <a:rPr lang="en-US" dirty="0"/>
              <a:t> </a:t>
            </a:r>
            <a:r>
              <a:rPr lang="en-US" dirty="0" err="1"/>
              <a:t>các</a:t>
            </a:r>
            <a:r>
              <a:rPr lang="en-US" dirty="0"/>
              <a:t> </a:t>
            </a:r>
            <a:r>
              <a:rPr lang="en-US" dirty="0" err="1"/>
              <a:t>số</a:t>
            </a:r>
            <a:r>
              <a:rPr lang="en-US" dirty="0"/>
              <a:t> </a:t>
            </a:r>
            <a:r>
              <a:rPr lang="en-US" dirty="0" err="1"/>
              <a:t>thực</a:t>
            </a:r>
            <a:r>
              <a:rPr lang="en-US" dirty="0"/>
              <a:t> (float) </a:t>
            </a:r>
            <a:r>
              <a:rPr lang="en-US" dirty="0" err="1"/>
              <a:t>và</a:t>
            </a:r>
            <a:r>
              <a:rPr lang="en-US" dirty="0"/>
              <a:t> </a:t>
            </a:r>
            <a:r>
              <a:rPr lang="en-US" dirty="0" err="1"/>
              <a:t>số</a:t>
            </a:r>
            <a:r>
              <a:rPr lang="en-US" dirty="0"/>
              <a:t> </a:t>
            </a:r>
            <a:r>
              <a:rPr lang="en-US" dirty="0" err="1"/>
              <a:t>nguyên</a:t>
            </a:r>
            <a:r>
              <a:rPr lang="en-US" dirty="0"/>
              <a:t> (integer)</a:t>
            </a:r>
            <a:r>
              <a:rPr lang="vi-VN" dirty="0" smtClean="0"/>
              <a:t>, </a:t>
            </a:r>
            <a:r>
              <a:rPr lang="vi-VN" dirty="0"/>
              <a:t>bao gồm các phép tính như căn bậc hai, lượng giác, lôgarit, số mũ, làm tròn, v.v</a:t>
            </a:r>
            <a:endParaRPr lang="en-US" dirty="0"/>
          </a:p>
        </p:txBody>
      </p:sp>
      <p:sp>
        <p:nvSpPr>
          <p:cNvPr id="22" name="Rectangle 21"/>
          <p:cNvSpPr/>
          <p:nvPr/>
        </p:nvSpPr>
        <p:spPr>
          <a:xfrm>
            <a:off x="699793" y="3844410"/>
            <a:ext cx="7774356" cy="25989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80547" y="3994810"/>
            <a:ext cx="7402216" cy="2308324"/>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math</a:t>
            </a:r>
            <a:r>
              <a:rPr lang="en-US" dirty="0">
                <a:solidFill>
                  <a:schemeClr val="bg1"/>
                </a:solidFill>
              </a:rPr>
              <a:t/>
            </a:r>
            <a:br>
              <a:rPr lang="en-US" dirty="0">
                <a:solidFill>
                  <a:schemeClr val="bg1"/>
                </a:solidFill>
              </a:rPr>
            </a:br>
            <a:r>
              <a:rPr lang="en-US" dirty="0" smtClean="0">
                <a:solidFill>
                  <a:schemeClr val="bg1"/>
                </a:solidFill>
              </a:rPr>
              <a:t>x </a:t>
            </a:r>
            <a:r>
              <a:rPr lang="en-US" dirty="0">
                <a:solidFill>
                  <a:schemeClr val="bg1"/>
                </a:solidFill>
              </a:rPr>
              <a:t>= </a:t>
            </a:r>
            <a:r>
              <a:rPr lang="en-US" dirty="0" err="1">
                <a:solidFill>
                  <a:schemeClr val="bg1"/>
                </a:solidFill>
              </a:rPr>
              <a:t>math.sqrt</a:t>
            </a:r>
            <a:r>
              <a:rPr lang="en-US" dirty="0">
                <a:solidFill>
                  <a:schemeClr val="accent4">
                    <a:lumMod val="60000"/>
                    <a:lumOff val="40000"/>
                  </a:schemeClr>
                </a:solidFill>
              </a:rPr>
              <a:t>(</a:t>
            </a:r>
            <a:r>
              <a:rPr lang="en-US" dirty="0">
                <a:solidFill>
                  <a:schemeClr val="accent6">
                    <a:lumMod val="60000"/>
                    <a:lumOff val="40000"/>
                  </a:schemeClr>
                </a:solidFill>
              </a:rPr>
              <a:t>64</a:t>
            </a:r>
            <a:r>
              <a:rPr lang="en-US" dirty="0" smtClean="0">
                <a:solidFill>
                  <a:schemeClr val="accent4">
                    <a:lumMod val="60000"/>
                    <a:lumOff val="40000"/>
                  </a:schemeClr>
                </a:solidFill>
              </a:rPr>
              <a:t>)</a:t>
            </a:r>
          </a:p>
          <a:p>
            <a:r>
              <a:rPr lang="en-US" dirty="0">
                <a:solidFill>
                  <a:schemeClr val="bg1"/>
                </a:solidFill>
              </a:rPr>
              <a:t>x = </a:t>
            </a:r>
            <a:r>
              <a:rPr lang="en-US" dirty="0" err="1">
                <a:solidFill>
                  <a:schemeClr val="bg1"/>
                </a:solidFill>
              </a:rPr>
              <a:t>math.ceil</a:t>
            </a:r>
            <a:r>
              <a:rPr lang="en-US" dirty="0">
                <a:solidFill>
                  <a:schemeClr val="accent4">
                    <a:lumMod val="60000"/>
                    <a:lumOff val="40000"/>
                  </a:schemeClr>
                </a:solidFill>
              </a:rPr>
              <a:t>(</a:t>
            </a:r>
            <a:r>
              <a:rPr lang="en-US" dirty="0">
                <a:solidFill>
                  <a:schemeClr val="accent6">
                    <a:lumMod val="60000"/>
                    <a:lumOff val="40000"/>
                  </a:schemeClr>
                </a:solidFill>
              </a:rPr>
              <a:t>1.4</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y = </a:t>
            </a:r>
            <a:r>
              <a:rPr lang="en-US" dirty="0" err="1">
                <a:solidFill>
                  <a:schemeClr val="bg1"/>
                </a:solidFill>
              </a:rPr>
              <a:t>math.floor</a:t>
            </a:r>
            <a:r>
              <a:rPr lang="en-US" dirty="0">
                <a:solidFill>
                  <a:schemeClr val="accent4">
                    <a:lumMod val="60000"/>
                    <a:lumOff val="40000"/>
                  </a:schemeClr>
                </a:solidFill>
              </a:rPr>
              <a:t>(</a:t>
            </a:r>
            <a:r>
              <a:rPr lang="en-US" dirty="0">
                <a:solidFill>
                  <a:schemeClr val="accent6">
                    <a:lumMod val="60000"/>
                    <a:lumOff val="40000"/>
                  </a:schemeClr>
                </a:solidFill>
              </a:rPr>
              <a:t>1.4</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x</a:t>
            </a:r>
            <a:r>
              <a:rPr lang="en-US" dirty="0" smtClean="0">
                <a:solidFill>
                  <a:schemeClr val="accent4">
                    <a:lumMod val="60000"/>
                    <a:lumOff val="40000"/>
                  </a:schemeClr>
                </a:solidFill>
              </a:rPr>
              <a:t>)</a:t>
            </a:r>
          </a:p>
          <a:p>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a:t>
            </a:r>
            <a:r>
              <a:rPr lang="en-US" dirty="0">
                <a:solidFill>
                  <a:schemeClr val="bg1"/>
                </a:solidFill>
              </a:rPr>
              <a:t> </a:t>
            </a:r>
            <a:r>
              <a:rPr lang="en-US" dirty="0">
                <a:solidFill>
                  <a:schemeClr val="accent6">
                    <a:lumMod val="75000"/>
                  </a:schemeClr>
                </a:solidFill>
              </a:rPr>
              <a:t># returns 2</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y</a:t>
            </a:r>
            <a:r>
              <a:rPr lang="en-US" dirty="0">
                <a:solidFill>
                  <a:schemeClr val="accent4">
                    <a:lumMod val="60000"/>
                    <a:lumOff val="40000"/>
                  </a:schemeClr>
                </a:solidFill>
              </a:rPr>
              <a:t>)</a:t>
            </a:r>
            <a:r>
              <a:rPr lang="en-US" dirty="0">
                <a:solidFill>
                  <a:schemeClr val="bg1"/>
                </a:solidFill>
              </a:rPr>
              <a:t> </a:t>
            </a:r>
            <a:r>
              <a:rPr lang="en-US" dirty="0">
                <a:solidFill>
                  <a:schemeClr val="accent6">
                    <a:lumMod val="75000"/>
                  </a:schemeClr>
                </a:solidFill>
              </a:rPr>
              <a:t># returns 1</a:t>
            </a:r>
            <a:endParaRPr lang="en-US" sz="1600" dirty="0">
              <a:solidFill>
                <a:schemeClr val="accent6">
                  <a:lumMod val="75000"/>
                </a:schemeClr>
              </a:solidFill>
            </a:endParaRPr>
          </a:p>
        </p:txBody>
      </p:sp>
      <p:sp>
        <p:nvSpPr>
          <p:cNvPr id="17" name="Flowchart: Decision 16"/>
          <p:cNvSpPr/>
          <p:nvPr/>
        </p:nvSpPr>
        <p:spPr>
          <a:xfrm>
            <a:off x="612777" y="212314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ecision 17"/>
          <p:cNvSpPr/>
          <p:nvPr/>
        </p:nvSpPr>
        <p:spPr>
          <a:xfrm>
            <a:off x="612777" y="305966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80547" y="3002108"/>
            <a:ext cx="7697972" cy="646331"/>
          </a:xfrm>
          <a:prstGeom prst="rect">
            <a:avLst/>
          </a:prstGeom>
          <a:noFill/>
        </p:spPr>
        <p:txBody>
          <a:bodyPr wrap="square" rtlCol="0">
            <a:spAutoFit/>
          </a:bodyPr>
          <a:lstStyle/>
          <a:p>
            <a:r>
              <a:rPr lang="en-US" dirty="0"/>
              <a:t>m</a:t>
            </a:r>
            <a:r>
              <a:rPr lang="en-US" dirty="0" smtClean="0"/>
              <a:t>in(), max(), abs() </a:t>
            </a:r>
            <a:r>
              <a:rPr lang="en-US" dirty="0" err="1" smtClean="0"/>
              <a:t>là</a:t>
            </a:r>
            <a:r>
              <a:rPr lang="en-US" dirty="0" smtClean="0"/>
              <a:t> </a:t>
            </a:r>
            <a:r>
              <a:rPr lang="en-US" dirty="0" err="1" smtClean="0"/>
              <a:t>các</a:t>
            </a:r>
            <a:r>
              <a:rPr lang="en-US" dirty="0" smtClean="0"/>
              <a:t> </a:t>
            </a:r>
            <a:r>
              <a:rPr lang="en-US" dirty="0"/>
              <a:t>built-in math </a:t>
            </a:r>
            <a:r>
              <a:rPr lang="en-US" dirty="0" smtClean="0"/>
              <a:t>functions </a:t>
            </a:r>
            <a:r>
              <a:rPr lang="en-US" dirty="0" err="1" smtClean="0"/>
              <a:t>không</a:t>
            </a:r>
            <a:r>
              <a:rPr lang="en-US" dirty="0" smtClean="0"/>
              <a:t> </a:t>
            </a:r>
            <a:r>
              <a:rPr lang="en-US" dirty="0" err="1" smtClean="0"/>
              <a:t>nằm</a:t>
            </a:r>
            <a:r>
              <a:rPr lang="en-US" dirty="0" smtClean="0"/>
              <a:t> </a:t>
            </a:r>
            <a:r>
              <a:rPr lang="en-US" dirty="0" err="1" smtClean="0"/>
              <a:t>trong</a:t>
            </a:r>
            <a:r>
              <a:rPr lang="en-US" dirty="0" smtClean="0"/>
              <a:t> module Math</a:t>
            </a:r>
            <a:endParaRPr lang="en-US" dirty="0"/>
          </a:p>
        </p:txBody>
      </p:sp>
    </p:spTree>
    <p:extLst>
      <p:ext uri="{BB962C8B-B14F-4D97-AF65-F5344CB8AC3E}">
        <p14:creationId xmlns:p14="http://schemas.microsoft.com/office/powerpoint/2010/main" val="3675939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8.2 Built-in Modules</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41993" y="1541792"/>
            <a:ext cx="6432695" cy="369332"/>
          </a:xfrm>
          <a:prstGeom prst="rect">
            <a:avLst/>
          </a:prstGeom>
          <a:noFill/>
        </p:spPr>
        <p:txBody>
          <a:bodyPr wrap="square" rtlCol="0">
            <a:spAutoFit/>
          </a:bodyPr>
          <a:lstStyle/>
          <a:p>
            <a:r>
              <a:rPr lang="en-US" b="1" dirty="0" smtClean="0"/>
              <a:t>Module </a:t>
            </a:r>
            <a:r>
              <a:rPr lang="en-US" b="1" dirty="0" err="1" smtClean="0"/>
              <a:t>cMath</a:t>
            </a:r>
            <a:endParaRPr lang="en-US" b="1" dirty="0">
              <a:solidFill>
                <a:srgbClr val="FF0000"/>
              </a:solidFill>
            </a:endParaRPr>
          </a:p>
        </p:txBody>
      </p:sp>
      <p:sp>
        <p:nvSpPr>
          <p:cNvPr id="21" name="TextBox 20"/>
          <p:cNvSpPr txBox="1"/>
          <p:nvPr/>
        </p:nvSpPr>
        <p:spPr>
          <a:xfrm>
            <a:off x="880547" y="2023067"/>
            <a:ext cx="7697972" cy="1477328"/>
          </a:xfrm>
          <a:prstGeom prst="rect">
            <a:avLst/>
          </a:prstGeom>
          <a:noFill/>
        </p:spPr>
        <p:txBody>
          <a:bodyPr wrap="square" rtlCol="0">
            <a:spAutoFit/>
          </a:bodyPr>
          <a:lstStyle/>
          <a:p>
            <a:r>
              <a:rPr lang="en-US" dirty="0" smtClean="0"/>
              <a:t>C</a:t>
            </a:r>
            <a:r>
              <a:rPr lang="vi-VN" dirty="0" smtClean="0"/>
              <a:t>ung </a:t>
            </a:r>
            <a:r>
              <a:rPr lang="vi-VN" dirty="0"/>
              <a:t>cấp các hàm và hằng số để thực hiện các phép toán số học trên các số phức. Nó cung cấp các hàm và phép toán như căn bậc hai phức, lượng giác phức, logarit phức, v.v. </a:t>
            </a:r>
            <a:endParaRPr lang="en-US" dirty="0" smtClean="0"/>
          </a:p>
          <a:p>
            <a:r>
              <a:rPr lang="vi-VN" dirty="0" smtClean="0"/>
              <a:t>Module </a:t>
            </a:r>
            <a:r>
              <a:rPr lang="vi-VN" dirty="0"/>
              <a:t>cmath làm việc với số phức, cho phép thực hiện các phép toán phức tạp</a:t>
            </a:r>
            <a:endParaRPr lang="en-US" dirty="0"/>
          </a:p>
        </p:txBody>
      </p:sp>
      <p:sp>
        <p:nvSpPr>
          <p:cNvPr id="22" name="Rectangle 21"/>
          <p:cNvSpPr/>
          <p:nvPr/>
        </p:nvSpPr>
        <p:spPr>
          <a:xfrm>
            <a:off x="699793" y="3844410"/>
            <a:ext cx="7774356" cy="24925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80547" y="3994810"/>
            <a:ext cx="7402216" cy="2031325"/>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smtClean="0">
                <a:solidFill>
                  <a:schemeClr val="bg1"/>
                </a:solidFill>
              </a:rPr>
              <a:t>cmath</a:t>
            </a:r>
            <a:r>
              <a:rPr lang="en-US" dirty="0">
                <a:solidFill>
                  <a:schemeClr val="bg1"/>
                </a:solidFill>
              </a:rPr>
              <a:t/>
            </a:r>
            <a:br>
              <a:rPr lang="en-US" dirty="0">
                <a:solidFill>
                  <a:schemeClr val="bg1"/>
                </a:solidFill>
              </a:rPr>
            </a:br>
            <a:r>
              <a:rPr lang="en-US" dirty="0">
                <a:solidFill>
                  <a:schemeClr val="bg1"/>
                </a:solidFill>
              </a:rPr>
              <a:t>x = </a:t>
            </a:r>
            <a:r>
              <a:rPr lang="en-US" dirty="0" err="1">
                <a:solidFill>
                  <a:schemeClr val="bg1"/>
                </a:solidFill>
              </a:rPr>
              <a:t>cmath.sqrt</a:t>
            </a:r>
            <a:r>
              <a:rPr lang="en-US" dirty="0">
                <a:solidFill>
                  <a:schemeClr val="bg1"/>
                </a:solidFill>
              </a:rPr>
              <a:t>(-1) </a:t>
            </a:r>
            <a:r>
              <a:rPr lang="en-US" dirty="0">
                <a:solidFill>
                  <a:schemeClr val="accent6">
                    <a:lumMod val="75000"/>
                  </a:schemeClr>
                </a:solidFill>
              </a:rPr>
              <a:t># </a:t>
            </a:r>
            <a:r>
              <a:rPr lang="en-US" dirty="0" err="1">
                <a:solidFill>
                  <a:schemeClr val="accent6">
                    <a:lumMod val="75000"/>
                  </a:schemeClr>
                </a:solidFill>
              </a:rPr>
              <a:t>Căn</a:t>
            </a:r>
            <a:r>
              <a:rPr lang="en-US" dirty="0">
                <a:solidFill>
                  <a:schemeClr val="accent6">
                    <a:lumMod val="75000"/>
                  </a:schemeClr>
                </a:solidFill>
              </a:rPr>
              <a:t> </a:t>
            </a:r>
            <a:r>
              <a:rPr lang="en-US" dirty="0" err="1">
                <a:solidFill>
                  <a:schemeClr val="accent6">
                    <a:lumMod val="75000"/>
                  </a:schemeClr>
                </a:solidFill>
              </a:rPr>
              <a:t>bậc</a:t>
            </a:r>
            <a:r>
              <a:rPr lang="en-US" dirty="0">
                <a:solidFill>
                  <a:schemeClr val="accent6">
                    <a:lumMod val="75000"/>
                  </a:schemeClr>
                </a:solidFill>
              </a:rPr>
              <a:t> </a:t>
            </a:r>
            <a:r>
              <a:rPr lang="en-US" dirty="0" err="1">
                <a:solidFill>
                  <a:schemeClr val="accent6">
                    <a:lumMod val="75000"/>
                  </a:schemeClr>
                </a:solidFill>
              </a:rPr>
              <a:t>hai</a:t>
            </a:r>
            <a:r>
              <a:rPr lang="en-US" dirty="0">
                <a:solidFill>
                  <a:schemeClr val="accent6">
                    <a:lumMod val="75000"/>
                  </a:schemeClr>
                </a:solidFill>
              </a:rPr>
              <a:t> </a:t>
            </a:r>
            <a:r>
              <a:rPr lang="en-US" dirty="0" err="1">
                <a:solidFill>
                  <a:schemeClr val="accent6">
                    <a:lumMod val="75000"/>
                  </a:schemeClr>
                </a:solidFill>
              </a:rPr>
              <a:t>phức</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-1 </a:t>
            </a:r>
            <a:endParaRPr lang="en-US" dirty="0" smtClean="0">
              <a:solidFill>
                <a:schemeClr val="accent6">
                  <a:lumMod val="75000"/>
                </a:schemeClr>
              </a:solidFill>
            </a:endParaRPr>
          </a:p>
          <a:p>
            <a:r>
              <a:rPr lang="en-US" dirty="0" smtClean="0">
                <a:solidFill>
                  <a:schemeClr val="bg1"/>
                </a:solidFill>
              </a:rPr>
              <a:t>print(x</a:t>
            </a:r>
            <a:r>
              <a:rPr lang="en-US" dirty="0">
                <a:solidFill>
                  <a:schemeClr val="bg1"/>
                </a:solidFill>
              </a:rPr>
              <a:t>) </a:t>
            </a:r>
            <a:r>
              <a:rPr lang="en-US" dirty="0">
                <a:solidFill>
                  <a:schemeClr val="accent6">
                    <a:lumMod val="75000"/>
                  </a:schemeClr>
                </a:solidFill>
              </a:rPr>
              <a:t># Output: 1j</a:t>
            </a:r>
            <a:r>
              <a:rPr lang="en-US" dirty="0">
                <a:solidFill>
                  <a:schemeClr val="bg1"/>
                </a:solidFill>
              </a:rPr>
              <a:t> </a:t>
            </a:r>
            <a:endParaRPr lang="en-US" dirty="0" smtClean="0">
              <a:solidFill>
                <a:schemeClr val="bg1"/>
              </a:solidFill>
            </a:endParaRPr>
          </a:p>
          <a:p>
            <a:r>
              <a:rPr lang="en-US" dirty="0" smtClean="0">
                <a:solidFill>
                  <a:schemeClr val="bg1"/>
                </a:solidFill>
              </a:rPr>
              <a:t>y </a:t>
            </a:r>
            <a:r>
              <a:rPr lang="en-US" dirty="0">
                <a:solidFill>
                  <a:schemeClr val="bg1"/>
                </a:solidFill>
              </a:rPr>
              <a:t>= </a:t>
            </a:r>
            <a:r>
              <a:rPr lang="en-US" dirty="0" err="1">
                <a:solidFill>
                  <a:schemeClr val="bg1"/>
                </a:solidFill>
              </a:rPr>
              <a:t>cmath.exp</a:t>
            </a:r>
            <a:r>
              <a:rPr lang="en-US" dirty="0">
                <a:solidFill>
                  <a:schemeClr val="bg1"/>
                </a:solidFill>
              </a:rPr>
              <a:t>(</a:t>
            </a:r>
            <a:r>
              <a:rPr lang="en-US" dirty="0" err="1">
                <a:solidFill>
                  <a:schemeClr val="bg1"/>
                </a:solidFill>
              </a:rPr>
              <a:t>cmath.pi</a:t>
            </a:r>
            <a:r>
              <a:rPr lang="en-US" dirty="0">
                <a:solidFill>
                  <a:schemeClr val="bg1"/>
                </a:solidFill>
              </a:rPr>
              <a:t> * 1j) </a:t>
            </a:r>
            <a:r>
              <a:rPr lang="en-US" dirty="0">
                <a:solidFill>
                  <a:schemeClr val="accent6">
                    <a:lumMod val="75000"/>
                  </a:schemeClr>
                </a:solidFill>
              </a:rPr>
              <a:t># </a:t>
            </a:r>
            <a:r>
              <a:rPr lang="en-US" dirty="0" err="1">
                <a:solidFill>
                  <a:schemeClr val="accent6">
                    <a:lumMod val="75000"/>
                  </a:schemeClr>
                </a:solidFill>
              </a:rPr>
              <a:t>Exp</a:t>
            </a:r>
            <a:r>
              <a:rPr lang="en-US" dirty="0">
                <a:solidFill>
                  <a:schemeClr val="accent6">
                    <a:lumMod val="75000"/>
                  </a:schemeClr>
                </a:solidFill>
              </a:rPr>
              <a:t> </a:t>
            </a:r>
            <a:r>
              <a:rPr lang="en-US" dirty="0" err="1">
                <a:solidFill>
                  <a:schemeClr val="accent6">
                    <a:lumMod val="75000"/>
                  </a:schemeClr>
                </a:solidFill>
              </a:rPr>
              <a:t>phức</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l-GR" dirty="0">
                <a:solidFill>
                  <a:schemeClr val="accent6">
                    <a:lumMod val="75000"/>
                  </a:schemeClr>
                </a:solidFill>
              </a:rPr>
              <a:t>π</a:t>
            </a:r>
            <a:r>
              <a:rPr lang="en-US" dirty="0" err="1">
                <a:solidFill>
                  <a:schemeClr val="accent6">
                    <a:lumMod val="75000"/>
                  </a:schemeClr>
                </a:solidFill>
              </a:rPr>
              <a:t>i</a:t>
            </a:r>
            <a:r>
              <a:rPr lang="en-US" dirty="0">
                <a:solidFill>
                  <a:schemeClr val="bg1"/>
                </a:solidFill>
              </a:rPr>
              <a:t> </a:t>
            </a:r>
            <a:endParaRPr lang="en-US" dirty="0" smtClean="0">
              <a:solidFill>
                <a:schemeClr val="bg1"/>
              </a:solidFill>
            </a:endParaRPr>
          </a:p>
          <a:p>
            <a:r>
              <a:rPr lang="en-US" dirty="0" smtClean="0">
                <a:solidFill>
                  <a:schemeClr val="bg1"/>
                </a:solidFill>
              </a:rPr>
              <a:t>print(y</a:t>
            </a:r>
            <a:r>
              <a:rPr lang="en-US" dirty="0">
                <a:solidFill>
                  <a:schemeClr val="bg1"/>
                </a:solidFill>
              </a:rPr>
              <a:t>) </a:t>
            </a:r>
            <a:r>
              <a:rPr lang="en-US" dirty="0">
                <a:solidFill>
                  <a:schemeClr val="accent6">
                    <a:lumMod val="75000"/>
                  </a:schemeClr>
                </a:solidFill>
              </a:rPr>
              <a:t># Output: (-1+1.2246467991473532e-16j</a:t>
            </a:r>
            <a:r>
              <a:rPr lang="en-US" dirty="0" smtClean="0">
                <a:solidFill>
                  <a:schemeClr val="accent6">
                    <a:lumMod val="75000"/>
                  </a:schemeClr>
                </a:solidFill>
              </a:rPr>
              <a:t>)</a:t>
            </a:r>
          </a:p>
          <a:p>
            <a:r>
              <a:rPr lang="vi-VN" dirty="0">
                <a:solidFill>
                  <a:schemeClr val="bg1"/>
                </a:solidFill>
              </a:rPr>
              <a:t>z = cmath.log10(100 + 100j) </a:t>
            </a:r>
            <a:r>
              <a:rPr lang="vi-VN" dirty="0">
                <a:solidFill>
                  <a:schemeClr val="accent6">
                    <a:lumMod val="75000"/>
                  </a:schemeClr>
                </a:solidFill>
              </a:rPr>
              <a:t># Logarit phức cơ số 10 của 100 + </a:t>
            </a:r>
            <a:r>
              <a:rPr lang="vi-VN" dirty="0" smtClean="0">
                <a:solidFill>
                  <a:schemeClr val="accent6">
                    <a:lumMod val="75000"/>
                  </a:schemeClr>
                </a:solidFill>
              </a:rPr>
              <a:t>100j</a:t>
            </a:r>
            <a:endParaRPr lang="en-US" dirty="0" smtClean="0">
              <a:solidFill>
                <a:schemeClr val="accent6">
                  <a:lumMod val="75000"/>
                </a:schemeClr>
              </a:solidFill>
            </a:endParaRPr>
          </a:p>
          <a:p>
            <a:r>
              <a:rPr lang="en-US" dirty="0">
                <a:solidFill>
                  <a:schemeClr val="bg1"/>
                </a:solidFill>
              </a:rPr>
              <a:t>print(z) </a:t>
            </a:r>
            <a:r>
              <a:rPr lang="en-US" dirty="0">
                <a:solidFill>
                  <a:schemeClr val="accent6">
                    <a:lumMod val="75000"/>
                  </a:schemeClr>
                </a:solidFill>
              </a:rPr>
              <a:t># Output: (2+0.7853981633974483j)</a:t>
            </a:r>
            <a:endParaRPr lang="en-US" sz="1600" dirty="0">
              <a:solidFill>
                <a:schemeClr val="accent6">
                  <a:lumMod val="75000"/>
                </a:schemeClr>
              </a:solidFill>
            </a:endParaRPr>
          </a:p>
        </p:txBody>
      </p:sp>
      <p:sp>
        <p:nvSpPr>
          <p:cNvPr id="17" name="Flowchart: Decision 16"/>
          <p:cNvSpPr/>
          <p:nvPr/>
        </p:nvSpPr>
        <p:spPr>
          <a:xfrm>
            <a:off x="612777" y="212314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494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1773</TotalTime>
  <Words>1166</Words>
  <Application>Microsoft Office PowerPoint</Application>
  <PresentationFormat>On-screen Show (4:3)</PresentationFormat>
  <Paragraphs>138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956</cp:revision>
  <dcterms:created xsi:type="dcterms:W3CDTF">2023-04-21T02:43:36Z</dcterms:created>
  <dcterms:modified xsi:type="dcterms:W3CDTF">2023-07-19T04:05:33Z</dcterms:modified>
</cp:coreProperties>
</file>