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98" r:id="rId4"/>
    <p:sldId id="331" r:id="rId5"/>
    <p:sldId id="332" r:id="rId6"/>
    <p:sldId id="333" r:id="rId7"/>
    <p:sldId id="330" r:id="rId8"/>
    <p:sldId id="334" r:id="rId9"/>
    <p:sldId id="335" r:id="rId10"/>
    <p:sldId id="336" r:id="rId11"/>
    <p:sldId id="337" r:id="rId12"/>
    <p:sldId id="338" r:id="rId13"/>
    <p:sldId id="339" r:id="rId14"/>
    <p:sldId id="340" r:id="rId15"/>
    <p:sldId id="341" r:id="rId16"/>
    <p:sldId id="342"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9</a:t>
            </a:r>
            <a:endParaRPr lang="en-US" sz="3600" b="1" dirty="0">
              <a:solidFill>
                <a:schemeClr val="bg1"/>
              </a:solidFill>
            </a:endParaRPr>
          </a:p>
        </p:txBody>
      </p:sp>
      <p:sp>
        <p:nvSpPr>
          <p:cNvPr id="7" name="TextBox 6"/>
          <p:cNvSpPr txBox="1"/>
          <p:nvPr/>
        </p:nvSpPr>
        <p:spPr>
          <a:xfrm>
            <a:off x="1137019" y="3838896"/>
            <a:ext cx="6869962" cy="707886"/>
          </a:xfrm>
          <a:prstGeom prst="rect">
            <a:avLst/>
          </a:prstGeom>
          <a:noFill/>
        </p:spPr>
        <p:txBody>
          <a:bodyPr wrap="square" rtlCol="0">
            <a:spAutoFit/>
          </a:bodyPr>
          <a:lstStyle/>
          <a:p>
            <a:pPr algn="ctr"/>
            <a:r>
              <a:rPr lang="en-US" sz="4000" b="1" dirty="0" smtClean="0">
                <a:solidFill>
                  <a:schemeClr val="bg1"/>
                </a:solidFill>
                <a:ea typeface="Roboto" pitchFamily="2" charset="0"/>
              </a:rPr>
              <a:t>String in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sp>
        <p:nvSpPr>
          <p:cNvPr id="29" name="Rectangle 28"/>
          <p:cNvSpPr/>
          <p:nvPr/>
        </p:nvSpPr>
        <p:spPr>
          <a:xfrm>
            <a:off x="699793" y="2589546"/>
            <a:ext cx="7774356" cy="815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640746"/>
            <a:ext cx="7402216"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"Hello, World!"</a:t>
            </a:r>
            <a:r>
              <a:rPr lang="en-US" dirty="0" smtClean="0">
                <a:solidFill>
                  <a:schemeClr val="bg1"/>
                </a:solidFill>
              </a:rPr>
              <a:t/>
            </a:r>
            <a:br>
              <a:rPr lang="en-US" dirty="0" smtClean="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a.split</a:t>
            </a:r>
            <a:r>
              <a:rPr lang="en-US" dirty="0" smtClean="0">
                <a:solidFill>
                  <a:srgbClr val="FF66CC"/>
                </a:solidFill>
              </a:rPr>
              <a:t>(</a:t>
            </a:r>
            <a:r>
              <a:rPr lang="en-US" dirty="0" smtClean="0">
                <a:solidFill>
                  <a:schemeClr val="accent2">
                    <a:lumMod val="75000"/>
                  </a:schemeClr>
                </a:solidFill>
              </a:rPr>
              <a:t>","</a:t>
            </a:r>
            <a:r>
              <a:rPr lang="en-US" dirty="0" smtClean="0">
                <a:solidFill>
                  <a:srgbClr val="FF66CC"/>
                </a:solidFill>
              </a:rPr>
              <a:t>)</a:t>
            </a:r>
            <a:r>
              <a:rPr lang="en-US" dirty="0" smtClean="0">
                <a:solidFill>
                  <a:schemeClr val="accent4">
                    <a:lumMod val="60000"/>
                    <a:lumOff val="40000"/>
                  </a:schemeClr>
                </a:solidFill>
              </a:rPr>
              <a:t>) #returns list:  ['Hello', ' World!']</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Tách</a:t>
            </a:r>
            <a:r>
              <a:rPr lang="en-US" dirty="0" smtClean="0"/>
              <a:t> </a:t>
            </a:r>
            <a:r>
              <a:rPr lang="en-US" dirty="0" err="1" smtClean="0"/>
              <a:t>chuỗi</a:t>
            </a:r>
            <a:r>
              <a:rPr lang="en-US" dirty="0" smtClean="0"/>
              <a:t> </a:t>
            </a:r>
            <a:r>
              <a:rPr lang="en-US" dirty="0" err="1" smtClean="0"/>
              <a:t>với</a:t>
            </a:r>
            <a:r>
              <a:rPr lang="en-US" dirty="0" smtClean="0"/>
              <a:t> </a:t>
            </a:r>
            <a:r>
              <a:rPr lang="en-US" b="1" dirty="0">
                <a:solidFill>
                  <a:srgbClr val="FF0000"/>
                </a:solidFill>
              </a:rPr>
              <a:t>split</a:t>
            </a:r>
            <a:r>
              <a:rPr lang="en-US" b="1" dirty="0" smtClean="0">
                <a:solidFill>
                  <a:srgbClr val="FF0000"/>
                </a:solidFill>
              </a:rPr>
              <a:t>()</a:t>
            </a:r>
            <a:r>
              <a:rPr lang="en-US" b="1" dirty="0" smtClean="0"/>
              <a:t> </a:t>
            </a:r>
            <a:r>
              <a:rPr lang="en-US" dirty="0" err="1" smtClean="0"/>
              <a:t>dựa</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chuỗi</a:t>
            </a:r>
            <a:endParaRPr lang="en-US" b="1" dirty="0"/>
          </a:p>
        </p:txBody>
      </p:sp>
      <p:sp>
        <p:nvSpPr>
          <p:cNvPr id="21" name="Rectangle 20"/>
          <p:cNvSpPr/>
          <p:nvPr/>
        </p:nvSpPr>
        <p:spPr>
          <a:xfrm>
            <a:off x="699793" y="3906854"/>
            <a:ext cx="7774356" cy="8812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p:cNvSpPr txBox="1"/>
          <p:nvPr/>
        </p:nvSpPr>
        <p:spPr>
          <a:xfrm>
            <a:off x="880547" y="4030146"/>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Hello, World! "</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a.strip</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bg1"/>
                </a:solidFill>
              </a:rPr>
              <a:t> </a:t>
            </a:r>
            <a:r>
              <a:rPr lang="en-US" dirty="0">
                <a:solidFill>
                  <a:schemeClr val="accent4">
                    <a:lumMod val="60000"/>
                    <a:lumOff val="40000"/>
                  </a:schemeClr>
                </a:solidFill>
              </a:rPr>
              <a:t># returns "Hello, World!"</a:t>
            </a:r>
          </a:p>
        </p:txBody>
      </p:sp>
      <p:sp>
        <p:nvSpPr>
          <p:cNvPr id="13" name="TextBox 12"/>
          <p:cNvSpPr txBox="1"/>
          <p:nvPr/>
        </p:nvSpPr>
        <p:spPr>
          <a:xfrm>
            <a:off x="774221" y="3458387"/>
            <a:ext cx="7834152" cy="369332"/>
          </a:xfrm>
          <a:prstGeom prst="rect">
            <a:avLst/>
          </a:prstGeom>
          <a:noFill/>
        </p:spPr>
        <p:txBody>
          <a:bodyPr wrap="square" rtlCol="0">
            <a:spAutoFit/>
          </a:bodyPr>
          <a:lstStyle/>
          <a:p>
            <a:r>
              <a:rPr lang="en-US" dirty="0" err="1" smtClean="0"/>
              <a:t>Xóa</a:t>
            </a:r>
            <a:r>
              <a:rPr lang="en-US" dirty="0" smtClean="0"/>
              <a:t> </a:t>
            </a:r>
            <a:r>
              <a:rPr lang="en-US" dirty="0" err="1" smtClean="0"/>
              <a:t>khoảng</a:t>
            </a:r>
            <a:r>
              <a:rPr lang="en-US" dirty="0" smtClean="0"/>
              <a:t> </a:t>
            </a:r>
            <a:r>
              <a:rPr lang="en-US" dirty="0" err="1" smtClean="0"/>
              <a:t>trắng</a:t>
            </a:r>
            <a:r>
              <a:rPr lang="en-US" dirty="0" smtClean="0"/>
              <a:t> 2 </a:t>
            </a:r>
            <a:r>
              <a:rPr lang="en-US" dirty="0" err="1" smtClean="0"/>
              <a:t>đầu</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strip()</a:t>
            </a:r>
            <a:endParaRPr lang="en-US" b="1" dirty="0">
              <a:solidFill>
                <a:srgbClr val="FF0000"/>
              </a:solidFill>
            </a:endParaRPr>
          </a:p>
        </p:txBody>
      </p:sp>
      <p:sp>
        <p:nvSpPr>
          <p:cNvPr id="18" name="Flowchart: Decision 17"/>
          <p:cNvSpPr/>
          <p:nvPr/>
        </p:nvSpPr>
        <p:spPr>
          <a:xfrm>
            <a:off x="625365" y="353621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replace()</a:t>
            </a:r>
            <a:endParaRPr lang="en-US" b="1" dirty="0">
              <a:solidFill>
                <a:srgbClr val="FF0000"/>
              </a:solidFill>
            </a:endParaRPr>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txt.replace</a:t>
            </a:r>
            <a:r>
              <a:rPr lang="en-US" dirty="0" smtClean="0">
                <a:solidFill>
                  <a:srgbClr val="FF66CC"/>
                </a:solidFill>
              </a:rPr>
              <a:t>(</a:t>
            </a:r>
            <a:r>
              <a:rPr lang="en-US" dirty="0" smtClean="0">
                <a:solidFill>
                  <a:schemeClr val="accent2">
                    <a:lumMod val="75000"/>
                  </a:schemeClr>
                </a:solidFill>
              </a:rPr>
              <a:t>“world"</a:t>
            </a:r>
            <a:r>
              <a:rPr lang="en-US" dirty="0" smtClean="0">
                <a:solidFill>
                  <a:schemeClr val="bg1"/>
                </a:solidFill>
              </a:rPr>
              <a:t>,</a:t>
            </a:r>
            <a:r>
              <a:rPr lang="en-US" dirty="0">
                <a:solidFill>
                  <a:schemeClr val="accent2">
                    <a:lumMod val="75000"/>
                  </a:schemeClr>
                </a:solidFill>
              </a:rPr>
              <a:t> </a:t>
            </a:r>
            <a:r>
              <a:rPr lang="en-US" dirty="0" smtClean="0">
                <a:solidFill>
                  <a:schemeClr val="accent2">
                    <a:lumMod val="75000"/>
                  </a:schemeClr>
                </a:solidFill>
              </a:rPr>
              <a:t>“home"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a:t>
            </a:r>
            <a:r>
              <a:rPr lang="en-US" dirty="0" smtClean="0">
                <a:solidFill>
                  <a:schemeClr val="bg1"/>
                </a:solidFill>
              </a:rPr>
              <a:t>home</a:t>
            </a:r>
            <a:endParaRPr lang="en-US" dirty="0">
              <a:solidFill>
                <a:schemeClr val="bg1"/>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Tree>
    <p:extLst>
      <p:ext uri="{BB962C8B-B14F-4D97-AF65-F5344CB8AC3E}">
        <p14:creationId xmlns:p14="http://schemas.microsoft.com/office/powerpoint/2010/main" val="2805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9.3 </a:t>
            </a:r>
            <a:r>
              <a:rPr lang="en-US" dirty="0" err="1" smtClean="0"/>
              <a:t>Định</a:t>
            </a:r>
            <a:r>
              <a:rPr lang="en-US" dirty="0" smtClean="0"/>
              <a:t> </a:t>
            </a:r>
            <a:r>
              <a:rPr lang="en-US" dirty="0" err="1" smtClean="0"/>
              <a:t>dạng</a:t>
            </a:r>
            <a:r>
              <a:rPr lang="en-US" dirty="0" smtClean="0"/>
              <a:t> </a:t>
            </a:r>
            <a:r>
              <a:rPr lang="en-US" dirty="0" err="1"/>
              <a:t>C</a:t>
            </a:r>
            <a:r>
              <a:rPr lang="en-US" dirty="0" err="1" smtClean="0"/>
              <a:t>huỗi</a:t>
            </a:r>
            <a:endParaRPr lang="en-US" dirty="0"/>
          </a:p>
        </p:txBody>
      </p:sp>
      <p:sp>
        <p:nvSpPr>
          <p:cNvPr id="29" name="Rectangle 28"/>
          <p:cNvSpPr/>
          <p:nvPr/>
        </p:nvSpPr>
        <p:spPr>
          <a:xfrm>
            <a:off x="699793" y="2847729"/>
            <a:ext cx="7774356" cy="14168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200329"/>
          </a:xfrm>
          <a:prstGeom prst="rect">
            <a:avLst/>
          </a:prstGeom>
          <a:noFill/>
        </p:spPr>
        <p:txBody>
          <a:bodyPr wrap="square" rtlCol="0">
            <a:spAutoFit/>
          </a:bodyPr>
          <a:lstStyle/>
          <a:p>
            <a:r>
              <a:rPr lang="en-US" dirty="0">
                <a:solidFill>
                  <a:schemeClr val="bg1"/>
                </a:solidFill>
              </a:rPr>
              <a:t>age = </a:t>
            </a:r>
            <a:r>
              <a:rPr lang="en-US" dirty="0">
                <a:solidFill>
                  <a:schemeClr val="accent6">
                    <a:lumMod val="60000"/>
                    <a:lumOff val="40000"/>
                  </a:schemeClr>
                </a:solidFill>
              </a:rPr>
              <a:t>36</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a:solidFill>
                  <a:schemeClr val="accent2">
                    <a:lumMod val="75000"/>
                  </a:schemeClr>
                </a:solidFill>
              </a:rPr>
              <a:t>John,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txt.format</a:t>
            </a:r>
            <a:r>
              <a:rPr lang="en-US" dirty="0">
                <a:solidFill>
                  <a:srgbClr val="FF66CC"/>
                </a:solidFill>
              </a:rPr>
              <a:t>(</a:t>
            </a:r>
            <a:r>
              <a:rPr lang="en-US" dirty="0">
                <a:solidFill>
                  <a:schemeClr val="bg1"/>
                </a:solidFill>
              </a:rPr>
              <a:t>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646331"/>
          </a:xfrm>
          <a:prstGeom prst="rect">
            <a:avLst/>
          </a:prstGeom>
          <a:noFill/>
        </p:spPr>
        <p:txBody>
          <a:bodyPr wrap="square" rtlCol="0">
            <a:spAutoFit/>
          </a:bodyPr>
          <a:lstStyle/>
          <a:p>
            <a:r>
              <a:rPr lang="en-US" dirty="0" err="1" smtClean="0"/>
              <a:t>Trong</a:t>
            </a:r>
            <a:r>
              <a:rPr lang="en-US" dirty="0" smtClean="0"/>
              <a:t> python, </a:t>
            </a:r>
            <a:r>
              <a:rPr lang="en-US" dirty="0" err="1" smtClean="0"/>
              <a:t>không</a:t>
            </a:r>
            <a:r>
              <a:rPr lang="en-US" dirty="0" smtClean="0"/>
              <a:t> </a:t>
            </a:r>
            <a:r>
              <a:rPr lang="en-US" dirty="0" err="1" smtClean="0"/>
              <a:t>thể</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số</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cộng</a:t>
            </a:r>
            <a:r>
              <a:rPr lang="en-US" dirty="0" smtClean="0"/>
              <a:t>, </a:t>
            </a:r>
            <a:r>
              <a:rPr lang="en-US" dirty="0" err="1" smtClean="0"/>
              <a:t>nhưng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với</a:t>
            </a:r>
            <a:r>
              <a:rPr lang="en-US" dirty="0" smtClean="0"/>
              <a:t> </a:t>
            </a:r>
            <a:r>
              <a:rPr lang="en-US" dirty="0" err="1" smtClean="0"/>
              <a:t>hàm</a:t>
            </a:r>
            <a:r>
              <a:rPr lang="en-US" dirty="0" smtClean="0"/>
              <a:t> </a:t>
            </a:r>
            <a:r>
              <a:rPr lang="en-US" b="1" dirty="0" smtClean="0">
                <a:solidFill>
                  <a:srgbClr val="FF0000"/>
                </a:solidFill>
              </a:rPr>
              <a:t>format()</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12331" y="4411839"/>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kí</a:t>
            </a:r>
            <a:r>
              <a:rPr lang="en-US" dirty="0" smtClean="0"/>
              <a:t> </a:t>
            </a:r>
            <a:r>
              <a:rPr lang="en-US" dirty="0" err="1" smtClean="0"/>
              <a:t>tự</a:t>
            </a:r>
            <a:r>
              <a:rPr lang="en-US" dirty="0" smtClean="0"/>
              <a:t> </a:t>
            </a:r>
            <a:r>
              <a:rPr lang="en-US" dirty="0" smtClean="0">
                <a:solidFill>
                  <a:srgbClr val="FF0000"/>
                </a:solidFill>
              </a:rPr>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giữ</a:t>
            </a:r>
            <a:r>
              <a:rPr lang="en-US" dirty="0" smtClean="0"/>
              <a:t> </a:t>
            </a:r>
            <a:r>
              <a:rPr lang="en-US" dirty="0" err="1" smtClean="0"/>
              <a:t>chỗ</a:t>
            </a:r>
            <a:r>
              <a:rPr lang="en-US" dirty="0" smtClean="0"/>
              <a:t> </a:t>
            </a:r>
            <a:r>
              <a:rPr lang="en-US" dirty="0" err="1" smtClean="0"/>
              <a:t>cho</a:t>
            </a:r>
            <a:r>
              <a:rPr lang="en-US" dirty="0" smtClean="0"/>
              <a:t> </a:t>
            </a:r>
            <a:r>
              <a:rPr lang="en-US" dirty="0" err="1" smtClean="0"/>
              <a:t>biến</a:t>
            </a:r>
            <a:r>
              <a:rPr lang="en-US" dirty="0" smtClean="0"/>
              <a:t> age, </a:t>
            </a:r>
            <a:r>
              <a:rPr lang="en-US" dirty="0" err="1" smtClean="0"/>
              <a:t>và</a:t>
            </a:r>
            <a:r>
              <a:rPr lang="en-US" dirty="0" smtClean="0"/>
              <a:t> age </a:t>
            </a:r>
            <a:r>
              <a:rPr lang="en-US" dirty="0" err="1" smtClean="0"/>
              <a:t>sẽ</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thay</a:t>
            </a:r>
            <a:r>
              <a:rPr lang="en-US" dirty="0" smtClean="0"/>
              <a:t> </a:t>
            </a:r>
            <a:r>
              <a:rPr lang="en-US" dirty="0" err="1" smtClean="0"/>
              <a:t>cho</a:t>
            </a:r>
            <a:r>
              <a:rPr lang="en-US" dirty="0" smtClean="0"/>
              <a:t> </a:t>
            </a:r>
            <a:r>
              <a:rPr lang="en-US" dirty="0" smtClean="0">
                <a:solidFill>
                  <a:srgbClr val="FF0000"/>
                </a:solidFill>
              </a:rPr>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smtClean="0"/>
              <a:t>trường</a:t>
            </a:r>
            <a:r>
              <a:rPr lang="en-US" dirty="0" smtClean="0"/>
              <a:t> (hay </a:t>
            </a:r>
            <a:r>
              <a:rPr lang="en-US" dirty="0" err="1" smtClean="0"/>
              <a:t>là</a:t>
            </a:r>
            <a:r>
              <a:rPr lang="en-US" dirty="0" smtClean="0"/>
              <a:t> field)</a:t>
            </a:r>
            <a:endParaRPr lang="en-US" b="1" dirty="0"/>
          </a:p>
        </p:txBody>
      </p:sp>
    </p:spTree>
    <p:extLst>
      <p:ext uri="{BB962C8B-B14F-4D97-AF65-F5344CB8AC3E}">
        <p14:creationId xmlns:p14="http://schemas.microsoft.com/office/powerpoint/2010/main" val="1479328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Tree>
    <p:extLst>
      <p:ext uri="{BB962C8B-B14F-4D97-AF65-F5344CB8AC3E}">
        <p14:creationId xmlns:p14="http://schemas.microsoft.com/office/powerpoint/2010/main" val="195062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đơn</a:t>
            </a:r>
            <a:r>
              <a:rPr lang="en-US" b="1" dirty="0" smtClean="0"/>
              <a:t> </a:t>
            </a:r>
            <a:r>
              <a:rPr lang="en-US" b="1" dirty="0" err="1" smtClean="0"/>
              <a:t>giản</a:t>
            </a:r>
            <a:r>
              <a:rPr lang="en-US" b="1" dirty="0" smtClean="0"/>
              <a:t> </a:t>
            </a:r>
            <a:r>
              <a:rPr lang="en-US" b="1" dirty="0" err="1" smtClean="0"/>
              <a:t>không</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
        <p:nvSpPr>
          <p:cNvPr id="11" name="TextBox 10"/>
          <p:cNvSpPr txBox="1"/>
          <p:nvPr/>
        </p:nvSpPr>
        <p:spPr>
          <a:xfrm>
            <a:off x="604100" y="5989447"/>
            <a:ext cx="7834152" cy="369332"/>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bạn</a:t>
            </a:r>
            <a:r>
              <a:rPr lang="en-US" i="1" dirty="0" smtClean="0">
                <a:solidFill>
                  <a:schemeClr val="accent2">
                    <a:lumMod val="75000"/>
                  </a:schemeClr>
                </a:solidFill>
              </a:rPr>
              <a:t> </a:t>
            </a:r>
            <a:r>
              <a:rPr lang="en-US" i="1" dirty="0" err="1" smtClean="0">
                <a:solidFill>
                  <a:schemeClr val="accent2">
                    <a:lumMod val="75000"/>
                  </a:schemeClr>
                </a:solidFill>
              </a:rPr>
              <a:t>có</a:t>
            </a:r>
            <a:r>
              <a:rPr lang="en-US" i="1" dirty="0" smtClean="0">
                <a:solidFill>
                  <a:schemeClr val="accent2">
                    <a:lumMod val="75000"/>
                  </a:schemeClr>
                </a:solidFill>
              </a:rPr>
              <a:t> </a:t>
            </a:r>
            <a:r>
              <a:rPr lang="en-US" i="1" dirty="0" err="1" smtClean="0">
                <a:solidFill>
                  <a:schemeClr val="accent2">
                    <a:lumMod val="75000"/>
                  </a:schemeClr>
                </a:solidFill>
              </a:rPr>
              <a:t>thể</a:t>
            </a:r>
            <a:r>
              <a:rPr lang="en-US" i="1" dirty="0" smtClean="0">
                <a:solidFill>
                  <a:schemeClr val="accent2">
                    <a:lumMod val="75000"/>
                  </a:schemeClr>
                </a:solidFill>
              </a:rPr>
              <a:t> </a:t>
            </a:r>
            <a:r>
              <a:rPr lang="en-US" i="1" dirty="0" err="1" smtClean="0">
                <a:solidFill>
                  <a:schemeClr val="accent2">
                    <a:lumMod val="75000"/>
                  </a:schemeClr>
                </a:solidFill>
              </a:rPr>
              <a:t>đưa</a:t>
            </a:r>
            <a:r>
              <a:rPr lang="en-US" i="1" dirty="0" smtClean="0">
                <a:solidFill>
                  <a:schemeClr val="accent2">
                    <a:lumMod val="75000"/>
                  </a:schemeClr>
                </a:solidFill>
              </a:rPr>
              <a:t> </a:t>
            </a:r>
            <a:r>
              <a:rPr lang="en-US" i="1" dirty="0" err="1" smtClean="0">
                <a:solidFill>
                  <a:schemeClr val="accent2">
                    <a:lumMod val="75000"/>
                  </a:schemeClr>
                </a:solidFill>
              </a:rPr>
              <a:t>nhiều</a:t>
            </a:r>
            <a:r>
              <a:rPr lang="en-US" i="1" dirty="0" smtClean="0">
                <a:solidFill>
                  <a:schemeClr val="accent2">
                    <a:lumMod val="75000"/>
                  </a:schemeClr>
                </a:solidFill>
              </a:rPr>
              <a:t> </a:t>
            </a:r>
            <a:r>
              <a:rPr lang="en-US" i="1" dirty="0" err="1" smtClean="0">
                <a:solidFill>
                  <a:schemeClr val="accent2">
                    <a:lumMod val="75000"/>
                  </a:schemeClr>
                </a:solidFill>
              </a:rPr>
              <a:t>tham</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biến</a:t>
            </a:r>
            <a:r>
              <a:rPr lang="en-US" i="1" dirty="0" smtClean="0">
                <a:solidFill>
                  <a:schemeClr val="accent2">
                    <a:lumMod val="75000"/>
                  </a:schemeClr>
                </a:solidFill>
              </a:rPr>
              <a:t> </a:t>
            </a:r>
            <a:r>
              <a:rPr lang="en-US" i="1" dirty="0" err="1" smtClean="0">
                <a:solidFill>
                  <a:schemeClr val="accent2">
                    <a:lumMod val="75000"/>
                  </a:schemeClr>
                </a:solidFill>
              </a:rPr>
              <a:t>hơn</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lượng</a:t>
            </a:r>
            <a:r>
              <a:rPr lang="en-US" i="1" dirty="0" smtClean="0">
                <a:solidFill>
                  <a:schemeClr val="accent2">
                    <a:lumMod val="75000"/>
                  </a:schemeClr>
                </a:solidFill>
              </a:rPr>
              <a:t> {} </a:t>
            </a:r>
            <a:r>
              <a:rPr lang="en-US" i="1" dirty="0" err="1" smtClean="0">
                <a:solidFill>
                  <a:schemeClr val="accent2">
                    <a:lumMod val="75000"/>
                  </a:schemeClr>
                </a:solidFill>
              </a:rPr>
              <a:t>cần</a:t>
            </a:r>
            <a:r>
              <a:rPr lang="en-US" i="1" dirty="0" smtClean="0">
                <a:solidFill>
                  <a:schemeClr val="accent2">
                    <a:lumMod val="75000"/>
                  </a:schemeClr>
                </a:solidFill>
              </a:rPr>
              <a:t> </a:t>
            </a:r>
            <a:r>
              <a:rPr lang="en-US" i="1" dirty="0" err="1" smtClean="0">
                <a:solidFill>
                  <a:schemeClr val="accent2">
                    <a:lumMod val="75000"/>
                  </a:schemeClr>
                </a:solidFill>
              </a:rPr>
              <a:t>thay</a:t>
            </a:r>
            <a:r>
              <a:rPr lang="en-US" i="1" dirty="0" smtClean="0">
                <a:solidFill>
                  <a:schemeClr val="accent2">
                    <a:lumMod val="75000"/>
                  </a:schemeClr>
                </a:solidFill>
              </a:rPr>
              <a:t> </a:t>
            </a:r>
            <a:r>
              <a:rPr lang="en-US" i="1" dirty="0" err="1" smtClean="0">
                <a:solidFill>
                  <a:schemeClr val="accent2">
                    <a:lumMod val="75000"/>
                  </a:schemeClr>
                </a:solidFill>
              </a:rPr>
              <a:t>thế</a:t>
            </a:r>
            <a:endParaRPr lang="en-US" b="1" i="1" dirty="0">
              <a:solidFill>
                <a:schemeClr val="accent2">
                  <a:lumMod val="75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49.95</a:t>
            </a: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49.95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có</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569947"/>
            <a:ext cx="7834152" cy="1200329"/>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chỉ</a:t>
            </a:r>
            <a:r>
              <a:rPr lang="en-US" dirty="0" smtClean="0"/>
              <a:t> </a:t>
            </a:r>
            <a:r>
              <a:rPr lang="en-US" dirty="0" err="1" smtClean="0"/>
              <a:t>số</a:t>
            </a:r>
            <a:r>
              <a:rPr lang="en-US" dirty="0" smtClean="0"/>
              <a:t> </a:t>
            </a:r>
            <a:r>
              <a:rPr lang="en-US" dirty="0" err="1" smtClean="0"/>
              <a:t>này</a:t>
            </a:r>
            <a:r>
              <a:rPr lang="en-US" dirty="0" smtClean="0"/>
              <a:t> </a:t>
            </a:r>
            <a:r>
              <a:rPr lang="en-US" dirty="0" err="1" smtClean="0"/>
              <a:t>thì</a:t>
            </a:r>
            <a:r>
              <a:rPr lang="en-US" dirty="0" smtClean="0"/>
              <a:t> </a:t>
            </a:r>
            <a:r>
              <a:rPr lang="en-US" dirty="0" err="1" smtClean="0"/>
              <a:t>nhìn</a:t>
            </a:r>
            <a:r>
              <a:rPr lang="en-US" dirty="0" smtClean="0"/>
              <a:t> </a:t>
            </a:r>
            <a:r>
              <a:rPr lang="en-US" dirty="0" err="1" smtClean="0"/>
              <a:t>vào</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hơn</a:t>
            </a:r>
            <a:r>
              <a:rPr lang="en-US" dirty="0" smtClean="0"/>
              <a:t>:</a:t>
            </a:r>
          </a:p>
          <a:p>
            <a:r>
              <a:rPr lang="en-US" b="1" dirty="0" smtClean="0"/>
              <a:t>- </a:t>
            </a:r>
            <a:r>
              <a:rPr lang="en-US" b="1" dirty="0" err="1" smtClean="0"/>
              <a:t>quanlity</a:t>
            </a:r>
            <a:r>
              <a:rPr lang="en-US" b="1" dirty="0" smtClean="0"/>
              <a:t>: </a:t>
            </a:r>
            <a:r>
              <a:rPr lang="en-US" dirty="0" err="1" smtClean="0"/>
              <a:t>sẽ</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field </a:t>
            </a:r>
            <a:r>
              <a:rPr lang="en-US" dirty="0" err="1" smtClean="0"/>
              <a:t>số</a:t>
            </a:r>
            <a:r>
              <a:rPr lang="en-US" dirty="0" smtClean="0"/>
              <a:t> {0}</a:t>
            </a:r>
          </a:p>
          <a:p>
            <a:r>
              <a:rPr lang="en-US" b="1" dirty="0" smtClean="0"/>
              <a:t>- price: </a:t>
            </a:r>
            <a:r>
              <a:rPr lang="en-US" dirty="0" err="1"/>
              <a:t>sẽ</a:t>
            </a:r>
            <a:r>
              <a:rPr lang="en-US" dirty="0"/>
              <a:t> </a:t>
            </a:r>
            <a:r>
              <a:rPr lang="en-US" dirty="0" err="1"/>
              <a:t>tương</a:t>
            </a:r>
            <a:r>
              <a:rPr lang="en-US" dirty="0"/>
              <a:t> </a:t>
            </a:r>
            <a:r>
              <a:rPr lang="en-US" dirty="0" err="1"/>
              <a:t>ứng</a:t>
            </a:r>
            <a:r>
              <a:rPr lang="en-US" dirty="0"/>
              <a:t> </a:t>
            </a:r>
            <a:r>
              <a:rPr lang="en-US" dirty="0" err="1"/>
              <a:t>với</a:t>
            </a:r>
            <a:r>
              <a:rPr lang="en-US" dirty="0"/>
              <a:t> field </a:t>
            </a:r>
            <a:r>
              <a:rPr lang="en-US" dirty="0" err="1"/>
              <a:t>số</a:t>
            </a:r>
            <a:r>
              <a:rPr lang="en-US" dirty="0"/>
              <a:t> </a:t>
            </a:r>
            <a:r>
              <a:rPr lang="en-US" dirty="0" smtClean="0"/>
              <a:t>{1}</a:t>
            </a:r>
          </a:p>
          <a:p>
            <a:r>
              <a:rPr lang="en-US" dirty="0" err="1" smtClean="0"/>
              <a:t>Và</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các</a:t>
            </a:r>
            <a:r>
              <a:rPr lang="en-US" dirty="0" smtClean="0"/>
              <a:t> field </a:t>
            </a:r>
            <a:r>
              <a:rPr lang="en-US" dirty="0" err="1" smtClean="0"/>
              <a:t>bất</a:t>
            </a:r>
            <a:r>
              <a:rPr lang="en-US" dirty="0" smtClean="0"/>
              <a:t> </a:t>
            </a:r>
            <a:r>
              <a:rPr lang="en-US" dirty="0" err="1" smtClean="0"/>
              <a:t>ký</a:t>
            </a:r>
            <a:r>
              <a:rPr lang="en-US" dirty="0" smtClean="0"/>
              <a:t> ở </a:t>
            </a:r>
            <a:r>
              <a:rPr lang="en-US" dirty="0" err="1" smtClean="0"/>
              <a:t>đâu</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ghi</a:t>
            </a:r>
            <a:r>
              <a:rPr lang="en-US" dirty="0" smtClean="0"/>
              <a:t> </a:t>
            </a:r>
            <a:r>
              <a:rPr lang="en-US" dirty="0" err="1" smtClean="0"/>
              <a:t>số</a:t>
            </a:r>
            <a:r>
              <a:rPr lang="en-US" dirty="0" smtClean="0"/>
              <a:t> </a:t>
            </a:r>
            <a:r>
              <a:rPr lang="en-US" dirty="0" err="1" smtClean="0"/>
              <a:t>vào</a:t>
            </a:r>
            <a:r>
              <a:rPr lang="en-US" dirty="0" smtClean="0"/>
              <a:t> </a:t>
            </a:r>
            <a:r>
              <a:rPr lang="en-US" dirty="0" err="1" smtClean="0"/>
              <a:t>là</a:t>
            </a:r>
            <a:r>
              <a:rPr lang="en-US" dirty="0" smtClean="0"/>
              <a:t> </a:t>
            </a:r>
            <a:r>
              <a:rPr lang="en-US" dirty="0" err="1" smtClean="0"/>
              <a:t>được</a:t>
            </a:r>
            <a:r>
              <a:rPr lang="en-US" dirty="0" smtClean="0"/>
              <a:t>.</a:t>
            </a:r>
            <a:endParaRPr lang="en-US" dirty="0"/>
          </a:p>
        </p:txBody>
      </p:sp>
      <p:sp>
        <p:nvSpPr>
          <p:cNvPr id="12" name="TextBox 11"/>
          <p:cNvSpPr txBox="1"/>
          <p:nvPr/>
        </p:nvSpPr>
        <p:spPr>
          <a:xfrm>
            <a:off x="604100" y="5886198"/>
            <a:ext cx="7834152" cy="646331"/>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nếu</a:t>
            </a:r>
            <a:r>
              <a:rPr lang="en-US" i="1" dirty="0" smtClean="0">
                <a:solidFill>
                  <a:schemeClr val="accent2">
                    <a:lumMod val="75000"/>
                  </a:schemeClr>
                </a:solidFill>
              </a:rPr>
              <a:t> </a:t>
            </a:r>
            <a:r>
              <a:rPr lang="en-US" i="1" dirty="0" err="1" smtClean="0">
                <a:solidFill>
                  <a:schemeClr val="accent2">
                    <a:lumMod val="75000"/>
                  </a:schemeClr>
                </a:solidFill>
              </a:rPr>
              <a:t>đã</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a:t>
            </a:r>
            <a:r>
              <a:rPr lang="en-US" i="1" dirty="0" err="1" smtClean="0">
                <a:solidFill>
                  <a:schemeClr val="accent2">
                    <a:lumMod val="75000"/>
                  </a:schemeClr>
                </a:solidFill>
              </a:rPr>
              <a:t>tất</a:t>
            </a:r>
            <a:r>
              <a:rPr lang="en-US" i="1" dirty="0" smtClean="0">
                <a:solidFill>
                  <a:schemeClr val="accent2">
                    <a:lumMod val="75000"/>
                  </a:schemeClr>
                </a:solidFill>
              </a:rPr>
              <a:t> </a:t>
            </a:r>
            <a:r>
              <a:rPr lang="en-US" i="1" dirty="0" err="1" smtClean="0">
                <a:solidFill>
                  <a:schemeClr val="accent2">
                    <a:lumMod val="75000"/>
                  </a:schemeClr>
                </a:solidFill>
              </a:rPr>
              <a:t>cả</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field </a:t>
            </a:r>
            <a:r>
              <a:rPr lang="en-US" i="1" dirty="0" err="1" smtClean="0">
                <a:solidFill>
                  <a:schemeClr val="accent2">
                    <a:lumMod val="75000"/>
                  </a:schemeClr>
                </a:solidFill>
              </a:rPr>
              <a:t>đều</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chứ</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{0}. Python </a:t>
            </a:r>
            <a:r>
              <a:rPr lang="en-US" i="1" dirty="0" err="1" smtClean="0">
                <a:solidFill>
                  <a:schemeClr val="accent2">
                    <a:lumMod val="75000"/>
                  </a:schemeClr>
                </a:solidFill>
              </a:rPr>
              <a:t>sẽ</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xử</a:t>
            </a:r>
            <a:r>
              <a:rPr lang="en-US" i="1" dirty="0" smtClean="0">
                <a:solidFill>
                  <a:schemeClr val="accent2">
                    <a:lumMod val="75000"/>
                  </a:schemeClr>
                </a:solidFill>
              </a:rPr>
              <a:t> </a:t>
            </a:r>
            <a:r>
              <a:rPr lang="en-US" i="1" dirty="0" err="1" smtClean="0">
                <a:solidFill>
                  <a:schemeClr val="accent2">
                    <a:lumMod val="75000"/>
                  </a:schemeClr>
                </a:solidFill>
              </a:rPr>
              <a:t>lý</a:t>
            </a:r>
            <a:r>
              <a:rPr lang="en-US" i="1" dirty="0" smtClean="0">
                <a:solidFill>
                  <a:schemeClr val="accent2">
                    <a:lumMod val="75000"/>
                  </a:schemeClr>
                </a:solidFill>
              </a:rPr>
              <a:t> </a:t>
            </a:r>
            <a:r>
              <a:rPr lang="en-US" i="1" dirty="0" err="1" smtClean="0">
                <a:solidFill>
                  <a:schemeClr val="accent2">
                    <a:lumMod val="75000"/>
                  </a:schemeClr>
                </a:solidFill>
              </a:rPr>
              <a:t>đúng</a:t>
            </a:r>
            <a:r>
              <a:rPr lang="en-US" i="1" dirty="0" smtClean="0">
                <a:solidFill>
                  <a:schemeClr val="accent2">
                    <a:lumMod val="75000"/>
                  </a:schemeClr>
                </a:solidFill>
              </a:rPr>
              <a:t>.</a:t>
            </a:r>
            <a:endParaRPr lang="en-US" b="1" i="1" dirty="0">
              <a:solidFill>
                <a:schemeClr val="accent2">
                  <a:lumMod val="75000"/>
                </a:schemeClr>
              </a:solidFill>
            </a:endParaRPr>
          </a:p>
        </p:txBody>
      </p:sp>
    </p:spTree>
    <p:extLst>
      <p:ext uri="{BB962C8B-B14F-4D97-AF65-F5344CB8AC3E}">
        <p14:creationId xmlns:p14="http://schemas.microsoft.com/office/powerpoint/2010/main" val="1961420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9.4 </a:t>
            </a:r>
            <a:r>
              <a:rPr lang="en-US" dirty="0"/>
              <a:t>Escape </a:t>
            </a:r>
            <a:r>
              <a:rPr lang="en-US" dirty="0" smtClean="0"/>
              <a:t>Character</a:t>
            </a:r>
            <a:endParaRPr lang="en-US" dirty="0">
              <a:solidFill>
                <a:srgbClr val="FF0000"/>
              </a:solidFill>
            </a:endParaRPr>
          </a:p>
        </p:txBody>
      </p:sp>
      <p:sp>
        <p:nvSpPr>
          <p:cNvPr id="14" name="TextBox 13"/>
          <p:cNvSpPr txBox="1"/>
          <p:nvPr/>
        </p:nvSpPr>
        <p:spPr>
          <a:xfrm>
            <a:off x="774221" y="2098011"/>
            <a:ext cx="7834152" cy="2862322"/>
          </a:xfrm>
          <a:prstGeom prst="rect">
            <a:avLst/>
          </a:prstGeom>
          <a:noFill/>
        </p:spPr>
        <p:txBody>
          <a:bodyPr wrap="square" rtlCol="0">
            <a:spAutoFit/>
          </a:bodyPr>
          <a:lstStyle/>
          <a:p>
            <a:r>
              <a:rPr lang="vi-VN" dirty="0"/>
              <a:t>Trong Python, ký tự escape (escape character) là một ký tự đặc biệt được sử dụng để thể hiện các ký tự không thể hiện hoặc có ý nghĩa đặc biệt trong chuỗi. Khi bạn sử dụng ký tự escape, nó cho phép bạn đưa vào chuỗi những ký tự đặc biệt như dấu nháy kép, dấu nháy đơn, dấu gạch chéo ngược, và các ký tự khác mà không bị xem là kết thúc của chuỗi hoặc gây ra sự hiểu lầm về cú pháp.</a:t>
            </a:r>
          </a:p>
          <a:p>
            <a:endParaRPr lang="vi-VN" dirty="0"/>
          </a:p>
          <a:p>
            <a:r>
              <a:rPr lang="vi-VN" dirty="0"/>
              <a:t>Ký tự escape được ký hiệu bằng một dấu gạch chéo ngược ("") theo sau là ký tự đại diện cho ý nghĩa cụ thể. Dưới đây là một số ví dụ về ký tự escape phổ biến trong Python:</a:t>
            </a:r>
            <a:endParaRPr lang="en-US"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khái</a:t>
            </a:r>
            <a:r>
              <a:rPr lang="en-US" b="1" dirty="0" smtClean="0"/>
              <a:t> </a:t>
            </a:r>
            <a:r>
              <a:rPr lang="en-US" b="1" dirty="0" err="1" smtClean="0"/>
              <a:t>niệm</a:t>
            </a:r>
            <a:r>
              <a:rPr lang="en-US" b="1" dirty="0" smtClean="0"/>
              <a:t> Escape</a:t>
            </a:r>
            <a:endParaRPr lang="en-US" b="1" dirty="0">
              <a:solidFill>
                <a:srgbClr val="FF0000"/>
              </a:solidFill>
            </a:endParaRPr>
          </a:p>
        </p:txBody>
      </p:sp>
      <p:sp>
        <p:nvSpPr>
          <p:cNvPr id="13" name="TextBox 12"/>
          <p:cNvSpPr txBox="1"/>
          <p:nvPr/>
        </p:nvSpPr>
        <p:spPr>
          <a:xfrm>
            <a:off x="774221" y="5128290"/>
            <a:ext cx="7834152" cy="1200329"/>
          </a:xfrm>
          <a:prstGeom prst="rect">
            <a:avLst/>
          </a:prstGeom>
          <a:noFill/>
        </p:spPr>
        <p:txBody>
          <a:bodyPr wrap="square" rtlCol="0">
            <a:spAutoFit/>
          </a:bodyPr>
          <a:lstStyle/>
          <a:p>
            <a:r>
              <a:rPr lang="en-US" dirty="0"/>
              <a:t>\n: </a:t>
            </a:r>
            <a:r>
              <a:rPr lang="en-US" dirty="0" err="1"/>
              <a:t>Ký</a:t>
            </a:r>
            <a:r>
              <a:rPr lang="en-US" dirty="0"/>
              <a:t> </a:t>
            </a:r>
            <a:r>
              <a:rPr lang="en-US" dirty="0" err="1"/>
              <a:t>tự</a:t>
            </a:r>
            <a:r>
              <a:rPr lang="en-US" dirty="0"/>
              <a:t> </a:t>
            </a:r>
            <a:r>
              <a:rPr lang="en-US" dirty="0" err="1"/>
              <a:t>xuống</a:t>
            </a:r>
            <a:r>
              <a:rPr lang="en-US" dirty="0"/>
              <a:t> </a:t>
            </a:r>
            <a:r>
              <a:rPr lang="en-US" dirty="0" err="1"/>
              <a:t>dòng</a:t>
            </a:r>
            <a:r>
              <a:rPr lang="en-US" dirty="0"/>
              <a:t> (newline</a:t>
            </a:r>
            <a:r>
              <a:rPr lang="en-US" dirty="0" smtClean="0"/>
              <a:t>)</a:t>
            </a:r>
          </a:p>
          <a:p>
            <a:r>
              <a:rPr lang="en-US" dirty="0"/>
              <a:t>\t: </a:t>
            </a:r>
            <a:r>
              <a:rPr lang="en-US" dirty="0" err="1"/>
              <a:t>Ký</a:t>
            </a:r>
            <a:r>
              <a:rPr lang="en-US" dirty="0"/>
              <a:t> </a:t>
            </a:r>
            <a:r>
              <a:rPr lang="en-US" dirty="0" err="1"/>
              <a:t>tự</a:t>
            </a:r>
            <a:r>
              <a:rPr lang="en-US" dirty="0"/>
              <a:t> tab </a:t>
            </a:r>
            <a:r>
              <a:rPr lang="en-US" dirty="0" err="1"/>
              <a:t>ngang</a:t>
            </a:r>
            <a:r>
              <a:rPr lang="en-US" dirty="0"/>
              <a:t> (tab</a:t>
            </a:r>
            <a:r>
              <a:rPr lang="en-US" dirty="0" smtClean="0"/>
              <a:t>)</a:t>
            </a:r>
          </a:p>
          <a:p>
            <a:r>
              <a:rPr lang="en-US" dirty="0"/>
              <a:t>": </a:t>
            </a:r>
            <a:r>
              <a:rPr lang="en-US" dirty="0" err="1"/>
              <a:t>Dấu</a:t>
            </a:r>
            <a:r>
              <a:rPr lang="en-US" dirty="0"/>
              <a:t> </a:t>
            </a:r>
            <a:r>
              <a:rPr lang="en-US" dirty="0" err="1"/>
              <a:t>nháy</a:t>
            </a:r>
            <a:r>
              <a:rPr lang="en-US" dirty="0"/>
              <a:t> </a:t>
            </a:r>
            <a:r>
              <a:rPr lang="en-US" dirty="0" err="1" smtClean="0"/>
              <a:t>kép</a:t>
            </a:r>
            <a:endParaRPr lang="en-US" dirty="0" smtClean="0"/>
          </a:p>
          <a:p>
            <a:r>
              <a:rPr lang="vi-VN" dirty="0"/>
              <a:t>': Dấu nháy </a:t>
            </a:r>
            <a:r>
              <a:rPr lang="vi-VN" dirty="0" smtClean="0"/>
              <a:t>đơn</a:t>
            </a:r>
            <a:endParaRPr lang="en-US" dirty="0">
              <a:solidFill>
                <a:srgbClr val="FF0000"/>
              </a:solidFill>
            </a:endParaRPr>
          </a:p>
        </p:txBody>
      </p:sp>
    </p:spTree>
    <p:extLst>
      <p:ext uri="{BB962C8B-B14F-4D97-AF65-F5344CB8AC3E}">
        <p14:creationId xmlns:p14="http://schemas.microsoft.com/office/powerpoint/2010/main" val="3937770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9.4 Escape Character</a:t>
            </a:r>
            <a:endParaRPr lang="en-US" dirty="0">
              <a:solidFill>
                <a:srgbClr val="FF0000"/>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Escape</a:t>
            </a:r>
            <a:endParaRPr lang="en-US" b="1" dirty="0">
              <a:solidFill>
                <a:srgbClr val="FF0000"/>
              </a:solidFill>
            </a:endParaRPr>
          </a:p>
        </p:txBody>
      </p:sp>
      <p:sp>
        <p:nvSpPr>
          <p:cNvPr id="9" name="Rectangle 8"/>
          <p:cNvSpPr/>
          <p:nvPr/>
        </p:nvSpPr>
        <p:spPr>
          <a:xfrm>
            <a:off x="699793" y="2522669"/>
            <a:ext cx="8057096" cy="3229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80546" y="2672828"/>
            <a:ext cx="7721193" cy="2800767"/>
          </a:xfrm>
          <a:prstGeom prst="rect">
            <a:avLst/>
          </a:prstGeom>
          <a:noFill/>
        </p:spPr>
        <p:txBody>
          <a:bodyPr wrap="square" rtlCol="0">
            <a:spAutoFit/>
          </a:bodyPr>
          <a:lstStyle/>
          <a:p>
            <a:r>
              <a:rPr lang="vi-VN" dirty="0" smtClean="0">
                <a:solidFill>
                  <a:schemeClr val="bg1"/>
                </a:solidFill>
              </a:rPr>
              <a:t>print</a:t>
            </a:r>
            <a:r>
              <a:rPr lang="vi-VN" dirty="0">
                <a:solidFill>
                  <a:schemeClr val="bg1"/>
                </a:solidFill>
              </a:rPr>
              <a:t>("Dòng 1\nDòng 2")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hai dòng cách nhau bởi dấu xuống dòng (\n) </a:t>
            </a:r>
            <a:endParaRPr lang="en-US" sz="1600" dirty="0" smtClean="0">
              <a:solidFill>
                <a:schemeClr val="accent6">
                  <a:lumMod val="75000"/>
                </a:schemeClr>
              </a:solidFill>
            </a:endParaRPr>
          </a:p>
          <a:p>
            <a:r>
              <a:rPr lang="vi-VN" dirty="0" smtClean="0">
                <a:solidFill>
                  <a:schemeClr val="bg1"/>
                </a:solidFill>
              </a:rPr>
              <a:t>print</a:t>
            </a:r>
            <a:r>
              <a:rPr lang="vi-VN" dirty="0">
                <a:solidFill>
                  <a:schemeClr val="bg1"/>
                </a:solidFill>
              </a:rPr>
              <a:t>("Tab:\t\tKý tự tiếp theo sau tab")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ký tự tab (\t) để tạo khoảng cách</a:t>
            </a:r>
            <a:r>
              <a:rPr lang="vi-VN" dirty="0">
                <a:solidFill>
                  <a:schemeClr val="bg1"/>
                </a:solidFill>
              </a:rPr>
              <a:t> </a:t>
            </a:r>
            <a:endParaRPr lang="en-US" dirty="0" smtClean="0">
              <a:solidFill>
                <a:schemeClr val="bg1"/>
              </a:solidFill>
            </a:endParaRPr>
          </a:p>
          <a:p>
            <a:r>
              <a:rPr lang="vi-VN" dirty="0" smtClean="0">
                <a:solidFill>
                  <a:schemeClr val="bg1"/>
                </a:solidFill>
              </a:rPr>
              <a:t>print</a:t>
            </a:r>
            <a:r>
              <a:rPr lang="vi-VN" dirty="0">
                <a:solidFill>
                  <a:schemeClr val="bg1"/>
                </a:solidFill>
              </a:rPr>
              <a:t>("Dấu nháy kép: \"Ví dụ</a:t>
            </a:r>
            <a:r>
              <a:rPr lang="vi-VN" dirty="0" smtClean="0">
                <a:solidFill>
                  <a:schemeClr val="bg1"/>
                </a:solidFill>
              </a:rPr>
              <a:t>\"</a:t>
            </a:r>
            <a:r>
              <a:rPr lang="en-US" dirty="0" smtClean="0">
                <a:solidFill>
                  <a:schemeClr val="bg1"/>
                </a:solidFill>
              </a:rPr>
              <a: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kép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nháy đơn: </a:t>
            </a:r>
            <a:r>
              <a:rPr lang="en-US" dirty="0" smtClean="0">
                <a:solidFill>
                  <a:schemeClr val="bg1"/>
                </a:solidFill>
              </a:rPr>
              <a:t>I</a:t>
            </a:r>
            <a:r>
              <a:rPr lang="vi-VN" dirty="0" smtClean="0">
                <a:solidFill>
                  <a:schemeClr val="bg1"/>
                </a:solidFill>
              </a:rPr>
              <a:t>\</a:t>
            </a:r>
            <a:r>
              <a:rPr lang="vi-VN" dirty="0">
                <a:solidFill>
                  <a:schemeClr val="bg1"/>
                </a:solidFill>
              </a:rPr>
              <a:t>'</a:t>
            </a:r>
            <a:r>
              <a:rPr lang="en-US" dirty="0" smtClean="0">
                <a:solidFill>
                  <a:schemeClr val="bg1"/>
                </a:solidFill>
              </a:rPr>
              <a:t>m a student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đơn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gạch chéo ngược: \\")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dấu gạch chéo ngược (\) trong chuỗi</a:t>
            </a:r>
            <a:endParaRPr lang="en-US" sz="1600" dirty="0">
              <a:solidFill>
                <a:schemeClr val="accent6">
                  <a:lumMod val="75000"/>
                </a:schemeClr>
              </a:solidFill>
            </a:endParaRPr>
          </a:p>
        </p:txBody>
      </p:sp>
      <p:sp>
        <p:nvSpPr>
          <p:cNvPr id="4" name="TextBox 3"/>
          <p:cNvSpPr txBox="1"/>
          <p:nvPr/>
        </p:nvSpPr>
        <p:spPr>
          <a:xfrm>
            <a:off x="699793" y="2064117"/>
            <a:ext cx="7582970" cy="369332"/>
          </a:xfrm>
          <a:prstGeom prst="rect">
            <a:avLst/>
          </a:prstGeom>
          <a:noFill/>
        </p:spPr>
        <p:txBody>
          <a:bodyPr wrap="square" rtlCol="0">
            <a:spAutoFit/>
          </a:bodyPr>
          <a:lstStyle/>
          <a:p>
            <a:r>
              <a:rPr lang="vi-VN" dirty="0"/>
              <a:t>Sử dụng ký tự escape để in ra các ký tự đặc biệt trong </a:t>
            </a:r>
            <a:r>
              <a:rPr lang="vi-VN" dirty="0" smtClean="0"/>
              <a:t>chuỗi</a:t>
            </a:r>
            <a:endParaRPr lang="en-US" dirty="0"/>
          </a:p>
        </p:txBody>
      </p:sp>
      <p:sp>
        <p:nvSpPr>
          <p:cNvPr id="12" name="TextBox 11"/>
          <p:cNvSpPr txBox="1"/>
          <p:nvPr/>
        </p:nvSpPr>
        <p:spPr>
          <a:xfrm>
            <a:off x="621026" y="5841434"/>
            <a:ext cx="8135863" cy="646331"/>
          </a:xfrm>
          <a:prstGeom prst="rect">
            <a:avLst/>
          </a:prstGeom>
          <a:noFill/>
        </p:spPr>
        <p:txBody>
          <a:bodyPr wrap="square" rtlCol="0">
            <a:spAutoFit/>
          </a:bodyPr>
          <a:lstStyle/>
          <a:p>
            <a:r>
              <a:rPr lang="en-US" dirty="0" err="1" smtClean="0"/>
              <a:t>Tham</a:t>
            </a:r>
            <a:r>
              <a:rPr lang="en-US" dirty="0" smtClean="0"/>
              <a:t> </a:t>
            </a:r>
            <a:r>
              <a:rPr lang="en-US" dirty="0" err="1" smtClean="0"/>
              <a:t>khảo</a:t>
            </a:r>
            <a:r>
              <a:rPr lang="en-US" dirty="0" smtClean="0"/>
              <a:t> link </a:t>
            </a:r>
            <a:r>
              <a:rPr lang="en-US" dirty="0" err="1" smtClean="0"/>
              <a:t>sau</a:t>
            </a:r>
            <a:r>
              <a:rPr lang="en-US" dirty="0" smtClean="0"/>
              <a:t>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chuỗi</a:t>
            </a:r>
            <a:r>
              <a:rPr lang="en-US" dirty="0" smtClean="0"/>
              <a:t>:  https</a:t>
            </a:r>
            <a:r>
              <a:rPr lang="en-US" dirty="0"/>
              <a:t>://www.w3schools.com/python/python_strings_methods.asp</a:t>
            </a:r>
          </a:p>
        </p:txBody>
      </p:sp>
    </p:spTree>
    <p:extLst>
      <p:ext uri="{BB962C8B-B14F-4D97-AF65-F5344CB8AC3E}">
        <p14:creationId xmlns:p14="http://schemas.microsoft.com/office/powerpoint/2010/main" val="30358998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9</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75366" y="1893171"/>
            <a:ext cx="648586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gọi</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a:solidFill>
                  <a:schemeClr val="bg1"/>
                </a:solidFill>
              </a:rPr>
              <a:t>Chuỗi</a:t>
            </a:r>
            <a:r>
              <a:rPr lang="en-US" dirty="0">
                <a:solidFill>
                  <a:schemeClr val="bg1"/>
                </a:solidFill>
              </a:rPr>
              <a:t> (</a:t>
            </a:r>
            <a:r>
              <a:rPr lang="en-US" dirty="0" smtClean="0">
                <a:solidFill>
                  <a:schemeClr val="bg1"/>
                </a:solidFill>
              </a:rPr>
              <a:t>String)</a:t>
            </a:r>
            <a:endParaRPr lang="en-US" dirty="0">
              <a:solidFill>
                <a:schemeClr val="bg1"/>
              </a:solidFill>
            </a:endParaRPr>
          </a:p>
        </p:txBody>
      </p:sp>
      <p:sp>
        <p:nvSpPr>
          <p:cNvPr id="18" name="TextBox 17"/>
          <p:cNvSpPr txBox="1"/>
          <p:nvPr/>
        </p:nvSpPr>
        <p:spPr>
          <a:xfrm>
            <a:off x="2275367" y="2764247"/>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a:t>
            </a:r>
            <a:r>
              <a:rPr lang="en-US" dirty="0" err="1" smtClean="0">
                <a:solidFill>
                  <a:schemeClr val="bg1"/>
                </a:solidFill>
              </a:rPr>
              <a:t>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Chuỗi</a:t>
            </a:r>
            <a:endParaRPr lang="en-US" dirty="0">
              <a:solidFill>
                <a:schemeClr val="bg1"/>
              </a:solidFill>
            </a:endParaRPr>
          </a:p>
        </p:txBody>
      </p:sp>
      <p:sp>
        <p:nvSpPr>
          <p:cNvPr id="19" name="TextBox 18"/>
          <p:cNvSpPr txBox="1"/>
          <p:nvPr/>
        </p:nvSpPr>
        <p:spPr>
          <a:xfrm>
            <a:off x="2275367" y="4274161"/>
            <a:ext cx="5178056"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dãy</a:t>
            </a:r>
            <a:r>
              <a:rPr lang="en-US" dirty="0" smtClean="0">
                <a:solidFill>
                  <a:schemeClr val="bg1"/>
                </a:solidFill>
              </a:rPr>
              <a:t> </a:t>
            </a:r>
            <a:r>
              <a:rPr lang="en-US" dirty="0" err="1" smtClean="0">
                <a:solidFill>
                  <a:schemeClr val="bg1"/>
                </a:solidFill>
              </a:rPr>
              <a:t>thoát</a:t>
            </a:r>
            <a:r>
              <a:rPr lang="en-US" dirty="0" smtClean="0">
                <a:solidFill>
                  <a:schemeClr val="bg1"/>
                </a:solidFill>
              </a:rPr>
              <a:t> Escape </a:t>
            </a:r>
            <a:r>
              <a:rPr lang="en-US" dirty="0" err="1" smtClean="0">
                <a:solidFill>
                  <a:schemeClr val="bg1"/>
                </a:solidFill>
              </a:rPr>
              <a:t>trong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endParaRPr lang="en-US" dirty="0">
              <a:solidFill>
                <a:schemeClr val="bg1"/>
              </a:solidFill>
            </a:endParaRPr>
          </a:p>
        </p:txBody>
      </p:sp>
      <p:sp>
        <p:nvSpPr>
          <p:cNvPr id="20" name="TextBox 19"/>
          <p:cNvSpPr txBox="1"/>
          <p:nvPr/>
        </p:nvSpPr>
        <p:spPr>
          <a:xfrm>
            <a:off x="2275367" y="3490400"/>
            <a:ext cx="517805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a:solidFill>
                  <a:schemeClr val="bg1"/>
                </a:solidFill>
              </a:rPr>
              <a:t>đ</a:t>
            </a:r>
            <a:r>
              <a:rPr lang="en-US" dirty="0" err="1" smtClean="0">
                <a:solidFill>
                  <a:schemeClr val="bg1"/>
                </a:solidFill>
              </a:rPr>
              <a:t>ịnh</a:t>
            </a:r>
            <a:r>
              <a:rPr lang="en-US" dirty="0" smtClean="0">
                <a:solidFill>
                  <a:schemeClr val="bg1"/>
                </a:solidFill>
              </a:rPr>
              <a:t> </a:t>
            </a:r>
            <a:r>
              <a:rPr lang="en-US" dirty="0" err="1" smtClean="0">
                <a:solidFill>
                  <a:schemeClr val="bg1"/>
                </a:solidFill>
              </a:rPr>
              <a:t>dạng</a:t>
            </a:r>
            <a:r>
              <a:rPr lang="en-US" dirty="0" smtClean="0">
                <a:solidFill>
                  <a:schemeClr val="bg1"/>
                </a:solidFill>
              </a:rPr>
              <a:t> </a:t>
            </a:r>
            <a:r>
              <a:rPr lang="en-US" dirty="0" err="1" smtClean="0">
                <a:solidFill>
                  <a:schemeClr val="bg1"/>
                </a:solidFill>
              </a:rPr>
              <a:t>chuỗi</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khuôn</a:t>
            </a:r>
            <a:r>
              <a:rPr lang="en-US" dirty="0" smtClean="0">
                <a:solidFill>
                  <a:schemeClr val="bg1"/>
                </a:solidFill>
              </a:rPr>
              <a:t> format()</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a:t>Chuỗi</a:t>
            </a:r>
            <a:r>
              <a:rPr lang="en-US" dirty="0"/>
              <a:t> (</a:t>
            </a:r>
            <a:r>
              <a:rPr lang="en-US" dirty="0" smtClean="0"/>
              <a:t>String)</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Chuỗi</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Dãy</a:t>
            </a:r>
            <a:r>
              <a:rPr lang="en-US" dirty="0" smtClean="0"/>
              <a:t> </a:t>
            </a:r>
            <a:r>
              <a:rPr lang="en-US" dirty="0" err="1" smtClean="0"/>
              <a:t>thoát</a:t>
            </a:r>
            <a:r>
              <a:rPr lang="en-US" dirty="0" smtClean="0"/>
              <a:t> Escape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Định</a:t>
            </a:r>
            <a:r>
              <a:rPr lang="en-US" dirty="0" smtClean="0"/>
              <a:t> </a:t>
            </a:r>
            <a:r>
              <a:rPr lang="en-US" dirty="0" err="1" smtClean="0"/>
              <a:t>dạng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khuôn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String</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kiểu dữ liệu chuỗi (string) là một dạng dữ liệu dùng để lưu trữ văn bản, chữ số, ký tự, hoặc bất kỳ dãy các ký tự nào</a:t>
            </a:r>
            <a:endParaRPr lang="en-US" dirty="0"/>
          </a:p>
        </p:txBody>
      </p:sp>
      <p:sp>
        <p:nvSpPr>
          <p:cNvPr id="14" name="TextBox 13"/>
          <p:cNvSpPr txBox="1"/>
          <p:nvPr/>
        </p:nvSpPr>
        <p:spPr>
          <a:xfrm>
            <a:off x="925033" y="2708821"/>
            <a:ext cx="7697972" cy="923330"/>
          </a:xfrm>
          <a:prstGeom prst="rect">
            <a:avLst/>
          </a:prstGeom>
          <a:noFill/>
        </p:spPr>
        <p:txBody>
          <a:bodyPr wrap="square" rtlCol="0">
            <a:spAutoFit/>
          </a:bodyPr>
          <a:lstStyle/>
          <a:p>
            <a:r>
              <a:rPr lang="vi-VN" dirty="0"/>
              <a:t>Chuỗi trong Python được biểu diễn bằng các ký tự nằm trong cặp dấu nháy đơn ('...') hoặc nháy kép ("..."). Python hỗ trợ các thao tác và phương thức mạnh mẽ để làm việc với kiểu dữ liệu chuỗi</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8172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3842487"/>
            <a:ext cx="7774356" cy="26540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3965780"/>
            <a:ext cx="7402216" cy="2308324"/>
          </a:xfrm>
          <a:prstGeom prst="rect">
            <a:avLst/>
          </a:prstGeom>
          <a:noFill/>
        </p:spPr>
        <p:txBody>
          <a:bodyPr wrap="square" rtlCol="0">
            <a:spAutoFit/>
          </a:bodyPr>
          <a:lstStyle/>
          <a:p>
            <a:r>
              <a:rPr lang="vi-VN" dirty="0">
                <a:solidFill>
                  <a:schemeClr val="accent6">
                    <a:lumMod val="75000"/>
                  </a:schemeClr>
                </a:solidFill>
              </a:rPr>
              <a:t># Khai báo chuỗi bằng cặp dấu nháy đơn</a:t>
            </a:r>
            <a:endParaRPr lang="en-US" dirty="0" smtClean="0">
              <a:solidFill>
                <a:schemeClr val="accent6">
                  <a:lumMod val="75000"/>
                </a:schemeClr>
              </a:solidFill>
            </a:endParaRPr>
          </a:p>
          <a:p>
            <a:r>
              <a:rPr lang="en-US" dirty="0" smtClean="0">
                <a:solidFill>
                  <a:schemeClr val="bg1"/>
                </a:solidFill>
              </a:rPr>
              <a:t>string1 </a:t>
            </a:r>
            <a:r>
              <a:rPr lang="en-US" dirty="0">
                <a:solidFill>
                  <a:schemeClr val="bg1"/>
                </a:solidFill>
              </a:rPr>
              <a:t>= </a:t>
            </a:r>
            <a:r>
              <a:rPr lang="en-US" dirty="0">
                <a:solidFill>
                  <a:schemeClr val="accent2">
                    <a:lumMod val="75000"/>
                  </a:schemeClr>
                </a:solidFill>
              </a:rPr>
              <a:t>'Hello, World</a:t>
            </a:r>
            <a:r>
              <a:rPr lang="en-US" dirty="0" smtClean="0">
                <a:solidFill>
                  <a:schemeClr val="accent2">
                    <a:lumMod val="75000"/>
                  </a:schemeClr>
                </a:solidFill>
              </a:rPr>
              <a:t>!'</a:t>
            </a:r>
          </a:p>
          <a:p>
            <a:r>
              <a:rPr lang="en-US" dirty="0">
                <a:solidFill>
                  <a:schemeClr val="accent6">
                    <a:lumMod val="75000"/>
                  </a:schemeClr>
                </a:solidFill>
              </a:rPr>
              <a:t># </a:t>
            </a:r>
            <a:r>
              <a:rPr lang="en-US" dirty="0" err="1">
                <a:solidFill>
                  <a:schemeClr val="accent6">
                    <a:lumMod val="75000"/>
                  </a:schemeClr>
                </a:solidFill>
              </a:rPr>
              <a:t>Khai</a:t>
            </a:r>
            <a:r>
              <a:rPr lang="en-US" dirty="0">
                <a:solidFill>
                  <a:schemeClr val="accent6">
                    <a:lumMod val="75000"/>
                  </a:schemeClr>
                </a:solidFill>
              </a:rPr>
              <a:t> </a:t>
            </a:r>
            <a:r>
              <a:rPr lang="en-US" dirty="0" err="1">
                <a:solidFill>
                  <a:schemeClr val="accent6">
                    <a:lumMod val="75000"/>
                  </a:schemeClr>
                </a:solidFill>
              </a:rPr>
              <a:t>báo</a:t>
            </a:r>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bằng</a:t>
            </a:r>
            <a:r>
              <a:rPr lang="en-US" dirty="0">
                <a:solidFill>
                  <a:schemeClr val="accent6">
                    <a:lumMod val="75000"/>
                  </a:schemeClr>
                </a:solidFill>
              </a:rPr>
              <a:t> </a:t>
            </a:r>
            <a:r>
              <a:rPr lang="en-US" dirty="0" err="1">
                <a:solidFill>
                  <a:schemeClr val="accent6">
                    <a:lumMod val="75000"/>
                  </a:schemeClr>
                </a:solidFill>
              </a:rPr>
              <a:t>cặp</a:t>
            </a:r>
            <a:r>
              <a:rPr lang="en-US" dirty="0">
                <a:solidFill>
                  <a:schemeClr val="accent6">
                    <a:lumMod val="75000"/>
                  </a:schemeClr>
                </a:solidFill>
              </a:rPr>
              <a:t> </a:t>
            </a:r>
            <a:r>
              <a:rPr lang="en-US" dirty="0" err="1">
                <a:solidFill>
                  <a:schemeClr val="accent6">
                    <a:lumMod val="75000"/>
                  </a:schemeClr>
                </a:solidFill>
              </a:rPr>
              <a:t>dấu</a:t>
            </a:r>
            <a:r>
              <a:rPr lang="en-US" dirty="0">
                <a:solidFill>
                  <a:schemeClr val="accent6">
                    <a:lumMod val="75000"/>
                  </a:schemeClr>
                </a:solidFill>
              </a:rPr>
              <a:t> </a:t>
            </a:r>
            <a:r>
              <a:rPr lang="en-US" dirty="0" err="1">
                <a:solidFill>
                  <a:schemeClr val="accent6">
                    <a:lumMod val="75000"/>
                  </a:schemeClr>
                </a:solidFill>
              </a:rPr>
              <a:t>nháy</a:t>
            </a:r>
            <a:r>
              <a:rPr lang="en-US" dirty="0">
                <a:solidFill>
                  <a:schemeClr val="accent6">
                    <a:lumMod val="75000"/>
                  </a:schemeClr>
                </a:solidFill>
              </a:rPr>
              <a:t> </a:t>
            </a:r>
            <a:r>
              <a:rPr lang="en-US" dirty="0" err="1">
                <a:solidFill>
                  <a:schemeClr val="accent6">
                    <a:lumMod val="75000"/>
                  </a:schemeClr>
                </a:solidFill>
              </a:rPr>
              <a:t>kép</a:t>
            </a:r>
            <a:endParaRPr lang="en-US" dirty="0" smtClean="0">
              <a:solidFill>
                <a:schemeClr val="accent6">
                  <a:lumMod val="75000"/>
                </a:schemeClr>
              </a:solidFill>
            </a:endParaRPr>
          </a:p>
          <a:p>
            <a:r>
              <a:rPr lang="en-US" dirty="0" smtClean="0">
                <a:solidFill>
                  <a:schemeClr val="bg1"/>
                </a:solidFill>
              </a:rPr>
              <a:t>string2 </a:t>
            </a:r>
            <a:r>
              <a:rPr lang="en-US" dirty="0">
                <a:solidFill>
                  <a:schemeClr val="bg1"/>
                </a:solidFill>
              </a:rPr>
              <a:t>= </a:t>
            </a:r>
            <a:r>
              <a:rPr lang="en-US" dirty="0">
                <a:solidFill>
                  <a:schemeClr val="accent2">
                    <a:lumMod val="75000"/>
                  </a:schemeClr>
                </a:solidFill>
              </a:rPr>
              <a:t>"Python is </a:t>
            </a:r>
            <a:r>
              <a:rPr lang="en-US" dirty="0" smtClean="0">
                <a:solidFill>
                  <a:schemeClr val="accent2">
                    <a:lumMod val="75000"/>
                  </a:schemeClr>
                </a:solidFill>
              </a:rPr>
              <a:t>awesome"</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đặc</a:t>
            </a:r>
            <a:r>
              <a:rPr lang="en-US" dirty="0">
                <a:solidFill>
                  <a:schemeClr val="accent6">
                    <a:lumMod val="75000"/>
                  </a:schemeClr>
                </a:solidFill>
              </a:rPr>
              <a:t> </a:t>
            </a:r>
            <a:r>
              <a:rPr lang="en-US" dirty="0" err="1">
                <a:solidFill>
                  <a:schemeClr val="accent6">
                    <a:lumMod val="75000"/>
                  </a:schemeClr>
                </a:solidFill>
              </a:rPr>
              <a:t>biệt</a:t>
            </a:r>
            <a:endParaRPr lang="en-US" dirty="0" smtClean="0">
              <a:solidFill>
                <a:schemeClr val="accent6">
                  <a:lumMod val="75000"/>
                </a:schemeClr>
              </a:solidFill>
            </a:endParaRPr>
          </a:p>
          <a:p>
            <a:r>
              <a:rPr lang="en-US" dirty="0" smtClean="0">
                <a:solidFill>
                  <a:schemeClr val="bg1"/>
                </a:solidFill>
              </a:rPr>
              <a:t>string3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ký</a:t>
            </a:r>
            <a:r>
              <a:rPr lang="en-US" dirty="0">
                <a:solidFill>
                  <a:schemeClr val="accent2">
                    <a:lumMod val="75000"/>
                  </a:schemeClr>
                </a:solidFill>
              </a:rPr>
              <a:t> </a:t>
            </a:r>
            <a:r>
              <a:rPr lang="en-US" dirty="0" err="1">
                <a:solidFill>
                  <a:schemeClr val="accent2">
                    <a:lumMod val="75000"/>
                  </a:schemeClr>
                </a:solidFill>
              </a:rPr>
              <a:t>tự</a:t>
            </a:r>
            <a:r>
              <a:rPr lang="en-US" dirty="0">
                <a:solidFill>
                  <a:schemeClr val="accent2">
                    <a:lumMod val="75000"/>
                  </a:schemeClr>
                </a:solidFill>
              </a:rPr>
              <a:t> </a:t>
            </a:r>
            <a:r>
              <a:rPr lang="en-US" dirty="0" err="1">
                <a:solidFill>
                  <a:schemeClr val="accent2">
                    <a:lumMod val="75000"/>
                  </a:schemeClr>
                </a:solidFill>
              </a:rPr>
              <a:t>đặc</a:t>
            </a:r>
            <a:r>
              <a:rPr lang="en-US" dirty="0">
                <a:solidFill>
                  <a:schemeClr val="accent2">
                    <a:lumMod val="75000"/>
                  </a:schemeClr>
                </a:solidFill>
              </a:rPr>
              <a:t> </a:t>
            </a:r>
            <a:r>
              <a:rPr lang="en-US" dirty="0" err="1">
                <a:solidFill>
                  <a:schemeClr val="accent2">
                    <a:lumMod val="75000"/>
                  </a:schemeClr>
                </a:solidFill>
              </a:rPr>
              <a:t>biệt</a:t>
            </a:r>
            <a:r>
              <a:rPr lang="en-US" dirty="0">
                <a:solidFill>
                  <a:schemeClr val="accent2">
                    <a:lumMod val="75000"/>
                  </a:schemeClr>
                </a:solidFill>
              </a:rPr>
              <a:t>: </a:t>
            </a:r>
            <a:r>
              <a:rPr lang="en-US" dirty="0" smtClean="0">
                <a:solidFill>
                  <a:schemeClr val="accent2">
                    <a:lumMod val="75000"/>
                  </a:schemeClr>
                </a:solidFill>
              </a:rPr>
              <a:t>!@#$%^&amp;*()'</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và</a:t>
            </a:r>
            <a:r>
              <a:rPr lang="en-US" dirty="0">
                <a:solidFill>
                  <a:schemeClr val="accent6">
                    <a:lumMod val="75000"/>
                  </a:schemeClr>
                </a:solidFill>
              </a:rPr>
              <a:t> </a:t>
            </a:r>
            <a:r>
              <a:rPr lang="en-US" dirty="0" err="1">
                <a:solidFill>
                  <a:schemeClr val="accent6">
                    <a:lumMod val="75000"/>
                  </a:schemeClr>
                </a:solidFill>
              </a:rPr>
              <a:t>chữ</a:t>
            </a:r>
            <a:r>
              <a:rPr lang="en-US" dirty="0">
                <a:solidFill>
                  <a:schemeClr val="accent6">
                    <a:lumMod val="75000"/>
                  </a:schemeClr>
                </a:solidFill>
              </a:rPr>
              <a:t> </a:t>
            </a:r>
            <a:r>
              <a:rPr lang="en-US" dirty="0" err="1">
                <a:solidFill>
                  <a:schemeClr val="accent6">
                    <a:lumMod val="75000"/>
                  </a:schemeClr>
                </a:solidFill>
              </a:rPr>
              <a:t>số</a:t>
            </a:r>
            <a:endParaRPr lang="en-US" dirty="0" smtClean="0">
              <a:solidFill>
                <a:schemeClr val="accent6">
                  <a:lumMod val="75000"/>
                </a:schemeClr>
              </a:solidFill>
            </a:endParaRPr>
          </a:p>
          <a:p>
            <a:r>
              <a:rPr lang="en-US" dirty="0" smtClean="0">
                <a:solidFill>
                  <a:schemeClr val="bg1"/>
                </a:solidFill>
              </a:rPr>
              <a:t>string4 </a:t>
            </a:r>
            <a:r>
              <a:rPr lang="en-US" dirty="0">
                <a:solidFill>
                  <a:schemeClr val="bg1"/>
                </a:solidFill>
              </a:rPr>
              <a:t>= </a:t>
            </a:r>
            <a:r>
              <a:rPr lang="en-US" dirty="0">
                <a:solidFill>
                  <a:schemeClr val="accent2">
                    <a:lumMod val="75000"/>
                  </a:schemeClr>
                </a:solidFill>
              </a:rPr>
              <a:t>'12345'</a:t>
            </a:r>
            <a:endParaRPr lang="en-US" sz="1600" dirty="0">
              <a:solidFill>
                <a:schemeClr val="accent2">
                  <a:lumMod val="75000"/>
                </a:schemeClr>
              </a:solidFill>
            </a:endParaRPr>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kép</a:t>
            </a:r>
            <a:r>
              <a:rPr lang="en-US" dirty="0" smtClean="0"/>
              <a:t> </a:t>
            </a:r>
            <a:r>
              <a:rPr lang="en-US" dirty="0">
                <a:solidFill>
                  <a:schemeClr val="accent2">
                    <a:lumMod val="75000"/>
                  </a:schemeClr>
                </a:solidFill>
              </a:rPr>
              <a:t>"""</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62946"/>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86239"/>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2" name="TextBox 11"/>
          <p:cNvSpPr txBox="1"/>
          <p:nvPr/>
        </p:nvSpPr>
        <p:spPr>
          <a:xfrm>
            <a:off x="925034" y="4036632"/>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a:solidFill>
                  <a:schemeClr val="accent2">
                    <a:lumMod val="75000"/>
                  </a:schemeClr>
                </a:solidFill>
              </a:rPr>
              <a:t>'''</a:t>
            </a:r>
            <a:endParaRPr lang="en-US" dirty="0"/>
          </a:p>
        </p:txBody>
      </p:sp>
      <p:sp>
        <p:nvSpPr>
          <p:cNvPr id="13" name="Flowchart: Decision 12"/>
          <p:cNvSpPr/>
          <p:nvPr/>
        </p:nvSpPr>
        <p:spPr>
          <a:xfrm>
            <a:off x="710426" y="413215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4540332"/>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4663625"/>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74035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646331"/>
          </a:xfrm>
          <a:prstGeom prst="rect">
            <a:avLst/>
          </a:prstGeom>
          <a:noFill/>
        </p:spPr>
        <p:txBody>
          <a:bodyPr wrap="square" rtlCol="0">
            <a:spAutoFit/>
          </a:bodyPr>
          <a:lstStyle/>
          <a:p>
            <a:r>
              <a:rPr lang="en-US" dirty="0" err="1" smtClean="0"/>
              <a:t>Trong</a:t>
            </a:r>
            <a:r>
              <a:rPr lang="en-US" dirty="0" smtClean="0"/>
              <a:t> Python String </a:t>
            </a:r>
            <a:r>
              <a:rPr lang="en-US" dirty="0" err="1" smtClean="0"/>
              <a:t>cũng</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(Array) </a:t>
            </a:r>
            <a:r>
              <a:rPr lang="en-US" dirty="0" err="1" smtClean="0"/>
              <a:t>tập</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nhiều</a:t>
            </a:r>
            <a:r>
              <a:rPr lang="en-US" dirty="0" smtClean="0"/>
              <a:t> </a:t>
            </a:r>
            <a:r>
              <a:rPr lang="en-US" dirty="0" err="1" smtClean="0"/>
              <a:t>kí</a:t>
            </a:r>
            <a:r>
              <a:rPr lang="en-US" dirty="0" smtClean="0"/>
              <a:t> </a:t>
            </a:r>
            <a:r>
              <a:rPr lang="en-US" dirty="0" err="1" smtClean="0"/>
              <a:t>tự</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số</a:t>
            </a:r>
            <a:r>
              <a:rPr lang="en-US" dirty="0" smtClean="0"/>
              <a:t> 0</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25444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369208"/>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rgbClr val="FF66CC"/>
                </a:solidFill>
              </a:rPr>
              <a:t>[</a:t>
            </a:r>
            <a:r>
              <a:rPr lang="en-US" dirty="0">
                <a:solidFill>
                  <a:schemeClr val="accent6">
                    <a:lumMod val="60000"/>
                    <a:lumOff val="40000"/>
                  </a:schemeClr>
                </a:solidFill>
              </a:rPr>
              <a:t>1</a:t>
            </a:r>
            <a:r>
              <a:rPr lang="en-US" dirty="0" smtClean="0">
                <a:solidFill>
                  <a:srgbClr val="FF66CC"/>
                </a:solidFill>
              </a:rPr>
              <a:t>]</a:t>
            </a:r>
            <a:r>
              <a:rPr lang="en-US" dirty="0" smtClean="0">
                <a:solidFill>
                  <a:schemeClr val="accent4">
                    <a:lumMod val="60000"/>
                    <a:lumOff val="40000"/>
                  </a:schemeClr>
                </a:solidFill>
              </a:rPr>
              <a:t>) #output: e</a:t>
            </a:r>
            <a:endParaRPr lang="en-US" sz="1600" dirty="0">
              <a:solidFill>
                <a:schemeClr val="accent4">
                  <a:lumMod val="60000"/>
                  <a:lumOff val="40000"/>
                </a:schemeClr>
              </a:solidFill>
            </a:endParaRPr>
          </a:p>
        </p:txBody>
      </p:sp>
      <p:sp>
        <p:nvSpPr>
          <p:cNvPr id="12" name="TextBox 11"/>
          <p:cNvSpPr txBox="1"/>
          <p:nvPr/>
        </p:nvSpPr>
        <p:spPr>
          <a:xfrm>
            <a:off x="925034" y="3295088"/>
            <a:ext cx="7831856" cy="369332"/>
          </a:xfrm>
          <a:prstGeom prst="rect">
            <a:avLst/>
          </a:prstGeom>
          <a:noFill/>
        </p:spPr>
        <p:txBody>
          <a:bodyPr wrap="square" rtlCol="0">
            <a:spAutoFit/>
          </a:bodyPr>
          <a:lstStyle/>
          <a:p>
            <a:r>
              <a:rPr lang="en-US" dirty="0" err="1" smtClean="0"/>
              <a:t>Vì</a:t>
            </a:r>
            <a:r>
              <a:rPr lang="en-US" dirty="0" smtClean="0"/>
              <a:t> </a:t>
            </a:r>
            <a:r>
              <a:rPr lang="en-US" dirty="0" err="1" smtClean="0"/>
              <a:t>là</a:t>
            </a:r>
            <a:r>
              <a:rPr lang="en-US" dirty="0" smtClean="0"/>
              <a:t> </a:t>
            </a:r>
            <a:r>
              <a:rPr lang="en-US" dirty="0" err="1" smtClean="0"/>
              <a:t>mảng</a:t>
            </a:r>
            <a:r>
              <a:rPr lang="en-US" dirty="0" smtClean="0"/>
              <a:t> </a:t>
            </a:r>
            <a:r>
              <a:rPr lang="en-US" dirty="0" err="1" smtClean="0"/>
              <a:t>nên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endParaRPr lang="en-US" b="1" dirty="0"/>
          </a:p>
        </p:txBody>
      </p:sp>
      <p:sp>
        <p:nvSpPr>
          <p:cNvPr id="13" name="Flowchart: Decision 12"/>
          <p:cNvSpPr/>
          <p:nvPr/>
        </p:nvSpPr>
        <p:spPr>
          <a:xfrm>
            <a:off x="710426" y="339060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3820205"/>
            <a:ext cx="7774356" cy="914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3943498"/>
            <a:ext cx="7402216"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a:solidFill>
                  <a:schemeClr val="accent2">
                    <a:lumMod val="75000"/>
                  </a:schemeClr>
                </a:solidFill>
              </a:rPr>
              <a:t>"banana"</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4921869"/>
            <a:ext cx="7831856" cy="369332"/>
          </a:xfrm>
          <a:prstGeom prst="rect">
            <a:avLst/>
          </a:prstGeom>
          <a:noFill/>
        </p:spPr>
        <p:txBody>
          <a:bodyPr wrap="square" rtlCol="0">
            <a:spAutoFit/>
          </a:bodyPr>
          <a:lstStyle/>
          <a:p>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len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kí</a:t>
            </a:r>
            <a:r>
              <a:rPr lang="en-US" dirty="0" smtClean="0"/>
              <a:t> </a:t>
            </a:r>
            <a:r>
              <a:rPr lang="en-US" dirty="0" err="1" smtClean="0"/>
              <a:t>tự</a:t>
            </a:r>
            <a:endParaRPr lang="en-US" b="1" dirty="0"/>
          </a:p>
        </p:txBody>
      </p:sp>
      <p:sp>
        <p:nvSpPr>
          <p:cNvPr id="17" name="Flowchart: Decision 16"/>
          <p:cNvSpPr/>
          <p:nvPr/>
        </p:nvSpPr>
        <p:spPr>
          <a:xfrm>
            <a:off x="710426" y="501739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5433576"/>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548342"/>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smtClean="0">
                <a:solidFill>
                  <a:schemeClr val="bg1"/>
                </a:solidFill>
              </a:rPr>
              <a:t>a</a:t>
            </a:r>
            <a:r>
              <a:rPr lang="en-US" dirty="0" smtClean="0">
                <a:solidFill>
                  <a:srgbClr val="FF66CC"/>
                </a:solidFill>
              </a:rPr>
              <a:t>)</a:t>
            </a:r>
            <a:r>
              <a:rPr lang="en-US" dirty="0" smtClean="0">
                <a:solidFill>
                  <a:schemeClr val="accent4">
                    <a:lumMod val="60000"/>
                    <a:lumOff val="40000"/>
                  </a:schemeClr>
                </a:solidFill>
              </a:rPr>
              <a:t>) #output: 13</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06789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in</a:t>
            </a:r>
            <a:endParaRPr lang="en-US" b="1" dirty="0">
              <a:solidFill>
                <a:srgbClr val="FF0000"/>
              </a:solidFill>
            </a:endParaRPr>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38271"/>
            <a:ext cx="7774356" cy="18390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53036"/>
            <a:ext cx="7402216" cy="1446550"/>
          </a:xfrm>
          <a:prstGeom prst="rect">
            <a:avLst/>
          </a:prstGeom>
          <a:noFill/>
        </p:spPr>
        <p:txBody>
          <a:bodyPr wrap="square" rtlCol="0">
            <a:spAutoFit/>
          </a:bodyPr>
          <a:lstStyle/>
          <a:p>
            <a:r>
              <a:rPr lang="en-US" dirty="0">
                <a:solidFill>
                  <a:schemeClr val="bg1"/>
                </a:solidFill>
              </a:rPr>
              <a:t>txt = </a:t>
            </a:r>
            <a:r>
              <a:rPr lang="en-US" dirty="0">
                <a:solidFill>
                  <a:schemeClr val="accent2">
                    <a:lumMod val="75000"/>
                  </a:schemeClr>
                </a:solidFill>
              </a:rPr>
              <a:t>"The best things in life are free!"</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dirty="0" smtClean="0">
                <a:solidFill>
                  <a:schemeClr val="accent4">
                    <a:lumMod val="60000"/>
                    <a:lumOff val="40000"/>
                  </a:schemeClr>
                </a:solidFill>
              </a:rPr>
              <a:t>)</a:t>
            </a:r>
          </a:p>
          <a:p>
            <a:endParaRPr lang="en-US" sz="1600" dirty="0">
              <a:solidFill>
                <a:schemeClr val="accent4">
                  <a:lumMod val="60000"/>
                  <a:lumOff val="40000"/>
                </a:schemeClr>
              </a:solidFill>
            </a:endParaRPr>
          </a:p>
          <a:p>
            <a:r>
              <a:rPr lang="en-US" dirty="0">
                <a:solidFill>
                  <a:srgbClr val="00B0F0"/>
                </a:solidFill>
              </a:rPr>
              <a:t>if</a:t>
            </a:r>
            <a:r>
              <a:rPr lang="en-US" dirty="0">
                <a:solidFill>
                  <a:schemeClr val="bg1"/>
                </a:solidFill>
              </a:rPr>
              <a:t> </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Có</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3992128"/>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b="1" dirty="0" smtClean="0"/>
              <a:t>not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endParaRPr lang="en-US" b="1" dirty="0"/>
          </a:p>
        </p:txBody>
      </p:sp>
      <p:sp>
        <p:nvSpPr>
          <p:cNvPr id="17" name="Flowchart: Decision 16"/>
          <p:cNvSpPr/>
          <p:nvPr/>
        </p:nvSpPr>
        <p:spPr>
          <a:xfrm>
            <a:off x="710426" y="40876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457789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692658"/>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smtClean="0">
                <a:solidFill>
                  <a:schemeClr val="accent2">
                    <a:lumMod val="75000"/>
                  </a:schemeClr>
                </a:solidFill>
              </a:rPr>
              <a:t>“fresh“ not</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Đúng</a:t>
            </a:r>
            <a:r>
              <a:rPr lang="en-US" dirty="0" smtClean="0">
                <a:solidFill>
                  <a:schemeClr val="accent2">
                    <a:lumMod val="75000"/>
                  </a:schemeClr>
                </a:solidFill>
              </a:rPr>
              <a:t>, </a:t>
            </a:r>
            <a:r>
              <a:rPr lang="en-US" dirty="0">
                <a:solidFill>
                  <a:schemeClr val="accent2">
                    <a:lumMod val="75000"/>
                  </a:schemeClr>
                </a:solidFill>
              </a:rPr>
              <a:t>fresh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chuỗi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16110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3674545"/>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797838"/>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b</a:t>
            </a:r>
            <a:r>
              <a:rPr lang="en-US" dirty="0">
                <a:solidFill>
                  <a:srgbClr val="FF66CC"/>
                </a:solidFill>
              </a:rPr>
              <a:t>[</a:t>
            </a:r>
            <a:r>
              <a:rPr lang="en-US" dirty="0">
                <a:solidFill>
                  <a:schemeClr val="accent6">
                    <a:lumMod val="60000"/>
                    <a:lumOff val="40000"/>
                  </a:schemeClr>
                </a:solidFill>
              </a:rPr>
              <a:t>2</a:t>
            </a:r>
            <a:r>
              <a:rPr lang="en-US" dirty="0">
                <a:solidFill>
                  <a:schemeClr val="bg1"/>
                </a:solidFill>
              </a:rPr>
              <a:t>:</a:t>
            </a:r>
            <a:r>
              <a:rPr lang="en-US" dirty="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endParaRPr lang="en-US" sz="1600" dirty="0">
              <a:solidFill>
                <a:schemeClr val="bg1"/>
              </a:solidFill>
            </a:endParaRPr>
          </a:p>
        </p:txBody>
      </p:sp>
      <p:sp>
        <p:nvSpPr>
          <p:cNvPr id="19" name="TextBox 18"/>
          <p:cNvSpPr txBox="1"/>
          <p:nvPr/>
        </p:nvSpPr>
        <p:spPr>
          <a:xfrm>
            <a:off x="639997" y="2015148"/>
            <a:ext cx="769797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tách</a:t>
            </a:r>
            <a:r>
              <a:rPr lang="en-US" dirty="0" smtClean="0"/>
              <a:t> </a:t>
            </a:r>
            <a:r>
              <a:rPr lang="en-US" dirty="0" err="1" smtClean="0"/>
              <a:t>chuỗi</a:t>
            </a:r>
            <a:r>
              <a:rPr lang="en-US" dirty="0" smtClean="0"/>
              <a:t> </a:t>
            </a:r>
            <a:r>
              <a:rPr lang="en-US" dirty="0" err="1" smtClean="0"/>
              <a:t>dự</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index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chuỗi</a:t>
            </a:r>
            <a:endParaRPr lang="en-US" b="1" dirty="0"/>
          </a:p>
        </p:txBody>
      </p:sp>
      <p:sp>
        <p:nvSpPr>
          <p:cNvPr id="13" name="TextBox 12"/>
          <p:cNvSpPr txBox="1"/>
          <p:nvPr/>
        </p:nvSpPr>
        <p:spPr>
          <a:xfrm>
            <a:off x="639997" y="2482980"/>
            <a:ext cx="7697972" cy="954107"/>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a:t>
            </a:r>
            <a:r>
              <a:rPr lang="en-US" sz="2000" b="1" dirty="0" smtClean="0"/>
              <a:t>string[</a:t>
            </a:r>
            <a:r>
              <a:rPr lang="en-US" sz="2000" b="1" dirty="0" err="1" smtClean="0"/>
              <a:t>start:end</a:t>
            </a:r>
            <a:r>
              <a:rPr lang="en-US" sz="2000" b="1" dirty="0" smtClean="0"/>
              <a:t>]</a:t>
            </a:r>
            <a:r>
              <a:rPr lang="en-US" dirty="0" smtClean="0"/>
              <a:t> </a:t>
            </a:r>
          </a:p>
          <a:p>
            <a:pPr marL="285750" indent="-285750">
              <a:buFontTx/>
              <a:buChar char="-"/>
            </a:pPr>
            <a:r>
              <a:rPr lang="en-US" dirty="0" smtClean="0"/>
              <a:t>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0,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endParaRPr lang="en-US" dirty="0" smtClean="0"/>
          </a:p>
          <a:p>
            <a:pPr marL="285750" indent="-285750">
              <a:buFontTx/>
              <a:buChar char="-"/>
            </a:pPr>
            <a:r>
              <a:rPr lang="en-US" dirty="0"/>
              <a:t>e</a:t>
            </a:r>
            <a:r>
              <a:rPr lang="en-US" dirty="0" smtClean="0"/>
              <a:t>nd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cuối</a:t>
            </a:r>
            <a:r>
              <a:rPr lang="en-US" dirty="0" smtClean="0"/>
              <a:t> </a:t>
            </a:r>
            <a:r>
              <a:rPr lang="en-US" dirty="0" err="1" smtClean="0"/>
              <a:t>chuỗi</a:t>
            </a:r>
            <a:r>
              <a:rPr lang="en-US" dirty="0"/>
              <a:t>, </a:t>
            </a:r>
            <a:r>
              <a:rPr lang="en-US" dirty="0" smtClean="0"/>
              <a:t> </a:t>
            </a:r>
            <a:r>
              <a:rPr lang="en-US" dirty="0" err="1"/>
              <a:t>có</a:t>
            </a:r>
            <a:r>
              <a:rPr lang="en-US" dirty="0"/>
              <a:t> </a:t>
            </a:r>
            <a:r>
              <a:rPr lang="en-US" dirty="0" err="1"/>
              <a:t>thể</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âm</a:t>
            </a:r>
            <a:endParaRPr lang="en-US" dirty="0"/>
          </a:p>
        </p:txBody>
      </p:sp>
      <p:sp>
        <p:nvSpPr>
          <p:cNvPr id="14" name="TextBox 13"/>
          <p:cNvSpPr txBox="1"/>
          <p:nvPr/>
        </p:nvSpPr>
        <p:spPr>
          <a:xfrm>
            <a:off x="639997" y="474771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sẽ</a:t>
            </a:r>
            <a:r>
              <a:rPr lang="en-US" dirty="0" smtClean="0"/>
              <a:t> </a:t>
            </a:r>
            <a:r>
              <a:rPr lang="en-US" dirty="0" err="1" smtClean="0"/>
              <a:t>lấy</a:t>
            </a:r>
            <a:r>
              <a:rPr lang="en-US" dirty="0" smtClean="0"/>
              <a:t> </a:t>
            </a:r>
            <a:r>
              <a:rPr lang="en-US" dirty="0" err="1" smtClean="0"/>
              <a:t>kí</a:t>
            </a:r>
            <a:r>
              <a:rPr lang="en-US" dirty="0" smtClean="0"/>
              <a:t> </a:t>
            </a:r>
            <a:r>
              <a:rPr lang="en-US" dirty="0" err="1" smtClean="0"/>
              <a:t>tự</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thứ</a:t>
            </a:r>
            <a:r>
              <a:rPr lang="en-US" dirty="0" smtClean="0"/>
              <a:t> 2 </a:t>
            </a:r>
            <a:r>
              <a:rPr lang="en-US" dirty="0" err="1" smtClean="0"/>
              <a:t>đến</a:t>
            </a:r>
            <a:r>
              <a:rPr lang="en-US" dirty="0" smtClean="0"/>
              <a:t> 4 (5 – 1,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số</a:t>
            </a:r>
            <a:r>
              <a:rPr lang="en-US" dirty="0" smtClean="0"/>
              <a:t> 5)</a:t>
            </a:r>
            <a:endParaRPr lang="en-US" b="1" dirty="0"/>
          </a:p>
        </p:txBody>
      </p:sp>
      <p:sp>
        <p:nvSpPr>
          <p:cNvPr id="21" name="Rectangle 20"/>
          <p:cNvSpPr/>
          <p:nvPr/>
        </p:nvSpPr>
        <p:spPr>
          <a:xfrm>
            <a:off x="699793" y="5258797"/>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382089"/>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bg1"/>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orl</a:t>
            </a:r>
            <a:endParaRPr lang="en-US" sz="1600" dirty="0">
              <a:solidFill>
                <a:schemeClr val="bg1"/>
              </a:solidFill>
            </a:endParaRPr>
          </a:p>
        </p:txBody>
      </p:sp>
      <p:sp>
        <p:nvSpPr>
          <p:cNvPr id="23" name="TextBox 22"/>
          <p:cNvSpPr txBox="1"/>
          <p:nvPr/>
        </p:nvSpPr>
        <p:spPr>
          <a:xfrm>
            <a:off x="639997" y="6076786"/>
            <a:ext cx="7834152" cy="369332"/>
          </a:xfrm>
          <a:prstGeom prst="rect">
            <a:avLst/>
          </a:prstGeom>
          <a:noFill/>
        </p:spPr>
        <p:txBody>
          <a:bodyPr wrap="square" rtlCol="0">
            <a:spAutoFit/>
          </a:bodyPr>
          <a:lstStyle/>
          <a:p>
            <a:r>
              <a:rPr lang="en-US" dirty="0" err="1" smtClean="0"/>
              <a:t>Dùng</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 </a:t>
            </a:r>
            <a:r>
              <a:rPr lang="en-US" dirty="0" err="1" smtClean="0"/>
              <a:t>để</a:t>
            </a:r>
            <a:r>
              <a:rPr lang="en-US" dirty="0" smtClean="0"/>
              <a:t> </a:t>
            </a:r>
            <a:r>
              <a:rPr lang="en-US" dirty="0" err="1" smtClean="0"/>
              <a:t>đảo</a:t>
            </a:r>
            <a:r>
              <a:rPr lang="en-US" dirty="0" smtClean="0"/>
              <a:t> </a:t>
            </a:r>
            <a:r>
              <a:rPr lang="en-US" dirty="0" err="1" smtClean="0"/>
              <a:t>chiều</a:t>
            </a:r>
            <a:r>
              <a:rPr lang="en-US" dirty="0" smtClean="0"/>
              <a:t> </a:t>
            </a:r>
            <a:r>
              <a:rPr lang="en-US" dirty="0" err="1" smtClean="0"/>
              <a:t>vị</a:t>
            </a:r>
            <a:r>
              <a:rPr lang="en-US" dirty="0" smtClean="0"/>
              <a:t> </a:t>
            </a:r>
            <a:r>
              <a:rPr lang="en-US" dirty="0" err="1" smtClean="0"/>
              <a:t>trí</a:t>
            </a:r>
            <a:r>
              <a:rPr lang="en-US" dirty="0" smtClean="0"/>
              <a:t> </a:t>
            </a:r>
            <a:r>
              <a:rPr lang="en-US" dirty="0" err="1" smtClean="0"/>
              <a:t>lấy</a:t>
            </a:r>
            <a:endParaRPr lang="en-US" b="1" dirty="0"/>
          </a:p>
        </p:txBody>
      </p:sp>
    </p:spTree>
    <p:extLst>
      <p:ext uri="{BB962C8B-B14F-4D97-AF65-F5344CB8AC3E}">
        <p14:creationId xmlns:p14="http://schemas.microsoft.com/office/powerpoint/2010/main" val="995312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886519"/>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009812"/>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a:solidFill>
                  <a:schemeClr val="accent6">
                    <a:lumMod val="60000"/>
                    <a:lumOff val="40000"/>
                  </a:schemeClr>
                </a:solidFill>
              </a:rPr>
              <a:t>0</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smtClean="0">
                <a:solidFill>
                  <a:schemeClr val="bg1"/>
                </a:solidFill>
              </a:rPr>
              <a:t>Hello</a:t>
            </a:r>
            <a:endParaRPr lang="en-US" sz="1600" dirty="0">
              <a:solidFill>
                <a:schemeClr val="bg1"/>
              </a:solidFill>
            </a:endParaRPr>
          </a:p>
        </p:txBody>
      </p:sp>
      <p:sp>
        <p:nvSpPr>
          <p:cNvPr id="14" name="TextBox 13"/>
          <p:cNvSpPr txBox="1"/>
          <p:nvPr/>
        </p:nvSpPr>
        <p:spPr>
          <a:xfrm>
            <a:off x="639997" y="2267793"/>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start</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số</a:t>
            </a:r>
            <a:r>
              <a:rPr lang="en-US" dirty="0" smtClean="0"/>
              <a:t> 0</a:t>
            </a:r>
            <a:endParaRPr lang="en-US" b="1" dirty="0"/>
          </a:p>
        </p:txBody>
      </p:sp>
      <p:sp>
        <p:nvSpPr>
          <p:cNvPr id="21" name="Rectangle 20"/>
          <p:cNvSpPr/>
          <p:nvPr/>
        </p:nvSpPr>
        <p:spPr>
          <a:xfrm>
            <a:off x="699793" y="4697572"/>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82086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r>
              <a:rPr lang="en-US" dirty="0">
                <a:solidFill>
                  <a:schemeClr val="bg1"/>
                </a:solidFill>
              </a:rPr>
              <a:t>, World!</a:t>
            </a:r>
            <a:endParaRPr lang="en-US" sz="1600" dirty="0">
              <a:solidFill>
                <a:schemeClr val="bg1"/>
              </a:solidFill>
            </a:endParaRPr>
          </a:p>
        </p:txBody>
      </p:sp>
      <p:sp>
        <p:nvSpPr>
          <p:cNvPr id="15" name="TextBox 14"/>
          <p:cNvSpPr txBox="1"/>
          <p:nvPr/>
        </p:nvSpPr>
        <p:spPr>
          <a:xfrm>
            <a:off x="639997" y="410722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end</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cuối</a:t>
            </a:r>
            <a:endParaRPr lang="en-US" b="1" dirty="0"/>
          </a:p>
        </p:txBody>
      </p:sp>
    </p:spTree>
    <p:extLst>
      <p:ext uri="{BB962C8B-B14F-4D97-AF65-F5344CB8AC3E}">
        <p14:creationId xmlns:p14="http://schemas.microsoft.com/office/powerpoint/2010/main" val="831501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589546"/>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12839"/>
            <a:ext cx="7402216" cy="646331"/>
          </a:xfrm>
          <a:prstGeom prst="rect">
            <a:avLst/>
          </a:prstGeom>
          <a:noFill/>
        </p:spPr>
        <p:txBody>
          <a:bodyPr wrap="square" rtlCol="0">
            <a:spAutoFit/>
          </a:bodyPr>
          <a:lstStyle/>
          <a:p>
            <a:r>
              <a:rPr lang="en-US" dirty="0">
                <a:solidFill>
                  <a:schemeClr val="bg1"/>
                </a:solidFill>
              </a:rPr>
              <a:t>a</a:t>
            </a:r>
            <a:r>
              <a:rPr lang="en-US" dirty="0" smtClean="0">
                <a:solidFill>
                  <a:schemeClr val="bg1"/>
                </a:solidFill>
              </a:rPr>
              <a:t> </a:t>
            </a:r>
            <a:r>
              <a:rPr lang="en-US" dirty="0">
                <a:solidFill>
                  <a:schemeClr val="bg1"/>
                </a:solidFill>
              </a:rPr>
              <a:t>=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a.upper</a:t>
            </a:r>
            <a:r>
              <a:rPr lang="en-US" dirty="0">
                <a:solidFill>
                  <a:srgbClr val="FF66CC"/>
                </a:solidFill>
              </a:rPr>
              <a:t>()</a:t>
            </a:r>
            <a:r>
              <a:rPr lang="en-US" dirty="0" smtClean="0">
                <a:solidFill>
                  <a:schemeClr val="accent4">
                    <a:lumMod val="60000"/>
                    <a:lumOff val="40000"/>
                  </a:schemeClr>
                </a:solidFill>
              </a:rPr>
              <a:t>) #output: </a:t>
            </a:r>
            <a:r>
              <a:rPr lang="en-US" dirty="0">
                <a:solidFill>
                  <a:schemeClr val="bg1"/>
                </a:solidFill>
              </a:rPr>
              <a:t>HELLO, WORLD!</a:t>
            </a:r>
            <a:endParaRPr lang="en-US" sz="1600" dirty="0">
              <a:solidFill>
                <a:schemeClr val="bg1"/>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HOA</a:t>
            </a:r>
            <a:endParaRPr lang="en-US" b="1" dirty="0"/>
          </a:p>
        </p:txBody>
      </p:sp>
      <p:sp>
        <p:nvSpPr>
          <p:cNvPr id="21" name="Rectangle 20"/>
          <p:cNvSpPr/>
          <p:nvPr/>
        </p:nvSpPr>
        <p:spPr>
          <a:xfrm>
            <a:off x="699793" y="4087685"/>
            <a:ext cx="7774356" cy="6574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210977"/>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a.lower</a:t>
            </a:r>
            <a:r>
              <a:rPr lang="en-US" dirty="0">
                <a:solidFill>
                  <a:srgbClr val="FF66CC"/>
                </a:solidFill>
              </a:rPr>
              <a:t>()</a:t>
            </a:r>
            <a:r>
              <a:rPr lang="en-US" dirty="0">
                <a:solidFill>
                  <a:schemeClr val="accent4">
                    <a:lumMod val="60000"/>
                    <a:lumOff val="40000"/>
                  </a:schemeClr>
                </a:solidFill>
              </a:rPr>
              <a:t>) #output: </a:t>
            </a:r>
            <a:r>
              <a:rPr lang="en-US" dirty="0" smtClean="0">
                <a:solidFill>
                  <a:schemeClr val="bg1"/>
                </a:solidFill>
              </a:rPr>
              <a:t>hello</a:t>
            </a:r>
            <a:r>
              <a:rPr lang="en-US" dirty="0">
                <a:solidFill>
                  <a:schemeClr val="bg1"/>
                </a:solidFill>
              </a:rPr>
              <a:t>, world</a:t>
            </a:r>
            <a:r>
              <a:rPr lang="en-US" dirty="0" smtClean="0">
                <a:solidFill>
                  <a:schemeClr val="bg1"/>
                </a:solidFill>
              </a:rPr>
              <a:t>!</a:t>
            </a:r>
            <a:endParaRPr lang="en-US" dirty="0">
              <a:solidFill>
                <a:schemeClr val="bg1"/>
              </a:solidFill>
            </a:endParaRPr>
          </a:p>
        </p:txBody>
      </p:sp>
      <p:sp>
        <p:nvSpPr>
          <p:cNvPr id="12" name="Flowchart: Decision 11"/>
          <p:cNvSpPr/>
          <p:nvPr/>
        </p:nvSpPr>
        <p:spPr>
          <a:xfrm>
            <a:off x="625365" y="217583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4221" y="3617937"/>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a:t>
            </a:r>
            <a:r>
              <a:rPr lang="en-US" dirty="0" err="1" smtClean="0"/>
              <a:t>thường</a:t>
            </a:r>
            <a:endParaRPr lang="en-US" b="1" dirty="0"/>
          </a:p>
        </p:txBody>
      </p:sp>
      <p:sp>
        <p:nvSpPr>
          <p:cNvPr id="18" name="Flowchart: Decision 17"/>
          <p:cNvSpPr/>
          <p:nvPr/>
        </p:nvSpPr>
        <p:spPr>
          <a:xfrm>
            <a:off x="625365" y="36957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Kí</a:t>
            </a:r>
            <a:r>
              <a:rPr lang="en-US" dirty="0" smtClean="0"/>
              <a:t> </a:t>
            </a:r>
            <a:r>
              <a:rPr lang="en-US" dirty="0" err="1" smtClean="0"/>
              <a:t>tự</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mỗi</a:t>
            </a:r>
            <a:r>
              <a:rPr lang="en-US" dirty="0" smtClean="0"/>
              <a:t> </a:t>
            </a:r>
            <a:r>
              <a:rPr lang="en-US" dirty="0" err="1" smtClean="0"/>
              <a:t>chữ</a:t>
            </a:r>
            <a:r>
              <a:rPr lang="en-US" dirty="0" smtClean="0"/>
              <a:t> </a:t>
            </a:r>
            <a:r>
              <a:rPr lang="en-US" dirty="0" err="1" smtClean="0"/>
              <a:t>viết</a:t>
            </a:r>
            <a:r>
              <a:rPr lang="en-US" dirty="0" smtClean="0"/>
              <a:t> HOA</a:t>
            </a:r>
            <a:endParaRPr lang="en-US" b="1" dirty="0"/>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txt.title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World</a:t>
            </a:r>
          </a:p>
        </p:txBody>
      </p:sp>
    </p:spTree>
    <p:extLst>
      <p:ext uri="{BB962C8B-B14F-4D97-AF65-F5344CB8AC3E}">
        <p14:creationId xmlns:p14="http://schemas.microsoft.com/office/powerpoint/2010/main" val="2403833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1956</TotalTime>
  <Words>1362</Words>
  <Application>Microsoft Office PowerPoint</Application>
  <PresentationFormat>On-screen Show (4:3)</PresentationFormat>
  <Paragraphs>161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1048</cp:revision>
  <dcterms:created xsi:type="dcterms:W3CDTF">2023-04-21T02:43:36Z</dcterms:created>
  <dcterms:modified xsi:type="dcterms:W3CDTF">2023-07-22T04:34:48Z</dcterms:modified>
</cp:coreProperties>
</file>