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9" r:id="rId3"/>
    <p:sldId id="270" r:id="rId4"/>
    <p:sldId id="271" r:id="rId5"/>
    <p:sldId id="273" r:id="rId6"/>
    <p:sldId id="272" r:id="rId7"/>
    <p:sldId id="274" r:id="rId8"/>
    <p:sldId id="266" r:id="rId9"/>
    <p:sldId id="268" r:id="rId10"/>
    <p:sldId id="275" r:id="rId11"/>
    <p:sldId id="27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5F77"/>
    <a:srgbClr val="5EB130"/>
    <a:srgbClr val="CD0065"/>
    <a:srgbClr val="64C7E9"/>
    <a:srgbClr val="A8589E"/>
    <a:srgbClr val="FECC36"/>
    <a:srgbClr val="60B659"/>
    <a:srgbClr val="67C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7" autoAdjust="0"/>
    <p:restoredTop sz="94280" autoAdjust="0"/>
  </p:normalViewPr>
  <p:slideViewPr>
    <p:cSldViewPr snapToGrid="0">
      <p:cViewPr varScale="1">
        <p:scale>
          <a:sx n="89" d="100"/>
          <a:sy n="89" d="100"/>
        </p:scale>
        <p:origin x="8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5/15/2023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304722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55835"/>
            <a:ext cx="2053087" cy="276999"/>
          </a:xfrm>
          <a:prstGeom prst="rect">
            <a:avLst/>
          </a:prstGeom>
          <a:noFill/>
        </p:spPr>
        <p:txBody>
          <a:bodyPr wrap="square" rtlCol="0">
            <a:spAutoFit/>
          </a:bodyPr>
          <a:lstStyle/>
          <a:p>
            <a:r>
              <a:rPr lang="en-US" sz="1200" b="0" dirty="0" smtClean="0">
                <a:solidFill>
                  <a:schemeClr val="bg1"/>
                </a:solidFill>
                <a:latin typeface="+mn-lt"/>
                <a:ea typeface="Roboto" pitchFamily="2" charset="0"/>
                <a:cs typeface="Arial" panose="020B0604020202020204" pitchFamily="34" charset="0"/>
              </a:rPr>
              <a:t>Học</a:t>
            </a:r>
            <a:r>
              <a:rPr lang="en-US" sz="1200" b="0" baseline="0" dirty="0" smtClean="0">
                <a:solidFill>
                  <a:schemeClr val="bg1"/>
                </a:solidFill>
                <a:latin typeface="+mn-lt"/>
                <a:ea typeface="Roboto" pitchFamily="2" charset="0"/>
                <a:cs typeface="Arial" panose="020B0604020202020204" pitchFamily="34" charset="0"/>
              </a:rPr>
              <a:t> l</a:t>
            </a:r>
            <a:r>
              <a:rPr lang="en-US" sz="1200" b="0" dirty="0" smtClean="0">
                <a:solidFill>
                  <a:schemeClr val="bg1"/>
                </a:solidFill>
                <a:latin typeface="+mn-lt"/>
                <a:ea typeface="Roboto" pitchFamily="2" charset="0"/>
                <a:cs typeface="Arial" panose="020B0604020202020204" pitchFamily="34" charset="0"/>
              </a:rPr>
              <a:t>ập</a:t>
            </a:r>
            <a:r>
              <a:rPr lang="en-US" sz="1200" b="0" baseline="0" dirty="0" smtClean="0">
                <a:solidFill>
                  <a:schemeClr val="bg1"/>
                </a:solidFill>
                <a:latin typeface="+mn-lt"/>
                <a:ea typeface="Roboto" pitchFamily="2" charset="0"/>
                <a:cs typeface="Arial" panose="020B0604020202020204" pitchFamily="34" charset="0"/>
              </a:rPr>
              <a:t> trình với micro:bit</a:t>
            </a:r>
            <a:endParaRPr lang="en-US" sz="1200" b="0" dirty="0">
              <a:solidFill>
                <a:schemeClr val="bg1"/>
              </a:solidFill>
              <a:latin typeface="+mn-lt"/>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
        <p:nvSpPr>
          <p:cNvPr id="5" name="Rectangle 4"/>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04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6" r:id="rId3"/>
    <p:sldLayoutId id="2147483672" r:id="rId4"/>
    <p:sldLayoutId id="2147483675" r:id="rId5"/>
    <p:sldLayoutId id="214748367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GT Walsheim Bold" panose="00000800000000000000" pitchFamily="2" charset="0"/>
              </a:rPr>
              <a:t>BÀI </a:t>
            </a:r>
            <a:r>
              <a:rPr lang="en-US" sz="3600" b="1" dirty="0" smtClean="0">
                <a:solidFill>
                  <a:schemeClr val="bg1"/>
                </a:solidFill>
                <a:latin typeface="GT Walsheim Bold" panose="00000800000000000000" pitchFamily="2" charset="0"/>
              </a:rPr>
              <a:t>5</a:t>
            </a:r>
            <a:endParaRPr lang="en-US" sz="3600" b="1" dirty="0">
              <a:solidFill>
                <a:schemeClr val="bg1"/>
              </a:solidFill>
              <a:latin typeface="GT Walsheim Bold" panose="00000800000000000000" pitchFamily="2" charset="0"/>
            </a:endParaRPr>
          </a:p>
        </p:txBody>
      </p:sp>
      <p:sp>
        <p:nvSpPr>
          <p:cNvPr id="7" name="TextBox 6"/>
          <p:cNvSpPr txBox="1"/>
          <p:nvPr/>
        </p:nvSpPr>
        <p:spPr>
          <a:xfrm>
            <a:off x="1812194" y="4179136"/>
            <a:ext cx="6131656" cy="1323439"/>
          </a:xfrm>
          <a:prstGeom prst="rect">
            <a:avLst/>
          </a:prstGeom>
          <a:noFill/>
        </p:spPr>
        <p:txBody>
          <a:bodyPr wrap="square" rtlCol="0">
            <a:spAutoFit/>
          </a:bodyPr>
          <a:lstStyle/>
          <a:p>
            <a:pPr algn="ctr"/>
            <a:r>
              <a:rPr lang="en-US" sz="4000" b="1" dirty="0" smtClean="0">
                <a:solidFill>
                  <a:schemeClr val="bg1"/>
                </a:solidFill>
                <a:latin typeface="GT Walsheim Bold" panose="00000800000000000000" pitchFamily="2" charset="0"/>
                <a:ea typeface="Roboto" pitchFamily="2" charset="0"/>
              </a:rPr>
              <a:t>Accelerometer Sensor and Touch</a:t>
            </a:r>
            <a:endParaRPr lang="en-US" sz="4000" b="1" dirty="0">
              <a:solidFill>
                <a:schemeClr val="bg1"/>
              </a:solidFill>
              <a:latin typeface="GT Walsheim Bold" panose="00000800000000000000" pitchFamily="2" charset="0"/>
              <a:ea typeface="Roboto" pitchFamily="2" charset="0"/>
            </a:endParaRPr>
          </a:p>
        </p:txBody>
      </p:sp>
    </p:spTree>
    <p:extLst>
      <p:ext uri="{BB962C8B-B14F-4D97-AF65-F5344CB8AC3E}">
        <p14:creationId xmlns:p14="http://schemas.microsoft.com/office/powerpoint/2010/main" val="200346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5.3 </a:t>
            </a:r>
            <a:r>
              <a:rPr lang="en-US" sz="2400" b="1" dirty="0" smtClean="0">
                <a:solidFill>
                  <a:srgbClr val="EC5F77"/>
                </a:solidFill>
                <a:latin typeface="UTM Helve" panose="02040603050506020204" pitchFamily="18" charset="0"/>
                <a:ea typeface="Roboto" pitchFamily="2" charset="0"/>
              </a:rPr>
              <a:t>Hoạt động học viên</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Đi bộ và sức khỏe</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7" name="Rounded Rectangle 6"/>
          <p:cNvSpPr/>
          <p:nvPr/>
        </p:nvSpPr>
        <p:spPr>
          <a:xfrm>
            <a:off x="602588" y="2014330"/>
            <a:ext cx="3909703" cy="4373218"/>
          </a:xfrm>
          <a:prstGeom prst="roundRect">
            <a:avLst>
              <a:gd name="adj" fmla="val 3719"/>
            </a:avLst>
          </a:prstGeom>
          <a:noFill/>
          <a:ln w="19050">
            <a:solidFill>
              <a:srgbClr val="EC5F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709053" y="2425454"/>
            <a:ext cx="4410020" cy="54916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endParaRPr lang="en-US" sz="2000" b="0" dirty="0" smtClean="0">
              <a:solidFill>
                <a:schemeClr val="tx1">
                  <a:lumMod val="95000"/>
                  <a:lumOff val="5000"/>
                </a:schemeClr>
              </a:solidFill>
              <a:ea typeface="Roboto Condensed" pitchFamily="2" charset="0"/>
            </a:endParaRPr>
          </a:p>
        </p:txBody>
      </p:sp>
      <p:sp>
        <p:nvSpPr>
          <p:cNvPr id="10" name="Rectangle 9"/>
          <p:cNvSpPr/>
          <p:nvPr/>
        </p:nvSpPr>
        <p:spPr>
          <a:xfrm>
            <a:off x="709053" y="2288155"/>
            <a:ext cx="3677417" cy="2308324"/>
          </a:xfrm>
          <a:prstGeom prst="rect">
            <a:avLst/>
          </a:prstGeom>
        </p:spPr>
        <p:txBody>
          <a:bodyPr wrap="square">
            <a:spAutoFit/>
          </a:bodyPr>
          <a:lstStyle/>
          <a:p>
            <a:r>
              <a:rPr lang="vi-VN" dirty="0"/>
              <a:t>Chuyện là Shara tuy còn nhỏ nhưng lại rất thích đi bộ cùng ba mẹ vào mỗi buổi sáng. Chuyên gia khuyên rằng mỗi ngày nên đi bộ 1000 bước để tăng cường sức khỏe nhưng bạn ấy không biết làm thế nào để nhớ được mình đã đi được bao nhiêu bước</a:t>
            </a:r>
            <a:endParaRPr lang="en-US" dirty="0"/>
          </a:p>
        </p:txBody>
      </p:sp>
      <p:sp>
        <p:nvSpPr>
          <p:cNvPr id="11" name="Rectangle 10"/>
          <p:cNvSpPr/>
          <p:nvPr/>
        </p:nvSpPr>
        <p:spPr>
          <a:xfrm>
            <a:off x="718730" y="4668746"/>
            <a:ext cx="3677417" cy="1477328"/>
          </a:xfrm>
          <a:prstGeom prst="rect">
            <a:avLst/>
          </a:prstGeom>
        </p:spPr>
        <p:txBody>
          <a:bodyPr wrap="square">
            <a:spAutoFit/>
          </a:bodyPr>
          <a:lstStyle/>
          <a:p>
            <a:r>
              <a:rPr lang="vi-VN" dirty="0"/>
              <a:t>Bạn hãy dùng micro:bit giúp Shara đếm số bước chân nhé !</a:t>
            </a:r>
          </a:p>
          <a:p>
            <a:r>
              <a:rPr lang="vi-VN" dirty="0"/>
              <a:t/>
            </a:r>
            <a:br>
              <a:rPr lang="vi-VN" dirty="0"/>
            </a:br>
            <a:r>
              <a:rPr lang="vi-VN" dirty="0"/>
              <a:t>Nếu đủ 1000 bước thì hiển thị icon ✓</a:t>
            </a:r>
          </a:p>
        </p:txBody>
      </p:sp>
      <p:pic>
        <p:nvPicPr>
          <p:cNvPr id="2050" name="Picture 2" descr="Free vector teenager girl walking with pet  cartoon character on white back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228" y="3505828"/>
            <a:ext cx="2623930" cy="28817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4"/>
          <a:stretch>
            <a:fillRect/>
          </a:stretch>
        </p:blipFill>
        <p:spPr>
          <a:xfrm rot="19846332">
            <a:off x="4647758" y="1688865"/>
            <a:ext cx="2189295" cy="1793241"/>
          </a:xfrm>
          <a:prstGeom prst="rect">
            <a:avLst/>
          </a:prstGeom>
        </p:spPr>
      </p:pic>
    </p:spTree>
    <p:extLst>
      <p:ext uri="{BB962C8B-B14F-4D97-AF65-F5344CB8AC3E}">
        <p14:creationId xmlns:p14="http://schemas.microsoft.com/office/powerpoint/2010/main" val="2860998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5.3 </a:t>
            </a:r>
            <a:r>
              <a:rPr lang="en-US" sz="2400" b="1" dirty="0" smtClean="0">
                <a:solidFill>
                  <a:srgbClr val="EC5F77"/>
                </a:solidFill>
                <a:latin typeface="UTM Helve" panose="02040603050506020204" pitchFamily="18" charset="0"/>
                <a:ea typeface="Roboto" pitchFamily="2" charset="0"/>
              </a:rPr>
              <a:t>Hoạt động học viên</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Xúc xắc kỹ thuật số</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7" name="Rounded Rectangle 6"/>
          <p:cNvSpPr/>
          <p:nvPr/>
        </p:nvSpPr>
        <p:spPr>
          <a:xfrm>
            <a:off x="602588" y="2206156"/>
            <a:ext cx="3909703" cy="4014967"/>
          </a:xfrm>
          <a:prstGeom prst="roundRect">
            <a:avLst>
              <a:gd name="adj" fmla="val 3719"/>
            </a:avLst>
          </a:prstGeom>
          <a:noFill/>
          <a:ln w="19050">
            <a:solidFill>
              <a:srgbClr val="EC5F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9053" y="2288155"/>
            <a:ext cx="3677417" cy="923330"/>
          </a:xfrm>
          <a:prstGeom prst="rect">
            <a:avLst/>
          </a:prstGeom>
        </p:spPr>
        <p:txBody>
          <a:bodyPr wrap="square">
            <a:spAutoFit/>
          </a:bodyPr>
          <a:lstStyle/>
          <a:p>
            <a:r>
              <a:rPr lang="vi-VN" dirty="0"/>
              <a:t>Doreamon và Nobita muốn chơi cá ngựa nhưng Nobita đãng trí đã làm mất 2 hạt xúc </a:t>
            </a:r>
            <a:r>
              <a:rPr lang="vi-VN" dirty="0" smtClean="0"/>
              <a:t>xắc</a:t>
            </a:r>
            <a:r>
              <a:rPr lang="en-US" dirty="0" smtClean="0"/>
              <a:t>.</a:t>
            </a:r>
            <a:endParaRPr lang="en-US" dirty="0"/>
          </a:p>
        </p:txBody>
      </p:sp>
      <p:sp>
        <p:nvSpPr>
          <p:cNvPr id="9" name="Rectangle 8"/>
          <p:cNvSpPr/>
          <p:nvPr/>
        </p:nvSpPr>
        <p:spPr>
          <a:xfrm>
            <a:off x="709053" y="3401338"/>
            <a:ext cx="3677417" cy="923330"/>
          </a:xfrm>
          <a:prstGeom prst="rect">
            <a:avLst/>
          </a:prstGeom>
        </p:spPr>
        <p:txBody>
          <a:bodyPr wrap="square">
            <a:spAutoFit/>
          </a:bodyPr>
          <a:lstStyle/>
          <a:p>
            <a:r>
              <a:rPr lang="vi-VN" dirty="0"/>
              <a:t>Bạn có thể giúp Doreamon và Nobita chơi cá ngựa mà không cần đến xúc xắc không ?</a:t>
            </a:r>
            <a:endParaRPr lang="en-US" dirty="0"/>
          </a:p>
        </p:txBody>
      </p:sp>
      <p:sp>
        <p:nvSpPr>
          <p:cNvPr id="10" name="Rectangle 9"/>
          <p:cNvSpPr/>
          <p:nvPr/>
        </p:nvSpPr>
        <p:spPr>
          <a:xfrm>
            <a:off x="709053" y="4554277"/>
            <a:ext cx="3677417" cy="1200329"/>
          </a:xfrm>
          <a:prstGeom prst="rect">
            <a:avLst/>
          </a:prstGeom>
        </p:spPr>
        <p:txBody>
          <a:bodyPr wrap="square">
            <a:spAutoFit/>
          </a:bodyPr>
          <a:lstStyle/>
          <a:p>
            <a:r>
              <a:rPr lang="en-US" dirty="0"/>
              <a:t>Gợi ý sử dụng một </a:t>
            </a:r>
            <a:r>
              <a:rPr lang="en-US" dirty="0" smtClean="0"/>
              <a:t>biến số ngẫu nhiên </a:t>
            </a:r>
            <a:r>
              <a:rPr lang="en-US" dirty="0"/>
              <a:t>random từ 1 đến </a:t>
            </a:r>
            <a:r>
              <a:rPr lang="en-US" dirty="0" smtClean="0"/>
              <a:t>6. Lắc micro:bit một cái thì hiển thị số ra màn hình LED</a:t>
            </a:r>
            <a:endParaRPr lang="en-US" dirty="0"/>
          </a:p>
        </p:txBody>
      </p:sp>
      <p:pic>
        <p:nvPicPr>
          <p:cNvPr id="11" name="Picture 10"/>
          <p:cNvPicPr>
            <a:picLocks noChangeAspect="1"/>
          </p:cNvPicPr>
          <p:nvPr/>
        </p:nvPicPr>
        <p:blipFill>
          <a:blip r:embed="rId3"/>
          <a:stretch>
            <a:fillRect/>
          </a:stretch>
        </p:blipFill>
        <p:spPr>
          <a:xfrm>
            <a:off x="5256856" y="1847271"/>
            <a:ext cx="2999248" cy="2040726"/>
          </a:xfrm>
          <a:prstGeom prst="rect">
            <a:avLst/>
          </a:prstGeom>
        </p:spPr>
      </p:pic>
      <p:pic>
        <p:nvPicPr>
          <p:cNvPr id="12" name="Picture 11"/>
          <p:cNvPicPr>
            <a:picLocks noChangeAspect="1"/>
          </p:cNvPicPr>
          <p:nvPr/>
        </p:nvPicPr>
        <p:blipFill>
          <a:blip r:embed="rId4"/>
          <a:stretch>
            <a:fillRect/>
          </a:stretch>
        </p:blipFill>
        <p:spPr>
          <a:xfrm rot="1041515">
            <a:off x="5661831" y="4097902"/>
            <a:ext cx="2189295" cy="1793241"/>
          </a:xfrm>
          <a:prstGeom prst="rect">
            <a:avLst/>
          </a:prstGeom>
        </p:spPr>
      </p:pic>
      <p:sp>
        <p:nvSpPr>
          <p:cNvPr id="13" name="Arc 12"/>
          <p:cNvSpPr/>
          <p:nvPr/>
        </p:nvSpPr>
        <p:spPr>
          <a:xfrm rot="1242611">
            <a:off x="7200153" y="4001014"/>
            <a:ext cx="1406524" cy="110652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p:nvSpPr>
        <p:spPr>
          <a:xfrm rot="1242611">
            <a:off x="7349834" y="4153886"/>
            <a:ext cx="1043791" cy="821160"/>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p:nvSpPr>
        <p:spPr>
          <a:xfrm rot="12523801">
            <a:off x="4934937" y="5046770"/>
            <a:ext cx="1406524" cy="110652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rot="12523801">
            <a:off x="5084618" y="5199642"/>
            <a:ext cx="1043791" cy="821160"/>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71599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5.1 </a:t>
            </a:r>
            <a:r>
              <a:rPr lang="en-US" sz="2400" b="1" dirty="0" smtClean="0">
                <a:solidFill>
                  <a:srgbClr val="EC5F77"/>
                </a:solidFill>
                <a:latin typeface="UTM Helve" panose="02040603050506020204" pitchFamily="18" charset="0"/>
                <a:ea typeface="Roboto" pitchFamily="2" charset="0"/>
              </a:rPr>
              <a:t>Cảm biến là gì ?</a:t>
            </a:r>
            <a:endParaRPr lang="en-US" sz="2400" b="1" dirty="0">
              <a:solidFill>
                <a:srgbClr val="EC5F77"/>
              </a:solidFill>
              <a:latin typeface="UTM Helve" panose="02040603050506020204" pitchFamily="18" charset="0"/>
              <a:ea typeface="Roboto" pitchFamily="2" charset="0"/>
            </a:endParaRPr>
          </a:p>
        </p:txBody>
      </p:sp>
      <p:sp>
        <p:nvSpPr>
          <p:cNvPr id="8" name="Rounded Rectangle 7"/>
          <p:cNvSpPr/>
          <p:nvPr/>
        </p:nvSpPr>
        <p:spPr>
          <a:xfrm>
            <a:off x="418920" y="1524000"/>
            <a:ext cx="8194993" cy="1590261"/>
          </a:xfrm>
          <a:prstGeom prst="round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0640" y="1759679"/>
            <a:ext cx="7537533" cy="1015663"/>
          </a:xfrm>
          <a:prstGeom prst="rect">
            <a:avLst/>
          </a:prstGeom>
        </p:spPr>
        <p:txBody>
          <a:bodyPr wrap="square">
            <a:spAutoFit/>
          </a:bodyPr>
          <a:lstStyle/>
          <a:p>
            <a:r>
              <a:rPr lang="vi-VN" sz="2000" b="1" dirty="0">
                <a:solidFill>
                  <a:schemeClr val="bg1"/>
                </a:solidFill>
              </a:rPr>
              <a:t>Cảm biến</a:t>
            </a:r>
            <a:r>
              <a:rPr lang="vi-VN" sz="2000" dirty="0">
                <a:solidFill>
                  <a:schemeClr val="bg1"/>
                </a:solidFill>
              </a:rPr>
              <a:t> là thiết bị điện tử cảm nhận những trạng thái, quá trình vật lý hay hóa học ở môi trường cần khảo sát và biến đổi thành tín hiệu điện để thu thập thông tin về trạng thái hay quá trình </a:t>
            </a:r>
            <a:r>
              <a:rPr lang="vi-VN" sz="2000" dirty="0" smtClean="0">
                <a:solidFill>
                  <a:schemeClr val="bg1"/>
                </a:solidFill>
              </a:rPr>
              <a:t>đó</a:t>
            </a:r>
            <a:r>
              <a:rPr lang="en-US" sz="2000" dirty="0" smtClean="0">
                <a:solidFill>
                  <a:schemeClr val="bg1"/>
                </a:solidFill>
              </a:rPr>
              <a:t>.</a:t>
            </a:r>
            <a:endParaRPr lang="en-US" sz="2000" dirty="0">
              <a:solidFill>
                <a:schemeClr val="bg1"/>
              </a:solidFill>
            </a:endParaRPr>
          </a:p>
        </p:txBody>
      </p:sp>
      <p:sp>
        <p:nvSpPr>
          <p:cNvPr id="9" name="Isosceles Triangle 8"/>
          <p:cNvSpPr/>
          <p:nvPr/>
        </p:nvSpPr>
        <p:spPr>
          <a:xfrm rot="5400000">
            <a:off x="604720" y="4150910"/>
            <a:ext cx="293670" cy="253164"/>
          </a:xfrm>
          <a:prstGeom prst="triangl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txBox="1">
            <a:spLocks/>
          </p:cNvSpPr>
          <p:nvPr/>
        </p:nvSpPr>
        <p:spPr>
          <a:xfrm>
            <a:off x="480571" y="3454797"/>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dirty="0" smtClean="0">
                <a:solidFill>
                  <a:schemeClr val="tx1">
                    <a:lumMod val="95000"/>
                    <a:lumOff val="5000"/>
                  </a:schemeClr>
                </a:solidFill>
                <a:ea typeface="Roboto Condensed" pitchFamily="2" charset="0"/>
              </a:rPr>
              <a:t>Ứng dụng cảm biến trong đời sống thực tiễn</a:t>
            </a:r>
          </a:p>
        </p:txBody>
      </p:sp>
      <p:sp>
        <p:nvSpPr>
          <p:cNvPr id="12" name="Title 1"/>
          <p:cNvSpPr txBox="1">
            <a:spLocks/>
          </p:cNvSpPr>
          <p:nvPr/>
        </p:nvSpPr>
        <p:spPr>
          <a:xfrm>
            <a:off x="931145" y="4077649"/>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khói để báo cháy</a:t>
            </a:r>
          </a:p>
        </p:txBody>
      </p:sp>
      <p:sp>
        <p:nvSpPr>
          <p:cNvPr id="13" name="Isosceles Triangle 12"/>
          <p:cNvSpPr/>
          <p:nvPr/>
        </p:nvSpPr>
        <p:spPr>
          <a:xfrm rot="5400000">
            <a:off x="604720" y="4826771"/>
            <a:ext cx="293670" cy="253164"/>
          </a:xfrm>
          <a:prstGeom prst="triangl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txBox="1">
            <a:spLocks/>
          </p:cNvSpPr>
          <p:nvPr/>
        </p:nvSpPr>
        <p:spPr>
          <a:xfrm>
            <a:off x="931145" y="4753510"/>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mưa để nhận biết có mưa</a:t>
            </a:r>
          </a:p>
        </p:txBody>
      </p:sp>
      <p:sp>
        <p:nvSpPr>
          <p:cNvPr id="15" name="Isosceles Triangle 14"/>
          <p:cNvSpPr/>
          <p:nvPr/>
        </p:nvSpPr>
        <p:spPr>
          <a:xfrm rot="5400000">
            <a:off x="604720" y="5449623"/>
            <a:ext cx="293670" cy="253164"/>
          </a:xfrm>
          <a:prstGeom prst="triangl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txBox="1">
            <a:spLocks/>
          </p:cNvSpPr>
          <p:nvPr/>
        </p:nvSpPr>
        <p:spPr>
          <a:xfrm>
            <a:off x="931145" y="5376362"/>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nhiệt độ để theo dõi nhiệt độ </a:t>
            </a:r>
          </a:p>
        </p:txBody>
      </p:sp>
    </p:spTree>
    <p:extLst>
      <p:ext uri="{BB962C8B-B14F-4D97-AF65-F5344CB8AC3E}">
        <p14:creationId xmlns:p14="http://schemas.microsoft.com/office/powerpoint/2010/main" val="118140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5.1 </a:t>
            </a:r>
            <a:r>
              <a:rPr lang="en-US" sz="2400" b="1" dirty="0" smtClean="0">
                <a:solidFill>
                  <a:srgbClr val="EC5F77"/>
                </a:solidFill>
                <a:latin typeface="UTM Helve" panose="02040603050506020204" pitchFamily="18" charset="0"/>
                <a:ea typeface="Roboto" pitchFamily="2" charset="0"/>
              </a:rPr>
              <a:t>Cảm biến là gì ?</a:t>
            </a:r>
            <a:endParaRPr lang="en-US" sz="2400" b="1" dirty="0">
              <a:solidFill>
                <a:srgbClr val="EC5F77"/>
              </a:solidFill>
              <a:latin typeface="UTM Helve" panose="02040603050506020204" pitchFamily="18" charset="0"/>
              <a:ea typeface="Roboto" pitchFamily="2"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2399" y="1357455"/>
            <a:ext cx="2723213" cy="219026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2399" y="3826360"/>
            <a:ext cx="2755497" cy="2216297"/>
          </a:xfrm>
          <a:prstGeom prst="rect">
            <a:avLst/>
          </a:prstGeom>
        </p:spPr>
      </p:pic>
      <p:sp>
        <p:nvSpPr>
          <p:cNvPr id="8" name="TextBox 7"/>
          <p:cNvSpPr txBox="1"/>
          <p:nvPr/>
        </p:nvSpPr>
        <p:spPr>
          <a:xfrm>
            <a:off x="1026767" y="1312646"/>
            <a:ext cx="447288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Các cảm biến trên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11" name="Title 1"/>
          <p:cNvSpPr txBox="1">
            <a:spLocks/>
          </p:cNvSpPr>
          <p:nvPr/>
        </p:nvSpPr>
        <p:spPr>
          <a:xfrm>
            <a:off x="937239" y="2042442"/>
            <a:ext cx="4154832"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chạm</a:t>
            </a:r>
          </a:p>
        </p:txBody>
      </p:sp>
      <p:sp>
        <p:nvSpPr>
          <p:cNvPr id="12" name="Oval 11"/>
          <p:cNvSpPr/>
          <p:nvPr/>
        </p:nvSpPr>
        <p:spPr>
          <a:xfrm>
            <a:off x="560881" y="2101635"/>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cxnSp>
        <p:nvCxnSpPr>
          <p:cNvPr id="14" name="Straight Arrow Connector 13"/>
          <p:cNvCxnSpPr/>
          <p:nvPr/>
        </p:nvCxnSpPr>
        <p:spPr>
          <a:xfrm>
            <a:off x="6577367" y="1795178"/>
            <a:ext cx="353520" cy="0"/>
          </a:xfrm>
          <a:prstGeom prst="straightConnector1">
            <a:avLst/>
          </a:prstGeom>
          <a:ln>
            <a:solidFill>
              <a:srgbClr val="EC5F77"/>
            </a:solidFill>
            <a:tailEnd type="triangle"/>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937239" y="2585781"/>
            <a:ext cx="4154832" cy="48872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ánh sáng</a:t>
            </a:r>
          </a:p>
        </p:txBody>
      </p:sp>
      <p:sp>
        <p:nvSpPr>
          <p:cNvPr id="16" name="Oval 15"/>
          <p:cNvSpPr/>
          <p:nvPr/>
        </p:nvSpPr>
        <p:spPr>
          <a:xfrm>
            <a:off x="560881" y="2658226"/>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17" name="Oval 16"/>
          <p:cNvSpPr/>
          <p:nvPr/>
        </p:nvSpPr>
        <p:spPr>
          <a:xfrm>
            <a:off x="6299072" y="1651061"/>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8" name="Oval 17"/>
          <p:cNvSpPr/>
          <p:nvPr/>
        </p:nvSpPr>
        <p:spPr>
          <a:xfrm>
            <a:off x="6259315" y="5176139"/>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19" name="Title 1"/>
          <p:cNvSpPr txBox="1">
            <a:spLocks/>
          </p:cNvSpPr>
          <p:nvPr/>
        </p:nvSpPr>
        <p:spPr>
          <a:xfrm>
            <a:off x="937239" y="3221885"/>
            <a:ext cx="4154832" cy="48872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la bàn và gia tốc kế</a:t>
            </a:r>
          </a:p>
        </p:txBody>
      </p:sp>
      <p:sp>
        <p:nvSpPr>
          <p:cNvPr id="20" name="Oval 19"/>
          <p:cNvSpPr/>
          <p:nvPr/>
        </p:nvSpPr>
        <p:spPr>
          <a:xfrm>
            <a:off x="560881" y="3294330"/>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21" name="Oval 20"/>
          <p:cNvSpPr/>
          <p:nvPr/>
        </p:nvSpPr>
        <p:spPr>
          <a:xfrm>
            <a:off x="6378585" y="2247408"/>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22" name="Oval 21"/>
          <p:cNvSpPr/>
          <p:nvPr/>
        </p:nvSpPr>
        <p:spPr>
          <a:xfrm>
            <a:off x="6020776" y="4553287"/>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endParaRPr lang="en-US" b="1" dirty="0"/>
          </a:p>
        </p:txBody>
      </p:sp>
      <p:sp>
        <p:nvSpPr>
          <p:cNvPr id="23" name="Title 1"/>
          <p:cNvSpPr txBox="1">
            <a:spLocks/>
          </p:cNvSpPr>
          <p:nvPr/>
        </p:nvSpPr>
        <p:spPr>
          <a:xfrm>
            <a:off x="937239" y="3831485"/>
            <a:ext cx="4154832" cy="48872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nhiệt độ</a:t>
            </a:r>
          </a:p>
        </p:txBody>
      </p:sp>
      <p:sp>
        <p:nvSpPr>
          <p:cNvPr id="24" name="Oval 23"/>
          <p:cNvSpPr/>
          <p:nvPr/>
        </p:nvSpPr>
        <p:spPr>
          <a:xfrm>
            <a:off x="560881" y="3903930"/>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endParaRPr lang="en-US" b="1" dirty="0"/>
          </a:p>
        </p:txBody>
      </p:sp>
      <p:sp>
        <p:nvSpPr>
          <p:cNvPr id="25" name="Rounded Rectangle 24"/>
          <p:cNvSpPr/>
          <p:nvPr/>
        </p:nvSpPr>
        <p:spPr>
          <a:xfrm>
            <a:off x="560881" y="4982602"/>
            <a:ext cx="4938772" cy="987395"/>
          </a:xfrm>
          <a:prstGeom prst="roundRect">
            <a:avLst>
              <a:gd name="adj" fmla="val 6667"/>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Cảm biến cũng đóng vai trò là đầu vào – Inputs của chương trình</a:t>
            </a:r>
            <a:endParaRPr lang="en-US" dirty="0"/>
          </a:p>
        </p:txBody>
      </p:sp>
    </p:spTree>
    <p:extLst>
      <p:ext uri="{BB962C8B-B14F-4D97-AF65-F5344CB8AC3E}">
        <p14:creationId xmlns:p14="http://schemas.microsoft.com/office/powerpoint/2010/main" val="13159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5.2 </a:t>
            </a:r>
            <a:r>
              <a:rPr lang="en-US" sz="2400" b="1" dirty="0" smtClean="0">
                <a:solidFill>
                  <a:srgbClr val="EC5F77"/>
                </a:solidFill>
                <a:latin typeface="UTM Helve" panose="02040603050506020204" pitchFamily="18" charset="0"/>
                <a:ea typeface="Roboto" pitchFamily="2" charset="0"/>
              </a:rPr>
              <a:t>Cảm biến là dữ liệu đầu vào Inputs</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026767" y="1312646"/>
            <a:ext cx="447288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Cảm biến là Inputs</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7" name="Title 1"/>
          <p:cNvSpPr txBox="1">
            <a:spLocks/>
          </p:cNvSpPr>
          <p:nvPr/>
        </p:nvSpPr>
        <p:spPr>
          <a:xfrm>
            <a:off x="937238" y="2042441"/>
            <a:ext cx="7623665" cy="109832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Các giá trị mà cảm biến thu thập được sẽ là inputs đầu vào cho chương trình</a:t>
            </a:r>
          </a:p>
        </p:txBody>
      </p:sp>
      <p:sp>
        <p:nvSpPr>
          <p:cNvPr id="8" name="Title 1"/>
          <p:cNvSpPr txBox="1">
            <a:spLocks/>
          </p:cNvSpPr>
          <p:nvPr/>
        </p:nvSpPr>
        <p:spPr>
          <a:xfrm>
            <a:off x="937238" y="2909336"/>
            <a:ext cx="7305613" cy="930477"/>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Dựa vào đó chúng ta có thể quyết định cho micro:bit thực hiện các tác vụ theo ý muốn.</a:t>
            </a:r>
          </a:p>
        </p:txBody>
      </p:sp>
      <p:sp>
        <p:nvSpPr>
          <p:cNvPr id="9" name="Rectangle 8"/>
          <p:cNvSpPr/>
          <p:nvPr/>
        </p:nvSpPr>
        <p:spPr>
          <a:xfrm>
            <a:off x="715617" y="2213113"/>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5617" y="3026999"/>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1026767" y="3937630"/>
            <a:ext cx="2391109" cy="1810003"/>
          </a:xfrm>
          <a:prstGeom prst="rect">
            <a:avLst/>
          </a:prstGeom>
        </p:spPr>
      </p:pic>
      <p:pic>
        <p:nvPicPr>
          <p:cNvPr id="12" name="Picture 11"/>
          <p:cNvPicPr>
            <a:picLocks noChangeAspect="1"/>
          </p:cNvPicPr>
          <p:nvPr/>
        </p:nvPicPr>
        <p:blipFill>
          <a:blip r:embed="rId4"/>
          <a:stretch>
            <a:fillRect/>
          </a:stretch>
        </p:blipFill>
        <p:spPr>
          <a:xfrm>
            <a:off x="5546394" y="3633995"/>
            <a:ext cx="2400635" cy="1810003"/>
          </a:xfrm>
          <a:prstGeom prst="rect">
            <a:avLst/>
          </a:prstGeom>
        </p:spPr>
      </p:pic>
      <p:sp>
        <p:nvSpPr>
          <p:cNvPr id="14" name="Title 1"/>
          <p:cNvSpPr txBox="1">
            <a:spLocks/>
          </p:cNvSpPr>
          <p:nvPr/>
        </p:nvSpPr>
        <p:spPr>
          <a:xfrm>
            <a:off x="1026767" y="5901767"/>
            <a:ext cx="2540291" cy="64273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1600" b="0" i="1" dirty="0" smtClean="0">
                <a:solidFill>
                  <a:schemeClr val="tx1">
                    <a:lumMod val="95000"/>
                    <a:lumOff val="5000"/>
                  </a:schemeClr>
                </a:solidFill>
                <a:ea typeface="Roboto Condensed" pitchFamily="2" charset="0"/>
              </a:rPr>
              <a:t>Sử </a:t>
            </a:r>
            <a:r>
              <a:rPr lang="en-US" sz="1600" b="0" i="1" dirty="0">
                <a:solidFill>
                  <a:schemeClr val="tx1">
                    <a:lumMod val="95000"/>
                    <a:lumOff val="5000"/>
                  </a:schemeClr>
                </a:solidFill>
                <a:ea typeface="Roboto Condensed" pitchFamily="2" charset="0"/>
              </a:rPr>
              <a:t>dụng </a:t>
            </a:r>
            <a:r>
              <a:rPr lang="en-US" sz="1600" b="0" i="1" dirty="0" smtClean="0">
                <a:solidFill>
                  <a:schemeClr val="tx1">
                    <a:lumMod val="95000"/>
                    <a:lumOff val="5000"/>
                  </a:schemeClr>
                </a:solidFill>
                <a:ea typeface="Roboto Condensed" pitchFamily="2" charset="0"/>
              </a:rPr>
              <a:t>cảm biến gia tốc kế - Accelerometer</a:t>
            </a:r>
          </a:p>
        </p:txBody>
      </p:sp>
      <p:sp>
        <p:nvSpPr>
          <p:cNvPr id="15" name="Title 1"/>
          <p:cNvSpPr txBox="1">
            <a:spLocks/>
          </p:cNvSpPr>
          <p:nvPr/>
        </p:nvSpPr>
        <p:spPr>
          <a:xfrm>
            <a:off x="5546394" y="5903842"/>
            <a:ext cx="2540291" cy="45720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1600" b="0" i="1" dirty="0" smtClean="0">
                <a:solidFill>
                  <a:schemeClr val="tx1">
                    <a:lumMod val="95000"/>
                    <a:lumOff val="5000"/>
                  </a:schemeClr>
                </a:solidFill>
                <a:ea typeface="Roboto Condensed" pitchFamily="2" charset="0"/>
              </a:rPr>
              <a:t>Sử </a:t>
            </a:r>
            <a:r>
              <a:rPr lang="en-US" sz="1600" b="0" i="1" dirty="0">
                <a:solidFill>
                  <a:schemeClr val="tx1">
                    <a:lumMod val="95000"/>
                    <a:lumOff val="5000"/>
                  </a:schemeClr>
                </a:solidFill>
                <a:ea typeface="Roboto Condensed" pitchFamily="2" charset="0"/>
              </a:rPr>
              <a:t>dụng </a:t>
            </a:r>
            <a:r>
              <a:rPr lang="en-US" sz="1600" b="0" i="1" dirty="0" smtClean="0">
                <a:solidFill>
                  <a:schemeClr val="tx1">
                    <a:lumMod val="95000"/>
                    <a:lumOff val="5000"/>
                  </a:schemeClr>
                </a:solidFill>
                <a:ea typeface="Roboto Condensed" pitchFamily="2" charset="0"/>
              </a:rPr>
              <a:t>cảm biến chạm</a:t>
            </a:r>
          </a:p>
        </p:txBody>
      </p:sp>
    </p:spTree>
    <p:extLst>
      <p:ext uri="{BB962C8B-B14F-4D97-AF65-F5344CB8AC3E}">
        <p14:creationId xmlns:p14="http://schemas.microsoft.com/office/powerpoint/2010/main" val="176092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5.2 </a:t>
            </a:r>
            <a:r>
              <a:rPr lang="en-US" sz="2400" b="1" dirty="0" smtClean="0">
                <a:solidFill>
                  <a:srgbClr val="EC5F77"/>
                </a:solidFill>
                <a:latin typeface="UTM Helve" panose="02040603050506020204" pitchFamily="18" charset="0"/>
                <a:ea typeface="Roboto" pitchFamily="2" charset="0"/>
              </a:rPr>
              <a:t>Cảm biến là dữ liệu đầu vào Inputs</a:t>
            </a:r>
            <a:endParaRPr lang="en-US" sz="2400" b="1" dirty="0">
              <a:solidFill>
                <a:srgbClr val="EC5F77"/>
              </a:solidFill>
              <a:latin typeface="UTM Helve" panose="02040603050506020204" pitchFamily="18" charset="0"/>
              <a:ea typeface="Roboto" pitchFamily="2" charset="0"/>
            </a:endParaRPr>
          </a:p>
        </p:txBody>
      </p:sp>
      <p:pic>
        <p:nvPicPr>
          <p:cNvPr id="5" name="Picture 4"/>
          <p:cNvPicPr>
            <a:picLocks noChangeAspect="1"/>
          </p:cNvPicPr>
          <p:nvPr/>
        </p:nvPicPr>
        <p:blipFill>
          <a:blip r:embed="rId2"/>
          <a:stretch>
            <a:fillRect/>
          </a:stretch>
        </p:blipFill>
        <p:spPr>
          <a:xfrm>
            <a:off x="837841" y="1905885"/>
            <a:ext cx="3448439" cy="3513627"/>
          </a:xfrm>
          <a:prstGeom prst="rect">
            <a:avLst/>
          </a:prstGeom>
        </p:spPr>
      </p:pic>
      <p:pic>
        <p:nvPicPr>
          <p:cNvPr id="6" name="Picture 5"/>
          <p:cNvPicPr>
            <a:picLocks noChangeAspect="1"/>
          </p:cNvPicPr>
          <p:nvPr/>
        </p:nvPicPr>
        <p:blipFill>
          <a:blip r:embed="rId3"/>
          <a:stretch>
            <a:fillRect/>
          </a:stretch>
        </p:blipFill>
        <p:spPr>
          <a:xfrm>
            <a:off x="4529407" y="3202527"/>
            <a:ext cx="3870384" cy="2149280"/>
          </a:xfrm>
          <a:prstGeom prst="rect">
            <a:avLst/>
          </a:prstGeom>
        </p:spPr>
      </p:pic>
      <p:sp>
        <p:nvSpPr>
          <p:cNvPr id="7" name="Title 1"/>
          <p:cNvSpPr txBox="1">
            <a:spLocks/>
          </p:cNvSpPr>
          <p:nvPr/>
        </p:nvSpPr>
        <p:spPr>
          <a:xfrm>
            <a:off x="717574" y="1286161"/>
            <a:ext cx="7936096" cy="61972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Trong bài học này chúng ta tìm hiểu 2 cảm biến gia tốc kế và chạm</a:t>
            </a:r>
          </a:p>
        </p:txBody>
      </p:sp>
      <p:sp>
        <p:nvSpPr>
          <p:cNvPr id="8" name="Title 1"/>
          <p:cNvSpPr txBox="1">
            <a:spLocks/>
          </p:cNvSpPr>
          <p:nvPr/>
        </p:nvSpPr>
        <p:spPr>
          <a:xfrm>
            <a:off x="1141449" y="5712615"/>
            <a:ext cx="3144831" cy="64273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1600" b="0" i="1" dirty="0" smtClean="0">
                <a:solidFill>
                  <a:schemeClr val="tx1">
                    <a:lumMod val="95000"/>
                    <a:lumOff val="5000"/>
                  </a:schemeClr>
                </a:solidFill>
                <a:ea typeface="Roboto Condensed" pitchFamily="2" charset="0"/>
              </a:rPr>
              <a:t>Các sự kiện liên quan đến cảm biến gia tốc kế - Accelerometer</a:t>
            </a:r>
          </a:p>
        </p:txBody>
      </p:sp>
      <p:sp>
        <p:nvSpPr>
          <p:cNvPr id="9" name="Title 1"/>
          <p:cNvSpPr txBox="1">
            <a:spLocks/>
          </p:cNvSpPr>
          <p:nvPr/>
        </p:nvSpPr>
        <p:spPr>
          <a:xfrm>
            <a:off x="6245962" y="5712615"/>
            <a:ext cx="2510927" cy="45720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1600" b="0" i="1" dirty="0" smtClean="0">
                <a:solidFill>
                  <a:schemeClr val="tx1">
                    <a:lumMod val="95000"/>
                    <a:lumOff val="5000"/>
                  </a:schemeClr>
                </a:solidFill>
                <a:ea typeface="Roboto Condensed" pitchFamily="2" charset="0"/>
              </a:rPr>
              <a:t>Các sự kiện liên quan đến cảm biến chạm</a:t>
            </a:r>
          </a:p>
        </p:txBody>
      </p:sp>
    </p:spTree>
    <p:extLst>
      <p:ext uri="{BB962C8B-B14F-4D97-AF65-F5344CB8AC3E}">
        <p14:creationId xmlns:p14="http://schemas.microsoft.com/office/powerpoint/2010/main" val="3857292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5.2 </a:t>
            </a:r>
            <a:r>
              <a:rPr lang="en-US" sz="2400" b="1" dirty="0" smtClean="0">
                <a:solidFill>
                  <a:srgbClr val="EC5F77"/>
                </a:solidFill>
                <a:latin typeface="UTM Helve" panose="02040603050506020204" pitchFamily="18" charset="0"/>
                <a:ea typeface="Roboto" pitchFamily="2" charset="0"/>
              </a:rPr>
              <a:t>Cảm biến là dữ liệu đầu vào Inputs</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026767" y="1312646"/>
            <a:ext cx="447288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Chương trình với Cảm biến</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7" name="Title 1"/>
          <p:cNvSpPr txBox="1">
            <a:spLocks/>
          </p:cNvSpPr>
          <p:nvPr/>
        </p:nvSpPr>
        <p:spPr>
          <a:xfrm>
            <a:off x="470514" y="2014174"/>
            <a:ext cx="4154832" cy="873037"/>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Tạo một chương trình đặt tên là </a:t>
            </a:r>
            <a:r>
              <a:rPr lang="en-US" sz="2000" dirty="0" smtClean="0">
                <a:solidFill>
                  <a:schemeClr val="tx1">
                    <a:lumMod val="95000"/>
                    <a:lumOff val="5000"/>
                  </a:schemeClr>
                </a:solidFill>
                <a:ea typeface="Roboto Condensed" pitchFamily="2" charset="0"/>
              </a:rPr>
              <a:t>Shake Touch</a:t>
            </a:r>
          </a:p>
        </p:txBody>
      </p:sp>
      <p:sp>
        <p:nvSpPr>
          <p:cNvPr id="8" name="Title 1"/>
          <p:cNvSpPr txBox="1">
            <a:spLocks/>
          </p:cNvSpPr>
          <p:nvPr/>
        </p:nvSpPr>
        <p:spPr>
          <a:xfrm>
            <a:off x="837841" y="3035152"/>
            <a:ext cx="4410020" cy="54916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Lắc micro:bit thì hiển thị hình trái tim</a:t>
            </a:r>
          </a:p>
        </p:txBody>
      </p:sp>
      <p:sp>
        <p:nvSpPr>
          <p:cNvPr id="10" name="Rectangle 9"/>
          <p:cNvSpPr/>
          <p:nvPr/>
        </p:nvSpPr>
        <p:spPr>
          <a:xfrm>
            <a:off x="616219" y="3152815"/>
            <a:ext cx="210992"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5695576" y="1774311"/>
            <a:ext cx="2391109" cy="1810003"/>
          </a:xfrm>
          <a:prstGeom prst="rect">
            <a:avLst/>
          </a:prstGeom>
        </p:spPr>
      </p:pic>
      <p:pic>
        <p:nvPicPr>
          <p:cNvPr id="12" name="Picture 11"/>
          <p:cNvPicPr>
            <a:picLocks noChangeAspect="1"/>
          </p:cNvPicPr>
          <p:nvPr/>
        </p:nvPicPr>
        <p:blipFill>
          <a:blip r:embed="rId4"/>
          <a:stretch>
            <a:fillRect/>
          </a:stretch>
        </p:blipFill>
        <p:spPr>
          <a:xfrm>
            <a:off x="5695576" y="4166160"/>
            <a:ext cx="2400635" cy="1810003"/>
          </a:xfrm>
          <a:prstGeom prst="rect">
            <a:avLst/>
          </a:prstGeom>
        </p:spPr>
      </p:pic>
      <p:sp>
        <p:nvSpPr>
          <p:cNvPr id="13" name="Title 1"/>
          <p:cNvSpPr txBox="1">
            <a:spLocks/>
          </p:cNvSpPr>
          <p:nvPr/>
        </p:nvSpPr>
        <p:spPr>
          <a:xfrm>
            <a:off x="837841" y="5071162"/>
            <a:ext cx="4410020" cy="54916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Chạm vào Logo thì hiển thị mặt cười</a:t>
            </a:r>
          </a:p>
        </p:txBody>
      </p:sp>
      <p:sp>
        <p:nvSpPr>
          <p:cNvPr id="14" name="Rectangle 13"/>
          <p:cNvSpPr/>
          <p:nvPr/>
        </p:nvSpPr>
        <p:spPr>
          <a:xfrm>
            <a:off x="616219" y="5188825"/>
            <a:ext cx="210992"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0652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5.2 </a:t>
            </a:r>
            <a:r>
              <a:rPr lang="en-US" sz="2400" b="1" dirty="0" smtClean="0">
                <a:solidFill>
                  <a:srgbClr val="EC5F77"/>
                </a:solidFill>
                <a:latin typeface="UTM Helve" panose="02040603050506020204" pitchFamily="18" charset="0"/>
                <a:ea typeface="Roboto" pitchFamily="2" charset="0"/>
              </a:rPr>
              <a:t>Cảm biến là dữ liệu đầu vào Inputs</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026766" y="1312646"/>
            <a:ext cx="6460712"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Cảm biến kết hợp với Biến (</a:t>
            </a:r>
            <a:r>
              <a:rPr lang="en-US" sz="2400" b="1" dirty="0" smtClean="0">
                <a:solidFill>
                  <a:schemeClr val="tx1">
                    <a:lumMod val="85000"/>
                    <a:lumOff val="15000"/>
                  </a:schemeClr>
                </a:solidFill>
                <a:latin typeface="UTM Helve" panose="02040603050506020204" pitchFamily="18" charset="0"/>
                <a:ea typeface="Roboto" pitchFamily="2" charset="0"/>
              </a:rPr>
              <a:t>Variable)</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7" name="Title 1"/>
          <p:cNvSpPr txBox="1">
            <a:spLocks/>
          </p:cNvSpPr>
          <p:nvPr/>
        </p:nvSpPr>
        <p:spPr>
          <a:xfrm>
            <a:off x="572798" y="2101970"/>
            <a:ext cx="7974854" cy="14231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Trong Hoạt động chủ đề </a:t>
            </a:r>
            <a:r>
              <a:rPr lang="en-US" sz="2000" dirty="0" smtClean="0">
                <a:solidFill>
                  <a:schemeClr val="tx1">
                    <a:lumMod val="95000"/>
                    <a:lumOff val="5000"/>
                  </a:schemeClr>
                </a:solidFill>
                <a:ea typeface="Roboto Condensed" pitchFamily="2" charset="0"/>
              </a:rPr>
              <a:t>Săn Rác</a:t>
            </a:r>
            <a:r>
              <a:rPr lang="en-US" sz="2000" b="0" dirty="0" smtClean="0">
                <a:solidFill>
                  <a:schemeClr val="tx1">
                    <a:lumMod val="95000"/>
                    <a:lumOff val="5000"/>
                  </a:schemeClr>
                </a:solidFill>
                <a:ea typeface="Roboto Condensed" pitchFamily="2" charset="0"/>
              </a:rPr>
              <a:t> ở bài học trước, chúng ta đã sử dụng biến kết hợp với button A, button B để đếm số lượng rác thải có thể tái chế và rác thải không thể tái chế.</a:t>
            </a:r>
          </a:p>
        </p:txBody>
      </p:sp>
      <p:sp>
        <p:nvSpPr>
          <p:cNvPr id="8" name="Title 1"/>
          <p:cNvSpPr txBox="1">
            <a:spLocks/>
          </p:cNvSpPr>
          <p:nvPr/>
        </p:nvSpPr>
        <p:spPr>
          <a:xfrm>
            <a:off x="572798" y="3321170"/>
            <a:ext cx="7974854" cy="88101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Thay vì thế chúng ta có thể sử dụng cảm biến: chạm, lắc để đếm số lượng mỗi loại rác thải.</a:t>
            </a:r>
          </a:p>
        </p:txBody>
      </p:sp>
      <p:pic>
        <p:nvPicPr>
          <p:cNvPr id="9" name="Picture 8"/>
          <p:cNvPicPr>
            <a:picLocks noChangeAspect="1"/>
          </p:cNvPicPr>
          <p:nvPr/>
        </p:nvPicPr>
        <p:blipFill>
          <a:blip r:embed="rId3"/>
          <a:stretch>
            <a:fillRect/>
          </a:stretch>
        </p:blipFill>
        <p:spPr>
          <a:xfrm>
            <a:off x="1106865" y="4249052"/>
            <a:ext cx="3120685" cy="2071715"/>
          </a:xfrm>
          <a:prstGeom prst="rect">
            <a:avLst/>
          </a:prstGeom>
        </p:spPr>
      </p:pic>
      <p:pic>
        <p:nvPicPr>
          <p:cNvPr id="10" name="Picture 9"/>
          <p:cNvPicPr>
            <a:picLocks noChangeAspect="1"/>
          </p:cNvPicPr>
          <p:nvPr/>
        </p:nvPicPr>
        <p:blipFill>
          <a:blip r:embed="rId4"/>
          <a:stretch>
            <a:fillRect/>
          </a:stretch>
        </p:blipFill>
        <p:spPr>
          <a:xfrm>
            <a:off x="4761617" y="4202182"/>
            <a:ext cx="3111944" cy="2028008"/>
          </a:xfrm>
          <a:prstGeom prst="rect">
            <a:avLst/>
          </a:prstGeom>
        </p:spPr>
      </p:pic>
    </p:spTree>
    <p:extLst>
      <p:ext uri="{BB962C8B-B14F-4D97-AF65-F5344CB8AC3E}">
        <p14:creationId xmlns:p14="http://schemas.microsoft.com/office/powerpoint/2010/main" val="1924413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Title 1"/>
          <p:cNvSpPr txBox="1">
            <a:spLocks/>
          </p:cNvSpPr>
          <p:nvPr/>
        </p:nvSpPr>
        <p:spPr>
          <a:xfrm>
            <a:off x="709053" y="4862785"/>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1: Click Download tải file về máy tính</a:t>
            </a:r>
          </a:p>
        </p:txBody>
      </p:sp>
      <p:pic>
        <p:nvPicPr>
          <p:cNvPr id="4" name="Picture 3"/>
          <p:cNvPicPr>
            <a:picLocks noChangeAspect="1"/>
          </p:cNvPicPr>
          <p:nvPr/>
        </p:nvPicPr>
        <p:blipFill>
          <a:blip r:embed="rId2"/>
          <a:stretch>
            <a:fillRect/>
          </a:stretch>
        </p:blipFill>
        <p:spPr>
          <a:xfrm>
            <a:off x="5743928" y="4822111"/>
            <a:ext cx="2909512" cy="456394"/>
          </a:xfrm>
          <a:prstGeom prst="rect">
            <a:avLst/>
          </a:prstGeom>
        </p:spPr>
      </p:pic>
      <p:sp>
        <p:nvSpPr>
          <p:cNvPr id="5" name="Title 1"/>
          <p:cNvSpPr txBox="1">
            <a:spLocks/>
          </p:cNvSpPr>
          <p:nvPr/>
        </p:nvSpPr>
        <p:spPr>
          <a:xfrm>
            <a:off x="709053" y="54123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2: Gắn đầu USB vào máy tính, đầu micro USB vào micro:bit </a:t>
            </a:r>
          </a:p>
        </p:txBody>
      </p:sp>
      <p:sp>
        <p:nvSpPr>
          <p:cNvPr id="8" name="TextBox 7"/>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Đưa chương trình vào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11" name="Picture 10"/>
          <p:cNvPicPr>
            <a:picLocks noChangeAspect="1"/>
          </p:cNvPicPr>
          <p:nvPr/>
        </p:nvPicPr>
        <p:blipFill rotWithShape="1">
          <a:blip r:embed="rId4"/>
          <a:srcRect t="9567"/>
          <a:stretch/>
        </p:blipFill>
        <p:spPr>
          <a:xfrm>
            <a:off x="1477989" y="1992477"/>
            <a:ext cx="6441059" cy="2452204"/>
          </a:xfrm>
          <a:prstGeom prst="rect">
            <a:avLst/>
          </a:prstGeom>
        </p:spPr>
      </p:pic>
      <p:sp>
        <p:nvSpPr>
          <p:cNvPr id="12" name="Title 1"/>
          <p:cNvSpPr txBox="1">
            <a:spLocks/>
          </p:cNvSpPr>
          <p:nvPr/>
        </p:nvSpPr>
        <p:spPr>
          <a:xfrm>
            <a:off x="709053" y="59838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3: Copy file .hex vào micro:bit </a:t>
            </a:r>
          </a:p>
        </p:txBody>
      </p:sp>
      <p:sp>
        <p:nvSpPr>
          <p:cNvPr id="13" name="Rectangle 1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5.2 </a:t>
            </a:r>
            <a:r>
              <a:rPr lang="en-US" sz="2400" b="1" dirty="0" smtClean="0">
                <a:solidFill>
                  <a:srgbClr val="EC5F77"/>
                </a:solidFill>
                <a:latin typeface="UTM Helve" panose="02040603050506020204" pitchFamily="18" charset="0"/>
                <a:ea typeface="Roboto" pitchFamily="2" charset="0"/>
              </a:rPr>
              <a:t>Cảm biến là dữ liệu đầu vào Inputs</a:t>
            </a:r>
            <a:endParaRPr lang="en-US" sz="2400" b="1" dirty="0">
              <a:solidFill>
                <a:srgbClr val="EC5F77"/>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377318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Giữ an toàn cho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7" name="Google Shape;149;p5"/>
          <p:cNvPicPr preferRelativeResize="0"/>
          <p:nvPr/>
        </p:nvPicPr>
        <p:blipFill rotWithShape="1">
          <a:blip r:embed="rId3">
            <a:alphaModFix/>
          </a:blip>
          <a:srcRect/>
          <a:stretch/>
        </p:blipFill>
        <p:spPr>
          <a:xfrm>
            <a:off x="804690" y="2535250"/>
            <a:ext cx="3206517" cy="3182856"/>
          </a:xfrm>
          <a:prstGeom prst="rect">
            <a:avLst/>
          </a:prstGeom>
          <a:noFill/>
          <a:ln>
            <a:noFill/>
          </a:ln>
        </p:spPr>
      </p:pic>
      <p:sp>
        <p:nvSpPr>
          <p:cNvPr id="8" name="Title 1"/>
          <p:cNvSpPr txBox="1">
            <a:spLocks/>
          </p:cNvSpPr>
          <p:nvPr/>
        </p:nvSpPr>
        <p:spPr>
          <a:xfrm>
            <a:off x="4261791" y="2490360"/>
            <a:ext cx="4253559" cy="32277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marL="342900" indent="-342900">
              <a:lnSpc>
                <a:spcPct val="100000"/>
              </a:lnSpc>
              <a:buFont typeface="Arial" panose="020B0604020202020204" pitchFamily="34" charset="0"/>
              <a:buChar char="•"/>
            </a:pPr>
            <a:r>
              <a:rPr lang="en-US" sz="2400" b="0" dirty="0">
                <a:solidFill>
                  <a:schemeClr val="tx1">
                    <a:lumMod val="95000"/>
                    <a:lumOff val="5000"/>
                  </a:schemeClr>
                </a:solidFill>
                <a:ea typeface="Roboto Condensed" pitchFamily="2" charset="0"/>
              </a:rPr>
              <a:t>Cầm micro:bit cẩn thận ở các </a:t>
            </a:r>
            <a:r>
              <a:rPr lang="en-US" sz="2400" b="0" dirty="0" smtClean="0">
                <a:solidFill>
                  <a:schemeClr val="tx1">
                    <a:lumMod val="95000"/>
                    <a:lumOff val="5000"/>
                  </a:schemeClr>
                </a:solidFill>
                <a:ea typeface="Roboto Condensed" pitchFamily="2" charset="0"/>
              </a:rPr>
              <a:t>cạnh</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chạm vào các bộ phận</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xa micro:bit khỏi nước</a:t>
            </a:r>
          </a:p>
        </p:txBody>
      </p:sp>
      <p:sp>
        <p:nvSpPr>
          <p:cNvPr id="9" name="Rectangle 8"/>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5.2 </a:t>
            </a:r>
            <a:r>
              <a:rPr lang="en-US" sz="2400" b="1" dirty="0" smtClean="0">
                <a:solidFill>
                  <a:srgbClr val="EC5F77"/>
                </a:solidFill>
                <a:latin typeface="UTM Helve" panose="02040603050506020204" pitchFamily="18" charset="0"/>
                <a:ea typeface="Roboto" pitchFamily="2" charset="0"/>
              </a:rPr>
              <a:t>Cảm biến là dữ liệu đầu vào Inputs</a:t>
            </a:r>
            <a:endParaRPr lang="en-US" sz="2400" b="1" dirty="0">
              <a:solidFill>
                <a:srgbClr val="EC5F77"/>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280097429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441</TotalTime>
  <Words>607</Words>
  <Application>Microsoft Office PowerPoint</Application>
  <PresentationFormat>On-screen Show (4:3)</PresentationFormat>
  <Paragraphs>72</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GT Walsheim Bold</vt:lpstr>
      <vt:lpstr>Roboto</vt:lpstr>
      <vt:lpstr>Roboto Condensed</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Nobj</cp:lastModifiedBy>
  <cp:revision>225</cp:revision>
  <dcterms:created xsi:type="dcterms:W3CDTF">2023-04-21T02:43:36Z</dcterms:created>
  <dcterms:modified xsi:type="dcterms:W3CDTF">2023-05-15T04:40:13Z</dcterms:modified>
</cp:coreProperties>
</file>