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sldIdLst>
    <p:sldId id="256" r:id="rId2"/>
    <p:sldId id="257" r:id="rId3"/>
    <p:sldId id="258" r:id="rId4"/>
    <p:sldId id="259" r:id="rId5"/>
    <p:sldId id="260" r:id="rId6"/>
    <p:sldId id="261" r:id="rId7"/>
    <p:sldId id="264" r:id="rId8"/>
    <p:sldId id="267" r:id="rId9"/>
    <p:sldId id="265" r:id="rId10"/>
    <p:sldId id="266" r:id="rId11"/>
    <p:sldId id="268" r:id="rId12"/>
    <p:sldId id="269" r:id="rId13"/>
    <p:sldId id="270" r:id="rId14"/>
    <p:sldId id="271" r:id="rId15"/>
    <p:sldId id="272" r:id="rId16"/>
    <p:sldId id="273"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EB130"/>
    <a:srgbClr val="CD0065"/>
    <a:srgbClr val="64C7E9"/>
    <a:srgbClr val="A8589E"/>
    <a:srgbClr val="FECC36"/>
    <a:srgbClr val="EC5F77"/>
    <a:srgbClr val="60B659"/>
    <a:srgbClr val="67C7D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7" autoAdjust="0"/>
    <p:restoredTop sz="94280" autoAdjust="0"/>
  </p:normalViewPr>
  <p:slideViewPr>
    <p:cSldViewPr snapToGrid="0">
      <p:cViewPr varScale="1">
        <p:scale>
          <a:sx n="84" d="100"/>
          <a:sy n="84" d="100"/>
        </p:scale>
        <p:origin x="81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BDF935-9821-4834-9D99-7DEFA719F44D}" type="datetimeFigureOut">
              <a:rPr lang="en-US" smtClean="0"/>
              <a:t>4/28/2023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76C599-AFDD-4E70-A5D7-287F6F8DCAAF}" type="slidenum">
              <a:rPr lang="en-US" smtClean="0"/>
              <a:t>‹#›</a:t>
            </a:fld>
            <a:endParaRPr lang="en-US"/>
          </a:p>
        </p:txBody>
      </p:sp>
    </p:spTree>
    <p:extLst>
      <p:ext uri="{BB962C8B-B14F-4D97-AF65-F5344CB8AC3E}">
        <p14:creationId xmlns:p14="http://schemas.microsoft.com/office/powerpoint/2010/main" val="2195903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a:xfrm>
            <a:off x="0" y="0"/>
            <a:ext cx="9144000" cy="6858000"/>
          </a:xfrm>
          <a:prstGeom prst="rect">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743575" y="2133600"/>
            <a:ext cx="3400425" cy="4724400"/>
          </a:xfrm>
          <a:prstGeom prst="rect">
            <a:avLst/>
          </a:prstGeom>
        </p:spPr>
      </p:pic>
      <p:pic>
        <p:nvPicPr>
          <p:cNvPr id="14" name="Picture 1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1704975" cy="4724400"/>
          </a:xfrm>
          <a:prstGeom prst="rect">
            <a:avLst/>
          </a:prstGeom>
        </p:spPr>
      </p:pic>
    </p:spTree>
    <p:extLst>
      <p:ext uri="{BB962C8B-B14F-4D97-AF65-F5344CB8AC3E}">
        <p14:creationId xmlns:p14="http://schemas.microsoft.com/office/powerpoint/2010/main" val="22159306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7" name="Rectangle 6"/>
          <p:cNvSpPr/>
          <p:nvPr userDrawn="1"/>
        </p:nvSpPr>
        <p:spPr>
          <a:xfrm>
            <a:off x="0" y="0"/>
            <a:ext cx="9144000" cy="363855"/>
          </a:xfrm>
          <a:prstGeom prst="rect">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userDrawn="1"/>
        </p:nvSpPr>
        <p:spPr>
          <a:xfrm>
            <a:off x="0" y="6648450"/>
            <a:ext cx="9144000" cy="209550"/>
          </a:xfrm>
          <a:prstGeom prst="rect">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a:xfrm>
            <a:off x="7919048" y="6648449"/>
            <a:ext cx="837841" cy="209551"/>
          </a:xfrm>
        </p:spPr>
        <p:txBody>
          <a:bodyPr/>
          <a:lstStyle>
            <a:lvl1pPr>
              <a:defRPr>
                <a:solidFill>
                  <a:schemeClr val="bg1"/>
                </a:solidFill>
              </a:defRPr>
            </a:lvl1pPr>
          </a:lstStyle>
          <a:p>
            <a:fld id="{7D9EC917-02A2-4152-9EE3-DFE2775A77C7}" type="slidenum">
              <a:rPr lang="en-US" smtClean="0"/>
              <a:pPr/>
              <a:t>‹#›</a:t>
            </a:fld>
            <a:endParaRPr lang="en-US"/>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524625" y="-1"/>
            <a:ext cx="2619375" cy="361950"/>
          </a:xfrm>
          <a:prstGeom prst="rect">
            <a:avLst/>
          </a:prstGeom>
        </p:spPr>
      </p:pic>
      <p:pic>
        <p:nvPicPr>
          <p:cNvPr id="11" name="Picture 1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24287" y="0"/>
            <a:ext cx="1447800" cy="361950"/>
          </a:xfrm>
          <a:prstGeom prst="rect">
            <a:avLst/>
          </a:prstGeom>
        </p:spPr>
      </p:pic>
      <p:sp>
        <p:nvSpPr>
          <p:cNvPr id="12" name="TextBox 11"/>
          <p:cNvSpPr txBox="1"/>
          <p:nvPr userDrawn="1"/>
        </p:nvSpPr>
        <p:spPr>
          <a:xfrm>
            <a:off x="1820173" y="42772"/>
            <a:ext cx="2053087" cy="276999"/>
          </a:xfrm>
          <a:prstGeom prst="rect">
            <a:avLst/>
          </a:prstGeom>
          <a:noFill/>
        </p:spPr>
        <p:txBody>
          <a:bodyPr wrap="square" rtlCol="0">
            <a:spAutoFit/>
          </a:bodyPr>
          <a:lstStyle/>
          <a:p>
            <a:r>
              <a:rPr lang="en-US" sz="1200" b="0" dirty="0" smtClean="0">
                <a:solidFill>
                  <a:schemeClr val="bg1"/>
                </a:solidFill>
                <a:latin typeface="Roboto" pitchFamily="2" charset="0"/>
                <a:ea typeface="Roboto" pitchFamily="2" charset="0"/>
                <a:cs typeface="Arial" panose="020B0604020202020204" pitchFamily="34" charset="0"/>
              </a:rPr>
              <a:t>Học</a:t>
            </a:r>
            <a:r>
              <a:rPr lang="en-US" sz="1200" b="0" baseline="0" dirty="0" smtClean="0">
                <a:solidFill>
                  <a:schemeClr val="bg1"/>
                </a:solidFill>
                <a:latin typeface="Roboto" pitchFamily="2" charset="0"/>
                <a:ea typeface="Roboto" pitchFamily="2" charset="0"/>
                <a:cs typeface="Arial" panose="020B0604020202020204" pitchFamily="34" charset="0"/>
              </a:rPr>
              <a:t> l</a:t>
            </a:r>
            <a:r>
              <a:rPr lang="en-US" sz="1200" b="0" dirty="0" smtClean="0">
                <a:solidFill>
                  <a:schemeClr val="bg1"/>
                </a:solidFill>
                <a:latin typeface="Roboto" pitchFamily="2" charset="0"/>
                <a:ea typeface="Roboto" pitchFamily="2" charset="0"/>
                <a:cs typeface="Arial" panose="020B0604020202020204" pitchFamily="34" charset="0"/>
              </a:rPr>
              <a:t>ập</a:t>
            </a:r>
            <a:r>
              <a:rPr lang="en-US" sz="1200" b="0" baseline="0" dirty="0" smtClean="0">
                <a:solidFill>
                  <a:schemeClr val="bg1"/>
                </a:solidFill>
                <a:latin typeface="Roboto" pitchFamily="2" charset="0"/>
                <a:ea typeface="Roboto" pitchFamily="2" charset="0"/>
                <a:cs typeface="Arial" panose="020B0604020202020204" pitchFamily="34" charset="0"/>
              </a:rPr>
              <a:t> trình với micro:bit</a:t>
            </a:r>
            <a:endParaRPr lang="en-US" sz="1200" b="0" dirty="0">
              <a:solidFill>
                <a:schemeClr val="bg1"/>
              </a:solidFill>
              <a:latin typeface="Roboto" pitchFamily="2" charset="0"/>
              <a:ea typeface="Roboto" pitchFamily="2" charset="0"/>
              <a:cs typeface="Arial" panose="020B0604020202020204" pitchFamily="34" charset="0"/>
            </a:endParaRPr>
          </a:p>
        </p:txBody>
      </p:sp>
    </p:spTree>
    <p:extLst>
      <p:ext uri="{BB962C8B-B14F-4D97-AF65-F5344CB8AC3E}">
        <p14:creationId xmlns:p14="http://schemas.microsoft.com/office/powerpoint/2010/main" val="20290294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5_Title Slide">
    <p:spTree>
      <p:nvGrpSpPr>
        <p:cNvPr id="1" name=""/>
        <p:cNvGrpSpPr/>
        <p:nvPr/>
      </p:nvGrpSpPr>
      <p:grpSpPr>
        <a:xfrm>
          <a:off x="0" y="0"/>
          <a:ext cx="0" cy="0"/>
          <a:chOff x="0" y="0"/>
          <a:chExt cx="0" cy="0"/>
        </a:xfrm>
      </p:grpSpPr>
      <p:sp>
        <p:nvSpPr>
          <p:cNvPr id="7" name="Rectangle 6"/>
          <p:cNvSpPr/>
          <p:nvPr userDrawn="1"/>
        </p:nvSpPr>
        <p:spPr>
          <a:xfrm>
            <a:off x="0" y="0"/>
            <a:ext cx="9144000" cy="6858000"/>
          </a:xfrm>
          <a:prstGeom prst="rect">
            <a:avLst/>
          </a:prstGeom>
          <a:gradFill flip="none" rotWithShape="1">
            <a:gsLst>
              <a:gs pos="15000">
                <a:srgbClr val="EC5F77"/>
              </a:gs>
              <a:gs pos="100000">
                <a:srgbClr val="FECC36"/>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743575" y="2133600"/>
            <a:ext cx="3400425" cy="4724400"/>
          </a:xfrm>
          <a:prstGeom prst="rect">
            <a:avLst/>
          </a:prstGeom>
        </p:spPr>
      </p:pic>
      <p:pic>
        <p:nvPicPr>
          <p:cNvPr id="14" name="Picture 1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1704975" cy="4724400"/>
          </a:xfrm>
          <a:prstGeom prst="rect">
            <a:avLst/>
          </a:prstGeom>
        </p:spPr>
      </p:pic>
    </p:spTree>
    <p:extLst>
      <p:ext uri="{BB962C8B-B14F-4D97-AF65-F5344CB8AC3E}">
        <p14:creationId xmlns:p14="http://schemas.microsoft.com/office/powerpoint/2010/main" val="30472271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7" name="Rectangle 6"/>
          <p:cNvSpPr/>
          <p:nvPr userDrawn="1"/>
        </p:nvSpPr>
        <p:spPr>
          <a:xfrm>
            <a:off x="0" y="0"/>
            <a:ext cx="9144000" cy="363855"/>
          </a:xfrm>
          <a:prstGeom prst="rect">
            <a:avLst/>
          </a:prstGeom>
          <a:gradFill flip="none" rotWithShape="1">
            <a:gsLst>
              <a:gs pos="15000">
                <a:srgbClr val="EC5F77"/>
              </a:gs>
              <a:gs pos="100000">
                <a:srgbClr val="FECC36"/>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userDrawn="1"/>
        </p:nvSpPr>
        <p:spPr>
          <a:xfrm>
            <a:off x="0" y="6648450"/>
            <a:ext cx="9144000" cy="209550"/>
          </a:xfrm>
          <a:prstGeom prst="rect">
            <a:avLst/>
          </a:prstGeom>
          <a:gradFill flip="none" rotWithShape="1">
            <a:gsLst>
              <a:gs pos="15000">
                <a:srgbClr val="EC5F77"/>
              </a:gs>
              <a:gs pos="100000">
                <a:srgbClr val="FECC36"/>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6" name="Slide Number Placeholder 5"/>
          <p:cNvSpPr>
            <a:spLocks noGrp="1"/>
          </p:cNvSpPr>
          <p:nvPr>
            <p:ph type="sldNum" sz="quarter" idx="12"/>
          </p:nvPr>
        </p:nvSpPr>
        <p:spPr>
          <a:xfrm>
            <a:off x="0" y="6648449"/>
            <a:ext cx="837841" cy="209551"/>
          </a:xfrm>
        </p:spPr>
        <p:txBody>
          <a:bodyPr/>
          <a:lstStyle>
            <a:lvl1pPr>
              <a:defRPr>
                <a:solidFill>
                  <a:schemeClr val="bg1"/>
                </a:solidFill>
              </a:defRPr>
            </a:lvl1pPr>
          </a:lstStyle>
          <a:p>
            <a:fld id="{7D9EC917-02A2-4152-9EE3-DFE2775A77C7}" type="slidenum">
              <a:rPr lang="en-US" smtClean="0"/>
              <a:pPr/>
              <a:t>‹#›</a:t>
            </a:fld>
            <a:endParaRPr lang="en-US"/>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524625" y="-1"/>
            <a:ext cx="2619375" cy="361950"/>
          </a:xfrm>
          <a:prstGeom prst="rect">
            <a:avLst/>
          </a:prstGeom>
        </p:spPr>
      </p:pic>
      <p:pic>
        <p:nvPicPr>
          <p:cNvPr id="11" name="Picture 1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24287" y="0"/>
            <a:ext cx="1447800" cy="361950"/>
          </a:xfrm>
          <a:prstGeom prst="rect">
            <a:avLst/>
          </a:prstGeom>
        </p:spPr>
      </p:pic>
      <p:sp>
        <p:nvSpPr>
          <p:cNvPr id="12" name="TextBox 11"/>
          <p:cNvSpPr txBox="1"/>
          <p:nvPr userDrawn="1"/>
        </p:nvSpPr>
        <p:spPr>
          <a:xfrm>
            <a:off x="1820173" y="42772"/>
            <a:ext cx="2053087" cy="276999"/>
          </a:xfrm>
          <a:prstGeom prst="rect">
            <a:avLst/>
          </a:prstGeom>
          <a:noFill/>
        </p:spPr>
        <p:txBody>
          <a:bodyPr wrap="square" rtlCol="0">
            <a:spAutoFit/>
          </a:bodyPr>
          <a:lstStyle/>
          <a:p>
            <a:r>
              <a:rPr lang="en-US" sz="1200" b="0" dirty="0" smtClean="0">
                <a:solidFill>
                  <a:schemeClr val="bg1"/>
                </a:solidFill>
                <a:latin typeface="Roboto" pitchFamily="2" charset="0"/>
                <a:ea typeface="Roboto" pitchFamily="2" charset="0"/>
                <a:cs typeface="Arial" panose="020B0604020202020204" pitchFamily="34" charset="0"/>
              </a:rPr>
              <a:t>Học</a:t>
            </a:r>
            <a:r>
              <a:rPr lang="en-US" sz="1200" b="0" baseline="0" dirty="0" smtClean="0">
                <a:solidFill>
                  <a:schemeClr val="bg1"/>
                </a:solidFill>
                <a:latin typeface="Roboto" pitchFamily="2" charset="0"/>
                <a:ea typeface="Roboto" pitchFamily="2" charset="0"/>
                <a:cs typeface="Arial" panose="020B0604020202020204" pitchFamily="34" charset="0"/>
              </a:rPr>
              <a:t> l</a:t>
            </a:r>
            <a:r>
              <a:rPr lang="en-US" sz="1200" b="0" dirty="0" smtClean="0">
                <a:solidFill>
                  <a:schemeClr val="bg1"/>
                </a:solidFill>
                <a:latin typeface="Roboto" pitchFamily="2" charset="0"/>
                <a:ea typeface="Roboto" pitchFamily="2" charset="0"/>
                <a:cs typeface="Arial" panose="020B0604020202020204" pitchFamily="34" charset="0"/>
              </a:rPr>
              <a:t>ập</a:t>
            </a:r>
            <a:r>
              <a:rPr lang="en-US" sz="1200" b="0" baseline="0" dirty="0" smtClean="0">
                <a:solidFill>
                  <a:schemeClr val="bg1"/>
                </a:solidFill>
                <a:latin typeface="Roboto" pitchFamily="2" charset="0"/>
                <a:ea typeface="Roboto" pitchFamily="2" charset="0"/>
                <a:cs typeface="Arial" panose="020B0604020202020204" pitchFamily="34" charset="0"/>
              </a:rPr>
              <a:t> trình với micro:bit</a:t>
            </a:r>
            <a:endParaRPr lang="en-US" sz="1200" b="0" dirty="0">
              <a:solidFill>
                <a:schemeClr val="bg1"/>
              </a:solidFill>
              <a:latin typeface="Roboto" pitchFamily="2" charset="0"/>
              <a:ea typeface="Roboto" pitchFamily="2" charset="0"/>
              <a:cs typeface="Arial" panose="020B0604020202020204" pitchFamily="34" charset="0"/>
            </a:endParaRPr>
          </a:p>
        </p:txBody>
      </p:sp>
    </p:spTree>
    <p:extLst>
      <p:ext uri="{BB962C8B-B14F-4D97-AF65-F5344CB8AC3E}">
        <p14:creationId xmlns:p14="http://schemas.microsoft.com/office/powerpoint/2010/main" val="38738145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7" name="Rectangle 6"/>
          <p:cNvSpPr/>
          <p:nvPr userDrawn="1"/>
        </p:nvSpPr>
        <p:spPr>
          <a:xfrm>
            <a:off x="0" y="0"/>
            <a:ext cx="9144000" cy="6858000"/>
          </a:xfrm>
          <a:prstGeom prst="rect">
            <a:avLst/>
          </a:prstGeom>
          <a:gradFill flip="none" rotWithShape="1">
            <a:gsLst>
              <a:gs pos="15000">
                <a:srgbClr val="EC5F77"/>
              </a:gs>
              <a:gs pos="100000">
                <a:srgbClr val="A8589E"/>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743575" y="2133600"/>
            <a:ext cx="3400425" cy="4724400"/>
          </a:xfrm>
          <a:prstGeom prst="rect">
            <a:avLst/>
          </a:prstGeom>
        </p:spPr>
      </p:pic>
      <p:pic>
        <p:nvPicPr>
          <p:cNvPr id="14" name="Picture 1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1704975" cy="4724400"/>
          </a:xfrm>
          <a:prstGeom prst="rect">
            <a:avLst/>
          </a:prstGeom>
        </p:spPr>
      </p:pic>
      <p:sp>
        <p:nvSpPr>
          <p:cNvPr id="5" name="Rectangle 4"/>
          <p:cNvSpPr/>
          <p:nvPr userDrawn="1"/>
        </p:nvSpPr>
        <p:spPr>
          <a:xfrm>
            <a:off x="0" y="0"/>
            <a:ext cx="9144000" cy="363855"/>
          </a:xfrm>
          <a:prstGeom prst="rect">
            <a:avLst/>
          </a:prstGeom>
          <a:gradFill flip="none" rotWithShape="1">
            <a:gsLst>
              <a:gs pos="15000">
                <a:srgbClr val="EC5F77"/>
              </a:gs>
              <a:gs pos="100000">
                <a:srgbClr val="A8589E"/>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190458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7" name="Rectangle 6"/>
          <p:cNvSpPr/>
          <p:nvPr userDrawn="1"/>
        </p:nvSpPr>
        <p:spPr>
          <a:xfrm>
            <a:off x="0" y="0"/>
            <a:ext cx="9144000" cy="363855"/>
          </a:xfrm>
          <a:prstGeom prst="rect">
            <a:avLst/>
          </a:prstGeom>
          <a:gradFill flip="none" rotWithShape="1">
            <a:gsLst>
              <a:gs pos="15000">
                <a:srgbClr val="EC5F77"/>
              </a:gs>
              <a:gs pos="100000">
                <a:srgbClr val="A8589E"/>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userDrawn="1"/>
        </p:nvSpPr>
        <p:spPr>
          <a:xfrm>
            <a:off x="0" y="6648450"/>
            <a:ext cx="9144000" cy="209550"/>
          </a:xfrm>
          <a:prstGeom prst="rect">
            <a:avLst/>
          </a:prstGeom>
          <a:gradFill flip="none" rotWithShape="1">
            <a:gsLst>
              <a:gs pos="15000">
                <a:srgbClr val="EC5F77"/>
              </a:gs>
              <a:gs pos="100000">
                <a:srgbClr val="A8589E"/>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6" name="Slide Number Placeholder 5"/>
          <p:cNvSpPr>
            <a:spLocks noGrp="1"/>
          </p:cNvSpPr>
          <p:nvPr>
            <p:ph type="sldNum" sz="quarter" idx="12"/>
          </p:nvPr>
        </p:nvSpPr>
        <p:spPr>
          <a:xfrm>
            <a:off x="0" y="6648449"/>
            <a:ext cx="837841" cy="209551"/>
          </a:xfrm>
        </p:spPr>
        <p:txBody>
          <a:bodyPr/>
          <a:lstStyle>
            <a:lvl1pPr>
              <a:defRPr>
                <a:solidFill>
                  <a:schemeClr val="bg1"/>
                </a:solidFill>
              </a:defRPr>
            </a:lvl1pPr>
          </a:lstStyle>
          <a:p>
            <a:fld id="{7D9EC917-02A2-4152-9EE3-DFE2775A77C7}" type="slidenum">
              <a:rPr lang="en-US" smtClean="0"/>
              <a:pPr/>
              <a:t>‹#›</a:t>
            </a:fld>
            <a:endParaRPr lang="en-US"/>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524625" y="-1"/>
            <a:ext cx="2619375" cy="361950"/>
          </a:xfrm>
          <a:prstGeom prst="rect">
            <a:avLst/>
          </a:prstGeom>
        </p:spPr>
      </p:pic>
      <p:pic>
        <p:nvPicPr>
          <p:cNvPr id="11" name="Picture 1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24287" y="0"/>
            <a:ext cx="1447800" cy="361950"/>
          </a:xfrm>
          <a:prstGeom prst="rect">
            <a:avLst/>
          </a:prstGeom>
        </p:spPr>
      </p:pic>
      <p:sp>
        <p:nvSpPr>
          <p:cNvPr id="12" name="TextBox 11"/>
          <p:cNvSpPr txBox="1"/>
          <p:nvPr userDrawn="1"/>
        </p:nvSpPr>
        <p:spPr>
          <a:xfrm>
            <a:off x="1820173" y="42772"/>
            <a:ext cx="2053087" cy="276999"/>
          </a:xfrm>
          <a:prstGeom prst="rect">
            <a:avLst/>
          </a:prstGeom>
          <a:noFill/>
        </p:spPr>
        <p:txBody>
          <a:bodyPr wrap="square" rtlCol="0">
            <a:spAutoFit/>
          </a:bodyPr>
          <a:lstStyle/>
          <a:p>
            <a:r>
              <a:rPr lang="en-US" sz="1200" b="0" dirty="0" smtClean="0">
                <a:solidFill>
                  <a:schemeClr val="bg1"/>
                </a:solidFill>
                <a:latin typeface="Roboto" pitchFamily="2" charset="0"/>
                <a:ea typeface="Roboto" pitchFamily="2" charset="0"/>
                <a:cs typeface="Arial" panose="020B0604020202020204" pitchFamily="34" charset="0"/>
              </a:rPr>
              <a:t>Học</a:t>
            </a:r>
            <a:r>
              <a:rPr lang="en-US" sz="1200" b="0" baseline="0" dirty="0" smtClean="0">
                <a:solidFill>
                  <a:schemeClr val="bg1"/>
                </a:solidFill>
                <a:latin typeface="Roboto" pitchFamily="2" charset="0"/>
                <a:ea typeface="Roboto" pitchFamily="2" charset="0"/>
                <a:cs typeface="Arial" panose="020B0604020202020204" pitchFamily="34" charset="0"/>
              </a:rPr>
              <a:t> l</a:t>
            </a:r>
            <a:r>
              <a:rPr lang="en-US" sz="1200" b="0" dirty="0" smtClean="0">
                <a:solidFill>
                  <a:schemeClr val="bg1"/>
                </a:solidFill>
                <a:latin typeface="Roboto" pitchFamily="2" charset="0"/>
                <a:ea typeface="Roboto" pitchFamily="2" charset="0"/>
                <a:cs typeface="Arial" panose="020B0604020202020204" pitchFamily="34" charset="0"/>
              </a:rPr>
              <a:t>ập</a:t>
            </a:r>
            <a:r>
              <a:rPr lang="en-US" sz="1200" b="0" baseline="0" dirty="0" smtClean="0">
                <a:solidFill>
                  <a:schemeClr val="bg1"/>
                </a:solidFill>
                <a:latin typeface="Roboto" pitchFamily="2" charset="0"/>
                <a:ea typeface="Roboto" pitchFamily="2" charset="0"/>
                <a:cs typeface="Arial" panose="020B0604020202020204" pitchFamily="34" charset="0"/>
              </a:rPr>
              <a:t> trình với micro:bit</a:t>
            </a:r>
            <a:endParaRPr lang="en-US" sz="1200" b="0" dirty="0">
              <a:solidFill>
                <a:schemeClr val="bg1"/>
              </a:solidFill>
              <a:latin typeface="Roboto" pitchFamily="2" charset="0"/>
              <a:ea typeface="Roboto" pitchFamily="2" charset="0"/>
              <a:cs typeface="Arial" panose="020B0604020202020204" pitchFamily="34" charset="0"/>
            </a:endParaRPr>
          </a:p>
        </p:txBody>
      </p:sp>
    </p:spTree>
    <p:extLst>
      <p:ext uri="{BB962C8B-B14F-4D97-AF65-F5344CB8AC3E}">
        <p14:creationId xmlns:p14="http://schemas.microsoft.com/office/powerpoint/2010/main" val="215776297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EC917-02A2-4152-9EE3-DFE2775A77C7}" type="slidenum">
              <a:rPr lang="en-US" smtClean="0"/>
              <a:t>‹#›</a:t>
            </a:fld>
            <a:endParaRPr lang="en-US"/>
          </a:p>
        </p:txBody>
      </p:sp>
    </p:spTree>
    <p:extLst>
      <p:ext uri="{BB962C8B-B14F-4D97-AF65-F5344CB8AC3E}">
        <p14:creationId xmlns:p14="http://schemas.microsoft.com/office/powerpoint/2010/main" val="2732116784"/>
      </p:ext>
    </p:extLst>
  </p:cSld>
  <p:clrMap bg1="lt1" tx1="dk1" bg2="lt2" tx2="dk2" accent1="accent1" accent2="accent2" accent3="accent3" accent4="accent4" accent5="accent5" accent6="accent6" hlink="hlink" folHlink="folHlink"/>
  <p:sldLayoutIdLst>
    <p:sldLayoutId id="2147483661" r:id="rId1"/>
    <p:sldLayoutId id="2147483673" r:id="rId2"/>
    <p:sldLayoutId id="2147483676" r:id="rId3"/>
    <p:sldLayoutId id="2147483672" r:id="rId4"/>
    <p:sldLayoutId id="2147483675" r:id="rId5"/>
    <p:sldLayoutId id="2147483674" r:id="rId6"/>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64522" y="716532"/>
            <a:ext cx="3214957" cy="2194336"/>
          </a:xfrm>
          <a:prstGeom prst="rect">
            <a:avLst/>
          </a:prstGeom>
        </p:spPr>
      </p:pic>
      <p:sp>
        <p:nvSpPr>
          <p:cNvPr id="6" name="TextBox 5"/>
          <p:cNvSpPr txBox="1"/>
          <p:nvPr/>
        </p:nvSpPr>
        <p:spPr>
          <a:xfrm>
            <a:off x="3032185" y="3398808"/>
            <a:ext cx="3079630" cy="646331"/>
          </a:xfrm>
          <a:prstGeom prst="rect">
            <a:avLst/>
          </a:prstGeom>
          <a:noFill/>
        </p:spPr>
        <p:txBody>
          <a:bodyPr wrap="square" rtlCol="0">
            <a:spAutoFit/>
          </a:bodyPr>
          <a:lstStyle/>
          <a:p>
            <a:pPr algn="ctr"/>
            <a:r>
              <a:rPr lang="en-US" sz="3600" b="1" dirty="0" smtClean="0">
                <a:solidFill>
                  <a:schemeClr val="bg1"/>
                </a:solidFill>
                <a:latin typeface="GT Walsheim Bold" panose="00000800000000000000" pitchFamily="2" charset="0"/>
              </a:rPr>
              <a:t>BÀI 1</a:t>
            </a:r>
            <a:endParaRPr lang="en-US" sz="3600" b="1" dirty="0">
              <a:solidFill>
                <a:schemeClr val="bg1"/>
              </a:solidFill>
              <a:latin typeface="GT Walsheim Bold" panose="00000800000000000000" pitchFamily="2" charset="0"/>
            </a:endParaRPr>
          </a:p>
        </p:txBody>
      </p:sp>
      <p:sp>
        <p:nvSpPr>
          <p:cNvPr id="7" name="TextBox 6"/>
          <p:cNvSpPr txBox="1"/>
          <p:nvPr/>
        </p:nvSpPr>
        <p:spPr>
          <a:xfrm>
            <a:off x="1812194" y="4179136"/>
            <a:ext cx="6131656" cy="707886"/>
          </a:xfrm>
          <a:prstGeom prst="rect">
            <a:avLst/>
          </a:prstGeom>
          <a:noFill/>
        </p:spPr>
        <p:txBody>
          <a:bodyPr wrap="square" rtlCol="0">
            <a:spAutoFit/>
          </a:bodyPr>
          <a:lstStyle/>
          <a:p>
            <a:pPr algn="ctr"/>
            <a:r>
              <a:rPr lang="en-US" sz="4000" b="1" dirty="0" smtClean="0">
                <a:solidFill>
                  <a:schemeClr val="bg1"/>
                </a:solidFill>
                <a:latin typeface="GT Walsheim Bold" panose="00000800000000000000" pitchFamily="2" charset="0"/>
                <a:ea typeface="Roboto" pitchFamily="2" charset="0"/>
              </a:rPr>
              <a:t>Output - Hello World</a:t>
            </a:r>
            <a:endParaRPr lang="en-US" sz="4000" b="1" dirty="0">
              <a:solidFill>
                <a:schemeClr val="bg1"/>
              </a:solidFill>
              <a:latin typeface="GT Walsheim Bold" panose="00000800000000000000" pitchFamily="2" charset="0"/>
              <a:ea typeface="Roboto" pitchFamily="2" charset="0"/>
            </a:endParaRPr>
          </a:p>
        </p:txBody>
      </p:sp>
    </p:spTree>
    <p:extLst>
      <p:ext uri="{BB962C8B-B14F-4D97-AF65-F5344CB8AC3E}">
        <p14:creationId xmlns:p14="http://schemas.microsoft.com/office/powerpoint/2010/main" val="20034682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10</a:t>
            </a:fld>
            <a:endParaRPr lang="en-US"/>
          </a:p>
        </p:txBody>
      </p:sp>
      <p:sp>
        <p:nvSpPr>
          <p:cNvPr id="3" name="Title 1"/>
          <p:cNvSpPr txBox="1">
            <a:spLocks/>
          </p:cNvSpPr>
          <p:nvPr/>
        </p:nvSpPr>
        <p:spPr>
          <a:xfrm>
            <a:off x="709053" y="4862785"/>
            <a:ext cx="5644503" cy="508846"/>
          </a:xfrm>
          <a:prstGeom prst="rect">
            <a:avLst/>
          </a:prstGeom>
        </p:spPr>
        <p:txBody>
          <a:bodyPr/>
          <a:lstStyle>
            <a:lvl1pPr algn="l" defTabSz="914400" rtl="0" eaLnBrk="1" latinLnBrk="0" hangingPunct="1">
              <a:lnSpc>
                <a:spcPct val="90000"/>
              </a:lnSpc>
              <a:spcBef>
                <a:spcPct val="0"/>
              </a:spcBef>
              <a:buNone/>
              <a:defRPr sz="3200" b="1" kern="1200">
                <a:solidFill>
                  <a:srgbClr val="019DD0"/>
                </a:solidFill>
                <a:latin typeface="Arial" panose="020B0604020202020204" pitchFamily="34" charset="0"/>
                <a:ea typeface="+mj-ea"/>
                <a:cs typeface="Arial" panose="020B0604020202020204" pitchFamily="34" charset="0"/>
              </a:defRPr>
            </a:lvl1pPr>
          </a:lstStyle>
          <a:p>
            <a:pPr>
              <a:lnSpc>
                <a:spcPct val="100000"/>
              </a:lnSpc>
            </a:pPr>
            <a:r>
              <a:rPr lang="en-US" sz="2000" b="0" dirty="0" smtClean="0">
                <a:solidFill>
                  <a:schemeClr val="tx1">
                    <a:lumMod val="95000"/>
                    <a:lumOff val="5000"/>
                  </a:schemeClr>
                </a:solidFill>
                <a:ea typeface="Roboto Condensed" pitchFamily="2" charset="0"/>
              </a:rPr>
              <a:t>Bước 1: Click Download tải file về máy tính</a:t>
            </a:r>
          </a:p>
        </p:txBody>
      </p:sp>
      <p:pic>
        <p:nvPicPr>
          <p:cNvPr id="4" name="Picture 3"/>
          <p:cNvPicPr>
            <a:picLocks noChangeAspect="1"/>
          </p:cNvPicPr>
          <p:nvPr/>
        </p:nvPicPr>
        <p:blipFill>
          <a:blip r:embed="rId2"/>
          <a:stretch>
            <a:fillRect/>
          </a:stretch>
        </p:blipFill>
        <p:spPr>
          <a:xfrm>
            <a:off x="5743928" y="4822111"/>
            <a:ext cx="2909512" cy="456394"/>
          </a:xfrm>
          <a:prstGeom prst="rect">
            <a:avLst/>
          </a:prstGeom>
        </p:spPr>
      </p:pic>
      <p:sp>
        <p:nvSpPr>
          <p:cNvPr id="5" name="Title 1"/>
          <p:cNvSpPr txBox="1">
            <a:spLocks/>
          </p:cNvSpPr>
          <p:nvPr/>
        </p:nvSpPr>
        <p:spPr>
          <a:xfrm>
            <a:off x="709053" y="5412305"/>
            <a:ext cx="8047836" cy="496573"/>
          </a:xfrm>
          <a:prstGeom prst="rect">
            <a:avLst/>
          </a:prstGeom>
        </p:spPr>
        <p:txBody>
          <a:bodyPr/>
          <a:lstStyle>
            <a:lvl1pPr algn="l" defTabSz="914400" rtl="0" eaLnBrk="1" latinLnBrk="0" hangingPunct="1">
              <a:lnSpc>
                <a:spcPct val="90000"/>
              </a:lnSpc>
              <a:spcBef>
                <a:spcPct val="0"/>
              </a:spcBef>
              <a:buNone/>
              <a:defRPr sz="3200" b="1" kern="1200">
                <a:solidFill>
                  <a:srgbClr val="019DD0"/>
                </a:solidFill>
                <a:latin typeface="Arial" panose="020B0604020202020204" pitchFamily="34" charset="0"/>
                <a:ea typeface="+mj-ea"/>
                <a:cs typeface="Arial" panose="020B0604020202020204" pitchFamily="34" charset="0"/>
              </a:defRPr>
            </a:lvl1pPr>
          </a:lstStyle>
          <a:p>
            <a:pPr>
              <a:lnSpc>
                <a:spcPct val="100000"/>
              </a:lnSpc>
            </a:pPr>
            <a:r>
              <a:rPr lang="en-US" sz="2000" b="0" dirty="0" smtClean="0">
                <a:solidFill>
                  <a:schemeClr val="tx1">
                    <a:lumMod val="95000"/>
                    <a:lumOff val="5000"/>
                  </a:schemeClr>
                </a:solidFill>
                <a:ea typeface="Roboto Condensed" pitchFamily="2" charset="0"/>
              </a:rPr>
              <a:t>Bước 2: Gắn đầu USB vào máy tính, đầu micro USB vào micro:bit </a:t>
            </a:r>
          </a:p>
        </p:txBody>
      </p:sp>
      <p:sp>
        <p:nvSpPr>
          <p:cNvPr id="6" name="Rectangle 5"/>
          <p:cNvSpPr/>
          <p:nvPr/>
        </p:nvSpPr>
        <p:spPr>
          <a:xfrm>
            <a:off x="301925" y="1051379"/>
            <a:ext cx="8454964" cy="27432"/>
          </a:xfrm>
          <a:prstGeom prst="rect">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248815" y="546584"/>
            <a:ext cx="7374995" cy="461665"/>
          </a:xfrm>
          <a:prstGeom prst="rect">
            <a:avLst/>
          </a:prstGeom>
          <a:noFill/>
        </p:spPr>
        <p:txBody>
          <a:bodyPr wrap="square" rtlCol="0">
            <a:spAutoFit/>
          </a:bodyPr>
          <a:lstStyle/>
          <a:p>
            <a:r>
              <a:rPr lang="en-US" sz="2400" b="1" dirty="0" smtClean="0">
                <a:solidFill>
                  <a:srgbClr val="64C7E9"/>
                </a:solidFill>
                <a:latin typeface="UTM Helve" panose="02040603050506020204" pitchFamily="18" charset="0"/>
                <a:ea typeface="Roboto" pitchFamily="2" charset="0"/>
              </a:rPr>
              <a:t>1.2 Chương trình đầu tiên</a:t>
            </a:r>
            <a:endParaRPr lang="en-US" sz="2400" b="1" dirty="0">
              <a:solidFill>
                <a:srgbClr val="64C7E9"/>
              </a:solidFill>
              <a:latin typeface="UTM Helve" panose="02040603050506020204" pitchFamily="18" charset="0"/>
              <a:ea typeface="Roboto" pitchFamily="2" charset="0"/>
            </a:endParaRPr>
          </a:p>
        </p:txBody>
      </p:sp>
      <p:sp>
        <p:nvSpPr>
          <p:cNvPr id="8" name="TextBox 7"/>
          <p:cNvSpPr txBox="1"/>
          <p:nvPr/>
        </p:nvSpPr>
        <p:spPr>
          <a:xfrm>
            <a:off x="1265305" y="1364739"/>
            <a:ext cx="5649845" cy="461665"/>
          </a:xfrm>
          <a:prstGeom prst="rect">
            <a:avLst/>
          </a:prstGeom>
          <a:noFill/>
        </p:spPr>
        <p:txBody>
          <a:bodyPr wrap="square" rtlCol="0">
            <a:spAutoFit/>
          </a:bodyPr>
          <a:lstStyle/>
          <a:p>
            <a:r>
              <a:rPr lang="en-US" sz="2400" b="1" dirty="0" smtClean="0">
                <a:solidFill>
                  <a:schemeClr val="tx1">
                    <a:lumMod val="85000"/>
                    <a:lumOff val="15000"/>
                  </a:schemeClr>
                </a:solidFill>
                <a:latin typeface="UTM Helve" panose="02040603050506020204" pitchFamily="18" charset="0"/>
                <a:ea typeface="Roboto" pitchFamily="2" charset="0"/>
              </a:rPr>
              <a:t>Đưa chương trình vào micro:bit</a:t>
            </a:r>
            <a:endParaRPr lang="en-US" sz="2400" b="1" dirty="0">
              <a:solidFill>
                <a:schemeClr val="tx1">
                  <a:lumMod val="85000"/>
                  <a:lumOff val="15000"/>
                </a:schemeClr>
              </a:solidFill>
              <a:latin typeface="UTM Helve" panose="02040603050506020204" pitchFamily="18" charset="0"/>
              <a:ea typeface="Roboto" pitchFamily="2" charset="0"/>
            </a:endParaRP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9053" y="1437696"/>
            <a:ext cx="466725" cy="409575"/>
          </a:xfrm>
          <a:prstGeom prst="rect">
            <a:avLst/>
          </a:prstGeom>
        </p:spPr>
      </p:pic>
      <p:pic>
        <p:nvPicPr>
          <p:cNvPr id="11" name="Picture 10"/>
          <p:cNvPicPr>
            <a:picLocks noChangeAspect="1"/>
          </p:cNvPicPr>
          <p:nvPr/>
        </p:nvPicPr>
        <p:blipFill rotWithShape="1">
          <a:blip r:embed="rId4"/>
          <a:srcRect t="9567"/>
          <a:stretch/>
        </p:blipFill>
        <p:spPr>
          <a:xfrm>
            <a:off x="1477989" y="1992477"/>
            <a:ext cx="6441059" cy="2452204"/>
          </a:xfrm>
          <a:prstGeom prst="rect">
            <a:avLst/>
          </a:prstGeom>
        </p:spPr>
      </p:pic>
      <p:sp>
        <p:nvSpPr>
          <p:cNvPr id="12" name="Title 1"/>
          <p:cNvSpPr txBox="1">
            <a:spLocks/>
          </p:cNvSpPr>
          <p:nvPr/>
        </p:nvSpPr>
        <p:spPr>
          <a:xfrm>
            <a:off x="709053" y="5983805"/>
            <a:ext cx="8047836" cy="496573"/>
          </a:xfrm>
          <a:prstGeom prst="rect">
            <a:avLst/>
          </a:prstGeom>
        </p:spPr>
        <p:txBody>
          <a:bodyPr/>
          <a:lstStyle>
            <a:lvl1pPr algn="l" defTabSz="914400" rtl="0" eaLnBrk="1" latinLnBrk="0" hangingPunct="1">
              <a:lnSpc>
                <a:spcPct val="90000"/>
              </a:lnSpc>
              <a:spcBef>
                <a:spcPct val="0"/>
              </a:spcBef>
              <a:buNone/>
              <a:defRPr sz="3200" b="1" kern="1200">
                <a:solidFill>
                  <a:srgbClr val="019DD0"/>
                </a:solidFill>
                <a:latin typeface="Arial" panose="020B0604020202020204" pitchFamily="34" charset="0"/>
                <a:ea typeface="+mj-ea"/>
                <a:cs typeface="Arial" panose="020B0604020202020204" pitchFamily="34" charset="0"/>
              </a:defRPr>
            </a:lvl1pPr>
          </a:lstStyle>
          <a:p>
            <a:pPr>
              <a:lnSpc>
                <a:spcPct val="100000"/>
              </a:lnSpc>
            </a:pPr>
            <a:r>
              <a:rPr lang="en-US" sz="2000" b="0" dirty="0" smtClean="0">
                <a:solidFill>
                  <a:schemeClr val="tx1">
                    <a:lumMod val="95000"/>
                    <a:lumOff val="5000"/>
                  </a:schemeClr>
                </a:solidFill>
                <a:ea typeface="Roboto Condensed" pitchFamily="2" charset="0"/>
              </a:rPr>
              <a:t>Bước 3: Copy file .hex vào micro:bit </a:t>
            </a:r>
          </a:p>
        </p:txBody>
      </p:sp>
    </p:spTree>
    <p:extLst>
      <p:ext uri="{BB962C8B-B14F-4D97-AF65-F5344CB8AC3E}">
        <p14:creationId xmlns:p14="http://schemas.microsoft.com/office/powerpoint/2010/main" val="37731851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11</a:t>
            </a:fld>
            <a:endParaRPr lang="en-US"/>
          </a:p>
        </p:txBody>
      </p:sp>
      <p:sp>
        <p:nvSpPr>
          <p:cNvPr id="3" name="Rectangle 2"/>
          <p:cNvSpPr/>
          <p:nvPr/>
        </p:nvSpPr>
        <p:spPr>
          <a:xfrm>
            <a:off x="301925" y="1051379"/>
            <a:ext cx="8454964" cy="27432"/>
          </a:xfrm>
          <a:prstGeom prst="rect">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248815" y="546584"/>
            <a:ext cx="7374995" cy="461665"/>
          </a:xfrm>
          <a:prstGeom prst="rect">
            <a:avLst/>
          </a:prstGeom>
          <a:noFill/>
        </p:spPr>
        <p:txBody>
          <a:bodyPr wrap="square" rtlCol="0">
            <a:spAutoFit/>
          </a:bodyPr>
          <a:lstStyle/>
          <a:p>
            <a:r>
              <a:rPr lang="en-US" sz="2400" b="1" dirty="0" smtClean="0">
                <a:solidFill>
                  <a:srgbClr val="64C7E9"/>
                </a:solidFill>
                <a:latin typeface="UTM Helve" panose="02040603050506020204" pitchFamily="18" charset="0"/>
                <a:ea typeface="Roboto" pitchFamily="2" charset="0"/>
              </a:rPr>
              <a:t>1.2 Chương trình đầu tiên</a:t>
            </a:r>
            <a:endParaRPr lang="en-US" sz="2400" b="1" dirty="0">
              <a:solidFill>
                <a:srgbClr val="64C7E9"/>
              </a:solidFill>
              <a:latin typeface="UTM Helve" panose="02040603050506020204" pitchFamily="18" charset="0"/>
              <a:ea typeface="Roboto" pitchFamily="2" charset="0"/>
            </a:endParaRPr>
          </a:p>
        </p:txBody>
      </p:sp>
      <p:sp>
        <p:nvSpPr>
          <p:cNvPr id="5" name="TextBox 4"/>
          <p:cNvSpPr txBox="1"/>
          <p:nvPr/>
        </p:nvSpPr>
        <p:spPr>
          <a:xfrm>
            <a:off x="1265305" y="1364739"/>
            <a:ext cx="5649845" cy="461665"/>
          </a:xfrm>
          <a:prstGeom prst="rect">
            <a:avLst/>
          </a:prstGeom>
          <a:noFill/>
        </p:spPr>
        <p:txBody>
          <a:bodyPr wrap="square" rtlCol="0">
            <a:spAutoFit/>
          </a:bodyPr>
          <a:lstStyle/>
          <a:p>
            <a:r>
              <a:rPr lang="en-US" sz="2400" b="1" dirty="0" smtClean="0">
                <a:solidFill>
                  <a:schemeClr val="tx1">
                    <a:lumMod val="85000"/>
                    <a:lumOff val="15000"/>
                  </a:schemeClr>
                </a:solidFill>
                <a:latin typeface="UTM Helve" panose="02040603050506020204" pitchFamily="18" charset="0"/>
                <a:ea typeface="Roboto" pitchFamily="2" charset="0"/>
              </a:rPr>
              <a:t>Giữ an toàn cho micro:bit</a:t>
            </a:r>
            <a:endParaRPr lang="en-US" sz="2400" b="1" dirty="0">
              <a:solidFill>
                <a:schemeClr val="tx1">
                  <a:lumMod val="85000"/>
                  <a:lumOff val="15000"/>
                </a:schemeClr>
              </a:solidFill>
              <a:latin typeface="UTM Helve" panose="02040603050506020204" pitchFamily="18" charset="0"/>
              <a:ea typeface="Roboto" pitchFamily="2"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9053" y="1437696"/>
            <a:ext cx="466725" cy="409575"/>
          </a:xfrm>
          <a:prstGeom prst="rect">
            <a:avLst/>
          </a:prstGeom>
        </p:spPr>
      </p:pic>
      <p:pic>
        <p:nvPicPr>
          <p:cNvPr id="7" name="Google Shape;149;p5"/>
          <p:cNvPicPr preferRelativeResize="0"/>
          <p:nvPr/>
        </p:nvPicPr>
        <p:blipFill rotWithShape="1">
          <a:blip r:embed="rId3">
            <a:alphaModFix/>
          </a:blip>
          <a:srcRect/>
          <a:stretch/>
        </p:blipFill>
        <p:spPr>
          <a:xfrm>
            <a:off x="804690" y="2535250"/>
            <a:ext cx="3206517" cy="3182856"/>
          </a:xfrm>
          <a:prstGeom prst="rect">
            <a:avLst/>
          </a:prstGeom>
          <a:noFill/>
          <a:ln>
            <a:noFill/>
          </a:ln>
        </p:spPr>
      </p:pic>
      <p:sp>
        <p:nvSpPr>
          <p:cNvPr id="8" name="Title 1"/>
          <p:cNvSpPr txBox="1">
            <a:spLocks/>
          </p:cNvSpPr>
          <p:nvPr/>
        </p:nvSpPr>
        <p:spPr>
          <a:xfrm>
            <a:off x="4261791" y="2490360"/>
            <a:ext cx="4253559" cy="3227746"/>
          </a:xfrm>
          <a:prstGeom prst="rect">
            <a:avLst/>
          </a:prstGeom>
        </p:spPr>
        <p:txBody>
          <a:bodyPr/>
          <a:lstStyle>
            <a:lvl1pPr algn="l" defTabSz="914400" rtl="0" eaLnBrk="1" latinLnBrk="0" hangingPunct="1">
              <a:lnSpc>
                <a:spcPct val="90000"/>
              </a:lnSpc>
              <a:spcBef>
                <a:spcPct val="0"/>
              </a:spcBef>
              <a:buNone/>
              <a:defRPr sz="3200" b="1" kern="1200">
                <a:solidFill>
                  <a:srgbClr val="019DD0"/>
                </a:solidFill>
                <a:latin typeface="Arial" panose="020B0604020202020204" pitchFamily="34" charset="0"/>
                <a:ea typeface="+mj-ea"/>
                <a:cs typeface="Arial" panose="020B0604020202020204" pitchFamily="34" charset="0"/>
              </a:defRPr>
            </a:lvl1pPr>
          </a:lstStyle>
          <a:p>
            <a:pPr marL="342900" indent="-342900">
              <a:lnSpc>
                <a:spcPct val="100000"/>
              </a:lnSpc>
              <a:buFont typeface="Arial" panose="020B0604020202020204" pitchFamily="34" charset="0"/>
              <a:buChar char="•"/>
            </a:pPr>
            <a:r>
              <a:rPr lang="en-US" sz="2400" b="0" dirty="0">
                <a:solidFill>
                  <a:schemeClr val="tx1">
                    <a:lumMod val="95000"/>
                    <a:lumOff val="5000"/>
                  </a:schemeClr>
                </a:solidFill>
                <a:ea typeface="Roboto Condensed" pitchFamily="2" charset="0"/>
              </a:rPr>
              <a:t>Cầm micro:bit cẩn thận ở các </a:t>
            </a:r>
            <a:r>
              <a:rPr lang="en-US" sz="2400" b="0" dirty="0" smtClean="0">
                <a:solidFill>
                  <a:schemeClr val="tx1">
                    <a:lumMod val="95000"/>
                    <a:lumOff val="5000"/>
                  </a:schemeClr>
                </a:solidFill>
                <a:ea typeface="Roboto Condensed" pitchFamily="2" charset="0"/>
              </a:rPr>
              <a:t>cạnh</a:t>
            </a:r>
            <a:br>
              <a:rPr lang="en-US" sz="2400" b="0" dirty="0" smtClean="0">
                <a:solidFill>
                  <a:schemeClr val="tx1">
                    <a:lumMod val="95000"/>
                    <a:lumOff val="5000"/>
                  </a:schemeClr>
                </a:solidFill>
                <a:ea typeface="Roboto Condensed" pitchFamily="2" charset="0"/>
              </a:rPr>
            </a:br>
            <a:endParaRPr lang="en-US" sz="2400" b="0" dirty="0" smtClean="0">
              <a:solidFill>
                <a:schemeClr val="tx1">
                  <a:lumMod val="95000"/>
                  <a:lumOff val="5000"/>
                </a:schemeClr>
              </a:solidFill>
              <a:ea typeface="Roboto Condensed" pitchFamily="2" charset="0"/>
            </a:endParaRPr>
          </a:p>
          <a:p>
            <a:pPr marL="342900" indent="-342900">
              <a:lnSpc>
                <a:spcPct val="100000"/>
              </a:lnSpc>
              <a:buFont typeface="Arial" panose="020B0604020202020204" pitchFamily="34" charset="0"/>
              <a:buChar char="•"/>
            </a:pPr>
            <a:r>
              <a:rPr lang="en-US" sz="2400" b="0" dirty="0" smtClean="0">
                <a:solidFill>
                  <a:schemeClr val="tx1">
                    <a:lumMod val="95000"/>
                    <a:lumOff val="5000"/>
                  </a:schemeClr>
                </a:solidFill>
                <a:ea typeface="Roboto Condensed" pitchFamily="2" charset="0"/>
              </a:rPr>
              <a:t>Tránh chạm vào các bộ phận</a:t>
            </a:r>
            <a:br>
              <a:rPr lang="en-US" sz="2400" b="0" dirty="0" smtClean="0">
                <a:solidFill>
                  <a:schemeClr val="tx1">
                    <a:lumMod val="95000"/>
                    <a:lumOff val="5000"/>
                  </a:schemeClr>
                </a:solidFill>
                <a:ea typeface="Roboto Condensed" pitchFamily="2" charset="0"/>
              </a:rPr>
            </a:br>
            <a:endParaRPr lang="en-US" sz="2400" b="0" dirty="0" smtClean="0">
              <a:solidFill>
                <a:schemeClr val="tx1">
                  <a:lumMod val="95000"/>
                  <a:lumOff val="5000"/>
                </a:schemeClr>
              </a:solidFill>
              <a:ea typeface="Roboto Condensed" pitchFamily="2" charset="0"/>
            </a:endParaRPr>
          </a:p>
          <a:p>
            <a:pPr marL="342900" indent="-342900">
              <a:lnSpc>
                <a:spcPct val="100000"/>
              </a:lnSpc>
              <a:buFont typeface="Arial" panose="020B0604020202020204" pitchFamily="34" charset="0"/>
              <a:buChar char="•"/>
            </a:pPr>
            <a:r>
              <a:rPr lang="en-US" sz="2400" b="0" dirty="0" smtClean="0">
                <a:solidFill>
                  <a:schemeClr val="tx1">
                    <a:lumMod val="95000"/>
                    <a:lumOff val="5000"/>
                  </a:schemeClr>
                </a:solidFill>
                <a:ea typeface="Roboto Condensed" pitchFamily="2" charset="0"/>
              </a:rPr>
              <a:t>Tránh xa micro:bit khỏi nước</a:t>
            </a:r>
          </a:p>
        </p:txBody>
      </p:sp>
    </p:spTree>
    <p:extLst>
      <p:ext uri="{BB962C8B-B14F-4D97-AF65-F5344CB8AC3E}">
        <p14:creationId xmlns:p14="http://schemas.microsoft.com/office/powerpoint/2010/main" val="28009742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12</a:t>
            </a:fld>
            <a:endParaRPr lang="en-US"/>
          </a:p>
        </p:txBody>
      </p:sp>
      <p:sp>
        <p:nvSpPr>
          <p:cNvPr id="3" name="Rectangle 2"/>
          <p:cNvSpPr/>
          <p:nvPr/>
        </p:nvSpPr>
        <p:spPr>
          <a:xfrm>
            <a:off x="301925" y="1051379"/>
            <a:ext cx="8454964" cy="27432"/>
          </a:xfrm>
          <a:prstGeom prst="rect">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248815" y="546584"/>
            <a:ext cx="7374995" cy="461665"/>
          </a:xfrm>
          <a:prstGeom prst="rect">
            <a:avLst/>
          </a:prstGeom>
          <a:noFill/>
        </p:spPr>
        <p:txBody>
          <a:bodyPr wrap="square" rtlCol="0">
            <a:spAutoFit/>
          </a:bodyPr>
          <a:lstStyle/>
          <a:p>
            <a:r>
              <a:rPr lang="en-US" sz="2400" b="1" dirty="0" smtClean="0">
                <a:solidFill>
                  <a:srgbClr val="64C7E9"/>
                </a:solidFill>
                <a:latin typeface="UTM Helve" panose="02040603050506020204" pitchFamily="18" charset="0"/>
                <a:ea typeface="Roboto" pitchFamily="2" charset="0"/>
              </a:rPr>
              <a:t>1.2 Outputs – Đầu ra</a:t>
            </a:r>
            <a:endParaRPr lang="en-US" sz="2400" b="1" dirty="0">
              <a:solidFill>
                <a:srgbClr val="64C7E9"/>
              </a:solidFill>
              <a:latin typeface="UTM Helve" panose="02040603050506020204" pitchFamily="18" charset="0"/>
              <a:ea typeface="Roboto" pitchFamily="2" charset="0"/>
            </a:endParaRPr>
          </a:p>
        </p:txBody>
      </p:sp>
      <p:pic>
        <p:nvPicPr>
          <p:cNvPr id="5" name="Google Shape;136;p3"/>
          <p:cNvPicPr preferRelativeResize="0"/>
          <p:nvPr/>
        </p:nvPicPr>
        <p:blipFill rotWithShape="1">
          <a:blip r:embed="rId2">
            <a:alphaModFix/>
          </a:blip>
          <a:srcRect/>
          <a:stretch/>
        </p:blipFill>
        <p:spPr>
          <a:xfrm>
            <a:off x="5075896" y="2036129"/>
            <a:ext cx="2446580" cy="1863398"/>
          </a:xfrm>
          <a:prstGeom prst="rect">
            <a:avLst/>
          </a:prstGeom>
          <a:noFill/>
          <a:ln>
            <a:noFill/>
          </a:ln>
        </p:spPr>
      </p:pic>
      <p:sp>
        <p:nvSpPr>
          <p:cNvPr id="6" name="AutoShape 2" descr="https://cdn.sanity.io/images/ajwvhvgo/production/1d5802331620511efe3b5de846ac15de85b508e3-383x313.gif?bg=fff&amp;w=1.3333333333333333&amp;h=0&amp;q=90&amp;fit=min&amp;auto=forma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8" name="Picture 4" descr="duck image moving up and down on the micro:bit LED display"/>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5144476" y="4277286"/>
            <a:ext cx="2269123" cy="185440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1463641" y="1364739"/>
            <a:ext cx="6925979" cy="461665"/>
          </a:xfrm>
          <a:prstGeom prst="rect">
            <a:avLst/>
          </a:prstGeom>
          <a:noFill/>
        </p:spPr>
        <p:txBody>
          <a:bodyPr wrap="square" rtlCol="0">
            <a:spAutoFit/>
          </a:bodyPr>
          <a:lstStyle/>
          <a:p>
            <a:r>
              <a:rPr lang="en-US" sz="2400" b="1" dirty="0" smtClean="0">
                <a:solidFill>
                  <a:schemeClr val="tx1">
                    <a:lumMod val="85000"/>
                    <a:lumOff val="15000"/>
                  </a:schemeClr>
                </a:solidFill>
                <a:latin typeface="UTM Helve" panose="02040603050506020204" pitchFamily="18" charset="0"/>
                <a:ea typeface="Roboto" pitchFamily="2" charset="0"/>
              </a:rPr>
              <a:t>Có thể hiển thị biểu tượng - hình ảnh</a:t>
            </a:r>
            <a:endParaRPr lang="en-US" sz="2400" b="1" dirty="0">
              <a:solidFill>
                <a:schemeClr val="tx1">
                  <a:lumMod val="85000"/>
                  <a:lumOff val="15000"/>
                </a:schemeClr>
              </a:solidFill>
              <a:latin typeface="UTM Helve" panose="02040603050506020204" pitchFamily="18" charset="0"/>
              <a:ea typeface="Roboto" pitchFamily="2" charset="0"/>
            </a:endParaRPr>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7388" y="1437696"/>
            <a:ext cx="466725" cy="409575"/>
          </a:xfrm>
          <a:prstGeom prst="rect">
            <a:avLst/>
          </a:prstGeom>
        </p:spPr>
      </p:pic>
      <p:pic>
        <p:nvPicPr>
          <p:cNvPr id="7" name="Picture 6"/>
          <p:cNvPicPr>
            <a:picLocks noChangeAspect="1"/>
          </p:cNvPicPr>
          <p:nvPr/>
        </p:nvPicPr>
        <p:blipFill>
          <a:blip r:embed="rId5"/>
          <a:stretch>
            <a:fillRect/>
          </a:stretch>
        </p:blipFill>
        <p:spPr>
          <a:xfrm>
            <a:off x="1227534" y="2008363"/>
            <a:ext cx="2430066" cy="1868241"/>
          </a:xfrm>
          <a:prstGeom prst="rect">
            <a:avLst/>
          </a:prstGeom>
        </p:spPr>
      </p:pic>
      <p:pic>
        <p:nvPicPr>
          <p:cNvPr id="19" name="Picture 18"/>
          <p:cNvPicPr>
            <a:picLocks noChangeAspect="1"/>
          </p:cNvPicPr>
          <p:nvPr/>
        </p:nvPicPr>
        <p:blipFill>
          <a:blip r:embed="rId6"/>
          <a:stretch>
            <a:fillRect/>
          </a:stretch>
        </p:blipFill>
        <p:spPr>
          <a:xfrm>
            <a:off x="1227534" y="4269797"/>
            <a:ext cx="2425896" cy="1861891"/>
          </a:xfrm>
          <a:prstGeom prst="rect">
            <a:avLst/>
          </a:prstGeom>
        </p:spPr>
      </p:pic>
      <p:sp>
        <p:nvSpPr>
          <p:cNvPr id="20" name="Right Arrow 19"/>
          <p:cNvSpPr/>
          <p:nvPr/>
        </p:nvSpPr>
        <p:spPr>
          <a:xfrm>
            <a:off x="4069080" y="2731770"/>
            <a:ext cx="502920" cy="331470"/>
          </a:xfrm>
          <a:prstGeom prst="rightArrow">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ight Arrow 21"/>
          <p:cNvSpPr/>
          <p:nvPr/>
        </p:nvSpPr>
        <p:spPr>
          <a:xfrm>
            <a:off x="4069080" y="4972050"/>
            <a:ext cx="502920" cy="331470"/>
          </a:xfrm>
          <a:prstGeom prst="rightArrow">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411465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13</a:t>
            </a:fld>
            <a:endParaRPr lang="en-US"/>
          </a:p>
        </p:txBody>
      </p:sp>
      <p:sp>
        <p:nvSpPr>
          <p:cNvPr id="3" name="Rectangle 2"/>
          <p:cNvSpPr/>
          <p:nvPr/>
        </p:nvSpPr>
        <p:spPr>
          <a:xfrm>
            <a:off x="301925" y="1051379"/>
            <a:ext cx="8454964" cy="27432"/>
          </a:xfrm>
          <a:prstGeom prst="rect">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248815" y="546584"/>
            <a:ext cx="7374995" cy="461665"/>
          </a:xfrm>
          <a:prstGeom prst="rect">
            <a:avLst/>
          </a:prstGeom>
          <a:noFill/>
        </p:spPr>
        <p:txBody>
          <a:bodyPr wrap="square" rtlCol="0">
            <a:spAutoFit/>
          </a:bodyPr>
          <a:lstStyle/>
          <a:p>
            <a:r>
              <a:rPr lang="en-US" sz="2400" b="1" dirty="0" smtClean="0">
                <a:solidFill>
                  <a:srgbClr val="64C7E9"/>
                </a:solidFill>
                <a:latin typeface="UTM Helve" panose="02040603050506020204" pitchFamily="18" charset="0"/>
                <a:ea typeface="Roboto" pitchFamily="2" charset="0"/>
              </a:rPr>
              <a:t>1.2 Outputs – Đầu ra</a:t>
            </a:r>
            <a:endParaRPr lang="en-US" sz="2400" b="1" dirty="0">
              <a:solidFill>
                <a:srgbClr val="64C7E9"/>
              </a:solidFill>
              <a:latin typeface="UTM Helve" panose="02040603050506020204" pitchFamily="18" charset="0"/>
              <a:ea typeface="Roboto" pitchFamily="2" charset="0"/>
            </a:endParaRPr>
          </a:p>
        </p:txBody>
      </p:sp>
      <p:sp>
        <p:nvSpPr>
          <p:cNvPr id="6" name="AutoShape 2" descr="https://cdn.sanity.io/images/ajwvhvgo/production/1d5802331620511efe3b5de846ac15de85b508e3-383x313.gif?bg=fff&amp;w=1.3333333333333333&amp;h=0&amp;q=90&amp;fit=min&amp;auto=forma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p:cNvSpPr txBox="1"/>
          <p:nvPr/>
        </p:nvSpPr>
        <p:spPr>
          <a:xfrm>
            <a:off x="1463640" y="1364739"/>
            <a:ext cx="6971700" cy="461665"/>
          </a:xfrm>
          <a:prstGeom prst="rect">
            <a:avLst/>
          </a:prstGeom>
          <a:noFill/>
        </p:spPr>
        <p:txBody>
          <a:bodyPr wrap="square" rtlCol="0">
            <a:spAutoFit/>
          </a:bodyPr>
          <a:lstStyle/>
          <a:p>
            <a:r>
              <a:rPr lang="en-US" sz="2400" b="1" dirty="0">
                <a:solidFill>
                  <a:schemeClr val="tx1">
                    <a:lumMod val="85000"/>
                    <a:lumOff val="15000"/>
                  </a:schemeClr>
                </a:solidFill>
                <a:latin typeface="UTM Helve" panose="02040603050506020204" pitchFamily="18" charset="0"/>
                <a:ea typeface="Roboto" pitchFamily="2" charset="0"/>
              </a:rPr>
              <a:t>Có thể hiển </a:t>
            </a:r>
            <a:r>
              <a:rPr lang="en-US" sz="2400" b="1" dirty="0" smtClean="0">
                <a:solidFill>
                  <a:schemeClr val="tx1">
                    <a:lumMod val="85000"/>
                    <a:lumOff val="15000"/>
                  </a:schemeClr>
                </a:solidFill>
                <a:latin typeface="UTM Helve" panose="02040603050506020204" pitchFamily="18" charset="0"/>
                <a:ea typeface="Roboto" pitchFamily="2" charset="0"/>
              </a:rPr>
              <a:t>thị chữ</a:t>
            </a:r>
            <a:endParaRPr lang="en-US" sz="2400" b="1" dirty="0">
              <a:solidFill>
                <a:schemeClr val="tx1">
                  <a:lumMod val="85000"/>
                  <a:lumOff val="15000"/>
                </a:schemeClr>
              </a:solidFill>
              <a:latin typeface="UTM Helve" panose="02040603050506020204" pitchFamily="18" charset="0"/>
              <a:ea typeface="Roboto" pitchFamily="2" charset="0"/>
            </a:endParaRP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7388" y="1437696"/>
            <a:ext cx="466725" cy="409575"/>
          </a:xfrm>
          <a:prstGeom prst="rect">
            <a:avLst/>
          </a:prstGeom>
        </p:spPr>
      </p:pic>
      <p:sp>
        <p:nvSpPr>
          <p:cNvPr id="20" name="Right Arrow 19"/>
          <p:cNvSpPr/>
          <p:nvPr/>
        </p:nvSpPr>
        <p:spPr>
          <a:xfrm>
            <a:off x="4069080" y="2731770"/>
            <a:ext cx="502920" cy="331470"/>
          </a:xfrm>
          <a:prstGeom prst="rightArrow">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ight Arrow 21"/>
          <p:cNvSpPr/>
          <p:nvPr/>
        </p:nvSpPr>
        <p:spPr>
          <a:xfrm>
            <a:off x="4069080" y="4972050"/>
            <a:ext cx="502920" cy="331470"/>
          </a:xfrm>
          <a:prstGeom prst="rightArrow">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a:picLocks noChangeAspect="1"/>
          </p:cNvPicPr>
          <p:nvPr/>
        </p:nvPicPr>
        <p:blipFill>
          <a:blip r:embed="rId3"/>
          <a:stretch>
            <a:fillRect/>
          </a:stretch>
        </p:blipFill>
        <p:spPr>
          <a:xfrm>
            <a:off x="1012306" y="2066551"/>
            <a:ext cx="1255444" cy="1993377"/>
          </a:xfrm>
          <a:prstGeom prst="rect">
            <a:avLst/>
          </a:prstGeom>
        </p:spPr>
      </p:pic>
      <p:pic>
        <p:nvPicPr>
          <p:cNvPr id="11" name="Picture 10"/>
          <p:cNvPicPr>
            <a:picLocks noChangeAspect="1"/>
          </p:cNvPicPr>
          <p:nvPr/>
        </p:nvPicPr>
        <p:blipFill>
          <a:blip r:embed="rId4"/>
          <a:stretch>
            <a:fillRect/>
          </a:stretch>
        </p:blipFill>
        <p:spPr>
          <a:xfrm>
            <a:off x="5064708" y="1956992"/>
            <a:ext cx="2269807" cy="1906638"/>
          </a:xfrm>
          <a:prstGeom prst="rect">
            <a:avLst/>
          </a:prstGeom>
        </p:spPr>
      </p:pic>
      <p:pic>
        <p:nvPicPr>
          <p:cNvPr id="12" name="Picture 11"/>
          <p:cNvPicPr>
            <a:picLocks noChangeAspect="1"/>
          </p:cNvPicPr>
          <p:nvPr/>
        </p:nvPicPr>
        <p:blipFill>
          <a:blip r:embed="rId5"/>
          <a:stretch>
            <a:fillRect/>
          </a:stretch>
        </p:blipFill>
        <p:spPr>
          <a:xfrm>
            <a:off x="1012306" y="4300075"/>
            <a:ext cx="2962688" cy="1733792"/>
          </a:xfrm>
          <a:prstGeom prst="rect">
            <a:avLst/>
          </a:prstGeom>
        </p:spPr>
      </p:pic>
      <p:pic>
        <p:nvPicPr>
          <p:cNvPr id="13" name="Picture 12"/>
          <p:cNvPicPr>
            <a:picLocks noChangeAspect="1"/>
          </p:cNvPicPr>
          <p:nvPr/>
        </p:nvPicPr>
        <p:blipFill>
          <a:blip r:embed="rId6"/>
          <a:stretch>
            <a:fillRect/>
          </a:stretch>
        </p:blipFill>
        <p:spPr>
          <a:xfrm>
            <a:off x="5037049" y="4059928"/>
            <a:ext cx="2325124" cy="1937604"/>
          </a:xfrm>
          <a:prstGeom prst="rect">
            <a:avLst/>
          </a:prstGeom>
        </p:spPr>
      </p:pic>
      <p:sp>
        <p:nvSpPr>
          <p:cNvPr id="14" name="Title 1"/>
          <p:cNvSpPr txBox="1">
            <a:spLocks/>
          </p:cNvSpPr>
          <p:nvPr/>
        </p:nvSpPr>
        <p:spPr>
          <a:xfrm>
            <a:off x="1012306" y="6139603"/>
            <a:ext cx="7628774" cy="438284"/>
          </a:xfrm>
          <a:prstGeom prst="rect">
            <a:avLst/>
          </a:prstGeom>
        </p:spPr>
        <p:txBody>
          <a:bodyPr/>
          <a:lstStyle>
            <a:lvl1pPr algn="l" defTabSz="914400" rtl="0" eaLnBrk="1" latinLnBrk="0" hangingPunct="1">
              <a:lnSpc>
                <a:spcPct val="90000"/>
              </a:lnSpc>
              <a:spcBef>
                <a:spcPct val="0"/>
              </a:spcBef>
              <a:buNone/>
              <a:defRPr sz="3200" b="1" kern="1200">
                <a:solidFill>
                  <a:srgbClr val="019DD0"/>
                </a:solidFill>
                <a:latin typeface="Arial" panose="020B0604020202020204" pitchFamily="34" charset="0"/>
                <a:ea typeface="+mj-ea"/>
                <a:cs typeface="Arial" panose="020B0604020202020204" pitchFamily="34" charset="0"/>
              </a:defRPr>
            </a:lvl1pPr>
          </a:lstStyle>
          <a:p>
            <a:pPr>
              <a:lnSpc>
                <a:spcPct val="100000"/>
              </a:lnSpc>
            </a:pPr>
            <a:r>
              <a:rPr lang="en-US" sz="1800" b="0" dirty="0" smtClean="0">
                <a:solidFill>
                  <a:schemeClr val="tx1">
                    <a:lumMod val="95000"/>
                    <a:lumOff val="5000"/>
                  </a:schemeClr>
                </a:solidFill>
                <a:ea typeface="Roboto Condensed" pitchFamily="2" charset="0"/>
              </a:rPr>
              <a:t>Nếu nội dung chữ dài quá, thì hiển thị dạng chạy từ phải qua trái</a:t>
            </a:r>
          </a:p>
        </p:txBody>
      </p:sp>
    </p:spTree>
    <p:extLst>
      <p:ext uri="{BB962C8B-B14F-4D97-AF65-F5344CB8AC3E}">
        <p14:creationId xmlns:p14="http://schemas.microsoft.com/office/powerpoint/2010/main" val="4859073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14</a:t>
            </a:fld>
            <a:endParaRPr lang="en-US"/>
          </a:p>
        </p:txBody>
      </p:sp>
      <p:sp>
        <p:nvSpPr>
          <p:cNvPr id="3" name="Rectangle 2"/>
          <p:cNvSpPr/>
          <p:nvPr/>
        </p:nvSpPr>
        <p:spPr>
          <a:xfrm>
            <a:off x="301925" y="1051379"/>
            <a:ext cx="8454964" cy="27432"/>
          </a:xfrm>
          <a:prstGeom prst="rect">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248815" y="546584"/>
            <a:ext cx="7374995" cy="461665"/>
          </a:xfrm>
          <a:prstGeom prst="rect">
            <a:avLst/>
          </a:prstGeom>
          <a:noFill/>
        </p:spPr>
        <p:txBody>
          <a:bodyPr wrap="square" rtlCol="0">
            <a:spAutoFit/>
          </a:bodyPr>
          <a:lstStyle/>
          <a:p>
            <a:r>
              <a:rPr lang="en-US" sz="2400" b="1" dirty="0" smtClean="0">
                <a:solidFill>
                  <a:srgbClr val="64C7E9"/>
                </a:solidFill>
                <a:latin typeface="UTM Helve" panose="02040603050506020204" pitchFamily="18" charset="0"/>
                <a:ea typeface="Roboto" pitchFamily="2" charset="0"/>
              </a:rPr>
              <a:t>1.2 Outputs – Tự tạo hình ảnh của riêng bạn</a:t>
            </a:r>
            <a:endParaRPr lang="en-US" sz="2400" b="1" dirty="0">
              <a:solidFill>
                <a:srgbClr val="64C7E9"/>
              </a:solidFill>
              <a:latin typeface="UTM Helve" panose="02040603050506020204" pitchFamily="18" charset="0"/>
              <a:ea typeface="Roboto" pitchFamily="2" charset="0"/>
            </a:endParaRPr>
          </a:p>
        </p:txBody>
      </p:sp>
      <p:pic>
        <p:nvPicPr>
          <p:cNvPr id="5" name="Google Shape;193;p10"/>
          <p:cNvPicPr preferRelativeResize="0"/>
          <p:nvPr/>
        </p:nvPicPr>
        <p:blipFill rotWithShape="1">
          <a:blip r:embed="rId2">
            <a:alphaModFix/>
          </a:blip>
          <a:srcRect/>
          <a:stretch/>
        </p:blipFill>
        <p:spPr>
          <a:xfrm>
            <a:off x="5111207" y="1236433"/>
            <a:ext cx="3494899" cy="3070459"/>
          </a:xfrm>
          <a:prstGeom prst="rect">
            <a:avLst/>
          </a:prstGeom>
          <a:noFill/>
          <a:ln>
            <a:noFill/>
          </a:ln>
        </p:spPr>
      </p:pic>
      <p:sp>
        <p:nvSpPr>
          <p:cNvPr id="6" name="Rounded Rectangle 5"/>
          <p:cNvSpPr/>
          <p:nvPr/>
        </p:nvSpPr>
        <p:spPr>
          <a:xfrm>
            <a:off x="709054" y="1394461"/>
            <a:ext cx="4194416" cy="4549140"/>
          </a:xfrm>
          <a:prstGeom prst="roundRect">
            <a:avLst>
              <a:gd name="adj" fmla="val 3719"/>
            </a:avLst>
          </a:prstGeom>
          <a:noFill/>
          <a:ln w="19050">
            <a:solidFill>
              <a:srgbClr val="64C7E9"/>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916791" y="1813139"/>
            <a:ext cx="171494" cy="171494"/>
          </a:xfrm>
          <a:prstGeom prst="rect">
            <a:avLst/>
          </a:prstGeom>
          <a:solidFill>
            <a:srgbClr val="64C7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1296022" y="1682179"/>
            <a:ext cx="3378848" cy="1323439"/>
          </a:xfrm>
          <a:prstGeom prst="rect">
            <a:avLst/>
          </a:prstGeom>
          <a:noFill/>
        </p:spPr>
        <p:txBody>
          <a:bodyPr wrap="square" rtlCol="0">
            <a:spAutoFit/>
          </a:bodyPr>
          <a:lstStyle/>
          <a:p>
            <a:r>
              <a:rPr lang="en-US" sz="2000" dirty="0" smtClean="0">
                <a:latin typeface="Arial" panose="020B0604020202020204" pitchFamily="34" charset="0"/>
                <a:cs typeface="Arial" panose="020B0604020202020204" pitchFamily="34" charset="0"/>
              </a:rPr>
              <a:t>micro:bit có 25 bóng LED và mỗi bóng đều có thể điều khiển tắt hoặc sáng độc lập với nhau.</a:t>
            </a:r>
            <a:endParaRPr lang="en-US" sz="2000" dirty="0">
              <a:latin typeface="Arial" panose="020B0604020202020204" pitchFamily="34" charset="0"/>
              <a:cs typeface="Arial" panose="020B0604020202020204" pitchFamily="34" charset="0"/>
            </a:endParaRPr>
          </a:p>
        </p:txBody>
      </p:sp>
      <p:sp>
        <p:nvSpPr>
          <p:cNvPr id="9" name="Rectangle 8"/>
          <p:cNvSpPr/>
          <p:nvPr/>
        </p:nvSpPr>
        <p:spPr>
          <a:xfrm>
            <a:off x="916791" y="3253319"/>
            <a:ext cx="171494" cy="171494"/>
          </a:xfrm>
          <a:prstGeom prst="rect">
            <a:avLst/>
          </a:prstGeom>
          <a:solidFill>
            <a:srgbClr val="64C7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1296022" y="3122359"/>
            <a:ext cx="3378848" cy="1015663"/>
          </a:xfrm>
          <a:prstGeom prst="rect">
            <a:avLst/>
          </a:prstGeom>
          <a:noFill/>
        </p:spPr>
        <p:txBody>
          <a:bodyPr wrap="square" rtlCol="0">
            <a:spAutoFit/>
          </a:bodyPr>
          <a:lstStyle/>
          <a:p>
            <a:r>
              <a:rPr lang="en-US" sz="2000" dirty="0" smtClean="0">
                <a:latin typeface="Arial" panose="020B0604020202020204" pitchFamily="34" charset="0"/>
                <a:cs typeface="Arial" panose="020B0604020202020204" pitchFamily="34" charset="0"/>
              </a:rPr>
              <a:t>Do vậy bạn có thể tự tạo cho mình những hình ảnh hiển thị theo ý muốn.</a:t>
            </a:r>
            <a:endParaRPr lang="en-US" sz="2000" dirty="0">
              <a:latin typeface="Arial" panose="020B0604020202020204" pitchFamily="34" charset="0"/>
              <a:cs typeface="Arial" panose="020B0604020202020204" pitchFamily="34" charset="0"/>
            </a:endParaRPr>
          </a:p>
        </p:txBody>
      </p:sp>
      <p:sp>
        <p:nvSpPr>
          <p:cNvPr id="11" name="Rectangle 10"/>
          <p:cNvSpPr/>
          <p:nvPr/>
        </p:nvSpPr>
        <p:spPr>
          <a:xfrm>
            <a:off x="916791" y="4464899"/>
            <a:ext cx="171494" cy="171494"/>
          </a:xfrm>
          <a:prstGeom prst="rect">
            <a:avLst/>
          </a:prstGeom>
          <a:solidFill>
            <a:srgbClr val="64C7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1296022" y="4333939"/>
            <a:ext cx="3378848" cy="1323439"/>
          </a:xfrm>
          <a:prstGeom prst="rect">
            <a:avLst/>
          </a:prstGeom>
          <a:noFill/>
        </p:spPr>
        <p:txBody>
          <a:bodyPr wrap="square" rtlCol="0">
            <a:spAutoFit/>
          </a:bodyPr>
          <a:lstStyle/>
          <a:p>
            <a:r>
              <a:rPr lang="en-US" sz="2000" dirty="0" smtClean="0">
                <a:latin typeface="Arial" panose="020B0604020202020204" pitchFamily="34" charset="0"/>
                <a:cs typeface="Arial" panose="020B0604020202020204" pitchFamily="34" charset="0"/>
              </a:rPr>
              <a:t>Có thể dùng mẫu in </a:t>
            </a:r>
            <a:r>
              <a:rPr lang="en-US" sz="2000" b="1" dirty="0" smtClean="0">
                <a:latin typeface="Arial" panose="020B0604020202020204" pitchFamily="34" charset="0"/>
                <a:cs typeface="Arial" panose="020B0604020202020204" pitchFamily="34" charset="0"/>
              </a:rPr>
              <a:t>Led Planner</a:t>
            </a:r>
            <a:r>
              <a:rPr lang="en-US" sz="2000" dirty="0" smtClean="0">
                <a:latin typeface="Arial" panose="020B0604020202020204" pitchFamily="34" charset="0"/>
                <a:cs typeface="Arial" panose="020B0604020202020204" pitchFamily="34" charset="0"/>
              </a:rPr>
              <a:t> để minh hoạt cho cách hoạt động của các đèn LED</a:t>
            </a:r>
            <a:endParaRPr lang="en-US" sz="2000" dirty="0">
              <a:latin typeface="Arial" panose="020B0604020202020204" pitchFamily="34" charset="0"/>
              <a:cs typeface="Arial" panose="020B0604020202020204" pitchFamily="34" charset="0"/>
            </a:endParaRPr>
          </a:p>
        </p:txBody>
      </p:sp>
      <p:pic>
        <p:nvPicPr>
          <p:cNvPr id="13" name="Google Shape;192;p10"/>
          <p:cNvPicPr preferRelativeResize="0"/>
          <p:nvPr/>
        </p:nvPicPr>
        <p:blipFill rotWithShape="1">
          <a:blip r:embed="rId3">
            <a:alphaModFix/>
          </a:blip>
          <a:srcRect/>
          <a:stretch/>
        </p:blipFill>
        <p:spPr>
          <a:xfrm>
            <a:off x="5261838" y="4335908"/>
            <a:ext cx="2433467" cy="1665982"/>
          </a:xfrm>
          <a:prstGeom prst="rect">
            <a:avLst/>
          </a:prstGeom>
          <a:noFill/>
          <a:ln>
            <a:noFill/>
          </a:ln>
        </p:spPr>
      </p:pic>
    </p:spTree>
    <p:extLst>
      <p:ext uri="{BB962C8B-B14F-4D97-AF65-F5344CB8AC3E}">
        <p14:creationId xmlns:p14="http://schemas.microsoft.com/office/powerpoint/2010/main" val="3583669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15</a:t>
            </a:fld>
            <a:endParaRPr lang="en-US"/>
          </a:p>
        </p:txBody>
      </p:sp>
      <p:sp>
        <p:nvSpPr>
          <p:cNvPr id="3" name="Rectangle 2"/>
          <p:cNvSpPr/>
          <p:nvPr/>
        </p:nvSpPr>
        <p:spPr>
          <a:xfrm>
            <a:off x="301925" y="1051379"/>
            <a:ext cx="8454964" cy="27432"/>
          </a:xfrm>
          <a:prstGeom prst="rect">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248815" y="546584"/>
            <a:ext cx="7374995" cy="461665"/>
          </a:xfrm>
          <a:prstGeom prst="rect">
            <a:avLst/>
          </a:prstGeom>
          <a:noFill/>
        </p:spPr>
        <p:txBody>
          <a:bodyPr wrap="square" rtlCol="0">
            <a:spAutoFit/>
          </a:bodyPr>
          <a:lstStyle/>
          <a:p>
            <a:r>
              <a:rPr lang="en-US" sz="2400" b="1" dirty="0" smtClean="0">
                <a:solidFill>
                  <a:srgbClr val="64C7E9"/>
                </a:solidFill>
                <a:latin typeface="UTM Helve" panose="02040603050506020204" pitchFamily="18" charset="0"/>
                <a:ea typeface="Roboto" pitchFamily="2" charset="0"/>
              </a:rPr>
              <a:t>1.2 Outputs – Tự tạo hình ảnh của riêng bạn</a:t>
            </a:r>
            <a:endParaRPr lang="en-US" sz="2400" b="1" dirty="0">
              <a:solidFill>
                <a:srgbClr val="64C7E9"/>
              </a:solidFill>
              <a:latin typeface="UTM Helve" panose="02040603050506020204" pitchFamily="18" charset="0"/>
              <a:ea typeface="Roboto" pitchFamily="2" charset="0"/>
            </a:endParaRPr>
          </a:p>
        </p:txBody>
      </p:sp>
      <p:pic>
        <p:nvPicPr>
          <p:cNvPr id="5" name="Google Shape;226;p14"/>
          <p:cNvPicPr preferRelativeResize="0"/>
          <p:nvPr/>
        </p:nvPicPr>
        <p:blipFill rotWithShape="1">
          <a:blip r:embed="rId2">
            <a:alphaModFix/>
          </a:blip>
          <a:srcRect/>
          <a:stretch/>
        </p:blipFill>
        <p:spPr>
          <a:xfrm>
            <a:off x="896863" y="2057400"/>
            <a:ext cx="2930863" cy="3182856"/>
          </a:xfrm>
          <a:prstGeom prst="rect">
            <a:avLst/>
          </a:prstGeom>
          <a:noFill/>
          <a:ln>
            <a:noFill/>
          </a:ln>
        </p:spPr>
      </p:pic>
      <p:pic>
        <p:nvPicPr>
          <p:cNvPr id="6" name="Google Shape;227;p14"/>
          <p:cNvPicPr preferRelativeResize="0"/>
          <p:nvPr/>
        </p:nvPicPr>
        <p:blipFill>
          <a:blip r:embed="rId3">
            <a:alphaModFix/>
          </a:blip>
          <a:stretch>
            <a:fillRect/>
          </a:stretch>
        </p:blipFill>
        <p:spPr>
          <a:xfrm>
            <a:off x="4599139" y="2057400"/>
            <a:ext cx="2979532" cy="3182856"/>
          </a:xfrm>
          <a:prstGeom prst="rect">
            <a:avLst/>
          </a:prstGeom>
          <a:noFill/>
          <a:ln>
            <a:noFill/>
          </a:ln>
        </p:spPr>
      </p:pic>
      <p:sp>
        <p:nvSpPr>
          <p:cNvPr id="7" name="Google Shape;134;p3"/>
          <p:cNvSpPr txBox="1">
            <a:spLocks/>
          </p:cNvSpPr>
          <p:nvPr/>
        </p:nvSpPr>
        <p:spPr>
          <a:xfrm>
            <a:off x="896863" y="5240256"/>
            <a:ext cx="3484238" cy="746797"/>
          </a:xfrm>
          <a:prstGeom prst="rect">
            <a:avLst/>
          </a:prstGeom>
          <a:noFill/>
          <a:ln>
            <a:noFill/>
          </a:ln>
        </p:spPr>
        <p:txBody>
          <a:bodyPr spcFirstLastPara="1" wrap="square" lIns="121900" tIns="121900" rIns="121900" bIns="121900" anchor="t" anchorCtr="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Clr>
                <a:srgbClr val="000000"/>
              </a:buClr>
              <a:buSzPts val="2400"/>
              <a:buNone/>
            </a:pPr>
            <a:r>
              <a:rPr lang="en-GB" sz="2000" b="1" dirty="0" smtClean="0">
                <a:ea typeface="Roboto Condensed" pitchFamily="2" charset="0"/>
              </a:rPr>
              <a:t>Màu trắng là đèn tắt</a:t>
            </a:r>
            <a:endParaRPr lang="en-GB" sz="2000" b="1" dirty="0">
              <a:solidFill>
                <a:srgbClr val="FF0000"/>
              </a:solidFill>
              <a:ea typeface="Roboto Condensed" pitchFamily="2" charset="0"/>
            </a:endParaRPr>
          </a:p>
        </p:txBody>
      </p:sp>
      <p:sp>
        <p:nvSpPr>
          <p:cNvPr id="8" name="Google Shape;134;p3"/>
          <p:cNvSpPr txBox="1">
            <a:spLocks/>
          </p:cNvSpPr>
          <p:nvPr/>
        </p:nvSpPr>
        <p:spPr>
          <a:xfrm>
            <a:off x="4599139" y="5222712"/>
            <a:ext cx="3200809" cy="746797"/>
          </a:xfrm>
          <a:prstGeom prst="rect">
            <a:avLst/>
          </a:prstGeom>
          <a:noFill/>
          <a:ln>
            <a:noFill/>
          </a:ln>
        </p:spPr>
        <p:txBody>
          <a:bodyPr spcFirstLastPara="1" wrap="square" lIns="121900" tIns="121900" rIns="121900" bIns="121900" anchor="t" anchorCtr="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Clr>
                <a:srgbClr val="000000"/>
              </a:buClr>
              <a:buSzPts val="2400"/>
              <a:buNone/>
            </a:pPr>
            <a:r>
              <a:rPr lang="en-GB" sz="2000" b="1" dirty="0" smtClean="0">
                <a:ea typeface="Roboto Condensed" pitchFamily="2" charset="0"/>
              </a:rPr>
              <a:t>Màu đen là Đèn SÁNG</a:t>
            </a:r>
            <a:endParaRPr lang="en-GB" sz="2000" b="1" dirty="0">
              <a:solidFill>
                <a:srgbClr val="FF0000"/>
              </a:solidFill>
              <a:ea typeface="Roboto Condensed" pitchFamily="2" charset="0"/>
            </a:endParaRPr>
          </a:p>
        </p:txBody>
      </p:sp>
      <p:sp>
        <p:nvSpPr>
          <p:cNvPr id="9" name="TextBox 8"/>
          <p:cNvSpPr txBox="1"/>
          <p:nvPr/>
        </p:nvSpPr>
        <p:spPr>
          <a:xfrm>
            <a:off x="1463640" y="1364739"/>
            <a:ext cx="7028850" cy="461665"/>
          </a:xfrm>
          <a:prstGeom prst="rect">
            <a:avLst/>
          </a:prstGeom>
          <a:noFill/>
        </p:spPr>
        <p:txBody>
          <a:bodyPr wrap="square" rtlCol="0">
            <a:spAutoFit/>
          </a:bodyPr>
          <a:lstStyle/>
          <a:p>
            <a:r>
              <a:rPr lang="en-US" sz="2400" b="1" dirty="0" smtClean="0">
                <a:solidFill>
                  <a:schemeClr val="tx1">
                    <a:lumMod val="85000"/>
                    <a:lumOff val="15000"/>
                  </a:schemeClr>
                </a:solidFill>
                <a:latin typeface="UTM Helve" panose="02040603050506020204" pitchFamily="18" charset="0"/>
                <a:ea typeface="Roboto" pitchFamily="2" charset="0"/>
              </a:rPr>
              <a:t>Led Planner</a:t>
            </a:r>
            <a:endParaRPr lang="en-US" sz="2400" b="1" dirty="0">
              <a:solidFill>
                <a:schemeClr val="tx1">
                  <a:lumMod val="85000"/>
                  <a:lumOff val="15000"/>
                </a:schemeClr>
              </a:solidFill>
              <a:latin typeface="UTM Helve" panose="02040603050506020204" pitchFamily="18" charset="0"/>
              <a:ea typeface="Roboto" pitchFamily="2" charset="0"/>
            </a:endParaRPr>
          </a:p>
        </p:txBody>
      </p:sp>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7388" y="1437696"/>
            <a:ext cx="466725" cy="409575"/>
          </a:xfrm>
          <a:prstGeom prst="rect">
            <a:avLst/>
          </a:prstGeom>
        </p:spPr>
      </p:pic>
    </p:spTree>
    <p:extLst>
      <p:ext uri="{BB962C8B-B14F-4D97-AF65-F5344CB8AC3E}">
        <p14:creationId xmlns:p14="http://schemas.microsoft.com/office/powerpoint/2010/main" val="31741789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16</a:t>
            </a:fld>
            <a:endParaRPr lang="en-US"/>
          </a:p>
        </p:txBody>
      </p:sp>
      <p:sp>
        <p:nvSpPr>
          <p:cNvPr id="3" name="Rectangle 2"/>
          <p:cNvSpPr/>
          <p:nvPr/>
        </p:nvSpPr>
        <p:spPr>
          <a:xfrm>
            <a:off x="301925" y="1051379"/>
            <a:ext cx="8454964" cy="27432"/>
          </a:xfrm>
          <a:prstGeom prst="rect">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248815" y="546584"/>
            <a:ext cx="7374995" cy="461665"/>
          </a:xfrm>
          <a:prstGeom prst="rect">
            <a:avLst/>
          </a:prstGeom>
          <a:noFill/>
        </p:spPr>
        <p:txBody>
          <a:bodyPr wrap="square" rtlCol="0">
            <a:spAutoFit/>
          </a:bodyPr>
          <a:lstStyle/>
          <a:p>
            <a:r>
              <a:rPr lang="en-US" sz="2400" b="1" dirty="0" smtClean="0">
                <a:solidFill>
                  <a:srgbClr val="64C7E9"/>
                </a:solidFill>
                <a:latin typeface="UTM Helve" panose="02040603050506020204" pitchFamily="18" charset="0"/>
                <a:ea typeface="Roboto" pitchFamily="2" charset="0"/>
              </a:rPr>
              <a:t>1.2 Outputs – Tự tạo hình ảnh của riêng bạn</a:t>
            </a:r>
            <a:endParaRPr lang="en-US" sz="2400" b="1" dirty="0">
              <a:solidFill>
                <a:srgbClr val="64C7E9"/>
              </a:solidFill>
              <a:latin typeface="UTM Helve" panose="02040603050506020204" pitchFamily="18" charset="0"/>
              <a:ea typeface="Roboto" pitchFamily="2" charset="0"/>
            </a:endParaRPr>
          </a:p>
        </p:txBody>
      </p:sp>
      <p:sp>
        <p:nvSpPr>
          <p:cNvPr id="9" name="TextBox 8"/>
          <p:cNvSpPr txBox="1"/>
          <p:nvPr/>
        </p:nvSpPr>
        <p:spPr>
          <a:xfrm>
            <a:off x="1463640" y="1364739"/>
            <a:ext cx="7028850" cy="461665"/>
          </a:xfrm>
          <a:prstGeom prst="rect">
            <a:avLst/>
          </a:prstGeom>
          <a:noFill/>
        </p:spPr>
        <p:txBody>
          <a:bodyPr wrap="square" rtlCol="0">
            <a:spAutoFit/>
          </a:bodyPr>
          <a:lstStyle/>
          <a:p>
            <a:r>
              <a:rPr lang="en-US" sz="2400" b="1" smtClean="0">
                <a:solidFill>
                  <a:schemeClr val="tx1">
                    <a:lumMod val="85000"/>
                    <a:lumOff val="15000"/>
                  </a:schemeClr>
                </a:solidFill>
                <a:latin typeface="UTM Helve" panose="02040603050506020204" pitchFamily="18" charset="0"/>
                <a:ea typeface="Roboto" pitchFamily="2" charset="0"/>
              </a:rPr>
              <a:t>Led với MakeCode</a:t>
            </a:r>
            <a:endParaRPr lang="en-US" sz="2400" b="1" dirty="0">
              <a:solidFill>
                <a:schemeClr val="tx1">
                  <a:lumMod val="85000"/>
                  <a:lumOff val="15000"/>
                </a:schemeClr>
              </a:solidFill>
              <a:latin typeface="UTM Helve" panose="02040603050506020204" pitchFamily="18" charset="0"/>
              <a:ea typeface="Roboto" pitchFamily="2" charset="0"/>
            </a:endParaRP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7388" y="1437696"/>
            <a:ext cx="466725" cy="409575"/>
          </a:xfrm>
          <a:prstGeom prst="rect">
            <a:avLst/>
          </a:prstGeom>
        </p:spPr>
      </p:pic>
      <p:pic>
        <p:nvPicPr>
          <p:cNvPr id="11" name="Google Shape;242;p16"/>
          <p:cNvPicPr preferRelativeResize="0"/>
          <p:nvPr/>
        </p:nvPicPr>
        <p:blipFill rotWithShape="1">
          <a:blip r:embed="rId3">
            <a:alphaModFix/>
          </a:blip>
          <a:srcRect/>
          <a:stretch/>
        </p:blipFill>
        <p:spPr>
          <a:xfrm>
            <a:off x="4939939" y="2112332"/>
            <a:ext cx="2321145" cy="3290133"/>
          </a:xfrm>
          <a:prstGeom prst="rect">
            <a:avLst/>
          </a:prstGeom>
          <a:noFill/>
          <a:ln>
            <a:noFill/>
          </a:ln>
        </p:spPr>
      </p:pic>
      <p:pic>
        <p:nvPicPr>
          <p:cNvPr id="12" name="Google Shape;243;p16"/>
          <p:cNvPicPr preferRelativeResize="0"/>
          <p:nvPr/>
        </p:nvPicPr>
        <p:blipFill rotWithShape="1">
          <a:blip r:embed="rId4">
            <a:alphaModFix/>
          </a:blip>
          <a:srcRect/>
          <a:stretch/>
        </p:blipFill>
        <p:spPr>
          <a:xfrm>
            <a:off x="1827245" y="2112332"/>
            <a:ext cx="2488509" cy="3290133"/>
          </a:xfrm>
          <a:prstGeom prst="rect">
            <a:avLst/>
          </a:prstGeom>
          <a:noFill/>
          <a:ln>
            <a:noFill/>
          </a:ln>
        </p:spPr>
      </p:pic>
      <p:sp>
        <p:nvSpPr>
          <p:cNvPr id="13" name="Google Shape;134;p3"/>
          <p:cNvSpPr txBox="1">
            <a:spLocks/>
          </p:cNvSpPr>
          <p:nvPr/>
        </p:nvSpPr>
        <p:spPr>
          <a:xfrm>
            <a:off x="1101918" y="5487179"/>
            <a:ext cx="7236050" cy="1266045"/>
          </a:xfrm>
          <a:prstGeom prst="rect">
            <a:avLst/>
          </a:prstGeom>
          <a:noFill/>
          <a:ln>
            <a:noFill/>
          </a:ln>
        </p:spPr>
        <p:txBody>
          <a:bodyPr spcFirstLastPara="1" wrap="square" lIns="121900" tIns="121900" rIns="121900" bIns="121900" anchor="t" anchorCtr="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buClr>
                <a:srgbClr val="000000"/>
              </a:buClr>
              <a:buSzPts val="2400"/>
              <a:buNone/>
            </a:pPr>
            <a:r>
              <a:rPr lang="en-GB" sz="2000" dirty="0" smtClean="0">
                <a:ea typeface="Roboto Condensed" pitchFamily="2" charset="0"/>
              </a:rPr>
              <a:t>Sử dụng Block: </a:t>
            </a:r>
            <a:r>
              <a:rPr lang="en-GB" sz="2000" dirty="0" smtClean="0">
                <a:solidFill>
                  <a:srgbClr val="FF0000"/>
                </a:solidFill>
                <a:ea typeface="Roboto Condensed" pitchFamily="2" charset="0"/>
              </a:rPr>
              <a:t>Show </a:t>
            </a:r>
            <a:r>
              <a:rPr lang="en-GB" sz="2000" dirty="0" smtClean="0">
                <a:solidFill>
                  <a:srgbClr val="FF0000"/>
                </a:solidFill>
                <a:ea typeface="Roboto Condensed" pitchFamily="2" charset="0"/>
              </a:rPr>
              <a:t>Leds </a:t>
            </a:r>
            <a:r>
              <a:rPr lang="en-GB" sz="2000" dirty="0" smtClean="0">
                <a:ea typeface="Roboto Condensed" pitchFamily="2" charset="0"/>
              </a:rPr>
              <a:t>để tạo ra những hình ảnh riêng theo ý muốn.</a:t>
            </a:r>
            <a:endParaRPr lang="en-GB" sz="2000" dirty="0">
              <a:solidFill>
                <a:srgbClr val="FF0000"/>
              </a:solidFill>
              <a:ea typeface="Roboto Condensed" pitchFamily="2" charset="0"/>
            </a:endParaRPr>
          </a:p>
        </p:txBody>
      </p:sp>
    </p:spTree>
    <p:extLst>
      <p:ext uri="{BB962C8B-B14F-4D97-AF65-F5344CB8AC3E}">
        <p14:creationId xmlns:p14="http://schemas.microsoft.com/office/powerpoint/2010/main" val="20632432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2</a:t>
            </a:fld>
            <a:endParaRPr lang="en-US"/>
          </a:p>
        </p:txBody>
      </p:sp>
      <p:sp>
        <p:nvSpPr>
          <p:cNvPr id="3" name="Rectangle 2"/>
          <p:cNvSpPr/>
          <p:nvPr/>
        </p:nvSpPr>
        <p:spPr>
          <a:xfrm>
            <a:off x="301925" y="1051379"/>
            <a:ext cx="8454964" cy="27432"/>
          </a:xfrm>
          <a:prstGeom prst="rect">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248815" y="546584"/>
            <a:ext cx="7374995" cy="461665"/>
          </a:xfrm>
          <a:prstGeom prst="rect">
            <a:avLst/>
          </a:prstGeom>
          <a:noFill/>
        </p:spPr>
        <p:txBody>
          <a:bodyPr wrap="square" rtlCol="0">
            <a:spAutoFit/>
          </a:bodyPr>
          <a:lstStyle/>
          <a:p>
            <a:r>
              <a:rPr lang="en-US" sz="2400" b="1" dirty="0" smtClean="0">
                <a:solidFill>
                  <a:srgbClr val="64C7E9"/>
                </a:solidFill>
                <a:ea typeface="Roboto" pitchFamily="2" charset="0"/>
              </a:rPr>
              <a:t>1.1 Meet micro:bit</a:t>
            </a:r>
            <a:endParaRPr lang="en-US" sz="2400" b="1" dirty="0">
              <a:solidFill>
                <a:srgbClr val="64C7E9"/>
              </a:solidFill>
              <a:ea typeface="Roboto" pitchFamily="2" charset="0"/>
            </a:endParaRPr>
          </a:p>
        </p:txBody>
      </p:sp>
      <p:sp>
        <p:nvSpPr>
          <p:cNvPr id="5" name="TextBox 4"/>
          <p:cNvSpPr txBox="1"/>
          <p:nvPr/>
        </p:nvSpPr>
        <p:spPr>
          <a:xfrm>
            <a:off x="1236140" y="1389829"/>
            <a:ext cx="7324930" cy="461665"/>
          </a:xfrm>
          <a:prstGeom prst="rect">
            <a:avLst/>
          </a:prstGeom>
          <a:noFill/>
        </p:spPr>
        <p:txBody>
          <a:bodyPr wrap="square" rtlCol="0">
            <a:spAutoFit/>
          </a:bodyPr>
          <a:lstStyle/>
          <a:p>
            <a:r>
              <a:rPr lang="en-US" sz="2400" b="1" dirty="0" smtClean="0">
                <a:solidFill>
                  <a:schemeClr val="tx1">
                    <a:lumMod val="85000"/>
                    <a:lumOff val="15000"/>
                  </a:schemeClr>
                </a:solidFill>
                <a:ea typeface="Roboto" pitchFamily="2" charset="0"/>
              </a:rPr>
              <a:t>Mặt</a:t>
            </a:r>
            <a:r>
              <a:rPr lang="en-US" sz="2400" b="1" dirty="0" smtClean="0">
                <a:solidFill>
                  <a:schemeClr val="tx1">
                    <a:lumMod val="85000"/>
                    <a:lumOff val="15000"/>
                  </a:schemeClr>
                </a:solidFill>
                <a:latin typeface="UTM Helve" panose="02040603050506020204" pitchFamily="18" charset="0"/>
                <a:ea typeface="Roboto" pitchFamily="2" charset="0"/>
              </a:rPr>
              <a:t> trước micro:bit phiên bản mới</a:t>
            </a:r>
            <a:endParaRPr lang="en-US" sz="2400" b="1" dirty="0">
              <a:solidFill>
                <a:schemeClr val="tx1">
                  <a:lumMod val="85000"/>
                  <a:lumOff val="15000"/>
                </a:schemeClr>
              </a:solidFill>
              <a:latin typeface="UTM Helve" panose="02040603050506020204" pitchFamily="18" charset="0"/>
              <a:ea typeface="Roboto" pitchFamily="2"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9888" y="1462786"/>
            <a:ext cx="466725" cy="409575"/>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98353" y="2233074"/>
            <a:ext cx="4462717" cy="3642692"/>
          </a:xfrm>
          <a:prstGeom prst="rect">
            <a:avLst/>
          </a:prstGeom>
        </p:spPr>
      </p:pic>
      <p:sp>
        <p:nvSpPr>
          <p:cNvPr id="8" name="Oval 7"/>
          <p:cNvSpPr/>
          <p:nvPr/>
        </p:nvSpPr>
        <p:spPr>
          <a:xfrm>
            <a:off x="679888" y="2194560"/>
            <a:ext cx="365760" cy="365760"/>
          </a:xfrm>
          <a:prstGeom prst="ellipse">
            <a:avLst/>
          </a:prstGeom>
          <a:solidFill>
            <a:srgbClr val="CD00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latin typeface="Arial" panose="020B0604020202020204" pitchFamily="34" charset="0"/>
                <a:cs typeface="Arial" panose="020B0604020202020204" pitchFamily="34" charset="0"/>
              </a:rPr>
              <a:t>1</a:t>
            </a:r>
            <a:endParaRPr lang="en-US" b="1" dirty="0">
              <a:latin typeface="Arial" panose="020B0604020202020204" pitchFamily="34" charset="0"/>
              <a:cs typeface="Arial" panose="020B0604020202020204" pitchFamily="34" charset="0"/>
            </a:endParaRPr>
          </a:p>
        </p:txBody>
      </p:sp>
      <p:sp>
        <p:nvSpPr>
          <p:cNvPr id="9" name="TextBox 8"/>
          <p:cNvSpPr txBox="1"/>
          <p:nvPr/>
        </p:nvSpPr>
        <p:spPr>
          <a:xfrm>
            <a:off x="1146613" y="2169467"/>
            <a:ext cx="2524330" cy="369332"/>
          </a:xfrm>
          <a:prstGeom prst="rect">
            <a:avLst/>
          </a:prstGeom>
          <a:noFill/>
        </p:spPr>
        <p:txBody>
          <a:bodyPr wrap="square" rtlCol="0">
            <a:spAutoFit/>
          </a:bodyPr>
          <a:lstStyle/>
          <a:p>
            <a:r>
              <a:rPr lang="en-US" dirty="0" smtClean="0">
                <a:solidFill>
                  <a:schemeClr val="tx1">
                    <a:lumMod val="85000"/>
                    <a:lumOff val="15000"/>
                  </a:schemeClr>
                </a:solidFill>
                <a:latin typeface="Arial" panose="020B0604020202020204" pitchFamily="34" charset="0"/>
                <a:ea typeface="Roboto" pitchFamily="2" charset="0"/>
                <a:cs typeface="Arial" panose="020B0604020202020204" pitchFamily="34" charset="0"/>
              </a:rPr>
              <a:t>Button</a:t>
            </a:r>
            <a:endParaRPr lang="en-US" dirty="0">
              <a:solidFill>
                <a:schemeClr val="tx1">
                  <a:lumMod val="85000"/>
                  <a:lumOff val="15000"/>
                </a:schemeClr>
              </a:solidFill>
              <a:latin typeface="Arial" panose="020B0604020202020204" pitchFamily="34" charset="0"/>
              <a:ea typeface="Roboto" pitchFamily="2" charset="0"/>
              <a:cs typeface="Arial" panose="020B0604020202020204" pitchFamily="34" charset="0"/>
            </a:endParaRPr>
          </a:p>
        </p:txBody>
      </p:sp>
      <p:sp>
        <p:nvSpPr>
          <p:cNvPr id="10" name="Oval 9"/>
          <p:cNvSpPr/>
          <p:nvPr/>
        </p:nvSpPr>
        <p:spPr>
          <a:xfrm>
            <a:off x="679888" y="2777490"/>
            <a:ext cx="365760" cy="365760"/>
          </a:xfrm>
          <a:prstGeom prst="ellipse">
            <a:avLst/>
          </a:prstGeom>
          <a:solidFill>
            <a:srgbClr val="CD00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latin typeface="Arial" panose="020B0604020202020204" pitchFamily="34" charset="0"/>
                <a:cs typeface="Arial" panose="020B0604020202020204" pitchFamily="34" charset="0"/>
              </a:rPr>
              <a:t>2</a:t>
            </a:r>
            <a:endParaRPr lang="en-US" b="1" dirty="0">
              <a:latin typeface="Arial" panose="020B0604020202020204" pitchFamily="34" charset="0"/>
              <a:cs typeface="Arial" panose="020B0604020202020204" pitchFamily="34" charset="0"/>
            </a:endParaRPr>
          </a:p>
        </p:txBody>
      </p:sp>
      <p:sp>
        <p:nvSpPr>
          <p:cNvPr id="11" name="TextBox 10"/>
          <p:cNvSpPr txBox="1"/>
          <p:nvPr/>
        </p:nvSpPr>
        <p:spPr>
          <a:xfrm>
            <a:off x="1146612" y="2729537"/>
            <a:ext cx="2751017" cy="646331"/>
          </a:xfrm>
          <a:prstGeom prst="rect">
            <a:avLst/>
          </a:prstGeom>
          <a:noFill/>
        </p:spPr>
        <p:txBody>
          <a:bodyPr wrap="square" rtlCol="0">
            <a:spAutoFit/>
          </a:bodyPr>
          <a:lstStyle/>
          <a:p>
            <a:r>
              <a:rPr lang="en-US" dirty="0" smtClean="0">
                <a:solidFill>
                  <a:schemeClr val="tx1">
                    <a:lumMod val="85000"/>
                    <a:lumOff val="15000"/>
                  </a:schemeClr>
                </a:solidFill>
                <a:latin typeface="Arial" panose="020B0604020202020204" pitchFamily="34" charset="0"/>
                <a:ea typeface="Roboto" pitchFamily="2" charset="0"/>
                <a:cs typeface="Arial" panose="020B0604020202020204" pitchFamily="34" charset="0"/>
              </a:rPr>
              <a:t>LED 5x5 và cảm ứng ánh sáng</a:t>
            </a:r>
            <a:endParaRPr lang="en-US" dirty="0">
              <a:solidFill>
                <a:schemeClr val="tx1">
                  <a:lumMod val="85000"/>
                  <a:lumOff val="15000"/>
                </a:schemeClr>
              </a:solidFill>
              <a:latin typeface="Arial" panose="020B0604020202020204" pitchFamily="34" charset="0"/>
              <a:ea typeface="Roboto" pitchFamily="2" charset="0"/>
              <a:cs typeface="Arial" panose="020B0604020202020204" pitchFamily="34" charset="0"/>
            </a:endParaRPr>
          </a:p>
        </p:txBody>
      </p:sp>
      <p:sp>
        <p:nvSpPr>
          <p:cNvPr id="12" name="Oval 11"/>
          <p:cNvSpPr/>
          <p:nvPr/>
        </p:nvSpPr>
        <p:spPr>
          <a:xfrm>
            <a:off x="679888" y="3478218"/>
            <a:ext cx="365760" cy="365760"/>
          </a:xfrm>
          <a:prstGeom prst="ellipse">
            <a:avLst/>
          </a:prstGeom>
          <a:solidFill>
            <a:srgbClr val="CD00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latin typeface="Arial" panose="020B0604020202020204" pitchFamily="34" charset="0"/>
                <a:cs typeface="Arial" panose="020B0604020202020204" pitchFamily="34" charset="0"/>
              </a:rPr>
              <a:t>3</a:t>
            </a:r>
            <a:endParaRPr lang="en-US" b="1" dirty="0">
              <a:latin typeface="Arial" panose="020B0604020202020204" pitchFamily="34" charset="0"/>
              <a:cs typeface="Arial" panose="020B0604020202020204" pitchFamily="34" charset="0"/>
            </a:endParaRPr>
          </a:p>
        </p:txBody>
      </p:sp>
      <p:sp>
        <p:nvSpPr>
          <p:cNvPr id="13" name="TextBox 12"/>
          <p:cNvSpPr txBox="1"/>
          <p:nvPr/>
        </p:nvSpPr>
        <p:spPr>
          <a:xfrm>
            <a:off x="1146612" y="3487415"/>
            <a:ext cx="2751017" cy="369332"/>
          </a:xfrm>
          <a:prstGeom prst="rect">
            <a:avLst/>
          </a:prstGeom>
          <a:noFill/>
        </p:spPr>
        <p:txBody>
          <a:bodyPr wrap="square" rtlCol="0">
            <a:spAutoFit/>
          </a:bodyPr>
          <a:lstStyle/>
          <a:p>
            <a:r>
              <a:rPr lang="en-US" dirty="0">
                <a:solidFill>
                  <a:schemeClr val="tx1">
                    <a:lumMod val="85000"/>
                    <a:lumOff val="15000"/>
                  </a:schemeClr>
                </a:solidFill>
                <a:latin typeface="Arial" panose="020B0604020202020204" pitchFamily="34" charset="0"/>
                <a:ea typeface="Roboto" pitchFamily="2" charset="0"/>
                <a:cs typeface="Arial" panose="020B0604020202020204" pitchFamily="34" charset="0"/>
              </a:rPr>
              <a:t>Pins </a:t>
            </a:r>
            <a:r>
              <a:rPr lang="en-US" dirty="0" smtClean="0">
                <a:solidFill>
                  <a:schemeClr val="tx1">
                    <a:lumMod val="85000"/>
                    <a:lumOff val="15000"/>
                  </a:schemeClr>
                </a:solidFill>
                <a:latin typeface="Arial" panose="020B0604020202020204" pitchFamily="34" charset="0"/>
                <a:ea typeface="Roboto" pitchFamily="2" charset="0"/>
                <a:cs typeface="Arial" panose="020B0604020202020204" pitchFamily="34" charset="0"/>
              </a:rPr>
              <a:t>- GPIO  </a:t>
            </a:r>
            <a:endParaRPr lang="en-US" dirty="0">
              <a:solidFill>
                <a:schemeClr val="tx1">
                  <a:lumMod val="85000"/>
                  <a:lumOff val="15000"/>
                </a:schemeClr>
              </a:solidFill>
              <a:latin typeface="Arial" panose="020B0604020202020204" pitchFamily="34" charset="0"/>
              <a:ea typeface="Roboto" pitchFamily="2" charset="0"/>
              <a:cs typeface="Arial" panose="020B0604020202020204" pitchFamily="34" charset="0"/>
            </a:endParaRPr>
          </a:p>
        </p:txBody>
      </p:sp>
      <p:sp>
        <p:nvSpPr>
          <p:cNvPr id="14" name="Oval 13"/>
          <p:cNvSpPr/>
          <p:nvPr/>
        </p:nvSpPr>
        <p:spPr>
          <a:xfrm>
            <a:off x="679888" y="4095438"/>
            <a:ext cx="365760" cy="365760"/>
          </a:xfrm>
          <a:prstGeom prst="ellipse">
            <a:avLst/>
          </a:prstGeom>
          <a:solidFill>
            <a:srgbClr val="CD00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Arial" panose="020B0604020202020204" pitchFamily="34" charset="0"/>
                <a:cs typeface="Arial" panose="020B0604020202020204" pitchFamily="34" charset="0"/>
              </a:rPr>
              <a:t>4</a:t>
            </a:r>
          </a:p>
        </p:txBody>
      </p:sp>
      <p:sp>
        <p:nvSpPr>
          <p:cNvPr id="15" name="TextBox 14"/>
          <p:cNvSpPr txBox="1"/>
          <p:nvPr/>
        </p:nvSpPr>
        <p:spPr>
          <a:xfrm>
            <a:off x="1146612" y="4104635"/>
            <a:ext cx="2751017" cy="369332"/>
          </a:xfrm>
          <a:prstGeom prst="rect">
            <a:avLst/>
          </a:prstGeom>
          <a:noFill/>
        </p:spPr>
        <p:txBody>
          <a:bodyPr wrap="square" rtlCol="0">
            <a:spAutoFit/>
          </a:bodyPr>
          <a:lstStyle/>
          <a:p>
            <a:r>
              <a:rPr lang="en-US" dirty="0">
                <a:solidFill>
                  <a:schemeClr val="tx1">
                    <a:lumMod val="85000"/>
                    <a:lumOff val="15000"/>
                  </a:schemeClr>
                </a:solidFill>
                <a:latin typeface="Arial" panose="020B0604020202020204" pitchFamily="34" charset="0"/>
                <a:ea typeface="Roboto" pitchFamily="2" charset="0"/>
                <a:cs typeface="Arial" panose="020B0604020202020204" pitchFamily="34" charset="0"/>
              </a:rPr>
              <a:t>Pins </a:t>
            </a:r>
            <a:r>
              <a:rPr lang="en-US" dirty="0" smtClean="0">
                <a:solidFill>
                  <a:schemeClr val="tx1">
                    <a:lumMod val="85000"/>
                    <a:lumOff val="15000"/>
                  </a:schemeClr>
                </a:solidFill>
                <a:latin typeface="Arial" panose="020B0604020202020204" pitchFamily="34" charset="0"/>
                <a:ea typeface="Roboto" pitchFamily="2" charset="0"/>
                <a:cs typeface="Arial" panose="020B0604020202020204" pitchFamily="34" charset="0"/>
              </a:rPr>
              <a:t>– Nguồn 3V </a:t>
            </a:r>
            <a:endParaRPr lang="en-US" dirty="0">
              <a:solidFill>
                <a:schemeClr val="tx1">
                  <a:lumMod val="85000"/>
                  <a:lumOff val="15000"/>
                </a:schemeClr>
              </a:solidFill>
              <a:latin typeface="Arial" panose="020B0604020202020204" pitchFamily="34" charset="0"/>
              <a:ea typeface="Roboto" pitchFamily="2" charset="0"/>
              <a:cs typeface="Arial" panose="020B0604020202020204" pitchFamily="34" charset="0"/>
            </a:endParaRPr>
          </a:p>
        </p:txBody>
      </p:sp>
      <p:sp>
        <p:nvSpPr>
          <p:cNvPr id="16" name="Oval 15"/>
          <p:cNvSpPr/>
          <p:nvPr/>
        </p:nvSpPr>
        <p:spPr>
          <a:xfrm>
            <a:off x="679888" y="4665599"/>
            <a:ext cx="365760" cy="365760"/>
          </a:xfrm>
          <a:prstGeom prst="ellipse">
            <a:avLst/>
          </a:prstGeom>
          <a:solidFill>
            <a:srgbClr val="CD00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Arial" panose="020B0604020202020204" pitchFamily="34" charset="0"/>
                <a:cs typeface="Arial" panose="020B0604020202020204" pitchFamily="34" charset="0"/>
              </a:rPr>
              <a:t>5</a:t>
            </a:r>
          </a:p>
        </p:txBody>
      </p:sp>
      <p:sp>
        <p:nvSpPr>
          <p:cNvPr id="17" name="TextBox 16"/>
          <p:cNvSpPr txBox="1"/>
          <p:nvPr/>
        </p:nvSpPr>
        <p:spPr>
          <a:xfrm>
            <a:off x="1146612" y="4674796"/>
            <a:ext cx="2751017" cy="369332"/>
          </a:xfrm>
          <a:prstGeom prst="rect">
            <a:avLst/>
          </a:prstGeom>
          <a:noFill/>
        </p:spPr>
        <p:txBody>
          <a:bodyPr wrap="square" rtlCol="0">
            <a:spAutoFit/>
          </a:bodyPr>
          <a:lstStyle/>
          <a:p>
            <a:r>
              <a:rPr lang="en-US" dirty="0">
                <a:solidFill>
                  <a:schemeClr val="tx1">
                    <a:lumMod val="85000"/>
                    <a:lumOff val="15000"/>
                  </a:schemeClr>
                </a:solidFill>
                <a:latin typeface="Arial" panose="020B0604020202020204" pitchFamily="34" charset="0"/>
                <a:ea typeface="Roboto" pitchFamily="2" charset="0"/>
                <a:cs typeface="Arial" panose="020B0604020202020204" pitchFamily="34" charset="0"/>
              </a:rPr>
              <a:t>Pins </a:t>
            </a:r>
            <a:r>
              <a:rPr lang="en-US" dirty="0" smtClean="0">
                <a:solidFill>
                  <a:schemeClr val="tx1">
                    <a:lumMod val="85000"/>
                    <a:lumOff val="15000"/>
                  </a:schemeClr>
                </a:solidFill>
                <a:latin typeface="Arial" panose="020B0604020202020204" pitchFamily="34" charset="0"/>
                <a:ea typeface="Roboto" pitchFamily="2" charset="0"/>
                <a:cs typeface="Arial" panose="020B0604020202020204" pitchFamily="34" charset="0"/>
              </a:rPr>
              <a:t>- GND  </a:t>
            </a:r>
            <a:endParaRPr lang="en-US" dirty="0">
              <a:solidFill>
                <a:schemeClr val="tx1">
                  <a:lumMod val="85000"/>
                  <a:lumOff val="15000"/>
                </a:schemeClr>
              </a:solidFill>
              <a:latin typeface="Arial" panose="020B0604020202020204" pitchFamily="34" charset="0"/>
              <a:ea typeface="Roboto" pitchFamily="2" charset="0"/>
              <a:cs typeface="Arial" panose="020B0604020202020204" pitchFamily="34" charset="0"/>
            </a:endParaRPr>
          </a:p>
        </p:txBody>
      </p:sp>
      <p:sp>
        <p:nvSpPr>
          <p:cNvPr id="18" name="Oval 17"/>
          <p:cNvSpPr/>
          <p:nvPr/>
        </p:nvSpPr>
        <p:spPr>
          <a:xfrm>
            <a:off x="679888" y="5225669"/>
            <a:ext cx="365760" cy="365760"/>
          </a:xfrm>
          <a:prstGeom prst="ellipse">
            <a:avLst/>
          </a:prstGeom>
          <a:solidFill>
            <a:srgbClr val="CD00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Arial" panose="020B0604020202020204" pitchFamily="34" charset="0"/>
                <a:cs typeface="Arial" panose="020B0604020202020204" pitchFamily="34" charset="0"/>
              </a:rPr>
              <a:t>6</a:t>
            </a:r>
          </a:p>
        </p:txBody>
      </p:sp>
      <p:sp>
        <p:nvSpPr>
          <p:cNvPr id="19" name="TextBox 18"/>
          <p:cNvSpPr txBox="1"/>
          <p:nvPr/>
        </p:nvSpPr>
        <p:spPr>
          <a:xfrm>
            <a:off x="1146612" y="5234866"/>
            <a:ext cx="2751017" cy="369332"/>
          </a:xfrm>
          <a:prstGeom prst="rect">
            <a:avLst/>
          </a:prstGeom>
          <a:noFill/>
        </p:spPr>
        <p:txBody>
          <a:bodyPr wrap="square" rtlCol="0">
            <a:spAutoFit/>
          </a:bodyPr>
          <a:lstStyle/>
          <a:p>
            <a:r>
              <a:rPr lang="en-US" dirty="0" smtClean="0">
                <a:solidFill>
                  <a:schemeClr val="tx1">
                    <a:lumMod val="85000"/>
                    <a:lumOff val="15000"/>
                  </a:schemeClr>
                </a:solidFill>
                <a:latin typeface="Arial" panose="020B0604020202020204" pitchFamily="34" charset="0"/>
                <a:ea typeface="Roboto" pitchFamily="2" charset="0"/>
                <a:cs typeface="Arial" panose="020B0604020202020204" pitchFamily="34" charset="0"/>
              </a:rPr>
              <a:t>Logo cảm biến chạm</a:t>
            </a:r>
            <a:endParaRPr lang="en-US" dirty="0">
              <a:solidFill>
                <a:schemeClr val="tx1">
                  <a:lumMod val="85000"/>
                  <a:lumOff val="15000"/>
                </a:schemeClr>
              </a:solidFill>
              <a:latin typeface="Arial" panose="020B0604020202020204" pitchFamily="34" charset="0"/>
              <a:ea typeface="Roboto" pitchFamily="2" charset="0"/>
              <a:cs typeface="Arial" panose="020B0604020202020204" pitchFamily="34" charset="0"/>
            </a:endParaRPr>
          </a:p>
        </p:txBody>
      </p:sp>
      <p:sp>
        <p:nvSpPr>
          <p:cNvPr id="20" name="Oval 19"/>
          <p:cNvSpPr/>
          <p:nvPr/>
        </p:nvSpPr>
        <p:spPr>
          <a:xfrm>
            <a:off x="679888" y="5808599"/>
            <a:ext cx="365760" cy="365760"/>
          </a:xfrm>
          <a:prstGeom prst="ellipse">
            <a:avLst/>
          </a:prstGeom>
          <a:solidFill>
            <a:srgbClr val="CD00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latin typeface="Arial" panose="020B0604020202020204" pitchFamily="34" charset="0"/>
                <a:cs typeface="Arial" panose="020B0604020202020204" pitchFamily="34" charset="0"/>
              </a:rPr>
              <a:t>7</a:t>
            </a:r>
            <a:endParaRPr lang="en-US" b="1" dirty="0">
              <a:latin typeface="Arial" panose="020B0604020202020204" pitchFamily="34" charset="0"/>
              <a:cs typeface="Arial" panose="020B0604020202020204" pitchFamily="34" charset="0"/>
            </a:endParaRPr>
          </a:p>
        </p:txBody>
      </p:sp>
      <p:sp>
        <p:nvSpPr>
          <p:cNvPr id="21" name="TextBox 20"/>
          <p:cNvSpPr txBox="1"/>
          <p:nvPr/>
        </p:nvSpPr>
        <p:spPr>
          <a:xfrm>
            <a:off x="1146612" y="5817796"/>
            <a:ext cx="2751017" cy="369332"/>
          </a:xfrm>
          <a:prstGeom prst="rect">
            <a:avLst/>
          </a:prstGeom>
          <a:noFill/>
        </p:spPr>
        <p:txBody>
          <a:bodyPr wrap="square" rtlCol="0">
            <a:spAutoFit/>
          </a:bodyPr>
          <a:lstStyle/>
          <a:p>
            <a:r>
              <a:rPr lang="en-US" dirty="0" smtClean="0">
                <a:solidFill>
                  <a:schemeClr val="tx1">
                    <a:lumMod val="85000"/>
                    <a:lumOff val="15000"/>
                  </a:schemeClr>
                </a:solidFill>
                <a:latin typeface="Arial" panose="020B0604020202020204" pitchFamily="34" charset="0"/>
                <a:ea typeface="Roboto" pitchFamily="2" charset="0"/>
                <a:cs typeface="Arial" panose="020B0604020202020204" pitchFamily="34" charset="0"/>
              </a:rPr>
              <a:t>Microphone</a:t>
            </a:r>
            <a:endParaRPr lang="en-US" dirty="0">
              <a:solidFill>
                <a:schemeClr val="tx1">
                  <a:lumMod val="85000"/>
                  <a:lumOff val="15000"/>
                </a:schemeClr>
              </a:solidFill>
              <a:latin typeface="Arial" panose="020B0604020202020204" pitchFamily="34" charset="0"/>
              <a:ea typeface="Roboto" pitchFamily="2" charset="0"/>
              <a:cs typeface="Arial" panose="020B0604020202020204" pitchFamily="34" charset="0"/>
            </a:endParaRPr>
          </a:p>
        </p:txBody>
      </p:sp>
    </p:spTree>
    <p:extLst>
      <p:ext uri="{BB962C8B-B14F-4D97-AF65-F5344CB8AC3E}">
        <p14:creationId xmlns:p14="http://schemas.microsoft.com/office/powerpoint/2010/main" val="33740431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3</a:t>
            </a:fld>
            <a:endParaRPr lang="en-US"/>
          </a:p>
        </p:txBody>
      </p:sp>
      <p:sp>
        <p:nvSpPr>
          <p:cNvPr id="3" name="Rectangle 2"/>
          <p:cNvSpPr/>
          <p:nvPr/>
        </p:nvSpPr>
        <p:spPr>
          <a:xfrm>
            <a:off x="301925" y="1051379"/>
            <a:ext cx="8454964" cy="27432"/>
          </a:xfrm>
          <a:prstGeom prst="rect">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248815" y="546584"/>
            <a:ext cx="7374995" cy="461665"/>
          </a:xfrm>
          <a:prstGeom prst="rect">
            <a:avLst/>
          </a:prstGeom>
          <a:noFill/>
        </p:spPr>
        <p:txBody>
          <a:bodyPr wrap="square" rtlCol="0">
            <a:spAutoFit/>
          </a:bodyPr>
          <a:lstStyle/>
          <a:p>
            <a:r>
              <a:rPr lang="en-US" sz="2400" b="1" dirty="0" smtClean="0">
                <a:solidFill>
                  <a:srgbClr val="64C7E9"/>
                </a:solidFill>
                <a:ea typeface="Roboto" pitchFamily="2" charset="0"/>
              </a:rPr>
              <a:t>1.1 Meet micro:bit</a:t>
            </a:r>
            <a:endParaRPr lang="en-US" sz="2400" b="1" dirty="0">
              <a:solidFill>
                <a:srgbClr val="64C7E9"/>
              </a:solidFill>
              <a:ea typeface="Roboto" pitchFamily="2" charset="0"/>
            </a:endParaRPr>
          </a:p>
        </p:txBody>
      </p:sp>
      <p:sp>
        <p:nvSpPr>
          <p:cNvPr id="5" name="TextBox 4"/>
          <p:cNvSpPr txBox="1"/>
          <p:nvPr/>
        </p:nvSpPr>
        <p:spPr>
          <a:xfrm>
            <a:off x="1236140" y="1389829"/>
            <a:ext cx="7324930" cy="461665"/>
          </a:xfrm>
          <a:prstGeom prst="rect">
            <a:avLst/>
          </a:prstGeom>
          <a:noFill/>
        </p:spPr>
        <p:txBody>
          <a:bodyPr wrap="square" rtlCol="0">
            <a:spAutoFit/>
          </a:bodyPr>
          <a:lstStyle/>
          <a:p>
            <a:r>
              <a:rPr lang="en-US" sz="2400" b="1" dirty="0" smtClean="0">
                <a:solidFill>
                  <a:schemeClr val="tx1">
                    <a:lumMod val="85000"/>
                    <a:lumOff val="15000"/>
                  </a:schemeClr>
                </a:solidFill>
                <a:ea typeface="Roboto" pitchFamily="2" charset="0"/>
              </a:rPr>
              <a:t>Mặt sau micro:bit phiên bản mới</a:t>
            </a:r>
            <a:endParaRPr lang="en-US" sz="2400" b="1" dirty="0">
              <a:solidFill>
                <a:schemeClr val="tx1">
                  <a:lumMod val="85000"/>
                  <a:lumOff val="15000"/>
                </a:schemeClr>
              </a:solidFill>
              <a:ea typeface="Roboto" pitchFamily="2"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9888" y="1462786"/>
            <a:ext cx="466725" cy="409575"/>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73033" y="2170926"/>
            <a:ext cx="4588037" cy="3704840"/>
          </a:xfrm>
          <a:prstGeom prst="rect">
            <a:avLst/>
          </a:prstGeom>
        </p:spPr>
      </p:pic>
      <p:sp>
        <p:nvSpPr>
          <p:cNvPr id="9" name="Oval 8"/>
          <p:cNvSpPr/>
          <p:nvPr/>
        </p:nvSpPr>
        <p:spPr>
          <a:xfrm>
            <a:off x="679888" y="2194560"/>
            <a:ext cx="365760" cy="365760"/>
          </a:xfrm>
          <a:prstGeom prst="ellipse">
            <a:avLst/>
          </a:prstGeom>
          <a:solidFill>
            <a:srgbClr val="CD00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latin typeface="Arial" panose="020B0604020202020204" pitchFamily="34" charset="0"/>
                <a:cs typeface="Arial" panose="020B0604020202020204" pitchFamily="34" charset="0"/>
              </a:rPr>
              <a:t>1</a:t>
            </a:r>
            <a:endParaRPr lang="en-US" b="1" dirty="0">
              <a:latin typeface="Arial" panose="020B0604020202020204" pitchFamily="34" charset="0"/>
              <a:cs typeface="Arial" panose="020B0604020202020204" pitchFamily="34" charset="0"/>
            </a:endParaRPr>
          </a:p>
        </p:txBody>
      </p:sp>
      <p:sp>
        <p:nvSpPr>
          <p:cNvPr id="10" name="TextBox 9"/>
          <p:cNvSpPr txBox="1"/>
          <p:nvPr/>
        </p:nvSpPr>
        <p:spPr>
          <a:xfrm>
            <a:off x="1146613" y="2169467"/>
            <a:ext cx="2524330" cy="369332"/>
          </a:xfrm>
          <a:prstGeom prst="rect">
            <a:avLst/>
          </a:prstGeom>
          <a:noFill/>
        </p:spPr>
        <p:txBody>
          <a:bodyPr wrap="square" rtlCol="0">
            <a:spAutoFit/>
          </a:bodyPr>
          <a:lstStyle/>
          <a:p>
            <a:r>
              <a:rPr lang="en-US" dirty="0" smtClean="0">
                <a:solidFill>
                  <a:schemeClr val="tx1">
                    <a:lumMod val="85000"/>
                    <a:lumOff val="15000"/>
                  </a:schemeClr>
                </a:solidFill>
                <a:latin typeface="Arial" panose="020B0604020202020204" pitchFamily="34" charset="0"/>
                <a:ea typeface="Roboto" pitchFamily="2" charset="0"/>
                <a:cs typeface="Arial" panose="020B0604020202020204" pitchFamily="34" charset="0"/>
              </a:rPr>
              <a:t>Radio và Bluetooth</a:t>
            </a:r>
            <a:endParaRPr lang="en-US" dirty="0">
              <a:solidFill>
                <a:schemeClr val="tx1">
                  <a:lumMod val="85000"/>
                  <a:lumOff val="15000"/>
                </a:schemeClr>
              </a:solidFill>
              <a:latin typeface="Arial" panose="020B0604020202020204" pitchFamily="34" charset="0"/>
              <a:ea typeface="Roboto" pitchFamily="2" charset="0"/>
              <a:cs typeface="Arial" panose="020B0604020202020204" pitchFamily="34" charset="0"/>
            </a:endParaRPr>
          </a:p>
        </p:txBody>
      </p:sp>
      <p:sp>
        <p:nvSpPr>
          <p:cNvPr id="11" name="Oval 10"/>
          <p:cNvSpPr/>
          <p:nvPr/>
        </p:nvSpPr>
        <p:spPr>
          <a:xfrm>
            <a:off x="679888" y="2777490"/>
            <a:ext cx="365760" cy="365760"/>
          </a:xfrm>
          <a:prstGeom prst="ellipse">
            <a:avLst/>
          </a:prstGeom>
          <a:solidFill>
            <a:srgbClr val="CD00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latin typeface="Arial" panose="020B0604020202020204" pitchFamily="34" charset="0"/>
                <a:cs typeface="Arial" panose="020B0604020202020204" pitchFamily="34" charset="0"/>
              </a:rPr>
              <a:t>2</a:t>
            </a:r>
            <a:endParaRPr lang="en-US" b="1" dirty="0">
              <a:latin typeface="Arial" panose="020B0604020202020204" pitchFamily="34" charset="0"/>
              <a:cs typeface="Arial" panose="020B0604020202020204" pitchFamily="34" charset="0"/>
            </a:endParaRPr>
          </a:p>
        </p:txBody>
      </p:sp>
      <p:sp>
        <p:nvSpPr>
          <p:cNvPr id="12" name="TextBox 11"/>
          <p:cNvSpPr txBox="1"/>
          <p:nvPr/>
        </p:nvSpPr>
        <p:spPr>
          <a:xfrm>
            <a:off x="1146612" y="2729537"/>
            <a:ext cx="2751017" cy="646331"/>
          </a:xfrm>
          <a:prstGeom prst="rect">
            <a:avLst/>
          </a:prstGeom>
          <a:noFill/>
        </p:spPr>
        <p:txBody>
          <a:bodyPr wrap="square" rtlCol="0">
            <a:spAutoFit/>
          </a:bodyPr>
          <a:lstStyle/>
          <a:p>
            <a:r>
              <a:rPr lang="en-US" dirty="0" smtClean="0">
                <a:solidFill>
                  <a:schemeClr val="tx1">
                    <a:lumMod val="85000"/>
                    <a:lumOff val="15000"/>
                  </a:schemeClr>
                </a:solidFill>
                <a:latin typeface="Arial" panose="020B0604020202020204" pitchFamily="34" charset="0"/>
                <a:ea typeface="Roboto" pitchFamily="2" charset="0"/>
                <a:cs typeface="Arial" panose="020B0604020202020204" pitchFamily="34" charset="0"/>
              </a:rPr>
              <a:t>Bộ xử lý và cảm biến nhiệt độ</a:t>
            </a:r>
            <a:endParaRPr lang="en-US" dirty="0">
              <a:solidFill>
                <a:schemeClr val="tx1">
                  <a:lumMod val="85000"/>
                  <a:lumOff val="15000"/>
                </a:schemeClr>
              </a:solidFill>
              <a:latin typeface="Arial" panose="020B0604020202020204" pitchFamily="34" charset="0"/>
              <a:ea typeface="Roboto" pitchFamily="2" charset="0"/>
              <a:cs typeface="Arial" panose="020B0604020202020204" pitchFamily="34" charset="0"/>
            </a:endParaRPr>
          </a:p>
        </p:txBody>
      </p:sp>
      <p:sp>
        <p:nvSpPr>
          <p:cNvPr id="13" name="Oval 12"/>
          <p:cNvSpPr/>
          <p:nvPr/>
        </p:nvSpPr>
        <p:spPr>
          <a:xfrm>
            <a:off x="679888" y="3478218"/>
            <a:ext cx="365760" cy="365760"/>
          </a:xfrm>
          <a:prstGeom prst="ellipse">
            <a:avLst/>
          </a:prstGeom>
          <a:solidFill>
            <a:srgbClr val="CD00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latin typeface="Arial" panose="020B0604020202020204" pitchFamily="34" charset="0"/>
                <a:cs typeface="Arial" panose="020B0604020202020204" pitchFamily="34" charset="0"/>
              </a:rPr>
              <a:t>3</a:t>
            </a:r>
            <a:endParaRPr lang="en-US" b="1" dirty="0">
              <a:latin typeface="Arial" panose="020B0604020202020204" pitchFamily="34" charset="0"/>
              <a:cs typeface="Arial" panose="020B0604020202020204" pitchFamily="34" charset="0"/>
            </a:endParaRPr>
          </a:p>
        </p:txBody>
      </p:sp>
      <p:sp>
        <p:nvSpPr>
          <p:cNvPr id="14" name="TextBox 13"/>
          <p:cNvSpPr txBox="1"/>
          <p:nvPr/>
        </p:nvSpPr>
        <p:spPr>
          <a:xfrm>
            <a:off x="1146612" y="3487415"/>
            <a:ext cx="2751017" cy="369332"/>
          </a:xfrm>
          <a:prstGeom prst="rect">
            <a:avLst/>
          </a:prstGeom>
          <a:noFill/>
        </p:spPr>
        <p:txBody>
          <a:bodyPr wrap="square" rtlCol="0">
            <a:spAutoFit/>
          </a:bodyPr>
          <a:lstStyle/>
          <a:p>
            <a:r>
              <a:rPr lang="en-US" dirty="0" smtClean="0">
                <a:solidFill>
                  <a:schemeClr val="tx1">
                    <a:lumMod val="85000"/>
                    <a:lumOff val="15000"/>
                  </a:schemeClr>
                </a:solidFill>
                <a:latin typeface="Arial" panose="020B0604020202020204" pitchFamily="34" charset="0"/>
                <a:ea typeface="Roboto" pitchFamily="2" charset="0"/>
                <a:cs typeface="Arial" panose="020B0604020202020204" pitchFamily="34" charset="0"/>
              </a:rPr>
              <a:t>Cảm biến la bàn</a:t>
            </a:r>
            <a:endParaRPr lang="en-US" dirty="0">
              <a:solidFill>
                <a:schemeClr val="tx1">
                  <a:lumMod val="85000"/>
                  <a:lumOff val="15000"/>
                </a:schemeClr>
              </a:solidFill>
              <a:latin typeface="Arial" panose="020B0604020202020204" pitchFamily="34" charset="0"/>
              <a:ea typeface="Roboto" pitchFamily="2" charset="0"/>
              <a:cs typeface="Arial" panose="020B0604020202020204" pitchFamily="34" charset="0"/>
            </a:endParaRPr>
          </a:p>
        </p:txBody>
      </p:sp>
      <p:sp>
        <p:nvSpPr>
          <p:cNvPr id="15" name="Oval 14"/>
          <p:cNvSpPr/>
          <p:nvPr/>
        </p:nvSpPr>
        <p:spPr>
          <a:xfrm>
            <a:off x="679888" y="4095438"/>
            <a:ext cx="365760" cy="365760"/>
          </a:xfrm>
          <a:prstGeom prst="ellipse">
            <a:avLst/>
          </a:prstGeom>
          <a:solidFill>
            <a:srgbClr val="CD00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Arial" panose="020B0604020202020204" pitchFamily="34" charset="0"/>
                <a:cs typeface="Arial" panose="020B0604020202020204" pitchFamily="34" charset="0"/>
              </a:rPr>
              <a:t>4</a:t>
            </a:r>
          </a:p>
        </p:txBody>
      </p:sp>
      <p:sp>
        <p:nvSpPr>
          <p:cNvPr id="16" name="TextBox 15"/>
          <p:cNvSpPr txBox="1"/>
          <p:nvPr/>
        </p:nvSpPr>
        <p:spPr>
          <a:xfrm>
            <a:off x="1146612" y="4104635"/>
            <a:ext cx="2751017" cy="369332"/>
          </a:xfrm>
          <a:prstGeom prst="rect">
            <a:avLst/>
          </a:prstGeom>
          <a:noFill/>
        </p:spPr>
        <p:txBody>
          <a:bodyPr wrap="square" rtlCol="0">
            <a:spAutoFit/>
          </a:bodyPr>
          <a:lstStyle/>
          <a:p>
            <a:r>
              <a:rPr lang="en-US" dirty="0" smtClean="0">
                <a:solidFill>
                  <a:schemeClr val="tx1">
                    <a:lumMod val="85000"/>
                    <a:lumOff val="15000"/>
                  </a:schemeClr>
                </a:solidFill>
                <a:latin typeface="Arial" panose="020B0604020202020204" pitchFamily="34" charset="0"/>
                <a:ea typeface="Roboto" pitchFamily="2" charset="0"/>
                <a:cs typeface="Arial" panose="020B0604020202020204" pitchFamily="34" charset="0"/>
              </a:rPr>
              <a:t>Gia tốc kế</a:t>
            </a:r>
            <a:endParaRPr lang="en-US" dirty="0">
              <a:solidFill>
                <a:schemeClr val="tx1">
                  <a:lumMod val="85000"/>
                  <a:lumOff val="15000"/>
                </a:schemeClr>
              </a:solidFill>
              <a:latin typeface="Arial" panose="020B0604020202020204" pitchFamily="34" charset="0"/>
              <a:ea typeface="Roboto" pitchFamily="2" charset="0"/>
              <a:cs typeface="Arial" panose="020B0604020202020204" pitchFamily="34" charset="0"/>
            </a:endParaRPr>
          </a:p>
        </p:txBody>
      </p:sp>
      <p:sp>
        <p:nvSpPr>
          <p:cNvPr id="17" name="Oval 16"/>
          <p:cNvSpPr/>
          <p:nvPr/>
        </p:nvSpPr>
        <p:spPr>
          <a:xfrm>
            <a:off x="679888" y="4665599"/>
            <a:ext cx="365760" cy="365760"/>
          </a:xfrm>
          <a:prstGeom prst="ellipse">
            <a:avLst/>
          </a:prstGeom>
          <a:solidFill>
            <a:srgbClr val="CD00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Arial" panose="020B0604020202020204" pitchFamily="34" charset="0"/>
                <a:cs typeface="Arial" panose="020B0604020202020204" pitchFamily="34" charset="0"/>
              </a:rPr>
              <a:t>5</a:t>
            </a:r>
          </a:p>
        </p:txBody>
      </p:sp>
      <p:sp>
        <p:nvSpPr>
          <p:cNvPr id="18" name="TextBox 17"/>
          <p:cNvSpPr txBox="1"/>
          <p:nvPr/>
        </p:nvSpPr>
        <p:spPr>
          <a:xfrm>
            <a:off x="1146612" y="4674796"/>
            <a:ext cx="2751017" cy="369332"/>
          </a:xfrm>
          <a:prstGeom prst="rect">
            <a:avLst/>
          </a:prstGeom>
          <a:noFill/>
        </p:spPr>
        <p:txBody>
          <a:bodyPr wrap="square" rtlCol="0">
            <a:spAutoFit/>
          </a:bodyPr>
          <a:lstStyle/>
          <a:p>
            <a:r>
              <a:rPr lang="en-US" dirty="0" smtClean="0">
                <a:solidFill>
                  <a:schemeClr val="tx1">
                    <a:lumMod val="85000"/>
                    <a:lumOff val="15000"/>
                  </a:schemeClr>
                </a:solidFill>
                <a:latin typeface="Arial" panose="020B0604020202020204" pitchFamily="34" charset="0"/>
                <a:ea typeface="Roboto" pitchFamily="2" charset="0"/>
                <a:cs typeface="Arial" panose="020B0604020202020204" pitchFamily="34" charset="0"/>
              </a:rPr>
              <a:t>Pins</a:t>
            </a:r>
            <a:endParaRPr lang="en-US" dirty="0">
              <a:solidFill>
                <a:schemeClr val="tx1">
                  <a:lumMod val="85000"/>
                  <a:lumOff val="15000"/>
                </a:schemeClr>
              </a:solidFill>
              <a:latin typeface="Arial" panose="020B0604020202020204" pitchFamily="34" charset="0"/>
              <a:ea typeface="Roboto" pitchFamily="2" charset="0"/>
              <a:cs typeface="Arial" panose="020B0604020202020204" pitchFamily="34" charset="0"/>
            </a:endParaRPr>
          </a:p>
        </p:txBody>
      </p:sp>
      <p:sp>
        <p:nvSpPr>
          <p:cNvPr id="19" name="Oval 18"/>
          <p:cNvSpPr/>
          <p:nvPr/>
        </p:nvSpPr>
        <p:spPr>
          <a:xfrm>
            <a:off x="679888" y="5225669"/>
            <a:ext cx="365760" cy="365760"/>
          </a:xfrm>
          <a:prstGeom prst="ellipse">
            <a:avLst/>
          </a:prstGeom>
          <a:solidFill>
            <a:srgbClr val="CD00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Arial" panose="020B0604020202020204" pitchFamily="34" charset="0"/>
                <a:cs typeface="Arial" panose="020B0604020202020204" pitchFamily="34" charset="0"/>
              </a:rPr>
              <a:t>6</a:t>
            </a:r>
          </a:p>
        </p:txBody>
      </p:sp>
      <p:sp>
        <p:nvSpPr>
          <p:cNvPr id="20" name="TextBox 19"/>
          <p:cNvSpPr txBox="1"/>
          <p:nvPr/>
        </p:nvSpPr>
        <p:spPr>
          <a:xfrm>
            <a:off x="1146612" y="5234866"/>
            <a:ext cx="2751017" cy="369332"/>
          </a:xfrm>
          <a:prstGeom prst="rect">
            <a:avLst/>
          </a:prstGeom>
          <a:noFill/>
        </p:spPr>
        <p:txBody>
          <a:bodyPr wrap="square" rtlCol="0">
            <a:spAutoFit/>
          </a:bodyPr>
          <a:lstStyle/>
          <a:p>
            <a:r>
              <a:rPr lang="en-US" dirty="0" smtClean="0">
                <a:solidFill>
                  <a:schemeClr val="tx1">
                    <a:lumMod val="85000"/>
                    <a:lumOff val="15000"/>
                  </a:schemeClr>
                </a:solidFill>
                <a:latin typeface="Arial" panose="020B0604020202020204" pitchFamily="34" charset="0"/>
                <a:ea typeface="Roboto" pitchFamily="2" charset="0"/>
                <a:cs typeface="Arial" panose="020B0604020202020204" pitchFamily="34" charset="0"/>
              </a:rPr>
              <a:t>Công kết nối micro USB</a:t>
            </a:r>
            <a:endParaRPr lang="en-US" dirty="0">
              <a:solidFill>
                <a:schemeClr val="tx1">
                  <a:lumMod val="85000"/>
                  <a:lumOff val="15000"/>
                </a:schemeClr>
              </a:solidFill>
              <a:latin typeface="Arial" panose="020B0604020202020204" pitchFamily="34" charset="0"/>
              <a:ea typeface="Roboto" pitchFamily="2" charset="0"/>
              <a:cs typeface="Arial" panose="020B0604020202020204" pitchFamily="34" charset="0"/>
            </a:endParaRPr>
          </a:p>
        </p:txBody>
      </p:sp>
      <p:sp>
        <p:nvSpPr>
          <p:cNvPr id="21" name="Oval 20"/>
          <p:cNvSpPr/>
          <p:nvPr/>
        </p:nvSpPr>
        <p:spPr>
          <a:xfrm>
            <a:off x="679888" y="5808599"/>
            <a:ext cx="365760" cy="365760"/>
          </a:xfrm>
          <a:prstGeom prst="ellipse">
            <a:avLst/>
          </a:prstGeom>
          <a:solidFill>
            <a:srgbClr val="CD00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latin typeface="Arial" panose="020B0604020202020204" pitchFamily="34" charset="0"/>
                <a:cs typeface="Arial" panose="020B0604020202020204" pitchFamily="34" charset="0"/>
              </a:rPr>
              <a:t>9</a:t>
            </a:r>
            <a:endParaRPr lang="en-US" b="1" dirty="0">
              <a:latin typeface="Arial" panose="020B0604020202020204" pitchFamily="34" charset="0"/>
              <a:cs typeface="Arial" panose="020B0604020202020204" pitchFamily="34" charset="0"/>
            </a:endParaRPr>
          </a:p>
        </p:txBody>
      </p:sp>
      <p:sp>
        <p:nvSpPr>
          <p:cNvPr id="22" name="TextBox 21"/>
          <p:cNvSpPr txBox="1"/>
          <p:nvPr/>
        </p:nvSpPr>
        <p:spPr>
          <a:xfrm>
            <a:off x="1146612" y="5817796"/>
            <a:ext cx="2991048" cy="369332"/>
          </a:xfrm>
          <a:prstGeom prst="rect">
            <a:avLst/>
          </a:prstGeom>
          <a:noFill/>
        </p:spPr>
        <p:txBody>
          <a:bodyPr wrap="square" rtlCol="0">
            <a:spAutoFit/>
          </a:bodyPr>
          <a:lstStyle/>
          <a:p>
            <a:r>
              <a:rPr lang="en-US" dirty="0" smtClean="0">
                <a:solidFill>
                  <a:schemeClr val="tx1">
                    <a:lumMod val="85000"/>
                    <a:lumOff val="15000"/>
                  </a:schemeClr>
                </a:solidFill>
                <a:latin typeface="Arial" panose="020B0604020202020204" pitchFamily="34" charset="0"/>
                <a:ea typeface="Roboto" pitchFamily="2" charset="0"/>
                <a:cs typeface="Arial" panose="020B0604020202020204" pitchFamily="34" charset="0"/>
              </a:rPr>
              <a:t>Cổng kết nối nguồn PIN 3V</a:t>
            </a:r>
            <a:endParaRPr lang="en-US" dirty="0">
              <a:solidFill>
                <a:schemeClr val="tx1">
                  <a:lumMod val="85000"/>
                  <a:lumOff val="15000"/>
                </a:schemeClr>
              </a:solidFill>
              <a:latin typeface="Arial" panose="020B0604020202020204" pitchFamily="34" charset="0"/>
              <a:ea typeface="Roboto" pitchFamily="2" charset="0"/>
              <a:cs typeface="Arial" panose="020B0604020202020204" pitchFamily="34" charset="0"/>
            </a:endParaRPr>
          </a:p>
        </p:txBody>
      </p:sp>
    </p:spTree>
    <p:extLst>
      <p:ext uri="{BB962C8B-B14F-4D97-AF65-F5344CB8AC3E}">
        <p14:creationId xmlns:p14="http://schemas.microsoft.com/office/powerpoint/2010/main" val="9433536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4</a:t>
            </a:fld>
            <a:endParaRPr lang="en-US"/>
          </a:p>
        </p:txBody>
      </p:sp>
      <p:sp>
        <p:nvSpPr>
          <p:cNvPr id="3" name="Rectangle 2"/>
          <p:cNvSpPr/>
          <p:nvPr/>
        </p:nvSpPr>
        <p:spPr>
          <a:xfrm>
            <a:off x="301925" y="1051379"/>
            <a:ext cx="8454964" cy="27432"/>
          </a:xfrm>
          <a:prstGeom prst="rect">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248815" y="546584"/>
            <a:ext cx="7374995" cy="461665"/>
          </a:xfrm>
          <a:prstGeom prst="rect">
            <a:avLst/>
          </a:prstGeom>
          <a:noFill/>
        </p:spPr>
        <p:txBody>
          <a:bodyPr wrap="square" rtlCol="0">
            <a:spAutoFit/>
          </a:bodyPr>
          <a:lstStyle/>
          <a:p>
            <a:r>
              <a:rPr lang="en-US" sz="2400" b="1" dirty="0" smtClean="0">
                <a:solidFill>
                  <a:srgbClr val="64C7E9"/>
                </a:solidFill>
                <a:latin typeface="UTM Helve" panose="02040603050506020204" pitchFamily="18" charset="0"/>
                <a:ea typeface="Roboto" pitchFamily="2" charset="0"/>
              </a:rPr>
              <a:t>1.1 Meet micro:bit</a:t>
            </a:r>
            <a:endParaRPr lang="en-US" sz="2400" b="1" dirty="0">
              <a:solidFill>
                <a:srgbClr val="64C7E9"/>
              </a:solidFill>
              <a:latin typeface="UTM Helve" panose="02040603050506020204" pitchFamily="18" charset="0"/>
              <a:ea typeface="Roboto" pitchFamily="2" charset="0"/>
            </a:endParaRPr>
          </a:p>
        </p:txBody>
      </p:sp>
      <p:sp>
        <p:nvSpPr>
          <p:cNvPr id="5" name="TextBox 4"/>
          <p:cNvSpPr txBox="1"/>
          <p:nvPr/>
        </p:nvSpPr>
        <p:spPr>
          <a:xfrm>
            <a:off x="1236140" y="1389829"/>
            <a:ext cx="7324930" cy="461665"/>
          </a:xfrm>
          <a:prstGeom prst="rect">
            <a:avLst/>
          </a:prstGeom>
          <a:noFill/>
        </p:spPr>
        <p:txBody>
          <a:bodyPr wrap="square" rtlCol="0">
            <a:spAutoFit/>
          </a:bodyPr>
          <a:lstStyle/>
          <a:p>
            <a:r>
              <a:rPr lang="en-US" sz="2400" b="1" dirty="0" smtClean="0">
                <a:solidFill>
                  <a:schemeClr val="tx1">
                    <a:lumMod val="85000"/>
                    <a:lumOff val="15000"/>
                  </a:schemeClr>
                </a:solidFill>
                <a:latin typeface="UTM Helve" panose="02040603050506020204" pitchFamily="18" charset="0"/>
                <a:ea typeface="Roboto" pitchFamily="2" charset="0"/>
              </a:rPr>
              <a:t>Mặt sau micro:bit phiên bản mới</a:t>
            </a:r>
            <a:endParaRPr lang="en-US" sz="2400" b="1" dirty="0">
              <a:solidFill>
                <a:schemeClr val="tx1">
                  <a:lumMod val="85000"/>
                  <a:lumOff val="15000"/>
                </a:schemeClr>
              </a:solidFill>
              <a:latin typeface="UTM Helve" panose="02040603050506020204" pitchFamily="18" charset="0"/>
              <a:ea typeface="Roboto" pitchFamily="2"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9888" y="1462786"/>
            <a:ext cx="466725" cy="409575"/>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73033" y="2170926"/>
            <a:ext cx="4588037" cy="3704840"/>
          </a:xfrm>
          <a:prstGeom prst="rect">
            <a:avLst/>
          </a:prstGeom>
        </p:spPr>
      </p:pic>
      <p:sp>
        <p:nvSpPr>
          <p:cNvPr id="10" name="TextBox 9"/>
          <p:cNvSpPr txBox="1"/>
          <p:nvPr/>
        </p:nvSpPr>
        <p:spPr>
          <a:xfrm>
            <a:off x="1146613" y="2169467"/>
            <a:ext cx="2524330" cy="369332"/>
          </a:xfrm>
          <a:prstGeom prst="rect">
            <a:avLst/>
          </a:prstGeom>
          <a:noFill/>
        </p:spPr>
        <p:txBody>
          <a:bodyPr wrap="square" rtlCol="0">
            <a:spAutoFit/>
          </a:bodyPr>
          <a:lstStyle/>
          <a:p>
            <a:r>
              <a:rPr lang="en-US">
                <a:solidFill>
                  <a:schemeClr val="tx1">
                    <a:lumMod val="85000"/>
                    <a:lumOff val="15000"/>
                  </a:schemeClr>
                </a:solidFill>
                <a:latin typeface="Arial" panose="020B0604020202020204" pitchFamily="34" charset="0"/>
                <a:ea typeface="Roboto" pitchFamily="2" charset="0"/>
                <a:cs typeface="Arial" panose="020B0604020202020204" pitchFamily="34" charset="0"/>
              </a:rPr>
              <a:t>USB interface chip</a:t>
            </a:r>
            <a:endParaRPr lang="en-US" dirty="0">
              <a:solidFill>
                <a:schemeClr val="tx1">
                  <a:lumMod val="85000"/>
                  <a:lumOff val="15000"/>
                </a:schemeClr>
              </a:solidFill>
              <a:latin typeface="Arial" panose="020B0604020202020204" pitchFamily="34" charset="0"/>
              <a:ea typeface="Roboto" pitchFamily="2" charset="0"/>
              <a:cs typeface="Arial" panose="020B0604020202020204" pitchFamily="34" charset="0"/>
            </a:endParaRPr>
          </a:p>
        </p:txBody>
      </p:sp>
      <p:sp>
        <p:nvSpPr>
          <p:cNvPr id="12" name="TextBox 11"/>
          <p:cNvSpPr txBox="1"/>
          <p:nvPr/>
        </p:nvSpPr>
        <p:spPr>
          <a:xfrm>
            <a:off x="1146612" y="2775257"/>
            <a:ext cx="2524331" cy="369332"/>
          </a:xfrm>
          <a:prstGeom prst="rect">
            <a:avLst/>
          </a:prstGeom>
          <a:noFill/>
        </p:spPr>
        <p:txBody>
          <a:bodyPr wrap="square" rtlCol="0">
            <a:spAutoFit/>
          </a:bodyPr>
          <a:lstStyle/>
          <a:p>
            <a:r>
              <a:rPr lang="en-US" dirty="0" smtClean="0">
                <a:solidFill>
                  <a:schemeClr val="tx1">
                    <a:lumMod val="85000"/>
                    <a:lumOff val="15000"/>
                  </a:schemeClr>
                </a:solidFill>
                <a:latin typeface="Arial" panose="020B0604020202020204" pitchFamily="34" charset="0"/>
                <a:ea typeface="Roboto" pitchFamily="2" charset="0"/>
                <a:cs typeface="Arial" panose="020B0604020202020204" pitchFamily="34" charset="0"/>
              </a:rPr>
              <a:t>Loa</a:t>
            </a:r>
            <a:endParaRPr lang="en-US" dirty="0">
              <a:solidFill>
                <a:schemeClr val="tx1">
                  <a:lumMod val="85000"/>
                  <a:lumOff val="15000"/>
                </a:schemeClr>
              </a:solidFill>
              <a:latin typeface="Arial" panose="020B0604020202020204" pitchFamily="34" charset="0"/>
              <a:ea typeface="Roboto" pitchFamily="2" charset="0"/>
              <a:cs typeface="Arial" panose="020B0604020202020204" pitchFamily="34" charset="0"/>
            </a:endParaRPr>
          </a:p>
        </p:txBody>
      </p:sp>
      <p:sp>
        <p:nvSpPr>
          <p:cNvPr id="14" name="TextBox 13"/>
          <p:cNvSpPr txBox="1"/>
          <p:nvPr/>
        </p:nvSpPr>
        <p:spPr>
          <a:xfrm>
            <a:off x="1146612" y="3384196"/>
            <a:ext cx="2751017" cy="369332"/>
          </a:xfrm>
          <a:prstGeom prst="rect">
            <a:avLst/>
          </a:prstGeom>
          <a:noFill/>
        </p:spPr>
        <p:txBody>
          <a:bodyPr wrap="square" rtlCol="0">
            <a:spAutoFit/>
          </a:bodyPr>
          <a:lstStyle/>
          <a:p>
            <a:r>
              <a:rPr lang="en-US" dirty="0" smtClean="0">
                <a:solidFill>
                  <a:schemeClr val="tx1">
                    <a:lumMod val="85000"/>
                    <a:lumOff val="15000"/>
                  </a:schemeClr>
                </a:solidFill>
                <a:latin typeface="Arial" panose="020B0604020202020204" pitchFamily="34" charset="0"/>
                <a:ea typeface="Roboto" pitchFamily="2" charset="0"/>
                <a:cs typeface="Arial" panose="020B0604020202020204" pitchFamily="34" charset="0"/>
              </a:rPr>
              <a:t>Microphone</a:t>
            </a:r>
            <a:endParaRPr lang="en-US" dirty="0">
              <a:solidFill>
                <a:schemeClr val="tx1">
                  <a:lumMod val="85000"/>
                  <a:lumOff val="15000"/>
                </a:schemeClr>
              </a:solidFill>
              <a:latin typeface="Arial" panose="020B0604020202020204" pitchFamily="34" charset="0"/>
              <a:ea typeface="Roboto" pitchFamily="2" charset="0"/>
              <a:cs typeface="Arial" panose="020B0604020202020204" pitchFamily="34" charset="0"/>
            </a:endParaRPr>
          </a:p>
        </p:txBody>
      </p:sp>
      <p:sp>
        <p:nvSpPr>
          <p:cNvPr id="16" name="TextBox 15"/>
          <p:cNvSpPr txBox="1"/>
          <p:nvPr/>
        </p:nvSpPr>
        <p:spPr>
          <a:xfrm>
            <a:off x="1146612" y="4031493"/>
            <a:ext cx="2751017" cy="369332"/>
          </a:xfrm>
          <a:prstGeom prst="rect">
            <a:avLst/>
          </a:prstGeom>
          <a:noFill/>
        </p:spPr>
        <p:txBody>
          <a:bodyPr wrap="square" rtlCol="0">
            <a:spAutoFit/>
          </a:bodyPr>
          <a:lstStyle/>
          <a:p>
            <a:r>
              <a:rPr lang="en-US" dirty="0" smtClean="0">
                <a:solidFill>
                  <a:schemeClr val="tx1">
                    <a:lumMod val="85000"/>
                    <a:lumOff val="15000"/>
                  </a:schemeClr>
                </a:solidFill>
                <a:latin typeface="Arial" panose="020B0604020202020204" pitchFamily="34" charset="0"/>
                <a:ea typeface="Roboto" pitchFamily="2" charset="0"/>
                <a:cs typeface="Arial" panose="020B0604020202020204" pitchFamily="34" charset="0"/>
              </a:rPr>
              <a:t>Led Đỏ báo nguồn</a:t>
            </a:r>
            <a:endParaRPr lang="en-US" dirty="0">
              <a:solidFill>
                <a:schemeClr val="tx1">
                  <a:lumMod val="85000"/>
                  <a:lumOff val="15000"/>
                </a:schemeClr>
              </a:solidFill>
              <a:latin typeface="Arial" panose="020B0604020202020204" pitchFamily="34" charset="0"/>
              <a:ea typeface="Roboto" pitchFamily="2" charset="0"/>
              <a:cs typeface="Arial" panose="020B0604020202020204" pitchFamily="34" charset="0"/>
            </a:endParaRPr>
          </a:p>
        </p:txBody>
      </p:sp>
      <p:sp>
        <p:nvSpPr>
          <p:cNvPr id="18" name="TextBox 17"/>
          <p:cNvSpPr txBox="1"/>
          <p:nvPr/>
        </p:nvSpPr>
        <p:spPr>
          <a:xfrm>
            <a:off x="1146612" y="4593074"/>
            <a:ext cx="2751017" cy="369332"/>
          </a:xfrm>
          <a:prstGeom prst="rect">
            <a:avLst/>
          </a:prstGeom>
          <a:noFill/>
        </p:spPr>
        <p:txBody>
          <a:bodyPr wrap="square" rtlCol="0">
            <a:spAutoFit/>
          </a:bodyPr>
          <a:lstStyle/>
          <a:p>
            <a:r>
              <a:rPr lang="en-US" dirty="0" smtClean="0">
                <a:solidFill>
                  <a:schemeClr val="tx1">
                    <a:lumMod val="85000"/>
                    <a:lumOff val="15000"/>
                  </a:schemeClr>
                </a:solidFill>
                <a:latin typeface="Arial" panose="020B0604020202020204" pitchFamily="34" charset="0"/>
                <a:ea typeface="Roboto" pitchFamily="2" charset="0"/>
                <a:cs typeface="Arial" panose="020B0604020202020204" pitchFamily="34" charset="0"/>
              </a:rPr>
              <a:t>Đèn vàng </a:t>
            </a:r>
            <a:r>
              <a:rPr lang="en-US" dirty="0">
                <a:solidFill>
                  <a:schemeClr val="tx1">
                    <a:lumMod val="85000"/>
                    <a:lumOff val="15000"/>
                  </a:schemeClr>
                </a:solidFill>
                <a:latin typeface="Arial" panose="020B0604020202020204" pitchFamily="34" charset="0"/>
                <a:ea typeface="Roboto" pitchFamily="2" charset="0"/>
                <a:cs typeface="Arial" panose="020B0604020202020204" pitchFamily="34" charset="0"/>
              </a:rPr>
              <a:t>Led </a:t>
            </a:r>
            <a:r>
              <a:rPr lang="en-US" dirty="0" smtClean="0">
                <a:solidFill>
                  <a:schemeClr val="tx1">
                    <a:lumMod val="85000"/>
                    <a:lumOff val="15000"/>
                  </a:schemeClr>
                </a:solidFill>
                <a:latin typeface="Arial" panose="020B0604020202020204" pitchFamily="34" charset="0"/>
                <a:ea typeface="Roboto" pitchFamily="2" charset="0"/>
                <a:cs typeface="Arial" panose="020B0604020202020204" pitchFamily="34" charset="0"/>
              </a:rPr>
              <a:t>USB</a:t>
            </a:r>
            <a:endParaRPr lang="en-US" dirty="0">
              <a:solidFill>
                <a:schemeClr val="tx1">
                  <a:lumMod val="85000"/>
                  <a:lumOff val="15000"/>
                </a:schemeClr>
              </a:solidFill>
              <a:latin typeface="Arial" panose="020B0604020202020204" pitchFamily="34" charset="0"/>
              <a:ea typeface="Roboto" pitchFamily="2" charset="0"/>
              <a:cs typeface="Arial" panose="020B0604020202020204" pitchFamily="34" charset="0"/>
            </a:endParaRPr>
          </a:p>
        </p:txBody>
      </p:sp>
      <p:sp>
        <p:nvSpPr>
          <p:cNvPr id="20" name="TextBox 19"/>
          <p:cNvSpPr txBox="1"/>
          <p:nvPr/>
        </p:nvSpPr>
        <p:spPr>
          <a:xfrm>
            <a:off x="1146612" y="5200576"/>
            <a:ext cx="2751017" cy="369332"/>
          </a:xfrm>
          <a:prstGeom prst="rect">
            <a:avLst/>
          </a:prstGeom>
          <a:noFill/>
        </p:spPr>
        <p:txBody>
          <a:bodyPr wrap="square" rtlCol="0">
            <a:spAutoFit/>
          </a:bodyPr>
          <a:lstStyle/>
          <a:p>
            <a:r>
              <a:rPr lang="en-US" dirty="0" smtClean="0">
                <a:solidFill>
                  <a:schemeClr val="tx1">
                    <a:lumMod val="85000"/>
                    <a:lumOff val="15000"/>
                  </a:schemeClr>
                </a:solidFill>
                <a:latin typeface="Arial" panose="020B0604020202020204" pitchFamily="34" charset="0"/>
                <a:ea typeface="Roboto" pitchFamily="2" charset="0"/>
                <a:cs typeface="Arial" panose="020B0604020202020204" pitchFamily="34" charset="0"/>
              </a:rPr>
              <a:t>Nút Reset</a:t>
            </a:r>
            <a:endParaRPr lang="en-US" dirty="0">
              <a:solidFill>
                <a:schemeClr val="tx1">
                  <a:lumMod val="85000"/>
                  <a:lumOff val="15000"/>
                </a:schemeClr>
              </a:solidFill>
              <a:latin typeface="Arial" panose="020B0604020202020204" pitchFamily="34" charset="0"/>
              <a:ea typeface="Roboto" pitchFamily="2" charset="0"/>
              <a:cs typeface="Arial" panose="020B0604020202020204" pitchFamily="34" charset="0"/>
            </a:endParaRPr>
          </a:p>
        </p:txBody>
      </p:sp>
      <p:sp>
        <p:nvSpPr>
          <p:cNvPr id="7" name="Rounded Rectangle 6"/>
          <p:cNvSpPr/>
          <p:nvPr/>
        </p:nvSpPr>
        <p:spPr>
          <a:xfrm>
            <a:off x="594360" y="2183130"/>
            <a:ext cx="552252" cy="342900"/>
          </a:xfrm>
          <a:prstGeom prst="roundRect">
            <a:avLst/>
          </a:prstGeom>
          <a:solidFill>
            <a:srgbClr val="CD00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latin typeface="Arial" panose="020B0604020202020204" pitchFamily="34" charset="0"/>
                <a:cs typeface="Arial" panose="020B0604020202020204" pitchFamily="34" charset="0"/>
              </a:rPr>
              <a:t>10</a:t>
            </a:r>
            <a:endParaRPr lang="en-US" b="1" dirty="0">
              <a:latin typeface="Arial" panose="020B0604020202020204" pitchFamily="34" charset="0"/>
              <a:cs typeface="Arial" panose="020B0604020202020204" pitchFamily="34" charset="0"/>
            </a:endParaRPr>
          </a:p>
        </p:txBody>
      </p:sp>
      <p:sp>
        <p:nvSpPr>
          <p:cNvPr id="23" name="Rounded Rectangle 22"/>
          <p:cNvSpPr/>
          <p:nvPr/>
        </p:nvSpPr>
        <p:spPr>
          <a:xfrm>
            <a:off x="594360" y="2788920"/>
            <a:ext cx="552252" cy="342900"/>
          </a:xfrm>
          <a:prstGeom prst="roundRect">
            <a:avLst/>
          </a:prstGeom>
          <a:solidFill>
            <a:srgbClr val="CD00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latin typeface="Arial" panose="020B0604020202020204" pitchFamily="34" charset="0"/>
                <a:cs typeface="Arial" panose="020B0604020202020204" pitchFamily="34" charset="0"/>
              </a:rPr>
              <a:t>11</a:t>
            </a:r>
            <a:endParaRPr lang="en-US" b="1" dirty="0">
              <a:latin typeface="Arial" panose="020B0604020202020204" pitchFamily="34" charset="0"/>
              <a:cs typeface="Arial" panose="020B0604020202020204" pitchFamily="34" charset="0"/>
            </a:endParaRPr>
          </a:p>
        </p:txBody>
      </p:sp>
      <p:sp>
        <p:nvSpPr>
          <p:cNvPr id="24" name="Rounded Rectangle 23"/>
          <p:cNvSpPr/>
          <p:nvPr/>
        </p:nvSpPr>
        <p:spPr>
          <a:xfrm>
            <a:off x="594360" y="3406140"/>
            <a:ext cx="552252" cy="342900"/>
          </a:xfrm>
          <a:prstGeom prst="roundRect">
            <a:avLst/>
          </a:prstGeom>
          <a:solidFill>
            <a:srgbClr val="CD00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latin typeface="Arial" panose="020B0604020202020204" pitchFamily="34" charset="0"/>
                <a:cs typeface="Arial" panose="020B0604020202020204" pitchFamily="34" charset="0"/>
              </a:rPr>
              <a:t>12</a:t>
            </a:r>
            <a:endParaRPr lang="en-US" b="1" dirty="0">
              <a:latin typeface="Arial" panose="020B0604020202020204" pitchFamily="34" charset="0"/>
              <a:cs typeface="Arial" panose="020B0604020202020204" pitchFamily="34" charset="0"/>
            </a:endParaRPr>
          </a:p>
        </p:txBody>
      </p:sp>
      <p:sp>
        <p:nvSpPr>
          <p:cNvPr id="25" name="Rounded Rectangle 24"/>
          <p:cNvSpPr/>
          <p:nvPr/>
        </p:nvSpPr>
        <p:spPr>
          <a:xfrm>
            <a:off x="594360" y="4023360"/>
            <a:ext cx="552252" cy="342900"/>
          </a:xfrm>
          <a:prstGeom prst="roundRect">
            <a:avLst/>
          </a:prstGeom>
          <a:solidFill>
            <a:srgbClr val="CD00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latin typeface="Arial" panose="020B0604020202020204" pitchFamily="34" charset="0"/>
                <a:cs typeface="Arial" panose="020B0604020202020204" pitchFamily="34" charset="0"/>
              </a:rPr>
              <a:t>13</a:t>
            </a:r>
            <a:endParaRPr lang="en-US" b="1" dirty="0">
              <a:latin typeface="Arial" panose="020B0604020202020204" pitchFamily="34" charset="0"/>
              <a:cs typeface="Arial" panose="020B0604020202020204" pitchFamily="34" charset="0"/>
            </a:endParaRPr>
          </a:p>
        </p:txBody>
      </p:sp>
      <p:sp>
        <p:nvSpPr>
          <p:cNvPr id="26" name="Rounded Rectangle 25"/>
          <p:cNvSpPr/>
          <p:nvPr/>
        </p:nvSpPr>
        <p:spPr>
          <a:xfrm>
            <a:off x="594360" y="4606290"/>
            <a:ext cx="552252" cy="342900"/>
          </a:xfrm>
          <a:prstGeom prst="roundRect">
            <a:avLst/>
          </a:prstGeom>
          <a:solidFill>
            <a:srgbClr val="CD00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latin typeface="Arial" panose="020B0604020202020204" pitchFamily="34" charset="0"/>
                <a:cs typeface="Arial" panose="020B0604020202020204" pitchFamily="34" charset="0"/>
              </a:rPr>
              <a:t>14</a:t>
            </a:r>
            <a:endParaRPr lang="en-US" b="1" dirty="0">
              <a:latin typeface="Arial" panose="020B0604020202020204" pitchFamily="34" charset="0"/>
              <a:cs typeface="Arial" panose="020B0604020202020204" pitchFamily="34" charset="0"/>
            </a:endParaRPr>
          </a:p>
        </p:txBody>
      </p:sp>
      <p:sp>
        <p:nvSpPr>
          <p:cNvPr id="27" name="Rounded Rectangle 26"/>
          <p:cNvSpPr/>
          <p:nvPr/>
        </p:nvSpPr>
        <p:spPr>
          <a:xfrm>
            <a:off x="594360" y="5200650"/>
            <a:ext cx="552252" cy="342900"/>
          </a:xfrm>
          <a:prstGeom prst="roundRect">
            <a:avLst/>
          </a:prstGeom>
          <a:solidFill>
            <a:srgbClr val="CD00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latin typeface="Arial" panose="020B0604020202020204" pitchFamily="34" charset="0"/>
                <a:cs typeface="Arial" panose="020B0604020202020204" pitchFamily="34" charset="0"/>
              </a:rPr>
              <a:t>15</a:t>
            </a:r>
            <a:endParaRPr lang="en-US"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24472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5</a:t>
            </a:fld>
            <a:endParaRPr lang="en-US"/>
          </a:p>
        </p:txBody>
      </p:sp>
      <p:sp>
        <p:nvSpPr>
          <p:cNvPr id="3" name="Rectangle 2"/>
          <p:cNvSpPr/>
          <p:nvPr/>
        </p:nvSpPr>
        <p:spPr>
          <a:xfrm>
            <a:off x="301925" y="1051379"/>
            <a:ext cx="8454964" cy="27432"/>
          </a:xfrm>
          <a:prstGeom prst="rect">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248815" y="546584"/>
            <a:ext cx="7374995" cy="461665"/>
          </a:xfrm>
          <a:prstGeom prst="rect">
            <a:avLst/>
          </a:prstGeom>
          <a:noFill/>
        </p:spPr>
        <p:txBody>
          <a:bodyPr wrap="square" rtlCol="0">
            <a:spAutoFit/>
          </a:bodyPr>
          <a:lstStyle/>
          <a:p>
            <a:r>
              <a:rPr lang="en-US" sz="2400" b="1" dirty="0" smtClean="0">
                <a:solidFill>
                  <a:srgbClr val="64C7E9"/>
                </a:solidFill>
                <a:latin typeface="UTM Helve" panose="02040603050506020204" pitchFamily="18" charset="0"/>
                <a:ea typeface="Roboto" pitchFamily="2" charset="0"/>
              </a:rPr>
              <a:t>1.2 Outputs – Đầu ra</a:t>
            </a:r>
            <a:endParaRPr lang="en-US" sz="2400" b="1" dirty="0">
              <a:solidFill>
                <a:srgbClr val="64C7E9"/>
              </a:solidFill>
              <a:latin typeface="UTM Helve" panose="02040603050506020204" pitchFamily="18" charset="0"/>
              <a:ea typeface="Roboto" pitchFamily="2" charset="0"/>
            </a:endParaRPr>
          </a:p>
        </p:txBody>
      </p:sp>
      <p:pic>
        <p:nvPicPr>
          <p:cNvPr id="5" name="Google Shape;136;p3"/>
          <p:cNvPicPr preferRelativeResize="0"/>
          <p:nvPr/>
        </p:nvPicPr>
        <p:blipFill rotWithShape="1">
          <a:blip r:embed="rId2">
            <a:alphaModFix/>
          </a:blip>
          <a:srcRect/>
          <a:stretch/>
        </p:blipFill>
        <p:spPr>
          <a:xfrm>
            <a:off x="5472468" y="1204284"/>
            <a:ext cx="3098087" cy="2359608"/>
          </a:xfrm>
          <a:prstGeom prst="rect">
            <a:avLst/>
          </a:prstGeom>
          <a:noFill/>
          <a:ln>
            <a:noFill/>
          </a:ln>
        </p:spPr>
      </p:pic>
      <p:sp>
        <p:nvSpPr>
          <p:cNvPr id="6" name="AutoShape 2" descr="https://cdn.sanity.io/images/ajwvhvgo/production/1d5802331620511efe3b5de846ac15de85b508e3-383x313.gif?bg=fff&amp;w=1.3333333333333333&amp;h=0&amp;q=90&amp;fit=min&amp;auto=forma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8" name="Picture 4" descr="duck image moving up and down on the micro:bit LED display"/>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5584823" y="3783472"/>
            <a:ext cx="2873375" cy="2348216"/>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1463640" y="1364739"/>
            <a:ext cx="3462689" cy="461665"/>
          </a:xfrm>
          <a:prstGeom prst="rect">
            <a:avLst/>
          </a:prstGeom>
          <a:noFill/>
        </p:spPr>
        <p:txBody>
          <a:bodyPr wrap="square" rtlCol="0">
            <a:spAutoFit/>
          </a:bodyPr>
          <a:lstStyle/>
          <a:p>
            <a:r>
              <a:rPr lang="en-US" sz="2400" b="1" dirty="0" smtClean="0">
                <a:solidFill>
                  <a:schemeClr val="tx1">
                    <a:lumMod val="85000"/>
                    <a:lumOff val="15000"/>
                  </a:schemeClr>
                </a:solidFill>
                <a:latin typeface="UTM Helve" panose="02040603050506020204" pitchFamily="18" charset="0"/>
                <a:ea typeface="Roboto" pitchFamily="2" charset="0"/>
              </a:rPr>
              <a:t>Màn hình LED</a:t>
            </a:r>
            <a:endParaRPr lang="en-US" sz="2400" b="1" dirty="0">
              <a:solidFill>
                <a:schemeClr val="tx1">
                  <a:lumMod val="85000"/>
                  <a:lumOff val="15000"/>
                </a:schemeClr>
              </a:solidFill>
              <a:latin typeface="UTM Helve" panose="02040603050506020204" pitchFamily="18" charset="0"/>
              <a:ea typeface="Roboto" pitchFamily="2" charset="0"/>
            </a:endParaRPr>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7388" y="1437696"/>
            <a:ext cx="466725" cy="409575"/>
          </a:xfrm>
          <a:prstGeom prst="rect">
            <a:avLst/>
          </a:prstGeom>
        </p:spPr>
      </p:pic>
      <p:sp>
        <p:nvSpPr>
          <p:cNvPr id="10" name="Rounded Rectangle 9"/>
          <p:cNvSpPr/>
          <p:nvPr/>
        </p:nvSpPr>
        <p:spPr>
          <a:xfrm>
            <a:off x="1016626" y="2112333"/>
            <a:ext cx="3909703" cy="4019356"/>
          </a:xfrm>
          <a:prstGeom prst="roundRect">
            <a:avLst>
              <a:gd name="adj" fmla="val 3719"/>
            </a:avLst>
          </a:prstGeom>
          <a:noFill/>
          <a:ln w="19050">
            <a:solidFill>
              <a:srgbClr val="64C7E9"/>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1154386" y="2507200"/>
            <a:ext cx="171494" cy="171494"/>
          </a:xfrm>
          <a:prstGeom prst="rect">
            <a:avLst/>
          </a:prstGeom>
          <a:solidFill>
            <a:srgbClr val="64C7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1463640" y="2399100"/>
            <a:ext cx="3199800" cy="1938992"/>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Đèn LED hoặc đi-ốt phát sáng là một thiết bị đầu ra phát ra ánh sáng. </a:t>
            </a:r>
            <a:endParaRPr lang="en-US" sz="2000" dirty="0" smtClean="0">
              <a:latin typeface="Arial" panose="020B0604020202020204" pitchFamily="34" charset="0"/>
              <a:cs typeface="Arial" panose="020B0604020202020204" pitchFamily="34" charset="0"/>
            </a:endParaRPr>
          </a:p>
          <a:p>
            <a:r>
              <a:rPr lang="en-US" sz="2000" dirty="0" smtClean="0">
                <a:latin typeface="Arial" panose="020B0604020202020204" pitchFamily="34" charset="0"/>
                <a:cs typeface="Arial" panose="020B0604020202020204" pitchFamily="34" charset="0"/>
              </a:rPr>
              <a:t>BBC </a:t>
            </a:r>
            <a:r>
              <a:rPr lang="en-US" sz="2000" dirty="0">
                <a:latin typeface="Arial" panose="020B0604020202020204" pitchFamily="34" charset="0"/>
                <a:cs typeface="Arial" panose="020B0604020202020204" pitchFamily="34" charset="0"/>
              </a:rPr>
              <a:t>micro:bit của bạn có màn hình gồm </a:t>
            </a:r>
            <a:r>
              <a:rPr lang="en-US" sz="2000" dirty="0">
                <a:solidFill>
                  <a:srgbClr val="FF0000"/>
                </a:solidFill>
                <a:latin typeface="Arial" panose="020B0604020202020204" pitchFamily="34" charset="0"/>
                <a:cs typeface="Arial" panose="020B0604020202020204" pitchFamily="34" charset="0"/>
              </a:rPr>
              <a:t>25 đèn LED</a:t>
            </a:r>
            <a:r>
              <a:rPr lang="en-US" sz="2000" dirty="0">
                <a:latin typeface="Arial" panose="020B0604020202020204" pitchFamily="34" charset="0"/>
                <a:cs typeface="Arial" panose="020B0604020202020204" pitchFamily="34" charset="0"/>
              </a:rPr>
              <a:t> để bạn lập </a:t>
            </a:r>
            <a:r>
              <a:rPr lang="en-US" sz="2000" dirty="0" smtClean="0">
                <a:latin typeface="Arial" panose="020B0604020202020204" pitchFamily="34" charset="0"/>
                <a:cs typeface="Arial" panose="020B0604020202020204" pitchFamily="34" charset="0"/>
              </a:rPr>
              <a:t>trình.</a:t>
            </a:r>
            <a:endParaRPr lang="en-US" sz="2000" dirty="0">
              <a:latin typeface="Arial" panose="020B0604020202020204" pitchFamily="34" charset="0"/>
              <a:cs typeface="Arial" panose="020B0604020202020204" pitchFamily="34" charset="0"/>
            </a:endParaRPr>
          </a:p>
        </p:txBody>
      </p:sp>
      <p:sp>
        <p:nvSpPr>
          <p:cNvPr id="13" name="Rectangle 12"/>
          <p:cNvSpPr/>
          <p:nvPr/>
        </p:nvSpPr>
        <p:spPr>
          <a:xfrm>
            <a:off x="1154386" y="4649195"/>
            <a:ext cx="171494" cy="171494"/>
          </a:xfrm>
          <a:prstGeom prst="rect">
            <a:avLst/>
          </a:prstGeom>
          <a:solidFill>
            <a:srgbClr val="64C7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1463640" y="4541095"/>
            <a:ext cx="3199800" cy="1323439"/>
          </a:xfrm>
          <a:prstGeom prst="rect">
            <a:avLst/>
          </a:prstGeom>
          <a:noFill/>
        </p:spPr>
        <p:txBody>
          <a:bodyPr wrap="square" rtlCol="0">
            <a:spAutoFit/>
          </a:bodyPr>
          <a:lstStyle/>
          <a:p>
            <a:r>
              <a:rPr lang="en-US" sz="2000" dirty="0" smtClean="0">
                <a:latin typeface="Arial" panose="020B0604020202020204" pitchFamily="34" charset="0"/>
                <a:cs typeface="Arial" panose="020B0604020202020204" pitchFamily="34" charset="0"/>
              </a:rPr>
              <a:t>LED đóng vai trò là màn hình hiển thị hay còn gọi là </a:t>
            </a:r>
            <a:r>
              <a:rPr lang="en-US" sz="2000" b="1" dirty="0" smtClean="0">
                <a:solidFill>
                  <a:srgbClr val="FF0000"/>
                </a:solidFill>
                <a:latin typeface="Arial" panose="020B0604020202020204" pitchFamily="34" charset="0"/>
                <a:cs typeface="Arial" panose="020B0604020202020204" pitchFamily="34" charset="0"/>
              </a:rPr>
              <a:t>Output</a:t>
            </a:r>
            <a:r>
              <a:rPr lang="en-US" sz="2000" dirty="0" smtClean="0">
                <a:latin typeface="Arial" panose="020B0604020202020204" pitchFamily="34" charset="0"/>
                <a:cs typeface="Arial" panose="020B0604020202020204" pitchFamily="34" charset="0"/>
              </a:rPr>
              <a:t> (đầu ra) cho micro:bit</a:t>
            </a: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248816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6</a:t>
            </a:fld>
            <a:endParaRPr lang="en-US"/>
          </a:p>
        </p:txBody>
      </p:sp>
      <p:sp>
        <p:nvSpPr>
          <p:cNvPr id="3" name="Rectangle 2"/>
          <p:cNvSpPr/>
          <p:nvPr/>
        </p:nvSpPr>
        <p:spPr>
          <a:xfrm>
            <a:off x="301925" y="1051379"/>
            <a:ext cx="8454964" cy="27432"/>
          </a:xfrm>
          <a:prstGeom prst="rect">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248815" y="546584"/>
            <a:ext cx="7374995" cy="461665"/>
          </a:xfrm>
          <a:prstGeom prst="rect">
            <a:avLst/>
          </a:prstGeom>
          <a:noFill/>
        </p:spPr>
        <p:txBody>
          <a:bodyPr wrap="square" rtlCol="0">
            <a:spAutoFit/>
          </a:bodyPr>
          <a:lstStyle/>
          <a:p>
            <a:r>
              <a:rPr lang="en-US" sz="2400" b="1" dirty="0" smtClean="0">
                <a:solidFill>
                  <a:srgbClr val="64C7E9"/>
                </a:solidFill>
                <a:latin typeface="UTM Helve" panose="02040603050506020204" pitchFamily="18" charset="0"/>
                <a:ea typeface="Roboto" pitchFamily="2" charset="0"/>
              </a:rPr>
              <a:t>1.2 Outputs – Đầu ra</a:t>
            </a:r>
            <a:endParaRPr lang="en-US" sz="2400" b="1" dirty="0">
              <a:solidFill>
                <a:srgbClr val="64C7E9"/>
              </a:solidFill>
              <a:latin typeface="UTM Helve" panose="02040603050506020204" pitchFamily="18" charset="0"/>
              <a:ea typeface="Roboto" pitchFamily="2" charset="0"/>
            </a:endParaRPr>
          </a:p>
        </p:txBody>
      </p:sp>
      <p:pic>
        <p:nvPicPr>
          <p:cNvPr id="5" name="Google Shape;136;p3"/>
          <p:cNvPicPr preferRelativeResize="0"/>
          <p:nvPr/>
        </p:nvPicPr>
        <p:blipFill rotWithShape="1">
          <a:blip r:embed="rId2">
            <a:alphaModFix/>
          </a:blip>
          <a:srcRect/>
          <a:stretch/>
        </p:blipFill>
        <p:spPr>
          <a:xfrm>
            <a:off x="5472468" y="1204284"/>
            <a:ext cx="3098087" cy="2359608"/>
          </a:xfrm>
          <a:prstGeom prst="rect">
            <a:avLst/>
          </a:prstGeom>
          <a:noFill/>
          <a:ln>
            <a:noFill/>
          </a:ln>
        </p:spPr>
      </p:pic>
      <p:sp>
        <p:nvSpPr>
          <p:cNvPr id="6" name="AutoShape 2" descr="https://cdn.sanity.io/images/ajwvhvgo/production/1d5802331620511efe3b5de846ac15de85b508e3-383x313.gif?bg=fff&amp;w=1.3333333333333333&amp;h=0&amp;q=90&amp;fit=min&amp;auto=forma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8" name="Picture 4" descr="duck image moving up and down on the micro:bit LED display"/>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5584823" y="3783472"/>
            <a:ext cx="2873375" cy="2348216"/>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1463640" y="1364739"/>
            <a:ext cx="3462689" cy="830997"/>
          </a:xfrm>
          <a:prstGeom prst="rect">
            <a:avLst/>
          </a:prstGeom>
          <a:noFill/>
        </p:spPr>
        <p:txBody>
          <a:bodyPr wrap="square" rtlCol="0">
            <a:spAutoFit/>
          </a:bodyPr>
          <a:lstStyle/>
          <a:p>
            <a:r>
              <a:rPr lang="en-US" sz="2400" b="1" dirty="0" smtClean="0">
                <a:solidFill>
                  <a:schemeClr val="tx1">
                    <a:lumMod val="85000"/>
                    <a:lumOff val="15000"/>
                  </a:schemeClr>
                </a:solidFill>
                <a:latin typeface="UTM Helve" panose="02040603050506020204" pitchFamily="18" charset="0"/>
                <a:ea typeface="Roboto" pitchFamily="2" charset="0"/>
              </a:rPr>
              <a:t>Màn hình LED Có thể làm được gì ?</a:t>
            </a:r>
            <a:endParaRPr lang="en-US" sz="2400" b="1" dirty="0">
              <a:solidFill>
                <a:schemeClr val="tx1">
                  <a:lumMod val="85000"/>
                  <a:lumOff val="15000"/>
                </a:schemeClr>
              </a:solidFill>
              <a:latin typeface="UTM Helve" panose="02040603050506020204" pitchFamily="18" charset="0"/>
              <a:ea typeface="Roboto" pitchFamily="2" charset="0"/>
            </a:endParaRPr>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7388" y="1437696"/>
            <a:ext cx="466725" cy="409575"/>
          </a:xfrm>
          <a:prstGeom prst="rect">
            <a:avLst/>
          </a:prstGeom>
        </p:spPr>
      </p:pic>
      <p:sp>
        <p:nvSpPr>
          <p:cNvPr id="10" name="Rounded Rectangle 9"/>
          <p:cNvSpPr/>
          <p:nvPr/>
        </p:nvSpPr>
        <p:spPr>
          <a:xfrm>
            <a:off x="1016626" y="2399100"/>
            <a:ext cx="3909703" cy="4019356"/>
          </a:xfrm>
          <a:prstGeom prst="roundRect">
            <a:avLst>
              <a:gd name="adj" fmla="val 3719"/>
            </a:avLst>
          </a:prstGeom>
          <a:noFill/>
          <a:ln w="19050">
            <a:solidFill>
              <a:srgbClr val="64C7E9"/>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1154386" y="2660842"/>
            <a:ext cx="171494" cy="171494"/>
          </a:xfrm>
          <a:prstGeom prst="rect">
            <a:avLst/>
          </a:prstGeom>
          <a:solidFill>
            <a:srgbClr val="64C7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1463640" y="2529882"/>
            <a:ext cx="3199800" cy="1323439"/>
          </a:xfrm>
          <a:prstGeom prst="rect">
            <a:avLst/>
          </a:prstGeom>
          <a:noFill/>
        </p:spPr>
        <p:txBody>
          <a:bodyPr wrap="square" rtlCol="0">
            <a:spAutoFit/>
          </a:bodyPr>
          <a:lstStyle/>
          <a:p>
            <a:r>
              <a:rPr lang="en-US" sz="2000" dirty="0" smtClean="0">
                <a:latin typeface="Arial" panose="020B0604020202020204" pitchFamily="34" charset="0"/>
                <a:cs typeface="Arial" panose="020B0604020202020204" pitchFamily="34" charset="0"/>
              </a:rPr>
              <a:t>Bạn có thể hiển thị các biểu tượng có sẵn hoặc tự tạo các biểu tượng của riêng mình.</a:t>
            </a:r>
            <a:endParaRPr lang="en-US" sz="2000" dirty="0">
              <a:latin typeface="Arial" panose="020B0604020202020204" pitchFamily="34" charset="0"/>
              <a:cs typeface="Arial" panose="020B0604020202020204" pitchFamily="34" charset="0"/>
            </a:endParaRPr>
          </a:p>
        </p:txBody>
      </p:sp>
      <p:sp>
        <p:nvSpPr>
          <p:cNvPr id="13" name="Rectangle 12"/>
          <p:cNvSpPr/>
          <p:nvPr/>
        </p:nvSpPr>
        <p:spPr>
          <a:xfrm>
            <a:off x="1154386" y="4082925"/>
            <a:ext cx="171494" cy="171494"/>
          </a:xfrm>
          <a:prstGeom prst="rect">
            <a:avLst/>
          </a:prstGeom>
          <a:solidFill>
            <a:srgbClr val="64C7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1463640" y="3940535"/>
            <a:ext cx="3199800" cy="707886"/>
          </a:xfrm>
          <a:prstGeom prst="rect">
            <a:avLst/>
          </a:prstGeom>
          <a:noFill/>
        </p:spPr>
        <p:txBody>
          <a:bodyPr wrap="square" rtlCol="0">
            <a:spAutoFit/>
          </a:bodyPr>
          <a:lstStyle/>
          <a:p>
            <a:r>
              <a:rPr lang="en-US" sz="2000" dirty="0" smtClean="0">
                <a:latin typeface="Arial" panose="020B0604020202020204" pitchFamily="34" charset="0"/>
                <a:cs typeface="Arial" panose="020B0604020202020204" pitchFamily="34" charset="0"/>
              </a:rPr>
              <a:t>Bạn có thể hiển thị số, chữ ra màn hình LED 5x5</a:t>
            </a:r>
            <a:endParaRPr lang="en-US" sz="2000" dirty="0">
              <a:latin typeface="Arial" panose="020B0604020202020204" pitchFamily="34" charset="0"/>
              <a:cs typeface="Arial" panose="020B0604020202020204" pitchFamily="34" charset="0"/>
            </a:endParaRPr>
          </a:p>
        </p:txBody>
      </p:sp>
      <p:sp>
        <p:nvSpPr>
          <p:cNvPr id="15" name="Rectangle 14"/>
          <p:cNvSpPr/>
          <p:nvPr/>
        </p:nvSpPr>
        <p:spPr>
          <a:xfrm>
            <a:off x="1154386" y="4900885"/>
            <a:ext cx="171494" cy="171494"/>
          </a:xfrm>
          <a:prstGeom prst="rect">
            <a:avLst/>
          </a:prstGeom>
          <a:solidFill>
            <a:srgbClr val="64C7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1463640" y="4758495"/>
            <a:ext cx="3199800" cy="707886"/>
          </a:xfrm>
          <a:prstGeom prst="rect">
            <a:avLst/>
          </a:prstGeom>
          <a:noFill/>
        </p:spPr>
        <p:txBody>
          <a:bodyPr wrap="square" rtlCol="0">
            <a:spAutoFit/>
          </a:bodyPr>
          <a:lstStyle/>
          <a:p>
            <a:r>
              <a:rPr lang="en-US" sz="2000" dirty="0" smtClean="0">
                <a:latin typeface="Arial" panose="020B0604020202020204" pitchFamily="34" charset="0"/>
                <a:cs typeface="Arial" panose="020B0604020202020204" pitchFamily="34" charset="0"/>
              </a:rPr>
              <a:t>Mỗi bóng LED có thể điều khiển tắt mở độc lập</a:t>
            </a:r>
            <a:endParaRPr lang="en-US" sz="2000" dirty="0">
              <a:latin typeface="Arial" panose="020B0604020202020204" pitchFamily="34" charset="0"/>
              <a:cs typeface="Arial" panose="020B0604020202020204" pitchFamily="34" charset="0"/>
            </a:endParaRPr>
          </a:p>
        </p:txBody>
      </p:sp>
      <p:sp>
        <p:nvSpPr>
          <p:cNvPr id="17" name="Rectangle 16"/>
          <p:cNvSpPr/>
          <p:nvPr/>
        </p:nvSpPr>
        <p:spPr>
          <a:xfrm>
            <a:off x="1154386" y="5746705"/>
            <a:ext cx="171494" cy="171494"/>
          </a:xfrm>
          <a:prstGeom prst="rect">
            <a:avLst/>
          </a:prstGeom>
          <a:solidFill>
            <a:srgbClr val="64C7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1463640" y="5570025"/>
            <a:ext cx="3199800" cy="707886"/>
          </a:xfrm>
          <a:prstGeom prst="rect">
            <a:avLst/>
          </a:prstGeom>
          <a:noFill/>
        </p:spPr>
        <p:txBody>
          <a:bodyPr wrap="square" rtlCol="0">
            <a:spAutoFit/>
          </a:bodyPr>
          <a:lstStyle/>
          <a:p>
            <a:r>
              <a:rPr lang="en-US" sz="2000" dirty="0" smtClean="0">
                <a:latin typeface="Arial" panose="020B0604020202020204" pitchFamily="34" charset="0"/>
                <a:cs typeface="Arial" panose="020B0604020202020204" pitchFamily="34" charset="0"/>
              </a:rPr>
              <a:t>LED còn có cảm biến ánh sáng</a:t>
            </a: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279289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7</a:t>
            </a:fld>
            <a:endParaRPr lang="en-US"/>
          </a:p>
        </p:txBody>
      </p:sp>
      <p:sp>
        <p:nvSpPr>
          <p:cNvPr id="3" name="Rectangle 2"/>
          <p:cNvSpPr/>
          <p:nvPr/>
        </p:nvSpPr>
        <p:spPr>
          <a:xfrm>
            <a:off x="301925" y="1051379"/>
            <a:ext cx="8454964" cy="27432"/>
          </a:xfrm>
          <a:prstGeom prst="rect">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248815" y="546584"/>
            <a:ext cx="7374995" cy="461665"/>
          </a:xfrm>
          <a:prstGeom prst="rect">
            <a:avLst/>
          </a:prstGeom>
          <a:noFill/>
        </p:spPr>
        <p:txBody>
          <a:bodyPr wrap="square" rtlCol="0">
            <a:spAutoFit/>
          </a:bodyPr>
          <a:lstStyle/>
          <a:p>
            <a:r>
              <a:rPr lang="en-US" sz="2400" b="1" dirty="0" smtClean="0">
                <a:solidFill>
                  <a:srgbClr val="64C7E9"/>
                </a:solidFill>
                <a:latin typeface="UTM Helve" panose="02040603050506020204" pitchFamily="18" charset="0"/>
                <a:ea typeface="Roboto" pitchFamily="2" charset="0"/>
              </a:rPr>
              <a:t>1.2 Chương trình đầu tiên</a:t>
            </a:r>
            <a:endParaRPr lang="en-US" sz="2400" b="1" dirty="0">
              <a:solidFill>
                <a:srgbClr val="64C7E9"/>
              </a:solidFill>
              <a:latin typeface="UTM Helve" panose="02040603050506020204" pitchFamily="18" charset="0"/>
              <a:ea typeface="Roboto" pitchFamily="2" charset="0"/>
            </a:endParaRPr>
          </a:p>
        </p:txBody>
      </p:sp>
      <p:pic>
        <p:nvPicPr>
          <p:cNvPr id="6" name="Picture 5"/>
          <p:cNvPicPr>
            <a:picLocks noChangeAspect="1"/>
          </p:cNvPicPr>
          <p:nvPr/>
        </p:nvPicPr>
        <p:blipFill>
          <a:blip r:embed="rId2"/>
          <a:stretch>
            <a:fillRect/>
          </a:stretch>
        </p:blipFill>
        <p:spPr>
          <a:xfrm>
            <a:off x="6623409" y="5135135"/>
            <a:ext cx="1848321" cy="1194646"/>
          </a:xfrm>
          <a:prstGeom prst="rect">
            <a:avLst/>
          </a:prstGeom>
        </p:spPr>
      </p:pic>
      <p:sp>
        <p:nvSpPr>
          <p:cNvPr id="7" name="Title 1"/>
          <p:cNvSpPr txBox="1">
            <a:spLocks/>
          </p:cNvSpPr>
          <p:nvPr/>
        </p:nvSpPr>
        <p:spPr>
          <a:xfrm>
            <a:off x="1194238" y="4606290"/>
            <a:ext cx="4521862" cy="417423"/>
          </a:xfrm>
          <a:prstGeom prst="rect">
            <a:avLst/>
          </a:prstGeom>
        </p:spPr>
        <p:txBody>
          <a:bodyPr/>
          <a:lstStyle>
            <a:lvl1pPr algn="l" defTabSz="914400" rtl="0" eaLnBrk="1" latinLnBrk="0" hangingPunct="1">
              <a:lnSpc>
                <a:spcPct val="90000"/>
              </a:lnSpc>
              <a:spcBef>
                <a:spcPct val="0"/>
              </a:spcBef>
              <a:buNone/>
              <a:defRPr sz="3200" b="1" kern="1200">
                <a:solidFill>
                  <a:srgbClr val="019DD0"/>
                </a:solidFill>
                <a:latin typeface="Arial" panose="020B0604020202020204" pitchFamily="34" charset="0"/>
                <a:ea typeface="+mj-ea"/>
                <a:cs typeface="Arial" panose="020B0604020202020204" pitchFamily="34" charset="0"/>
              </a:defRPr>
            </a:lvl1pPr>
          </a:lstStyle>
          <a:p>
            <a:pPr>
              <a:lnSpc>
                <a:spcPct val="100000"/>
              </a:lnSpc>
            </a:pPr>
            <a:r>
              <a:rPr lang="en-US" sz="2000" b="0" dirty="0" smtClean="0">
                <a:solidFill>
                  <a:schemeClr val="tx1">
                    <a:lumMod val="95000"/>
                    <a:lumOff val="5000"/>
                  </a:schemeClr>
                </a:solidFill>
                <a:ea typeface="Roboto Condensed" pitchFamily="2" charset="0"/>
              </a:rPr>
              <a:t>Truy cập </a:t>
            </a:r>
            <a:r>
              <a:rPr lang="en-US" sz="2000" dirty="0" smtClean="0">
                <a:solidFill>
                  <a:srgbClr val="7030A0"/>
                </a:solidFill>
                <a:ea typeface="Roboto Condensed" pitchFamily="2" charset="0"/>
              </a:rPr>
              <a:t>makecore.microbit.org</a:t>
            </a:r>
          </a:p>
        </p:txBody>
      </p:sp>
      <p:sp>
        <p:nvSpPr>
          <p:cNvPr id="8" name="Title 1"/>
          <p:cNvSpPr txBox="1">
            <a:spLocks/>
          </p:cNvSpPr>
          <p:nvPr/>
        </p:nvSpPr>
        <p:spPr>
          <a:xfrm>
            <a:off x="1201397" y="5632758"/>
            <a:ext cx="3507764" cy="414571"/>
          </a:xfrm>
          <a:prstGeom prst="rect">
            <a:avLst/>
          </a:prstGeom>
        </p:spPr>
        <p:txBody>
          <a:bodyPr/>
          <a:lstStyle>
            <a:lvl1pPr algn="l" defTabSz="914400" rtl="0" eaLnBrk="1" latinLnBrk="0" hangingPunct="1">
              <a:lnSpc>
                <a:spcPct val="90000"/>
              </a:lnSpc>
              <a:spcBef>
                <a:spcPct val="0"/>
              </a:spcBef>
              <a:buNone/>
              <a:defRPr sz="3200" b="1" kern="1200">
                <a:solidFill>
                  <a:srgbClr val="019DD0"/>
                </a:solidFill>
                <a:latin typeface="Arial" panose="020B0604020202020204" pitchFamily="34" charset="0"/>
                <a:ea typeface="+mj-ea"/>
                <a:cs typeface="Arial" panose="020B0604020202020204" pitchFamily="34" charset="0"/>
              </a:defRPr>
            </a:lvl1pPr>
          </a:lstStyle>
          <a:p>
            <a:pPr>
              <a:lnSpc>
                <a:spcPct val="100000"/>
              </a:lnSpc>
            </a:pPr>
            <a:r>
              <a:rPr lang="en-US" sz="2000" b="0" dirty="0" smtClean="0">
                <a:solidFill>
                  <a:schemeClr val="tx1">
                    <a:lumMod val="95000"/>
                    <a:lumOff val="5000"/>
                  </a:schemeClr>
                </a:solidFill>
                <a:ea typeface="Roboto Condensed" pitchFamily="2" charset="0"/>
              </a:rPr>
              <a:t>Đặt tên cho Project</a:t>
            </a:r>
          </a:p>
        </p:txBody>
      </p:sp>
      <p:sp>
        <p:nvSpPr>
          <p:cNvPr id="13" name="TextBox 12"/>
          <p:cNvSpPr txBox="1"/>
          <p:nvPr/>
        </p:nvSpPr>
        <p:spPr>
          <a:xfrm>
            <a:off x="1265305" y="1364739"/>
            <a:ext cx="7206425" cy="461665"/>
          </a:xfrm>
          <a:prstGeom prst="rect">
            <a:avLst/>
          </a:prstGeom>
          <a:noFill/>
        </p:spPr>
        <p:txBody>
          <a:bodyPr wrap="square" rtlCol="0">
            <a:spAutoFit/>
          </a:bodyPr>
          <a:lstStyle/>
          <a:p>
            <a:r>
              <a:rPr lang="en-US" sz="2400" b="1" dirty="0" smtClean="0">
                <a:solidFill>
                  <a:schemeClr val="tx1">
                    <a:lumMod val="85000"/>
                    <a:lumOff val="15000"/>
                  </a:schemeClr>
                </a:solidFill>
                <a:latin typeface="UTM Helve" panose="02040603050506020204" pitchFamily="18" charset="0"/>
                <a:ea typeface="Roboto" pitchFamily="2" charset="0"/>
              </a:rPr>
              <a:t>Giới thiệu phần mềm Microsoft MakeCode</a:t>
            </a:r>
            <a:endParaRPr lang="en-US" sz="2400" b="1" dirty="0">
              <a:solidFill>
                <a:schemeClr val="tx1">
                  <a:lumMod val="85000"/>
                  <a:lumOff val="15000"/>
                </a:schemeClr>
              </a:solidFill>
              <a:latin typeface="UTM Helve" panose="02040603050506020204" pitchFamily="18" charset="0"/>
              <a:ea typeface="Roboto" pitchFamily="2" charset="0"/>
            </a:endParaRPr>
          </a:p>
        </p:txBody>
      </p:sp>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9053" y="1437696"/>
            <a:ext cx="466725" cy="409575"/>
          </a:xfrm>
          <a:prstGeom prst="rect">
            <a:avLst/>
          </a:prstGeom>
        </p:spPr>
      </p:pic>
      <p:sp>
        <p:nvSpPr>
          <p:cNvPr id="15" name="Rounded Rectangle 14"/>
          <p:cNvSpPr/>
          <p:nvPr/>
        </p:nvSpPr>
        <p:spPr>
          <a:xfrm>
            <a:off x="994803" y="4419896"/>
            <a:ext cx="4823067" cy="1855174"/>
          </a:xfrm>
          <a:prstGeom prst="roundRect">
            <a:avLst>
              <a:gd name="adj" fmla="val 3719"/>
            </a:avLst>
          </a:prstGeom>
          <a:noFill/>
          <a:ln w="19050">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828478" y="4606290"/>
            <a:ext cx="365760" cy="36576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latin typeface="Arial" panose="020B0604020202020204" pitchFamily="34" charset="0"/>
                <a:cs typeface="Arial" panose="020B0604020202020204" pitchFamily="34" charset="0"/>
              </a:rPr>
              <a:t>1</a:t>
            </a:r>
            <a:endParaRPr lang="en-US" b="1" dirty="0">
              <a:latin typeface="Arial" panose="020B0604020202020204" pitchFamily="34" charset="0"/>
              <a:cs typeface="Arial" panose="020B0604020202020204" pitchFamily="34" charset="0"/>
            </a:endParaRPr>
          </a:p>
        </p:txBody>
      </p:sp>
      <p:sp>
        <p:nvSpPr>
          <p:cNvPr id="17" name="Oval 16"/>
          <p:cNvSpPr/>
          <p:nvPr/>
        </p:nvSpPr>
        <p:spPr>
          <a:xfrm>
            <a:off x="828478" y="5154930"/>
            <a:ext cx="365760" cy="36576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latin typeface="Arial" panose="020B0604020202020204" pitchFamily="34" charset="0"/>
                <a:cs typeface="Arial" panose="020B0604020202020204" pitchFamily="34" charset="0"/>
              </a:rPr>
              <a:t>2</a:t>
            </a:r>
            <a:endParaRPr lang="en-US" b="1" dirty="0">
              <a:latin typeface="Arial" panose="020B0604020202020204" pitchFamily="34" charset="0"/>
              <a:cs typeface="Arial" panose="020B0604020202020204" pitchFamily="34" charset="0"/>
            </a:endParaRPr>
          </a:p>
        </p:txBody>
      </p:sp>
      <p:sp>
        <p:nvSpPr>
          <p:cNvPr id="18" name="Oval 17"/>
          <p:cNvSpPr/>
          <p:nvPr/>
        </p:nvSpPr>
        <p:spPr>
          <a:xfrm>
            <a:off x="828478" y="5695638"/>
            <a:ext cx="365760" cy="365760"/>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latin typeface="Arial" panose="020B0604020202020204" pitchFamily="34" charset="0"/>
                <a:cs typeface="Arial" panose="020B0604020202020204" pitchFamily="34" charset="0"/>
              </a:rPr>
              <a:t>3</a:t>
            </a:r>
            <a:endParaRPr lang="en-US" b="1" dirty="0">
              <a:latin typeface="Arial" panose="020B0604020202020204" pitchFamily="34" charset="0"/>
              <a:cs typeface="Arial" panose="020B0604020202020204" pitchFamily="34" charset="0"/>
            </a:endParaRPr>
          </a:p>
        </p:txBody>
      </p:sp>
      <p:sp>
        <p:nvSpPr>
          <p:cNvPr id="21" name="Title 1"/>
          <p:cNvSpPr txBox="1">
            <a:spLocks/>
          </p:cNvSpPr>
          <p:nvPr/>
        </p:nvSpPr>
        <p:spPr>
          <a:xfrm>
            <a:off x="1201397" y="5140197"/>
            <a:ext cx="3507764" cy="414571"/>
          </a:xfrm>
          <a:prstGeom prst="rect">
            <a:avLst/>
          </a:prstGeom>
        </p:spPr>
        <p:txBody>
          <a:bodyPr/>
          <a:lstStyle>
            <a:lvl1pPr algn="l" defTabSz="914400" rtl="0" eaLnBrk="1" latinLnBrk="0" hangingPunct="1">
              <a:lnSpc>
                <a:spcPct val="90000"/>
              </a:lnSpc>
              <a:spcBef>
                <a:spcPct val="0"/>
              </a:spcBef>
              <a:buNone/>
              <a:defRPr sz="3200" b="1" kern="1200">
                <a:solidFill>
                  <a:srgbClr val="019DD0"/>
                </a:solidFill>
                <a:latin typeface="Arial" panose="020B0604020202020204" pitchFamily="34" charset="0"/>
                <a:ea typeface="+mj-ea"/>
                <a:cs typeface="Arial" panose="020B0604020202020204" pitchFamily="34" charset="0"/>
              </a:defRPr>
            </a:lvl1pPr>
          </a:lstStyle>
          <a:p>
            <a:pPr>
              <a:lnSpc>
                <a:spcPct val="100000"/>
              </a:lnSpc>
            </a:pPr>
            <a:r>
              <a:rPr lang="en-US" sz="2000" b="0" dirty="0" smtClean="0">
                <a:solidFill>
                  <a:schemeClr val="tx1">
                    <a:lumMod val="95000"/>
                    <a:lumOff val="5000"/>
                  </a:schemeClr>
                </a:solidFill>
                <a:ea typeface="Roboto Condensed" pitchFamily="2" charset="0"/>
              </a:rPr>
              <a:t>Click chọn </a:t>
            </a:r>
            <a:r>
              <a:rPr lang="en-US" sz="2000" dirty="0" smtClean="0">
                <a:solidFill>
                  <a:schemeClr val="tx1">
                    <a:lumMod val="95000"/>
                    <a:lumOff val="5000"/>
                  </a:schemeClr>
                </a:solidFill>
                <a:ea typeface="Roboto Condensed" pitchFamily="2" charset="0"/>
              </a:rPr>
              <a:t>New Project</a:t>
            </a:r>
          </a:p>
        </p:txBody>
      </p:sp>
      <p:sp>
        <p:nvSpPr>
          <p:cNvPr id="22" name="Title 1"/>
          <p:cNvSpPr txBox="1">
            <a:spLocks/>
          </p:cNvSpPr>
          <p:nvPr/>
        </p:nvSpPr>
        <p:spPr>
          <a:xfrm>
            <a:off x="656295" y="2151575"/>
            <a:ext cx="3507764" cy="414571"/>
          </a:xfrm>
          <a:prstGeom prst="rect">
            <a:avLst/>
          </a:prstGeom>
        </p:spPr>
        <p:txBody>
          <a:bodyPr/>
          <a:lstStyle>
            <a:lvl1pPr algn="l" defTabSz="914400" rtl="0" eaLnBrk="1" latinLnBrk="0" hangingPunct="1">
              <a:lnSpc>
                <a:spcPct val="90000"/>
              </a:lnSpc>
              <a:spcBef>
                <a:spcPct val="0"/>
              </a:spcBef>
              <a:buNone/>
              <a:defRPr sz="3200" b="1" kern="1200">
                <a:solidFill>
                  <a:srgbClr val="019DD0"/>
                </a:solidFill>
                <a:latin typeface="Arial" panose="020B0604020202020204" pitchFamily="34" charset="0"/>
                <a:ea typeface="+mj-ea"/>
                <a:cs typeface="Arial" panose="020B0604020202020204" pitchFamily="34" charset="0"/>
              </a:defRPr>
            </a:lvl1pPr>
          </a:lstStyle>
          <a:p>
            <a:pPr>
              <a:lnSpc>
                <a:spcPct val="100000"/>
              </a:lnSpc>
            </a:pPr>
            <a:endParaRPr lang="en-US" sz="2000" b="0" dirty="0" smtClean="0">
              <a:solidFill>
                <a:schemeClr val="tx1">
                  <a:lumMod val="95000"/>
                  <a:lumOff val="5000"/>
                </a:schemeClr>
              </a:solidFill>
              <a:ea typeface="Roboto Condensed" pitchFamily="2" charset="0"/>
            </a:endParaRPr>
          </a:p>
        </p:txBody>
      </p:sp>
      <p:sp>
        <p:nvSpPr>
          <p:cNvPr id="23" name="Rectangle 22"/>
          <p:cNvSpPr/>
          <p:nvPr/>
        </p:nvSpPr>
        <p:spPr>
          <a:xfrm>
            <a:off x="691691" y="1961712"/>
            <a:ext cx="7646277" cy="2400657"/>
          </a:xfrm>
          <a:prstGeom prst="rect">
            <a:avLst/>
          </a:prstGeom>
        </p:spPr>
        <p:txBody>
          <a:bodyPr wrap="square">
            <a:spAutoFit/>
          </a:bodyPr>
          <a:lstStyle/>
          <a:p>
            <a:pPr>
              <a:lnSpc>
                <a:spcPct val="150000"/>
              </a:lnSpc>
            </a:pPr>
            <a:r>
              <a:rPr lang="vi-VN" sz="2000" dirty="0"/>
              <a:t>Trình chỉnh sửa MakeCode của Microsoft là cách hoàn hảo để bắt đầu lập trình và sáng tạo với BBC micro:bit. Các khối được mã hóa màu quen thuộc với bất kỳ ai trước đây đã sử dụng Scratch và đủ mạnh để truy cập tất cả các tính năng của chiếc </a:t>
            </a:r>
            <a:r>
              <a:rPr lang="en-US" sz="2000" dirty="0" smtClean="0">
                <a:latin typeface="Arial" panose="020B0604020202020204" pitchFamily="34" charset="0"/>
                <a:cs typeface="Arial" panose="020B0604020202020204" pitchFamily="34" charset="0"/>
              </a:rPr>
              <a:t>micro:bit</a:t>
            </a:r>
            <a:r>
              <a:rPr lang="en-US" sz="2000" dirty="0" smtClean="0"/>
              <a:t> </a:t>
            </a:r>
            <a:r>
              <a:rPr lang="vi-VN" sz="2000" dirty="0" smtClean="0"/>
              <a:t>nhỏ </a:t>
            </a:r>
            <a:r>
              <a:rPr lang="vi-VN" sz="2000" dirty="0"/>
              <a:t>bé này. </a:t>
            </a:r>
            <a:endParaRPr lang="en-US" sz="2000" dirty="0"/>
          </a:p>
        </p:txBody>
      </p:sp>
      <p:sp>
        <p:nvSpPr>
          <p:cNvPr id="24" name="Oval Callout 23"/>
          <p:cNvSpPr/>
          <p:nvPr/>
        </p:nvSpPr>
        <p:spPr>
          <a:xfrm>
            <a:off x="5355464" y="3929336"/>
            <a:ext cx="1513965" cy="1293074"/>
          </a:xfrm>
          <a:prstGeom prst="wedgeEllipseCallou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Tạo một dự án mới</a:t>
            </a:r>
            <a:endParaRPr lang="en-US" dirty="0"/>
          </a:p>
        </p:txBody>
      </p:sp>
    </p:spTree>
    <p:extLst>
      <p:ext uri="{BB962C8B-B14F-4D97-AF65-F5344CB8AC3E}">
        <p14:creationId xmlns:p14="http://schemas.microsoft.com/office/powerpoint/2010/main" val="29002963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8</a:t>
            </a:fld>
            <a:endParaRPr lang="en-US"/>
          </a:p>
        </p:txBody>
      </p:sp>
      <p:sp>
        <p:nvSpPr>
          <p:cNvPr id="3" name="Rectangle 2"/>
          <p:cNvSpPr/>
          <p:nvPr/>
        </p:nvSpPr>
        <p:spPr>
          <a:xfrm>
            <a:off x="301925" y="1051379"/>
            <a:ext cx="8454964" cy="27432"/>
          </a:xfrm>
          <a:prstGeom prst="rect">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248815" y="546584"/>
            <a:ext cx="7374995" cy="461665"/>
          </a:xfrm>
          <a:prstGeom prst="rect">
            <a:avLst/>
          </a:prstGeom>
          <a:noFill/>
        </p:spPr>
        <p:txBody>
          <a:bodyPr wrap="square" rtlCol="0">
            <a:spAutoFit/>
          </a:bodyPr>
          <a:lstStyle/>
          <a:p>
            <a:r>
              <a:rPr lang="en-US" sz="2400" b="1" dirty="0" smtClean="0">
                <a:solidFill>
                  <a:srgbClr val="64C7E9"/>
                </a:solidFill>
                <a:latin typeface="UTM Helve" panose="02040603050506020204" pitchFamily="18" charset="0"/>
                <a:ea typeface="Roboto" pitchFamily="2" charset="0"/>
              </a:rPr>
              <a:t>1.2 Chương trình đầu tiên</a:t>
            </a:r>
            <a:endParaRPr lang="en-US" sz="2400" b="1" dirty="0">
              <a:solidFill>
                <a:srgbClr val="64C7E9"/>
              </a:solidFill>
              <a:latin typeface="UTM Helve" panose="02040603050506020204" pitchFamily="18" charset="0"/>
              <a:ea typeface="Roboto" pitchFamily="2" charset="0"/>
            </a:endParaRPr>
          </a:p>
        </p:txBody>
      </p:sp>
      <p:sp>
        <p:nvSpPr>
          <p:cNvPr id="5" name="TextBox 4"/>
          <p:cNvSpPr txBox="1"/>
          <p:nvPr/>
        </p:nvSpPr>
        <p:spPr>
          <a:xfrm>
            <a:off x="1265305" y="1364739"/>
            <a:ext cx="7206425" cy="461665"/>
          </a:xfrm>
          <a:prstGeom prst="rect">
            <a:avLst/>
          </a:prstGeom>
          <a:noFill/>
        </p:spPr>
        <p:txBody>
          <a:bodyPr wrap="square" rtlCol="0">
            <a:spAutoFit/>
          </a:bodyPr>
          <a:lstStyle/>
          <a:p>
            <a:r>
              <a:rPr lang="en-US" sz="2400" b="1" dirty="0" smtClean="0">
                <a:solidFill>
                  <a:schemeClr val="tx1">
                    <a:lumMod val="85000"/>
                    <a:lumOff val="15000"/>
                  </a:schemeClr>
                </a:solidFill>
                <a:latin typeface="UTM Helve" panose="02040603050506020204" pitchFamily="18" charset="0"/>
                <a:ea typeface="Roboto" pitchFamily="2" charset="0"/>
              </a:rPr>
              <a:t>Giới thiệu phần mềm Microsoft MakeCode</a:t>
            </a:r>
            <a:endParaRPr lang="en-US" sz="2400" b="1" dirty="0">
              <a:solidFill>
                <a:schemeClr val="tx1">
                  <a:lumMod val="85000"/>
                  <a:lumOff val="15000"/>
                </a:schemeClr>
              </a:solidFill>
              <a:latin typeface="UTM Helve" panose="02040603050506020204" pitchFamily="18" charset="0"/>
              <a:ea typeface="Roboto" pitchFamily="2"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9053" y="1437696"/>
            <a:ext cx="466725" cy="409575"/>
          </a:xfrm>
          <a:prstGeom prst="rect">
            <a:avLst/>
          </a:prstGeom>
        </p:spPr>
      </p:pic>
      <p:pic>
        <p:nvPicPr>
          <p:cNvPr id="7" name="Picture 6"/>
          <p:cNvPicPr>
            <a:picLocks noChangeAspect="1"/>
          </p:cNvPicPr>
          <p:nvPr/>
        </p:nvPicPr>
        <p:blipFill>
          <a:blip r:embed="rId3"/>
          <a:stretch>
            <a:fillRect/>
          </a:stretch>
        </p:blipFill>
        <p:spPr>
          <a:xfrm>
            <a:off x="953844" y="2112332"/>
            <a:ext cx="7167979" cy="3610192"/>
          </a:xfrm>
          <a:prstGeom prst="rect">
            <a:avLst/>
          </a:prstGeom>
        </p:spPr>
      </p:pic>
      <p:sp>
        <p:nvSpPr>
          <p:cNvPr id="8" name="Oval 7"/>
          <p:cNvSpPr/>
          <p:nvPr/>
        </p:nvSpPr>
        <p:spPr>
          <a:xfrm flipH="1">
            <a:off x="4171653" y="5179280"/>
            <a:ext cx="457492" cy="45749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latin typeface="Roboto Condensed" pitchFamily="2" charset="0"/>
                <a:ea typeface="Roboto Condensed" pitchFamily="2" charset="0"/>
              </a:rPr>
              <a:t>A</a:t>
            </a:r>
            <a:endParaRPr lang="en-US" sz="2800" b="1" dirty="0">
              <a:latin typeface="Roboto Condensed" pitchFamily="2" charset="0"/>
              <a:ea typeface="Roboto Condensed" pitchFamily="2" charset="0"/>
            </a:endParaRPr>
          </a:p>
        </p:txBody>
      </p:sp>
      <p:sp>
        <p:nvSpPr>
          <p:cNvPr id="9" name="Oval 8"/>
          <p:cNvSpPr/>
          <p:nvPr/>
        </p:nvSpPr>
        <p:spPr>
          <a:xfrm flipH="1">
            <a:off x="5026317" y="3951474"/>
            <a:ext cx="457492" cy="457492"/>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latin typeface="Roboto Condensed" pitchFamily="2" charset="0"/>
                <a:ea typeface="Roboto Condensed" pitchFamily="2" charset="0"/>
              </a:rPr>
              <a:t>B</a:t>
            </a:r>
            <a:endParaRPr lang="en-US" sz="2800" b="1" dirty="0">
              <a:latin typeface="Roboto Condensed" pitchFamily="2" charset="0"/>
              <a:ea typeface="Roboto Condensed" pitchFamily="2" charset="0"/>
            </a:endParaRPr>
          </a:p>
        </p:txBody>
      </p:sp>
      <p:sp>
        <p:nvSpPr>
          <p:cNvPr id="10" name="Oval 9"/>
          <p:cNvSpPr/>
          <p:nvPr/>
        </p:nvSpPr>
        <p:spPr>
          <a:xfrm flipH="1">
            <a:off x="970431" y="4754402"/>
            <a:ext cx="457492" cy="457492"/>
          </a:xfrm>
          <a:prstGeom prst="ellipse">
            <a:avLst/>
          </a:prstGeom>
          <a:solidFill>
            <a:srgbClr val="E848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latin typeface="Roboto Condensed" pitchFamily="2" charset="0"/>
                <a:ea typeface="Roboto Condensed" pitchFamily="2" charset="0"/>
              </a:rPr>
              <a:t>C</a:t>
            </a:r>
            <a:endParaRPr lang="en-US" sz="2800" b="1" dirty="0">
              <a:latin typeface="Roboto Condensed" pitchFamily="2" charset="0"/>
              <a:ea typeface="Roboto Condensed" pitchFamily="2" charset="0"/>
            </a:endParaRPr>
          </a:p>
        </p:txBody>
      </p:sp>
      <p:sp>
        <p:nvSpPr>
          <p:cNvPr id="11" name="Title 1"/>
          <p:cNvSpPr txBox="1">
            <a:spLocks/>
          </p:cNvSpPr>
          <p:nvPr/>
        </p:nvSpPr>
        <p:spPr>
          <a:xfrm>
            <a:off x="1576766" y="4734879"/>
            <a:ext cx="2823633" cy="417423"/>
          </a:xfrm>
          <a:prstGeom prst="rect">
            <a:avLst/>
          </a:prstGeom>
        </p:spPr>
        <p:txBody>
          <a:bodyPr/>
          <a:lstStyle>
            <a:lvl1pPr algn="l" defTabSz="914400" rtl="0" eaLnBrk="1" latinLnBrk="0" hangingPunct="1">
              <a:lnSpc>
                <a:spcPct val="90000"/>
              </a:lnSpc>
              <a:spcBef>
                <a:spcPct val="0"/>
              </a:spcBef>
              <a:buNone/>
              <a:defRPr sz="3200" b="1" kern="1200">
                <a:solidFill>
                  <a:srgbClr val="019DD0"/>
                </a:solidFill>
                <a:latin typeface="Arial" panose="020B0604020202020204" pitchFamily="34" charset="0"/>
                <a:ea typeface="+mj-ea"/>
                <a:cs typeface="Arial" panose="020B0604020202020204" pitchFamily="34" charset="0"/>
              </a:defRPr>
            </a:lvl1pPr>
          </a:lstStyle>
          <a:p>
            <a:pPr>
              <a:lnSpc>
                <a:spcPct val="100000"/>
              </a:lnSpc>
            </a:pPr>
            <a:endParaRPr lang="en-US" sz="2000" dirty="0" smtClean="0">
              <a:solidFill>
                <a:schemeClr val="tx1">
                  <a:lumMod val="95000"/>
                  <a:lumOff val="5000"/>
                </a:schemeClr>
              </a:solidFill>
              <a:ea typeface="Roboto Condensed" pitchFamily="2" charset="0"/>
            </a:endParaRPr>
          </a:p>
        </p:txBody>
      </p:sp>
      <p:sp>
        <p:nvSpPr>
          <p:cNvPr id="12" name="Rectangle 11"/>
          <p:cNvSpPr/>
          <p:nvPr/>
        </p:nvSpPr>
        <p:spPr>
          <a:xfrm>
            <a:off x="1494051" y="4683258"/>
            <a:ext cx="1736373" cy="646331"/>
          </a:xfrm>
          <a:prstGeom prst="rect">
            <a:avLst/>
          </a:prstGeom>
        </p:spPr>
        <p:txBody>
          <a:bodyPr wrap="none">
            <a:spAutoFit/>
          </a:bodyPr>
          <a:lstStyle/>
          <a:p>
            <a:r>
              <a:rPr lang="en-US" b="1" dirty="0" smtClean="0"/>
              <a:t>Simulator: </a:t>
            </a:r>
          </a:p>
          <a:p>
            <a:r>
              <a:rPr lang="en-US" dirty="0" smtClean="0"/>
              <a:t>trình mô phỏng</a:t>
            </a:r>
            <a:endParaRPr lang="en-US" dirty="0"/>
          </a:p>
        </p:txBody>
      </p:sp>
      <p:sp>
        <p:nvSpPr>
          <p:cNvPr id="13" name="Rectangle 12"/>
          <p:cNvSpPr/>
          <p:nvPr/>
        </p:nvSpPr>
        <p:spPr>
          <a:xfrm>
            <a:off x="5522773" y="3857055"/>
            <a:ext cx="2238197" cy="646331"/>
          </a:xfrm>
          <a:prstGeom prst="rect">
            <a:avLst/>
          </a:prstGeom>
        </p:spPr>
        <p:txBody>
          <a:bodyPr wrap="square">
            <a:spAutoFit/>
          </a:bodyPr>
          <a:lstStyle/>
          <a:p>
            <a:r>
              <a:rPr lang="en-US" b="1" dirty="0" smtClean="0"/>
              <a:t>Workspace: </a:t>
            </a:r>
            <a:r>
              <a:rPr lang="en-US" dirty="0" smtClean="0"/>
              <a:t>vùng tạo chương trình</a:t>
            </a:r>
            <a:endParaRPr lang="en-US" dirty="0"/>
          </a:p>
        </p:txBody>
      </p:sp>
      <p:sp>
        <p:nvSpPr>
          <p:cNvPr id="14" name="Rectangle 13"/>
          <p:cNvSpPr/>
          <p:nvPr/>
        </p:nvSpPr>
        <p:spPr>
          <a:xfrm>
            <a:off x="3762553" y="5685855"/>
            <a:ext cx="2935427" cy="369332"/>
          </a:xfrm>
          <a:prstGeom prst="rect">
            <a:avLst/>
          </a:prstGeom>
        </p:spPr>
        <p:txBody>
          <a:bodyPr wrap="square">
            <a:spAutoFit/>
          </a:bodyPr>
          <a:lstStyle/>
          <a:p>
            <a:r>
              <a:rPr lang="en-US" dirty="0"/>
              <a:t>Danh sách </a:t>
            </a:r>
            <a:r>
              <a:rPr lang="en-US" b="1" dirty="0"/>
              <a:t>Blocks Code</a:t>
            </a:r>
          </a:p>
        </p:txBody>
      </p:sp>
    </p:spTree>
    <p:extLst>
      <p:ext uri="{BB962C8B-B14F-4D97-AF65-F5344CB8AC3E}">
        <p14:creationId xmlns:p14="http://schemas.microsoft.com/office/powerpoint/2010/main" val="2568436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9</a:t>
            </a:fld>
            <a:endParaRPr lang="en-US"/>
          </a:p>
        </p:txBody>
      </p:sp>
      <p:sp>
        <p:nvSpPr>
          <p:cNvPr id="3" name="Rectangle 2"/>
          <p:cNvSpPr/>
          <p:nvPr/>
        </p:nvSpPr>
        <p:spPr>
          <a:xfrm>
            <a:off x="301925" y="1051379"/>
            <a:ext cx="8454964" cy="27432"/>
          </a:xfrm>
          <a:prstGeom prst="rect">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248815" y="546584"/>
            <a:ext cx="7374995" cy="461665"/>
          </a:xfrm>
          <a:prstGeom prst="rect">
            <a:avLst/>
          </a:prstGeom>
          <a:noFill/>
        </p:spPr>
        <p:txBody>
          <a:bodyPr wrap="square" rtlCol="0">
            <a:spAutoFit/>
          </a:bodyPr>
          <a:lstStyle/>
          <a:p>
            <a:r>
              <a:rPr lang="en-US" sz="2400" b="1" dirty="0" smtClean="0">
                <a:solidFill>
                  <a:srgbClr val="64C7E9"/>
                </a:solidFill>
                <a:latin typeface="UTM Helve" panose="02040603050506020204" pitchFamily="18" charset="0"/>
                <a:ea typeface="Roboto" pitchFamily="2" charset="0"/>
              </a:rPr>
              <a:t>1.2 Chương trình đầu tiên</a:t>
            </a:r>
            <a:endParaRPr lang="en-US" sz="2400" b="1" dirty="0">
              <a:solidFill>
                <a:srgbClr val="64C7E9"/>
              </a:solidFill>
              <a:latin typeface="UTM Helve" panose="02040603050506020204" pitchFamily="18" charset="0"/>
              <a:ea typeface="Roboto" pitchFamily="2" charset="0"/>
            </a:endParaRPr>
          </a:p>
        </p:txBody>
      </p:sp>
      <p:sp>
        <p:nvSpPr>
          <p:cNvPr id="7" name="Title 1"/>
          <p:cNvSpPr txBox="1">
            <a:spLocks/>
          </p:cNvSpPr>
          <p:nvPr/>
        </p:nvSpPr>
        <p:spPr>
          <a:xfrm>
            <a:off x="907388" y="2453936"/>
            <a:ext cx="2823633" cy="417423"/>
          </a:xfrm>
          <a:prstGeom prst="rect">
            <a:avLst/>
          </a:prstGeom>
        </p:spPr>
        <p:txBody>
          <a:bodyPr/>
          <a:lstStyle>
            <a:lvl1pPr algn="l" defTabSz="914400" rtl="0" eaLnBrk="1" latinLnBrk="0" hangingPunct="1">
              <a:lnSpc>
                <a:spcPct val="90000"/>
              </a:lnSpc>
              <a:spcBef>
                <a:spcPct val="0"/>
              </a:spcBef>
              <a:buNone/>
              <a:defRPr sz="3200" b="1" kern="1200">
                <a:solidFill>
                  <a:srgbClr val="019DD0"/>
                </a:solidFill>
                <a:latin typeface="Arial" panose="020B0604020202020204" pitchFamily="34" charset="0"/>
                <a:ea typeface="+mj-ea"/>
                <a:cs typeface="Arial" panose="020B0604020202020204" pitchFamily="34" charset="0"/>
              </a:defRPr>
            </a:lvl1pPr>
          </a:lstStyle>
          <a:p>
            <a:pPr>
              <a:lnSpc>
                <a:spcPct val="100000"/>
              </a:lnSpc>
            </a:pPr>
            <a:r>
              <a:rPr lang="en-US" sz="2000" b="0" dirty="0" smtClean="0">
                <a:solidFill>
                  <a:schemeClr val="tx1">
                    <a:lumMod val="95000"/>
                    <a:lumOff val="5000"/>
                  </a:schemeClr>
                </a:solidFill>
                <a:ea typeface="Roboto Condensed" pitchFamily="2" charset="0"/>
              </a:rPr>
              <a:t>Click vào </a:t>
            </a:r>
            <a:r>
              <a:rPr lang="en-US" sz="2000" dirty="0" smtClean="0">
                <a:solidFill>
                  <a:schemeClr val="tx1">
                    <a:lumMod val="95000"/>
                    <a:lumOff val="5000"/>
                  </a:schemeClr>
                </a:solidFill>
                <a:ea typeface="Roboto Condensed" pitchFamily="2" charset="0"/>
              </a:rPr>
              <a:t>khối Basic</a:t>
            </a:r>
          </a:p>
        </p:txBody>
      </p:sp>
      <p:sp>
        <p:nvSpPr>
          <p:cNvPr id="8" name="Title 1"/>
          <p:cNvSpPr txBox="1">
            <a:spLocks/>
          </p:cNvSpPr>
          <p:nvPr/>
        </p:nvSpPr>
        <p:spPr>
          <a:xfrm>
            <a:off x="915647" y="3010785"/>
            <a:ext cx="3507764" cy="414571"/>
          </a:xfrm>
          <a:prstGeom prst="rect">
            <a:avLst/>
          </a:prstGeom>
        </p:spPr>
        <p:txBody>
          <a:bodyPr/>
          <a:lstStyle>
            <a:lvl1pPr algn="l" defTabSz="914400" rtl="0" eaLnBrk="1" latinLnBrk="0" hangingPunct="1">
              <a:lnSpc>
                <a:spcPct val="90000"/>
              </a:lnSpc>
              <a:spcBef>
                <a:spcPct val="0"/>
              </a:spcBef>
              <a:buNone/>
              <a:defRPr sz="3200" b="1" kern="1200">
                <a:solidFill>
                  <a:srgbClr val="019DD0"/>
                </a:solidFill>
                <a:latin typeface="Arial" panose="020B0604020202020204" pitchFamily="34" charset="0"/>
                <a:ea typeface="+mj-ea"/>
                <a:cs typeface="Arial" panose="020B0604020202020204" pitchFamily="34" charset="0"/>
              </a:defRPr>
            </a:lvl1pPr>
          </a:lstStyle>
          <a:p>
            <a:pPr>
              <a:lnSpc>
                <a:spcPct val="100000"/>
              </a:lnSpc>
            </a:pPr>
            <a:r>
              <a:rPr lang="en-US" sz="2000" b="0" dirty="0" smtClean="0">
                <a:solidFill>
                  <a:schemeClr val="tx1">
                    <a:lumMod val="95000"/>
                    <a:lumOff val="5000"/>
                  </a:schemeClr>
                </a:solidFill>
                <a:ea typeface="Roboto Condensed" pitchFamily="2" charset="0"/>
              </a:rPr>
              <a:t>Chọn </a:t>
            </a:r>
            <a:r>
              <a:rPr lang="en-US" sz="2000" dirty="0" smtClean="0">
                <a:solidFill>
                  <a:schemeClr val="tx1">
                    <a:lumMod val="95000"/>
                    <a:lumOff val="5000"/>
                  </a:schemeClr>
                </a:solidFill>
                <a:ea typeface="Roboto Condensed" pitchFamily="2" charset="0"/>
              </a:rPr>
              <a:t>show string “Hello”</a:t>
            </a:r>
          </a:p>
        </p:txBody>
      </p:sp>
      <p:sp>
        <p:nvSpPr>
          <p:cNvPr id="9" name="Title 1"/>
          <p:cNvSpPr txBox="1">
            <a:spLocks/>
          </p:cNvSpPr>
          <p:nvPr/>
        </p:nvSpPr>
        <p:spPr>
          <a:xfrm>
            <a:off x="915647" y="3532356"/>
            <a:ext cx="3507764" cy="771223"/>
          </a:xfrm>
          <a:prstGeom prst="rect">
            <a:avLst/>
          </a:prstGeom>
        </p:spPr>
        <p:txBody>
          <a:bodyPr/>
          <a:lstStyle>
            <a:lvl1pPr algn="l" defTabSz="914400" rtl="0" eaLnBrk="1" latinLnBrk="0" hangingPunct="1">
              <a:lnSpc>
                <a:spcPct val="90000"/>
              </a:lnSpc>
              <a:spcBef>
                <a:spcPct val="0"/>
              </a:spcBef>
              <a:buNone/>
              <a:defRPr sz="3200" b="1" kern="1200">
                <a:solidFill>
                  <a:srgbClr val="019DD0"/>
                </a:solidFill>
                <a:latin typeface="Arial" panose="020B0604020202020204" pitchFamily="34" charset="0"/>
                <a:ea typeface="+mj-ea"/>
                <a:cs typeface="Arial" panose="020B0604020202020204" pitchFamily="34" charset="0"/>
              </a:defRPr>
            </a:lvl1pPr>
          </a:lstStyle>
          <a:p>
            <a:pPr>
              <a:lnSpc>
                <a:spcPct val="100000"/>
              </a:lnSpc>
            </a:pPr>
            <a:r>
              <a:rPr lang="en-US" sz="2000" b="0" dirty="0" smtClean="0">
                <a:solidFill>
                  <a:schemeClr val="tx1">
                    <a:lumMod val="95000"/>
                    <a:lumOff val="5000"/>
                  </a:schemeClr>
                </a:solidFill>
                <a:ea typeface="Roboto Condensed" pitchFamily="2" charset="0"/>
              </a:rPr>
              <a:t>Kéo thả block nào vào giữa</a:t>
            </a:r>
          </a:p>
          <a:p>
            <a:pPr>
              <a:lnSpc>
                <a:spcPct val="100000"/>
              </a:lnSpc>
            </a:pPr>
            <a:r>
              <a:rPr lang="en-US" sz="2000" b="0" dirty="0" smtClean="0">
                <a:solidFill>
                  <a:schemeClr val="tx1">
                    <a:lumMod val="95000"/>
                    <a:lumOff val="5000"/>
                  </a:schemeClr>
                </a:solidFill>
                <a:ea typeface="Roboto Condensed" pitchFamily="2" charset="0"/>
              </a:rPr>
              <a:t>Block </a:t>
            </a:r>
            <a:r>
              <a:rPr lang="en-US" sz="2000" dirty="0" smtClean="0">
                <a:solidFill>
                  <a:schemeClr val="tx1">
                    <a:lumMod val="95000"/>
                    <a:lumOff val="5000"/>
                  </a:schemeClr>
                </a:solidFill>
                <a:ea typeface="Roboto Condensed" pitchFamily="2" charset="0"/>
              </a:rPr>
              <a:t>on start</a:t>
            </a:r>
          </a:p>
        </p:txBody>
      </p:sp>
      <p:sp>
        <p:nvSpPr>
          <p:cNvPr id="13" name="TextBox 12"/>
          <p:cNvSpPr txBox="1"/>
          <p:nvPr/>
        </p:nvSpPr>
        <p:spPr>
          <a:xfrm>
            <a:off x="1265305" y="1364739"/>
            <a:ext cx="2267381" cy="461665"/>
          </a:xfrm>
          <a:prstGeom prst="rect">
            <a:avLst/>
          </a:prstGeom>
          <a:noFill/>
        </p:spPr>
        <p:txBody>
          <a:bodyPr wrap="square" rtlCol="0">
            <a:spAutoFit/>
          </a:bodyPr>
          <a:lstStyle/>
          <a:p>
            <a:r>
              <a:rPr lang="en-US" sz="2400" b="1" dirty="0" smtClean="0">
                <a:solidFill>
                  <a:schemeClr val="tx1">
                    <a:lumMod val="85000"/>
                    <a:lumOff val="15000"/>
                  </a:schemeClr>
                </a:solidFill>
                <a:latin typeface="UTM Helve" panose="02040603050506020204" pitchFamily="18" charset="0"/>
                <a:ea typeface="Roboto" pitchFamily="2" charset="0"/>
              </a:rPr>
              <a:t>Hello World</a:t>
            </a:r>
            <a:endParaRPr lang="en-US" sz="2400" b="1" dirty="0">
              <a:solidFill>
                <a:schemeClr val="tx1">
                  <a:lumMod val="85000"/>
                  <a:lumOff val="15000"/>
                </a:schemeClr>
              </a:solidFill>
              <a:latin typeface="UTM Helve" panose="02040603050506020204" pitchFamily="18" charset="0"/>
              <a:ea typeface="Roboto" pitchFamily="2" charset="0"/>
            </a:endParaRPr>
          </a:p>
        </p:txBody>
      </p:sp>
      <p:pic>
        <p:nvPicPr>
          <p:cNvPr id="14" name="Picture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9053" y="1437696"/>
            <a:ext cx="466725" cy="409575"/>
          </a:xfrm>
          <a:prstGeom prst="rect">
            <a:avLst/>
          </a:prstGeom>
        </p:spPr>
      </p:pic>
      <p:sp>
        <p:nvSpPr>
          <p:cNvPr id="15" name="Rounded Rectangle 14"/>
          <p:cNvSpPr/>
          <p:nvPr/>
        </p:nvSpPr>
        <p:spPr>
          <a:xfrm>
            <a:off x="709054" y="2257017"/>
            <a:ext cx="3636781" cy="3846603"/>
          </a:xfrm>
          <a:prstGeom prst="roundRect">
            <a:avLst>
              <a:gd name="adj" fmla="val 3719"/>
            </a:avLst>
          </a:prstGeom>
          <a:noFill/>
          <a:ln w="19050">
            <a:solidFill>
              <a:srgbClr val="64C7E9"/>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542728" y="2468880"/>
            <a:ext cx="365760" cy="365760"/>
          </a:xfrm>
          <a:prstGeom prst="ellipse">
            <a:avLst/>
          </a:prstGeom>
          <a:solidFill>
            <a:srgbClr val="5EB1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latin typeface="Arial" panose="020B0604020202020204" pitchFamily="34" charset="0"/>
                <a:cs typeface="Arial" panose="020B0604020202020204" pitchFamily="34" charset="0"/>
              </a:rPr>
              <a:t>1</a:t>
            </a:r>
            <a:endParaRPr lang="en-US" b="1" dirty="0">
              <a:latin typeface="Arial" panose="020B0604020202020204" pitchFamily="34" charset="0"/>
              <a:cs typeface="Arial" panose="020B0604020202020204" pitchFamily="34" charset="0"/>
            </a:endParaRPr>
          </a:p>
        </p:txBody>
      </p:sp>
      <p:sp>
        <p:nvSpPr>
          <p:cNvPr id="17" name="Oval 16"/>
          <p:cNvSpPr/>
          <p:nvPr/>
        </p:nvSpPr>
        <p:spPr>
          <a:xfrm>
            <a:off x="542728" y="3017520"/>
            <a:ext cx="365760" cy="365760"/>
          </a:xfrm>
          <a:prstGeom prst="ellipse">
            <a:avLst/>
          </a:prstGeom>
          <a:solidFill>
            <a:srgbClr val="5EB1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latin typeface="Arial" panose="020B0604020202020204" pitchFamily="34" charset="0"/>
                <a:cs typeface="Arial" panose="020B0604020202020204" pitchFamily="34" charset="0"/>
              </a:rPr>
              <a:t>2</a:t>
            </a:r>
            <a:endParaRPr lang="en-US" b="1" dirty="0">
              <a:latin typeface="Arial" panose="020B0604020202020204" pitchFamily="34" charset="0"/>
              <a:cs typeface="Arial" panose="020B0604020202020204" pitchFamily="34" charset="0"/>
            </a:endParaRPr>
          </a:p>
        </p:txBody>
      </p:sp>
      <p:sp>
        <p:nvSpPr>
          <p:cNvPr id="18" name="Oval 17"/>
          <p:cNvSpPr/>
          <p:nvPr/>
        </p:nvSpPr>
        <p:spPr>
          <a:xfrm>
            <a:off x="542728" y="3558228"/>
            <a:ext cx="365760" cy="365760"/>
          </a:xfrm>
          <a:prstGeom prst="ellipse">
            <a:avLst/>
          </a:prstGeom>
          <a:solidFill>
            <a:srgbClr val="5EB1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latin typeface="Arial" panose="020B0604020202020204" pitchFamily="34" charset="0"/>
                <a:cs typeface="Arial" panose="020B0604020202020204" pitchFamily="34" charset="0"/>
              </a:rPr>
              <a:t>3</a:t>
            </a:r>
            <a:endParaRPr lang="en-US" b="1" dirty="0">
              <a:latin typeface="Arial" panose="020B0604020202020204" pitchFamily="34" charset="0"/>
              <a:cs typeface="Arial" panose="020B0604020202020204" pitchFamily="34" charset="0"/>
            </a:endParaRPr>
          </a:p>
        </p:txBody>
      </p:sp>
      <p:sp>
        <p:nvSpPr>
          <p:cNvPr id="19" name="Oval 18"/>
          <p:cNvSpPr/>
          <p:nvPr/>
        </p:nvSpPr>
        <p:spPr>
          <a:xfrm>
            <a:off x="542728" y="4369286"/>
            <a:ext cx="365760" cy="365760"/>
          </a:xfrm>
          <a:prstGeom prst="ellipse">
            <a:avLst/>
          </a:prstGeom>
          <a:solidFill>
            <a:srgbClr val="5EB1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Arial" panose="020B0604020202020204" pitchFamily="34" charset="0"/>
                <a:cs typeface="Arial" panose="020B0604020202020204" pitchFamily="34" charset="0"/>
              </a:rPr>
              <a:t>4</a:t>
            </a:r>
          </a:p>
        </p:txBody>
      </p:sp>
      <p:sp>
        <p:nvSpPr>
          <p:cNvPr id="20" name="Oval 19"/>
          <p:cNvSpPr/>
          <p:nvPr/>
        </p:nvSpPr>
        <p:spPr>
          <a:xfrm>
            <a:off x="542728" y="5248718"/>
            <a:ext cx="365760" cy="365760"/>
          </a:xfrm>
          <a:prstGeom prst="ellipse">
            <a:avLst/>
          </a:prstGeom>
          <a:solidFill>
            <a:srgbClr val="5EB1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Arial" panose="020B0604020202020204" pitchFamily="34" charset="0"/>
                <a:cs typeface="Arial" panose="020B0604020202020204" pitchFamily="34" charset="0"/>
              </a:rPr>
              <a:t>5</a:t>
            </a:r>
          </a:p>
        </p:txBody>
      </p:sp>
      <p:pic>
        <p:nvPicPr>
          <p:cNvPr id="21" name="Picture 20"/>
          <p:cNvPicPr>
            <a:picLocks noChangeAspect="1"/>
          </p:cNvPicPr>
          <p:nvPr/>
        </p:nvPicPr>
        <p:blipFill>
          <a:blip r:embed="rId3"/>
          <a:stretch>
            <a:fillRect/>
          </a:stretch>
        </p:blipFill>
        <p:spPr>
          <a:xfrm>
            <a:off x="4505860" y="2307924"/>
            <a:ext cx="1914792" cy="371527"/>
          </a:xfrm>
          <a:prstGeom prst="rect">
            <a:avLst/>
          </a:prstGeom>
        </p:spPr>
      </p:pic>
      <p:pic>
        <p:nvPicPr>
          <p:cNvPr id="22" name="Picture 21"/>
          <p:cNvPicPr>
            <a:picLocks noChangeAspect="1"/>
          </p:cNvPicPr>
          <p:nvPr/>
        </p:nvPicPr>
        <p:blipFill>
          <a:blip r:embed="rId4"/>
          <a:stretch>
            <a:fillRect/>
          </a:stretch>
        </p:blipFill>
        <p:spPr>
          <a:xfrm>
            <a:off x="4524912" y="2910310"/>
            <a:ext cx="1895740" cy="600159"/>
          </a:xfrm>
          <a:prstGeom prst="rect">
            <a:avLst/>
          </a:prstGeom>
        </p:spPr>
      </p:pic>
      <p:pic>
        <p:nvPicPr>
          <p:cNvPr id="23" name="Picture 22"/>
          <p:cNvPicPr>
            <a:picLocks noChangeAspect="1"/>
          </p:cNvPicPr>
          <p:nvPr/>
        </p:nvPicPr>
        <p:blipFill>
          <a:blip r:embed="rId5"/>
          <a:stretch>
            <a:fillRect/>
          </a:stretch>
        </p:blipFill>
        <p:spPr>
          <a:xfrm>
            <a:off x="6580677" y="2286421"/>
            <a:ext cx="2086266" cy="1238423"/>
          </a:xfrm>
          <a:prstGeom prst="rect">
            <a:avLst/>
          </a:prstGeom>
        </p:spPr>
      </p:pic>
      <p:pic>
        <p:nvPicPr>
          <p:cNvPr id="24" name="Picture 23"/>
          <p:cNvPicPr>
            <a:picLocks noChangeAspect="1"/>
          </p:cNvPicPr>
          <p:nvPr/>
        </p:nvPicPr>
        <p:blipFill>
          <a:blip r:embed="rId6"/>
          <a:stretch>
            <a:fillRect/>
          </a:stretch>
        </p:blipFill>
        <p:spPr>
          <a:xfrm>
            <a:off x="5050100" y="3844620"/>
            <a:ext cx="2741104" cy="2259000"/>
          </a:xfrm>
          <a:prstGeom prst="rect">
            <a:avLst/>
          </a:prstGeom>
        </p:spPr>
      </p:pic>
      <p:sp>
        <p:nvSpPr>
          <p:cNvPr id="25" name="Title 1"/>
          <p:cNvSpPr txBox="1">
            <a:spLocks/>
          </p:cNvSpPr>
          <p:nvPr/>
        </p:nvSpPr>
        <p:spPr>
          <a:xfrm>
            <a:off x="915647" y="4343886"/>
            <a:ext cx="3507764" cy="771223"/>
          </a:xfrm>
          <a:prstGeom prst="rect">
            <a:avLst/>
          </a:prstGeom>
        </p:spPr>
        <p:txBody>
          <a:bodyPr/>
          <a:lstStyle>
            <a:lvl1pPr algn="l" defTabSz="914400" rtl="0" eaLnBrk="1" latinLnBrk="0" hangingPunct="1">
              <a:lnSpc>
                <a:spcPct val="90000"/>
              </a:lnSpc>
              <a:spcBef>
                <a:spcPct val="0"/>
              </a:spcBef>
              <a:buNone/>
              <a:defRPr sz="3200" b="1" kern="1200">
                <a:solidFill>
                  <a:srgbClr val="019DD0"/>
                </a:solidFill>
                <a:latin typeface="Arial" panose="020B0604020202020204" pitchFamily="34" charset="0"/>
                <a:ea typeface="+mj-ea"/>
                <a:cs typeface="Arial" panose="020B0604020202020204" pitchFamily="34" charset="0"/>
              </a:defRPr>
            </a:lvl1pPr>
          </a:lstStyle>
          <a:p>
            <a:pPr>
              <a:lnSpc>
                <a:spcPct val="100000"/>
              </a:lnSpc>
            </a:pPr>
            <a:r>
              <a:rPr lang="en-US" sz="2000" b="0" dirty="0">
                <a:solidFill>
                  <a:schemeClr val="tx1">
                    <a:lumMod val="95000"/>
                    <a:lumOff val="5000"/>
                  </a:schemeClr>
                </a:solidFill>
                <a:ea typeface="Roboto Condensed" pitchFamily="2" charset="0"/>
              </a:rPr>
              <a:t>Xem trước kết quả ở trình mô phỏng </a:t>
            </a:r>
            <a:r>
              <a:rPr lang="en-US" sz="2000" dirty="0" smtClean="0">
                <a:solidFill>
                  <a:schemeClr val="tx1">
                    <a:lumMod val="95000"/>
                    <a:lumOff val="5000"/>
                  </a:schemeClr>
                </a:solidFill>
                <a:ea typeface="Roboto Condensed" pitchFamily="2" charset="0"/>
              </a:rPr>
              <a:t>Simulator</a:t>
            </a:r>
          </a:p>
        </p:txBody>
      </p:sp>
      <p:sp>
        <p:nvSpPr>
          <p:cNvPr id="26" name="Title 1"/>
          <p:cNvSpPr txBox="1">
            <a:spLocks/>
          </p:cNvSpPr>
          <p:nvPr/>
        </p:nvSpPr>
        <p:spPr>
          <a:xfrm>
            <a:off x="915647" y="5189706"/>
            <a:ext cx="3507764" cy="771223"/>
          </a:xfrm>
          <a:prstGeom prst="rect">
            <a:avLst/>
          </a:prstGeom>
        </p:spPr>
        <p:txBody>
          <a:bodyPr/>
          <a:lstStyle>
            <a:lvl1pPr algn="l" defTabSz="914400" rtl="0" eaLnBrk="1" latinLnBrk="0" hangingPunct="1">
              <a:lnSpc>
                <a:spcPct val="90000"/>
              </a:lnSpc>
              <a:spcBef>
                <a:spcPct val="0"/>
              </a:spcBef>
              <a:buNone/>
              <a:defRPr sz="3200" b="1" kern="1200">
                <a:solidFill>
                  <a:srgbClr val="019DD0"/>
                </a:solidFill>
                <a:latin typeface="Arial" panose="020B0604020202020204" pitchFamily="34" charset="0"/>
                <a:ea typeface="+mj-ea"/>
                <a:cs typeface="Arial" panose="020B0604020202020204" pitchFamily="34" charset="0"/>
              </a:defRPr>
            </a:lvl1pPr>
          </a:lstStyle>
          <a:p>
            <a:pPr>
              <a:lnSpc>
                <a:spcPct val="100000"/>
              </a:lnSpc>
            </a:pPr>
            <a:r>
              <a:rPr lang="en-US" sz="2000" b="0" dirty="0" smtClean="0">
                <a:solidFill>
                  <a:schemeClr val="tx1">
                    <a:lumMod val="95000"/>
                    <a:lumOff val="5000"/>
                  </a:schemeClr>
                </a:solidFill>
                <a:ea typeface="Roboto Condensed" pitchFamily="2" charset="0"/>
              </a:rPr>
              <a:t>Đưa chương trình vào micro:bit</a:t>
            </a:r>
            <a:endParaRPr lang="en-US" sz="2000" dirty="0" smtClean="0">
              <a:solidFill>
                <a:schemeClr val="tx1">
                  <a:lumMod val="95000"/>
                  <a:lumOff val="5000"/>
                </a:schemeClr>
              </a:solidFill>
              <a:ea typeface="Roboto Condensed" pitchFamily="2" charset="0"/>
            </a:endParaRPr>
          </a:p>
        </p:txBody>
      </p:sp>
    </p:spTree>
    <p:extLst>
      <p:ext uri="{BB962C8B-B14F-4D97-AF65-F5344CB8AC3E}">
        <p14:creationId xmlns:p14="http://schemas.microsoft.com/office/powerpoint/2010/main" val="389241806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351</TotalTime>
  <Words>644</Words>
  <Application>Microsoft Office PowerPoint</Application>
  <PresentationFormat>On-screen Show (4:3)</PresentationFormat>
  <Paragraphs>132</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GT Walsheim Bold</vt:lpstr>
      <vt:lpstr>Roboto</vt:lpstr>
      <vt:lpstr>Roboto Condensed</vt:lpstr>
      <vt:lpstr>UTM Helve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Nobj</dc:creator>
  <cp:lastModifiedBy>Nobj</cp:lastModifiedBy>
  <cp:revision>174</cp:revision>
  <dcterms:created xsi:type="dcterms:W3CDTF">2023-04-21T02:43:36Z</dcterms:created>
  <dcterms:modified xsi:type="dcterms:W3CDTF">2023-04-28T02:53:36Z</dcterms:modified>
</cp:coreProperties>
</file>