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2"/>
  </p:notesMasterIdLst>
  <p:sldIdLst>
    <p:sldId id="256" r:id="rId2"/>
    <p:sldId id="260" r:id="rId3"/>
    <p:sldId id="261" r:id="rId4"/>
    <p:sldId id="274" r:id="rId5"/>
    <p:sldId id="275" r:id="rId6"/>
    <p:sldId id="276" r:id="rId7"/>
    <p:sldId id="266" r:id="rId8"/>
    <p:sldId id="268" r:id="rId9"/>
    <p:sldId id="277" r:id="rId10"/>
    <p:sldId id="278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5EB130"/>
    <a:srgbClr val="CD0065"/>
    <a:srgbClr val="64C7E9"/>
    <a:srgbClr val="A8589E"/>
    <a:srgbClr val="FECC36"/>
    <a:srgbClr val="EC5F77"/>
    <a:srgbClr val="60B659"/>
    <a:srgbClr val="67C7D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77" autoAdjust="0"/>
    <p:restoredTop sz="94280" autoAdjust="0"/>
  </p:normalViewPr>
  <p:slideViewPr>
    <p:cSldViewPr snapToGrid="0">
      <p:cViewPr varScale="1">
        <p:scale>
          <a:sx n="72" d="100"/>
          <a:sy n="72" d="100"/>
        </p:scale>
        <p:origin x="114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1BDF935-9821-4834-9D99-7DEFA719F44D}" type="datetimeFigureOut">
              <a:rPr lang="en-US" smtClean="0"/>
              <a:t>4/28/2023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76C599-AFDD-4E70-A5D7-287F6F8DCAA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9035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159306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9048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290294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72271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FECC36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7381451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685800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pic>
        <p:nvPicPr>
          <p:cNvPr id="13" name="Picture 12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43575" y="2133600"/>
            <a:ext cx="3400425" cy="4724400"/>
          </a:xfrm>
          <a:prstGeom prst="rect">
            <a:avLst/>
          </a:prstGeom>
        </p:spPr>
      </p:pic>
      <p:pic>
        <p:nvPicPr>
          <p:cNvPr id="14" name="Picture 13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704975" cy="4724400"/>
          </a:xfrm>
          <a:prstGeom prst="rect">
            <a:avLst/>
          </a:prstGeom>
        </p:spPr>
      </p:pic>
      <p:sp>
        <p:nvSpPr>
          <p:cNvPr id="5" name="Rectangle 4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90458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0"/>
            <a:ext cx="9144000" cy="363855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/>
          <p:cNvSpPr/>
          <p:nvPr userDrawn="1"/>
        </p:nvSpPr>
        <p:spPr>
          <a:xfrm>
            <a:off x="0" y="6648450"/>
            <a:ext cx="9144000" cy="209550"/>
          </a:xfrm>
          <a:prstGeom prst="rect">
            <a:avLst/>
          </a:prstGeom>
          <a:gradFill flip="none" rotWithShape="1">
            <a:gsLst>
              <a:gs pos="15000">
                <a:srgbClr val="EC5F77"/>
              </a:gs>
              <a:gs pos="100000">
                <a:srgbClr val="A8589E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lvl="0" algn="ctr"/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0" y="6648449"/>
            <a:ext cx="837841" cy="209551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7D9EC917-02A2-4152-9EE3-DFE2775A77C7}" type="slidenum">
              <a:rPr lang="en-US" smtClean="0"/>
              <a:pPr/>
              <a:t>‹#›</a:t>
            </a:fld>
            <a:endParaRPr lang="en-US"/>
          </a:p>
        </p:txBody>
      </p:sp>
      <p:pic>
        <p:nvPicPr>
          <p:cNvPr id="10" name="Picture 9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24625" y="-1"/>
            <a:ext cx="2619375" cy="36195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287" y="0"/>
            <a:ext cx="1447800" cy="361950"/>
          </a:xfrm>
          <a:prstGeom prst="rect">
            <a:avLst/>
          </a:prstGeom>
        </p:spPr>
      </p:pic>
      <p:sp>
        <p:nvSpPr>
          <p:cNvPr id="12" name="TextBox 11"/>
          <p:cNvSpPr txBox="1"/>
          <p:nvPr userDrawn="1"/>
        </p:nvSpPr>
        <p:spPr>
          <a:xfrm>
            <a:off x="1820173" y="42772"/>
            <a:ext cx="205308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Học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l</a:t>
            </a:r>
            <a:r>
              <a:rPr lang="en-US" sz="1200" b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ập</a:t>
            </a:r>
            <a:r>
              <a:rPr lang="en-US" sz="1200" b="0" baseline="0" dirty="0" smtClean="0">
                <a:solidFill>
                  <a:schemeClr val="bg1"/>
                </a:solidFill>
                <a:latin typeface="Roboto" pitchFamily="2" charset="0"/>
                <a:ea typeface="Roboto" pitchFamily="2" charset="0"/>
                <a:cs typeface="Arial" panose="020B0604020202020204" pitchFamily="34" charset="0"/>
              </a:rPr>
              <a:t> trình với micro:bit</a:t>
            </a:r>
            <a:endParaRPr lang="en-US" sz="1200" b="0" dirty="0">
              <a:solidFill>
                <a:schemeClr val="bg1"/>
              </a:solidFill>
              <a:latin typeface="Roboto" pitchFamily="2" charset="0"/>
              <a:ea typeface="Roboto" pitchFamily="2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57762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D9EC917-02A2-4152-9EE3-DFE2775A77C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167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73" r:id="rId2"/>
    <p:sldLayoutId id="2147483676" r:id="rId3"/>
    <p:sldLayoutId id="2147483672" r:id="rId4"/>
    <p:sldLayoutId id="2147483675" r:id="rId5"/>
    <p:sldLayoutId id="2147483674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0.png"/><Relationship Id="rId4" Type="http://schemas.openxmlformats.org/officeDocument/2006/relationships/image" Target="../media/image1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64522" y="716532"/>
            <a:ext cx="3214957" cy="219433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3032185" y="3398808"/>
            <a:ext cx="307963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>
                <a:solidFill>
                  <a:schemeClr val="bg1"/>
                </a:solidFill>
                <a:latin typeface="GT Walsheim Bold" panose="00000800000000000000" pitchFamily="2" charset="0"/>
              </a:rPr>
              <a:t>BÀI 1</a:t>
            </a:r>
            <a:endParaRPr lang="en-US" sz="3600" b="1" dirty="0">
              <a:solidFill>
                <a:schemeClr val="bg1"/>
              </a:solidFill>
              <a:latin typeface="GT Walsheim Bold" panose="00000800000000000000" pitchFamily="2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812194" y="4179136"/>
            <a:ext cx="613165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000" b="1" dirty="0" smtClean="0">
                <a:solidFill>
                  <a:schemeClr val="bg1"/>
                </a:solidFill>
                <a:latin typeface="GT Walsheim Bold" panose="00000800000000000000" pitchFamily="2" charset="0"/>
                <a:ea typeface="Roboto" pitchFamily="2" charset="0"/>
              </a:rPr>
              <a:t>Output - Hello World</a:t>
            </a:r>
            <a:endParaRPr lang="en-US" sz="4000" b="1" dirty="0">
              <a:solidFill>
                <a:schemeClr val="bg1"/>
              </a:solidFill>
              <a:latin typeface="GT Walsheim Bold" panose="00000800000000000000" pitchFamily="2" charset="0"/>
              <a:ea typeface="Roboto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0346822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10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3852700"/>
            <a:ext cx="2145784" cy="30053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2674" y="3856382"/>
            <a:ext cx="2461326" cy="3001617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265305" y="1364739"/>
            <a:ext cx="738836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Phim hoạt hình về thiên nhiên hoang dã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sp>
        <p:nvSpPr>
          <p:cNvPr id="9" name="Title 1"/>
          <p:cNvSpPr txBox="1">
            <a:spLocks/>
          </p:cNvSpPr>
          <p:nvPr/>
        </p:nvSpPr>
        <p:spPr>
          <a:xfrm>
            <a:off x="2932596" y="3317351"/>
            <a:ext cx="1983960" cy="4859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Cây nảy mầm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0" name="Title 1"/>
          <p:cNvSpPr txBox="1">
            <a:spLocks/>
          </p:cNvSpPr>
          <p:nvPr/>
        </p:nvSpPr>
        <p:spPr>
          <a:xfrm>
            <a:off x="2932595" y="4388196"/>
            <a:ext cx="1228587" cy="32538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Rùa bơi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2275429" y="3105107"/>
            <a:ext cx="4125371" cy="343717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itle 1"/>
          <p:cNvSpPr txBox="1">
            <a:spLocks/>
          </p:cNvSpPr>
          <p:nvPr/>
        </p:nvSpPr>
        <p:spPr>
          <a:xfrm>
            <a:off x="2924337" y="3839448"/>
            <a:ext cx="1104324" cy="374744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Hoa nở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2932595" y="4902636"/>
            <a:ext cx="2394779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Hươu cao cổ an lá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Title 1"/>
          <p:cNvSpPr txBox="1">
            <a:spLocks/>
          </p:cNvSpPr>
          <p:nvPr/>
        </p:nvSpPr>
        <p:spPr>
          <a:xfrm>
            <a:off x="2932595" y="5406219"/>
            <a:ext cx="1983961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Bướm bay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2932595" y="5923054"/>
            <a:ext cx="2752587" cy="358728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Côn trùng đập cánh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Rectangle 19"/>
          <p:cNvSpPr/>
          <p:nvPr/>
        </p:nvSpPr>
        <p:spPr>
          <a:xfrm>
            <a:off x="2567609" y="344807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1" name="Rectangle 20"/>
          <p:cNvSpPr/>
          <p:nvPr/>
        </p:nvSpPr>
        <p:spPr>
          <a:xfrm>
            <a:off x="2567609" y="3964908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/>
          <p:cNvSpPr/>
          <p:nvPr/>
        </p:nvSpPr>
        <p:spPr>
          <a:xfrm>
            <a:off x="2567609" y="4534752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Rectangle 22"/>
          <p:cNvSpPr/>
          <p:nvPr/>
        </p:nvSpPr>
        <p:spPr>
          <a:xfrm>
            <a:off x="2567609" y="505158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Rectangle 23"/>
          <p:cNvSpPr/>
          <p:nvPr/>
        </p:nvSpPr>
        <p:spPr>
          <a:xfrm>
            <a:off x="2567609" y="5568422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Rectangle 24"/>
          <p:cNvSpPr/>
          <p:nvPr/>
        </p:nvSpPr>
        <p:spPr>
          <a:xfrm>
            <a:off x="2567609" y="6032247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itle 1"/>
          <p:cNvSpPr txBox="1">
            <a:spLocks/>
          </p:cNvSpPr>
          <p:nvPr/>
        </p:nvSpPr>
        <p:spPr>
          <a:xfrm>
            <a:off x="766191" y="2057828"/>
            <a:ext cx="7556174" cy="797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một chương </a:t>
            </a:r>
            <a:r>
              <a:rPr lang="en-US" sz="2000" b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trình mô phỏng các animations (chuyển động) của thiên nhiên hoang dã như gợi ý dưới đây :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34767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2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1.3 Sequence - Tuần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tự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0" y="1364739"/>
            <a:ext cx="346268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Màn hình LED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10" name="Rounded Rectangle 9"/>
          <p:cNvSpPr/>
          <p:nvPr/>
        </p:nvSpPr>
        <p:spPr>
          <a:xfrm>
            <a:off x="907388" y="2112333"/>
            <a:ext cx="3909703" cy="4019356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/>
          <p:cNvSpPr/>
          <p:nvPr/>
        </p:nvSpPr>
        <p:spPr>
          <a:xfrm>
            <a:off x="1045148" y="2368699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TextBox 11"/>
          <p:cNvSpPr txBox="1"/>
          <p:nvPr/>
        </p:nvSpPr>
        <p:spPr>
          <a:xfrm>
            <a:off x="1416966" y="2232414"/>
            <a:ext cx="3199800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có thể hiển thị ra màn hình LED các hình ảnh khác nhau một cách </a:t>
            </a:r>
            <a:r>
              <a:rPr lang="en-US" sz="2000" b="1" dirty="0" smtClean="0">
                <a:latin typeface="Arial" panose="020B0604020202020204" pitchFamily="34" charset="0"/>
                <a:cs typeface="Arial" panose="020B0604020202020204" pitchFamily="34" charset="0"/>
              </a:rPr>
              <a:t>tuần tự, nối tiếp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nhau như hình minh họa bên phải.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1045148" y="4136263"/>
            <a:ext cx="171494" cy="171494"/>
          </a:xfrm>
          <a:prstGeom prst="rect">
            <a:avLst/>
          </a:prstGeom>
          <a:solidFill>
            <a:srgbClr val="64C7E9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1463640" y="4028163"/>
            <a:ext cx="3199800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Bạn cũng có thể chèn vào giữa các blocks một block </a:t>
            </a:r>
            <a:r>
              <a:rPr lang="en-US" sz="2000" dirty="0" smtClean="0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pause (ms) seconds</a:t>
            </a:r>
            <a:r>
              <a:rPr lang="en-US" sz="2000" dirty="0" smtClean="0">
                <a:latin typeface="Arial" panose="020B0604020202020204" pitchFamily="34" charset="0"/>
                <a:cs typeface="Arial" panose="020B0604020202020204" pitchFamily="34" charset="0"/>
              </a:rPr>
              <a:t> để tạo ra khoảng thời gian dừng trước khi chạy sang block tiếp theo</a:t>
            </a:r>
            <a:endParaRPr lang="en-US" sz="20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pic>
        <p:nvPicPr>
          <p:cNvPr id="15" name="Picture 1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73343" y="2035367"/>
            <a:ext cx="2029108" cy="4096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4881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1" y="1364739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pic>
        <p:nvPicPr>
          <p:cNvPr id="19" name="Google Shape;168;g1120406a16f_0_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218194" y="1959978"/>
            <a:ext cx="6622425" cy="3483300"/>
          </a:xfrm>
          <a:prstGeom prst="rect">
            <a:avLst/>
          </a:prstGeom>
          <a:noFill/>
          <a:ln>
            <a:noFill/>
          </a:ln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07388" y="5576851"/>
            <a:ext cx="7628774" cy="74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Với trí tưởng tượng của mình, bạn có thể tạo ra hình ảnh chuyển động trên giấy với LED Planner</a:t>
            </a:r>
            <a:endParaRPr lang="en-US" sz="18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2792897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463641" y="1364739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  <p:sp>
        <p:nvSpPr>
          <p:cNvPr id="20" name="Title 1"/>
          <p:cNvSpPr txBox="1">
            <a:spLocks/>
          </p:cNvSpPr>
          <p:nvPr/>
        </p:nvSpPr>
        <p:spPr>
          <a:xfrm>
            <a:off x="907388" y="5576851"/>
            <a:ext cx="7628774" cy="74759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8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Sau đó chuyển ý tưởng này để tạo ra các hình ảnh trong MakeCode bằng cách sử dụng </a:t>
            </a:r>
            <a:r>
              <a:rPr lang="en-US" sz="18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block show leds</a:t>
            </a:r>
            <a:endParaRPr lang="en-US" sz="18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pic>
        <p:nvPicPr>
          <p:cNvPr id="10" name="Google Shape;182;p8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855139" y="2601501"/>
            <a:ext cx="5348535" cy="28531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34;p3"/>
          <p:cNvSpPr txBox="1">
            <a:spLocks/>
          </p:cNvSpPr>
          <p:nvPr/>
        </p:nvSpPr>
        <p:spPr>
          <a:xfrm>
            <a:off x="846276" y="1853908"/>
            <a:ext cx="7451449" cy="860451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21900" tIns="121900" rIns="121900" bIns="121900" anchor="t" anchorCtr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ctr">
              <a:lnSpc>
                <a:spcPct val="100000"/>
              </a:lnSpc>
              <a:buClr>
                <a:srgbClr val="000000"/>
              </a:buClr>
              <a:buSzPts val="2400"/>
              <a:buFont typeface="Arial" panose="020B0604020202020204" pitchFamily="34" charset="0"/>
              <a:buNone/>
            </a:pPr>
            <a:r>
              <a:rPr lang="en-GB" sz="2000" b="1" dirty="0" smtClean="0">
                <a:solidFill>
                  <a:srgbClr val="C00000"/>
                </a:solidFill>
                <a:ea typeface="Roboto Condensed" pitchFamily="2" charset="0"/>
              </a:rPr>
              <a:t>Ví dụ tạo hoạt cảnh về một côn trùng đang vỗ cánh</a:t>
            </a:r>
            <a:endParaRPr lang="en-GB" sz="2000" b="1" dirty="0">
              <a:solidFill>
                <a:srgbClr val="C00000"/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938065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- Chuyển động 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6" name="AutoShape 2" descr="https://cdn.sanity.io/images/ajwvhvgo/production/1d5802331620511efe3b5de846ac15de85b508e3-383x313.gif?bg=fff&amp;w=1.3333333333333333&amp;h=0&amp;q=90&amp;fit=min&amp;auto=format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98981" y="1272143"/>
            <a:ext cx="28454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Phép thuật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2728" y="1345100"/>
            <a:ext cx="466725" cy="409575"/>
          </a:xfrm>
          <a:prstGeom prst="rect">
            <a:avLst/>
          </a:prstGeom>
        </p:spPr>
      </p:pic>
      <p:pic>
        <p:nvPicPr>
          <p:cNvPr id="12" name="Google Shape;196;p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024942" y="1589024"/>
            <a:ext cx="2571049" cy="2101820"/>
          </a:xfrm>
          <a:prstGeom prst="rect">
            <a:avLst/>
          </a:prstGeom>
          <a:noFill/>
          <a:ln>
            <a:noFill/>
          </a:ln>
        </p:spPr>
      </p:pic>
      <p:pic>
        <p:nvPicPr>
          <p:cNvPr id="13" name="Google Shape;197;p10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6024943" y="3887604"/>
            <a:ext cx="2571049" cy="2210688"/>
          </a:xfrm>
          <a:prstGeom prst="rect">
            <a:avLst/>
          </a:prstGeom>
          <a:noFill/>
          <a:ln>
            <a:noFill/>
          </a:ln>
        </p:spPr>
      </p:pic>
      <p:pic>
        <p:nvPicPr>
          <p:cNvPr id="14" name="Google Shape;198;p10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151887" y="1642483"/>
            <a:ext cx="1873055" cy="4517760"/>
          </a:xfrm>
          <a:prstGeom prst="rect">
            <a:avLst/>
          </a:prstGeom>
          <a:noFill/>
          <a:ln>
            <a:noFill/>
          </a:ln>
        </p:spPr>
      </p:pic>
      <p:sp>
        <p:nvSpPr>
          <p:cNvPr id="15" name="Title 1"/>
          <p:cNvSpPr txBox="1">
            <a:spLocks/>
          </p:cNvSpPr>
          <p:nvPr/>
        </p:nvSpPr>
        <p:spPr>
          <a:xfrm>
            <a:off x="907388" y="202554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Để tạo ra chuyển động liên tục, bạn sử dụng block forever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7" name="Title 1"/>
          <p:cNvSpPr txBox="1">
            <a:spLocks/>
          </p:cNvSpPr>
          <p:nvPr/>
        </p:nvSpPr>
        <p:spPr>
          <a:xfrm>
            <a:off x="915647" y="4198552"/>
            <a:ext cx="2953988" cy="1129105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Chèn vào giữa mỗi hình ảnh một block pause (ms) seconds. Ví dụ như hình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8" name="Rounded Rectangle 17"/>
          <p:cNvSpPr/>
          <p:nvPr/>
        </p:nvSpPr>
        <p:spPr>
          <a:xfrm>
            <a:off x="748811" y="1881810"/>
            <a:ext cx="3302111" cy="4452731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Oval 18"/>
          <p:cNvSpPr/>
          <p:nvPr/>
        </p:nvSpPr>
        <p:spPr>
          <a:xfrm>
            <a:off x="542728" y="2087194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Oval 20"/>
          <p:cNvSpPr/>
          <p:nvPr/>
        </p:nvSpPr>
        <p:spPr>
          <a:xfrm>
            <a:off x="542728" y="3192341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2" name="Oval 21"/>
          <p:cNvSpPr/>
          <p:nvPr/>
        </p:nvSpPr>
        <p:spPr>
          <a:xfrm>
            <a:off x="542728" y="4310219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3" name="Oval 22"/>
          <p:cNvSpPr/>
          <p:nvPr/>
        </p:nvSpPr>
        <p:spPr>
          <a:xfrm>
            <a:off x="542728" y="5562422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25" name="Title 1"/>
          <p:cNvSpPr txBox="1">
            <a:spLocks/>
          </p:cNvSpPr>
          <p:nvPr/>
        </p:nvSpPr>
        <p:spPr>
          <a:xfrm>
            <a:off x="915647" y="5537022"/>
            <a:ext cx="3135275" cy="77122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Xem trước kết quả ở trình mô phỏng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Simulator</a:t>
            </a:r>
          </a:p>
        </p:txBody>
      </p:sp>
      <p:sp>
        <p:nvSpPr>
          <p:cNvPr id="27" name="Title 1"/>
          <p:cNvSpPr txBox="1">
            <a:spLocks/>
          </p:cNvSpPr>
          <p:nvPr/>
        </p:nvSpPr>
        <p:spPr>
          <a:xfrm>
            <a:off x="907388" y="3125470"/>
            <a:ext cx="2962247" cy="92836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Sử dụng block </a:t>
            </a:r>
            <a:r>
              <a:rPr lang="en-US" sz="200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show leds</a:t>
            </a: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 để tạo ra các hình ảnh khác nhau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42966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Animations - Chuyển động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93658907"/>
              </p:ext>
            </p:extLst>
          </p:nvPr>
        </p:nvGraphicFramePr>
        <p:xfrm>
          <a:off x="795130" y="2178468"/>
          <a:ext cx="7633254" cy="382095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816627">
                  <a:extLst>
                    <a:ext uri="{9D8B030D-6E8A-4147-A177-3AD203B41FA5}">
                      <a16:colId xmlns:a16="http://schemas.microsoft.com/office/drawing/2014/main" val="3031676691"/>
                    </a:ext>
                  </a:extLst>
                </a:gridCol>
                <a:gridCol w="3816627">
                  <a:extLst>
                    <a:ext uri="{9D8B030D-6E8A-4147-A177-3AD203B41FA5}">
                      <a16:colId xmlns:a16="http://schemas.microsoft.com/office/drawing/2014/main" val="3958777693"/>
                    </a:ext>
                  </a:extLst>
                </a:gridCol>
              </a:tblGrid>
              <a:tr h="2194749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b="0" dirty="0" smtClean="0">
                          <a:solidFill>
                            <a:schemeClr val="tx1"/>
                          </a:solidFill>
                        </a:rPr>
                        <a:t>Bạn</a:t>
                      </a:r>
                      <a:r>
                        <a:rPr lang="en-US" sz="2000" b="0" baseline="0" dirty="0" smtClean="0">
                          <a:solidFill>
                            <a:schemeClr val="tx1"/>
                          </a:solidFill>
                        </a:rPr>
                        <a:t> có thể cho phép một phần chương trình hoạt động liên tục bằng cách đặt nó trong vòng lặp forever.</a:t>
                      </a:r>
                      <a:endParaRPr lang="vi-VN" sz="2000" b="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175495277"/>
                  </a:ext>
                </a:extLst>
              </a:tr>
              <a:tr h="1626204">
                <a:tc>
                  <a:txBody>
                    <a:bodyPr/>
                    <a:lstStyle/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Tạo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</a:t>
                      </a:r>
                      <a:r>
                        <a:rPr lang="vi-VN" sz="2000" dirty="0" smtClean="0">
                          <a:solidFill>
                            <a:schemeClr val="tx1"/>
                          </a:solidFill>
                        </a:rPr>
                        <a:t>ra khoảng thời gian dừng trước khi chạy sang block tiếp theo</a:t>
                      </a:r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.</a:t>
                      </a:r>
                    </a:p>
                    <a:p>
                      <a:r>
                        <a:rPr lang="en-US" sz="2000" dirty="0" smtClean="0">
                          <a:solidFill>
                            <a:schemeClr val="tx1"/>
                          </a:solidFill>
                        </a:rPr>
                        <a:t>Đơn</a:t>
                      </a:r>
                      <a:r>
                        <a:rPr lang="en-US" sz="2000" baseline="0" dirty="0" smtClean="0">
                          <a:solidFill>
                            <a:schemeClr val="tx1"/>
                          </a:solidFill>
                        </a:rPr>
                        <a:t> vị tính là mili giây.</a:t>
                      </a:r>
                      <a:endParaRPr lang="vi-VN" sz="2000" dirty="0" smtClean="0">
                        <a:solidFill>
                          <a:schemeClr val="tx1"/>
                        </a:solidFill>
                      </a:endParaRPr>
                    </a:p>
                    <a:p>
                      <a:endParaRPr lang="en-US" dirty="0">
                        <a:solidFill>
                          <a:srgbClr val="5EB130"/>
                        </a:solidFill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50209446"/>
                  </a:ext>
                </a:extLst>
              </a:tr>
            </a:tbl>
          </a:graphicData>
        </a:graphic>
      </p:graphicFrame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21551" y="4779585"/>
            <a:ext cx="2772162" cy="92405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21577" y="2377712"/>
            <a:ext cx="2572109" cy="1752845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1463640" y="1364739"/>
            <a:ext cx="374446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Có thể bạn chưa biết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11" name="Picture 10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388" y="1437696"/>
            <a:ext cx="466725" cy="4095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87872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709053" y="4862785"/>
            <a:ext cx="5644503" cy="5088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1: Click Download tải file về máy tính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43928" y="4822111"/>
            <a:ext cx="2909512" cy="456394"/>
          </a:xfrm>
          <a:prstGeom prst="rect">
            <a:avLst/>
          </a:prstGeom>
        </p:spPr>
      </p:pic>
      <p:sp>
        <p:nvSpPr>
          <p:cNvPr id="5" name="Title 1"/>
          <p:cNvSpPr txBox="1">
            <a:spLocks/>
          </p:cNvSpPr>
          <p:nvPr/>
        </p:nvSpPr>
        <p:spPr>
          <a:xfrm>
            <a:off x="709053" y="54123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2: Gắn đầu USB vào máy tính, đầu micro USB vào micro:bit </a:t>
            </a:r>
          </a:p>
        </p:txBody>
      </p:sp>
      <p:sp>
        <p:nvSpPr>
          <p:cNvPr id="6" name="Rectangle 5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Đưa chương trình vào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9" name="Picture 8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4"/>
          <a:srcRect t="9567"/>
          <a:stretch/>
        </p:blipFill>
        <p:spPr>
          <a:xfrm>
            <a:off x="1477989" y="1992477"/>
            <a:ext cx="6441059" cy="2452204"/>
          </a:xfrm>
          <a:prstGeom prst="rect">
            <a:avLst/>
          </a:prstGeom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709053" y="5983805"/>
            <a:ext cx="8047836" cy="496573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Bước 3: Copy file .hex vào micro:bit </a:t>
            </a:r>
          </a:p>
        </p:txBody>
      </p:sp>
    </p:spTree>
    <p:extLst>
      <p:ext uri="{BB962C8B-B14F-4D97-AF65-F5344CB8AC3E}">
        <p14:creationId xmlns:p14="http://schemas.microsoft.com/office/powerpoint/2010/main" val="377318511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8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1.4 </a:t>
            </a:r>
            <a:r>
              <a:rPr lang="en-US" sz="2400" b="1" dirty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Animations - Chuyển động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Giữ an toàn cho micro:bit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7" name="Google Shape;149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804690" y="2535250"/>
            <a:ext cx="3206517" cy="3182856"/>
          </a:xfrm>
          <a:prstGeom prst="rect">
            <a:avLst/>
          </a:prstGeom>
          <a:noFill/>
          <a:ln>
            <a:noFill/>
          </a:ln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4261791" y="2490360"/>
            <a:ext cx="4253559" cy="32277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Cầm micro:bit cẩn thận ở các </a:t>
            </a: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cạnh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chạm vào các bộ phận</a:t>
            </a:r>
            <a:b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</a:br>
            <a:endParaRPr lang="en-US" sz="2400" b="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  <a:p>
            <a:pPr marL="342900" indent="-34290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Tránh xa micro:bit khỏi nước</a:t>
            </a:r>
          </a:p>
        </p:txBody>
      </p:sp>
    </p:spTree>
    <p:extLst>
      <p:ext uri="{BB962C8B-B14F-4D97-AF65-F5344CB8AC3E}">
        <p14:creationId xmlns:p14="http://schemas.microsoft.com/office/powerpoint/2010/main" val="28009742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D9EC917-02A2-4152-9EE3-DFE2775A77C7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301925" y="1051379"/>
            <a:ext cx="8454964" cy="27432"/>
          </a:xfrm>
          <a:prstGeom prst="rect">
            <a:avLst/>
          </a:prstGeom>
          <a:gradFill flip="none" rotWithShape="1">
            <a:gsLst>
              <a:gs pos="15000">
                <a:srgbClr val="67C7DF"/>
              </a:gs>
              <a:gs pos="100000">
                <a:srgbClr val="5EB130"/>
              </a:gs>
            </a:gsLst>
            <a:lin ang="0" scaled="1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48815" y="546584"/>
            <a:ext cx="737499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1.5 </a:t>
            </a:r>
            <a:r>
              <a:rPr lang="en-US" sz="2400" b="1" dirty="0" smtClean="0">
                <a:solidFill>
                  <a:srgbClr val="64C7E9"/>
                </a:solidFill>
                <a:latin typeface="UTM Helve" panose="02040603050506020204" pitchFamily="18" charset="0"/>
                <a:ea typeface="Roboto" pitchFamily="2" charset="0"/>
              </a:rPr>
              <a:t>Hoạt động học viên</a:t>
            </a:r>
            <a:endParaRPr lang="en-US" sz="2400" b="1" dirty="0">
              <a:solidFill>
                <a:srgbClr val="64C7E9"/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1265305" y="1364739"/>
            <a:ext cx="564984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 smtClean="0">
                <a:solidFill>
                  <a:schemeClr val="tx1">
                    <a:lumMod val="85000"/>
                    <a:lumOff val="15000"/>
                  </a:schemeClr>
                </a:solidFill>
                <a:latin typeface="UTM Helve" panose="02040603050506020204" pitchFamily="18" charset="0"/>
                <a:ea typeface="Roboto" pitchFamily="2" charset="0"/>
              </a:rPr>
              <a:t>Nhiệm vụ đầu tiên</a:t>
            </a:r>
            <a:endParaRPr lang="en-US" sz="2400" b="1" dirty="0">
              <a:solidFill>
                <a:schemeClr val="tx1">
                  <a:lumMod val="85000"/>
                  <a:lumOff val="15000"/>
                </a:schemeClr>
              </a:solidFill>
              <a:latin typeface="UTM Helve" panose="02040603050506020204" pitchFamily="18" charset="0"/>
              <a:ea typeface="Roboto" pitchFamily="2" charset="0"/>
            </a:endParaRPr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9053" y="1437696"/>
            <a:ext cx="466725" cy="409575"/>
          </a:xfrm>
          <a:prstGeom prst="rect">
            <a:avLst/>
          </a:prstGeom>
        </p:spPr>
      </p:pic>
      <p:pic>
        <p:nvPicPr>
          <p:cNvPr id="9" name="Google Shape;250;p17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5652106" y="4107058"/>
            <a:ext cx="1835645" cy="2315386"/>
          </a:xfrm>
          <a:prstGeom prst="rect">
            <a:avLst/>
          </a:prstGeom>
          <a:noFill/>
          <a:ln>
            <a:noFill/>
          </a:ln>
        </p:spPr>
      </p:pic>
      <p:pic>
        <p:nvPicPr>
          <p:cNvPr id="10" name="Google Shape;251;p17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5632223" y="1642483"/>
            <a:ext cx="2286825" cy="1388273"/>
          </a:xfrm>
          <a:prstGeom prst="rect">
            <a:avLst/>
          </a:prstGeom>
          <a:noFill/>
          <a:ln>
            <a:noFill/>
          </a:ln>
        </p:spPr>
      </p:pic>
      <p:pic>
        <p:nvPicPr>
          <p:cNvPr id="11" name="Google Shape;252;p17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5632223" y="3296539"/>
            <a:ext cx="1855528" cy="637502"/>
          </a:xfrm>
          <a:prstGeom prst="rect">
            <a:avLst/>
          </a:prstGeom>
          <a:noFill/>
          <a:ln>
            <a:noFill/>
          </a:ln>
        </p:spPr>
      </p:pic>
      <p:sp>
        <p:nvSpPr>
          <p:cNvPr id="12" name="Title 1"/>
          <p:cNvSpPr txBox="1">
            <a:spLocks/>
          </p:cNvSpPr>
          <p:nvPr/>
        </p:nvSpPr>
        <p:spPr>
          <a:xfrm>
            <a:off x="1081972" y="3153189"/>
            <a:ext cx="4240409" cy="485946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một icon bạn thích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3" name="Title 1"/>
          <p:cNvSpPr txBox="1">
            <a:spLocks/>
          </p:cNvSpPr>
          <p:nvPr/>
        </p:nvSpPr>
        <p:spPr>
          <a:xfrm>
            <a:off x="1081972" y="4592450"/>
            <a:ext cx="4112880" cy="680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thêm tên hình ảnh sau khi 2 ảnh trên được hiển thị xong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915136" y="2940945"/>
            <a:ext cx="4398986" cy="3437174"/>
          </a:xfrm>
          <a:prstGeom prst="roundRect">
            <a:avLst>
              <a:gd name="adj" fmla="val 3719"/>
            </a:avLst>
          </a:prstGeom>
          <a:noFill/>
          <a:ln w="19050">
            <a:solidFill>
              <a:srgbClr val="64C7E9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/>
          <p:cNvSpPr/>
          <p:nvPr/>
        </p:nvSpPr>
        <p:spPr>
          <a:xfrm>
            <a:off x="709053" y="3146328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1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Oval 15"/>
          <p:cNvSpPr/>
          <p:nvPr/>
        </p:nvSpPr>
        <p:spPr>
          <a:xfrm>
            <a:off x="709053" y="3755408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2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Oval 16"/>
          <p:cNvSpPr/>
          <p:nvPr/>
        </p:nvSpPr>
        <p:spPr>
          <a:xfrm>
            <a:off x="709053" y="4704116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smtClean="0">
                <a:latin typeface="Arial" panose="020B0604020202020204" pitchFamily="34" charset="0"/>
                <a:cs typeface="Arial" panose="020B0604020202020204" pitchFamily="34" charset="0"/>
              </a:rPr>
              <a:t>3</a:t>
            </a:r>
            <a:endParaRPr lang="en-US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Oval 17"/>
          <p:cNvSpPr/>
          <p:nvPr/>
        </p:nvSpPr>
        <p:spPr>
          <a:xfrm>
            <a:off x="766191" y="5504597"/>
            <a:ext cx="365760" cy="365760"/>
          </a:xfrm>
          <a:prstGeom prst="ellipse">
            <a:avLst/>
          </a:prstGeom>
          <a:solidFill>
            <a:srgbClr val="5EB13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latin typeface="Arial" panose="020B0604020202020204" pitchFamily="34" charset="0"/>
                <a:cs typeface="Arial" panose="020B0604020202020204" pitchFamily="34" charset="0"/>
              </a:rPr>
              <a:t>4</a:t>
            </a:r>
          </a:p>
        </p:txBody>
      </p:sp>
      <p:sp>
        <p:nvSpPr>
          <p:cNvPr id="19" name="Title 1"/>
          <p:cNvSpPr txBox="1">
            <a:spLocks/>
          </p:cNvSpPr>
          <p:nvPr/>
        </p:nvSpPr>
        <p:spPr>
          <a:xfrm>
            <a:off x="1073713" y="3688537"/>
            <a:ext cx="4121139" cy="837041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Hiển thị 2 hình ảnh riêng với khoảng dừng giữa chúng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0" name="Title 1"/>
          <p:cNvSpPr txBox="1">
            <a:spLocks/>
          </p:cNvSpPr>
          <p:nvPr/>
        </p:nvSpPr>
        <p:spPr>
          <a:xfrm>
            <a:off x="1081972" y="5480345"/>
            <a:ext cx="4112880" cy="680722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Nối 3 nhiệm vụ trên thành một chương trình chạy tuần tự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  <p:sp>
        <p:nvSpPr>
          <p:cNvPr id="21" name="Title 1"/>
          <p:cNvSpPr txBox="1">
            <a:spLocks/>
          </p:cNvSpPr>
          <p:nvPr/>
        </p:nvSpPr>
        <p:spPr>
          <a:xfrm>
            <a:off x="766191" y="2057828"/>
            <a:ext cx="4556190" cy="797789"/>
          </a:xfrm>
          <a:prstGeom prst="rect">
            <a:avLst/>
          </a:prstGeom>
        </p:spPr>
        <p:txBody>
          <a:bodyPr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rgbClr val="019DD0"/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2000" b="0" dirty="0" smtClean="0">
                <a:solidFill>
                  <a:schemeClr val="tx1">
                    <a:lumMod val="95000"/>
                    <a:lumOff val="5000"/>
                  </a:schemeClr>
                </a:solidFill>
                <a:ea typeface="Roboto Condensed" pitchFamily="2" charset="0"/>
              </a:rPr>
              <a:t>Tạo một chương trình theo yêu cầu dưới đây, sử dụng các Block gợi ý bên</a:t>
            </a:r>
            <a:endParaRPr lang="en-US" sz="2000" dirty="0" smtClean="0">
              <a:solidFill>
                <a:schemeClr val="tx1">
                  <a:lumMod val="95000"/>
                  <a:lumOff val="5000"/>
                </a:schemeClr>
              </a:solidFill>
              <a:ea typeface="Roboto Condensed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56946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Arial" panose="020B0604020202020204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404</TotalTime>
  <Words>457</Words>
  <Application>Microsoft Office PowerPoint</Application>
  <PresentationFormat>On-screen Show (4:3)</PresentationFormat>
  <Paragraphs>67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7" baseType="lpstr">
      <vt:lpstr>Arial</vt:lpstr>
      <vt:lpstr>Calibri</vt:lpstr>
      <vt:lpstr>GT Walsheim Bold</vt:lpstr>
      <vt:lpstr>Roboto</vt:lpstr>
      <vt:lpstr>Roboto Condensed</vt:lpstr>
      <vt:lpstr>UTM Helve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Home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Nobj</dc:creator>
  <cp:lastModifiedBy>Nobj</cp:lastModifiedBy>
  <cp:revision>211</cp:revision>
  <dcterms:created xsi:type="dcterms:W3CDTF">2023-04-21T02:43:36Z</dcterms:created>
  <dcterms:modified xsi:type="dcterms:W3CDTF">2023-04-28T03:50:06Z</dcterms:modified>
</cp:coreProperties>
</file>