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56" r:id="rId2"/>
    <p:sldId id="283" r:id="rId3"/>
    <p:sldId id="260" r:id="rId4"/>
    <p:sldId id="293" r:id="rId5"/>
    <p:sldId id="292" r:id="rId6"/>
    <p:sldId id="294" r:id="rId7"/>
    <p:sldId id="282" r:id="rId8"/>
    <p:sldId id="284" r:id="rId9"/>
    <p:sldId id="288" r:id="rId10"/>
    <p:sldId id="289" r:id="rId11"/>
    <p:sldId id="266" r:id="rId12"/>
    <p:sldId id="268" r:id="rId13"/>
    <p:sldId id="277" r:id="rId14"/>
    <p:sldId id="296" r:id="rId15"/>
    <p:sldId id="29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5EC"/>
    <a:srgbClr val="D2ECFA"/>
    <a:srgbClr val="EAF6FD"/>
    <a:srgbClr val="0C779D"/>
    <a:srgbClr val="FFF7F2"/>
    <a:srgbClr val="5EB130"/>
    <a:srgbClr val="CD0065"/>
    <a:srgbClr val="64C7E9"/>
    <a:srgbClr val="A8589E"/>
    <a:srgbClr val="FECC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5/27/2023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a:t>
            </a:r>
            <a:r>
              <a:rPr lang="en-US" sz="3600" b="1" dirty="0" smtClean="0">
                <a:solidFill>
                  <a:schemeClr val="bg1"/>
                </a:solidFill>
                <a:latin typeface="GT Walsheim Bold" panose="00000800000000000000" pitchFamily="2" charset="0"/>
              </a:rPr>
              <a:t>16</a:t>
            </a:r>
            <a:endParaRPr lang="en-US" sz="3600" b="1" dirty="0">
              <a:solidFill>
                <a:schemeClr val="bg1"/>
              </a:solidFill>
              <a:latin typeface="GT Walsheim Bold" panose="00000800000000000000" pitchFamily="2" charset="0"/>
            </a:endParaRPr>
          </a:p>
        </p:txBody>
      </p:sp>
      <p:sp>
        <p:nvSpPr>
          <p:cNvPr id="7" name="TextBox 6"/>
          <p:cNvSpPr txBox="1"/>
          <p:nvPr/>
        </p:nvSpPr>
        <p:spPr>
          <a:xfrm>
            <a:off x="1506172" y="4179136"/>
            <a:ext cx="6131656" cy="707886"/>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Maker Line Sensor</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352" y="141469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890862" y="1245845"/>
            <a:ext cx="3296826" cy="2554545"/>
          </a:xfrm>
          <a:prstGeom prst="rect">
            <a:avLst/>
          </a:prstGeom>
          <a:noFill/>
        </p:spPr>
        <p:txBody>
          <a:bodyPr wrap="square" rtlCol="0">
            <a:spAutoFit/>
          </a:bodyPr>
          <a:lstStyle/>
          <a:p>
            <a:r>
              <a:rPr lang="en-US" sz="2000" dirty="0" smtClean="0">
                <a:cs typeface="Arial" panose="020B0604020202020204" pitchFamily="34" charset="0"/>
              </a:rPr>
              <a:t>Block</a:t>
            </a:r>
            <a:r>
              <a:rPr lang="en-US" sz="2000" b="1" dirty="0" smtClean="0">
                <a:cs typeface="Arial" panose="020B0604020202020204" pitchFamily="34" charset="0"/>
              </a:rPr>
              <a:t> set motors speed left 0 right 100 </a:t>
            </a:r>
            <a:r>
              <a:rPr lang="en-US" sz="2000" dirty="0" smtClean="0">
                <a:cs typeface="Arial" panose="020B0604020202020204" pitchFamily="34" charset="0"/>
              </a:rPr>
              <a:t>chúng ta đã học ở bài DC Motors. Cho phép chúng ta điều chỉnh tốc độ động cơ các bên tương ứng để rẻ trái hay phải một góc độ theo ý muốn</a:t>
            </a:r>
            <a:endParaRPr lang="en-US" dirty="0">
              <a:latin typeface="Arial" panose="020B0604020202020204" pitchFamily="34" charset="0"/>
              <a:cs typeface="Arial" panose="020B0604020202020204" pitchFamily="34" charset="0"/>
            </a:endParaRPr>
          </a:p>
        </p:txBody>
      </p:sp>
      <p:sp>
        <p:nvSpPr>
          <p:cNvPr id="24" name="Rounded Rectangle 23"/>
          <p:cNvSpPr/>
          <p:nvPr/>
        </p:nvSpPr>
        <p:spPr>
          <a:xfrm>
            <a:off x="644353" y="5188113"/>
            <a:ext cx="7810534" cy="1310276"/>
          </a:xfrm>
          <a:prstGeom prst="roundRect">
            <a:avLst>
              <a:gd name="adj" fmla="val 12992"/>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321209">
            <a:off x="7478415" y="4683215"/>
            <a:ext cx="1306783" cy="1228180"/>
          </a:xfrm>
          <a:prstGeom prst="rect">
            <a:avLst/>
          </a:prstGeom>
        </p:spPr>
      </p:pic>
      <p:sp>
        <p:nvSpPr>
          <p:cNvPr id="17" name="TextBox 16"/>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16.2 Cách sử dụng Cảm biến MakeLine</a:t>
            </a:r>
            <a:endParaRPr lang="en-US" sz="2400" b="1" dirty="0">
              <a:solidFill>
                <a:srgbClr val="64C7E9"/>
              </a:solidFill>
              <a:latin typeface="UTM Helve" panose="02040603050506020204" pitchFamily="18" charset="0"/>
              <a:ea typeface="Roboto" pitchFamily="2" charset="0"/>
            </a:endParaRPr>
          </a:p>
        </p:txBody>
      </p:sp>
      <p:pic>
        <p:nvPicPr>
          <p:cNvPr id="8" name="Picture 7"/>
          <p:cNvPicPr>
            <a:picLocks noChangeAspect="1"/>
          </p:cNvPicPr>
          <p:nvPr/>
        </p:nvPicPr>
        <p:blipFill>
          <a:blip r:embed="rId3"/>
          <a:stretch>
            <a:fillRect/>
          </a:stretch>
        </p:blipFill>
        <p:spPr>
          <a:xfrm>
            <a:off x="4427455" y="1316265"/>
            <a:ext cx="4143953" cy="1810003"/>
          </a:xfrm>
          <a:prstGeom prst="rect">
            <a:avLst/>
          </a:prstGeom>
        </p:spPr>
      </p:pic>
      <p:sp>
        <p:nvSpPr>
          <p:cNvPr id="9" name="TextBox 8"/>
          <p:cNvSpPr txBox="1"/>
          <p:nvPr/>
        </p:nvSpPr>
        <p:spPr>
          <a:xfrm>
            <a:off x="1482857" y="5263885"/>
            <a:ext cx="2453455" cy="400110"/>
          </a:xfrm>
          <a:prstGeom prst="rect">
            <a:avLst/>
          </a:prstGeom>
          <a:noFill/>
        </p:spPr>
        <p:txBody>
          <a:bodyPr wrap="square" rtlCol="0">
            <a:spAutoFit/>
          </a:bodyPr>
          <a:lstStyle/>
          <a:p>
            <a:r>
              <a:rPr lang="en-US" sz="2000" b="1" dirty="0" smtClean="0">
                <a:solidFill>
                  <a:schemeClr val="bg1"/>
                </a:solidFill>
              </a:rPr>
              <a:t>Lưu ý quan trọng</a:t>
            </a:r>
            <a:endParaRPr lang="en-US" sz="2000" b="1" dirty="0">
              <a:solidFill>
                <a:schemeClr val="bg1"/>
              </a:solidFill>
            </a:endParaRPr>
          </a:p>
        </p:txBody>
      </p:sp>
      <p:sp>
        <p:nvSpPr>
          <p:cNvPr id="12" name="Isosceles Triangle 11"/>
          <p:cNvSpPr/>
          <p:nvPr/>
        </p:nvSpPr>
        <p:spPr>
          <a:xfrm>
            <a:off x="812009" y="5613056"/>
            <a:ext cx="566217" cy="478084"/>
          </a:xfrm>
          <a:prstGeom prst="triangl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t>
            </a:r>
            <a:endParaRPr lang="en-US" sz="2400" dirty="0"/>
          </a:p>
        </p:txBody>
      </p:sp>
      <p:sp>
        <p:nvSpPr>
          <p:cNvPr id="27" name="Rectangle 26"/>
          <p:cNvSpPr/>
          <p:nvPr/>
        </p:nvSpPr>
        <p:spPr>
          <a:xfrm>
            <a:off x="644352" y="408268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890861" y="3913838"/>
            <a:ext cx="7447107" cy="1015663"/>
          </a:xfrm>
          <a:prstGeom prst="rect">
            <a:avLst/>
          </a:prstGeom>
          <a:noFill/>
        </p:spPr>
        <p:txBody>
          <a:bodyPr wrap="square" rtlCol="0">
            <a:spAutoFit/>
          </a:bodyPr>
          <a:lstStyle/>
          <a:p>
            <a:r>
              <a:rPr lang="en-US" sz="2000" dirty="0" smtClean="0">
                <a:cs typeface="Arial" panose="020B0604020202020204" pitchFamily="34" charset="0"/>
              </a:rPr>
              <a:t>Các bạn có thể thử nghiệm điều chỉnh tốc độ mỗi động cơ làm sao để khi nó rẻ một góc bao nhiêu đó thì bám được vào vạch đen của đường đi là thành công</a:t>
            </a:r>
            <a:endParaRPr lang="en-US" dirty="0">
              <a:latin typeface="Arial" panose="020B0604020202020204" pitchFamily="34" charset="0"/>
              <a:cs typeface="Arial" panose="020B0604020202020204" pitchFamily="34" charset="0"/>
            </a:endParaRPr>
          </a:p>
        </p:txBody>
      </p:sp>
      <p:sp>
        <p:nvSpPr>
          <p:cNvPr id="13" name="TextBox 12"/>
          <p:cNvSpPr txBox="1"/>
          <p:nvPr/>
        </p:nvSpPr>
        <p:spPr>
          <a:xfrm>
            <a:off x="1510749" y="5663995"/>
            <a:ext cx="6315535" cy="646331"/>
          </a:xfrm>
          <a:prstGeom prst="rect">
            <a:avLst/>
          </a:prstGeom>
          <a:noFill/>
        </p:spPr>
        <p:txBody>
          <a:bodyPr wrap="square" rtlCol="0">
            <a:spAutoFit/>
          </a:bodyPr>
          <a:lstStyle/>
          <a:p>
            <a:r>
              <a:rPr lang="en-US" dirty="0" smtClean="0">
                <a:solidFill>
                  <a:schemeClr val="bg1"/>
                </a:solidFill>
              </a:rPr>
              <a:t>Zoom:bit không tự động đi theo đường màu đen mà các bạn phải  lập trình cho nó đi theo.</a:t>
            </a:r>
            <a:endParaRPr lang="en-US" dirty="0">
              <a:solidFill>
                <a:schemeClr val="bg1"/>
              </a:solidFill>
            </a:endParaRPr>
          </a:p>
        </p:txBody>
      </p:sp>
    </p:spTree>
    <p:extLst>
      <p:ext uri="{BB962C8B-B14F-4D97-AF65-F5344CB8AC3E}">
        <p14:creationId xmlns:p14="http://schemas.microsoft.com/office/powerpoint/2010/main" val="4186408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Head </a:t>
            </a:r>
            <a:r>
              <a:rPr lang="en-US" sz="2400" b="1" dirty="0">
                <a:solidFill>
                  <a:srgbClr val="64C7E9"/>
                </a:solidFill>
                <a:latin typeface="UTM Helve" panose="02040603050506020204" pitchFamily="18" charset="0"/>
                <a:ea typeface="Roboto" pitchFamily="2" charset="0"/>
              </a:rPr>
              <a:t>Light và RGB LED trên reka:bit</a:t>
            </a:r>
          </a:p>
        </p:txBody>
      </p:sp>
    </p:spTree>
    <p:extLst>
      <p:ext uri="{BB962C8B-B14F-4D97-AF65-F5344CB8AC3E}">
        <p14:creationId xmlns:p14="http://schemas.microsoft.com/office/powerpoint/2010/main" val="3773185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12</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Head </a:t>
            </a:r>
            <a:r>
              <a:rPr lang="en-US" sz="2400" b="1" dirty="0">
                <a:solidFill>
                  <a:srgbClr val="64C7E9"/>
                </a:solidFill>
                <a:latin typeface="UTM Helve" panose="02040603050506020204" pitchFamily="18" charset="0"/>
                <a:ea typeface="Roboto" pitchFamily="2" charset="0"/>
              </a:rPr>
              <a:t>Light và RGB LED trên reka:bit</a:t>
            </a:r>
          </a:p>
        </p:txBody>
      </p:sp>
    </p:spTree>
    <p:extLst>
      <p:ext uri="{BB962C8B-B14F-4D97-AF65-F5344CB8AC3E}">
        <p14:creationId xmlns:p14="http://schemas.microsoft.com/office/powerpoint/2010/main" val="2800974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16.4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431385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Giải đua công xe thức 1</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709053" y="2028427"/>
            <a:ext cx="7118507" cy="42949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Các bạn sẽ chia đội ra đi thi đấu với thể lệ giải đua như sau:</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709053" y="2893329"/>
            <a:ext cx="208189"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946807" y="3583957"/>
            <a:ext cx="3979607" cy="101688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Sau 20 phút đội nào chưa lập trình xong thì LOẠI, cá đội còn lại thi đấu</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709053" y="3727414"/>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946806" y="2767313"/>
            <a:ext cx="4831141" cy="8166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Các đội có 20 phút để lập trình và Chạy thử nghiệm bám đường vạch ĐEN</a:t>
            </a:r>
            <a:endParaRPr lang="en-US" sz="2000" dirty="0" smtClean="0">
              <a:solidFill>
                <a:schemeClr val="tx1">
                  <a:lumMod val="95000"/>
                  <a:lumOff val="5000"/>
                </a:schemeClr>
              </a:solidFill>
              <a:ea typeface="Roboto Condensed" pitchFamily="2" charset="0"/>
            </a:endParaRPr>
          </a:p>
        </p:txBody>
      </p:sp>
      <p:sp>
        <p:nvSpPr>
          <p:cNvPr id="18" name="Title 1"/>
          <p:cNvSpPr txBox="1">
            <a:spLocks/>
          </p:cNvSpPr>
          <p:nvPr/>
        </p:nvSpPr>
        <p:spPr>
          <a:xfrm>
            <a:off x="946807" y="4842914"/>
            <a:ext cx="3979607" cy="101688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Mỗi Đội chạy 2 vòng, đội nào về đích với thời gian nhanh hơn thì đội đó THẮNG</a:t>
            </a:r>
            <a:endParaRPr lang="en-US" sz="2000" dirty="0" smtClean="0">
              <a:solidFill>
                <a:schemeClr val="tx1">
                  <a:lumMod val="95000"/>
                  <a:lumOff val="5000"/>
                </a:schemeClr>
              </a:solidFill>
              <a:ea typeface="Roboto Condensed" pitchFamily="2" charset="0"/>
            </a:endParaRPr>
          </a:p>
        </p:txBody>
      </p:sp>
      <p:sp>
        <p:nvSpPr>
          <p:cNvPr id="19" name="Rectangle 18"/>
          <p:cNvSpPr/>
          <p:nvPr/>
        </p:nvSpPr>
        <p:spPr>
          <a:xfrm>
            <a:off x="709053" y="4986371"/>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694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14</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16.4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6" name="TextBox 5"/>
          <p:cNvSpPr txBox="1"/>
          <p:nvPr/>
        </p:nvSpPr>
        <p:spPr>
          <a:xfrm>
            <a:off x="1265306" y="1364739"/>
            <a:ext cx="431385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Sa hình cung đường đua</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grpSp>
        <p:nvGrpSpPr>
          <p:cNvPr id="9" name="Group 8"/>
          <p:cNvGrpSpPr/>
          <p:nvPr/>
        </p:nvGrpSpPr>
        <p:grpSpPr>
          <a:xfrm>
            <a:off x="518822" y="2112332"/>
            <a:ext cx="8021169" cy="4363059"/>
            <a:chOff x="518822" y="2112332"/>
            <a:chExt cx="8021169" cy="4363059"/>
          </a:xfrm>
        </p:grpSpPr>
        <p:pic>
          <p:nvPicPr>
            <p:cNvPr id="3" name="Picture 2"/>
            <p:cNvPicPr>
              <a:picLocks noChangeAspect="1"/>
            </p:cNvPicPr>
            <p:nvPr/>
          </p:nvPicPr>
          <p:blipFill>
            <a:blip r:embed="rId3"/>
            <a:stretch>
              <a:fillRect/>
            </a:stretch>
          </p:blipFill>
          <p:spPr>
            <a:xfrm>
              <a:off x="518822" y="2112332"/>
              <a:ext cx="8021169" cy="4363059"/>
            </a:xfrm>
            <a:prstGeom prst="rect">
              <a:avLst/>
            </a:prstGeom>
          </p:spPr>
        </p:pic>
        <p:sp>
          <p:nvSpPr>
            <p:cNvPr id="8" name="Rectangle 7"/>
            <p:cNvSpPr/>
            <p:nvPr/>
          </p:nvSpPr>
          <p:spPr>
            <a:xfrm>
              <a:off x="518822" y="2112332"/>
              <a:ext cx="1522013" cy="922416"/>
            </a:xfrm>
            <a:prstGeom prst="rect">
              <a:avLst/>
            </a:prstGeom>
            <a:solidFill>
              <a:srgbClr val="FFF5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36093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16.4 </a:t>
            </a:r>
            <a:r>
              <a:rPr lang="en-US" sz="2400" b="1" dirty="0" smtClean="0">
                <a:solidFill>
                  <a:srgbClr val="64C7E9"/>
                </a:solidFill>
                <a:latin typeface="UTM Helve" panose="02040603050506020204" pitchFamily="18" charset="0"/>
                <a:ea typeface="Roboto" pitchFamily="2" charset="0"/>
              </a:rPr>
              <a:t>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65306" y="1364739"/>
            <a:ext cx="4313859"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Chỉ dẫn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21" name="Title 1"/>
          <p:cNvSpPr txBox="1">
            <a:spLocks/>
          </p:cNvSpPr>
          <p:nvPr/>
        </p:nvSpPr>
        <p:spPr>
          <a:xfrm>
            <a:off x="970153" y="2230451"/>
            <a:ext cx="7118507" cy="63548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Theo lý thuyết trên thì tất cả các đội đều có cách lập trình như nhau.</a:t>
            </a:r>
            <a:endParaRPr lang="en-US" sz="2000" dirty="0" smtClean="0">
              <a:solidFill>
                <a:schemeClr val="tx1">
                  <a:lumMod val="95000"/>
                  <a:lumOff val="5000"/>
                </a:schemeClr>
              </a:solidFill>
              <a:ea typeface="Roboto Condensed" pitchFamily="2" charset="0"/>
            </a:endParaRPr>
          </a:p>
        </p:txBody>
      </p:sp>
      <p:sp>
        <p:nvSpPr>
          <p:cNvPr id="11" name="Rectangle 10"/>
          <p:cNvSpPr/>
          <p:nvPr/>
        </p:nvSpPr>
        <p:spPr>
          <a:xfrm>
            <a:off x="709053" y="2365373"/>
            <a:ext cx="208189"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itle 1"/>
          <p:cNvSpPr txBox="1">
            <a:spLocks/>
          </p:cNvSpPr>
          <p:nvPr/>
        </p:nvSpPr>
        <p:spPr>
          <a:xfrm>
            <a:off x="946807" y="3213380"/>
            <a:ext cx="4115523" cy="804200"/>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Muốn cho xe chạy nhanh thì các bạn cần thay đổi tốc độ động cơ</a:t>
            </a:r>
            <a:endParaRPr lang="en-US" sz="2000" dirty="0" smtClean="0">
              <a:solidFill>
                <a:schemeClr val="tx1">
                  <a:lumMod val="95000"/>
                  <a:lumOff val="5000"/>
                </a:schemeClr>
              </a:solidFill>
              <a:ea typeface="Roboto Condensed" pitchFamily="2" charset="0"/>
            </a:endParaRPr>
          </a:p>
        </p:txBody>
      </p:sp>
      <p:sp>
        <p:nvSpPr>
          <p:cNvPr id="13" name="Rectangle 12"/>
          <p:cNvSpPr/>
          <p:nvPr/>
        </p:nvSpPr>
        <p:spPr>
          <a:xfrm>
            <a:off x="709053" y="3356836"/>
            <a:ext cx="171494" cy="135626"/>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a:stretch>
            <a:fillRect/>
          </a:stretch>
        </p:blipFill>
        <p:spPr>
          <a:xfrm>
            <a:off x="5060911" y="2865939"/>
            <a:ext cx="3277057" cy="981212"/>
          </a:xfrm>
          <a:prstGeom prst="rect">
            <a:avLst/>
          </a:prstGeom>
        </p:spPr>
      </p:pic>
      <p:sp>
        <p:nvSpPr>
          <p:cNvPr id="16" name="Title 1"/>
          <p:cNvSpPr txBox="1">
            <a:spLocks/>
          </p:cNvSpPr>
          <p:nvPr/>
        </p:nvSpPr>
        <p:spPr>
          <a:xfrm>
            <a:off x="946807" y="4260301"/>
            <a:ext cx="4115523" cy="158390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Nhưng khi tăng tốc độ thì xe khó mà kiểm soát được khi cần rẻ trái / phải nên các bạn lưu ý điều chỉnh một tốc độ hợp lý để có chiến thuật về đích nhanh</a:t>
            </a:r>
            <a:endParaRPr lang="en-US" sz="2000" dirty="0" smtClean="0">
              <a:solidFill>
                <a:schemeClr val="tx1">
                  <a:lumMod val="95000"/>
                  <a:lumOff val="5000"/>
                </a:schemeClr>
              </a:solidFill>
              <a:ea typeface="Roboto Condensed" pitchFamily="2" charset="0"/>
            </a:endParaRPr>
          </a:p>
        </p:txBody>
      </p:sp>
      <p:sp>
        <p:nvSpPr>
          <p:cNvPr id="17" name="Rectangle 16"/>
          <p:cNvSpPr/>
          <p:nvPr/>
        </p:nvSpPr>
        <p:spPr>
          <a:xfrm>
            <a:off x="709053" y="4403758"/>
            <a:ext cx="171494" cy="135626"/>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621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TextBox 2"/>
          <p:cNvSpPr txBox="1"/>
          <p:nvPr/>
        </p:nvSpPr>
        <p:spPr>
          <a:xfrm>
            <a:off x="1098981" y="609534"/>
            <a:ext cx="39766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Hello zoom:bit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682491"/>
            <a:ext cx="466725" cy="409575"/>
          </a:xfrm>
          <a:prstGeom prst="rect">
            <a:avLst/>
          </a:prstGeom>
        </p:spPr>
      </p:pic>
      <p:sp>
        <p:nvSpPr>
          <p:cNvPr id="9" name="Rounded Rectangle 8"/>
          <p:cNvSpPr/>
          <p:nvPr/>
        </p:nvSpPr>
        <p:spPr>
          <a:xfrm>
            <a:off x="5314753" y="2097308"/>
            <a:ext cx="3023215" cy="3943355"/>
          </a:xfrm>
          <a:prstGeom prst="roundRect">
            <a:avLst>
              <a:gd name="adj" fmla="val 4832"/>
            </a:avLst>
          </a:prstGeom>
          <a:gradFill flip="none" rotWithShape="1">
            <a:gsLst>
              <a:gs pos="15000">
                <a:srgbClr val="67C7DF"/>
              </a:gs>
              <a:gs pos="100000">
                <a:srgbClr val="5EB130"/>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1028" name="Picture 4" descr="https://static.cytron.io/image/cache/catalog/products/ZOOMBIT/zoombit-v2-included-512x5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1925" y="1460954"/>
            <a:ext cx="4876800" cy="487680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5554151" y="3130865"/>
            <a:ext cx="2544417" cy="2585323"/>
          </a:xfrm>
          <a:prstGeom prst="rect">
            <a:avLst/>
          </a:prstGeom>
          <a:noFill/>
        </p:spPr>
        <p:txBody>
          <a:bodyPr wrap="square" rtlCol="0">
            <a:spAutoFit/>
          </a:bodyPr>
          <a:lstStyle/>
          <a:p>
            <a:r>
              <a:rPr lang="en-US" dirty="0">
                <a:solidFill>
                  <a:schemeClr val="bg1"/>
                </a:solidFill>
              </a:rPr>
              <a:t>z</a:t>
            </a:r>
            <a:r>
              <a:rPr lang="en-US" dirty="0" smtClean="0">
                <a:solidFill>
                  <a:schemeClr val="bg1"/>
                </a:solidFill>
              </a:rPr>
              <a:t>oom:bit là một bộ kit xe robot thông minh. Bạn có thể lập trình điều khiển mọi thứ mà nó hỗ trợ như chạy các hướng, bật đèn, nháy Led nhiều màu, xoay đầu, chạy theo lộ trình, nhận biết vật cản...</a:t>
            </a:r>
            <a:endParaRPr lang="en-US" dirty="0">
              <a:solidFill>
                <a:schemeClr val="bg1"/>
              </a:solidFill>
            </a:endParaRPr>
          </a:p>
        </p:txBody>
      </p:sp>
      <p:sp>
        <p:nvSpPr>
          <p:cNvPr id="11" name="TextBox 10"/>
          <p:cNvSpPr txBox="1"/>
          <p:nvPr/>
        </p:nvSpPr>
        <p:spPr>
          <a:xfrm>
            <a:off x="5486400" y="2398643"/>
            <a:ext cx="2570922" cy="430887"/>
          </a:xfrm>
          <a:prstGeom prst="rect">
            <a:avLst/>
          </a:prstGeom>
          <a:noFill/>
        </p:spPr>
        <p:txBody>
          <a:bodyPr wrap="square" rtlCol="0">
            <a:spAutoFit/>
          </a:bodyPr>
          <a:lstStyle/>
          <a:p>
            <a:r>
              <a:rPr lang="en-US" sz="2200" b="1" dirty="0">
                <a:solidFill>
                  <a:schemeClr val="bg1"/>
                </a:solidFill>
              </a:rPr>
              <a:t>z</a:t>
            </a:r>
            <a:r>
              <a:rPr lang="en-US" sz="2200" b="1" dirty="0" smtClean="0">
                <a:solidFill>
                  <a:schemeClr val="bg1"/>
                </a:solidFill>
              </a:rPr>
              <a:t>oom:bit là gì</a:t>
            </a:r>
            <a:endParaRPr lang="en-US" sz="2200" b="1" dirty="0">
              <a:solidFill>
                <a:schemeClr val="bg1"/>
              </a:solidFill>
            </a:endParaRPr>
          </a:p>
        </p:txBody>
      </p:sp>
      <p:cxnSp>
        <p:nvCxnSpPr>
          <p:cNvPr id="13" name="Straight Connector 12"/>
          <p:cNvCxnSpPr/>
          <p:nvPr/>
        </p:nvCxnSpPr>
        <p:spPr>
          <a:xfrm>
            <a:off x="5554151" y="2955235"/>
            <a:ext cx="2544417"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2300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16.1 Cảm biến Makeline</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708193" y="1383403"/>
            <a:ext cx="4340885" cy="1015663"/>
          </a:xfrm>
          <a:prstGeom prst="rect">
            <a:avLst/>
          </a:prstGeom>
          <a:noFill/>
        </p:spPr>
        <p:txBody>
          <a:bodyPr wrap="square" rtlCol="0">
            <a:spAutoFit/>
          </a:bodyPr>
          <a:lstStyle/>
          <a:p>
            <a:r>
              <a:rPr lang="en-US" sz="2000" dirty="0" smtClean="0">
                <a:cs typeface="Arial" panose="020B0604020202020204" pitchFamily="34" charset="0"/>
              </a:rPr>
              <a:t>Bo mạch chứa </a:t>
            </a:r>
            <a:r>
              <a:rPr lang="en-US" sz="2000" b="1" dirty="0" smtClean="0">
                <a:cs typeface="Arial" panose="020B0604020202020204" pitchFamily="34" charset="0"/>
              </a:rPr>
              <a:t>cảm biến dò đường MakeLine </a:t>
            </a:r>
            <a:r>
              <a:rPr lang="en-US" sz="2000" dirty="0" smtClean="0">
                <a:cs typeface="Arial" panose="020B0604020202020204" pitchFamily="34" charset="0"/>
              </a:rPr>
              <a:t>được gắn mặt dưới phía trước của robot xe zoom:bit</a:t>
            </a:r>
            <a:endParaRPr lang="en-US" sz="2000" dirty="0">
              <a:latin typeface="Arial" panose="020B0604020202020204" pitchFamily="34" charset="0"/>
              <a:cs typeface="Arial" panose="020B0604020202020204" pitchFamily="34" charset="0"/>
            </a:endParaRPr>
          </a:p>
        </p:txBody>
      </p:sp>
      <p:sp>
        <p:nvSpPr>
          <p:cNvPr id="20" name="Title 1"/>
          <p:cNvSpPr txBox="1">
            <a:spLocks/>
          </p:cNvSpPr>
          <p:nvPr/>
        </p:nvSpPr>
        <p:spPr>
          <a:xfrm>
            <a:off x="897412" y="5972676"/>
            <a:ext cx="2693928" cy="4281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Kết nối dây điều khiển</a:t>
            </a:r>
            <a:endParaRPr lang="en-US" sz="1800" i="1" dirty="0" smtClean="0">
              <a:solidFill>
                <a:schemeClr val="tx1">
                  <a:lumMod val="95000"/>
                  <a:lumOff val="5000"/>
                </a:schemeClr>
              </a:solidFill>
              <a:ea typeface="Roboto Condensed" pitchFamily="2" charset="0"/>
            </a:endParaRPr>
          </a:p>
        </p:txBody>
      </p:sp>
      <p:sp>
        <p:nvSpPr>
          <p:cNvPr id="22" name="Title 1"/>
          <p:cNvSpPr txBox="1">
            <a:spLocks/>
          </p:cNvSpPr>
          <p:nvPr/>
        </p:nvSpPr>
        <p:spPr>
          <a:xfrm>
            <a:off x="4717775" y="6001822"/>
            <a:ext cx="3334192" cy="4281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Gắn vào mặt dưới của xe</a:t>
            </a:r>
            <a:endParaRPr lang="en-US" sz="1800" i="1" dirty="0" smtClean="0">
              <a:solidFill>
                <a:schemeClr val="tx1">
                  <a:lumMod val="95000"/>
                  <a:lumOff val="5000"/>
                </a:schemeClr>
              </a:solidFill>
              <a:ea typeface="Roboto Condensed" pitchFamily="2" charset="0"/>
            </a:endParaRPr>
          </a:p>
        </p:txBody>
      </p:sp>
      <p:pic>
        <p:nvPicPr>
          <p:cNvPr id="5" name="Picture 4"/>
          <p:cNvPicPr>
            <a:picLocks noChangeAspect="1"/>
          </p:cNvPicPr>
          <p:nvPr/>
        </p:nvPicPr>
        <p:blipFill>
          <a:blip r:embed="rId2"/>
          <a:stretch>
            <a:fillRect/>
          </a:stretch>
        </p:blipFill>
        <p:spPr>
          <a:xfrm>
            <a:off x="897412" y="3334450"/>
            <a:ext cx="7447737" cy="2638226"/>
          </a:xfrm>
          <a:prstGeom prst="rect">
            <a:avLst/>
          </a:prstGeom>
        </p:spPr>
      </p:pic>
      <p:pic>
        <p:nvPicPr>
          <p:cNvPr id="8" name="Picture 7"/>
          <p:cNvPicPr>
            <a:picLocks noChangeAspect="1"/>
          </p:cNvPicPr>
          <p:nvPr/>
        </p:nvPicPr>
        <p:blipFill>
          <a:blip r:embed="rId3"/>
          <a:stretch>
            <a:fillRect/>
          </a:stretch>
        </p:blipFill>
        <p:spPr>
          <a:xfrm>
            <a:off x="5311453" y="1297314"/>
            <a:ext cx="3192722" cy="1874335"/>
          </a:xfrm>
          <a:prstGeom prst="rect">
            <a:avLst/>
          </a:prstGeom>
        </p:spPr>
      </p:pic>
    </p:spTree>
    <p:extLst>
      <p:ext uri="{BB962C8B-B14F-4D97-AF65-F5344CB8AC3E}">
        <p14:creationId xmlns:p14="http://schemas.microsoft.com/office/powerpoint/2010/main" val="132488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16.1 Cảm biến Makeline</a:t>
            </a:r>
            <a:endParaRPr lang="en-US" sz="2400" b="1" dirty="0">
              <a:solidFill>
                <a:srgbClr val="64C7E9"/>
              </a:solidFill>
              <a:latin typeface="UTM Helve" panose="02040603050506020204" pitchFamily="18" charset="0"/>
              <a:ea typeface="Roboto" pitchFamily="2" charset="0"/>
            </a:endParaRPr>
          </a:p>
        </p:txBody>
      </p:sp>
      <p:grpSp>
        <p:nvGrpSpPr>
          <p:cNvPr id="18" name="Group 17"/>
          <p:cNvGrpSpPr/>
          <p:nvPr/>
        </p:nvGrpSpPr>
        <p:grpSpPr>
          <a:xfrm>
            <a:off x="602695" y="1811873"/>
            <a:ext cx="7735273" cy="3158626"/>
            <a:chOff x="602695" y="1703921"/>
            <a:chExt cx="7735273" cy="3158626"/>
          </a:xfrm>
        </p:grpSpPr>
        <p:grpSp>
          <p:nvGrpSpPr>
            <p:cNvPr id="9" name="Group 8"/>
            <p:cNvGrpSpPr/>
            <p:nvPr/>
          </p:nvGrpSpPr>
          <p:grpSpPr>
            <a:xfrm>
              <a:off x="602695" y="1703921"/>
              <a:ext cx="7735273" cy="3158626"/>
              <a:chOff x="602695" y="2213755"/>
              <a:chExt cx="7735273" cy="3158626"/>
            </a:xfrm>
          </p:grpSpPr>
          <p:pic>
            <p:nvPicPr>
              <p:cNvPr id="3" name="Picture 2"/>
              <p:cNvPicPr>
                <a:picLocks noChangeAspect="1"/>
              </p:cNvPicPr>
              <p:nvPr/>
            </p:nvPicPr>
            <p:blipFill>
              <a:blip r:embed="rId2"/>
              <a:stretch>
                <a:fillRect/>
              </a:stretch>
            </p:blipFill>
            <p:spPr>
              <a:xfrm>
                <a:off x="602695" y="2213755"/>
                <a:ext cx="7735273" cy="3158626"/>
              </a:xfrm>
              <a:prstGeom prst="rect">
                <a:avLst/>
              </a:prstGeom>
            </p:spPr>
          </p:pic>
          <p:sp>
            <p:nvSpPr>
              <p:cNvPr id="6" name="Rectangle 5"/>
              <p:cNvSpPr/>
              <p:nvPr/>
            </p:nvSpPr>
            <p:spPr>
              <a:xfrm>
                <a:off x="2146852" y="2213755"/>
                <a:ext cx="4412974" cy="529445"/>
              </a:xfrm>
              <a:prstGeom prst="rect">
                <a:avLst/>
              </a:prstGeom>
              <a:solidFill>
                <a:srgbClr val="FFF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02695" y="3793068"/>
                <a:ext cx="1345375" cy="1579313"/>
              </a:xfrm>
              <a:prstGeom prst="rect">
                <a:avLst/>
              </a:prstGeom>
              <a:solidFill>
                <a:srgbClr val="FFF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586591" y="2825659"/>
                <a:ext cx="751377" cy="1579313"/>
              </a:xfrm>
              <a:prstGeom prst="rect">
                <a:avLst/>
              </a:prstGeom>
              <a:solidFill>
                <a:srgbClr val="FFF7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Oval 9"/>
            <p:cNvSpPr/>
            <p:nvPr/>
          </p:nvSpPr>
          <p:spPr>
            <a:xfrm>
              <a:off x="7619401" y="2512807"/>
              <a:ext cx="599294" cy="59929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1" name="Oval 10"/>
            <p:cNvSpPr/>
            <p:nvPr/>
          </p:nvSpPr>
          <p:spPr>
            <a:xfrm>
              <a:off x="1046323" y="2592320"/>
              <a:ext cx="599294" cy="599294"/>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2</a:t>
              </a:r>
              <a:endParaRPr lang="en-US" dirty="0"/>
            </a:p>
          </p:txBody>
        </p:sp>
        <p:sp>
          <p:nvSpPr>
            <p:cNvPr id="12" name="TextBox 11"/>
            <p:cNvSpPr txBox="1"/>
            <p:nvPr/>
          </p:nvSpPr>
          <p:spPr>
            <a:xfrm>
              <a:off x="2396365" y="1780865"/>
              <a:ext cx="4439478" cy="646331"/>
            </a:xfrm>
            <a:prstGeom prst="rect">
              <a:avLst/>
            </a:prstGeom>
            <a:noFill/>
          </p:spPr>
          <p:txBody>
            <a:bodyPr wrap="square" rtlCol="0">
              <a:spAutoFit/>
            </a:bodyPr>
            <a:lstStyle/>
            <a:p>
              <a:pPr algn="ctr"/>
              <a:r>
                <a:rPr lang="vi-VN" dirty="0"/>
                <a:t>5 cảm biến IR, nó có thể dò đường có chiều rộng từ 13mm đến 30mm</a:t>
              </a:r>
              <a:endParaRPr lang="en-US" b="1" dirty="0"/>
            </a:p>
          </p:txBody>
        </p:sp>
      </p:grpSp>
      <p:sp>
        <p:nvSpPr>
          <p:cNvPr id="13" name="TextBox 12"/>
          <p:cNvSpPr txBox="1"/>
          <p:nvPr/>
        </p:nvSpPr>
        <p:spPr>
          <a:xfrm>
            <a:off x="538451" y="1223107"/>
            <a:ext cx="7629775" cy="400110"/>
          </a:xfrm>
          <a:prstGeom prst="rect">
            <a:avLst/>
          </a:prstGeom>
          <a:noFill/>
        </p:spPr>
        <p:txBody>
          <a:bodyPr wrap="square" rtlCol="0">
            <a:spAutoFit/>
          </a:bodyPr>
          <a:lstStyle/>
          <a:p>
            <a:r>
              <a:rPr lang="en-US" sz="2000" dirty="0" smtClean="0">
                <a:cs typeface="Arial" panose="020B0604020202020204" pitchFamily="34" charset="0"/>
              </a:rPr>
              <a:t>Thông tin chi tiết về cấu trúc của bo mạch MakeLine</a:t>
            </a:r>
            <a:endParaRPr lang="en-US" sz="2000" dirty="0">
              <a:latin typeface="Arial" panose="020B0604020202020204" pitchFamily="34" charset="0"/>
              <a:cs typeface="Arial" panose="020B0604020202020204" pitchFamily="34" charset="0"/>
            </a:endParaRPr>
          </a:p>
        </p:txBody>
      </p:sp>
      <p:sp>
        <p:nvSpPr>
          <p:cNvPr id="14" name="Oval 13"/>
          <p:cNvSpPr/>
          <p:nvPr/>
        </p:nvSpPr>
        <p:spPr>
          <a:xfrm>
            <a:off x="567966" y="5101590"/>
            <a:ext cx="411416" cy="4114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a:t>
            </a:r>
            <a:endParaRPr lang="en-US" dirty="0"/>
          </a:p>
        </p:txBody>
      </p:sp>
      <p:sp>
        <p:nvSpPr>
          <p:cNvPr id="15" name="Oval 14"/>
          <p:cNvSpPr/>
          <p:nvPr/>
        </p:nvSpPr>
        <p:spPr>
          <a:xfrm>
            <a:off x="567966" y="5750946"/>
            <a:ext cx="411416" cy="411416"/>
          </a:xfrm>
          <a:prstGeom prst="ellipse">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en-US" dirty="0"/>
          </a:p>
        </p:txBody>
      </p:sp>
      <p:sp>
        <p:nvSpPr>
          <p:cNvPr id="16" name="TextBox 15"/>
          <p:cNvSpPr txBox="1"/>
          <p:nvPr/>
        </p:nvSpPr>
        <p:spPr>
          <a:xfrm>
            <a:off x="1046323" y="5107185"/>
            <a:ext cx="7448320" cy="400110"/>
          </a:xfrm>
          <a:prstGeom prst="rect">
            <a:avLst/>
          </a:prstGeom>
          <a:noFill/>
        </p:spPr>
        <p:txBody>
          <a:bodyPr wrap="square" rtlCol="0">
            <a:spAutoFit/>
          </a:bodyPr>
          <a:lstStyle/>
          <a:p>
            <a:r>
              <a:rPr lang="en-US" sz="2000" dirty="0" smtClean="0">
                <a:cs typeface="Arial" panose="020B0604020202020204" pitchFamily="34" charset="0"/>
              </a:rPr>
              <a:t>Nút nhấn CALIBRATE để kích hoạt chế độ nhận diện đường đi</a:t>
            </a:r>
            <a:endParaRPr lang="en-US" sz="2000" dirty="0">
              <a:latin typeface="Arial" panose="020B0604020202020204" pitchFamily="34" charset="0"/>
              <a:cs typeface="Arial" panose="020B0604020202020204" pitchFamily="34" charset="0"/>
            </a:endParaRPr>
          </a:p>
        </p:txBody>
      </p:sp>
      <p:sp>
        <p:nvSpPr>
          <p:cNvPr id="17" name="TextBox 16"/>
          <p:cNvSpPr txBox="1"/>
          <p:nvPr/>
        </p:nvSpPr>
        <p:spPr>
          <a:xfrm>
            <a:off x="1046323" y="5743289"/>
            <a:ext cx="7448320" cy="707886"/>
          </a:xfrm>
          <a:prstGeom prst="rect">
            <a:avLst/>
          </a:prstGeom>
          <a:noFill/>
        </p:spPr>
        <p:txBody>
          <a:bodyPr wrap="square" rtlCol="0">
            <a:spAutoFit/>
          </a:bodyPr>
          <a:lstStyle/>
          <a:p>
            <a:r>
              <a:rPr lang="en-US" sz="2000" dirty="0" smtClean="0">
                <a:cs typeface="Arial" panose="020B0604020202020204" pitchFamily="34" charset="0"/>
              </a:rPr>
              <a:t>Công tắc chuyển chế độ nhận diện đường đi là màu ĐEN hay TRẮNG</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175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16.2 Cách sử dụng Cảm biến MakeLine</a:t>
            </a:r>
            <a:endParaRPr lang="en-US" sz="2400" b="1" dirty="0">
              <a:solidFill>
                <a:srgbClr val="64C7E9"/>
              </a:solidFill>
              <a:latin typeface="UTM Helve" panose="02040603050506020204" pitchFamily="18" charset="0"/>
              <a:ea typeface="Roboto" pitchFamily="2" charset="0"/>
            </a:endParaRPr>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TextBox 11"/>
          <p:cNvSpPr txBox="1"/>
          <p:nvPr/>
        </p:nvSpPr>
        <p:spPr>
          <a:xfrm>
            <a:off x="847277" y="1390078"/>
            <a:ext cx="7629775" cy="1015663"/>
          </a:xfrm>
          <a:prstGeom prst="rect">
            <a:avLst/>
          </a:prstGeom>
          <a:noFill/>
        </p:spPr>
        <p:txBody>
          <a:bodyPr wrap="square" rtlCol="0">
            <a:spAutoFit/>
          </a:bodyPr>
          <a:lstStyle/>
          <a:p>
            <a:r>
              <a:rPr lang="en-US" sz="2000" dirty="0" smtClean="0">
                <a:cs typeface="Arial" panose="020B0604020202020204" pitchFamily="34" charset="0"/>
              </a:rPr>
              <a:t>Cũng giống như các thành phần khác, bo mạch chứa cảm biến Makeline được kết nối với bo mạch reka:bit để truyền tín hiệu giá trị cảm biến đo được lên cho micro:bit xử lý</a:t>
            </a:r>
            <a:endParaRPr lang="en-US" sz="2000" dirty="0">
              <a:latin typeface="Arial" panose="020B0604020202020204" pitchFamily="34" charset="0"/>
              <a:cs typeface="Arial" panose="020B0604020202020204" pitchFamily="34" charset="0"/>
            </a:endParaRPr>
          </a:p>
        </p:txBody>
      </p:sp>
      <p:sp>
        <p:nvSpPr>
          <p:cNvPr id="10" name="Rectangle 9"/>
          <p:cNvSpPr/>
          <p:nvPr/>
        </p:nvSpPr>
        <p:spPr>
          <a:xfrm>
            <a:off x="609523" y="150878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847277" y="5569048"/>
            <a:ext cx="7629775" cy="707886"/>
          </a:xfrm>
          <a:prstGeom prst="rect">
            <a:avLst/>
          </a:prstGeom>
          <a:noFill/>
        </p:spPr>
        <p:txBody>
          <a:bodyPr wrap="square" rtlCol="0">
            <a:spAutoFit/>
          </a:bodyPr>
          <a:lstStyle/>
          <a:p>
            <a:r>
              <a:rPr lang="en-US" sz="2000" dirty="0" smtClean="0">
                <a:cs typeface="Arial" panose="020B0604020202020204" pitchFamily="34" charset="0"/>
              </a:rPr>
              <a:t>Dựa vào kết quả cảm biến thu được chúng ta có thể cho xe chạy theo một đường màu đen như hình trên</a:t>
            </a:r>
            <a:endParaRPr lang="en-US" sz="2000" dirty="0">
              <a:latin typeface="Arial" panose="020B0604020202020204" pitchFamily="34" charset="0"/>
              <a:cs typeface="Arial" panose="020B0604020202020204" pitchFamily="34" charset="0"/>
            </a:endParaRPr>
          </a:p>
        </p:txBody>
      </p:sp>
      <p:sp>
        <p:nvSpPr>
          <p:cNvPr id="13" name="Rectangle 12"/>
          <p:cNvSpPr/>
          <p:nvPr/>
        </p:nvSpPr>
        <p:spPr>
          <a:xfrm>
            <a:off x="609523" y="5687759"/>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stretch>
            <a:fillRect/>
          </a:stretch>
        </p:blipFill>
        <p:spPr>
          <a:xfrm>
            <a:off x="913449" y="2600615"/>
            <a:ext cx="7005599" cy="2526029"/>
          </a:xfrm>
          <a:prstGeom prst="rect">
            <a:avLst/>
          </a:prstGeom>
        </p:spPr>
      </p:pic>
    </p:spTree>
    <p:extLst>
      <p:ext uri="{BB962C8B-B14F-4D97-AF65-F5344CB8AC3E}">
        <p14:creationId xmlns:p14="http://schemas.microsoft.com/office/powerpoint/2010/main" val="2198906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16.2 Cách sử dụng Cảm biến MakeLine</a:t>
            </a:r>
            <a:endParaRPr lang="en-US" sz="2400" b="1" dirty="0">
              <a:solidFill>
                <a:srgbClr val="64C7E9"/>
              </a:solidFill>
              <a:latin typeface="UTM Helve" panose="02040603050506020204" pitchFamily="18" charset="0"/>
              <a:ea typeface="Roboto" pitchFamily="2" charset="0"/>
            </a:endParaRPr>
          </a:p>
        </p:txBody>
      </p:sp>
      <p:grpSp>
        <p:nvGrpSpPr>
          <p:cNvPr id="14" name="Group 13"/>
          <p:cNvGrpSpPr/>
          <p:nvPr/>
        </p:nvGrpSpPr>
        <p:grpSpPr>
          <a:xfrm>
            <a:off x="943237" y="1185637"/>
            <a:ext cx="7206850" cy="5392250"/>
            <a:chOff x="943237" y="1185637"/>
            <a:chExt cx="7206850" cy="5392250"/>
          </a:xfrm>
        </p:grpSpPr>
        <p:pic>
          <p:nvPicPr>
            <p:cNvPr id="3" name="Picture 2"/>
            <p:cNvPicPr>
              <a:picLocks noChangeAspect="1"/>
            </p:cNvPicPr>
            <p:nvPr/>
          </p:nvPicPr>
          <p:blipFill>
            <a:blip r:embed="rId2"/>
            <a:stretch>
              <a:fillRect/>
            </a:stretch>
          </p:blipFill>
          <p:spPr>
            <a:xfrm>
              <a:off x="943237" y="1185637"/>
              <a:ext cx="7206850" cy="5392250"/>
            </a:xfrm>
            <a:prstGeom prst="rect">
              <a:avLst/>
            </a:prstGeom>
          </p:spPr>
        </p:pic>
        <p:sp>
          <p:nvSpPr>
            <p:cNvPr id="6" name="Rectangle 5"/>
            <p:cNvSpPr/>
            <p:nvPr/>
          </p:nvSpPr>
          <p:spPr>
            <a:xfrm>
              <a:off x="1749287" y="1497496"/>
              <a:ext cx="1179443" cy="410817"/>
            </a:xfrm>
            <a:prstGeom prst="rect">
              <a:avLst/>
            </a:prstGeom>
            <a:solidFill>
              <a:srgbClr val="0C7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873424" y="1358347"/>
              <a:ext cx="1311965" cy="689113"/>
            </a:xfrm>
            <a:prstGeom prst="rect">
              <a:avLst/>
            </a:prstGeom>
            <a:solidFill>
              <a:srgbClr val="0C7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556450" y="1358347"/>
              <a:ext cx="2362598" cy="788505"/>
            </a:xfrm>
            <a:prstGeom prst="rect">
              <a:avLst/>
            </a:prstGeom>
            <a:solidFill>
              <a:srgbClr val="0C779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516693" y="2312503"/>
              <a:ext cx="2362598" cy="563219"/>
            </a:xfrm>
            <a:prstGeom prst="rect">
              <a:avLst/>
            </a:prstGeom>
            <a:solidFill>
              <a:srgbClr val="EA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16693" y="4088295"/>
              <a:ext cx="2362598" cy="563219"/>
            </a:xfrm>
            <a:prstGeom prst="rect">
              <a:avLst/>
            </a:prstGeom>
            <a:solidFill>
              <a:srgbClr val="EA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516693" y="5811078"/>
              <a:ext cx="2362598" cy="563219"/>
            </a:xfrm>
            <a:prstGeom prst="rect">
              <a:avLst/>
            </a:prstGeom>
            <a:solidFill>
              <a:srgbClr val="EAF6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516693" y="4883426"/>
              <a:ext cx="2362598" cy="563219"/>
            </a:xfrm>
            <a:prstGeom prst="rect">
              <a:avLst/>
            </a:prstGeom>
            <a:solidFill>
              <a:srgbClr val="D2EC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5516693" y="3067878"/>
              <a:ext cx="2362598" cy="563219"/>
            </a:xfrm>
            <a:prstGeom prst="rect">
              <a:avLst/>
            </a:prstGeom>
            <a:solidFill>
              <a:srgbClr val="D2EC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1267477" y="1497496"/>
            <a:ext cx="2133600" cy="369332"/>
          </a:xfrm>
          <a:prstGeom prst="rect">
            <a:avLst/>
          </a:prstGeom>
          <a:noFill/>
        </p:spPr>
        <p:txBody>
          <a:bodyPr wrap="square" rtlCol="0">
            <a:spAutoFit/>
          </a:bodyPr>
          <a:lstStyle/>
          <a:p>
            <a:r>
              <a:rPr lang="en-US" b="1" dirty="0" smtClean="0">
                <a:solidFill>
                  <a:schemeClr val="bg1"/>
                </a:solidFill>
              </a:rPr>
              <a:t>Tín hiệu cảm biến</a:t>
            </a:r>
            <a:endParaRPr lang="en-US" b="1" dirty="0">
              <a:solidFill>
                <a:schemeClr val="bg1"/>
              </a:solidFill>
            </a:endParaRPr>
          </a:p>
        </p:txBody>
      </p:sp>
      <p:sp>
        <p:nvSpPr>
          <p:cNvPr id="16" name="TextBox 15"/>
          <p:cNvSpPr txBox="1"/>
          <p:nvPr/>
        </p:nvSpPr>
        <p:spPr>
          <a:xfrm>
            <a:off x="3809782" y="1379737"/>
            <a:ext cx="1473760" cy="646331"/>
          </a:xfrm>
          <a:prstGeom prst="rect">
            <a:avLst/>
          </a:prstGeom>
          <a:noFill/>
        </p:spPr>
        <p:txBody>
          <a:bodyPr wrap="square" rtlCol="0">
            <a:spAutoFit/>
          </a:bodyPr>
          <a:lstStyle/>
          <a:p>
            <a:r>
              <a:rPr lang="en-US" b="1" dirty="0" smtClean="0">
                <a:solidFill>
                  <a:schemeClr val="bg1"/>
                </a:solidFill>
              </a:rPr>
              <a:t>Giá trị </a:t>
            </a:r>
          </a:p>
          <a:p>
            <a:r>
              <a:rPr lang="en-US" b="1" dirty="0" smtClean="0">
                <a:solidFill>
                  <a:schemeClr val="bg1"/>
                </a:solidFill>
              </a:rPr>
              <a:t>nhận được</a:t>
            </a:r>
            <a:endParaRPr lang="en-US" b="1" dirty="0">
              <a:solidFill>
                <a:schemeClr val="bg1"/>
              </a:solidFill>
            </a:endParaRPr>
          </a:p>
        </p:txBody>
      </p:sp>
      <p:sp>
        <p:nvSpPr>
          <p:cNvPr id="17" name="TextBox 16"/>
          <p:cNvSpPr txBox="1"/>
          <p:nvPr/>
        </p:nvSpPr>
        <p:spPr>
          <a:xfrm>
            <a:off x="5556450" y="1386362"/>
            <a:ext cx="1491087" cy="646331"/>
          </a:xfrm>
          <a:prstGeom prst="rect">
            <a:avLst/>
          </a:prstGeom>
          <a:noFill/>
        </p:spPr>
        <p:txBody>
          <a:bodyPr wrap="square" rtlCol="0">
            <a:spAutoFit/>
          </a:bodyPr>
          <a:lstStyle/>
          <a:p>
            <a:r>
              <a:rPr lang="en-US" b="1" dirty="0" smtClean="0">
                <a:solidFill>
                  <a:schemeClr val="bg1"/>
                </a:solidFill>
              </a:rPr>
              <a:t>Hành động tương ứng</a:t>
            </a:r>
            <a:endParaRPr lang="en-US" b="1" dirty="0">
              <a:solidFill>
                <a:schemeClr val="bg1"/>
              </a:solidFill>
            </a:endParaRPr>
          </a:p>
        </p:txBody>
      </p:sp>
      <p:sp>
        <p:nvSpPr>
          <p:cNvPr id="18" name="TextBox 17"/>
          <p:cNvSpPr txBox="1"/>
          <p:nvPr/>
        </p:nvSpPr>
        <p:spPr>
          <a:xfrm>
            <a:off x="5393636" y="2298980"/>
            <a:ext cx="2322841" cy="646331"/>
          </a:xfrm>
          <a:prstGeom prst="rect">
            <a:avLst/>
          </a:prstGeom>
          <a:noFill/>
        </p:spPr>
        <p:txBody>
          <a:bodyPr wrap="square" rtlCol="0">
            <a:spAutoFit/>
          </a:bodyPr>
          <a:lstStyle/>
          <a:p>
            <a:r>
              <a:rPr lang="en-US" dirty="0" smtClean="0"/>
              <a:t>Xe đi thẳng theo vạch Đen</a:t>
            </a:r>
            <a:endParaRPr lang="en-US" dirty="0"/>
          </a:p>
        </p:txBody>
      </p:sp>
      <p:sp>
        <p:nvSpPr>
          <p:cNvPr id="19" name="TextBox 18"/>
          <p:cNvSpPr txBox="1"/>
          <p:nvPr/>
        </p:nvSpPr>
        <p:spPr>
          <a:xfrm>
            <a:off x="5393636" y="3173924"/>
            <a:ext cx="2485656" cy="646331"/>
          </a:xfrm>
          <a:prstGeom prst="rect">
            <a:avLst/>
          </a:prstGeom>
          <a:noFill/>
        </p:spPr>
        <p:txBody>
          <a:bodyPr wrap="square" rtlCol="0">
            <a:spAutoFit/>
          </a:bodyPr>
          <a:lstStyle/>
          <a:p>
            <a:r>
              <a:rPr lang="en-US" dirty="0" smtClean="0"/>
              <a:t>Xe đi rẻ trái một chút để bám theo vạch Đen</a:t>
            </a:r>
            <a:endParaRPr lang="en-US" dirty="0"/>
          </a:p>
        </p:txBody>
      </p:sp>
      <p:sp>
        <p:nvSpPr>
          <p:cNvPr id="20" name="TextBox 19"/>
          <p:cNvSpPr txBox="1"/>
          <p:nvPr/>
        </p:nvSpPr>
        <p:spPr>
          <a:xfrm>
            <a:off x="5393636" y="3955802"/>
            <a:ext cx="2485656" cy="646331"/>
          </a:xfrm>
          <a:prstGeom prst="rect">
            <a:avLst/>
          </a:prstGeom>
          <a:noFill/>
        </p:spPr>
        <p:txBody>
          <a:bodyPr wrap="square" rtlCol="0">
            <a:spAutoFit/>
          </a:bodyPr>
          <a:lstStyle/>
          <a:p>
            <a:r>
              <a:rPr lang="en-US" dirty="0" smtClean="0"/>
              <a:t>Xe đi rẻ phải một chút để bám theo vạch Đen</a:t>
            </a:r>
            <a:endParaRPr lang="en-US" dirty="0"/>
          </a:p>
        </p:txBody>
      </p:sp>
      <p:sp>
        <p:nvSpPr>
          <p:cNvPr id="21" name="TextBox 20"/>
          <p:cNvSpPr txBox="1"/>
          <p:nvPr/>
        </p:nvSpPr>
        <p:spPr>
          <a:xfrm>
            <a:off x="5393636" y="4856950"/>
            <a:ext cx="2485656" cy="646331"/>
          </a:xfrm>
          <a:prstGeom prst="rect">
            <a:avLst/>
          </a:prstGeom>
          <a:noFill/>
        </p:spPr>
        <p:txBody>
          <a:bodyPr wrap="square" rtlCol="0">
            <a:spAutoFit/>
          </a:bodyPr>
          <a:lstStyle/>
          <a:p>
            <a:r>
              <a:rPr lang="en-US" dirty="0" smtClean="0"/>
              <a:t>Xe đi rẻ trái góc rộng hơn để bám vạch Đen</a:t>
            </a:r>
            <a:endParaRPr lang="en-US" dirty="0"/>
          </a:p>
        </p:txBody>
      </p:sp>
      <p:sp>
        <p:nvSpPr>
          <p:cNvPr id="22" name="TextBox 21"/>
          <p:cNvSpPr txBox="1"/>
          <p:nvPr/>
        </p:nvSpPr>
        <p:spPr>
          <a:xfrm>
            <a:off x="5393636" y="5638828"/>
            <a:ext cx="2485656" cy="646331"/>
          </a:xfrm>
          <a:prstGeom prst="rect">
            <a:avLst/>
          </a:prstGeom>
          <a:noFill/>
        </p:spPr>
        <p:txBody>
          <a:bodyPr wrap="square" rtlCol="0">
            <a:spAutoFit/>
          </a:bodyPr>
          <a:lstStyle/>
          <a:p>
            <a:r>
              <a:rPr lang="en-US" dirty="0" smtClean="0"/>
              <a:t>Xe đi rẻ phải góc rộng hơn để bám vạch Đen</a:t>
            </a:r>
            <a:endParaRPr lang="en-US" dirty="0"/>
          </a:p>
        </p:txBody>
      </p:sp>
    </p:spTree>
    <p:extLst>
      <p:ext uri="{BB962C8B-B14F-4D97-AF65-F5344CB8AC3E}">
        <p14:creationId xmlns:p14="http://schemas.microsoft.com/office/powerpoint/2010/main" val="4201034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1866598"/>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1748371"/>
            <a:ext cx="7762295" cy="707886"/>
          </a:xfrm>
          <a:prstGeom prst="rect">
            <a:avLst/>
          </a:prstGeom>
          <a:noFill/>
        </p:spPr>
        <p:txBody>
          <a:bodyPr wrap="square" rtlCol="0">
            <a:spAutoFit/>
          </a:bodyPr>
          <a:lstStyle/>
          <a:p>
            <a:r>
              <a:rPr lang="vi-VN" sz="2000" dirty="0">
                <a:cs typeface="Arial" panose="020B0604020202020204" pitchFamily="34" charset="0"/>
              </a:rPr>
              <a:t>Trong MakeCode --&gt; Chọn </a:t>
            </a:r>
            <a:r>
              <a:rPr lang="en-US" sz="2000" dirty="0" smtClean="0">
                <a:cs typeface="Arial" panose="020B0604020202020204" pitchFamily="34" charset="0"/>
              </a:rPr>
              <a:t>khối</a:t>
            </a:r>
            <a:r>
              <a:rPr lang="vi-VN" sz="2000" dirty="0" smtClean="0">
                <a:cs typeface="Arial" panose="020B0604020202020204" pitchFamily="34" charset="0"/>
              </a:rPr>
              <a:t> </a:t>
            </a:r>
            <a:r>
              <a:rPr lang="vi-VN" sz="2000" dirty="0">
                <a:cs typeface="Arial" panose="020B0604020202020204" pitchFamily="34" charset="0"/>
              </a:rPr>
              <a:t>Extentions -&gt; Sau đó </a:t>
            </a:r>
            <a:r>
              <a:rPr lang="vi-VN" sz="2000" dirty="0" smtClean="0">
                <a:cs typeface="Arial" panose="020B0604020202020204" pitchFamily="34" charset="0"/>
              </a:rPr>
              <a:t>tìm</a:t>
            </a:r>
            <a:r>
              <a:rPr lang="en-US" sz="2000" dirty="0" smtClean="0">
                <a:cs typeface="Arial" panose="020B0604020202020204" pitchFamily="34" charset="0"/>
              </a:rPr>
              <a:t> kiếm</a:t>
            </a:r>
            <a:r>
              <a:rPr lang="vi-VN" sz="2000" dirty="0" smtClean="0">
                <a:cs typeface="Arial" panose="020B0604020202020204" pitchFamily="34" charset="0"/>
              </a:rPr>
              <a:t> </a:t>
            </a:r>
            <a:r>
              <a:rPr lang="vi-VN" sz="2000" dirty="0">
                <a:cs typeface="Arial" panose="020B0604020202020204" pitchFamily="34" charset="0"/>
              </a:rPr>
              <a:t>với từ khóa </a:t>
            </a:r>
            <a:r>
              <a:rPr lang="vi-VN" sz="2000" dirty="0" smtClean="0">
                <a:cs typeface="Arial" panose="020B0604020202020204" pitchFamily="34" charset="0"/>
              </a:rPr>
              <a:t>zoom:bit</a:t>
            </a:r>
            <a:r>
              <a:rPr lang="en-US" sz="2000" dirty="0" smtClean="0">
                <a:cs typeface="Arial" panose="020B0604020202020204" pitchFamily="34" charset="0"/>
              </a:rPr>
              <a:t>. Bạn sẽ thấy kết quả như hình dưới đây</a:t>
            </a:r>
            <a:endParaRPr lang="en-US"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stretch>
            <a:fillRect/>
          </a:stretch>
        </p:blipFill>
        <p:spPr>
          <a:xfrm>
            <a:off x="1437551" y="2632134"/>
            <a:ext cx="6876379" cy="3840437"/>
          </a:xfrm>
          <a:prstGeom prst="rect">
            <a:avLst/>
          </a:prstGeom>
        </p:spPr>
      </p:pic>
      <p:sp>
        <p:nvSpPr>
          <p:cNvPr id="9" name="TextBox 8"/>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16.2 Cách sử dụng Cảm biến MakeLine</a:t>
            </a:r>
            <a:endParaRPr lang="en-US" sz="2400" b="1" dirty="0">
              <a:solidFill>
                <a:srgbClr val="64C7E9"/>
              </a:solidFill>
              <a:latin typeface="UTM Helve" panose="02040603050506020204" pitchFamily="18" charset="0"/>
              <a:ea typeface="Roboto" pitchFamily="2" charset="0"/>
            </a:endParaRPr>
          </a:p>
        </p:txBody>
      </p:sp>
      <p:sp>
        <p:nvSpPr>
          <p:cNvPr id="10" name="TextBox 9"/>
          <p:cNvSpPr txBox="1"/>
          <p:nvPr/>
        </p:nvSpPr>
        <p:spPr>
          <a:xfrm>
            <a:off x="1098981" y="1232387"/>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Cài đặt Extentions</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28" y="1268234"/>
            <a:ext cx="466725" cy="409575"/>
          </a:xfrm>
          <a:prstGeom prst="rect">
            <a:avLst/>
          </a:prstGeom>
        </p:spPr>
      </p:pic>
    </p:spTree>
    <p:extLst>
      <p:ext uri="{BB962C8B-B14F-4D97-AF65-F5344CB8AC3E}">
        <p14:creationId xmlns:p14="http://schemas.microsoft.com/office/powerpoint/2010/main" val="1318983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utoShape 2" descr="https://cdn.sanity.io/images/ajwvhvgo/production/1d5802331620511efe3b5de846ac15de85b508e3-383x313.gif?bg=fff&amp;w=1.3333333333333333&amp;h=0&amp;q=90&amp;fit=min&amp;auto=forma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755297" y="2744435"/>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994594" y="2641568"/>
            <a:ext cx="7762295" cy="400110"/>
          </a:xfrm>
          <a:prstGeom prst="rect">
            <a:avLst/>
          </a:prstGeom>
          <a:noFill/>
        </p:spPr>
        <p:txBody>
          <a:bodyPr wrap="square" rtlCol="0">
            <a:spAutoFit/>
          </a:bodyPr>
          <a:lstStyle/>
          <a:p>
            <a:r>
              <a:rPr lang="en-US" sz="2000" dirty="0" smtClean="0">
                <a:cs typeface="Arial" panose="020B0604020202020204" pitchFamily="34" charset="0"/>
              </a:rPr>
              <a:t>Click chọn extention zoombit, đợi một lúc chương trình cài đặt</a:t>
            </a:r>
            <a:endParaRPr lang="en-US" sz="2000"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stretch>
            <a:fillRect/>
          </a:stretch>
        </p:blipFill>
        <p:spPr>
          <a:xfrm>
            <a:off x="755297" y="3424991"/>
            <a:ext cx="1667108" cy="885949"/>
          </a:xfrm>
          <a:prstGeom prst="rect">
            <a:avLst/>
          </a:prstGeom>
        </p:spPr>
      </p:pic>
      <p:sp>
        <p:nvSpPr>
          <p:cNvPr id="10" name="TextBox 9"/>
          <p:cNvSpPr txBox="1"/>
          <p:nvPr/>
        </p:nvSpPr>
        <p:spPr>
          <a:xfrm>
            <a:off x="2681430" y="3230137"/>
            <a:ext cx="4942380" cy="707886"/>
          </a:xfrm>
          <a:prstGeom prst="rect">
            <a:avLst/>
          </a:prstGeom>
          <a:noFill/>
        </p:spPr>
        <p:txBody>
          <a:bodyPr wrap="square" rtlCol="0">
            <a:spAutoFit/>
          </a:bodyPr>
          <a:lstStyle/>
          <a:p>
            <a:r>
              <a:rPr lang="en-US" sz="2000" dirty="0" smtClean="0">
                <a:cs typeface="Arial" panose="020B0604020202020204" pitchFamily="34" charset="0"/>
              </a:rPr>
              <a:t>Cài xong bạn sẽ thấy nó có thêm 2 khối như hình bên.</a:t>
            </a:r>
            <a:endParaRPr lang="en-US" sz="2000" dirty="0">
              <a:latin typeface="Arial" panose="020B0604020202020204" pitchFamily="34" charset="0"/>
              <a:cs typeface="Arial" panose="020B0604020202020204" pitchFamily="34" charset="0"/>
            </a:endParaRPr>
          </a:p>
        </p:txBody>
      </p:sp>
      <p:sp>
        <p:nvSpPr>
          <p:cNvPr id="11" name="TextBox 10"/>
          <p:cNvSpPr txBox="1"/>
          <p:nvPr/>
        </p:nvSpPr>
        <p:spPr>
          <a:xfrm>
            <a:off x="2681430" y="3987774"/>
            <a:ext cx="6184274" cy="369332"/>
          </a:xfrm>
          <a:prstGeom prst="rect">
            <a:avLst/>
          </a:prstGeom>
          <a:noFill/>
        </p:spPr>
        <p:txBody>
          <a:bodyPr wrap="square" rtlCol="0">
            <a:spAutoFit/>
          </a:bodyPr>
          <a:lstStyle/>
          <a:p>
            <a:r>
              <a:rPr lang="en-US" i="1" dirty="0" smtClean="0">
                <a:cs typeface="Arial" panose="020B0604020202020204" pitchFamily="34" charset="0"/>
              </a:rPr>
              <a:t>Lưu ý: cài đặt này chỉ có hiệu lực trong phạm vi một project</a:t>
            </a:r>
            <a:endParaRPr lang="en-US" i="1" dirty="0">
              <a:latin typeface="Arial" panose="020B0604020202020204" pitchFamily="34" charset="0"/>
              <a:cs typeface="Arial" panose="020B0604020202020204" pitchFamily="34" charset="0"/>
            </a:endParaRPr>
          </a:p>
        </p:txBody>
      </p:sp>
      <p:sp>
        <p:nvSpPr>
          <p:cNvPr id="12" name="Rectangle 11"/>
          <p:cNvSpPr/>
          <p:nvPr/>
        </p:nvSpPr>
        <p:spPr>
          <a:xfrm>
            <a:off x="755297" y="488014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994594" y="4761916"/>
            <a:ext cx="7762295" cy="707886"/>
          </a:xfrm>
          <a:prstGeom prst="rect">
            <a:avLst/>
          </a:prstGeom>
          <a:noFill/>
        </p:spPr>
        <p:txBody>
          <a:bodyPr wrap="square" rtlCol="0">
            <a:spAutoFit/>
          </a:bodyPr>
          <a:lstStyle/>
          <a:p>
            <a:r>
              <a:rPr lang="en-US" sz="2000" dirty="0" smtClean="0">
                <a:cs typeface="Arial" panose="020B0604020202020204" pitchFamily="34" charset="0"/>
              </a:rPr>
              <a:t>2 khối này sẽ chứa các block để giúp cho chúng ta tương tác đến tất cả thành phần có trên zoom:bit và reka:bit</a:t>
            </a:r>
            <a:endParaRPr lang="en-US" sz="2000" dirty="0">
              <a:latin typeface="Arial" panose="020B0604020202020204" pitchFamily="34" charset="0"/>
              <a:cs typeface="Arial" panose="020B0604020202020204" pitchFamily="34" charset="0"/>
            </a:endParaRPr>
          </a:p>
        </p:txBody>
      </p:sp>
      <p:sp>
        <p:nvSpPr>
          <p:cNvPr id="16" name="TextBox 15"/>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Cài đặt Extentions</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728" y="1366558"/>
            <a:ext cx="466725" cy="409575"/>
          </a:xfrm>
          <a:prstGeom prst="rect">
            <a:avLst/>
          </a:prstGeom>
        </p:spPr>
      </p:pic>
      <p:sp>
        <p:nvSpPr>
          <p:cNvPr id="18" name="TextBox 17"/>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16.2 Cách sử dụng Cảm biến MakeLine</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366677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44352" y="3484577"/>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924201" y="3332086"/>
            <a:ext cx="3436673" cy="707886"/>
          </a:xfrm>
          <a:prstGeom prst="rect">
            <a:avLst/>
          </a:prstGeom>
          <a:noFill/>
        </p:spPr>
        <p:txBody>
          <a:bodyPr wrap="square" rtlCol="0">
            <a:spAutoFit/>
          </a:bodyPr>
          <a:lstStyle/>
          <a:p>
            <a:r>
              <a:rPr lang="en-US" sz="2000" dirty="0" smtClean="0">
                <a:cs typeface="Arial" panose="020B0604020202020204" pitchFamily="34" charset="0"/>
              </a:rPr>
              <a:t>Nếu là </a:t>
            </a:r>
            <a:r>
              <a:rPr lang="en-US" sz="2000" b="1" dirty="0" smtClean="0">
                <a:cs typeface="Arial" panose="020B0604020202020204" pitchFamily="34" charset="0"/>
              </a:rPr>
              <a:t>center</a:t>
            </a:r>
            <a:r>
              <a:rPr lang="en-US" sz="2000" dirty="0" smtClean="0">
                <a:cs typeface="Arial" panose="020B0604020202020204" pitchFamily="34" charset="0"/>
              </a:rPr>
              <a:t> thì cho xe chạy thẳng</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644352" y="4260543"/>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644352" y="5922886"/>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098981" y="1272143"/>
            <a:ext cx="412237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Thao tác với Makcode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28" y="1345100"/>
            <a:ext cx="466725" cy="409575"/>
          </a:xfrm>
          <a:prstGeom prst="rect">
            <a:avLst/>
          </a:prstGeom>
        </p:spPr>
      </p:pic>
      <p:sp>
        <p:nvSpPr>
          <p:cNvPr id="25" name="TextBox 24"/>
          <p:cNvSpPr txBox="1"/>
          <p:nvPr/>
        </p:nvSpPr>
        <p:spPr>
          <a:xfrm>
            <a:off x="924201" y="4128960"/>
            <a:ext cx="3436673" cy="707886"/>
          </a:xfrm>
          <a:prstGeom prst="rect">
            <a:avLst/>
          </a:prstGeom>
          <a:noFill/>
        </p:spPr>
        <p:txBody>
          <a:bodyPr wrap="square" rtlCol="0">
            <a:spAutoFit/>
          </a:bodyPr>
          <a:lstStyle/>
          <a:p>
            <a:r>
              <a:rPr lang="en-US" sz="2000" dirty="0" smtClean="0">
                <a:cs typeface="Arial" panose="020B0604020202020204" pitchFamily="34" charset="0"/>
              </a:rPr>
              <a:t>Nếu là </a:t>
            </a:r>
            <a:r>
              <a:rPr lang="en-US" sz="2000" b="1" dirty="0" smtClean="0">
                <a:cs typeface="Arial" panose="020B0604020202020204" pitchFamily="34" charset="0"/>
              </a:rPr>
              <a:t>left</a:t>
            </a:r>
            <a:r>
              <a:rPr lang="en-US" sz="2000" dirty="0" smtClean="0">
                <a:cs typeface="Arial" panose="020B0604020202020204" pitchFamily="34" charset="0"/>
              </a:rPr>
              <a:t> thì cho xe rẻ trái bằng block như hình bên</a:t>
            </a:r>
            <a:endParaRPr lang="en-US" dirty="0">
              <a:latin typeface="Arial" panose="020B0604020202020204" pitchFamily="34" charset="0"/>
              <a:cs typeface="Arial" panose="020B0604020202020204" pitchFamily="34" charset="0"/>
            </a:endParaRPr>
          </a:p>
        </p:txBody>
      </p:sp>
      <p:sp>
        <p:nvSpPr>
          <p:cNvPr id="26" name="TextBox 25"/>
          <p:cNvSpPr txBox="1"/>
          <p:nvPr/>
        </p:nvSpPr>
        <p:spPr>
          <a:xfrm>
            <a:off x="924201" y="5798960"/>
            <a:ext cx="3436673" cy="707886"/>
          </a:xfrm>
          <a:prstGeom prst="rect">
            <a:avLst/>
          </a:prstGeom>
          <a:noFill/>
        </p:spPr>
        <p:txBody>
          <a:bodyPr wrap="square" rtlCol="0">
            <a:spAutoFit/>
          </a:bodyPr>
          <a:lstStyle/>
          <a:p>
            <a:r>
              <a:rPr lang="en-US" sz="2000" dirty="0" smtClean="0">
                <a:cs typeface="Arial" panose="020B0604020202020204" pitchFamily="34" charset="0"/>
              </a:rPr>
              <a:t>Tương tự cho far left và far right </a:t>
            </a:r>
            <a:endParaRPr lang="en-US" dirty="0">
              <a:latin typeface="Arial" panose="020B0604020202020204" pitchFamily="34" charset="0"/>
              <a:cs typeface="Arial" panose="020B0604020202020204" pitchFamily="34" charset="0"/>
            </a:endParaRPr>
          </a:p>
        </p:txBody>
      </p:sp>
      <p:sp>
        <p:nvSpPr>
          <p:cNvPr id="29" name="TextBox 28"/>
          <p:cNvSpPr txBox="1"/>
          <p:nvPr/>
        </p:nvSpPr>
        <p:spPr>
          <a:xfrm>
            <a:off x="542728" y="1894256"/>
            <a:ext cx="3818146" cy="1323439"/>
          </a:xfrm>
          <a:prstGeom prst="rect">
            <a:avLst/>
          </a:prstGeom>
          <a:noFill/>
        </p:spPr>
        <p:txBody>
          <a:bodyPr wrap="square" rtlCol="0">
            <a:spAutoFit/>
          </a:bodyPr>
          <a:lstStyle/>
          <a:p>
            <a:r>
              <a:rPr lang="en-US" sz="2000" dirty="0" smtClean="0">
                <a:cs typeface="Arial" panose="020B0604020202020204" pitchFamily="34" charset="0"/>
              </a:rPr>
              <a:t>Block </a:t>
            </a:r>
            <a:r>
              <a:rPr lang="en-US" sz="2000" b="1" dirty="0" smtClean="0">
                <a:cs typeface="Arial" panose="020B0604020202020204" pitchFamily="34" charset="0"/>
              </a:rPr>
              <a:t>line detected on center </a:t>
            </a:r>
            <a:r>
              <a:rPr lang="en-US" sz="2000" dirty="0" smtClean="0">
                <a:cs typeface="Arial" panose="020B0604020202020204" pitchFamily="34" charset="0"/>
              </a:rPr>
              <a:t>nằm trong nhóm ZOOM:BIT. Các bạn dùng if else để kiểm tra giá trị mà cảm biến thu được</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3"/>
          <a:stretch>
            <a:fillRect/>
          </a:stretch>
        </p:blipFill>
        <p:spPr>
          <a:xfrm>
            <a:off x="4461944" y="1314996"/>
            <a:ext cx="4248743" cy="5191850"/>
          </a:xfrm>
          <a:prstGeom prst="rect">
            <a:avLst/>
          </a:prstGeom>
        </p:spPr>
      </p:pic>
      <p:sp>
        <p:nvSpPr>
          <p:cNvPr id="19" name="Rectangle 18"/>
          <p:cNvSpPr/>
          <p:nvPr/>
        </p:nvSpPr>
        <p:spPr>
          <a:xfrm>
            <a:off x="644352" y="5095430"/>
            <a:ext cx="171494" cy="171494"/>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924201" y="4963847"/>
            <a:ext cx="3661051" cy="707886"/>
          </a:xfrm>
          <a:prstGeom prst="rect">
            <a:avLst/>
          </a:prstGeom>
          <a:noFill/>
        </p:spPr>
        <p:txBody>
          <a:bodyPr wrap="square" rtlCol="0">
            <a:spAutoFit/>
          </a:bodyPr>
          <a:lstStyle/>
          <a:p>
            <a:r>
              <a:rPr lang="en-US" sz="2000" dirty="0" smtClean="0">
                <a:cs typeface="Arial" panose="020B0604020202020204" pitchFamily="34" charset="0"/>
              </a:rPr>
              <a:t>Nếu là </a:t>
            </a:r>
            <a:r>
              <a:rPr lang="en-US" sz="2000" b="1" dirty="0" smtClean="0">
                <a:cs typeface="Arial" panose="020B0604020202020204" pitchFamily="34" charset="0"/>
              </a:rPr>
              <a:t>rigth</a:t>
            </a:r>
            <a:r>
              <a:rPr lang="en-US" sz="2000" dirty="0" smtClean="0">
                <a:cs typeface="Arial" panose="020B0604020202020204" pitchFamily="34" charset="0"/>
              </a:rPr>
              <a:t> thì cho xe rẻ phải bằng block như hình bên</a:t>
            </a:r>
            <a:endParaRPr lang="en-US" dirty="0">
              <a:latin typeface="Arial" panose="020B0604020202020204" pitchFamily="34" charset="0"/>
              <a:cs typeface="Arial" panose="020B0604020202020204" pitchFamily="34" charset="0"/>
            </a:endParaRPr>
          </a:p>
        </p:txBody>
      </p:sp>
      <p:sp>
        <p:nvSpPr>
          <p:cNvPr id="28" name="TextBox 27"/>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16.2 Cách sử dụng Cảm biến MakeLine</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9962291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696</TotalTime>
  <Words>833</Words>
  <Application>Microsoft Office PowerPoint</Application>
  <PresentationFormat>On-screen Show (4:3)</PresentationFormat>
  <Paragraphs>90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364</cp:revision>
  <dcterms:created xsi:type="dcterms:W3CDTF">2023-04-21T02:43:36Z</dcterms:created>
  <dcterms:modified xsi:type="dcterms:W3CDTF">2023-05-27T04:41:11Z</dcterms:modified>
</cp:coreProperties>
</file>