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7E9"/>
    <a:srgbClr val="A8589E"/>
    <a:srgbClr val="FECC36"/>
    <a:srgbClr val="EC5F77"/>
    <a:srgbClr val="5EB130"/>
    <a:srgbClr val="60B659"/>
    <a:srgbClr val="67C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7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akecode.microbit.org/#pub:_03F12hWbDU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makecode.microbit.org/#pub:_48ViqW83Wbx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akecode.microbit.org/#pub:_03F12hWbDU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akecode.microbit.org/#pub:_03F12hWbDUE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218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UTM Avo" panose="02040603050506020204" pitchFamily="18" charset="0"/>
              </a:rPr>
              <a:t>BÀI 4</a:t>
            </a:r>
            <a:endParaRPr lang="en-US" sz="3600" b="1" dirty="0">
              <a:solidFill>
                <a:schemeClr val="bg1"/>
              </a:solidFill>
              <a:latin typeface="UTM Avo" panose="02040603050506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5064" y="4166559"/>
            <a:ext cx="531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UTM Avo" panose="02040603050506020204" pitchFamily="18" charset="0"/>
                <a:ea typeface="Roboto" pitchFamily="2" charset="0"/>
              </a:rPr>
              <a:t>TÙY CHỌN RẺ NHÁNH</a:t>
            </a:r>
            <a:endParaRPr lang="en-US" sz="3600" b="1" dirty="0">
              <a:solidFill>
                <a:schemeClr val="bg1"/>
              </a:solidFill>
              <a:latin typeface="UTM Avo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1500" y="656243"/>
            <a:ext cx="470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4.3 Lựa chọn và micro:bit</a:t>
            </a:r>
          </a:p>
        </p:txBody>
      </p:sp>
      <p:sp>
        <p:nvSpPr>
          <p:cNvPr id="4" name="Google Shape;142;p21"/>
          <p:cNvSpPr/>
          <p:nvPr/>
        </p:nvSpPr>
        <p:spPr>
          <a:xfrm>
            <a:off x="5588939" y="3486498"/>
            <a:ext cx="2917386" cy="1634142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3;p21"/>
          <p:cNvSpPr/>
          <p:nvPr/>
        </p:nvSpPr>
        <p:spPr>
          <a:xfrm>
            <a:off x="3322473" y="1348905"/>
            <a:ext cx="2712528" cy="2200792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Button A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oogle Shape;145;p21"/>
          <p:cNvCxnSpPr>
            <a:stCxn id="5" idx="1"/>
          </p:cNvCxnSpPr>
          <p:nvPr/>
        </p:nvCxnSpPr>
        <p:spPr>
          <a:xfrm flipH="1">
            <a:off x="2209273" y="2449301"/>
            <a:ext cx="1113200" cy="985163"/>
          </a:xfrm>
          <a:prstGeom prst="bentConnector3">
            <a:avLst>
              <a:gd name="adj1" fmla="val 101149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" name="Google Shape;146;p21"/>
          <p:cNvSpPr/>
          <p:nvPr/>
        </p:nvSpPr>
        <p:spPr>
          <a:xfrm>
            <a:off x="571500" y="3486497"/>
            <a:ext cx="2917386" cy="1634143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47;p21"/>
          <p:cNvSpPr txBox="1"/>
          <p:nvPr/>
        </p:nvSpPr>
        <p:spPr>
          <a:xfrm>
            <a:off x="634596" y="3434464"/>
            <a:ext cx="2854290" cy="386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" name="Google Shape;148;p21"/>
          <p:cNvSpPr txBox="1"/>
          <p:nvPr/>
        </p:nvSpPr>
        <p:spPr>
          <a:xfrm>
            <a:off x="2068113" y="1789302"/>
            <a:ext cx="1006557" cy="60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Nhấn</a:t>
            </a:r>
            <a:endParaRPr sz="2400" dirty="0"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cxnSp>
        <p:nvCxnSpPr>
          <p:cNvPr id="11" name="Google Shape;149;p21"/>
          <p:cNvCxnSpPr>
            <a:stCxn id="5" idx="3"/>
          </p:cNvCxnSpPr>
          <p:nvPr/>
        </p:nvCxnSpPr>
        <p:spPr>
          <a:xfrm>
            <a:off x="6035001" y="2449301"/>
            <a:ext cx="1164619" cy="985163"/>
          </a:xfrm>
          <a:prstGeom prst="bentConnector3">
            <a:avLst>
              <a:gd name="adj1" fmla="val 100001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" name="Google Shape;150;p21"/>
          <p:cNvSpPr txBox="1"/>
          <p:nvPr/>
        </p:nvSpPr>
        <p:spPr>
          <a:xfrm>
            <a:off x="5720714" y="3434464"/>
            <a:ext cx="2712528" cy="386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" name="Google Shape;148;p21"/>
          <p:cNvSpPr txBox="1"/>
          <p:nvPr/>
        </p:nvSpPr>
        <p:spPr>
          <a:xfrm>
            <a:off x="6170561" y="1813966"/>
            <a:ext cx="2058117" cy="60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Không nhấn</a:t>
            </a:r>
            <a:endParaRPr sz="2400" dirty="0"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sp>
        <p:nvSpPr>
          <p:cNvPr id="16" name="Google Shape;148;p21"/>
          <p:cNvSpPr txBox="1"/>
          <p:nvPr/>
        </p:nvSpPr>
        <p:spPr>
          <a:xfrm>
            <a:off x="1689013" y="4167677"/>
            <a:ext cx="682359" cy="60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?</a:t>
            </a:r>
            <a:endParaRPr sz="2400" dirty="0"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sp>
        <p:nvSpPr>
          <p:cNvPr id="17" name="Google Shape;148;p21"/>
          <p:cNvSpPr txBox="1"/>
          <p:nvPr/>
        </p:nvSpPr>
        <p:spPr>
          <a:xfrm>
            <a:off x="6981103" y="4167677"/>
            <a:ext cx="682359" cy="60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?</a:t>
            </a:r>
            <a:endParaRPr sz="2400" dirty="0"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4596" y="5614221"/>
            <a:ext cx="7871729" cy="687987"/>
          </a:xfrm>
          <a:prstGeom prst="round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Dùng sơ đồ giải thuật để giải chương trình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1" t="24884" r="31270" b="38372"/>
          <a:stretch/>
        </p:blipFill>
        <p:spPr>
          <a:xfrm>
            <a:off x="1404939" y="5726430"/>
            <a:ext cx="663173" cy="40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4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Google Shape;157;p22"/>
          <p:cNvSpPr txBox="1">
            <a:spLocks/>
          </p:cNvSpPr>
          <p:nvPr/>
        </p:nvSpPr>
        <p:spPr>
          <a:xfrm>
            <a:off x="2114550" y="783425"/>
            <a:ext cx="4914900" cy="5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u="sng" dirty="0" smtClean="0"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LED Planner</a:t>
            </a:r>
            <a:endParaRPr lang="en-US" u="sng" dirty="0"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796743" y="1944960"/>
            <a:ext cx="5550515" cy="3665135"/>
            <a:chOff x="1665835" y="1807800"/>
            <a:chExt cx="5550515" cy="3665135"/>
          </a:xfrm>
        </p:grpSpPr>
        <p:grpSp>
          <p:nvGrpSpPr>
            <p:cNvPr id="4" name="Google Shape;158;p22"/>
            <p:cNvGrpSpPr/>
            <p:nvPr/>
          </p:nvGrpSpPr>
          <p:grpSpPr>
            <a:xfrm>
              <a:off x="1665835" y="1807800"/>
              <a:ext cx="1647825" cy="3665135"/>
              <a:chOff x="1414400" y="1807800"/>
              <a:chExt cx="1647825" cy="3665135"/>
            </a:xfrm>
          </p:grpSpPr>
          <p:pic>
            <p:nvPicPr>
              <p:cNvPr id="5" name="Google Shape;159;p22"/>
              <p:cNvPicPr preferRelativeResize="0"/>
              <p:nvPr/>
            </p:nvPicPr>
            <p:blipFill rotWithShape="1">
              <a:blip r:embed="rId2">
                <a:alphaModFix/>
              </a:blip>
              <a:srcRect b="17143"/>
              <a:stretch/>
            </p:blipFill>
            <p:spPr>
              <a:xfrm>
                <a:off x="1414400" y="1807800"/>
                <a:ext cx="1647825" cy="1531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Google Shape;160;p22"/>
              <p:cNvPicPr preferRelativeResize="0"/>
              <p:nvPr/>
            </p:nvPicPr>
            <p:blipFill rotWithShape="1">
              <a:blip r:embed="rId2">
                <a:alphaModFix/>
              </a:blip>
              <a:srcRect b="17143"/>
              <a:stretch/>
            </p:blipFill>
            <p:spPr>
              <a:xfrm>
                <a:off x="1414400" y="3941835"/>
                <a:ext cx="1647825" cy="1531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" name="Google Shape;161;p22"/>
            <p:cNvGrpSpPr/>
            <p:nvPr/>
          </p:nvGrpSpPr>
          <p:grpSpPr>
            <a:xfrm>
              <a:off x="3657185" y="1807800"/>
              <a:ext cx="1647825" cy="3665135"/>
              <a:chOff x="1414400" y="1807800"/>
              <a:chExt cx="1647825" cy="3665135"/>
            </a:xfrm>
          </p:grpSpPr>
          <p:pic>
            <p:nvPicPr>
              <p:cNvPr id="8" name="Google Shape;162;p22"/>
              <p:cNvPicPr preferRelativeResize="0"/>
              <p:nvPr/>
            </p:nvPicPr>
            <p:blipFill rotWithShape="1">
              <a:blip r:embed="rId2">
                <a:alphaModFix/>
              </a:blip>
              <a:srcRect b="17143"/>
              <a:stretch/>
            </p:blipFill>
            <p:spPr>
              <a:xfrm>
                <a:off x="1414400" y="1807800"/>
                <a:ext cx="1647825" cy="1531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" name="Google Shape;163;p22"/>
              <p:cNvPicPr preferRelativeResize="0"/>
              <p:nvPr/>
            </p:nvPicPr>
            <p:blipFill rotWithShape="1">
              <a:blip r:embed="rId2">
                <a:alphaModFix/>
              </a:blip>
              <a:srcRect b="17143"/>
              <a:stretch/>
            </p:blipFill>
            <p:spPr>
              <a:xfrm>
                <a:off x="1414400" y="3941835"/>
                <a:ext cx="1647825" cy="1531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" name="Google Shape;164;p22"/>
            <p:cNvGrpSpPr/>
            <p:nvPr/>
          </p:nvGrpSpPr>
          <p:grpSpPr>
            <a:xfrm>
              <a:off x="5568525" y="1807800"/>
              <a:ext cx="1647825" cy="3665135"/>
              <a:chOff x="1414400" y="1807800"/>
              <a:chExt cx="1647825" cy="3665135"/>
            </a:xfrm>
          </p:grpSpPr>
          <p:pic>
            <p:nvPicPr>
              <p:cNvPr id="11" name="Google Shape;165;p22"/>
              <p:cNvPicPr preferRelativeResize="0"/>
              <p:nvPr/>
            </p:nvPicPr>
            <p:blipFill rotWithShape="1">
              <a:blip r:embed="rId2">
                <a:alphaModFix/>
              </a:blip>
              <a:srcRect b="17143"/>
              <a:stretch/>
            </p:blipFill>
            <p:spPr>
              <a:xfrm>
                <a:off x="1414400" y="1807800"/>
                <a:ext cx="1647825" cy="1531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Google Shape;166;p22"/>
              <p:cNvPicPr preferRelativeResize="0"/>
              <p:nvPr/>
            </p:nvPicPr>
            <p:blipFill rotWithShape="1">
              <a:blip r:embed="rId2">
                <a:alphaModFix/>
              </a:blip>
              <a:srcRect b="17143"/>
              <a:stretch/>
            </p:blipFill>
            <p:spPr>
              <a:xfrm>
                <a:off x="1414400" y="3941835"/>
                <a:ext cx="1647825" cy="1531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634490" y="5796614"/>
            <a:ext cx="603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Sử dụng Led Planner để minh hoạt hình ảnh hiển thị ra màn hình LED 5x5</a:t>
            </a:r>
            <a:endParaRPr lang="vi-V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233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1500" y="656243"/>
            <a:ext cx="5726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4.3 Làm nhiều hơn với mỗi Inputs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4" name="Google Shape;123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r="51659"/>
          <a:stretch/>
        </p:blipFill>
        <p:spPr>
          <a:xfrm>
            <a:off x="5389710" y="1514491"/>
            <a:ext cx="1816440" cy="23582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/>
          <p:cNvSpPr/>
          <p:nvPr/>
        </p:nvSpPr>
        <p:spPr>
          <a:xfrm>
            <a:off x="980634" y="1514491"/>
            <a:ext cx="4037136" cy="4886309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06220" y="1956850"/>
            <a:ext cx="133960" cy="133960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480" y="1817370"/>
            <a:ext cx="2960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là một trong số Inputs của micro:bit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6220" y="2756950"/>
            <a:ext cx="133960" cy="133960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54480" y="2611755"/>
            <a:ext cx="29603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Tự tạo thêm nhiều chương trình bằng cách inputs khác nhau để điểu khiển micro:bit của bạn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06220" y="4598371"/>
            <a:ext cx="133960" cy="133960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54480" y="4458891"/>
            <a:ext cx="31203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Với mỗi Inputs hãy dùng sơ đồ giải thuật và Led Panner để hiển thị những hình ảnh của bạn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868" y="4187270"/>
            <a:ext cx="15621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6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4.4 Hoạt động học viên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Google Shape;123;p18">
            <a:hlinkClick r:id="rId2"/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0526"/>
          <a:stretch/>
        </p:blipFill>
        <p:spPr>
          <a:xfrm>
            <a:off x="778940" y="3843291"/>
            <a:ext cx="7559028" cy="242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3;p18">
            <a:hlinkClick r:id="rId2"/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72" t="48895" r="15893"/>
          <a:stretch/>
        </p:blipFill>
        <p:spPr>
          <a:xfrm>
            <a:off x="6738319" y="1393058"/>
            <a:ext cx="1770981" cy="22498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146613" y="1393058"/>
            <a:ext cx="448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Chương trình Smile Status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88" y="1462786"/>
            <a:ext cx="466725" cy="409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8940" y="2266184"/>
            <a:ext cx="4482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Hiện thị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các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 hình ảnh tương ứng với từng sự kiện Inputs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22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4.4 Hoạt động học viên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6140" y="1389829"/>
            <a:ext cx="448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Các bước thực hiện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88" y="1462786"/>
            <a:ext cx="466725" cy="409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36140" y="2163497"/>
            <a:ext cx="6682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Sử dụng mẫu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in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Algorithm Planning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Sheet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 ,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Led Planner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để soạn thuật toán chương trình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Roboto" pitchFamily="2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4650" y="2227451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TM Helve" panose="02040603050506020204" pitchFamily="18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6140" y="3270751"/>
            <a:ext cx="6902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Chuyển thuật toán đó thành chương trình trong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MakeCode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ea typeface="Roboto" pitchFamily="2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4650" y="3291605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TM Helve" panose="02040603050506020204" pitchFamily="18" charset="0"/>
              </a:rPr>
              <a:t>2</a:t>
            </a:r>
            <a:endParaRPr lang="en-US" b="1" dirty="0">
              <a:latin typeface="UTM Helve" panose="02040603050506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6140" y="5622711"/>
            <a:ext cx="6902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Chuyển chương trình vào micro:bit chạy thật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Roboto" pitchFamily="2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4650" y="5686665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TM Helve" panose="02040603050506020204" pitchFamily="18" charset="0"/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6140" y="4413751"/>
            <a:ext cx="6902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Test và Debug chương trình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bằng trình mô phỏng micro:bit </a:t>
            </a: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simulator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Roboto" pitchFamily="2" charset="0"/>
              </a:rPr>
              <a:t>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Roboto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84650" y="4489135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TM Helve" panose="02040603050506020204" pitchFamily="18" charset="0"/>
              </a:rPr>
              <a:t>3</a:t>
            </a:r>
            <a:endParaRPr lang="en-US" b="1" dirty="0">
              <a:latin typeface="UTM Helve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3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4.4 Hoạt động học viên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6140" y="1389829"/>
            <a:ext cx="732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Hướng dẫn sử dụng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Algorithm Planning Sheet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 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88" y="1462786"/>
            <a:ext cx="466725" cy="4095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45903"/>
              </p:ext>
            </p:extLst>
          </p:nvPr>
        </p:nvGraphicFramePr>
        <p:xfrm>
          <a:off x="679888" y="2380270"/>
          <a:ext cx="76182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146">
                  <a:extLst>
                    <a:ext uri="{9D8B030D-6E8A-4147-A177-3AD203B41FA5}">
                      <a16:colId xmlns:a16="http://schemas.microsoft.com/office/drawing/2014/main" val="1797888710"/>
                    </a:ext>
                  </a:extLst>
                </a:gridCol>
                <a:gridCol w="3809146">
                  <a:extLst>
                    <a:ext uri="{9D8B030D-6E8A-4147-A177-3AD203B41FA5}">
                      <a16:colId xmlns:a16="http://schemas.microsoft.com/office/drawing/2014/main" val="573723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Điều</a:t>
                      </a:r>
                      <a:r>
                        <a:rPr lang="en-US" baseline="0" dirty="0" smtClean="0"/>
                        <a:t> kiện đáp ứng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Hành</a:t>
                      </a:r>
                      <a:r>
                        <a:rPr lang="en-US" baseline="0" dirty="0" smtClean="0"/>
                        <a:t> động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7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Ví</a:t>
                      </a:r>
                      <a:r>
                        <a:rPr lang="en-US" baseline="0" dirty="0" smtClean="0"/>
                        <a:t> dụ: Khi nhấn button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Hiển</a:t>
                      </a:r>
                      <a:r>
                        <a:rPr lang="en-US" baseline="0" dirty="0" smtClean="0"/>
                        <a:t> thị mặt cười ra LED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8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Lắc</a:t>
                      </a:r>
                      <a:r>
                        <a:rPr lang="en-US" baseline="0" dirty="0" smtClean="0"/>
                        <a:t> micro:bit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Hiển</a:t>
                      </a:r>
                      <a:r>
                        <a:rPr lang="en-US" baseline="0" dirty="0" smtClean="0"/>
                        <a:t> thị mặt khóc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80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30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04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8815" y="546584"/>
            <a:ext cx="421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4.1 Xác định đầu ra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1026" name="Picture 2" descr="Indian Tv Channels Png, Transparent Png - kind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24" y="1411916"/>
            <a:ext cx="2961491" cy="196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543339" y="1343309"/>
            <a:ext cx="3592507" cy="5097248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4528" y="3450566"/>
            <a:ext cx="32513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Màn hình</a:t>
            </a:r>
            <a:r>
              <a:rPr lang="vi-VN" sz="2000" dirty="0" smtClean="0"/>
              <a:t> Tivi đóng vai trò là đầu ra, Chương trình tivi có rất nhiều kênh. </a:t>
            </a:r>
            <a:endParaRPr lang="en-US" sz="2000" dirty="0" smtClean="0"/>
          </a:p>
          <a:p>
            <a:endParaRPr lang="en-US" sz="2000" dirty="0"/>
          </a:p>
          <a:p>
            <a:r>
              <a:rPr lang="vi-VN" sz="2000" dirty="0" smtClean="0"/>
              <a:t>Nếu bạn nhấn phím 1 thì ra VTV1, nhấn phím 2 nhảy sang kênh VTV2...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57260" y="3614468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7260" y="4720286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805082" y="1343309"/>
            <a:ext cx="3790442" cy="3745525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35846" y="2922626"/>
            <a:ext cx="520292" cy="0"/>
          </a:xfrm>
          <a:prstGeom prst="straightConnector1">
            <a:avLst/>
          </a:prstGeom>
          <a:ln w="19050">
            <a:solidFill>
              <a:srgbClr val="64C7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5058" y="1708030"/>
            <a:ext cx="35337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vi-VN" dirty="0"/>
              <a:t>Như vậy khi bạn nhấn nút chuyển kênh ==&gt; Chương trình đang tính toán để xác định đầu ra và đưa hình ảnh</a:t>
            </a:r>
            <a:r>
              <a:rPr lang="en-US" dirty="0"/>
              <a:t> tương ứng</a:t>
            </a:r>
            <a:r>
              <a:rPr lang="vi-VN" dirty="0"/>
              <a:t> ra màn hình cho bạn xem.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928794" y="1897699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15058" y="3790887"/>
            <a:ext cx="3663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/>
            </a:lvl1pPr>
          </a:lstStyle>
          <a:p>
            <a:r>
              <a:rPr lang="vi-VN" dirty="0"/>
              <a:t>Trên màn hình LED của micro:bit cũng tương tự như vậy.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28794" y="3968611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31" y="5214976"/>
            <a:ext cx="2072372" cy="96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5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7035" y="546584"/>
            <a:ext cx="421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+mj-lt"/>
                <a:ea typeface="Roboto" pitchFamily="2" charset="0"/>
              </a:rPr>
              <a:t>4.1 Xác định đầu ra</a:t>
            </a:r>
            <a:endParaRPr lang="en-US" sz="2400" b="1" dirty="0">
              <a:solidFill>
                <a:srgbClr val="64C7E9"/>
              </a:solidFill>
              <a:latin typeface="+mj-lt"/>
              <a:ea typeface="Roboto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2613" y="2309467"/>
            <a:ext cx="3131388" cy="2977679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249" y="3273856"/>
            <a:ext cx="2728420" cy="1791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57" y="3273856"/>
            <a:ext cx="2694418" cy="1791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0" name="Rounded Rectangle 19"/>
          <p:cNvSpPr/>
          <p:nvPr/>
        </p:nvSpPr>
        <p:spPr>
          <a:xfrm>
            <a:off x="4970000" y="2309467"/>
            <a:ext cx="3131388" cy="2977679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80372" y="2630974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68329" y="2447638"/>
            <a:ext cx="2732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Nếu bạn nào mặc áo Xanh thì giơ tay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5125689" y="2630974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13646" y="2447638"/>
            <a:ext cx="27320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Các bạn còn lại để tay lên bàn 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060940" y="1458068"/>
            <a:ext cx="3022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</a:rPr>
              <a:t>Đưa ra sự lựa chọn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Roboto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8766" y="5621763"/>
            <a:ext cx="8186468" cy="804685"/>
          </a:xfrm>
          <a:prstGeom prst="round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+mj-lt"/>
              </a:rPr>
              <a:t>Kết luận: Bạn đang đưa ra điều kiện để thực hiện một cái gì </a:t>
            </a:r>
            <a:r>
              <a:rPr lang="vi-VN" sz="2000" dirty="0" smtClean="0">
                <a:latin typeface="+mj-lt"/>
              </a:rPr>
              <a:t>đó</a:t>
            </a:r>
            <a:endParaRPr lang="vi-VN" sz="2000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215" y="1527796"/>
            <a:ext cx="46672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8821">
            <a:off x="279925" y="4951213"/>
            <a:ext cx="765616" cy="67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3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815" y="546584"/>
            <a:ext cx="421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4.2 If </a:t>
            </a:r>
            <a:r>
              <a:rPr lang="en-US" sz="2400" b="1" dirty="0" smtClean="0">
                <a:solidFill>
                  <a:srgbClr val="64C7E9"/>
                </a:solidFill>
                <a:latin typeface="+mj-lt"/>
                <a:ea typeface="Roboto" pitchFamily="2" charset="0"/>
              </a:rPr>
              <a:t>else</a:t>
            </a:r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 – Lựa chọn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64976" y="1317429"/>
            <a:ext cx="3131388" cy="5100624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20" y="2017951"/>
            <a:ext cx="2694418" cy="1791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102735" y="1526791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90692" y="1343455"/>
            <a:ext cx="273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Nếu bạn nào mặc áo Xanh thì giơ tay</a:t>
            </a:r>
            <a:endParaRPr lang="en-US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95" y="4507703"/>
            <a:ext cx="2728420" cy="1791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102735" y="4022955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90692" y="3839619"/>
            <a:ext cx="273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Các bạn còn lại để tay lên bàn </a:t>
            </a:r>
            <a:endParaRPr lang="en-US" dirty="0">
              <a:latin typeface="+mj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881368" y="1317429"/>
            <a:ext cx="3131388" cy="5100624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81023" y="2051194"/>
            <a:ext cx="2732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IF</a:t>
            </a:r>
            <a:r>
              <a:rPr lang="en-US" b="1" dirty="0" smtClean="0">
                <a:latin typeface="+mj-lt"/>
              </a:rPr>
              <a:t> Mặc áo xanh</a:t>
            </a:r>
          </a:p>
          <a:p>
            <a:r>
              <a:rPr lang="en-US" b="1" dirty="0" smtClean="0">
                <a:latin typeface="+mj-lt"/>
              </a:rPr>
              <a:t>   Giơ tay lên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ELSE</a:t>
            </a:r>
          </a:p>
          <a:p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  Để tay lên bàn</a:t>
            </a:r>
            <a:endParaRPr lang="en-US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1023" y="1343455"/>
            <a:ext cx="273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Minh họa với ngôn ngữ lập trình</a:t>
            </a:r>
            <a:endParaRPr lang="en-US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94759" y="1523746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81023" y="3310085"/>
            <a:ext cx="2732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“Lựa chọn” là khi một tập hợp các hành động được thực hiện khi một điều kiện nhất định được đáp ứng</a:t>
            </a:r>
            <a:endParaRPr lang="en-US" dirty="0"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94759" y="3490376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81023" y="4888716"/>
            <a:ext cx="2732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  <a:latin typeface="+mj-lt"/>
              </a:rPr>
              <a:t>Mặc áo xanh: </a:t>
            </a:r>
            <a:r>
              <a:rPr lang="en-US" dirty="0" smtClean="0">
                <a:latin typeface="+mj-lt"/>
              </a:rPr>
              <a:t>là điều kiện cần đáp ứng</a:t>
            </a:r>
          </a:p>
          <a:p>
            <a:r>
              <a:rPr lang="en-US" u="sng" dirty="0" smtClean="0">
                <a:solidFill>
                  <a:srgbClr val="FF0000"/>
                </a:solidFill>
                <a:latin typeface="+mj-lt"/>
              </a:rPr>
              <a:t>Giơ tay lên: </a:t>
            </a:r>
            <a:r>
              <a:rPr lang="en-US" dirty="0" smtClean="0">
                <a:latin typeface="+mj-lt"/>
              </a:rPr>
              <a:t>là hành động được thực hiện</a:t>
            </a:r>
            <a:endParaRPr lang="en-US" dirty="0">
              <a:latin typeface="+mj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94759" y="5069007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06986" y="3580739"/>
            <a:ext cx="520292" cy="0"/>
          </a:xfrm>
          <a:prstGeom prst="straightConnector1">
            <a:avLst/>
          </a:prstGeom>
          <a:ln w="19050">
            <a:solidFill>
              <a:srgbClr val="64C7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03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Red Man' | Traffic Light Pedestrian crossing, Wood Street, … | Flick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354" y="1725930"/>
            <a:ext cx="2281366" cy="436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4960" y="695902"/>
            <a:ext cx="748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oboto" pitchFamily="2" charset="0"/>
              </a:rPr>
              <a:t>Tín hiệu qua đường dành cho người đi bộ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5" y="739126"/>
            <a:ext cx="466725" cy="4095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71500" y="1863090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TM Helve" panose="02040603050506020204" pitchFamily="18" charset="0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1805940"/>
            <a:ext cx="472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FF0000"/>
                </a:solidFill>
                <a:latin typeface="+mj-lt"/>
              </a:rPr>
              <a:t>Điều kiện</a:t>
            </a:r>
            <a:r>
              <a:rPr lang="vi-VN" sz="2000" b="1" dirty="0">
                <a:latin typeface="+mj-lt"/>
              </a:rPr>
              <a:t> gì cần phải được đáp ứng trước khi chúng ta có thể băng qua đường?</a:t>
            </a:r>
          </a:p>
        </p:txBody>
      </p:sp>
      <p:sp>
        <p:nvSpPr>
          <p:cNvPr id="10" name="Oval 9"/>
          <p:cNvSpPr/>
          <p:nvPr/>
        </p:nvSpPr>
        <p:spPr>
          <a:xfrm>
            <a:off x="571500" y="3234690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TM Helve" panose="02040603050506020204" pitchFamily="18" charset="0"/>
              </a:rPr>
              <a:t>2</a:t>
            </a:r>
            <a:endParaRPr lang="en-US" b="1" dirty="0">
              <a:latin typeface="UTM Helve" panose="02040603050506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8720" y="3177540"/>
            <a:ext cx="4720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FF0000"/>
                </a:solidFill>
                <a:latin typeface="+mj-lt"/>
              </a:rPr>
              <a:t>Hành động </a:t>
            </a:r>
            <a:r>
              <a:rPr lang="vi-VN" sz="2000" b="1" dirty="0">
                <a:latin typeface="+mj-lt"/>
              </a:rPr>
              <a:t>nào nên được thực hiện khi 'đèn chuyển sang màu đỏ'?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0100" y="4488625"/>
            <a:ext cx="33604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IF</a:t>
            </a: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 smtClean="0">
                <a:latin typeface="+mj-lt"/>
                <a:cs typeface="Arial" panose="020B0604020202020204" pitchFamily="34" charset="0"/>
              </a:rPr>
              <a:t>Đèn</a:t>
            </a:r>
            <a:r>
              <a:rPr lang="en-US" sz="2000" b="1" dirty="0" smtClean="0">
                <a:latin typeface="+mj-lt"/>
              </a:rPr>
              <a:t> Xanh</a:t>
            </a:r>
          </a:p>
          <a:p>
            <a:r>
              <a:rPr lang="en-US" sz="2000" b="1" dirty="0" smtClean="0">
                <a:latin typeface="+mj-lt"/>
              </a:rPr>
              <a:t>   Có thể đi qua đường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+mj-lt"/>
              </a:rPr>
              <a:t>ELSE</a:t>
            </a:r>
          </a:p>
          <a:p>
            <a:r>
              <a:rPr lang="en-US" sz="2000" b="1" dirty="0">
                <a:latin typeface="+mj-lt"/>
              </a:rPr>
              <a:t> </a:t>
            </a:r>
            <a:r>
              <a:rPr lang="en-US" sz="2000" b="1" dirty="0" smtClean="0">
                <a:latin typeface="+mj-lt"/>
              </a:rPr>
              <a:t>  Đứng chờ trên lề đường</a:t>
            </a:r>
            <a:endParaRPr lang="en-US" sz="2000" b="1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1500" y="4218503"/>
            <a:ext cx="5166360" cy="1747957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3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5534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+mj-lt"/>
                <a:ea typeface="Roboto" pitchFamily="2" charset="0"/>
              </a:rPr>
              <a:t>4.2 If else – Sơ đồ giải thuật</a:t>
            </a:r>
            <a:endParaRPr lang="en-US" sz="2400" b="1" dirty="0">
              <a:solidFill>
                <a:srgbClr val="64C7E9"/>
              </a:solidFill>
              <a:latin typeface="+mj-lt"/>
              <a:ea typeface="Roboto" pitchFamily="2" charset="0"/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3543300" y="1308735"/>
            <a:ext cx="1931670" cy="12001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Áo Xanh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2980" y="2263140"/>
            <a:ext cx="1668780" cy="49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Giơ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tay lên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5075" y="2263140"/>
            <a:ext cx="1817370" cy="49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Để tay trên bàn</a:t>
            </a:r>
            <a:endParaRPr lang="en-US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>
            <a:stCxn id="5" idx="3"/>
          </p:cNvCxnSpPr>
          <p:nvPr/>
        </p:nvCxnSpPr>
        <p:spPr>
          <a:xfrm>
            <a:off x="5474970" y="1908810"/>
            <a:ext cx="17487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23760" y="1908810"/>
            <a:ext cx="0" cy="3543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17370" y="1908810"/>
            <a:ext cx="17487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17370" y="1908810"/>
            <a:ext cx="0" cy="3543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14550" y="1451610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ĐÚNG</a:t>
            </a:r>
            <a:endParaRPr lang="en-US" b="1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32170" y="145161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SAI</a:t>
            </a:r>
            <a:endParaRPr lang="en-US" b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46183" y="2754630"/>
            <a:ext cx="2148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latin typeface="+mj-lt"/>
              </a:rPr>
              <a:t>Lựa chọn – Rẻ nhánh</a:t>
            </a:r>
            <a:endParaRPr lang="en-US" sz="1400" i="1" dirty="0">
              <a:latin typeface="+mj-lt"/>
            </a:endParaRPr>
          </a:p>
        </p:txBody>
      </p:sp>
      <p:sp>
        <p:nvSpPr>
          <p:cNvPr id="18" name="Flowchart: Decision 17"/>
          <p:cNvSpPr/>
          <p:nvPr/>
        </p:nvSpPr>
        <p:spPr>
          <a:xfrm>
            <a:off x="3669030" y="4074795"/>
            <a:ext cx="1931670" cy="12001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Đèn Xanh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08710" y="5029200"/>
            <a:ext cx="1668780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Được đi qua đường</a:t>
            </a:r>
            <a:endParaRPr lang="en-US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40805" y="5029200"/>
            <a:ext cx="1817370" cy="49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Đứng chờ</a:t>
            </a:r>
            <a:endParaRPr lang="en-US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>
            <a:stCxn id="18" idx="3"/>
          </p:cNvCxnSpPr>
          <p:nvPr/>
        </p:nvCxnSpPr>
        <p:spPr>
          <a:xfrm>
            <a:off x="5600700" y="4674870"/>
            <a:ext cx="17487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49490" y="4674870"/>
            <a:ext cx="0" cy="3543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43100" y="4674870"/>
            <a:ext cx="17487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943100" y="4674870"/>
            <a:ext cx="0" cy="3543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40280" y="4217670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ĐÚNG</a:t>
            </a:r>
            <a:endParaRPr lang="en-US" b="1" dirty="0">
              <a:latin typeface="+mj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7900" y="42176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SAI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587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67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4.2 Thuật 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toán (</a:t>
            </a:r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algorithms)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2920" y="1474470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TM Helve" panose="02040603050506020204" pitchFamily="18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0140" y="1383030"/>
            <a:ext cx="7258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Bằng cách sử dụng sơ đồ giải thuật để phân tích các điều kiện và hành động như 2 ví dụ trên thì có nghĩa các bạn đang làm quen với khái niệm gọi là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 Toán</a:t>
            </a:r>
            <a:endParaRPr lang="vi-V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38" y="2674620"/>
            <a:ext cx="2533650" cy="29718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02920" y="2731770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TM Helve" panose="02040603050506020204" pitchFamily="18" charset="0"/>
              </a:rPr>
              <a:t>2</a:t>
            </a:r>
            <a:endParaRPr lang="en-US" b="1" dirty="0">
              <a:latin typeface="UTM Helve" panose="02040603050506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0140" y="2674620"/>
            <a:ext cx="457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Trong học tập và cả ngoài đời sống các bạn thường xuyên phải đưa ra sự lựa chọn. Điều kiện để thực hiện các hành động.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Hãy áp dụng thuật toán để giải quyết nhé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1520" y="5620226"/>
            <a:ext cx="7646670" cy="687987"/>
          </a:xfrm>
          <a:prstGeom prst="round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Thuật toán: giúp các bạn hình thành tư duy Logic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6999">
            <a:off x="635934" y="4911708"/>
            <a:ext cx="765616" cy="67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7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67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4.3 Lựa chọn và micro:bit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Google Shape;123;p18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319" y="2554288"/>
            <a:ext cx="5581363" cy="35029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7"/>
          <p:cNvGrpSpPr/>
          <p:nvPr/>
        </p:nvGrpSpPr>
        <p:grpSpPr>
          <a:xfrm>
            <a:off x="2097208" y="1506336"/>
            <a:ext cx="4949585" cy="479303"/>
            <a:chOff x="1862695" y="1506336"/>
            <a:chExt cx="4949585" cy="479303"/>
          </a:xfrm>
        </p:grpSpPr>
        <p:sp>
          <p:nvSpPr>
            <p:cNvPr id="6" name="TextBox 5"/>
            <p:cNvSpPr txBox="1"/>
            <p:nvPr/>
          </p:nvSpPr>
          <p:spPr>
            <a:xfrm>
              <a:off x="2329420" y="1506336"/>
              <a:ext cx="4482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UTM Helve" panose="02040603050506020204" pitchFamily="18" charset="0"/>
                  <a:ea typeface="Roboto" pitchFamily="2" charset="0"/>
                </a:rPr>
                <a:t>Chương trình Smile Status</a:t>
              </a:r>
              <a:endPara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2695" y="1576064"/>
              <a:ext cx="46672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092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Google Shape;123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r="51659"/>
          <a:stretch/>
        </p:blipFill>
        <p:spPr>
          <a:xfrm>
            <a:off x="5909162" y="748349"/>
            <a:ext cx="1816440" cy="23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23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57987"/>
          <a:stretch/>
        </p:blipFill>
        <p:spPr>
          <a:xfrm>
            <a:off x="5825378" y="3291842"/>
            <a:ext cx="1900224" cy="26288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71500" y="656243"/>
            <a:ext cx="470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4.3 Lựa chọn và micro:bit</a:t>
            </a:r>
          </a:p>
        </p:txBody>
      </p:sp>
      <p:sp>
        <p:nvSpPr>
          <p:cNvPr id="6" name="Oval 5"/>
          <p:cNvSpPr/>
          <p:nvPr/>
        </p:nvSpPr>
        <p:spPr>
          <a:xfrm>
            <a:off x="571500" y="2852588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TM Helve" panose="02040603050506020204" pitchFamily="18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2795438"/>
            <a:ext cx="4183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rgbClr val="FF0000"/>
                </a:solidFill>
                <a:cs typeface="Arial" panose="020B0604020202020204" pitchFamily="34" charset="0"/>
              </a:rPr>
              <a:t>Điều kiện</a:t>
            </a:r>
            <a:r>
              <a:rPr lang="vi-VN" sz="2000" dirty="0">
                <a:cs typeface="Arial" panose="020B0604020202020204" pitchFamily="34" charset="0"/>
              </a:rPr>
              <a:t> gì cần phải được đáp ứng </a:t>
            </a:r>
            <a:r>
              <a:rPr lang="en-US" sz="2000" dirty="0" smtClean="0">
                <a:cs typeface="Arial" panose="020B0604020202020204" pitchFamily="34" charset="0"/>
              </a:rPr>
              <a:t>để hiển thị mặt cười</a:t>
            </a:r>
            <a:endParaRPr lang="vi-VN" sz="2000" dirty="0"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71500" y="4069913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TM Helve" panose="02040603050506020204" pitchFamily="18" charset="0"/>
              </a:rPr>
              <a:t>3</a:t>
            </a:r>
            <a:endParaRPr lang="en-US" b="1" dirty="0">
              <a:latin typeface="UTM Helve" panose="02040603050506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720" y="4012762"/>
            <a:ext cx="4183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Đầu ra là gì khi điều kiện không được đáp ứng?</a:t>
            </a:r>
          </a:p>
        </p:txBody>
      </p:sp>
      <p:sp>
        <p:nvSpPr>
          <p:cNvPr id="14" name="Oval 13"/>
          <p:cNvSpPr/>
          <p:nvPr/>
        </p:nvSpPr>
        <p:spPr>
          <a:xfrm>
            <a:off x="571500" y="1657350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TM Helve" panose="02040603050506020204" pitchFamily="18" charset="0"/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8720" y="1600200"/>
            <a:ext cx="4091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Arial" panose="020B0604020202020204" pitchFamily="34" charset="0"/>
              </a:rPr>
              <a:t>Lựa chọn </a:t>
            </a:r>
            <a:r>
              <a:rPr lang="en-US" sz="2000" dirty="0" smtClean="0">
                <a:cs typeface="Arial" panose="020B0604020202020204" pitchFamily="34" charset="0"/>
              </a:rPr>
              <a:t>trong ví dụ này là gì </a:t>
            </a:r>
            <a:r>
              <a:rPr lang="vi-VN" sz="2000" dirty="0" smtClean="0">
                <a:cs typeface="Arial" panose="020B0604020202020204" pitchFamily="34" charset="0"/>
              </a:rPr>
              <a:t>?</a:t>
            </a:r>
            <a:endParaRPr lang="vi-VN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66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678</Words>
  <Application>Microsoft Office PowerPoint</Application>
  <PresentationFormat>On-screen Show (4:3)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Questrial</vt:lpstr>
      <vt:lpstr>Roboto</vt:lpstr>
      <vt:lpstr>UTM Avo</vt:lpstr>
      <vt:lpstr>UTM Helve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106</cp:revision>
  <dcterms:created xsi:type="dcterms:W3CDTF">2023-04-21T02:43:36Z</dcterms:created>
  <dcterms:modified xsi:type="dcterms:W3CDTF">2023-05-06T03:23:07Z</dcterms:modified>
</cp:coreProperties>
</file>