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70" r:id="rId5"/>
    <p:sldId id="271" r:id="rId6"/>
    <p:sldId id="269" r:id="rId7"/>
    <p:sldId id="272" r:id="rId8"/>
    <p:sldId id="273" r:id="rId9"/>
    <p:sldId id="27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C7E9"/>
    <a:srgbClr val="A8589E"/>
    <a:srgbClr val="FECC36"/>
    <a:srgbClr val="EC5F77"/>
    <a:srgbClr val="5EB130"/>
    <a:srgbClr val="60B659"/>
    <a:srgbClr val="67C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7" autoAdjust="0"/>
    <p:restoredTop sz="94280" autoAdjust="0"/>
  </p:normalViewPr>
  <p:slideViewPr>
    <p:cSldViewPr snapToGrid="0">
      <p:cViewPr varScale="1">
        <p:scale>
          <a:sx n="72" d="100"/>
          <a:sy n="72" d="100"/>
        </p:scale>
        <p:origin x="114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5/6/2023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919048"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Arial" panose="020B0604020202020204" pitchFamily="34"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029029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3873814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157762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2" r:id="rId3"/>
    <p:sldLayoutId id="214748367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522" y="716532"/>
            <a:ext cx="3214957" cy="2194336"/>
          </a:xfrm>
          <a:prstGeom prst="rect">
            <a:avLst/>
          </a:prstGeom>
        </p:spPr>
      </p:pic>
      <p:sp>
        <p:nvSpPr>
          <p:cNvPr id="6" name="TextBox 5"/>
          <p:cNvSpPr txBox="1"/>
          <p:nvPr/>
        </p:nvSpPr>
        <p:spPr>
          <a:xfrm>
            <a:off x="3032185" y="3398808"/>
            <a:ext cx="3079630" cy="646331"/>
          </a:xfrm>
          <a:prstGeom prst="rect">
            <a:avLst/>
          </a:prstGeom>
          <a:noFill/>
        </p:spPr>
        <p:txBody>
          <a:bodyPr wrap="square" rtlCol="0">
            <a:spAutoFit/>
          </a:bodyPr>
          <a:lstStyle/>
          <a:p>
            <a:pPr algn="ctr"/>
            <a:r>
              <a:rPr lang="en-US" sz="3600" b="1" dirty="0" smtClean="0">
                <a:solidFill>
                  <a:schemeClr val="bg1"/>
                </a:solidFill>
                <a:latin typeface="UTM Avo" panose="02040603050506020204" pitchFamily="18" charset="0"/>
              </a:rPr>
              <a:t>BÀI </a:t>
            </a:r>
            <a:r>
              <a:rPr lang="en-US" sz="3600" b="1" dirty="0" smtClean="0">
                <a:solidFill>
                  <a:schemeClr val="bg1"/>
                </a:solidFill>
                <a:latin typeface="UTM Avo" panose="02040603050506020204" pitchFamily="18" charset="0"/>
              </a:rPr>
              <a:t>6</a:t>
            </a:r>
            <a:endParaRPr lang="en-US" sz="3600" b="1" dirty="0">
              <a:solidFill>
                <a:schemeClr val="bg1"/>
              </a:solidFill>
              <a:latin typeface="UTM Avo" panose="02040603050506020204" pitchFamily="18" charset="0"/>
            </a:endParaRPr>
          </a:p>
        </p:txBody>
      </p:sp>
      <p:sp>
        <p:nvSpPr>
          <p:cNvPr id="7" name="TextBox 6"/>
          <p:cNvSpPr txBox="1"/>
          <p:nvPr/>
        </p:nvSpPr>
        <p:spPr>
          <a:xfrm>
            <a:off x="1915063" y="4166559"/>
            <a:ext cx="5797701" cy="707886"/>
          </a:xfrm>
          <a:prstGeom prst="rect">
            <a:avLst/>
          </a:prstGeom>
          <a:noFill/>
        </p:spPr>
        <p:txBody>
          <a:bodyPr wrap="square" rtlCol="0">
            <a:spAutoFit/>
          </a:bodyPr>
          <a:lstStyle/>
          <a:p>
            <a:r>
              <a:rPr lang="en-US" sz="4000" b="1" dirty="0" smtClean="0">
                <a:solidFill>
                  <a:schemeClr val="bg1"/>
                </a:solidFill>
                <a:latin typeface="UTM Avo" panose="02040603050506020204" pitchFamily="18" charset="0"/>
                <a:ea typeface="Roboto" pitchFamily="2" charset="0"/>
              </a:rPr>
              <a:t>Temperature Sensor</a:t>
            </a:r>
            <a:endParaRPr lang="en-US" sz="4000" b="1" dirty="0">
              <a:solidFill>
                <a:schemeClr val="bg1"/>
              </a:solidFill>
              <a:latin typeface="UTM Avo" panose="02040603050506020204" pitchFamily="18" charset="0"/>
              <a:ea typeface="Roboto" pitchFamily="2" charset="0"/>
            </a:endParaRPr>
          </a:p>
        </p:txBody>
      </p:sp>
      <p:sp>
        <p:nvSpPr>
          <p:cNvPr id="8" name="TextBox 7"/>
          <p:cNvSpPr txBox="1"/>
          <p:nvPr/>
        </p:nvSpPr>
        <p:spPr>
          <a:xfrm>
            <a:off x="2922105" y="4974941"/>
            <a:ext cx="3299790" cy="461665"/>
          </a:xfrm>
          <a:prstGeom prst="rect">
            <a:avLst/>
          </a:prstGeom>
          <a:noFill/>
        </p:spPr>
        <p:txBody>
          <a:bodyPr wrap="square" rtlCol="0">
            <a:spAutoFit/>
          </a:bodyPr>
          <a:lstStyle/>
          <a:p>
            <a:r>
              <a:rPr lang="en-US" sz="2400" b="1" dirty="0" smtClean="0">
                <a:solidFill>
                  <a:schemeClr val="bg1"/>
                </a:solidFill>
                <a:latin typeface="UTM Avo" panose="02040603050506020204" pitchFamily="18" charset="0"/>
                <a:ea typeface="Roboto" pitchFamily="2" charset="0"/>
              </a:rPr>
              <a:t>Cảm biến nhiệt độ</a:t>
            </a:r>
            <a:endParaRPr lang="en-US" sz="2400" b="1" dirty="0">
              <a:solidFill>
                <a:schemeClr val="bg1"/>
              </a:solidFill>
              <a:latin typeface="UTM Avo" panose="02040603050506020204" pitchFamily="18" charset="0"/>
              <a:ea typeface="Roboto" pitchFamily="2" charset="0"/>
            </a:endParaRPr>
          </a:p>
        </p:txBody>
      </p:sp>
    </p:spTree>
    <p:extLst>
      <p:ext uri="{BB962C8B-B14F-4D97-AF65-F5344CB8AC3E}">
        <p14:creationId xmlns:p14="http://schemas.microsoft.com/office/powerpoint/2010/main" val="200346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48815" y="546584"/>
            <a:ext cx="5893616"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6.1 Giới thiệu Cảm biến nhiệt độ</a:t>
            </a:r>
            <a:endParaRPr lang="en-US" sz="2400" b="1" dirty="0">
              <a:solidFill>
                <a:srgbClr val="64C7E9"/>
              </a:solidFill>
              <a:latin typeface="UTM Helve" panose="02040603050506020204" pitchFamily="18" charset="0"/>
              <a:ea typeface="Roboto"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251" y="5340583"/>
            <a:ext cx="2072372" cy="967107"/>
          </a:xfrm>
          <a:prstGeom prst="rect">
            <a:avLst/>
          </a:prstGeom>
        </p:spPr>
      </p:pic>
      <p:sp>
        <p:nvSpPr>
          <p:cNvPr id="20" name="TextBox 19"/>
          <p:cNvSpPr txBox="1"/>
          <p:nvPr/>
        </p:nvSpPr>
        <p:spPr>
          <a:xfrm>
            <a:off x="1033357" y="1285790"/>
            <a:ext cx="302212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Định nghĩa</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632" y="1355518"/>
            <a:ext cx="466725" cy="40957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0120" y="4294061"/>
            <a:ext cx="3255483" cy="2013629"/>
          </a:xfrm>
          <a:prstGeom prst="rect">
            <a:avLst/>
          </a:prstGeom>
        </p:spPr>
      </p:pic>
      <p:sp>
        <p:nvSpPr>
          <p:cNvPr id="13" name="Rounded Rectangle 12"/>
          <p:cNvSpPr/>
          <p:nvPr/>
        </p:nvSpPr>
        <p:spPr>
          <a:xfrm>
            <a:off x="803014" y="2093843"/>
            <a:ext cx="7537973" cy="1484244"/>
          </a:xfrm>
          <a:prstGeom prst="roundRect">
            <a:avLst>
              <a:gd name="adj" fmla="val 9524"/>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b="1" dirty="0"/>
              <a:t>Cảm biến nhiệt độ </a:t>
            </a:r>
            <a:r>
              <a:rPr lang="vi-VN" dirty="0"/>
              <a:t>là một thiết bị đầu vào đo nhiệt độ. </a:t>
            </a:r>
            <a:endParaRPr lang="en-US" dirty="0"/>
          </a:p>
          <a:p>
            <a:r>
              <a:rPr lang="vi-VN" dirty="0" smtClean="0"/>
              <a:t>BBC </a:t>
            </a:r>
            <a:r>
              <a:rPr lang="vi-VN" dirty="0"/>
              <a:t>micro:bit của bạn có một cảm biến nhiệt độ bên trong bộ xử lý có thể cung cấp cho bạn nhiệt độ môi trường xung quanh nó với giá trị gần đúng nhất.</a:t>
            </a:r>
            <a:endParaRPr lang="en-US" dirty="0"/>
          </a:p>
        </p:txBody>
      </p:sp>
    </p:spTree>
    <p:extLst>
      <p:ext uri="{BB962C8B-B14F-4D97-AF65-F5344CB8AC3E}">
        <p14:creationId xmlns:p14="http://schemas.microsoft.com/office/powerpoint/2010/main" val="101765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7035" y="546584"/>
            <a:ext cx="8194843"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6.2 Sử dụng cảm biến nhiệt </a:t>
            </a:r>
            <a:r>
              <a:rPr lang="en-US" sz="2400" b="1" dirty="0" smtClean="0">
                <a:solidFill>
                  <a:srgbClr val="64C7E9"/>
                </a:solidFill>
                <a:latin typeface="UTM Helve" panose="02040603050506020204" pitchFamily="18" charset="0"/>
                <a:ea typeface="Roboto" pitchFamily="2" charset="0"/>
              </a:rPr>
              <a:t>độ với micro:bit</a:t>
            </a:r>
            <a:endParaRPr lang="en-US" sz="2400" b="1" dirty="0">
              <a:solidFill>
                <a:srgbClr val="64C7E9"/>
              </a:solidFill>
              <a:latin typeface="UTM Helve" panose="02040603050506020204" pitchFamily="18" charset="0"/>
              <a:ea typeface="Roboto" pitchFamily="2" charset="0"/>
            </a:endParaRPr>
          </a:p>
        </p:txBody>
      </p:sp>
      <p:sp>
        <p:nvSpPr>
          <p:cNvPr id="25" name="TextBox 24"/>
          <p:cNvSpPr txBox="1"/>
          <p:nvPr/>
        </p:nvSpPr>
        <p:spPr>
          <a:xfrm>
            <a:off x="945491" y="1186182"/>
            <a:ext cx="3984318"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Đo nhiệt độ phòng học</a:t>
            </a:r>
            <a:endParaRPr lang="en-US" sz="2400" b="1" dirty="0">
              <a:solidFill>
                <a:schemeClr val="tx1">
                  <a:lumMod val="85000"/>
                  <a:lumOff val="15000"/>
                </a:schemeClr>
              </a:solidFill>
              <a:latin typeface="UTM Helve" panose="02040603050506020204" pitchFamily="18" charset="0"/>
              <a:ea typeface="Roboto" pitchFamily="2" charset="0"/>
            </a:endParaRPr>
          </a:p>
        </p:txBody>
      </p:sp>
      <p:sp>
        <p:nvSpPr>
          <p:cNvPr id="13" name="Rounded Rectangle 12"/>
          <p:cNvSpPr/>
          <p:nvPr/>
        </p:nvSpPr>
        <p:spPr>
          <a:xfrm>
            <a:off x="478766" y="5621763"/>
            <a:ext cx="8186468" cy="804685"/>
          </a:xfrm>
          <a:prstGeom prst="round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Có thể dùng micro:bit simulator trình mô phỏng trên Makcode để minh </a:t>
            </a:r>
            <a:r>
              <a:rPr lang="vi-VN" dirty="0" smtClean="0"/>
              <a:t>họa</a:t>
            </a:r>
            <a:r>
              <a:rPr lang="en-US" dirty="0" smtClean="0"/>
              <a:t> sự tăng giảm nhiệt độ, kết quả sẽ hiển thị ra màn hình LED</a:t>
            </a:r>
            <a:endParaRPr lang="vi-V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66" y="1255910"/>
            <a:ext cx="466725" cy="40957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418821">
            <a:off x="401350" y="4951213"/>
            <a:ext cx="765616" cy="671867"/>
          </a:xfrm>
          <a:prstGeom prst="rect">
            <a:avLst/>
          </a:prstGeom>
        </p:spPr>
      </p:pic>
      <p:sp>
        <p:nvSpPr>
          <p:cNvPr id="18" name="Rounded Rectangle 17"/>
          <p:cNvSpPr/>
          <p:nvPr/>
        </p:nvSpPr>
        <p:spPr>
          <a:xfrm>
            <a:off x="478765" y="1842584"/>
            <a:ext cx="4172747" cy="2999307"/>
          </a:xfrm>
          <a:prstGeom prst="roundRect">
            <a:avLst>
              <a:gd name="adj" fmla="val 3719"/>
            </a:avLst>
          </a:prstGeom>
          <a:noFill/>
          <a:ln w="28575">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66626" y="2070693"/>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943235" y="1928548"/>
            <a:ext cx="3536000"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Tạo một project mới có tên </a:t>
            </a:r>
            <a:r>
              <a:rPr lang="en-US" sz="2000" b="1" dirty="0" smtClean="0">
                <a:latin typeface="Arial" panose="020B0604020202020204" pitchFamily="34" charset="0"/>
                <a:cs typeface="Arial" panose="020B0604020202020204" pitchFamily="34" charset="0"/>
              </a:rPr>
              <a:t>Temprature Class</a:t>
            </a:r>
            <a:endParaRPr lang="en-US" sz="2000" b="1" dirty="0">
              <a:latin typeface="Arial" panose="020B0604020202020204" pitchFamily="34" charset="0"/>
              <a:cs typeface="Arial" panose="020B0604020202020204" pitchFamily="34" charset="0"/>
            </a:endParaRPr>
          </a:p>
        </p:txBody>
      </p:sp>
      <p:sp>
        <p:nvSpPr>
          <p:cNvPr id="27" name="Rectangle 26"/>
          <p:cNvSpPr/>
          <p:nvPr/>
        </p:nvSpPr>
        <p:spPr>
          <a:xfrm>
            <a:off x="666626" y="2839320"/>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43235" y="2697175"/>
            <a:ext cx="3536000"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Chọn </a:t>
            </a:r>
            <a:r>
              <a:rPr lang="en-US" sz="2000" b="1" dirty="0" smtClean="0">
                <a:latin typeface="Arial" panose="020B0604020202020204" pitchFamily="34" charset="0"/>
                <a:cs typeface="Arial" panose="020B0604020202020204" pitchFamily="34" charset="0"/>
              </a:rPr>
              <a:t>show number </a:t>
            </a:r>
            <a:r>
              <a:rPr lang="en-US" sz="2000" dirty="0" smtClean="0">
                <a:latin typeface="Arial" panose="020B0604020202020204" pitchFamily="34" charset="0"/>
                <a:cs typeface="Arial" panose="020B0604020202020204" pitchFamily="34" charset="0"/>
              </a:rPr>
              <a:t>từ khối Basic và thả vào on start</a:t>
            </a:r>
            <a:endParaRPr lang="en-US" sz="2000" b="1" dirty="0">
              <a:latin typeface="Arial" panose="020B0604020202020204" pitchFamily="34" charset="0"/>
              <a:cs typeface="Arial" panose="020B0604020202020204" pitchFamily="34" charset="0"/>
            </a:endParaRPr>
          </a:p>
        </p:txBody>
      </p:sp>
      <p:sp>
        <p:nvSpPr>
          <p:cNvPr id="29" name="Rectangle 28"/>
          <p:cNvSpPr/>
          <p:nvPr/>
        </p:nvSpPr>
        <p:spPr>
          <a:xfrm>
            <a:off x="666626" y="3713963"/>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43235" y="3571818"/>
            <a:ext cx="3536000" cy="1015663"/>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Chọn </a:t>
            </a:r>
            <a:r>
              <a:rPr lang="en-US" sz="2000" b="1" dirty="0" smtClean="0">
                <a:latin typeface="Arial" panose="020B0604020202020204" pitchFamily="34" charset="0"/>
                <a:cs typeface="Arial" panose="020B0604020202020204" pitchFamily="34" charset="0"/>
              </a:rPr>
              <a:t>temprature (</a:t>
            </a:r>
            <a:r>
              <a:rPr lang="en-US" b="1" dirty="0"/>
              <a:t>℃ </a:t>
            </a:r>
            <a:r>
              <a:rPr lang="en-US" b="1" dirty="0" smtClean="0"/>
              <a:t>) </a:t>
            </a:r>
            <a:r>
              <a:rPr lang="en-US" sz="2000" dirty="0" smtClean="0">
                <a:latin typeface="Arial" panose="020B0604020202020204" pitchFamily="34" charset="0"/>
                <a:cs typeface="Arial" panose="020B0604020202020204" pitchFamily="34" charset="0"/>
              </a:rPr>
              <a:t>từ khối Input và thả vào show number</a:t>
            </a:r>
            <a:endParaRPr lang="en-US" sz="2000" b="1"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4"/>
          <a:stretch>
            <a:fillRect/>
          </a:stretch>
        </p:blipFill>
        <p:spPr>
          <a:xfrm>
            <a:off x="5251676" y="1805624"/>
            <a:ext cx="2667372" cy="1209844"/>
          </a:xfrm>
          <a:prstGeom prst="rect">
            <a:avLst/>
          </a:prstGeom>
        </p:spPr>
      </p:pic>
      <p:pic>
        <p:nvPicPr>
          <p:cNvPr id="11" name="Picture 10"/>
          <p:cNvPicPr>
            <a:picLocks noChangeAspect="1"/>
          </p:cNvPicPr>
          <p:nvPr/>
        </p:nvPicPr>
        <p:blipFill>
          <a:blip r:embed="rId5"/>
          <a:stretch>
            <a:fillRect/>
          </a:stretch>
        </p:blipFill>
        <p:spPr>
          <a:xfrm>
            <a:off x="5251676" y="3103917"/>
            <a:ext cx="2753109" cy="2295845"/>
          </a:xfrm>
          <a:prstGeom prst="rect">
            <a:avLst/>
          </a:prstGeom>
        </p:spPr>
      </p:pic>
      <p:sp>
        <p:nvSpPr>
          <p:cNvPr id="12"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E6EDF3"/>
                </a:solidFill>
                <a:effectLst/>
                <a:latin typeface="-apple-system"/>
              </a:rPr>
              <a:t>Có thể dùng </a:t>
            </a:r>
            <a:r>
              <a:rPr kumimoji="0" lang="en-US" altLang="en-US" sz="900" b="0" i="0" u="none" strike="noStrike" cap="none" normalizeH="0" baseline="0" smtClean="0">
                <a:ln>
                  <a:noFill/>
                </a:ln>
                <a:solidFill>
                  <a:srgbClr val="E6EDF3"/>
                </a:solidFill>
                <a:effectLst/>
                <a:latin typeface="ui-monospace"/>
              </a:rPr>
              <a:t>micro:bit simulator</a:t>
            </a:r>
            <a:r>
              <a:rPr kumimoji="0" lang="en-US" altLang="en-US" sz="1200" b="0" i="0" u="none" strike="noStrike" cap="none" normalizeH="0" baseline="0" smtClean="0">
                <a:ln>
                  <a:noFill/>
                </a:ln>
                <a:solidFill>
                  <a:srgbClr val="E6EDF3"/>
                </a:solidFill>
                <a:effectLst/>
                <a:latin typeface="-apple-system"/>
              </a:rPr>
              <a:t> trình mô phỏng trên Makcode để minh họa khi không dùng đến micro:bit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57381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Title 1"/>
          <p:cNvSpPr txBox="1">
            <a:spLocks/>
          </p:cNvSpPr>
          <p:nvPr/>
        </p:nvSpPr>
        <p:spPr>
          <a:xfrm>
            <a:off x="709053" y="4862785"/>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1: Click Download tải file về máy tính</a:t>
            </a:r>
          </a:p>
        </p:txBody>
      </p:sp>
      <p:pic>
        <p:nvPicPr>
          <p:cNvPr id="4" name="Picture 3"/>
          <p:cNvPicPr>
            <a:picLocks noChangeAspect="1"/>
          </p:cNvPicPr>
          <p:nvPr/>
        </p:nvPicPr>
        <p:blipFill>
          <a:blip r:embed="rId2"/>
          <a:stretch>
            <a:fillRect/>
          </a:stretch>
        </p:blipFill>
        <p:spPr>
          <a:xfrm>
            <a:off x="5743928" y="4822111"/>
            <a:ext cx="2909512" cy="456394"/>
          </a:xfrm>
          <a:prstGeom prst="rect">
            <a:avLst/>
          </a:prstGeom>
        </p:spPr>
      </p:pic>
      <p:sp>
        <p:nvSpPr>
          <p:cNvPr id="5" name="Title 1"/>
          <p:cNvSpPr txBox="1">
            <a:spLocks/>
          </p:cNvSpPr>
          <p:nvPr/>
        </p:nvSpPr>
        <p:spPr>
          <a:xfrm>
            <a:off x="709053" y="54123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2: Gắn đầu USB vào máy tính, đầu micro USB vào micro:bit </a:t>
            </a:r>
          </a:p>
        </p:txBody>
      </p:sp>
      <p:sp>
        <p:nvSpPr>
          <p:cNvPr id="8" name="TextBox 7"/>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Đưa chương trình vào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11" name="Picture 10"/>
          <p:cNvPicPr>
            <a:picLocks noChangeAspect="1"/>
          </p:cNvPicPr>
          <p:nvPr/>
        </p:nvPicPr>
        <p:blipFill rotWithShape="1">
          <a:blip r:embed="rId4"/>
          <a:srcRect t="9567"/>
          <a:stretch/>
        </p:blipFill>
        <p:spPr>
          <a:xfrm>
            <a:off x="1477989" y="1992477"/>
            <a:ext cx="6441059" cy="2452204"/>
          </a:xfrm>
          <a:prstGeom prst="rect">
            <a:avLst/>
          </a:prstGeom>
        </p:spPr>
      </p:pic>
      <p:sp>
        <p:nvSpPr>
          <p:cNvPr id="12" name="Title 1"/>
          <p:cNvSpPr txBox="1">
            <a:spLocks/>
          </p:cNvSpPr>
          <p:nvPr/>
        </p:nvSpPr>
        <p:spPr>
          <a:xfrm>
            <a:off x="709053" y="59838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3: Copy file .hex vào micro:bit </a:t>
            </a:r>
          </a:p>
        </p:txBody>
      </p:sp>
      <p:sp>
        <p:nvSpPr>
          <p:cNvPr id="13" name="Rectangle 1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07035" y="546584"/>
            <a:ext cx="8194843"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6.2 Sử dụng cảm biến nhiệt </a:t>
            </a:r>
            <a:r>
              <a:rPr lang="en-US" sz="2400" b="1" dirty="0" smtClean="0">
                <a:solidFill>
                  <a:srgbClr val="64C7E9"/>
                </a:solidFill>
                <a:latin typeface="UTM Helve" panose="02040603050506020204" pitchFamily="18" charset="0"/>
                <a:ea typeface="Roboto" pitchFamily="2" charset="0"/>
              </a:rPr>
              <a:t>độ với micro:bit</a:t>
            </a:r>
            <a:endParaRPr lang="en-US" sz="2400" b="1" dirty="0">
              <a:solidFill>
                <a:srgbClr val="64C7E9"/>
              </a:solidFill>
              <a:latin typeface="UTM Helve" panose="02040603050506020204" pitchFamily="18" charset="0"/>
              <a:ea typeface="Roboto" pitchFamily="2" charset="0"/>
            </a:endParaRPr>
          </a:p>
        </p:txBody>
      </p:sp>
    </p:spTree>
    <p:extLst>
      <p:ext uri="{BB962C8B-B14F-4D97-AF65-F5344CB8AC3E}">
        <p14:creationId xmlns:p14="http://schemas.microsoft.com/office/powerpoint/2010/main" val="518385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Giữ an toàn cho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7" name="Google Shape;149;p5"/>
          <p:cNvPicPr preferRelativeResize="0"/>
          <p:nvPr/>
        </p:nvPicPr>
        <p:blipFill rotWithShape="1">
          <a:blip r:embed="rId3">
            <a:alphaModFix/>
          </a:blip>
          <a:srcRect/>
          <a:stretch/>
        </p:blipFill>
        <p:spPr>
          <a:xfrm>
            <a:off x="804690" y="2535250"/>
            <a:ext cx="3206517" cy="3182856"/>
          </a:xfrm>
          <a:prstGeom prst="rect">
            <a:avLst/>
          </a:prstGeom>
          <a:noFill/>
          <a:ln>
            <a:noFill/>
          </a:ln>
        </p:spPr>
      </p:pic>
      <p:sp>
        <p:nvSpPr>
          <p:cNvPr id="8" name="Title 1"/>
          <p:cNvSpPr txBox="1">
            <a:spLocks/>
          </p:cNvSpPr>
          <p:nvPr/>
        </p:nvSpPr>
        <p:spPr>
          <a:xfrm>
            <a:off x="4261791" y="2490360"/>
            <a:ext cx="4253559" cy="32277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marL="342900" indent="-342900">
              <a:lnSpc>
                <a:spcPct val="100000"/>
              </a:lnSpc>
              <a:buFont typeface="Arial" panose="020B0604020202020204" pitchFamily="34" charset="0"/>
              <a:buChar char="•"/>
            </a:pPr>
            <a:r>
              <a:rPr lang="en-US" sz="2400" b="0" dirty="0">
                <a:solidFill>
                  <a:schemeClr val="tx1">
                    <a:lumMod val="95000"/>
                    <a:lumOff val="5000"/>
                  </a:schemeClr>
                </a:solidFill>
                <a:ea typeface="Roboto Condensed" pitchFamily="2" charset="0"/>
              </a:rPr>
              <a:t>Cầm micro:bit cẩn thận ở các </a:t>
            </a:r>
            <a:r>
              <a:rPr lang="en-US" sz="2400" b="0" dirty="0" smtClean="0">
                <a:solidFill>
                  <a:schemeClr val="tx1">
                    <a:lumMod val="95000"/>
                    <a:lumOff val="5000"/>
                  </a:schemeClr>
                </a:solidFill>
                <a:ea typeface="Roboto Condensed" pitchFamily="2" charset="0"/>
              </a:rPr>
              <a:t>cạnh</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chạm vào các bộ phận</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xa micro:bit khỏi nước</a:t>
            </a:r>
          </a:p>
        </p:txBody>
      </p:sp>
      <p:sp>
        <p:nvSpPr>
          <p:cNvPr id="9" name="Rectangle 8"/>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07035" y="546584"/>
            <a:ext cx="8194843"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6.2 Sử dụng cảm biến nhiệt </a:t>
            </a:r>
            <a:r>
              <a:rPr lang="en-US" sz="2400" b="1" dirty="0" smtClean="0">
                <a:solidFill>
                  <a:srgbClr val="64C7E9"/>
                </a:solidFill>
                <a:latin typeface="UTM Helve" panose="02040603050506020204" pitchFamily="18" charset="0"/>
                <a:ea typeface="Roboto" pitchFamily="2" charset="0"/>
              </a:rPr>
              <a:t>độ với micro:bit</a:t>
            </a:r>
            <a:endParaRPr lang="en-US" sz="2400" b="1" dirty="0">
              <a:solidFill>
                <a:srgbClr val="64C7E9"/>
              </a:solidFill>
              <a:latin typeface="UTM Helve" panose="02040603050506020204" pitchFamily="18" charset="0"/>
              <a:ea typeface="Roboto" pitchFamily="2" charset="0"/>
            </a:endParaRPr>
          </a:p>
        </p:txBody>
      </p:sp>
    </p:spTree>
    <p:extLst>
      <p:ext uri="{BB962C8B-B14F-4D97-AF65-F5344CB8AC3E}">
        <p14:creationId xmlns:p14="http://schemas.microsoft.com/office/powerpoint/2010/main" val="21521853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4.4 Hoạt động học viên</a:t>
            </a:r>
            <a:endParaRPr lang="en-US" sz="2400" b="1" dirty="0">
              <a:solidFill>
                <a:srgbClr val="64C7E9"/>
              </a:solidFill>
              <a:latin typeface="UTM Helve" panose="02040603050506020204" pitchFamily="18" charset="0"/>
              <a:ea typeface="Roboto" pitchFamily="2" charset="0"/>
            </a:endParaRPr>
          </a:p>
        </p:txBody>
      </p:sp>
      <p:sp>
        <p:nvSpPr>
          <p:cNvPr id="8" name="TextBox 7"/>
          <p:cNvSpPr txBox="1"/>
          <p:nvPr/>
        </p:nvSpPr>
        <p:spPr>
          <a:xfrm>
            <a:off x="1236140" y="1389829"/>
            <a:ext cx="448286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Các bước thực hiện</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88" y="1462786"/>
            <a:ext cx="466725" cy="409575"/>
          </a:xfrm>
          <a:prstGeom prst="rect">
            <a:avLst/>
          </a:prstGeom>
        </p:spPr>
      </p:pic>
      <p:sp>
        <p:nvSpPr>
          <p:cNvPr id="10" name="TextBox 9"/>
          <p:cNvSpPr txBox="1"/>
          <p:nvPr/>
        </p:nvSpPr>
        <p:spPr>
          <a:xfrm>
            <a:off x="1236140" y="2163497"/>
            <a:ext cx="6682908" cy="830997"/>
          </a:xfrm>
          <a:prstGeom prst="rect">
            <a:avLst/>
          </a:prstGeom>
          <a:noFill/>
        </p:spPr>
        <p:txBody>
          <a:bodyPr wrap="square" rtlCol="0">
            <a:spAutoFit/>
          </a:bodyPr>
          <a:lstStyle/>
          <a:p>
            <a:r>
              <a:rPr lang="en-US" sz="2400" dirty="0" smtClean="0">
                <a:solidFill>
                  <a:schemeClr val="tx1">
                    <a:lumMod val="85000"/>
                    <a:lumOff val="15000"/>
                  </a:schemeClr>
                </a:solidFill>
                <a:latin typeface="UTM Helve" panose="02040603050506020204" pitchFamily="18" charset="0"/>
                <a:ea typeface="Roboto" pitchFamily="2" charset="0"/>
              </a:rPr>
              <a:t>Sử dụng mẫu </a:t>
            </a:r>
            <a:r>
              <a:rPr lang="en-US" sz="2400" dirty="0">
                <a:solidFill>
                  <a:schemeClr val="tx1">
                    <a:lumMod val="85000"/>
                    <a:lumOff val="15000"/>
                  </a:schemeClr>
                </a:solidFill>
                <a:latin typeface="UTM Helve" panose="02040603050506020204" pitchFamily="18" charset="0"/>
                <a:ea typeface="Roboto" pitchFamily="2" charset="0"/>
              </a:rPr>
              <a:t>in </a:t>
            </a:r>
            <a:r>
              <a:rPr lang="en-US" sz="2400" b="1" dirty="0">
                <a:solidFill>
                  <a:schemeClr val="tx1">
                    <a:lumMod val="85000"/>
                    <a:lumOff val="15000"/>
                  </a:schemeClr>
                </a:solidFill>
                <a:latin typeface="UTM Helve" panose="02040603050506020204" pitchFamily="18" charset="0"/>
                <a:ea typeface="Roboto" pitchFamily="2" charset="0"/>
              </a:rPr>
              <a:t>Algorithm Planning </a:t>
            </a:r>
            <a:r>
              <a:rPr lang="en-US" sz="2400" b="1" dirty="0" smtClean="0">
                <a:solidFill>
                  <a:schemeClr val="tx1">
                    <a:lumMod val="85000"/>
                    <a:lumOff val="15000"/>
                  </a:schemeClr>
                </a:solidFill>
                <a:latin typeface="UTM Helve" panose="02040603050506020204" pitchFamily="18" charset="0"/>
                <a:ea typeface="Roboto" pitchFamily="2" charset="0"/>
              </a:rPr>
              <a:t>Sheet</a:t>
            </a:r>
            <a:r>
              <a:rPr lang="en-US" sz="2400" dirty="0" smtClean="0">
                <a:solidFill>
                  <a:schemeClr val="tx1">
                    <a:lumMod val="85000"/>
                    <a:lumOff val="15000"/>
                  </a:schemeClr>
                </a:solidFill>
                <a:latin typeface="UTM Helve" panose="02040603050506020204" pitchFamily="18" charset="0"/>
                <a:ea typeface="Roboto" pitchFamily="2" charset="0"/>
              </a:rPr>
              <a:t> , </a:t>
            </a:r>
            <a:r>
              <a:rPr lang="en-US" sz="2400" b="1" dirty="0" smtClean="0">
                <a:solidFill>
                  <a:schemeClr val="tx1">
                    <a:lumMod val="85000"/>
                    <a:lumOff val="15000"/>
                  </a:schemeClr>
                </a:solidFill>
                <a:latin typeface="UTM Helve" panose="02040603050506020204" pitchFamily="18" charset="0"/>
                <a:ea typeface="Roboto" pitchFamily="2" charset="0"/>
              </a:rPr>
              <a:t>Led Planner </a:t>
            </a:r>
            <a:r>
              <a:rPr lang="en-US" sz="2400" dirty="0" smtClean="0">
                <a:solidFill>
                  <a:schemeClr val="tx1">
                    <a:lumMod val="85000"/>
                    <a:lumOff val="15000"/>
                  </a:schemeClr>
                </a:solidFill>
                <a:latin typeface="UTM Helve" panose="02040603050506020204" pitchFamily="18" charset="0"/>
                <a:ea typeface="Roboto" pitchFamily="2" charset="0"/>
              </a:rPr>
              <a:t>để soạn thuật toán chương trình</a:t>
            </a:r>
            <a:endParaRPr lang="en-US" sz="2400" dirty="0">
              <a:solidFill>
                <a:schemeClr val="tx1">
                  <a:lumMod val="85000"/>
                  <a:lumOff val="15000"/>
                </a:schemeClr>
              </a:solidFill>
              <a:latin typeface="UTM Helve" panose="02040603050506020204" pitchFamily="18" charset="0"/>
              <a:ea typeface="Roboto" pitchFamily="2" charset="0"/>
            </a:endParaRPr>
          </a:p>
        </p:txBody>
      </p:sp>
      <p:sp>
        <p:nvSpPr>
          <p:cNvPr id="11" name="Oval 10"/>
          <p:cNvSpPr/>
          <p:nvPr/>
        </p:nvSpPr>
        <p:spPr>
          <a:xfrm>
            <a:off x="684650" y="2227451"/>
            <a:ext cx="457200" cy="457200"/>
          </a:xfrm>
          <a:prstGeom prst="ellipse">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UTM Helve" panose="02040603050506020204" pitchFamily="18" charset="0"/>
              </a:rPr>
              <a:t>1</a:t>
            </a:r>
          </a:p>
        </p:txBody>
      </p:sp>
      <p:sp>
        <p:nvSpPr>
          <p:cNvPr id="12" name="TextBox 11"/>
          <p:cNvSpPr txBox="1"/>
          <p:nvPr/>
        </p:nvSpPr>
        <p:spPr>
          <a:xfrm>
            <a:off x="1236140" y="3270751"/>
            <a:ext cx="6902020" cy="830997"/>
          </a:xfrm>
          <a:prstGeom prst="rect">
            <a:avLst/>
          </a:prstGeom>
          <a:noFill/>
        </p:spPr>
        <p:txBody>
          <a:bodyPr wrap="square" rtlCol="0">
            <a:spAutoFit/>
          </a:bodyPr>
          <a:lstStyle/>
          <a:p>
            <a:r>
              <a:rPr lang="en-US" sz="2400" dirty="0" smtClean="0">
                <a:solidFill>
                  <a:schemeClr val="tx1">
                    <a:lumMod val="85000"/>
                    <a:lumOff val="15000"/>
                  </a:schemeClr>
                </a:solidFill>
                <a:latin typeface="UTM Helve" panose="02040603050506020204" pitchFamily="18" charset="0"/>
                <a:ea typeface="Roboto" pitchFamily="2" charset="0"/>
              </a:rPr>
              <a:t>Chuyển thuật toán đó thành chương trình trong </a:t>
            </a:r>
            <a:r>
              <a:rPr lang="en-US" sz="2400" b="1" dirty="0" smtClean="0">
                <a:solidFill>
                  <a:schemeClr val="tx1">
                    <a:lumMod val="85000"/>
                    <a:lumOff val="15000"/>
                  </a:schemeClr>
                </a:solidFill>
                <a:latin typeface="UTM Helve" panose="02040603050506020204" pitchFamily="18" charset="0"/>
                <a:ea typeface="Roboto" pitchFamily="2" charset="0"/>
              </a:rPr>
              <a:t>MakeCode</a:t>
            </a:r>
            <a:endParaRPr lang="en-US" sz="2400" b="1" dirty="0">
              <a:solidFill>
                <a:schemeClr val="tx1">
                  <a:lumMod val="85000"/>
                  <a:lumOff val="15000"/>
                </a:schemeClr>
              </a:solidFill>
              <a:latin typeface="UTM Helve" panose="02040603050506020204" pitchFamily="18" charset="0"/>
              <a:ea typeface="Roboto" pitchFamily="2" charset="0"/>
            </a:endParaRPr>
          </a:p>
        </p:txBody>
      </p:sp>
      <p:sp>
        <p:nvSpPr>
          <p:cNvPr id="13" name="Oval 12"/>
          <p:cNvSpPr/>
          <p:nvPr/>
        </p:nvSpPr>
        <p:spPr>
          <a:xfrm>
            <a:off x="684650" y="3357565"/>
            <a:ext cx="457200" cy="457200"/>
          </a:xfrm>
          <a:prstGeom prst="ellipse">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TM Helve" panose="02040603050506020204" pitchFamily="18" charset="0"/>
              </a:rPr>
              <a:t>2</a:t>
            </a:r>
            <a:endParaRPr lang="en-US" b="1" dirty="0">
              <a:latin typeface="UTM Helve" panose="02040603050506020204" pitchFamily="18" charset="0"/>
            </a:endParaRPr>
          </a:p>
        </p:txBody>
      </p:sp>
      <p:sp>
        <p:nvSpPr>
          <p:cNvPr id="14" name="TextBox 13"/>
          <p:cNvSpPr txBox="1"/>
          <p:nvPr/>
        </p:nvSpPr>
        <p:spPr>
          <a:xfrm>
            <a:off x="1236140" y="5622711"/>
            <a:ext cx="6902020" cy="461665"/>
          </a:xfrm>
          <a:prstGeom prst="rect">
            <a:avLst/>
          </a:prstGeom>
          <a:noFill/>
        </p:spPr>
        <p:txBody>
          <a:bodyPr wrap="square" rtlCol="0">
            <a:spAutoFit/>
          </a:bodyPr>
          <a:lstStyle/>
          <a:p>
            <a:r>
              <a:rPr lang="en-US" sz="2400" dirty="0" smtClean="0">
                <a:solidFill>
                  <a:schemeClr val="tx1">
                    <a:lumMod val="85000"/>
                    <a:lumOff val="15000"/>
                  </a:schemeClr>
                </a:solidFill>
                <a:latin typeface="UTM Helve" panose="02040603050506020204" pitchFamily="18" charset="0"/>
                <a:ea typeface="Roboto" pitchFamily="2" charset="0"/>
              </a:rPr>
              <a:t>Chuyển chương trình vào micro:bit chạy thật</a:t>
            </a:r>
            <a:endParaRPr lang="en-US" sz="2400" dirty="0">
              <a:solidFill>
                <a:schemeClr val="tx1">
                  <a:lumMod val="85000"/>
                  <a:lumOff val="15000"/>
                </a:schemeClr>
              </a:solidFill>
              <a:latin typeface="UTM Helve" panose="02040603050506020204" pitchFamily="18" charset="0"/>
              <a:ea typeface="Roboto" pitchFamily="2" charset="0"/>
            </a:endParaRPr>
          </a:p>
        </p:txBody>
      </p:sp>
      <p:sp>
        <p:nvSpPr>
          <p:cNvPr id="15" name="Oval 14"/>
          <p:cNvSpPr/>
          <p:nvPr/>
        </p:nvSpPr>
        <p:spPr>
          <a:xfrm>
            <a:off x="684650" y="5686665"/>
            <a:ext cx="457200" cy="457200"/>
          </a:xfrm>
          <a:prstGeom prst="ellipse">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UTM Helve" panose="02040603050506020204" pitchFamily="18" charset="0"/>
              </a:rPr>
              <a:t>4</a:t>
            </a:r>
          </a:p>
        </p:txBody>
      </p:sp>
      <p:sp>
        <p:nvSpPr>
          <p:cNvPr id="16" name="TextBox 15"/>
          <p:cNvSpPr txBox="1"/>
          <p:nvPr/>
        </p:nvSpPr>
        <p:spPr>
          <a:xfrm>
            <a:off x="1236140" y="4413751"/>
            <a:ext cx="6902020" cy="830997"/>
          </a:xfrm>
          <a:prstGeom prst="rect">
            <a:avLst/>
          </a:prstGeom>
          <a:noFill/>
        </p:spPr>
        <p:txBody>
          <a:bodyPr wrap="square" rtlCol="0">
            <a:spAutoFit/>
          </a:bodyPr>
          <a:lstStyle/>
          <a:p>
            <a:r>
              <a:rPr lang="en-US" sz="2400" dirty="0">
                <a:solidFill>
                  <a:schemeClr val="tx1">
                    <a:lumMod val="85000"/>
                    <a:lumOff val="15000"/>
                  </a:schemeClr>
                </a:solidFill>
                <a:latin typeface="UTM Helve" panose="02040603050506020204" pitchFamily="18" charset="0"/>
                <a:ea typeface="Roboto" pitchFamily="2" charset="0"/>
              </a:rPr>
              <a:t>Test và Debug chương trình </a:t>
            </a:r>
            <a:r>
              <a:rPr lang="en-US" sz="2400" dirty="0" smtClean="0">
                <a:solidFill>
                  <a:schemeClr val="tx1">
                    <a:lumMod val="85000"/>
                    <a:lumOff val="15000"/>
                  </a:schemeClr>
                </a:solidFill>
                <a:latin typeface="UTM Helve" panose="02040603050506020204" pitchFamily="18" charset="0"/>
                <a:ea typeface="Roboto" pitchFamily="2" charset="0"/>
              </a:rPr>
              <a:t>bằng trình mô phỏng micro:bit </a:t>
            </a:r>
            <a:r>
              <a:rPr lang="en-US" sz="2400" b="1" dirty="0" smtClean="0">
                <a:solidFill>
                  <a:schemeClr val="tx1">
                    <a:lumMod val="85000"/>
                    <a:lumOff val="15000"/>
                  </a:schemeClr>
                </a:solidFill>
                <a:latin typeface="UTM Helve" panose="02040603050506020204" pitchFamily="18" charset="0"/>
                <a:ea typeface="Roboto" pitchFamily="2" charset="0"/>
              </a:rPr>
              <a:t>simulator</a:t>
            </a:r>
            <a:r>
              <a:rPr lang="en-US" sz="2400" dirty="0" smtClean="0">
                <a:solidFill>
                  <a:schemeClr val="tx1">
                    <a:lumMod val="85000"/>
                    <a:lumOff val="15000"/>
                  </a:schemeClr>
                </a:solidFill>
                <a:latin typeface="UTM Helve" panose="02040603050506020204" pitchFamily="18" charset="0"/>
                <a:ea typeface="Roboto" pitchFamily="2" charset="0"/>
              </a:rPr>
              <a:t> </a:t>
            </a:r>
            <a:endParaRPr lang="en-US" sz="2400" dirty="0">
              <a:solidFill>
                <a:schemeClr val="tx1">
                  <a:lumMod val="85000"/>
                  <a:lumOff val="15000"/>
                </a:schemeClr>
              </a:solidFill>
              <a:latin typeface="UTM Helve" panose="02040603050506020204" pitchFamily="18" charset="0"/>
              <a:ea typeface="Roboto" pitchFamily="2" charset="0"/>
            </a:endParaRPr>
          </a:p>
        </p:txBody>
      </p:sp>
      <p:sp>
        <p:nvSpPr>
          <p:cNvPr id="17" name="Oval 16"/>
          <p:cNvSpPr/>
          <p:nvPr/>
        </p:nvSpPr>
        <p:spPr>
          <a:xfrm>
            <a:off x="684650" y="4489135"/>
            <a:ext cx="457200" cy="457200"/>
          </a:xfrm>
          <a:prstGeom prst="ellipse">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TM Helve" panose="02040603050506020204" pitchFamily="18" charset="0"/>
              </a:rPr>
              <a:t>3</a:t>
            </a:r>
            <a:endParaRPr lang="en-US" b="1" dirty="0">
              <a:latin typeface="UTM Helve" panose="02040603050506020204" pitchFamily="18" charset="0"/>
            </a:endParaRPr>
          </a:p>
        </p:txBody>
      </p:sp>
    </p:spTree>
    <p:extLst>
      <p:ext uri="{BB962C8B-B14F-4D97-AF65-F5344CB8AC3E}">
        <p14:creationId xmlns:p14="http://schemas.microsoft.com/office/powerpoint/2010/main" val="27891319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4" name="Rectangle 3"/>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4.4 Hoạt động học viên</a:t>
            </a:r>
            <a:endParaRPr lang="en-US" sz="2400" b="1" dirty="0">
              <a:solidFill>
                <a:srgbClr val="64C7E9"/>
              </a:solidFill>
              <a:latin typeface="UTM Helve" panose="02040603050506020204" pitchFamily="18" charset="0"/>
              <a:ea typeface="Roboto" pitchFamily="2" charset="0"/>
            </a:endParaRPr>
          </a:p>
        </p:txBody>
      </p:sp>
      <p:sp>
        <p:nvSpPr>
          <p:cNvPr id="6" name="Rounded Rectangle 5"/>
          <p:cNvSpPr/>
          <p:nvPr/>
        </p:nvSpPr>
        <p:spPr>
          <a:xfrm>
            <a:off x="666626" y="2162512"/>
            <a:ext cx="3812610" cy="2258093"/>
          </a:xfrm>
          <a:prstGeom prst="roundRect">
            <a:avLst>
              <a:gd name="adj" fmla="val 3719"/>
            </a:avLst>
          </a:prstGeom>
          <a:noFill/>
          <a:ln w="28575">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04931" y="2315740"/>
            <a:ext cx="3536000" cy="1631216"/>
          </a:xfrm>
          <a:prstGeom prst="rect">
            <a:avLst/>
          </a:prstGeom>
          <a:noFill/>
        </p:spPr>
        <p:txBody>
          <a:bodyPr wrap="square" rtlCol="0">
            <a:spAutoFit/>
          </a:bodyPr>
          <a:lstStyle/>
          <a:p>
            <a:r>
              <a:rPr lang="vi-VN" sz="2000" dirty="0"/>
              <a:t>Thời tiết dạo nay thay đổi thất thường, bạn hãy dùng micro:bit để tạo một </a:t>
            </a:r>
            <a:r>
              <a:rPr lang="vi-VN" sz="2000" b="1" dirty="0"/>
              <a:t>nhiệt kế kỹ thuật số</a:t>
            </a:r>
            <a:r>
              <a:rPr lang="vi-VN" sz="2000" dirty="0"/>
              <a:t> giúp cả nhà theo dõi nhiệt độ trong nhà </a:t>
            </a:r>
            <a:r>
              <a:rPr lang="vi-VN" sz="2000" dirty="0" smtClean="0"/>
              <a:t>mình</a:t>
            </a:r>
            <a:r>
              <a:rPr lang="en-US" sz="2000" dirty="0"/>
              <a:t>.</a:t>
            </a:r>
            <a:endParaRPr lang="en-US" sz="2000" b="1" dirty="0">
              <a:latin typeface="Arial" panose="020B0604020202020204" pitchFamily="34" charset="0"/>
              <a:cs typeface="Arial" panose="020B0604020202020204" pitchFamily="34" charset="0"/>
            </a:endParaRPr>
          </a:p>
        </p:txBody>
      </p:sp>
      <p:sp>
        <p:nvSpPr>
          <p:cNvPr id="9" name="TextBox 8"/>
          <p:cNvSpPr txBox="1"/>
          <p:nvPr/>
        </p:nvSpPr>
        <p:spPr>
          <a:xfrm>
            <a:off x="1236140" y="1389829"/>
            <a:ext cx="3388902"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Nhiệt kế kỹ thuật số</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88" y="1462786"/>
            <a:ext cx="466725" cy="409575"/>
          </a:xfrm>
          <a:prstGeom prst="rect">
            <a:avLst/>
          </a:prstGeom>
        </p:spPr>
      </p:pic>
      <p:sp>
        <p:nvSpPr>
          <p:cNvPr id="11" name="Rounded Rectangle 10"/>
          <p:cNvSpPr/>
          <p:nvPr/>
        </p:nvSpPr>
        <p:spPr>
          <a:xfrm>
            <a:off x="666626" y="4691449"/>
            <a:ext cx="4753513" cy="1694825"/>
          </a:xfrm>
          <a:prstGeom prst="roundRect">
            <a:avLst>
              <a:gd name="adj" fmla="val 8848"/>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Ngoài việc hiển thị nhiệt độ bằng số, bạn có thể dùng LED để hiển thị biểu đồ để cho thấy cường độ nhiệt độ cao hay thấp bằng cách sử dụng </a:t>
            </a:r>
            <a:r>
              <a:rPr lang="en-US" b="1" dirty="0" smtClean="0"/>
              <a:t>plot bar graph of x up to y </a:t>
            </a:r>
            <a:r>
              <a:rPr lang="en-US" dirty="0" smtClean="0"/>
              <a:t>trong khối </a:t>
            </a:r>
            <a:r>
              <a:rPr lang="en-US" b="1" dirty="0" smtClean="0"/>
              <a:t>Led</a:t>
            </a:r>
            <a:endParaRPr lang="vi-VN" b="1"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418821">
            <a:off x="577671" y="3984030"/>
            <a:ext cx="765616" cy="671867"/>
          </a:xfrm>
          <a:prstGeom prst="rect">
            <a:avLst/>
          </a:prstGeom>
        </p:spPr>
      </p:pic>
      <p:pic>
        <p:nvPicPr>
          <p:cNvPr id="13" name="Picture 12"/>
          <p:cNvPicPr>
            <a:picLocks noChangeAspect="1"/>
          </p:cNvPicPr>
          <p:nvPr/>
        </p:nvPicPr>
        <p:blipFill>
          <a:blip r:embed="rId4"/>
          <a:stretch>
            <a:fillRect/>
          </a:stretch>
        </p:blipFill>
        <p:spPr>
          <a:xfrm>
            <a:off x="5645427" y="4606458"/>
            <a:ext cx="2875721" cy="1779816"/>
          </a:xfrm>
          <a:prstGeom prst="rect">
            <a:avLst/>
          </a:prstGeom>
        </p:spPr>
      </p:pic>
      <p:pic>
        <p:nvPicPr>
          <p:cNvPr id="14" name="Picture 13"/>
          <p:cNvPicPr>
            <a:picLocks noChangeAspect="1"/>
          </p:cNvPicPr>
          <p:nvPr/>
        </p:nvPicPr>
        <p:blipFill>
          <a:blip r:embed="rId5"/>
          <a:stretch>
            <a:fillRect/>
          </a:stretch>
        </p:blipFill>
        <p:spPr>
          <a:xfrm>
            <a:off x="5645427" y="1872361"/>
            <a:ext cx="2772162" cy="2314898"/>
          </a:xfrm>
          <a:prstGeom prst="rect">
            <a:avLst/>
          </a:prstGeom>
        </p:spPr>
      </p:pic>
      <p:sp>
        <p:nvSpPr>
          <p:cNvPr id="15" name="TextBox 14"/>
          <p:cNvSpPr txBox="1"/>
          <p:nvPr/>
        </p:nvSpPr>
        <p:spPr>
          <a:xfrm>
            <a:off x="5852273" y="4187259"/>
            <a:ext cx="2358470" cy="338554"/>
          </a:xfrm>
          <a:prstGeom prst="rect">
            <a:avLst/>
          </a:prstGeom>
          <a:noFill/>
        </p:spPr>
        <p:txBody>
          <a:bodyPr wrap="square" rtlCol="0">
            <a:spAutoFit/>
          </a:bodyPr>
          <a:lstStyle/>
          <a:p>
            <a:pPr algn="ctr"/>
            <a:r>
              <a:rPr lang="en-US" sz="1600" i="1" dirty="0" smtClean="0"/>
              <a:t>Biểu đồ dạng cột</a:t>
            </a:r>
            <a:endParaRPr lang="en-US" sz="1600" b="1" i="1" dirty="0">
              <a:latin typeface="Arial" panose="020B0604020202020204" pitchFamily="34" charset="0"/>
              <a:cs typeface="Arial" panose="020B0604020202020204" pitchFamily="34" charset="0"/>
            </a:endParaRPr>
          </a:p>
        </p:txBody>
      </p:sp>
      <p:pic>
        <p:nvPicPr>
          <p:cNvPr id="16" name="Picture 15"/>
          <p:cNvPicPr>
            <a:picLocks noChangeAspect="1"/>
          </p:cNvPicPr>
          <p:nvPr/>
        </p:nvPicPr>
        <p:blipFill>
          <a:blip r:embed="rId6"/>
          <a:stretch>
            <a:fillRect/>
          </a:stretch>
        </p:blipFill>
        <p:spPr>
          <a:xfrm rot="20552457">
            <a:off x="4233644" y="3377633"/>
            <a:ext cx="1353643" cy="1102121"/>
          </a:xfrm>
          <a:prstGeom prst="rect">
            <a:avLst/>
          </a:prstGeom>
        </p:spPr>
      </p:pic>
    </p:spTree>
    <p:extLst>
      <p:ext uri="{BB962C8B-B14F-4D97-AF65-F5344CB8AC3E}">
        <p14:creationId xmlns:p14="http://schemas.microsoft.com/office/powerpoint/2010/main" val="9679749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4.4 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36140" y="1389829"/>
            <a:ext cx="3388902"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Điều hòa thông minh</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88" y="1462786"/>
            <a:ext cx="466725" cy="4095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7234" y="3402565"/>
            <a:ext cx="4712178" cy="3175322"/>
          </a:xfrm>
          <a:prstGeom prst="rect">
            <a:avLst/>
          </a:prstGeom>
        </p:spPr>
      </p:pic>
      <p:sp>
        <p:nvSpPr>
          <p:cNvPr id="8" name="TextBox 7"/>
          <p:cNvSpPr txBox="1"/>
          <p:nvPr/>
        </p:nvSpPr>
        <p:spPr>
          <a:xfrm>
            <a:off x="679887" y="1923972"/>
            <a:ext cx="7894269" cy="707886"/>
          </a:xfrm>
          <a:prstGeom prst="rect">
            <a:avLst/>
          </a:prstGeom>
          <a:noFill/>
        </p:spPr>
        <p:txBody>
          <a:bodyPr wrap="square" rtlCol="0">
            <a:spAutoFit/>
          </a:bodyPr>
          <a:lstStyle/>
          <a:p>
            <a:r>
              <a:rPr lang="vi-VN" sz="2000" dirty="0" smtClean="0"/>
              <a:t>Thời tiết vào mùa Hè rất là nóng, may mắn là nhà của bạn </a:t>
            </a:r>
            <a:r>
              <a:rPr lang="vi-VN" sz="2000" b="1" dirty="0" smtClean="0"/>
              <a:t>Chaien</a:t>
            </a:r>
            <a:r>
              <a:rPr lang="vi-VN" sz="2000" dirty="0" smtClean="0"/>
              <a:t> có điều hòa để làm mát, giúp bạn ấy ngủ ngon giấc hơn.</a:t>
            </a:r>
            <a:endParaRPr lang="en-US" sz="2000" b="1" dirty="0">
              <a:latin typeface="Arial" panose="020B0604020202020204" pitchFamily="34" charset="0"/>
              <a:cs typeface="Arial" panose="020B0604020202020204" pitchFamily="34" charset="0"/>
            </a:endParaRPr>
          </a:p>
        </p:txBody>
      </p:sp>
      <p:sp>
        <p:nvSpPr>
          <p:cNvPr id="9" name="TextBox 8"/>
          <p:cNvSpPr txBox="1"/>
          <p:nvPr/>
        </p:nvSpPr>
        <p:spPr>
          <a:xfrm>
            <a:off x="679888" y="2705851"/>
            <a:ext cx="5389608" cy="707886"/>
          </a:xfrm>
          <a:prstGeom prst="rect">
            <a:avLst/>
          </a:prstGeom>
          <a:noFill/>
        </p:spPr>
        <p:txBody>
          <a:bodyPr wrap="square" rtlCol="0">
            <a:spAutoFit/>
          </a:bodyPr>
          <a:lstStyle/>
          <a:p>
            <a:r>
              <a:rPr lang="vi-VN" sz="2000" dirty="0">
                <a:latin typeface="Arial (Body)"/>
              </a:rPr>
              <a:t>Tuy nhiên càng về khuya thì </a:t>
            </a:r>
            <a:r>
              <a:rPr lang="vi-VN" sz="2000" b="1" dirty="0">
                <a:latin typeface="Arial (Body)"/>
              </a:rPr>
              <a:t>Chaien</a:t>
            </a:r>
            <a:r>
              <a:rPr lang="vi-VN" sz="2000" dirty="0">
                <a:latin typeface="Arial (Body)"/>
              </a:rPr>
              <a:t> cảm thấy rất là </a:t>
            </a:r>
            <a:r>
              <a:rPr lang="vi-VN" sz="2000" dirty="0" smtClean="0">
                <a:latin typeface="Arial (Body)"/>
              </a:rPr>
              <a:t>lạnh</a:t>
            </a:r>
            <a:r>
              <a:rPr lang="en-US" sz="2000" dirty="0" smtClean="0">
                <a:latin typeface="Arial (Body)"/>
              </a:rPr>
              <a:t> mà </a:t>
            </a:r>
            <a:r>
              <a:rPr lang="vi-VN" sz="2000" dirty="0" smtClean="0">
                <a:latin typeface="Arial (Body)"/>
              </a:rPr>
              <a:t>tắt </a:t>
            </a:r>
            <a:r>
              <a:rPr lang="vi-VN" sz="2000" dirty="0">
                <a:latin typeface="Arial (Body)"/>
              </a:rPr>
              <a:t>điều hòa </a:t>
            </a:r>
            <a:r>
              <a:rPr lang="en-US" sz="2000" dirty="0" smtClean="0">
                <a:latin typeface="Arial (Body)"/>
              </a:rPr>
              <a:t>luôn</a:t>
            </a:r>
            <a:r>
              <a:rPr lang="vi-VN" sz="2000" dirty="0" smtClean="0">
                <a:latin typeface="Arial (Body)"/>
              </a:rPr>
              <a:t> </a:t>
            </a:r>
            <a:r>
              <a:rPr lang="vi-VN" sz="2000" dirty="0">
                <a:latin typeface="Arial (Body)"/>
              </a:rPr>
              <a:t>thì lại nóng.</a:t>
            </a:r>
            <a:endParaRPr lang="en-US" sz="2000" b="1" dirty="0">
              <a:latin typeface="Arial (Body)"/>
              <a:cs typeface="Arial" panose="020B0604020202020204" pitchFamily="34" charset="0"/>
            </a:endParaRPr>
          </a:p>
        </p:txBody>
      </p:sp>
      <p:sp>
        <p:nvSpPr>
          <p:cNvPr id="10" name="TextBox 9"/>
          <p:cNvSpPr txBox="1"/>
          <p:nvPr/>
        </p:nvSpPr>
        <p:spPr>
          <a:xfrm>
            <a:off x="679887" y="3567242"/>
            <a:ext cx="4130651" cy="1015663"/>
          </a:xfrm>
          <a:prstGeom prst="rect">
            <a:avLst/>
          </a:prstGeom>
          <a:noFill/>
        </p:spPr>
        <p:txBody>
          <a:bodyPr wrap="square" rtlCol="0">
            <a:spAutoFit/>
          </a:bodyPr>
          <a:lstStyle/>
          <a:p>
            <a:r>
              <a:rPr lang="vi-VN" sz="2000" dirty="0">
                <a:latin typeface="Arial (Body)"/>
              </a:rPr>
              <a:t>Bạn có cách nào giúp </a:t>
            </a:r>
            <a:r>
              <a:rPr lang="vi-VN" sz="2000" b="1" dirty="0">
                <a:latin typeface="Arial (Body)"/>
              </a:rPr>
              <a:t>Chaien</a:t>
            </a:r>
            <a:r>
              <a:rPr lang="vi-VN" sz="2000" dirty="0">
                <a:latin typeface="Arial (Body)"/>
              </a:rPr>
              <a:t> giải quyết vấn đề trên hay không ? </a:t>
            </a:r>
            <a:r>
              <a:rPr lang="en-US" sz="2000" dirty="0" smtClean="0">
                <a:latin typeface="Arial (Body)"/>
              </a:rPr>
              <a:t>Vừa </a:t>
            </a:r>
            <a:r>
              <a:rPr lang="vi-VN" sz="2000" dirty="0" smtClean="0">
                <a:latin typeface="Arial (Body)"/>
              </a:rPr>
              <a:t>bớt </a:t>
            </a:r>
            <a:r>
              <a:rPr lang="vi-VN" sz="2000" dirty="0">
                <a:latin typeface="Arial (Body)"/>
              </a:rPr>
              <a:t>lạnh </a:t>
            </a:r>
            <a:r>
              <a:rPr lang="en-US" sz="2000" dirty="0" smtClean="0">
                <a:latin typeface="Arial (Body)"/>
              </a:rPr>
              <a:t>mà lại</a:t>
            </a:r>
            <a:r>
              <a:rPr lang="vi-VN" sz="2000" dirty="0" smtClean="0">
                <a:latin typeface="Arial (Body)"/>
              </a:rPr>
              <a:t> </a:t>
            </a:r>
            <a:r>
              <a:rPr lang="vi-VN" sz="2000" dirty="0">
                <a:latin typeface="Arial (Body)"/>
              </a:rPr>
              <a:t>tiết kiệm điện.</a:t>
            </a:r>
            <a:endParaRPr lang="en-US" sz="2000" b="1" dirty="0">
              <a:latin typeface="Arial (Body)"/>
              <a:cs typeface="Arial" panose="020B0604020202020204" pitchFamily="34"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513" y="4835098"/>
            <a:ext cx="1121365" cy="1490595"/>
          </a:xfrm>
          <a:prstGeom prst="rect">
            <a:avLst/>
          </a:prstGeom>
        </p:spPr>
      </p:pic>
    </p:spTree>
    <p:extLst>
      <p:ext uri="{BB962C8B-B14F-4D97-AF65-F5344CB8AC3E}">
        <p14:creationId xmlns:p14="http://schemas.microsoft.com/office/powerpoint/2010/main" val="2694506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4.4 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36140" y="1244057"/>
            <a:ext cx="3388902"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Điều hòa thông minh</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88" y="1317014"/>
            <a:ext cx="466725" cy="409575"/>
          </a:xfrm>
          <a:prstGeom prst="rect">
            <a:avLst/>
          </a:prstGeom>
        </p:spPr>
      </p:pic>
      <p:sp>
        <p:nvSpPr>
          <p:cNvPr id="9" name="TextBox 8"/>
          <p:cNvSpPr txBox="1"/>
          <p:nvPr/>
        </p:nvSpPr>
        <p:spPr>
          <a:xfrm>
            <a:off x="1062483" y="2323418"/>
            <a:ext cx="3376995" cy="707886"/>
          </a:xfrm>
          <a:prstGeom prst="rect">
            <a:avLst/>
          </a:prstGeom>
          <a:noFill/>
        </p:spPr>
        <p:txBody>
          <a:bodyPr wrap="square" rtlCol="0">
            <a:spAutoFit/>
          </a:bodyPr>
          <a:lstStyle/>
          <a:p>
            <a:r>
              <a:rPr lang="vi-VN" sz="2000" dirty="0">
                <a:latin typeface="Arial (Body)"/>
              </a:rPr>
              <a:t>Dùng micro:bit đo nhiệt độ phòng của </a:t>
            </a:r>
            <a:r>
              <a:rPr lang="vi-VN" sz="2000" b="1" dirty="0">
                <a:latin typeface="Arial (Body)"/>
              </a:rPr>
              <a:t>Chaien</a:t>
            </a:r>
            <a:endParaRPr lang="en-US" sz="2000" b="1" dirty="0">
              <a:latin typeface="Arial (Body)"/>
              <a:cs typeface="Arial" panose="020B0604020202020204" pitchFamily="34" charset="0"/>
            </a:endParaRPr>
          </a:p>
        </p:txBody>
      </p:sp>
      <p:sp>
        <p:nvSpPr>
          <p:cNvPr id="13" name="Rounded Rectangle 12"/>
          <p:cNvSpPr/>
          <p:nvPr/>
        </p:nvSpPr>
        <p:spPr>
          <a:xfrm>
            <a:off x="859632" y="2120351"/>
            <a:ext cx="4352539" cy="3820223"/>
          </a:xfrm>
          <a:prstGeom prst="roundRect">
            <a:avLst>
              <a:gd name="adj" fmla="val 3719"/>
            </a:avLst>
          </a:prstGeom>
          <a:noFill/>
          <a:ln w="28575">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611999" y="1890917"/>
            <a:ext cx="2637183" cy="383913"/>
          </a:xfrm>
          <a:prstGeom prst="roundRect">
            <a:avLst>
              <a:gd name="adj" fmla="val 50000"/>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rial (Body)"/>
              </a:rPr>
              <a:t>Hướng dẫn</a:t>
            </a:r>
            <a:endParaRPr lang="en-US" sz="2000" dirty="0">
              <a:latin typeface="Arial (Body)"/>
            </a:endParaRPr>
          </a:p>
        </p:txBody>
      </p:sp>
      <p:sp>
        <p:nvSpPr>
          <p:cNvPr id="15" name="Rectangle 14"/>
          <p:cNvSpPr/>
          <p:nvPr/>
        </p:nvSpPr>
        <p:spPr>
          <a:xfrm>
            <a:off x="1062483" y="3207867"/>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301023" y="3052289"/>
            <a:ext cx="3547566" cy="1015663"/>
          </a:xfrm>
          <a:prstGeom prst="rect">
            <a:avLst/>
          </a:prstGeom>
          <a:noFill/>
        </p:spPr>
        <p:txBody>
          <a:bodyPr wrap="square" rtlCol="0">
            <a:spAutoFit/>
          </a:bodyPr>
          <a:lstStyle/>
          <a:p>
            <a:r>
              <a:rPr lang="vi-VN" sz="2000" dirty="0">
                <a:latin typeface="Arial (Body)"/>
              </a:rPr>
              <a:t>Lúc nào nhiệt độ xuống </a:t>
            </a:r>
            <a:r>
              <a:rPr lang="vi-VN" sz="2000" dirty="0" smtClean="0">
                <a:latin typeface="Arial (Body)"/>
              </a:rPr>
              <a:t>22</a:t>
            </a:r>
            <a:r>
              <a:rPr lang="en-US" sz="2000" dirty="0" smtClean="0">
                <a:latin typeface="Arial (Body)"/>
              </a:rPr>
              <a:t> </a:t>
            </a:r>
            <a:r>
              <a:rPr lang="en-US" sz="2000" b="1" dirty="0" smtClean="0"/>
              <a:t>℃ </a:t>
            </a:r>
            <a:r>
              <a:rPr lang="vi-VN" sz="2000" dirty="0" smtClean="0">
                <a:latin typeface="Arial (Body)"/>
              </a:rPr>
              <a:t> độ</a:t>
            </a:r>
            <a:r>
              <a:rPr lang="en-US" sz="2000" dirty="0" smtClean="0">
                <a:latin typeface="Arial (Body)"/>
              </a:rPr>
              <a:t> </a:t>
            </a:r>
            <a:r>
              <a:rPr lang="vi-VN" sz="2000" dirty="0" smtClean="0">
                <a:latin typeface="Arial (Body)"/>
              </a:rPr>
              <a:t> </a:t>
            </a:r>
            <a:r>
              <a:rPr lang="vi-VN" sz="2000" dirty="0">
                <a:latin typeface="Arial (Body)"/>
              </a:rPr>
              <a:t>thì </a:t>
            </a:r>
            <a:r>
              <a:rPr lang="vi-VN" sz="2000" b="1" dirty="0">
                <a:latin typeface="Arial (Body)"/>
              </a:rPr>
              <a:t>tắt</a:t>
            </a:r>
            <a:r>
              <a:rPr lang="vi-VN" sz="2000" dirty="0">
                <a:latin typeface="Arial (Body)"/>
              </a:rPr>
              <a:t> điều </a:t>
            </a:r>
            <a:r>
              <a:rPr lang="vi-VN" sz="2000" dirty="0" smtClean="0">
                <a:latin typeface="Arial (Body)"/>
              </a:rPr>
              <a:t>hòa</a:t>
            </a:r>
            <a:r>
              <a:rPr lang="en-US" sz="2000" dirty="0" smtClean="0">
                <a:latin typeface="Arial (Body)"/>
              </a:rPr>
              <a:t>. Màn hình LED hiển thị hoa tuyết.</a:t>
            </a:r>
            <a:endParaRPr lang="en-US" sz="2000" b="1" dirty="0">
              <a:latin typeface="Arial (Body)"/>
              <a:cs typeface="Arial" panose="020B0604020202020204" pitchFamily="34" charset="0"/>
            </a:endParaRPr>
          </a:p>
        </p:txBody>
      </p:sp>
      <p:sp>
        <p:nvSpPr>
          <p:cNvPr id="17" name="Rectangle 16"/>
          <p:cNvSpPr/>
          <p:nvPr/>
        </p:nvSpPr>
        <p:spPr>
          <a:xfrm>
            <a:off x="1062483" y="4262847"/>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301022" y="4107269"/>
            <a:ext cx="3911149" cy="1015663"/>
          </a:xfrm>
          <a:prstGeom prst="rect">
            <a:avLst/>
          </a:prstGeom>
          <a:noFill/>
        </p:spPr>
        <p:txBody>
          <a:bodyPr wrap="square" rtlCol="0">
            <a:spAutoFit/>
          </a:bodyPr>
          <a:lstStyle/>
          <a:p>
            <a:r>
              <a:rPr lang="vi-VN" sz="2000" dirty="0">
                <a:latin typeface="Arial (Body)"/>
              </a:rPr>
              <a:t>Lúc nào nhiệt độ </a:t>
            </a:r>
            <a:r>
              <a:rPr lang="en-US" sz="2000" dirty="0" smtClean="0">
                <a:latin typeface="Arial (Body)"/>
              </a:rPr>
              <a:t>tăng lên</a:t>
            </a:r>
            <a:r>
              <a:rPr lang="vi-VN" sz="2000" dirty="0" smtClean="0">
                <a:latin typeface="Arial (Body)"/>
              </a:rPr>
              <a:t> 2</a:t>
            </a:r>
            <a:r>
              <a:rPr lang="en-US" sz="2000" dirty="0" smtClean="0">
                <a:latin typeface="Arial (Body)"/>
              </a:rPr>
              <a:t>8 </a:t>
            </a:r>
            <a:r>
              <a:rPr lang="en-US" sz="2000" b="1" dirty="0" smtClean="0"/>
              <a:t>℃ </a:t>
            </a:r>
            <a:r>
              <a:rPr lang="vi-VN" sz="2000" dirty="0" smtClean="0">
                <a:latin typeface="Arial (Body)"/>
              </a:rPr>
              <a:t> độ</a:t>
            </a:r>
            <a:r>
              <a:rPr lang="en-US" sz="2000" dirty="0" smtClean="0">
                <a:latin typeface="Arial (Body)"/>
              </a:rPr>
              <a:t> </a:t>
            </a:r>
            <a:r>
              <a:rPr lang="vi-VN" sz="2000" dirty="0" smtClean="0">
                <a:latin typeface="Arial (Body)"/>
              </a:rPr>
              <a:t> </a:t>
            </a:r>
            <a:r>
              <a:rPr lang="vi-VN" sz="2000" dirty="0">
                <a:latin typeface="Arial (Body)"/>
              </a:rPr>
              <a:t>thì </a:t>
            </a:r>
            <a:r>
              <a:rPr lang="en-US" sz="2000" b="1" dirty="0" smtClean="0">
                <a:latin typeface="Arial (Body)"/>
              </a:rPr>
              <a:t>bật lại</a:t>
            </a:r>
            <a:r>
              <a:rPr lang="vi-VN" sz="2000" dirty="0" smtClean="0">
                <a:latin typeface="Arial (Body)"/>
              </a:rPr>
              <a:t> </a:t>
            </a:r>
            <a:r>
              <a:rPr lang="vi-VN" sz="2000" dirty="0">
                <a:latin typeface="Arial (Body)"/>
              </a:rPr>
              <a:t>điều </a:t>
            </a:r>
            <a:r>
              <a:rPr lang="vi-VN" sz="2000" dirty="0" smtClean="0">
                <a:latin typeface="Arial (Body)"/>
              </a:rPr>
              <a:t>hòa</a:t>
            </a:r>
            <a:r>
              <a:rPr lang="en-US" sz="2000" dirty="0" smtClean="0">
                <a:latin typeface="Arial (Body)"/>
              </a:rPr>
              <a:t>. Màn hình LED hiển thị mặt buồn</a:t>
            </a:r>
            <a:endParaRPr lang="en-US" sz="2000" b="1" dirty="0">
              <a:latin typeface="Arial (Body)"/>
              <a:cs typeface="Arial" panose="020B0604020202020204" pitchFamily="34" charset="0"/>
            </a:endParaRPr>
          </a:p>
        </p:txBody>
      </p:sp>
      <p:sp>
        <p:nvSpPr>
          <p:cNvPr id="20" name="Rectangle 19"/>
          <p:cNvSpPr/>
          <p:nvPr/>
        </p:nvSpPr>
        <p:spPr>
          <a:xfrm>
            <a:off x="1062483" y="5296518"/>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301022" y="5140940"/>
            <a:ext cx="3911149" cy="707886"/>
          </a:xfrm>
          <a:prstGeom prst="rect">
            <a:avLst/>
          </a:prstGeom>
          <a:noFill/>
        </p:spPr>
        <p:txBody>
          <a:bodyPr wrap="square" rtlCol="0">
            <a:spAutoFit/>
          </a:bodyPr>
          <a:lstStyle/>
          <a:p>
            <a:r>
              <a:rPr lang="en-US" sz="2000" dirty="0" smtClean="0">
                <a:latin typeface="Arial (Body)"/>
              </a:rPr>
              <a:t>Chạm vào Logo thì hiển thị nhiệt độ phòng hiện tại</a:t>
            </a:r>
            <a:endParaRPr lang="en-US" sz="2000" b="1" dirty="0">
              <a:latin typeface="Arial (Body)"/>
              <a:cs typeface="Arial" panose="020B0604020202020204" pitchFamily="34" charset="0"/>
            </a:endParaRPr>
          </a:p>
        </p:txBody>
      </p:sp>
      <p:pic>
        <p:nvPicPr>
          <p:cNvPr id="22" name="Picture 21"/>
          <p:cNvPicPr>
            <a:picLocks noChangeAspect="1"/>
          </p:cNvPicPr>
          <p:nvPr/>
        </p:nvPicPr>
        <p:blipFill>
          <a:blip r:embed="rId3"/>
          <a:stretch>
            <a:fillRect/>
          </a:stretch>
        </p:blipFill>
        <p:spPr>
          <a:xfrm>
            <a:off x="5415022" y="2037628"/>
            <a:ext cx="1533739" cy="571580"/>
          </a:xfrm>
          <a:prstGeom prst="rect">
            <a:avLst/>
          </a:prstGeom>
        </p:spPr>
      </p:pic>
      <p:pic>
        <p:nvPicPr>
          <p:cNvPr id="23" name="Picture 22"/>
          <p:cNvPicPr>
            <a:picLocks noChangeAspect="1"/>
          </p:cNvPicPr>
          <p:nvPr/>
        </p:nvPicPr>
        <p:blipFill>
          <a:blip r:embed="rId4"/>
          <a:stretch>
            <a:fillRect/>
          </a:stretch>
        </p:blipFill>
        <p:spPr>
          <a:xfrm>
            <a:off x="5415022" y="2782261"/>
            <a:ext cx="1171739" cy="1457528"/>
          </a:xfrm>
          <a:prstGeom prst="rect">
            <a:avLst/>
          </a:prstGeom>
        </p:spPr>
      </p:pic>
      <p:pic>
        <p:nvPicPr>
          <p:cNvPr id="24" name="Picture 23"/>
          <p:cNvPicPr>
            <a:picLocks noChangeAspect="1"/>
          </p:cNvPicPr>
          <p:nvPr/>
        </p:nvPicPr>
        <p:blipFill>
          <a:blip r:embed="rId5"/>
          <a:stretch>
            <a:fillRect/>
          </a:stretch>
        </p:blipFill>
        <p:spPr>
          <a:xfrm>
            <a:off x="7085634" y="2057244"/>
            <a:ext cx="1514686" cy="990738"/>
          </a:xfrm>
          <a:prstGeom prst="rect">
            <a:avLst/>
          </a:prstGeom>
        </p:spPr>
      </p:pic>
      <p:pic>
        <p:nvPicPr>
          <p:cNvPr id="25" name="Picture 24"/>
          <p:cNvPicPr>
            <a:picLocks noChangeAspect="1"/>
          </p:cNvPicPr>
          <p:nvPr/>
        </p:nvPicPr>
        <p:blipFill>
          <a:blip r:embed="rId6"/>
          <a:stretch>
            <a:fillRect/>
          </a:stretch>
        </p:blipFill>
        <p:spPr>
          <a:xfrm>
            <a:off x="5419206" y="4371191"/>
            <a:ext cx="3337684" cy="1007281"/>
          </a:xfrm>
          <a:prstGeom prst="rect">
            <a:avLst/>
          </a:prstGeom>
        </p:spPr>
      </p:pic>
      <p:pic>
        <p:nvPicPr>
          <p:cNvPr id="26" name="Picture 25"/>
          <p:cNvPicPr>
            <a:picLocks noChangeAspect="1"/>
          </p:cNvPicPr>
          <p:nvPr/>
        </p:nvPicPr>
        <p:blipFill>
          <a:blip r:embed="rId7"/>
          <a:stretch>
            <a:fillRect/>
          </a:stretch>
        </p:blipFill>
        <p:spPr>
          <a:xfrm>
            <a:off x="6780730" y="3168608"/>
            <a:ext cx="1686160" cy="1000265"/>
          </a:xfrm>
          <a:prstGeom prst="rect">
            <a:avLst/>
          </a:prstGeom>
        </p:spPr>
      </p:pic>
      <p:sp>
        <p:nvSpPr>
          <p:cNvPr id="27" name="TextBox 26"/>
          <p:cNvSpPr txBox="1"/>
          <p:nvPr/>
        </p:nvSpPr>
        <p:spPr>
          <a:xfrm>
            <a:off x="5769526" y="5509766"/>
            <a:ext cx="2358470" cy="338554"/>
          </a:xfrm>
          <a:prstGeom prst="rect">
            <a:avLst/>
          </a:prstGeom>
          <a:noFill/>
        </p:spPr>
        <p:txBody>
          <a:bodyPr wrap="square" rtlCol="0">
            <a:spAutoFit/>
          </a:bodyPr>
          <a:lstStyle/>
          <a:p>
            <a:pPr algn="ctr"/>
            <a:r>
              <a:rPr lang="en-US" sz="1600" i="1" dirty="0" smtClean="0"/>
              <a:t>Các Blocks gợi ý</a:t>
            </a:r>
            <a:endParaRPr lang="en-US" sz="1600" b="1" i="1" dirty="0">
              <a:latin typeface="Arial" panose="020B0604020202020204" pitchFamily="34" charset="0"/>
              <a:cs typeface="Arial" panose="020B0604020202020204" pitchFamily="34" charset="0"/>
            </a:endParaRPr>
          </a:p>
        </p:txBody>
      </p:sp>
      <p:sp>
        <p:nvSpPr>
          <p:cNvPr id="28" name="Rounded Rectangle 27"/>
          <p:cNvSpPr/>
          <p:nvPr/>
        </p:nvSpPr>
        <p:spPr>
          <a:xfrm>
            <a:off x="859248" y="6138232"/>
            <a:ext cx="7741072" cy="383913"/>
          </a:xfrm>
          <a:prstGeom prst="roundRect">
            <a:avLst>
              <a:gd name="adj" fmla="val 50000"/>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Body)"/>
              </a:rPr>
              <a:t>Yêu cầu viết thuật toán trước khi thực hiện chương trình</a:t>
            </a:r>
            <a:endParaRPr lang="en-US" dirty="0">
              <a:latin typeface="Arial (Body)"/>
            </a:endParaRPr>
          </a:p>
        </p:txBody>
      </p:sp>
      <p:pic>
        <p:nvPicPr>
          <p:cNvPr id="29" name="Picture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0418821">
            <a:off x="530442" y="5548361"/>
            <a:ext cx="765616" cy="671867"/>
          </a:xfrm>
          <a:prstGeom prst="rect">
            <a:avLst/>
          </a:prstGeom>
        </p:spPr>
      </p:pic>
    </p:spTree>
    <p:extLst>
      <p:ext uri="{BB962C8B-B14F-4D97-AF65-F5344CB8AC3E}">
        <p14:creationId xmlns:p14="http://schemas.microsoft.com/office/powerpoint/2010/main" val="2001692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361</TotalTime>
  <Words>530</Words>
  <Application>Microsoft Office PowerPoint</Application>
  <PresentationFormat>On-screen Show (4:3)</PresentationFormat>
  <Paragraphs>61</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-apple-system</vt:lpstr>
      <vt:lpstr>Arial</vt:lpstr>
      <vt:lpstr>Arial (Body)</vt:lpstr>
      <vt:lpstr>Calibri</vt:lpstr>
      <vt:lpstr>Roboto</vt:lpstr>
      <vt:lpstr>Roboto Condensed</vt:lpstr>
      <vt:lpstr>ui-monospace</vt:lpstr>
      <vt:lpstr>UTM Avo</vt:lpstr>
      <vt:lpstr>UTM Helve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Nobj</cp:lastModifiedBy>
  <cp:revision>131</cp:revision>
  <dcterms:created xsi:type="dcterms:W3CDTF">2023-04-21T02:43:36Z</dcterms:created>
  <dcterms:modified xsi:type="dcterms:W3CDTF">2023-05-06T03:16:52Z</dcterms:modified>
</cp:coreProperties>
</file>