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2" r:id="rId15"/>
    <p:sldId id="274" r:id="rId16"/>
    <p:sldId id="268" r:id="rId17"/>
    <p:sldId id="273" r:id="rId18"/>
    <p:sldId id="269"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4C7E9"/>
    <a:srgbClr val="A8589E"/>
    <a:srgbClr val="FECC36"/>
    <a:srgbClr val="EC5F77"/>
    <a:srgbClr val="5EB130"/>
    <a:srgbClr val="60B659"/>
    <a:srgbClr val="67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280" autoAdjust="0"/>
  </p:normalViewPr>
  <p:slideViewPr>
    <p:cSldViewPr snapToGrid="0">
      <p:cViewPr varScale="1">
        <p:scale>
          <a:sx n="72" d="100"/>
          <a:sy n="72" d="100"/>
        </p:scale>
        <p:origin x="114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5/16/2023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2" r:id="rId3"/>
    <p:sldLayoutId id="214748367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makecode.microbit.org/#pub:_03F12hWbDUEC"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makecode.microbit.org/#pub:_48ViqW83Wbx9"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makecode.microbit.org/#pub:_03F12hWbDUEC"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makecode.microbit.org/#pub:_03F12hWbDUEC"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UTM Avo" panose="02040603050506020204" pitchFamily="18" charset="0"/>
              </a:rPr>
              <a:t>BÀI 4</a:t>
            </a:r>
            <a:endParaRPr lang="en-US" sz="3600" b="1" dirty="0">
              <a:solidFill>
                <a:schemeClr val="bg1"/>
              </a:solidFill>
              <a:latin typeface="UTM Avo" panose="02040603050506020204" pitchFamily="18" charset="0"/>
            </a:endParaRPr>
          </a:p>
        </p:txBody>
      </p:sp>
      <p:sp>
        <p:nvSpPr>
          <p:cNvPr id="7" name="TextBox 6"/>
          <p:cNvSpPr txBox="1"/>
          <p:nvPr/>
        </p:nvSpPr>
        <p:spPr>
          <a:xfrm>
            <a:off x="1915064" y="4166559"/>
            <a:ext cx="5313872" cy="646331"/>
          </a:xfrm>
          <a:prstGeom prst="rect">
            <a:avLst/>
          </a:prstGeom>
          <a:noFill/>
        </p:spPr>
        <p:txBody>
          <a:bodyPr wrap="square" rtlCol="0">
            <a:spAutoFit/>
          </a:bodyPr>
          <a:lstStyle/>
          <a:p>
            <a:r>
              <a:rPr lang="en-US" sz="3600" b="1" dirty="0" smtClean="0">
                <a:solidFill>
                  <a:schemeClr val="bg1"/>
                </a:solidFill>
                <a:latin typeface="UTM Avo" panose="02040603050506020204" pitchFamily="18" charset="0"/>
                <a:ea typeface="Roboto" pitchFamily="2" charset="0"/>
              </a:rPr>
              <a:t>TÙY CHỌN RẺ NHÁNH</a:t>
            </a:r>
            <a:endParaRPr lang="en-US" sz="3600" b="1" dirty="0">
              <a:solidFill>
                <a:schemeClr val="bg1"/>
              </a:solidFill>
              <a:latin typeface="UTM Avo" panose="02040603050506020204" pitchFamily="18" charset="0"/>
              <a:ea typeface="Roboto" pitchFamily="2" charset="0"/>
            </a:endParaRPr>
          </a:p>
        </p:txBody>
      </p:sp>
    </p:spTree>
    <p:extLst>
      <p:ext uri="{BB962C8B-B14F-4D97-AF65-F5344CB8AC3E}">
        <p14:creationId xmlns:p14="http://schemas.microsoft.com/office/powerpoint/2010/main" val="200346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extBox 2"/>
          <p:cNvSpPr txBox="1"/>
          <p:nvPr/>
        </p:nvSpPr>
        <p:spPr>
          <a:xfrm>
            <a:off x="571500" y="656243"/>
            <a:ext cx="4709160" cy="461665"/>
          </a:xfrm>
          <a:prstGeom prst="rect">
            <a:avLst/>
          </a:prstGeom>
          <a:noFill/>
        </p:spPr>
        <p:txBody>
          <a:bodyPr wrap="square" rtlCol="0">
            <a:spAutoFit/>
          </a:bodyPr>
          <a:lstStyle/>
          <a:p>
            <a:r>
              <a:rPr lang="en-US" sz="2400" b="1" dirty="0">
                <a:solidFill>
                  <a:srgbClr val="64C7E9"/>
                </a:solidFill>
                <a:latin typeface="+mj-lt"/>
                <a:ea typeface="Roboto" pitchFamily="2" charset="0"/>
              </a:rPr>
              <a:t>4.3 Lựa chọn và micro:bit</a:t>
            </a:r>
          </a:p>
        </p:txBody>
      </p:sp>
      <p:sp>
        <p:nvSpPr>
          <p:cNvPr id="4" name="Google Shape;142;p21"/>
          <p:cNvSpPr/>
          <p:nvPr/>
        </p:nvSpPr>
        <p:spPr>
          <a:xfrm>
            <a:off x="5588939" y="3486498"/>
            <a:ext cx="2917386" cy="1634142"/>
          </a:xfrm>
          <a:prstGeom prst="rect">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 name="Google Shape;143;p21"/>
          <p:cNvSpPr/>
          <p:nvPr/>
        </p:nvSpPr>
        <p:spPr>
          <a:xfrm>
            <a:off x="3322473" y="1348905"/>
            <a:ext cx="2712528" cy="2200792"/>
          </a:xfrm>
          <a:prstGeom prst="diamon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smtClean="0">
                <a:latin typeface="Arial" panose="020B0604020202020204" pitchFamily="34" charset="0"/>
                <a:cs typeface="Arial" panose="020B0604020202020204" pitchFamily="34" charset="0"/>
              </a:rPr>
              <a:t>Button A</a:t>
            </a:r>
            <a:endParaRPr b="1" dirty="0">
              <a:latin typeface="Arial" panose="020B0604020202020204" pitchFamily="34" charset="0"/>
              <a:cs typeface="Arial" panose="020B0604020202020204" pitchFamily="34" charset="0"/>
            </a:endParaRPr>
          </a:p>
        </p:txBody>
      </p:sp>
      <p:cxnSp>
        <p:nvCxnSpPr>
          <p:cNvPr id="7" name="Google Shape;145;p21"/>
          <p:cNvCxnSpPr>
            <a:stCxn id="5" idx="1"/>
          </p:cNvCxnSpPr>
          <p:nvPr/>
        </p:nvCxnSpPr>
        <p:spPr>
          <a:xfrm flipH="1">
            <a:off x="2209273" y="2449301"/>
            <a:ext cx="1113200" cy="985163"/>
          </a:xfrm>
          <a:prstGeom prst="bentConnector3">
            <a:avLst>
              <a:gd name="adj1" fmla="val 101149"/>
            </a:avLst>
          </a:prstGeom>
          <a:noFill/>
          <a:ln w="38100" cap="flat" cmpd="sng">
            <a:solidFill>
              <a:schemeClr val="dk2"/>
            </a:solidFill>
            <a:prstDash val="solid"/>
            <a:round/>
            <a:headEnd type="none" w="med" len="med"/>
            <a:tailEnd type="stealth" w="med" len="med"/>
          </a:ln>
        </p:spPr>
      </p:cxnSp>
      <p:sp>
        <p:nvSpPr>
          <p:cNvPr id="8" name="Google Shape;146;p21"/>
          <p:cNvSpPr/>
          <p:nvPr/>
        </p:nvSpPr>
        <p:spPr>
          <a:xfrm>
            <a:off x="571500" y="3486497"/>
            <a:ext cx="2917386" cy="1634143"/>
          </a:xfrm>
          <a:prstGeom prst="rect">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 name="Google Shape;147;p21"/>
          <p:cNvSpPr txBox="1"/>
          <p:nvPr/>
        </p:nvSpPr>
        <p:spPr>
          <a:xfrm>
            <a:off x="634596" y="3434464"/>
            <a:ext cx="2854290" cy="38615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latin typeface="Questrial"/>
              <a:ea typeface="Questrial"/>
              <a:cs typeface="Questrial"/>
              <a:sym typeface="Questrial"/>
            </a:endParaRPr>
          </a:p>
        </p:txBody>
      </p:sp>
      <p:sp>
        <p:nvSpPr>
          <p:cNvPr id="10" name="Google Shape;148;p21"/>
          <p:cNvSpPr txBox="1"/>
          <p:nvPr/>
        </p:nvSpPr>
        <p:spPr>
          <a:xfrm>
            <a:off x="2068113" y="1789302"/>
            <a:ext cx="1006557" cy="60796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smtClean="0">
                <a:latin typeface="Arial" panose="020B0604020202020204" pitchFamily="34" charset="0"/>
                <a:ea typeface="Questrial"/>
                <a:cs typeface="Arial" panose="020B0604020202020204" pitchFamily="34" charset="0"/>
                <a:sym typeface="Questrial"/>
              </a:rPr>
              <a:t>Nhấn</a:t>
            </a:r>
            <a:endParaRPr sz="2400" dirty="0">
              <a:latin typeface="Arial" panose="020B0604020202020204" pitchFamily="34" charset="0"/>
              <a:ea typeface="Questrial"/>
              <a:cs typeface="Arial" panose="020B0604020202020204" pitchFamily="34" charset="0"/>
              <a:sym typeface="Questrial"/>
            </a:endParaRPr>
          </a:p>
        </p:txBody>
      </p:sp>
      <p:cxnSp>
        <p:nvCxnSpPr>
          <p:cNvPr id="11" name="Google Shape;149;p21"/>
          <p:cNvCxnSpPr>
            <a:stCxn id="5" idx="3"/>
          </p:cNvCxnSpPr>
          <p:nvPr/>
        </p:nvCxnSpPr>
        <p:spPr>
          <a:xfrm>
            <a:off x="6035001" y="2449301"/>
            <a:ext cx="1164619" cy="985163"/>
          </a:xfrm>
          <a:prstGeom prst="bentConnector3">
            <a:avLst>
              <a:gd name="adj1" fmla="val 100001"/>
            </a:avLst>
          </a:prstGeom>
          <a:noFill/>
          <a:ln w="38100" cap="flat" cmpd="sng">
            <a:solidFill>
              <a:schemeClr val="dk2"/>
            </a:solidFill>
            <a:prstDash val="solid"/>
            <a:round/>
            <a:headEnd type="none" w="med" len="med"/>
            <a:tailEnd type="stealth" w="med" len="med"/>
          </a:ln>
        </p:spPr>
      </p:cxnSp>
      <p:sp>
        <p:nvSpPr>
          <p:cNvPr id="12" name="Google Shape;150;p21"/>
          <p:cNvSpPr txBox="1"/>
          <p:nvPr/>
        </p:nvSpPr>
        <p:spPr>
          <a:xfrm>
            <a:off x="5720714" y="3434464"/>
            <a:ext cx="2712528" cy="38615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3200">
              <a:latin typeface="Questrial"/>
              <a:ea typeface="Questrial"/>
              <a:cs typeface="Questrial"/>
              <a:sym typeface="Questrial"/>
            </a:endParaRPr>
          </a:p>
        </p:txBody>
      </p:sp>
      <p:sp>
        <p:nvSpPr>
          <p:cNvPr id="15" name="Google Shape;148;p21"/>
          <p:cNvSpPr txBox="1"/>
          <p:nvPr/>
        </p:nvSpPr>
        <p:spPr>
          <a:xfrm>
            <a:off x="6170561" y="1813966"/>
            <a:ext cx="2058117" cy="60796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smtClean="0">
                <a:latin typeface="Arial" panose="020B0604020202020204" pitchFamily="34" charset="0"/>
                <a:ea typeface="Questrial"/>
                <a:cs typeface="Arial" panose="020B0604020202020204" pitchFamily="34" charset="0"/>
                <a:sym typeface="Questrial"/>
              </a:rPr>
              <a:t>Không nhấn</a:t>
            </a:r>
            <a:endParaRPr sz="2400" dirty="0">
              <a:latin typeface="Arial" panose="020B0604020202020204" pitchFamily="34" charset="0"/>
              <a:ea typeface="Questrial"/>
              <a:cs typeface="Arial" panose="020B0604020202020204" pitchFamily="34" charset="0"/>
              <a:sym typeface="Questrial"/>
            </a:endParaRPr>
          </a:p>
        </p:txBody>
      </p:sp>
      <p:sp>
        <p:nvSpPr>
          <p:cNvPr id="16" name="Google Shape;148;p21"/>
          <p:cNvSpPr txBox="1"/>
          <p:nvPr/>
        </p:nvSpPr>
        <p:spPr>
          <a:xfrm>
            <a:off x="1689013" y="4167677"/>
            <a:ext cx="682359" cy="60796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smtClean="0">
                <a:latin typeface="Arial" panose="020B0604020202020204" pitchFamily="34" charset="0"/>
                <a:ea typeface="Questrial"/>
                <a:cs typeface="Arial" panose="020B0604020202020204" pitchFamily="34" charset="0"/>
                <a:sym typeface="Questrial"/>
              </a:rPr>
              <a:t>?</a:t>
            </a:r>
            <a:endParaRPr sz="2400" dirty="0">
              <a:latin typeface="Arial" panose="020B0604020202020204" pitchFamily="34" charset="0"/>
              <a:ea typeface="Questrial"/>
              <a:cs typeface="Arial" panose="020B0604020202020204" pitchFamily="34" charset="0"/>
              <a:sym typeface="Questrial"/>
            </a:endParaRPr>
          </a:p>
        </p:txBody>
      </p:sp>
      <p:sp>
        <p:nvSpPr>
          <p:cNvPr id="17" name="Google Shape;148;p21"/>
          <p:cNvSpPr txBox="1"/>
          <p:nvPr/>
        </p:nvSpPr>
        <p:spPr>
          <a:xfrm>
            <a:off x="6981103" y="4167677"/>
            <a:ext cx="682359" cy="60796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smtClean="0">
                <a:latin typeface="Arial" panose="020B0604020202020204" pitchFamily="34" charset="0"/>
                <a:ea typeface="Questrial"/>
                <a:cs typeface="Arial" panose="020B0604020202020204" pitchFamily="34" charset="0"/>
                <a:sym typeface="Questrial"/>
              </a:rPr>
              <a:t>?</a:t>
            </a:r>
            <a:endParaRPr sz="2400" dirty="0">
              <a:latin typeface="Arial" panose="020B0604020202020204" pitchFamily="34" charset="0"/>
              <a:ea typeface="Questrial"/>
              <a:cs typeface="Arial" panose="020B0604020202020204" pitchFamily="34" charset="0"/>
              <a:sym typeface="Questrial"/>
            </a:endParaRPr>
          </a:p>
        </p:txBody>
      </p:sp>
      <p:sp>
        <p:nvSpPr>
          <p:cNvPr id="18" name="Rounded Rectangle 17"/>
          <p:cNvSpPr/>
          <p:nvPr/>
        </p:nvSpPr>
        <p:spPr>
          <a:xfrm>
            <a:off x="634596" y="5614221"/>
            <a:ext cx="7871729" cy="687987"/>
          </a:xfrm>
          <a:prstGeom prst="round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Dùng sơ đồ giải thuật để giải chương trình</a:t>
            </a:r>
            <a:endParaRPr lang="vi-VN" b="1" dirty="0">
              <a:latin typeface="Arial" panose="020B0604020202020204" pitchFamily="34" charset="0"/>
              <a:cs typeface="Arial" panose="020B0604020202020204" pitchFamily="34" charset="0"/>
            </a:endParaRPr>
          </a:p>
        </p:txBody>
      </p:sp>
      <p:pic>
        <p:nvPicPr>
          <p:cNvPr id="19" name="Picture 18"/>
          <p:cNvPicPr>
            <a:picLocks noChangeAspect="1"/>
          </p:cNvPicPr>
          <p:nvPr/>
        </p:nvPicPr>
        <p:blipFill rotWithShape="1">
          <a:blip r:embed="rId2">
            <a:extLst>
              <a:ext uri="{28A0092B-C50C-407E-A947-70E740481C1C}">
                <a14:useLocalDpi xmlns:a14="http://schemas.microsoft.com/office/drawing/2010/main" val="0"/>
              </a:ext>
            </a:extLst>
          </a:blip>
          <a:srcRect l="27461" t="24884" r="31270" b="38372"/>
          <a:stretch/>
        </p:blipFill>
        <p:spPr>
          <a:xfrm>
            <a:off x="1404939" y="5726430"/>
            <a:ext cx="663173" cy="403005"/>
          </a:xfrm>
          <a:prstGeom prst="rect">
            <a:avLst/>
          </a:prstGeom>
        </p:spPr>
      </p:pic>
    </p:spTree>
    <p:extLst>
      <p:ext uri="{BB962C8B-B14F-4D97-AF65-F5344CB8AC3E}">
        <p14:creationId xmlns:p14="http://schemas.microsoft.com/office/powerpoint/2010/main" val="768240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Google Shape;157;p22"/>
          <p:cNvSpPr txBox="1">
            <a:spLocks/>
          </p:cNvSpPr>
          <p:nvPr/>
        </p:nvSpPr>
        <p:spPr>
          <a:xfrm>
            <a:off x="2114550" y="783425"/>
            <a:ext cx="4914900" cy="558600"/>
          </a:xfrm>
          <a:prstGeom prst="rect">
            <a:avLst/>
          </a:prstGeom>
        </p:spPr>
        <p:txBody>
          <a:bodyPr spcFirstLastPara="1" wrap="square" lIns="0" tIns="0" rIns="0" bIns="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Bef>
                <a:spcPts val="0"/>
              </a:spcBef>
            </a:pPr>
            <a:r>
              <a:rPr lang="en-US" u="sng" dirty="0" smtClean="0">
                <a:latin typeface="Arial" panose="020B0604020202020204" pitchFamily="34" charset="0"/>
                <a:ea typeface="Questrial"/>
                <a:cs typeface="Arial" panose="020B0604020202020204" pitchFamily="34" charset="0"/>
                <a:sym typeface="Questrial"/>
              </a:rPr>
              <a:t>LED Planner</a:t>
            </a:r>
            <a:endParaRPr lang="en-US" u="sng" dirty="0">
              <a:latin typeface="Arial" panose="020B0604020202020204" pitchFamily="34" charset="0"/>
              <a:ea typeface="Questrial"/>
              <a:cs typeface="Arial" panose="020B0604020202020204" pitchFamily="34" charset="0"/>
              <a:sym typeface="Questrial"/>
            </a:endParaRPr>
          </a:p>
        </p:txBody>
      </p:sp>
      <p:grpSp>
        <p:nvGrpSpPr>
          <p:cNvPr id="14" name="Group 13"/>
          <p:cNvGrpSpPr/>
          <p:nvPr/>
        </p:nvGrpSpPr>
        <p:grpSpPr>
          <a:xfrm>
            <a:off x="1796743" y="1944960"/>
            <a:ext cx="5550515" cy="3665135"/>
            <a:chOff x="1665835" y="1807800"/>
            <a:chExt cx="5550515" cy="3665135"/>
          </a:xfrm>
        </p:grpSpPr>
        <p:grpSp>
          <p:nvGrpSpPr>
            <p:cNvPr id="4" name="Google Shape;158;p22"/>
            <p:cNvGrpSpPr/>
            <p:nvPr/>
          </p:nvGrpSpPr>
          <p:grpSpPr>
            <a:xfrm>
              <a:off x="1665835" y="1807800"/>
              <a:ext cx="1647825" cy="3665135"/>
              <a:chOff x="1414400" y="1807800"/>
              <a:chExt cx="1647825" cy="3665135"/>
            </a:xfrm>
          </p:grpSpPr>
          <p:pic>
            <p:nvPicPr>
              <p:cNvPr id="5" name="Google Shape;159;p22"/>
              <p:cNvPicPr preferRelativeResize="0"/>
              <p:nvPr/>
            </p:nvPicPr>
            <p:blipFill rotWithShape="1">
              <a:blip r:embed="rId2">
                <a:alphaModFix/>
              </a:blip>
              <a:srcRect b="17143"/>
              <a:stretch/>
            </p:blipFill>
            <p:spPr>
              <a:xfrm>
                <a:off x="1414400" y="1807800"/>
                <a:ext cx="1647825" cy="1531100"/>
              </a:xfrm>
              <a:prstGeom prst="rect">
                <a:avLst/>
              </a:prstGeom>
              <a:noFill/>
              <a:ln>
                <a:noFill/>
              </a:ln>
            </p:spPr>
          </p:pic>
          <p:pic>
            <p:nvPicPr>
              <p:cNvPr id="6" name="Google Shape;160;p22"/>
              <p:cNvPicPr preferRelativeResize="0"/>
              <p:nvPr/>
            </p:nvPicPr>
            <p:blipFill rotWithShape="1">
              <a:blip r:embed="rId2">
                <a:alphaModFix/>
              </a:blip>
              <a:srcRect b="17143"/>
              <a:stretch/>
            </p:blipFill>
            <p:spPr>
              <a:xfrm>
                <a:off x="1414400" y="3941835"/>
                <a:ext cx="1647825" cy="1531100"/>
              </a:xfrm>
              <a:prstGeom prst="rect">
                <a:avLst/>
              </a:prstGeom>
              <a:noFill/>
              <a:ln>
                <a:noFill/>
              </a:ln>
            </p:spPr>
          </p:pic>
        </p:grpSp>
        <p:grpSp>
          <p:nvGrpSpPr>
            <p:cNvPr id="7" name="Google Shape;161;p22"/>
            <p:cNvGrpSpPr/>
            <p:nvPr/>
          </p:nvGrpSpPr>
          <p:grpSpPr>
            <a:xfrm>
              <a:off x="3657185" y="1807800"/>
              <a:ext cx="1647825" cy="3665135"/>
              <a:chOff x="1414400" y="1807800"/>
              <a:chExt cx="1647825" cy="3665135"/>
            </a:xfrm>
          </p:grpSpPr>
          <p:pic>
            <p:nvPicPr>
              <p:cNvPr id="8" name="Google Shape;162;p22"/>
              <p:cNvPicPr preferRelativeResize="0"/>
              <p:nvPr/>
            </p:nvPicPr>
            <p:blipFill rotWithShape="1">
              <a:blip r:embed="rId2">
                <a:alphaModFix/>
              </a:blip>
              <a:srcRect b="17143"/>
              <a:stretch/>
            </p:blipFill>
            <p:spPr>
              <a:xfrm>
                <a:off x="1414400" y="1807800"/>
                <a:ext cx="1647825" cy="1531100"/>
              </a:xfrm>
              <a:prstGeom prst="rect">
                <a:avLst/>
              </a:prstGeom>
              <a:noFill/>
              <a:ln>
                <a:noFill/>
              </a:ln>
            </p:spPr>
          </p:pic>
          <p:pic>
            <p:nvPicPr>
              <p:cNvPr id="9" name="Google Shape;163;p22"/>
              <p:cNvPicPr preferRelativeResize="0"/>
              <p:nvPr/>
            </p:nvPicPr>
            <p:blipFill rotWithShape="1">
              <a:blip r:embed="rId2">
                <a:alphaModFix/>
              </a:blip>
              <a:srcRect b="17143"/>
              <a:stretch/>
            </p:blipFill>
            <p:spPr>
              <a:xfrm>
                <a:off x="1414400" y="3941835"/>
                <a:ext cx="1647825" cy="1531100"/>
              </a:xfrm>
              <a:prstGeom prst="rect">
                <a:avLst/>
              </a:prstGeom>
              <a:noFill/>
              <a:ln>
                <a:noFill/>
              </a:ln>
            </p:spPr>
          </p:pic>
        </p:grpSp>
        <p:grpSp>
          <p:nvGrpSpPr>
            <p:cNvPr id="10" name="Google Shape;164;p22"/>
            <p:cNvGrpSpPr/>
            <p:nvPr/>
          </p:nvGrpSpPr>
          <p:grpSpPr>
            <a:xfrm>
              <a:off x="5568525" y="1807800"/>
              <a:ext cx="1647825" cy="3665135"/>
              <a:chOff x="1414400" y="1807800"/>
              <a:chExt cx="1647825" cy="3665135"/>
            </a:xfrm>
          </p:grpSpPr>
          <p:pic>
            <p:nvPicPr>
              <p:cNvPr id="11" name="Google Shape;165;p22"/>
              <p:cNvPicPr preferRelativeResize="0"/>
              <p:nvPr/>
            </p:nvPicPr>
            <p:blipFill rotWithShape="1">
              <a:blip r:embed="rId2">
                <a:alphaModFix/>
              </a:blip>
              <a:srcRect b="17143"/>
              <a:stretch/>
            </p:blipFill>
            <p:spPr>
              <a:xfrm>
                <a:off x="1414400" y="1807800"/>
                <a:ext cx="1647825" cy="1531100"/>
              </a:xfrm>
              <a:prstGeom prst="rect">
                <a:avLst/>
              </a:prstGeom>
              <a:noFill/>
              <a:ln>
                <a:noFill/>
              </a:ln>
            </p:spPr>
          </p:pic>
          <p:pic>
            <p:nvPicPr>
              <p:cNvPr id="12" name="Google Shape;166;p22"/>
              <p:cNvPicPr preferRelativeResize="0"/>
              <p:nvPr/>
            </p:nvPicPr>
            <p:blipFill rotWithShape="1">
              <a:blip r:embed="rId2">
                <a:alphaModFix/>
              </a:blip>
              <a:srcRect b="17143"/>
              <a:stretch/>
            </p:blipFill>
            <p:spPr>
              <a:xfrm>
                <a:off x="1414400" y="3941835"/>
                <a:ext cx="1647825" cy="1531100"/>
              </a:xfrm>
              <a:prstGeom prst="rect">
                <a:avLst/>
              </a:prstGeom>
              <a:noFill/>
              <a:ln>
                <a:noFill/>
              </a:ln>
            </p:spPr>
          </p:pic>
        </p:grpSp>
      </p:grpSp>
      <p:sp>
        <p:nvSpPr>
          <p:cNvPr id="15" name="TextBox 14"/>
          <p:cNvSpPr txBox="1"/>
          <p:nvPr/>
        </p:nvSpPr>
        <p:spPr>
          <a:xfrm>
            <a:off x="1634490" y="5796614"/>
            <a:ext cx="6035040" cy="707886"/>
          </a:xfrm>
          <a:prstGeom prst="rect">
            <a:avLst/>
          </a:prstGeom>
          <a:noFill/>
        </p:spPr>
        <p:txBody>
          <a:bodyPr wrap="square" rtlCol="0">
            <a:spAutoFit/>
          </a:bodyPr>
          <a:lstStyle/>
          <a:p>
            <a:pPr algn="ctr"/>
            <a:r>
              <a:rPr lang="en-US" sz="2000" b="1" dirty="0" smtClean="0">
                <a:latin typeface="Arial" panose="020B0604020202020204" pitchFamily="34" charset="0"/>
                <a:cs typeface="Arial" panose="020B0604020202020204" pitchFamily="34" charset="0"/>
              </a:rPr>
              <a:t>Sử dụng Led Planner để minh hoạt hình ảnh hiển thị ra màn hình LED 5x5</a:t>
            </a:r>
            <a:endParaRPr lang="vi-V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9233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TextBox 2"/>
          <p:cNvSpPr txBox="1"/>
          <p:nvPr/>
        </p:nvSpPr>
        <p:spPr>
          <a:xfrm>
            <a:off x="571500" y="656243"/>
            <a:ext cx="5726430" cy="461665"/>
          </a:xfrm>
          <a:prstGeom prst="rect">
            <a:avLst/>
          </a:prstGeom>
          <a:noFill/>
        </p:spPr>
        <p:txBody>
          <a:bodyPr wrap="square" rtlCol="0">
            <a:spAutoFit/>
          </a:bodyPr>
          <a:lstStyle/>
          <a:p>
            <a:r>
              <a:rPr lang="en-US" sz="2400" b="1" dirty="0" smtClean="0">
                <a:solidFill>
                  <a:srgbClr val="64C7E9"/>
                </a:solidFill>
                <a:latin typeface="+mj-lt"/>
                <a:ea typeface="Roboto" pitchFamily="2" charset="0"/>
              </a:rPr>
              <a:t>4.3 Làm nhiều hơn với mỗi Inputs</a:t>
            </a:r>
            <a:endParaRPr lang="en-US" sz="2400" b="1" dirty="0">
              <a:solidFill>
                <a:srgbClr val="64C7E9"/>
              </a:solidFill>
              <a:latin typeface="+mj-lt"/>
              <a:ea typeface="Roboto" pitchFamily="2" charset="0"/>
            </a:endParaRPr>
          </a:p>
        </p:txBody>
      </p:sp>
      <p:pic>
        <p:nvPicPr>
          <p:cNvPr id="4" name="Google Shape;123;p18">
            <a:hlinkClick r:id="rId2"/>
          </p:cNvPr>
          <p:cNvPicPr preferRelativeResize="0"/>
          <p:nvPr/>
        </p:nvPicPr>
        <p:blipFill rotWithShape="1">
          <a:blip r:embed="rId3">
            <a:alphaModFix/>
          </a:blip>
          <a:srcRect r="51659"/>
          <a:stretch/>
        </p:blipFill>
        <p:spPr>
          <a:xfrm>
            <a:off x="5389710" y="1514491"/>
            <a:ext cx="1816440" cy="2358275"/>
          </a:xfrm>
          <a:prstGeom prst="rect">
            <a:avLst/>
          </a:prstGeom>
          <a:noFill/>
          <a:ln>
            <a:noFill/>
          </a:ln>
        </p:spPr>
      </p:pic>
      <p:sp>
        <p:nvSpPr>
          <p:cNvPr id="6" name="Rounded Rectangle 5"/>
          <p:cNvSpPr/>
          <p:nvPr/>
        </p:nvSpPr>
        <p:spPr>
          <a:xfrm>
            <a:off x="980634" y="1514491"/>
            <a:ext cx="4037136" cy="4886309"/>
          </a:xfrm>
          <a:prstGeom prst="roundRect">
            <a:avLst>
              <a:gd name="adj" fmla="val 3719"/>
            </a:avLst>
          </a:prstGeom>
          <a:noFill/>
          <a:ln w="19050">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306220" y="1956850"/>
            <a:ext cx="133960" cy="1339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554480" y="1817370"/>
            <a:ext cx="2960370" cy="707886"/>
          </a:xfrm>
          <a:prstGeom prst="rect">
            <a:avLst/>
          </a:prstGeom>
          <a:noFill/>
        </p:spPr>
        <p:txBody>
          <a:bodyPr wrap="square" rtlCol="0">
            <a:spAutoFit/>
          </a:bodyPr>
          <a:lstStyle/>
          <a:p>
            <a:r>
              <a:rPr lang="en-US" sz="2000" dirty="0" smtClean="0">
                <a:solidFill>
                  <a:srgbClr val="FF0000"/>
                </a:solidFill>
                <a:latin typeface="Arial" panose="020B0604020202020204" pitchFamily="34" charset="0"/>
                <a:cs typeface="Arial" panose="020B0604020202020204" pitchFamily="34" charset="0"/>
              </a:rPr>
              <a:t>Button A</a:t>
            </a:r>
            <a:r>
              <a:rPr lang="en-US" sz="2000" dirty="0" smtClean="0">
                <a:latin typeface="Arial" panose="020B0604020202020204" pitchFamily="34" charset="0"/>
                <a:cs typeface="Arial" panose="020B0604020202020204" pitchFamily="34" charset="0"/>
              </a:rPr>
              <a:t> là một trong số Inputs của micro:bit</a:t>
            </a:r>
            <a:endParaRPr lang="vi-VN" sz="2000" dirty="0">
              <a:latin typeface="Arial" panose="020B0604020202020204" pitchFamily="34" charset="0"/>
              <a:cs typeface="Arial" panose="020B0604020202020204" pitchFamily="34" charset="0"/>
            </a:endParaRPr>
          </a:p>
        </p:txBody>
      </p:sp>
      <p:sp>
        <p:nvSpPr>
          <p:cNvPr id="11" name="Rectangle 10"/>
          <p:cNvSpPr/>
          <p:nvPr/>
        </p:nvSpPr>
        <p:spPr>
          <a:xfrm>
            <a:off x="1306220" y="2756950"/>
            <a:ext cx="133960" cy="1339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554480" y="2611755"/>
            <a:ext cx="2960370" cy="163121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Tự tạo thêm nhiều chương trình bằng cách inputs khác nhau để điểu khiển micro:bit của bạn</a:t>
            </a:r>
            <a:endParaRPr lang="vi-VN" sz="2000" dirty="0">
              <a:latin typeface="Arial" panose="020B0604020202020204" pitchFamily="34" charset="0"/>
              <a:cs typeface="Arial" panose="020B0604020202020204" pitchFamily="34" charset="0"/>
            </a:endParaRPr>
          </a:p>
        </p:txBody>
      </p:sp>
      <p:sp>
        <p:nvSpPr>
          <p:cNvPr id="13" name="Rectangle 12"/>
          <p:cNvSpPr/>
          <p:nvPr/>
        </p:nvSpPr>
        <p:spPr>
          <a:xfrm>
            <a:off x="1306220" y="4598371"/>
            <a:ext cx="133960" cy="1339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554480" y="4458891"/>
            <a:ext cx="3120390" cy="1323439"/>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Với mỗi Inputs hãy dùng sơ đồ giải thuật và Led Panner để hiển thị những hình ảnh của bạn</a:t>
            </a:r>
            <a:endParaRPr lang="vi-VN" sz="2000" dirty="0">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5868" y="4187270"/>
            <a:ext cx="1562100" cy="2076450"/>
          </a:xfrm>
          <a:prstGeom prst="rect">
            <a:avLst/>
          </a:prstGeom>
        </p:spPr>
      </p:pic>
    </p:spTree>
    <p:extLst>
      <p:ext uri="{BB962C8B-B14F-4D97-AF65-F5344CB8AC3E}">
        <p14:creationId xmlns:p14="http://schemas.microsoft.com/office/powerpoint/2010/main" val="841460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TextBox 2"/>
          <p:cNvSpPr txBox="1"/>
          <p:nvPr/>
        </p:nvSpPr>
        <p:spPr>
          <a:xfrm>
            <a:off x="1143375" y="1270559"/>
            <a:ext cx="732493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Lựa </a:t>
            </a:r>
            <a:r>
              <a:rPr lang="en-US" sz="2400" b="1" dirty="0" smtClean="0">
                <a:solidFill>
                  <a:schemeClr val="tx1">
                    <a:lumMod val="85000"/>
                    <a:lumOff val="15000"/>
                  </a:schemeClr>
                </a:solidFill>
                <a:latin typeface="+mj-lt"/>
                <a:ea typeface="Roboto" pitchFamily="2" charset="0"/>
              </a:rPr>
              <a:t>chọn</a:t>
            </a:r>
            <a:r>
              <a:rPr lang="en-US" sz="2400" b="1" dirty="0" smtClean="0">
                <a:solidFill>
                  <a:schemeClr val="tx1">
                    <a:lumMod val="85000"/>
                    <a:lumOff val="15000"/>
                  </a:schemeClr>
                </a:solidFill>
                <a:latin typeface="UTM Helve" panose="02040603050506020204" pitchFamily="18" charset="0"/>
                <a:ea typeface="Roboto" pitchFamily="2" charset="0"/>
              </a:rPr>
              <a:t> trong Makcode với câu lệnh if else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23" y="1343516"/>
            <a:ext cx="466725" cy="409575"/>
          </a:xfrm>
          <a:prstGeom prst="rect">
            <a:avLst/>
          </a:prstGeom>
        </p:spPr>
      </p:pic>
      <p:sp>
        <p:nvSpPr>
          <p:cNvPr id="5" name="Rectangle 4"/>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99222" y="509528"/>
            <a:ext cx="4709160"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4.3 Lựa </a:t>
            </a:r>
            <a:r>
              <a:rPr lang="en-US" sz="2400" b="1" dirty="0">
                <a:solidFill>
                  <a:srgbClr val="64C7E9"/>
                </a:solidFill>
                <a:latin typeface="+mj-lt"/>
                <a:ea typeface="Roboto" pitchFamily="2" charset="0"/>
              </a:rPr>
              <a:t>chọn</a:t>
            </a:r>
            <a:r>
              <a:rPr lang="en-US" sz="2400" b="1" dirty="0">
                <a:solidFill>
                  <a:srgbClr val="64C7E9"/>
                </a:solidFill>
                <a:latin typeface="UTM Helve" panose="02040603050506020204" pitchFamily="18" charset="0"/>
                <a:ea typeface="Roboto" pitchFamily="2" charset="0"/>
              </a:rPr>
              <a:t> và micro:bit</a:t>
            </a:r>
          </a:p>
        </p:txBody>
      </p:sp>
      <p:sp>
        <p:nvSpPr>
          <p:cNvPr id="9" name="TextBox 8"/>
          <p:cNvSpPr txBox="1"/>
          <p:nvPr/>
        </p:nvSpPr>
        <p:spPr>
          <a:xfrm>
            <a:off x="705046" y="1817742"/>
            <a:ext cx="7632922" cy="101566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Ngoài cách rẻ nhánh, lựa chọn bằng cách button tương ứng. Các bạn có thể sử dụng câu lệnh if else if và để kiểm tra một nút có được nhấn không, hay một giá trị có thõa điều kiện không</a:t>
            </a:r>
            <a:endParaRPr lang="vi-VN" sz="2000"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3"/>
          <a:stretch>
            <a:fillRect/>
          </a:stretch>
        </p:blipFill>
        <p:spPr>
          <a:xfrm>
            <a:off x="705046" y="3006019"/>
            <a:ext cx="1790950" cy="1324160"/>
          </a:xfrm>
          <a:prstGeom prst="rect">
            <a:avLst/>
          </a:prstGeom>
        </p:spPr>
      </p:pic>
      <p:pic>
        <p:nvPicPr>
          <p:cNvPr id="11" name="Picture 10"/>
          <p:cNvPicPr>
            <a:picLocks noChangeAspect="1"/>
          </p:cNvPicPr>
          <p:nvPr/>
        </p:nvPicPr>
        <p:blipFill>
          <a:blip r:embed="rId4"/>
          <a:stretch>
            <a:fillRect/>
          </a:stretch>
        </p:blipFill>
        <p:spPr>
          <a:xfrm>
            <a:off x="3512722" y="2949700"/>
            <a:ext cx="3191320" cy="2029108"/>
          </a:xfrm>
          <a:prstGeom prst="rect">
            <a:avLst/>
          </a:prstGeom>
        </p:spPr>
      </p:pic>
      <p:sp>
        <p:nvSpPr>
          <p:cNvPr id="12" name="TextBox 11"/>
          <p:cNvSpPr txBox="1"/>
          <p:nvPr/>
        </p:nvSpPr>
        <p:spPr>
          <a:xfrm>
            <a:off x="587123" y="4710383"/>
            <a:ext cx="2311615" cy="646331"/>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Mặt định hiển thị mặt buồn</a:t>
            </a:r>
            <a:endParaRPr lang="vi-VN" dirty="0">
              <a:latin typeface="Arial" panose="020B0604020202020204" pitchFamily="34" charset="0"/>
              <a:cs typeface="Arial" panose="020B0604020202020204" pitchFamily="34" charset="0"/>
            </a:endParaRPr>
          </a:p>
        </p:txBody>
      </p:sp>
      <p:sp>
        <p:nvSpPr>
          <p:cNvPr id="13" name="TextBox 12"/>
          <p:cNvSpPr txBox="1"/>
          <p:nvPr/>
        </p:nvSpPr>
        <p:spPr>
          <a:xfrm>
            <a:off x="3512722" y="5064326"/>
            <a:ext cx="3901538" cy="646331"/>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Phím A nhấn: điều kiện cần đáp ứng</a:t>
            </a:r>
          </a:p>
          <a:p>
            <a:r>
              <a:rPr lang="en-US" dirty="0" smtClean="0">
                <a:latin typeface="Arial" panose="020B0604020202020204" pitchFamily="34" charset="0"/>
                <a:cs typeface="Arial" panose="020B0604020202020204" pitchFamily="34" charset="0"/>
              </a:rPr>
              <a:t>Hành động: hiển thị mặt cười</a:t>
            </a:r>
            <a:endParaRPr lang="vi-VN" dirty="0">
              <a:latin typeface="Arial" panose="020B0604020202020204" pitchFamily="34" charset="0"/>
              <a:cs typeface="Arial" panose="020B0604020202020204" pitchFamily="34" charset="0"/>
            </a:endParaRPr>
          </a:p>
        </p:txBody>
      </p:sp>
      <p:sp>
        <p:nvSpPr>
          <p:cNvPr id="14" name="Rounded Rectangle 13"/>
          <p:cNvSpPr/>
          <p:nvPr/>
        </p:nvSpPr>
        <p:spPr>
          <a:xfrm>
            <a:off x="705046" y="5826953"/>
            <a:ext cx="7871729" cy="687987"/>
          </a:xfrm>
          <a:prstGeom prst="round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       Dùng khối </a:t>
            </a:r>
            <a:r>
              <a:rPr lang="en-US" b="1" dirty="0" smtClean="0">
                <a:solidFill>
                  <a:srgbClr val="FF0000"/>
                </a:solidFill>
                <a:latin typeface="Arial" panose="020B0604020202020204" pitchFamily="34" charset="0"/>
                <a:cs typeface="Arial" panose="020B0604020202020204" pitchFamily="34" charset="0"/>
              </a:rPr>
              <a:t>forever</a:t>
            </a:r>
            <a:r>
              <a:rPr lang="en-US" b="1" dirty="0" smtClean="0">
                <a:latin typeface="Arial" panose="020B0604020202020204" pitchFamily="34" charset="0"/>
                <a:cs typeface="Arial" panose="020B0604020202020204" pitchFamily="34" charset="0"/>
              </a:rPr>
              <a:t> để luôn luôn thực hiện một việc kiểm tra</a:t>
            </a:r>
            <a:endParaRPr lang="vi-VN" b="1" dirty="0">
              <a:latin typeface="Arial" panose="020B0604020202020204" pitchFamily="34" charset="0"/>
              <a:cs typeface="Arial" panose="020B0604020202020204" pitchFamily="34" charset="0"/>
            </a:endParaRPr>
          </a:p>
        </p:txBody>
      </p:sp>
      <p:pic>
        <p:nvPicPr>
          <p:cNvPr id="15" name="Picture 14"/>
          <p:cNvPicPr>
            <a:picLocks noChangeAspect="1"/>
          </p:cNvPicPr>
          <p:nvPr/>
        </p:nvPicPr>
        <p:blipFill rotWithShape="1">
          <a:blip r:embed="rId5">
            <a:extLst>
              <a:ext uri="{28A0092B-C50C-407E-A947-70E740481C1C}">
                <a14:useLocalDpi xmlns:a14="http://schemas.microsoft.com/office/drawing/2010/main" val="0"/>
              </a:ext>
            </a:extLst>
          </a:blip>
          <a:srcRect l="27461" t="24884" r="31270" b="38372"/>
          <a:stretch/>
        </p:blipFill>
        <p:spPr>
          <a:xfrm>
            <a:off x="820485" y="5939162"/>
            <a:ext cx="663173" cy="403005"/>
          </a:xfrm>
          <a:prstGeom prst="rect">
            <a:avLst/>
          </a:prstGeom>
        </p:spPr>
      </p:pic>
    </p:spTree>
    <p:extLst>
      <p:ext uri="{BB962C8B-B14F-4D97-AF65-F5344CB8AC3E}">
        <p14:creationId xmlns:p14="http://schemas.microsoft.com/office/powerpoint/2010/main" val="2805685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TextBox 2"/>
          <p:cNvSpPr txBox="1"/>
          <p:nvPr/>
        </p:nvSpPr>
        <p:spPr>
          <a:xfrm>
            <a:off x="1143375" y="1270559"/>
            <a:ext cx="5098399"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If else if với Variables</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123" y="1343516"/>
            <a:ext cx="466725" cy="409575"/>
          </a:xfrm>
          <a:prstGeom prst="rect">
            <a:avLst/>
          </a:prstGeom>
        </p:spPr>
      </p:pic>
      <p:sp>
        <p:nvSpPr>
          <p:cNvPr id="5" name="Rectangle 4"/>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99222" y="509528"/>
            <a:ext cx="4709160"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4.3 Lựa </a:t>
            </a:r>
            <a:r>
              <a:rPr lang="en-US" sz="2400" b="1" dirty="0">
                <a:solidFill>
                  <a:srgbClr val="64C7E9"/>
                </a:solidFill>
                <a:latin typeface="+mj-lt"/>
                <a:ea typeface="Roboto" pitchFamily="2" charset="0"/>
              </a:rPr>
              <a:t>chọn</a:t>
            </a:r>
            <a:r>
              <a:rPr lang="en-US" sz="2400" b="1" dirty="0">
                <a:solidFill>
                  <a:srgbClr val="64C7E9"/>
                </a:solidFill>
                <a:latin typeface="UTM Helve" panose="02040603050506020204" pitchFamily="18" charset="0"/>
                <a:ea typeface="Roboto" pitchFamily="2" charset="0"/>
              </a:rPr>
              <a:t> và micro:bit</a:t>
            </a:r>
          </a:p>
        </p:txBody>
      </p:sp>
      <p:sp>
        <p:nvSpPr>
          <p:cNvPr id="7" name="Rectangle 6"/>
          <p:cNvSpPr/>
          <p:nvPr/>
        </p:nvSpPr>
        <p:spPr>
          <a:xfrm>
            <a:off x="587123" y="2403312"/>
            <a:ext cx="133960" cy="1339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87123" y="1821663"/>
            <a:ext cx="5631679"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Giải thi đấu cờ vua với câu cấu giải thưởng:</a:t>
            </a:r>
            <a:endParaRPr lang="vi-VN" sz="2000" dirty="0">
              <a:latin typeface="Arial" panose="020B0604020202020204" pitchFamily="34" charset="0"/>
              <a:cs typeface="Arial" panose="020B0604020202020204" pitchFamily="34" charset="0"/>
            </a:endParaRPr>
          </a:p>
        </p:txBody>
      </p:sp>
      <p:sp>
        <p:nvSpPr>
          <p:cNvPr id="9" name="TextBox 8"/>
          <p:cNvSpPr txBox="1"/>
          <p:nvPr/>
        </p:nvSpPr>
        <p:spPr>
          <a:xfrm>
            <a:off x="755869" y="2237328"/>
            <a:ext cx="4352514"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Xếp thứ nhất thì hiển thị chữ GOLD tượng trưng cho huy chương vàng.</a:t>
            </a:r>
            <a:endParaRPr lang="vi-VN" sz="2000" dirty="0">
              <a:latin typeface="Arial" panose="020B0604020202020204" pitchFamily="34" charset="0"/>
              <a:cs typeface="Arial" panose="020B0604020202020204" pitchFamily="34" charset="0"/>
            </a:endParaRPr>
          </a:p>
        </p:txBody>
      </p:sp>
      <p:sp>
        <p:nvSpPr>
          <p:cNvPr id="10" name="Rectangle 9"/>
          <p:cNvSpPr/>
          <p:nvPr/>
        </p:nvSpPr>
        <p:spPr>
          <a:xfrm>
            <a:off x="587123" y="3185192"/>
            <a:ext cx="133960" cy="1339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55869" y="3019208"/>
            <a:ext cx="4253454"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Xếp thứ hai thì hiển thị chữ SILVER tượng trưng cho huy chương bạc.</a:t>
            </a:r>
            <a:endParaRPr lang="vi-VN" sz="2000" dirty="0">
              <a:latin typeface="Arial" panose="020B0604020202020204" pitchFamily="34" charset="0"/>
              <a:cs typeface="Arial" panose="020B0604020202020204" pitchFamily="34" charset="0"/>
            </a:endParaRPr>
          </a:p>
        </p:txBody>
      </p:sp>
      <p:sp>
        <p:nvSpPr>
          <p:cNvPr id="12" name="Rectangle 11"/>
          <p:cNvSpPr/>
          <p:nvPr/>
        </p:nvSpPr>
        <p:spPr>
          <a:xfrm>
            <a:off x="587123" y="4059836"/>
            <a:ext cx="133960" cy="1339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55869" y="3920356"/>
            <a:ext cx="4452236"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Xếp thứ hai thì hiển thị </a:t>
            </a:r>
            <a:r>
              <a:rPr lang="en-US" sz="2000" dirty="0">
                <a:latin typeface="Arial" panose="020B0604020202020204" pitchFamily="34" charset="0"/>
                <a:cs typeface="Arial" panose="020B0604020202020204" pitchFamily="34" charset="0"/>
              </a:rPr>
              <a:t>chữ </a:t>
            </a:r>
            <a:r>
              <a:rPr lang="en-US" sz="2000" dirty="0" smtClean="0">
                <a:latin typeface="Arial" panose="020B0604020202020204" pitchFamily="34" charset="0"/>
                <a:cs typeface="Arial" panose="020B0604020202020204" pitchFamily="34" charset="0"/>
              </a:rPr>
              <a:t>BRONZE </a:t>
            </a:r>
            <a:r>
              <a:rPr lang="en-US" sz="2000" dirty="0" smtClean="0">
                <a:latin typeface="Arial" panose="020B0604020202020204" pitchFamily="34" charset="0"/>
                <a:cs typeface="Arial" panose="020B0604020202020204" pitchFamily="34" charset="0"/>
              </a:rPr>
              <a:t>tượng trưng cho huy chương đồng.</a:t>
            </a:r>
            <a:endParaRPr lang="vi-VN" sz="2000" dirty="0">
              <a:latin typeface="Arial" panose="020B0604020202020204" pitchFamily="34" charset="0"/>
              <a:cs typeface="Arial" panose="020B0604020202020204" pitchFamily="34" charset="0"/>
            </a:endParaRPr>
          </a:p>
        </p:txBody>
      </p:sp>
      <p:sp>
        <p:nvSpPr>
          <p:cNvPr id="14" name="Rectangle 13"/>
          <p:cNvSpPr/>
          <p:nvPr/>
        </p:nvSpPr>
        <p:spPr>
          <a:xfrm>
            <a:off x="587123" y="4828463"/>
            <a:ext cx="133960" cy="1339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55869" y="4688983"/>
            <a:ext cx="4352514" cy="400110"/>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Còn lại không có huy chương</a:t>
            </a:r>
            <a:endParaRPr lang="vi-VN" sz="2000" dirty="0">
              <a:latin typeface="Arial" panose="020B0604020202020204" pitchFamily="34" charset="0"/>
              <a:cs typeface="Arial" panose="020B0604020202020204" pitchFamily="34" charset="0"/>
            </a:endParaRPr>
          </a:p>
        </p:txBody>
      </p:sp>
      <p:pic>
        <p:nvPicPr>
          <p:cNvPr id="16" name="Picture 15"/>
          <p:cNvPicPr>
            <a:picLocks noChangeAspect="1"/>
          </p:cNvPicPr>
          <p:nvPr/>
        </p:nvPicPr>
        <p:blipFill>
          <a:blip r:embed="rId3"/>
          <a:stretch>
            <a:fillRect/>
          </a:stretch>
        </p:blipFill>
        <p:spPr>
          <a:xfrm>
            <a:off x="5143169" y="2254583"/>
            <a:ext cx="3401242" cy="4334564"/>
          </a:xfrm>
          <a:prstGeom prst="rect">
            <a:avLst/>
          </a:prstGeom>
        </p:spPr>
      </p:pic>
      <p:sp>
        <p:nvSpPr>
          <p:cNvPr id="17" name="Rounded Rectangle 16"/>
          <p:cNvSpPr/>
          <p:nvPr/>
        </p:nvSpPr>
        <p:spPr>
          <a:xfrm>
            <a:off x="593543" y="5430350"/>
            <a:ext cx="4283258" cy="896475"/>
          </a:xfrm>
          <a:prstGeom prst="round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panose="020B0604020202020204" pitchFamily="34" charset="0"/>
                <a:cs typeface="Arial" panose="020B0604020202020204" pitchFamily="34" charset="0"/>
              </a:rPr>
              <a:t>Dùng </a:t>
            </a:r>
            <a:r>
              <a:rPr lang="en-US" b="1" dirty="0" smtClean="0">
                <a:latin typeface="Arial" panose="020B0604020202020204" pitchFamily="34" charset="0"/>
                <a:cs typeface="Arial" panose="020B0604020202020204" pitchFamily="34" charset="0"/>
              </a:rPr>
              <a:t>if else if </a:t>
            </a:r>
            <a:r>
              <a:rPr lang="en-US" dirty="0" smtClean="0">
                <a:latin typeface="Arial" panose="020B0604020202020204" pitchFamily="34" charset="0"/>
                <a:cs typeface="Arial" panose="020B0604020202020204" pitchFamily="34" charset="0"/>
              </a:rPr>
              <a:t>để kiểm tra từng điều kiện đáp ứng với biến </a:t>
            </a:r>
            <a:r>
              <a:rPr lang="en-US" b="1" dirty="0" smtClean="0">
                <a:latin typeface="Arial" panose="020B0604020202020204" pitchFamily="34" charset="0"/>
                <a:cs typeface="Arial" panose="020B0604020202020204" pitchFamily="34" charset="0"/>
              </a:rPr>
              <a:t>rank</a:t>
            </a:r>
            <a:endParaRPr lang="vi-V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1680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15</a:t>
            </a:fld>
            <a:endParaRPr lang="en-US"/>
          </a:p>
        </p:txBody>
      </p:sp>
      <p:sp>
        <p:nvSpPr>
          <p:cNvPr id="4" name="Rectangle 3"/>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4.4 Hoạt động học viên</a:t>
            </a:r>
            <a:endParaRPr lang="en-US" sz="2400" b="1" dirty="0">
              <a:solidFill>
                <a:srgbClr val="64C7E9"/>
              </a:solidFill>
              <a:latin typeface="UTM Helve" panose="02040603050506020204" pitchFamily="18" charset="0"/>
              <a:ea typeface="Roboto" pitchFamily="2" charset="0"/>
            </a:endParaRPr>
          </a:p>
        </p:txBody>
      </p:sp>
      <p:sp>
        <p:nvSpPr>
          <p:cNvPr id="6" name="TextBox 5"/>
          <p:cNvSpPr txBox="1"/>
          <p:nvPr/>
        </p:nvSpPr>
        <p:spPr>
          <a:xfrm>
            <a:off x="1236140" y="1389829"/>
            <a:ext cx="732493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Đèn Xanh – Đèn Đỏ</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462786"/>
            <a:ext cx="466725" cy="409575"/>
          </a:xfrm>
          <a:prstGeom prst="rect">
            <a:avLst/>
          </a:prstGeom>
        </p:spPr>
      </p:pic>
      <p:sp>
        <p:nvSpPr>
          <p:cNvPr id="9" name="TextBox 8"/>
          <p:cNvSpPr txBox="1"/>
          <p:nvPr/>
        </p:nvSpPr>
        <p:spPr>
          <a:xfrm>
            <a:off x="459538" y="1991265"/>
            <a:ext cx="8297351" cy="400110"/>
          </a:xfrm>
          <a:prstGeom prst="rect">
            <a:avLst/>
          </a:prstGeom>
          <a:noFill/>
        </p:spPr>
        <p:txBody>
          <a:bodyPr wrap="square" rtlCol="0">
            <a:spAutoFit/>
          </a:bodyPr>
          <a:lstStyle/>
          <a:p>
            <a:r>
              <a:rPr lang="en-US" sz="2000" dirty="0" smtClean="0">
                <a:solidFill>
                  <a:schemeClr val="tx1">
                    <a:lumMod val="85000"/>
                    <a:lumOff val="15000"/>
                  </a:schemeClr>
                </a:solidFill>
                <a:ea typeface="Roboto" pitchFamily="2" charset="0"/>
              </a:rPr>
              <a:t>Dùng micro:bit để mô phỏng đèn chờ qua đường dành cho người đi bộ.</a:t>
            </a:r>
            <a:endParaRPr lang="en-US" sz="2000" dirty="0">
              <a:solidFill>
                <a:schemeClr val="tx1">
                  <a:lumMod val="85000"/>
                  <a:lumOff val="15000"/>
                </a:schemeClr>
              </a:solidFill>
              <a:ea typeface="Roboto" pitchFamily="2" charset="0"/>
            </a:endParaRPr>
          </a:p>
        </p:txBody>
      </p:sp>
      <p:sp>
        <p:nvSpPr>
          <p:cNvPr id="12" name="TextBox 11"/>
          <p:cNvSpPr txBox="1"/>
          <p:nvPr/>
        </p:nvSpPr>
        <p:spPr>
          <a:xfrm>
            <a:off x="828229" y="4411534"/>
            <a:ext cx="6902020" cy="1015663"/>
          </a:xfrm>
          <a:prstGeom prst="rect">
            <a:avLst/>
          </a:prstGeom>
          <a:noFill/>
        </p:spPr>
        <p:txBody>
          <a:bodyPr wrap="square" rtlCol="0">
            <a:spAutoFit/>
          </a:bodyPr>
          <a:lstStyle/>
          <a:p>
            <a:r>
              <a:rPr lang="en-US" sz="2000" dirty="0" smtClean="0">
                <a:solidFill>
                  <a:schemeClr val="tx1">
                    <a:lumMod val="85000"/>
                    <a:lumOff val="15000"/>
                  </a:schemeClr>
                </a:solidFill>
                <a:ea typeface="Roboto" pitchFamily="2" charset="0"/>
              </a:rPr>
              <a:t>Các bạn d</a:t>
            </a:r>
            <a:r>
              <a:rPr lang="en-US" sz="2000" dirty="0" smtClean="0">
                <a:solidFill>
                  <a:schemeClr val="tx1">
                    <a:lumMod val="85000"/>
                    <a:lumOff val="15000"/>
                  </a:schemeClr>
                </a:solidFill>
                <a:ea typeface="Roboto" pitchFamily="2" charset="0"/>
              </a:rPr>
              <a:t>ùng </a:t>
            </a:r>
            <a:r>
              <a:rPr lang="en-US" sz="2000" b="1" dirty="0" smtClean="0">
                <a:solidFill>
                  <a:schemeClr val="tx1">
                    <a:lumMod val="85000"/>
                    <a:lumOff val="15000"/>
                  </a:schemeClr>
                </a:solidFill>
                <a:ea typeface="Roboto" pitchFamily="2" charset="0"/>
              </a:rPr>
              <a:t>if  - else if </a:t>
            </a:r>
            <a:r>
              <a:rPr lang="en-US" sz="2000" dirty="0" smtClean="0">
                <a:solidFill>
                  <a:schemeClr val="tx1">
                    <a:lumMod val="85000"/>
                    <a:lumOff val="15000"/>
                  </a:schemeClr>
                </a:solidFill>
                <a:ea typeface="Roboto" pitchFamily="2" charset="0"/>
              </a:rPr>
              <a:t>để kiểm tra xem các </a:t>
            </a:r>
            <a:r>
              <a:rPr lang="en-US" sz="2000" b="1" dirty="0" smtClean="0">
                <a:solidFill>
                  <a:schemeClr val="tx1">
                    <a:lumMod val="85000"/>
                    <a:lumOff val="15000"/>
                  </a:schemeClr>
                </a:solidFill>
                <a:ea typeface="Roboto" pitchFamily="2" charset="0"/>
              </a:rPr>
              <a:t>nút A</a:t>
            </a:r>
            <a:r>
              <a:rPr lang="en-US" sz="2000" dirty="0" smtClean="0">
                <a:solidFill>
                  <a:schemeClr val="tx1">
                    <a:lumMod val="85000"/>
                    <a:lumOff val="15000"/>
                  </a:schemeClr>
                </a:solidFill>
                <a:ea typeface="Roboto" pitchFamily="2" charset="0"/>
              </a:rPr>
              <a:t> có được nhấn không. Nếu có thì thực hiện hiển thị hình ảnh tương ứng Check</a:t>
            </a:r>
            <a:endParaRPr lang="en-US" sz="2000" b="1" dirty="0">
              <a:solidFill>
                <a:schemeClr val="tx1">
                  <a:lumMod val="85000"/>
                  <a:lumOff val="15000"/>
                </a:schemeClr>
              </a:solidFill>
              <a:ea typeface="Roboto" pitchFamily="2" charset="0"/>
            </a:endParaRPr>
          </a:p>
        </p:txBody>
      </p:sp>
      <p:pic>
        <p:nvPicPr>
          <p:cNvPr id="3" name="Picture 2"/>
          <p:cNvPicPr>
            <a:picLocks noChangeAspect="1"/>
          </p:cNvPicPr>
          <p:nvPr/>
        </p:nvPicPr>
        <p:blipFill>
          <a:blip r:embed="rId3"/>
          <a:stretch>
            <a:fillRect/>
          </a:stretch>
        </p:blipFill>
        <p:spPr>
          <a:xfrm>
            <a:off x="576148" y="2598881"/>
            <a:ext cx="1657581" cy="704948"/>
          </a:xfrm>
          <a:prstGeom prst="rect">
            <a:avLst/>
          </a:prstGeom>
        </p:spPr>
      </p:pic>
      <p:pic>
        <p:nvPicPr>
          <p:cNvPr id="8" name="Picture 7"/>
          <p:cNvPicPr>
            <a:picLocks noChangeAspect="1"/>
          </p:cNvPicPr>
          <p:nvPr/>
        </p:nvPicPr>
        <p:blipFill>
          <a:blip r:embed="rId4"/>
          <a:stretch>
            <a:fillRect/>
          </a:stretch>
        </p:blipFill>
        <p:spPr>
          <a:xfrm>
            <a:off x="4626866" y="2548740"/>
            <a:ext cx="1600423" cy="685896"/>
          </a:xfrm>
          <a:prstGeom prst="rect">
            <a:avLst/>
          </a:prstGeom>
        </p:spPr>
      </p:pic>
      <p:sp>
        <p:nvSpPr>
          <p:cNvPr id="14" name="TextBox 13"/>
          <p:cNvSpPr txBox="1"/>
          <p:nvPr/>
        </p:nvSpPr>
        <p:spPr>
          <a:xfrm>
            <a:off x="2483897" y="2595943"/>
            <a:ext cx="1795342" cy="707886"/>
          </a:xfrm>
          <a:prstGeom prst="rect">
            <a:avLst/>
          </a:prstGeom>
          <a:noFill/>
        </p:spPr>
        <p:txBody>
          <a:bodyPr wrap="square" rtlCol="0">
            <a:spAutoFit/>
          </a:bodyPr>
          <a:lstStyle/>
          <a:p>
            <a:r>
              <a:rPr lang="en-US" sz="2000" dirty="0" smtClean="0">
                <a:solidFill>
                  <a:schemeClr val="tx1">
                    <a:lumMod val="85000"/>
                    <a:lumOff val="15000"/>
                  </a:schemeClr>
                </a:solidFill>
                <a:ea typeface="Roboto" pitchFamily="2" charset="0"/>
              </a:rPr>
              <a:t>Đại điện cho </a:t>
            </a:r>
            <a:r>
              <a:rPr lang="en-US" sz="2000" b="1" dirty="0" smtClean="0">
                <a:solidFill>
                  <a:schemeClr val="tx1">
                    <a:lumMod val="85000"/>
                    <a:lumOff val="15000"/>
                  </a:schemeClr>
                </a:solidFill>
                <a:ea typeface="Roboto" pitchFamily="2" charset="0"/>
              </a:rPr>
              <a:t>Được đi qua</a:t>
            </a:r>
            <a:endParaRPr lang="en-US" sz="2000" b="1" dirty="0">
              <a:solidFill>
                <a:schemeClr val="tx1">
                  <a:lumMod val="85000"/>
                  <a:lumOff val="15000"/>
                </a:schemeClr>
              </a:solidFill>
              <a:ea typeface="Roboto" pitchFamily="2" charset="0"/>
            </a:endParaRPr>
          </a:p>
        </p:txBody>
      </p:sp>
      <p:sp>
        <p:nvSpPr>
          <p:cNvPr id="15" name="TextBox 14"/>
          <p:cNvSpPr txBox="1"/>
          <p:nvPr/>
        </p:nvSpPr>
        <p:spPr>
          <a:xfrm>
            <a:off x="6574917" y="2516411"/>
            <a:ext cx="1686897" cy="707886"/>
          </a:xfrm>
          <a:prstGeom prst="rect">
            <a:avLst/>
          </a:prstGeom>
          <a:noFill/>
        </p:spPr>
        <p:txBody>
          <a:bodyPr wrap="square" rtlCol="0">
            <a:spAutoFit/>
          </a:bodyPr>
          <a:lstStyle/>
          <a:p>
            <a:r>
              <a:rPr lang="en-US" sz="2000" dirty="0" smtClean="0">
                <a:solidFill>
                  <a:schemeClr val="tx1">
                    <a:lumMod val="85000"/>
                    <a:lumOff val="15000"/>
                  </a:schemeClr>
                </a:solidFill>
                <a:ea typeface="Roboto" pitchFamily="2" charset="0"/>
              </a:rPr>
              <a:t>Đại điện cho </a:t>
            </a:r>
            <a:r>
              <a:rPr lang="en-US" sz="2000" b="1" dirty="0" smtClean="0">
                <a:solidFill>
                  <a:schemeClr val="tx1">
                    <a:lumMod val="85000"/>
                    <a:lumOff val="15000"/>
                  </a:schemeClr>
                </a:solidFill>
                <a:ea typeface="Roboto" pitchFamily="2" charset="0"/>
              </a:rPr>
              <a:t>Chờ đi qua</a:t>
            </a:r>
            <a:endParaRPr lang="en-US" sz="2000" b="1" dirty="0">
              <a:solidFill>
                <a:schemeClr val="tx1">
                  <a:lumMod val="85000"/>
                  <a:lumOff val="15000"/>
                </a:schemeClr>
              </a:solidFill>
              <a:ea typeface="Roboto" pitchFamily="2" charset="0"/>
            </a:endParaRPr>
          </a:p>
        </p:txBody>
      </p:sp>
      <p:sp>
        <p:nvSpPr>
          <p:cNvPr id="17" name="TextBox 16"/>
          <p:cNvSpPr txBox="1"/>
          <p:nvPr/>
        </p:nvSpPr>
        <p:spPr>
          <a:xfrm>
            <a:off x="746868" y="3568273"/>
            <a:ext cx="8010021" cy="707886"/>
          </a:xfrm>
          <a:prstGeom prst="rect">
            <a:avLst/>
          </a:prstGeom>
          <a:noFill/>
        </p:spPr>
        <p:txBody>
          <a:bodyPr wrap="square" rtlCol="0">
            <a:spAutoFit/>
          </a:bodyPr>
          <a:lstStyle/>
          <a:p>
            <a:r>
              <a:rPr lang="en-US" sz="2000" dirty="0" smtClean="0">
                <a:solidFill>
                  <a:schemeClr val="tx1">
                    <a:lumMod val="85000"/>
                    <a:lumOff val="15000"/>
                  </a:schemeClr>
                </a:solidFill>
                <a:ea typeface="Roboto" pitchFamily="2" charset="0"/>
              </a:rPr>
              <a:t>Trên cột đèn có một nút nhấn ưu tiên, Nếu nhấn vào thì Đèn Xanh tương ứng với Được đi qua.</a:t>
            </a:r>
            <a:endParaRPr lang="en-US" sz="2000" dirty="0">
              <a:solidFill>
                <a:schemeClr val="tx1">
                  <a:lumMod val="85000"/>
                  <a:lumOff val="15000"/>
                </a:schemeClr>
              </a:solidFill>
              <a:ea typeface="Roboto" pitchFamily="2" charset="0"/>
            </a:endParaRPr>
          </a:p>
        </p:txBody>
      </p:sp>
      <p:sp>
        <p:nvSpPr>
          <p:cNvPr id="18" name="Rectangle 17"/>
          <p:cNvSpPr/>
          <p:nvPr/>
        </p:nvSpPr>
        <p:spPr>
          <a:xfrm>
            <a:off x="612908" y="3714743"/>
            <a:ext cx="133960" cy="1339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12908" y="4602639"/>
            <a:ext cx="133960" cy="1339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28229" y="5511464"/>
            <a:ext cx="6902020" cy="400110"/>
          </a:xfrm>
          <a:prstGeom prst="rect">
            <a:avLst/>
          </a:prstGeom>
          <a:noFill/>
        </p:spPr>
        <p:txBody>
          <a:bodyPr wrap="square" rtlCol="0">
            <a:spAutoFit/>
          </a:bodyPr>
          <a:lstStyle/>
          <a:p>
            <a:r>
              <a:rPr lang="en-US" sz="2000" dirty="0" smtClean="0">
                <a:solidFill>
                  <a:schemeClr val="tx1">
                    <a:lumMod val="85000"/>
                    <a:lumOff val="15000"/>
                  </a:schemeClr>
                </a:solidFill>
                <a:ea typeface="Roboto" pitchFamily="2" charset="0"/>
              </a:rPr>
              <a:t>Còn mặc định hiển thi hình ảnh </a:t>
            </a:r>
            <a:r>
              <a:rPr lang="en-US" sz="2000" smtClean="0">
                <a:solidFill>
                  <a:schemeClr val="tx1">
                    <a:lumMod val="85000"/>
                    <a:lumOff val="15000"/>
                  </a:schemeClr>
                </a:solidFill>
                <a:ea typeface="Roboto" pitchFamily="2" charset="0"/>
              </a:rPr>
              <a:t>dấu CHÉO (Chờ đi qua)</a:t>
            </a:r>
            <a:endParaRPr lang="en-US" sz="2000" b="1" dirty="0">
              <a:solidFill>
                <a:schemeClr val="tx1">
                  <a:lumMod val="85000"/>
                  <a:lumOff val="15000"/>
                </a:schemeClr>
              </a:solidFill>
              <a:ea typeface="Roboto" pitchFamily="2" charset="0"/>
            </a:endParaRPr>
          </a:p>
        </p:txBody>
      </p:sp>
      <p:sp>
        <p:nvSpPr>
          <p:cNvPr id="21" name="Rectangle 20"/>
          <p:cNvSpPr/>
          <p:nvPr/>
        </p:nvSpPr>
        <p:spPr>
          <a:xfrm>
            <a:off x="612908" y="5702569"/>
            <a:ext cx="133960" cy="1339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7732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16</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4.4 Hoạt </a:t>
            </a:r>
            <a:r>
              <a:rPr lang="en-US" sz="2400" b="1" dirty="0" smtClean="0">
                <a:solidFill>
                  <a:srgbClr val="64C7E9"/>
                </a:solidFill>
                <a:latin typeface="+mj-lt"/>
                <a:ea typeface="Roboto" pitchFamily="2" charset="0"/>
              </a:rPr>
              <a:t>động</a:t>
            </a:r>
            <a:r>
              <a:rPr lang="en-US" sz="2400" b="1" dirty="0" smtClean="0">
                <a:solidFill>
                  <a:srgbClr val="64C7E9"/>
                </a:solidFill>
                <a:latin typeface="UTM Helve" panose="02040603050506020204" pitchFamily="18" charset="0"/>
                <a:ea typeface="Roboto" pitchFamily="2" charset="0"/>
              </a:rPr>
              <a:t> học viên</a:t>
            </a:r>
            <a:endParaRPr lang="en-US" sz="2400" b="1" dirty="0">
              <a:solidFill>
                <a:srgbClr val="64C7E9"/>
              </a:solidFill>
              <a:latin typeface="UTM Helve" panose="02040603050506020204" pitchFamily="18" charset="0"/>
              <a:ea typeface="Roboto" pitchFamily="2" charset="0"/>
            </a:endParaRPr>
          </a:p>
        </p:txBody>
      </p:sp>
      <p:pic>
        <p:nvPicPr>
          <p:cNvPr id="5" name="Google Shape;123;p18">
            <a:hlinkClick r:id="rId2"/>
          </p:cNvPr>
          <p:cNvPicPr preferRelativeResize="0"/>
          <p:nvPr/>
        </p:nvPicPr>
        <p:blipFill rotWithShape="1">
          <a:blip r:embed="rId3" cstate="screen">
            <a:alphaModFix/>
            <a:extLst>
              <a:ext uri="{28A0092B-C50C-407E-A947-70E740481C1C}">
                <a14:useLocalDpi xmlns:a14="http://schemas.microsoft.com/office/drawing/2010/main"/>
              </a:ext>
            </a:extLst>
          </a:blip>
          <a:srcRect b="50526"/>
          <a:stretch/>
        </p:blipFill>
        <p:spPr>
          <a:xfrm>
            <a:off x="778940" y="3843291"/>
            <a:ext cx="7559028" cy="2420349"/>
          </a:xfrm>
          <a:prstGeom prst="rect">
            <a:avLst/>
          </a:prstGeom>
          <a:noFill/>
          <a:ln>
            <a:noFill/>
          </a:ln>
        </p:spPr>
      </p:pic>
      <p:pic>
        <p:nvPicPr>
          <p:cNvPr id="6" name="Google Shape;123;p18">
            <a:hlinkClick r:id="rId2"/>
          </p:cNvPr>
          <p:cNvPicPr preferRelativeResize="0"/>
          <p:nvPr/>
        </p:nvPicPr>
        <p:blipFill rotWithShape="1">
          <a:blip r:embed="rId3" cstate="screen">
            <a:alphaModFix/>
            <a:extLst>
              <a:ext uri="{28A0092B-C50C-407E-A947-70E740481C1C}">
                <a14:useLocalDpi xmlns:a14="http://schemas.microsoft.com/office/drawing/2010/main"/>
              </a:ext>
            </a:extLst>
          </a:blip>
          <a:srcRect l="58072" t="48895" r="15893"/>
          <a:stretch/>
        </p:blipFill>
        <p:spPr>
          <a:xfrm>
            <a:off x="6738319" y="1393058"/>
            <a:ext cx="1770981" cy="2249846"/>
          </a:xfrm>
          <a:prstGeom prst="rect">
            <a:avLst/>
          </a:prstGeom>
          <a:noFill/>
          <a:ln>
            <a:noFill/>
          </a:ln>
        </p:spPr>
      </p:pic>
      <p:sp>
        <p:nvSpPr>
          <p:cNvPr id="8" name="TextBox 7"/>
          <p:cNvSpPr txBox="1"/>
          <p:nvPr/>
        </p:nvSpPr>
        <p:spPr>
          <a:xfrm>
            <a:off x="1146613" y="1393058"/>
            <a:ext cx="448286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Chương trình Face Status</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888" y="1462786"/>
            <a:ext cx="466725" cy="409575"/>
          </a:xfrm>
          <a:prstGeom prst="rect">
            <a:avLst/>
          </a:prstGeom>
        </p:spPr>
      </p:pic>
      <p:sp>
        <p:nvSpPr>
          <p:cNvPr id="10" name="TextBox 9"/>
          <p:cNvSpPr txBox="1"/>
          <p:nvPr/>
        </p:nvSpPr>
        <p:spPr>
          <a:xfrm>
            <a:off x="778940" y="2107108"/>
            <a:ext cx="4482860" cy="707886"/>
          </a:xfrm>
          <a:prstGeom prst="rect">
            <a:avLst/>
          </a:prstGeom>
          <a:noFill/>
        </p:spPr>
        <p:txBody>
          <a:bodyPr wrap="square" rtlCol="0">
            <a:spAutoFit/>
          </a:bodyPr>
          <a:lstStyle/>
          <a:p>
            <a:r>
              <a:rPr lang="en-US" sz="2000" dirty="0" smtClean="0">
                <a:solidFill>
                  <a:schemeClr val="tx1">
                    <a:lumMod val="85000"/>
                    <a:lumOff val="15000"/>
                  </a:schemeClr>
                </a:solidFill>
                <a:ea typeface="Roboto" pitchFamily="2" charset="0"/>
              </a:rPr>
              <a:t>Hiện thị các hình ảnh tương ứng với từng sự kiện Inputs</a:t>
            </a:r>
            <a:endParaRPr lang="en-US" sz="2000" dirty="0">
              <a:solidFill>
                <a:schemeClr val="tx1">
                  <a:lumMod val="85000"/>
                  <a:lumOff val="15000"/>
                </a:schemeClr>
              </a:solidFill>
              <a:ea typeface="Roboto" pitchFamily="2" charset="0"/>
            </a:endParaRPr>
          </a:p>
        </p:txBody>
      </p:sp>
    </p:spTree>
    <p:extLst>
      <p:ext uri="{BB962C8B-B14F-4D97-AF65-F5344CB8AC3E}">
        <p14:creationId xmlns:p14="http://schemas.microsoft.com/office/powerpoint/2010/main" val="2794222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17</a:t>
            </a:fld>
            <a:endParaRPr lang="en-US"/>
          </a:p>
        </p:txBody>
      </p:sp>
      <p:sp>
        <p:nvSpPr>
          <p:cNvPr id="4" name="Rectangle 3"/>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4.4 Hoạt động học viên</a:t>
            </a:r>
            <a:endParaRPr lang="en-US" sz="2400" b="1" dirty="0">
              <a:solidFill>
                <a:srgbClr val="64C7E9"/>
              </a:solidFill>
              <a:latin typeface="UTM Helve" panose="02040603050506020204" pitchFamily="18" charset="0"/>
              <a:ea typeface="Roboto" pitchFamily="2" charset="0"/>
            </a:endParaRPr>
          </a:p>
        </p:txBody>
      </p:sp>
      <p:sp>
        <p:nvSpPr>
          <p:cNvPr id="6" name="TextBox 5"/>
          <p:cNvSpPr txBox="1"/>
          <p:nvPr/>
        </p:nvSpPr>
        <p:spPr>
          <a:xfrm>
            <a:off x="1236140" y="1389829"/>
            <a:ext cx="732493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Giải bài này theo 2 hướng</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462786"/>
            <a:ext cx="466725" cy="409575"/>
          </a:xfrm>
          <a:prstGeom prst="rect">
            <a:avLst/>
          </a:prstGeom>
        </p:spPr>
      </p:pic>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27461" t="24884" r="31270" b="38372"/>
          <a:stretch/>
        </p:blipFill>
        <p:spPr>
          <a:xfrm>
            <a:off x="1404939" y="5726430"/>
            <a:ext cx="663173" cy="403005"/>
          </a:xfrm>
          <a:prstGeom prst="rect">
            <a:avLst/>
          </a:prstGeom>
        </p:spPr>
      </p:pic>
      <p:sp>
        <p:nvSpPr>
          <p:cNvPr id="9" name="TextBox 8"/>
          <p:cNvSpPr txBox="1"/>
          <p:nvPr/>
        </p:nvSpPr>
        <p:spPr>
          <a:xfrm>
            <a:off x="1236140" y="2163497"/>
            <a:ext cx="6682908" cy="400110"/>
          </a:xfrm>
          <a:prstGeom prst="rect">
            <a:avLst/>
          </a:prstGeom>
          <a:noFill/>
        </p:spPr>
        <p:txBody>
          <a:bodyPr wrap="square" rtlCol="0">
            <a:spAutoFit/>
          </a:bodyPr>
          <a:lstStyle/>
          <a:p>
            <a:r>
              <a:rPr lang="en-US" sz="2000" dirty="0" smtClean="0">
                <a:solidFill>
                  <a:schemeClr val="tx1">
                    <a:lumMod val="85000"/>
                    <a:lumOff val="15000"/>
                  </a:schemeClr>
                </a:solidFill>
                <a:ea typeface="Roboto" pitchFamily="2" charset="0"/>
              </a:rPr>
              <a:t>Các sự kiện inputs tương tứng: A, B, A+B, Touch, Shakes</a:t>
            </a:r>
            <a:endParaRPr lang="en-US" sz="2000" dirty="0">
              <a:solidFill>
                <a:schemeClr val="tx1">
                  <a:lumMod val="85000"/>
                  <a:lumOff val="15000"/>
                </a:schemeClr>
              </a:solidFill>
              <a:ea typeface="Roboto" pitchFamily="2" charset="0"/>
            </a:endParaRPr>
          </a:p>
        </p:txBody>
      </p:sp>
      <p:sp>
        <p:nvSpPr>
          <p:cNvPr id="11" name="Oval 10"/>
          <p:cNvSpPr/>
          <p:nvPr/>
        </p:nvSpPr>
        <p:spPr>
          <a:xfrm>
            <a:off x="684650" y="2227451"/>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UTM Helve" panose="02040603050506020204" pitchFamily="18" charset="0"/>
              </a:rPr>
              <a:t>1</a:t>
            </a:r>
          </a:p>
        </p:txBody>
      </p:sp>
      <p:sp>
        <p:nvSpPr>
          <p:cNvPr id="12" name="TextBox 11"/>
          <p:cNvSpPr txBox="1"/>
          <p:nvPr/>
        </p:nvSpPr>
        <p:spPr>
          <a:xfrm>
            <a:off x="1236140" y="3270751"/>
            <a:ext cx="6902020" cy="707886"/>
          </a:xfrm>
          <a:prstGeom prst="rect">
            <a:avLst/>
          </a:prstGeom>
          <a:noFill/>
        </p:spPr>
        <p:txBody>
          <a:bodyPr wrap="square" rtlCol="0">
            <a:spAutoFit/>
          </a:bodyPr>
          <a:lstStyle/>
          <a:p>
            <a:r>
              <a:rPr lang="en-US" sz="2000" dirty="0" smtClean="0">
                <a:solidFill>
                  <a:schemeClr val="tx1">
                    <a:lumMod val="85000"/>
                    <a:lumOff val="15000"/>
                  </a:schemeClr>
                </a:solidFill>
                <a:ea typeface="Roboto" pitchFamily="2" charset="0"/>
              </a:rPr>
              <a:t>Dùng </a:t>
            </a:r>
            <a:r>
              <a:rPr lang="en-US" sz="2000" b="1" dirty="0" smtClean="0">
                <a:solidFill>
                  <a:schemeClr val="tx1">
                    <a:lumMod val="85000"/>
                    <a:lumOff val="15000"/>
                  </a:schemeClr>
                </a:solidFill>
                <a:ea typeface="Roboto" pitchFamily="2" charset="0"/>
              </a:rPr>
              <a:t>if  - else if </a:t>
            </a:r>
            <a:r>
              <a:rPr lang="en-US" sz="2000" dirty="0" smtClean="0">
                <a:solidFill>
                  <a:schemeClr val="tx1">
                    <a:lumMod val="85000"/>
                    <a:lumOff val="15000"/>
                  </a:schemeClr>
                </a:solidFill>
                <a:ea typeface="Roboto" pitchFamily="2" charset="0"/>
              </a:rPr>
              <a:t>để kiểm tra xem các Inputs có được nhấn không. Nếu có thì thực hiện hiển thị hình ảnh tương ứng</a:t>
            </a:r>
            <a:endParaRPr lang="en-US" sz="2000" b="1" dirty="0">
              <a:solidFill>
                <a:schemeClr val="tx1">
                  <a:lumMod val="85000"/>
                  <a:lumOff val="15000"/>
                </a:schemeClr>
              </a:solidFill>
              <a:ea typeface="Roboto" pitchFamily="2" charset="0"/>
            </a:endParaRPr>
          </a:p>
        </p:txBody>
      </p:sp>
      <p:sp>
        <p:nvSpPr>
          <p:cNvPr id="13" name="Oval 12"/>
          <p:cNvSpPr/>
          <p:nvPr/>
        </p:nvSpPr>
        <p:spPr>
          <a:xfrm>
            <a:off x="684650" y="3291605"/>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TM Helve" panose="02040603050506020204" pitchFamily="18" charset="0"/>
              </a:rPr>
              <a:t>2</a:t>
            </a:r>
            <a:endParaRPr lang="en-US" b="1" dirty="0">
              <a:latin typeface="UTM Helve" panose="02040603050506020204" pitchFamily="18" charset="0"/>
            </a:endParaRPr>
          </a:p>
        </p:txBody>
      </p:sp>
    </p:spTree>
    <p:extLst>
      <p:ext uri="{BB962C8B-B14F-4D97-AF65-F5344CB8AC3E}">
        <p14:creationId xmlns:p14="http://schemas.microsoft.com/office/powerpoint/2010/main" val="188962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18</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4.4 </a:t>
            </a:r>
            <a:r>
              <a:rPr lang="en-US" sz="2400" b="1" dirty="0" smtClean="0">
                <a:solidFill>
                  <a:srgbClr val="64C7E9"/>
                </a:solidFill>
                <a:latin typeface="+mj-lt"/>
                <a:ea typeface="Roboto" pitchFamily="2" charset="0"/>
              </a:rPr>
              <a:t>Hoạt</a:t>
            </a:r>
            <a:r>
              <a:rPr lang="en-US" sz="2400" b="1" dirty="0" smtClean="0">
                <a:solidFill>
                  <a:srgbClr val="64C7E9"/>
                </a:solidFill>
                <a:latin typeface="UTM Helve" panose="02040603050506020204" pitchFamily="18" charset="0"/>
                <a:ea typeface="Roboto" pitchFamily="2" charset="0"/>
              </a:rPr>
              <a:t> động học viên</a:t>
            </a:r>
            <a:endParaRPr lang="en-US" sz="2400" b="1" dirty="0">
              <a:solidFill>
                <a:srgbClr val="64C7E9"/>
              </a:solidFill>
              <a:latin typeface="UTM Helve" panose="02040603050506020204" pitchFamily="18" charset="0"/>
              <a:ea typeface="Roboto" pitchFamily="2" charset="0"/>
            </a:endParaRPr>
          </a:p>
        </p:txBody>
      </p:sp>
      <p:sp>
        <p:nvSpPr>
          <p:cNvPr id="8" name="TextBox 7"/>
          <p:cNvSpPr txBox="1"/>
          <p:nvPr/>
        </p:nvSpPr>
        <p:spPr>
          <a:xfrm>
            <a:off x="1236140" y="1389829"/>
            <a:ext cx="4482860" cy="461665"/>
          </a:xfrm>
          <a:prstGeom prst="rect">
            <a:avLst/>
          </a:prstGeom>
          <a:noFill/>
        </p:spPr>
        <p:txBody>
          <a:bodyPr wrap="square" rtlCol="0">
            <a:spAutoFit/>
          </a:bodyPr>
          <a:lstStyle/>
          <a:p>
            <a:r>
              <a:rPr lang="en-US" sz="2400" b="1" dirty="0" smtClean="0">
                <a:solidFill>
                  <a:schemeClr val="tx1">
                    <a:lumMod val="85000"/>
                    <a:lumOff val="15000"/>
                  </a:schemeClr>
                </a:solidFill>
                <a:latin typeface="+mj-lt"/>
                <a:ea typeface="Roboto" pitchFamily="2" charset="0"/>
              </a:rPr>
              <a:t>Các bước thực hiện</a:t>
            </a:r>
            <a:endParaRPr lang="en-US" sz="2400" b="1" dirty="0">
              <a:solidFill>
                <a:schemeClr val="tx1">
                  <a:lumMod val="85000"/>
                  <a:lumOff val="15000"/>
                </a:schemeClr>
              </a:solidFill>
              <a:latin typeface="+mj-lt"/>
              <a:ea typeface="Roboto" pitchFamily="2"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462786"/>
            <a:ext cx="466725" cy="409575"/>
          </a:xfrm>
          <a:prstGeom prst="rect">
            <a:avLst/>
          </a:prstGeom>
        </p:spPr>
      </p:pic>
      <p:sp>
        <p:nvSpPr>
          <p:cNvPr id="10" name="TextBox 9"/>
          <p:cNvSpPr txBox="1"/>
          <p:nvPr/>
        </p:nvSpPr>
        <p:spPr>
          <a:xfrm>
            <a:off x="1236140" y="2163497"/>
            <a:ext cx="6682908" cy="707886"/>
          </a:xfrm>
          <a:prstGeom prst="rect">
            <a:avLst/>
          </a:prstGeom>
          <a:noFill/>
        </p:spPr>
        <p:txBody>
          <a:bodyPr wrap="square" rtlCol="0">
            <a:spAutoFit/>
          </a:bodyPr>
          <a:lstStyle/>
          <a:p>
            <a:r>
              <a:rPr lang="en-US" sz="2000" dirty="0" smtClean="0">
                <a:solidFill>
                  <a:schemeClr val="tx1">
                    <a:lumMod val="85000"/>
                    <a:lumOff val="15000"/>
                  </a:schemeClr>
                </a:solidFill>
                <a:ea typeface="Roboto" pitchFamily="2" charset="0"/>
              </a:rPr>
              <a:t>Sử dụng mẫu </a:t>
            </a:r>
            <a:r>
              <a:rPr lang="en-US" sz="2000" dirty="0">
                <a:solidFill>
                  <a:schemeClr val="tx1">
                    <a:lumMod val="85000"/>
                    <a:lumOff val="15000"/>
                  </a:schemeClr>
                </a:solidFill>
                <a:ea typeface="Roboto" pitchFamily="2" charset="0"/>
              </a:rPr>
              <a:t>in </a:t>
            </a:r>
            <a:r>
              <a:rPr lang="en-US" sz="2000" b="1" dirty="0">
                <a:solidFill>
                  <a:schemeClr val="tx1">
                    <a:lumMod val="85000"/>
                    <a:lumOff val="15000"/>
                  </a:schemeClr>
                </a:solidFill>
                <a:ea typeface="Roboto" pitchFamily="2" charset="0"/>
              </a:rPr>
              <a:t>Algorithm Planning </a:t>
            </a:r>
            <a:r>
              <a:rPr lang="en-US" sz="2000" b="1" dirty="0" smtClean="0">
                <a:solidFill>
                  <a:schemeClr val="tx1">
                    <a:lumMod val="85000"/>
                    <a:lumOff val="15000"/>
                  </a:schemeClr>
                </a:solidFill>
                <a:ea typeface="Roboto" pitchFamily="2" charset="0"/>
              </a:rPr>
              <a:t>Sheet</a:t>
            </a:r>
            <a:r>
              <a:rPr lang="en-US" sz="2000" dirty="0" smtClean="0">
                <a:solidFill>
                  <a:schemeClr val="tx1">
                    <a:lumMod val="85000"/>
                    <a:lumOff val="15000"/>
                  </a:schemeClr>
                </a:solidFill>
                <a:ea typeface="Roboto" pitchFamily="2" charset="0"/>
              </a:rPr>
              <a:t> , </a:t>
            </a:r>
            <a:r>
              <a:rPr lang="en-US" sz="2000" b="1" dirty="0" smtClean="0">
                <a:solidFill>
                  <a:schemeClr val="tx1">
                    <a:lumMod val="85000"/>
                    <a:lumOff val="15000"/>
                  </a:schemeClr>
                </a:solidFill>
                <a:ea typeface="Roboto" pitchFamily="2" charset="0"/>
              </a:rPr>
              <a:t>Led Planner </a:t>
            </a:r>
            <a:r>
              <a:rPr lang="en-US" sz="2000" dirty="0" smtClean="0">
                <a:solidFill>
                  <a:schemeClr val="tx1">
                    <a:lumMod val="85000"/>
                    <a:lumOff val="15000"/>
                  </a:schemeClr>
                </a:solidFill>
                <a:ea typeface="Roboto" pitchFamily="2" charset="0"/>
              </a:rPr>
              <a:t>để soạn thuật toán chương trình</a:t>
            </a:r>
            <a:endParaRPr lang="en-US" sz="2000" dirty="0">
              <a:solidFill>
                <a:schemeClr val="tx1">
                  <a:lumMod val="85000"/>
                  <a:lumOff val="15000"/>
                </a:schemeClr>
              </a:solidFill>
              <a:ea typeface="Roboto" pitchFamily="2" charset="0"/>
            </a:endParaRPr>
          </a:p>
        </p:txBody>
      </p:sp>
      <p:sp>
        <p:nvSpPr>
          <p:cNvPr id="11" name="Oval 10"/>
          <p:cNvSpPr/>
          <p:nvPr/>
        </p:nvSpPr>
        <p:spPr>
          <a:xfrm>
            <a:off x="684650" y="2227451"/>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UTM Helve" panose="02040603050506020204" pitchFamily="18" charset="0"/>
              </a:rPr>
              <a:t>1</a:t>
            </a:r>
          </a:p>
        </p:txBody>
      </p:sp>
      <p:sp>
        <p:nvSpPr>
          <p:cNvPr id="12" name="TextBox 11"/>
          <p:cNvSpPr txBox="1"/>
          <p:nvPr/>
        </p:nvSpPr>
        <p:spPr>
          <a:xfrm>
            <a:off x="1236140" y="3270751"/>
            <a:ext cx="6902020" cy="400110"/>
          </a:xfrm>
          <a:prstGeom prst="rect">
            <a:avLst/>
          </a:prstGeom>
          <a:noFill/>
        </p:spPr>
        <p:txBody>
          <a:bodyPr wrap="square" rtlCol="0">
            <a:spAutoFit/>
          </a:bodyPr>
          <a:lstStyle/>
          <a:p>
            <a:r>
              <a:rPr lang="en-US" sz="2000" dirty="0" smtClean="0">
                <a:solidFill>
                  <a:schemeClr val="tx1">
                    <a:lumMod val="85000"/>
                    <a:lumOff val="15000"/>
                  </a:schemeClr>
                </a:solidFill>
                <a:ea typeface="Roboto" pitchFamily="2" charset="0"/>
              </a:rPr>
              <a:t>Chuyển thuật toán đó thành chương trình trong </a:t>
            </a:r>
            <a:r>
              <a:rPr lang="en-US" sz="2000" b="1" dirty="0" smtClean="0">
                <a:solidFill>
                  <a:schemeClr val="tx1">
                    <a:lumMod val="85000"/>
                    <a:lumOff val="15000"/>
                  </a:schemeClr>
                </a:solidFill>
                <a:ea typeface="Roboto" pitchFamily="2" charset="0"/>
              </a:rPr>
              <a:t>MakeCode</a:t>
            </a:r>
            <a:endParaRPr lang="en-US" sz="2000" b="1" dirty="0">
              <a:solidFill>
                <a:schemeClr val="tx1">
                  <a:lumMod val="85000"/>
                  <a:lumOff val="15000"/>
                </a:schemeClr>
              </a:solidFill>
              <a:ea typeface="Roboto" pitchFamily="2" charset="0"/>
            </a:endParaRPr>
          </a:p>
        </p:txBody>
      </p:sp>
      <p:sp>
        <p:nvSpPr>
          <p:cNvPr id="13" name="Oval 12"/>
          <p:cNvSpPr/>
          <p:nvPr/>
        </p:nvSpPr>
        <p:spPr>
          <a:xfrm>
            <a:off x="684650" y="3291605"/>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TM Helve" panose="02040603050506020204" pitchFamily="18" charset="0"/>
              </a:rPr>
              <a:t>2</a:t>
            </a:r>
            <a:endParaRPr lang="en-US" b="1" dirty="0">
              <a:latin typeface="UTM Helve" panose="02040603050506020204" pitchFamily="18" charset="0"/>
            </a:endParaRPr>
          </a:p>
        </p:txBody>
      </p:sp>
      <p:sp>
        <p:nvSpPr>
          <p:cNvPr id="14" name="TextBox 13"/>
          <p:cNvSpPr txBox="1"/>
          <p:nvPr/>
        </p:nvSpPr>
        <p:spPr>
          <a:xfrm>
            <a:off x="1236140" y="5622711"/>
            <a:ext cx="6902020" cy="400110"/>
          </a:xfrm>
          <a:prstGeom prst="rect">
            <a:avLst/>
          </a:prstGeom>
          <a:noFill/>
        </p:spPr>
        <p:txBody>
          <a:bodyPr wrap="square" rtlCol="0">
            <a:spAutoFit/>
          </a:bodyPr>
          <a:lstStyle/>
          <a:p>
            <a:r>
              <a:rPr lang="en-US" sz="2000" dirty="0" smtClean="0">
                <a:solidFill>
                  <a:schemeClr val="tx1">
                    <a:lumMod val="85000"/>
                    <a:lumOff val="15000"/>
                  </a:schemeClr>
                </a:solidFill>
                <a:ea typeface="Roboto" pitchFamily="2" charset="0"/>
              </a:rPr>
              <a:t>Chuyển chương trình vào micro:bit chạy thật</a:t>
            </a:r>
            <a:endParaRPr lang="en-US" sz="2000" dirty="0">
              <a:solidFill>
                <a:schemeClr val="tx1">
                  <a:lumMod val="85000"/>
                  <a:lumOff val="15000"/>
                </a:schemeClr>
              </a:solidFill>
              <a:ea typeface="Roboto" pitchFamily="2" charset="0"/>
            </a:endParaRPr>
          </a:p>
        </p:txBody>
      </p:sp>
      <p:sp>
        <p:nvSpPr>
          <p:cNvPr id="15" name="Oval 14"/>
          <p:cNvSpPr/>
          <p:nvPr/>
        </p:nvSpPr>
        <p:spPr>
          <a:xfrm>
            <a:off x="684650" y="5686665"/>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UTM Helve" panose="02040603050506020204" pitchFamily="18" charset="0"/>
              </a:rPr>
              <a:t>4</a:t>
            </a:r>
          </a:p>
        </p:txBody>
      </p:sp>
      <p:sp>
        <p:nvSpPr>
          <p:cNvPr id="16" name="TextBox 15"/>
          <p:cNvSpPr txBox="1"/>
          <p:nvPr/>
        </p:nvSpPr>
        <p:spPr>
          <a:xfrm>
            <a:off x="1236140" y="4413751"/>
            <a:ext cx="6902020" cy="707886"/>
          </a:xfrm>
          <a:prstGeom prst="rect">
            <a:avLst/>
          </a:prstGeom>
          <a:noFill/>
        </p:spPr>
        <p:txBody>
          <a:bodyPr wrap="square" rtlCol="0">
            <a:spAutoFit/>
          </a:bodyPr>
          <a:lstStyle/>
          <a:p>
            <a:r>
              <a:rPr lang="en-US" sz="2000" dirty="0">
                <a:solidFill>
                  <a:schemeClr val="tx1">
                    <a:lumMod val="85000"/>
                    <a:lumOff val="15000"/>
                  </a:schemeClr>
                </a:solidFill>
                <a:ea typeface="Roboto" pitchFamily="2" charset="0"/>
              </a:rPr>
              <a:t>Test và Debug chương trình </a:t>
            </a:r>
            <a:r>
              <a:rPr lang="en-US" sz="2000" dirty="0" smtClean="0">
                <a:solidFill>
                  <a:schemeClr val="tx1">
                    <a:lumMod val="85000"/>
                    <a:lumOff val="15000"/>
                  </a:schemeClr>
                </a:solidFill>
                <a:ea typeface="Roboto" pitchFamily="2" charset="0"/>
              </a:rPr>
              <a:t>bằng trình mô phỏng micro:bit </a:t>
            </a:r>
            <a:r>
              <a:rPr lang="en-US" sz="2000" b="1" dirty="0" smtClean="0">
                <a:solidFill>
                  <a:schemeClr val="tx1">
                    <a:lumMod val="85000"/>
                    <a:lumOff val="15000"/>
                  </a:schemeClr>
                </a:solidFill>
                <a:ea typeface="Roboto" pitchFamily="2" charset="0"/>
              </a:rPr>
              <a:t>simulator</a:t>
            </a:r>
            <a:r>
              <a:rPr lang="en-US" sz="2000" dirty="0" smtClean="0">
                <a:solidFill>
                  <a:schemeClr val="tx1">
                    <a:lumMod val="85000"/>
                    <a:lumOff val="15000"/>
                  </a:schemeClr>
                </a:solidFill>
                <a:ea typeface="Roboto" pitchFamily="2" charset="0"/>
              </a:rPr>
              <a:t> </a:t>
            </a:r>
            <a:endParaRPr lang="en-US" sz="2000" dirty="0">
              <a:solidFill>
                <a:schemeClr val="tx1">
                  <a:lumMod val="85000"/>
                  <a:lumOff val="15000"/>
                </a:schemeClr>
              </a:solidFill>
              <a:ea typeface="Roboto" pitchFamily="2" charset="0"/>
            </a:endParaRPr>
          </a:p>
        </p:txBody>
      </p:sp>
      <p:sp>
        <p:nvSpPr>
          <p:cNvPr id="17" name="Oval 16"/>
          <p:cNvSpPr/>
          <p:nvPr/>
        </p:nvSpPr>
        <p:spPr>
          <a:xfrm>
            <a:off x="684650" y="4489135"/>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TM Helve" panose="02040603050506020204" pitchFamily="18" charset="0"/>
              </a:rPr>
              <a:t>3</a:t>
            </a:r>
            <a:endParaRPr lang="en-US" b="1" dirty="0">
              <a:latin typeface="UTM Helve" panose="02040603050506020204" pitchFamily="18" charset="0"/>
            </a:endParaRPr>
          </a:p>
        </p:txBody>
      </p:sp>
    </p:spTree>
    <p:extLst>
      <p:ext uri="{BB962C8B-B14F-4D97-AF65-F5344CB8AC3E}">
        <p14:creationId xmlns:p14="http://schemas.microsoft.com/office/powerpoint/2010/main" val="2789131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19</a:t>
            </a:fld>
            <a:endParaRPr lang="en-US"/>
          </a:p>
        </p:txBody>
      </p:sp>
      <p:sp>
        <p:nvSpPr>
          <p:cNvPr id="4" name="Rectangle 3"/>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4.4 Hoạt động học viên</a:t>
            </a:r>
            <a:endParaRPr lang="en-US" sz="2400" b="1" dirty="0">
              <a:solidFill>
                <a:srgbClr val="64C7E9"/>
              </a:solidFill>
              <a:latin typeface="UTM Helve" panose="02040603050506020204" pitchFamily="18" charset="0"/>
              <a:ea typeface="Roboto" pitchFamily="2" charset="0"/>
            </a:endParaRPr>
          </a:p>
        </p:txBody>
      </p:sp>
      <p:sp>
        <p:nvSpPr>
          <p:cNvPr id="6" name="TextBox 5"/>
          <p:cNvSpPr txBox="1"/>
          <p:nvPr/>
        </p:nvSpPr>
        <p:spPr>
          <a:xfrm>
            <a:off x="1236140" y="1389829"/>
            <a:ext cx="732493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Hướng dẫn sử dụng </a:t>
            </a:r>
            <a:r>
              <a:rPr lang="en-US" sz="2400" b="1" dirty="0">
                <a:solidFill>
                  <a:schemeClr val="tx1">
                    <a:lumMod val="85000"/>
                    <a:lumOff val="15000"/>
                  </a:schemeClr>
                </a:solidFill>
                <a:latin typeface="UTM Helve" panose="02040603050506020204" pitchFamily="18" charset="0"/>
                <a:ea typeface="Roboto" pitchFamily="2" charset="0"/>
              </a:rPr>
              <a:t>Algorithm Planning Sheet</a:t>
            </a:r>
            <a:r>
              <a:rPr lang="en-US" sz="2400" dirty="0">
                <a:solidFill>
                  <a:schemeClr val="tx1">
                    <a:lumMod val="85000"/>
                    <a:lumOff val="15000"/>
                  </a:schemeClr>
                </a:solidFill>
                <a:latin typeface="UTM Helve" panose="02040603050506020204" pitchFamily="18" charset="0"/>
                <a:ea typeface="Roboto" pitchFamily="2" charset="0"/>
              </a:rPr>
              <a:t> </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462786"/>
            <a:ext cx="466725" cy="409575"/>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420192632"/>
              </p:ext>
            </p:extLst>
          </p:nvPr>
        </p:nvGraphicFramePr>
        <p:xfrm>
          <a:off x="679888" y="2380270"/>
          <a:ext cx="7618292" cy="1483360"/>
        </p:xfrm>
        <a:graphic>
          <a:graphicData uri="http://schemas.openxmlformats.org/drawingml/2006/table">
            <a:tbl>
              <a:tblPr firstRow="1" bandRow="1">
                <a:tableStyleId>{5C22544A-7EE6-4342-B048-85BDC9FD1C3A}</a:tableStyleId>
              </a:tblPr>
              <a:tblGrid>
                <a:gridCol w="3809146">
                  <a:extLst>
                    <a:ext uri="{9D8B030D-6E8A-4147-A177-3AD203B41FA5}">
                      <a16:colId xmlns:a16="http://schemas.microsoft.com/office/drawing/2014/main" val="1797888710"/>
                    </a:ext>
                  </a:extLst>
                </a:gridCol>
                <a:gridCol w="3809146">
                  <a:extLst>
                    <a:ext uri="{9D8B030D-6E8A-4147-A177-3AD203B41FA5}">
                      <a16:colId xmlns:a16="http://schemas.microsoft.com/office/drawing/2014/main" val="573723658"/>
                    </a:ext>
                  </a:extLst>
                </a:gridCol>
              </a:tblGrid>
              <a:tr h="370840">
                <a:tc>
                  <a:txBody>
                    <a:bodyPr/>
                    <a:lstStyle/>
                    <a:p>
                      <a:r>
                        <a:rPr lang="en-US" dirty="0" smtClean="0"/>
                        <a:t>Điều</a:t>
                      </a:r>
                      <a:r>
                        <a:rPr lang="en-US" baseline="0" dirty="0" smtClean="0"/>
                        <a:t> kiện đáp ứng</a:t>
                      </a:r>
                      <a:endParaRPr lang="en-US" dirty="0"/>
                    </a:p>
                  </a:txBody>
                  <a:tcPr/>
                </a:tc>
                <a:tc>
                  <a:txBody>
                    <a:bodyPr/>
                    <a:lstStyle/>
                    <a:p>
                      <a:r>
                        <a:rPr lang="en-US" dirty="0" smtClean="0"/>
                        <a:t>Hành</a:t>
                      </a:r>
                      <a:r>
                        <a:rPr lang="en-US" baseline="0" dirty="0" smtClean="0"/>
                        <a:t> động</a:t>
                      </a:r>
                      <a:endParaRPr lang="en-US" dirty="0"/>
                    </a:p>
                  </a:txBody>
                  <a:tcPr/>
                </a:tc>
                <a:extLst>
                  <a:ext uri="{0D108BD9-81ED-4DB2-BD59-A6C34878D82A}">
                    <a16:rowId xmlns:a16="http://schemas.microsoft.com/office/drawing/2014/main" val="3178079288"/>
                  </a:ext>
                </a:extLst>
              </a:tr>
              <a:tr h="370840">
                <a:tc>
                  <a:txBody>
                    <a:bodyPr/>
                    <a:lstStyle/>
                    <a:p>
                      <a:r>
                        <a:rPr lang="en-US" dirty="0" smtClean="0"/>
                        <a:t>Ví</a:t>
                      </a:r>
                      <a:r>
                        <a:rPr lang="en-US" baseline="0" dirty="0" smtClean="0"/>
                        <a:t> dụ: </a:t>
                      </a:r>
                      <a:r>
                        <a:rPr lang="en-US" baseline="0" dirty="0" smtClean="0"/>
                        <a:t>Nếu </a:t>
                      </a:r>
                      <a:r>
                        <a:rPr lang="en-US" baseline="0" dirty="0" smtClean="0"/>
                        <a:t>nhấn button A</a:t>
                      </a:r>
                      <a:endParaRPr lang="en-US" dirty="0"/>
                    </a:p>
                  </a:txBody>
                  <a:tcPr/>
                </a:tc>
                <a:tc>
                  <a:txBody>
                    <a:bodyPr/>
                    <a:lstStyle/>
                    <a:p>
                      <a:r>
                        <a:rPr lang="en-US" dirty="0" smtClean="0"/>
                        <a:t>Hiển</a:t>
                      </a:r>
                      <a:r>
                        <a:rPr lang="en-US" baseline="0" dirty="0" smtClean="0"/>
                        <a:t> thị mặt cười ra LED</a:t>
                      </a:r>
                      <a:endParaRPr lang="en-US" dirty="0"/>
                    </a:p>
                  </a:txBody>
                  <a:tcPr/>
                </a:tc>
                <a:extLst>
                  <a:ext uri="{0D108BD9-81ED-4DB2-BD59-A6C34878D82A}">
                    <a16:rowId xmlns:a16="http://schemas.microsoft.com/office/drawing/2014/main" val="1188889270"/>
                  </a:ext>
                </a:extLst>
              </a:tr>
              <a:tr h="370840">
                <a:tc>
                  <a:txBody>
                    <a:bodyPr/>
                    <a:lstStyle/>
                    <a:p>
                      <a:r>
                        <a:rPr lang="en-US" dirty="0" smtClean="0"/>
                        <a:t>Nếu</a:t>
                      </a:r>
                      <a:r>
                        <a:rPr lang="en-US" baseline="0" dirty="0" smtClean="0"/>
                        <a:t> </a:t>
                      </a:r>
                      <a:r>
                        <a:rPr lang="en-US" dirty="0" smtClean="0"/>
                        <a:t>Lắc</a:t>
                      </a:r>
                      <a:r>
                        <a:rPr lang="en-US" baseline="0" dirty="0" smtClean="0"/>
                        <a:t> </a:t>
                      </a:r>
                      <a:r>
                        <a:rPr lang="en-US" baseline="0" dirty="0" smtClean="0"/>
                        <a:t>micro:bit</a:t>
                      </a:r>
                      <a:endParaRPr lang="en-US" dirty="0"/>
                    </a:p>
                  </a:txBody>
                  <a:tcPr/>
                </a:tc>
                <a:tc>
                  <a:txBody>
                    <a:bodyPr/>
                    <a:lstStyle/>
                    <a:p>
                      <a:r>
                        <a:rPr lang="en-US" dirty="0" smtClean="0"/>
                        <a:t>Hiển</a:t>
                      </a:r>
                      <a:r>
                        <a:rPr lang="en-US" baseline="0" dirty="0" smtClean="0"/>
                        <a:t> thị mặt khóc</a:t>
                      </a:r>
                      <a:endParaRPr lang="en-US" dirty="0"/>
                    </a:p>
                  </a:txBody>
                  <a:tcPr/>
                </a:tc>
                <a:extLst>
                  <a:ext uri="{0D108BD9-81ED-4DB2-BD59-A6C34878D82A}">
                    <a16:rowId xmlns:a16="http://schemas.microsoft.com/office/drawing/2014/main" val="2916800014"/>
                  </a:ext>
                </a:extLst>
              </a:tr>
              <a:tr h="370840">
                <a:tc>
                  <a:txBody>
                    <a:bodyPr/>
                    <a:lstStyle/>
                    <a:p>
                      <a:r>
                        <a:rPr lang="en-US" dirty="0" smtClean="0"/>
                        <a:t>...</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4066330620"/>
                  </a:ext>
                </a:extLst>
              </a:tr>
            </a:tbl>
          </a:graphicData>
        </a:graphic>
      </p:graphicFrame>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27461" t="24884" r="31270" b="38372"/>
          <a:stretch/>
        </p:blipFill>
        <p:spPr>
          <a:xfrm>
            <a:off x="1404939" y="5726430"/>
            <a:ext cx="663173" cy="403005"/>
          </a:xfrm>
          <a:prstGeom prst="rect">
            <a:avLst/>
          </a:prstGeom>
        </p:spPr>
      </p:pic>
    </p:spTree>
    <p:extLst>
      <p:ext uri="{BB962C8B-B14F-4D97-AF65-F5344CB8AC3E}">
        <p14:creationId xmlns:p14="http://schemas.microsoft.com/office/powerpoint/2010/main" val="1902042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48815" y="546584"/>
            <a:ext cx="4218317"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4.1 Xác định đầu ra</a:t>
            </a:r>
            <a:endParaRPr lang="en-US" sz="2400" b="1" dirty="0">
              <a:solidFill>
                <a:srgbClr val="64C7E9"/>
              </a:solidFill>
              <a:latin typeface="UTM Helve" panose="02040603050506020204" pitchFamily="18" charset="0"/>
              <a:ea typeface="Roboto" pitchFamily="2" charset="0"/>
            </a:endParaRPr>
          </a:p>
        </p:txBody>
      </p:sp>
      <p:pic>
        <p:nvPicPr>
          <p:cNvPr id="1026" name="Picture 2" descr="Indian Tv Channels Png, Transparent Png - kin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024" y="1411916"/>
            <a:ext cx="2961491" cy="1969638"/>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le 5"/>
          <p:cNvSpPr/>
          <p:nvPr/>
        </p:nvSpPr>
        <p:spPr>
          <a:xfrm>
            <a:off x="543339" y="1343309"/>
            <a:ext cx="3592507" cy="5097248"/>
          </a:xfrm>
          <a:prstGeom prst="roundRect">
            <a:avLst>
              <a:gd name="adj" fmla="val 3719"/>
            </a:avLst>
          </a:prstGeom>
          <a:noFill/>
          <a:ln w="19050">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84528" y="3450566"/>
            <a:ext cx="3251318" cy="2246769"/>
          </a:xfrm>
          <a:prstGeom prst="rect">
            <a:avLst/>
          </a:prstGeom>
          <a:noFill/>
        </p:spPr>
        <p:txBody>
          <a:bodyPr wrap="square" rtlCol="0">
            <a:spAutoFit/>
          </a:bodyPr>
          <a:lstStyle/>
          <a:p>
            <a:r>
              <a:rPr lang="en-US" sz="2000" dirty="0" smtClean="0"/>
              <a:t>Màn hình</a:t>
            </a:r>
            <a:r>
              <a:rPr lang="vi-VN" sz="2000" dirty="0" smtClean="0"/>
              <a:t> Tivi đóng vai trò là đầu ra, Chương trình tivi có rất nhiều kênh. </a:t>
            </a:r>
            <a:endParaRPr lang="en-US" sz="2000" dirty="0" smtClean="0"/>
          </a:p>
          <a:p>
            <a:endParaRPr lang="en-US" sz="2000" dirty="0"/>
          </a:p>
          <a:p>
            <a:r>
              <a:rPr lang="vi-VN" sz="2000" dirty="0" smtClean="0"/>
              <a:t>Nếu bạn nhấn phím 1 thì ra VTV1, nhấn phím 2 nhảy sang kênh VTV2...</a:t>
            </a:r>
            <a:endParaRPr lang="en-US" sz="2000" dirty="0"/>
          </a:p>
        </p:txBody>
      </p:sp>
      <p:sp>
        <p:nvSpPr>
          <p:cNvPr id="8" name="Rectangle 7"/>
          <p:cNvSpPr/>
          <p:nvPr/>
        </p:nvSpPr>
        <p:spPr>
          <a:xfrm>
            <a:off x="757260" y="3614468"/>
            <a:ext cx="86264" cy="8626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57260" y="4720286"/>
            <a:ext cx="86264" cy="8626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4805082" y="1343309"/>
            <a:ext cx="3790442" cy="3745525"/>
          </a:xfrm>
          <a:prstGeom prst="roundRect">
            <a:avLst>
              <a:gd name="adj" fmla="val 3719"/>
            </a:avLst>
          </a:prstGeom>
          <a:noFill/>
          <a:ln w="19050">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4135846" y="2922626"/>
            <a:ext cx="520292" cy="0"/>
          </a:xfrm>
          <a:prstGeom prst="straightConnector1">
            <a:avLst/>
          </a:prstGeom>
          <a:ln w="19050">
            <a:solidFill>
              <a:srgbClr val="64C7E9"/>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015058" y="1708030"/>
            <a:ext cx="3533719" cy="1938992"/>
          </a:xfrm>
          <a:prstGeom prst="rect">
            <a:avLst/>
          </a:prstGeom>
          <a:noFill/>
        </p:spPr>
        <p:txBody>
          <a:bodyPr wrap="square" rtlCol="0">
            <a:spAutoFit/>
          </a:bodyPr>
          <a:lstStyle>
            <a:defPPr>
              <a:defRPr lang="en-US"/>
            </a:defPPr>
            <a:lvl1pPr>
              <a:defRPr sz="2000"/>
            </a:lvl1pPr>
          </a:lstStyle>
          <a:p>
            <a:r>
              <a:rPr lang="vi-VN" dirty="0"/>
              <a:t>Như vậy khi bạn nhấn nút chuyển kênh ==&gt; Chương trình đang tính toán để xác định đầu ra và đưa hình ảnh</a:t>
            </a:r>
            <a:r>
              <a:rPr lang="en-US" dirty="0"/>
              <a:t> tương ứng</a:t>
            </a:r>
            <a:r>
              <a:rPr lang="vi-VN" dirty="0"/>
              <a:t> ra màn hình cho bạn xem.</a:t>
            </a:r>
            <a:endParaRPr lang="en-US" dirty="0"/>
          </a:p>
        </p:txBody>
      </p:sp>
      <p:sp>
        <p:nvSpPr>
          <p:cNvPr id="17" name="Rectangle 16"/>
          <p:cNvSpPr/>
          <p:nvPr/>
        </p:nvSpPr>
        <p:spPr>
          <a:xfrm>
            <a:off x="4928794" y="1897699"/>
            <a:ext cx="86264" cy="8626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5015058" y="3790887"/>
            <a:ext cx="3663116" cy="1015663"/>
          </a:xfrm>
          <a:prstGeom prst="rect">
            <a:avLst/>
          </a:prstGeom>
          <a:noFill/>
        </p:spPr>
        <p:txBody>
          <a:bodyPr wrap="square" rtlCol="0">
            <a:spAutoFit/>
          </a:bodyPr>
          <a:lstStyle>
            <a:defPPr>
              <a:defRPr lang="en-US"/>
            </a:defPPr>
            <a:lvl1pPr>
              <a:defRPr sz="2000"/>
            </a:lvl1pPr>
          </a:lstStyle>
          <a:p>
            <a:r>
              <a:rPr lang="vi-VN" dirty="0"/>
              <a:t>Trên màn hình LED của micro:bit cũng tương tự như vậy.</a:t>
            </a:r>
            <a:endParaRPr lang="en-US" dirty="0"/>
          </a:p>
        </p:txBody>
      </p:sp>
      <p:sp>
        <p:nvSpPr>
          <p:cNvPr id="19" name="Rectangle 18"/>
          <p:cNvSpPr/>
          <p:nvPr/>
        </p:nvSpPr>
        <p:spPr>
          <a:xfrm>
            <a:off x="4928794" y="3968611"/>
            <a:ext cx="86264" cy="8626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2431" y="5214976"/>
            <a:ext cx="2072372" cy="967107"/>
          </a:xfrm>
          <a:prstGeom prst="rect">
            <a:avLst/>
          </a:prstGeom>
        </p:spPr>
      </p:pic>
    </p:spTree>
    <p:extLst>
      <p:ext uri="{BB962C8B-B14F-4D97-AF65-F5344CB8AC3E}">
        <p14:creationId xmlns:p14="http://schemas.microsoft.com/office/powerpoint/2010/main" val="1017652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7035" y="546584"/>
            <a:ext cx="4218317" cy="461665"/>
          </a:xfrm>
          <a:prstGeom prst="rect">
            <a:avLst/>
          </a:prstGeom>
          <a:noFill/>
        </p:spPr>
        <p:txBody>
          <a:bodyPr wrap="square" rtlCol="0">
            <a:spAutoFit/>
          </a:bodyPr>
          <a:lstStyle/>
          <a:p>
            <a:r>
              <a:rPr lang="en-US" sz="2400" b="1" dirty="0" smtClean="0">
                <a:solidFill>
                  <a:srgbClr val="64C7E9"/>
                </a:solidFill>
                <a:latin typeface="+mj-lt"/>
                <a:ea typeface="Roboto" pitchFamily="2" charset="0"/>
              </a:rPr>
              <a:t>4.1 Xác định đầu ra</a:t>
            </a:r>
            <a:endParaRPr lang="en-US" sz="2400" b="1" dirty="0">
              <a:solidFill>
                <a:srgbClr val="64C7E9"/>
              </a:solidFill>
              <a:latin typeface="+mj-lt"/>
              <a:ea typeface="Roboto" pitchFamily="2" charset="0"/>
            </a:endParaRPr>
          </a:p>
        </p:txBody>
      </p:sp>
      <p:sp>
        <p:nvSpPr>
          <p:cNvPr id="6" name="Rounded Rectangle 5"/>
          <p:cNvSpPr/>
          <p:nvPr/>
        </p:nvSpPr>
        <p:spPr>
          <a:xfrm>
            <a:off x="1042613" y="2309467"/>
            <a:ext cx="3131388" cy="2977679"/>
          </a:xfrm>
          <a:prstGeom prst="roundRect">
            <a:avLst>
              <a:gd name="adj" fmla="val 3719"/>
            </a:avLst>
          </a:prstGeom>
          <a:noFill/>
          <a:ln w="19050">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5170249" y="3273856"/>
            <a:ext cx="2728420" cy="1791289"/>
          </a:xfrm>
          <a:prstGeom prst="roundRect">
            <a:avLst>
              <a:gd name="adj" fmla="val 8594"/>
            </a:avLst>
          </a:prstGeom>
          <a:solidFill>
            <a:srgbClr val="FFFFFF">
              <a:shade val="85000"/>
            </a:srgbClr>
          </a:solidFill>
          <a:ln>
            <a:noFill/>
          </a:ln>
          <a:effectLst/>
        </p:spPr>
      </p:pic>
      <p:pic>
        <p:nvPicPr>
          <p:cNvPr id="9" name="Picture 8"/>
          <p:cNvPicPr>
            <a:picLocks noChangeAspect="1"/>
          </p:cNvPicPr>
          <p:nvPr/>
        </p:nvPicPr>
        <p:blipFill>
          <a:blip r:embed="rId3"/>
          <a:stretch>
            <a:fillRect/>
          </a:stretch>
        </p:blipFill>
        <p:spPr>
          <a:xfrm>
            <a:off x="1261157" y="3273856"/>
            <a:ext cx="2694418" cy="1791289"/>
          </a:xfrm>
          <a:prstGeom prst="roundRect">
            <a:avLst>
              <a:gd name="adj" fmla="val 8594"/>
            </a:avLst>
          </a:prstGeom>
          <a:solidFill>
            <a:srgbClr val="FFFFFF">
              <a:shade val="85000"/>
            </a:srgbClr>
          </a:solidFill>
          <a:ln>
            <a:noFill/>
          </a:ln>
          <a:effectLst/>
        </p:spPr>
      </p:pic>
      <p:sp>
        <p:nvSpPr>
          <p:cNvPr id="20" name="Rounded Rectangle 19"/>
          <p:cNvSpPr/>
          <p:nvPr/>
        </p:nvSpPr>
        <p:spPr>
          <a:xfrm>
            <a:off x="4970000" y="2309467"/>
            <a:ext cx="3131388" cy="2977679"/>
          </a:xfrm>
          <a:prstGeom prst="roundRect">
            <a:avLst>
              <a:gd name="adj" fmla="val 3719"/>
            </a:avLst>
          </a:prstGeom>
          <a:noFill/>
          <a:ln w="19050">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180372" y="2630974"/>
            <a:ext cx="86264" cy="8626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1268329" y="2447638"/>
            <a:ext cx="2732071" cy="707886"/>
          </a:xfrm>
          <a:prstGeom prst="rect">
            <a:avLst/>
          </a:prstGeom>
          <a:noFill/>
        </p:spPr>
        <p:txBody>
          <a:bodyPr wrap="square" rtlCol="0">
            <a:spAutoFit/>
          </a:bodyPr>
          <a:lstStyle/>
          <a:p>
            <a:r>
              <a:rPr lang="en-US" sz="2000" dirty="0" smtClean="0"/>
              <a:t>Nếu bạn nào mặc áo Xanh thì giơ tay</a:t>
            </a:r>
            <a:endParaRPr lang="en-US" sz="2000" dirty="0"/>
          </a:p>
        </p:txBody>
      </p:sp>
      <p:sp>
        <p:nvSpPr>
          <p:cNvPr id="23" name="Rectangle 22"/>
          <p:cNvSpPr/>
          <p:nvPr/>
        </p:nvSpPr>
        <p:spPr>
          <a:xfrm>
            <a:off x="5125689" y="2630974"/>
            <a:ext cx="86264" cy="8626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213646" y="2447638"/>
            <a:ext cx="2732071" cy="707886"/>
          </a:xfrm>
          <a:prstGeom prst="rect">
            <a:avLst/>
          </a:prstGeom>
          <a:noFill/>
        </p:spPr>
        <p:txBody>
          <a:bodyPr wrap="square" rtlCol="0">
            <a:spAutoFit/>
          </a:bodyPr>
          <a:lstStyle/>
          <a:p>
            <a:r>
              <a:rPr lang="en-US" sz="2000" dirty="0" smtClean="0"/>
              <a:t>Các bạn còn lại để tay lên bàn </a:t>
            </a:r>
            <a:endParaRPr lang="en-US" sz="2000" dirty="0"/>
          </a:p>
        </p:txBody>
      </p:sp>
      <p:sp>
        <p:nvSpPr>
          <p:cNvPr id="25" name="TextBox 24"/>
          <p:cNvSpPr txBox="1"/>
          <p:nvPr/>
        </p:nvSpPr>
        <p:spPr>
          <a:xfrm>
            <a:off x="3060940" y="1458068"/>
            <a:ext cx="3022120" cy="461665"/>
          </a:xfrm>
          <a:prstGeom prst="rect">
            <a:avLst/>
          </a:prstGeom>
          <a:noFill/>
        </p:spPr>
        <p:txBody>
          <a:bodyPr wrap="square" rtlCol="0">
            <a:spAutoFit/>
          </a:bodyPr>
          <a:lstStyle/>
          <a:p>
            <a:r>
              <a:rPr lang="en-US" sz="2400" b="1" dirty="0" smtClean="0">
                <a:solidFill>
                  <a:schemeClr val="tx1">
                    <a:lumMod val="85000"/>
                    <a:lumOff val="15000"/>
                  </a:schemeClr>
                </a:solidFill>
                <a:latin typeface="+mj-lt"/>
                <a:ea typeface="Roboto" pitchFamily="2" charset="0"/>
              </a:rPr>
              <a:t>Đưa ra sự lựa chọn</a:t>
            </a:r>
            <a:endParaRPr lang="en-US" sz="2400" b="1" dirty="0">
              <a:solidFill>
                <a:schemeClr val="tx1">
                  <a:lumMod val="85000"/>
                  <a:lumOff val="15000"/>
                </a:schemeClr>
              </a:solidFill>
              <a:latin typeface="+mj-lt"/>
              <a:ea typeface="Roboto" pitchFamily="2" charset="0"/>
            </a:endParaRPr>
          </a:p>
        </p:txBody>
      </p:sp>
      <p:sp>
        <p:nvSpPr>
          <p:cNvPr id="13" name="Rounded Rectangle 12"/>
          <p:cNvSpPr/>
          <p:nvPr/>
        </p:nvSpPr>
        <p:spPr>
          <a:xfrm>
            <a:off x="478766" y="5621763"/>
            <a:ext cx="8186468" cy="804685"/>
          </a:xfrm>
          <a:prstGeom prst="round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a:latin typeface="+mj-lt"/>
              </a:rPr>
              <a:t>Kết luận: Bạn đang đưa ra điều kiện để thực hiện một cái gì </a:t>
            </a:r>
            <a:r>
              <a:rPr lang="vi-VN" sz="2000" dirty="0" smtClean="0">
                <a:latin typeface="+mj-lt"/>
              </a:rPr>
              <a:t>đó</a:t>
            </a:r>
            <a:endParaRPr lang="vi-VN" sz="2000" dirty="0">
              <a:latin typeface="+mj-lt"/>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4215" y="1527796"/>
            <a:ext cx="466725" cy="40957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20418821">
            <a:off x="279925" y="4951213"/>
            <a:ext cx="765616" cy="671867"/>
          </a:xfrm>
          <a:prstGeom prst="rect">
            <a:avLst/>
          </a:prstGeom>
        </p:spPr>
      </p:pic>
    </p:spTree>
    <p:extLst>
      <p:ext uri="{BB962C8B-B14F-4D97-AF65-F5344CB8AC3E}">
        <p14:creationId xmlns:p14="http://schemas.microsoft.com/office/powerpoint/2010/main" val="1085738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5" name="Rectangle 4"/>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8815" y="546584"/>
            <a:ext cx="4218317"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4.2 If </a:t>
            </a:r>
            <a:r>
              <a:rPr lang="en-US" sz="2400" b="1" dirty="0" smtClean="0">
                <a:solidFill>
                  <a:srgbClr val="64C7E9"/>
                </a:solidFill>
                <a:latin typeface="+mj-lt"/>
                <a:ea typeface="Roboto" pitchFamily="2" charset="0"/>
              </a:rPr>
              <a:t>else</a:t>
            </a:r>
            <a:r>
              <a:rPr lang="en-US" sz="2400" b="1" dirty="0" smtClean="0">
                <a:solidFill>
                  <a:srgbClr val="64C7E9"/>
                </a:solidFill>
                <a:latin typeface="UTM Helve" panose="02040603050506020204" pitchFamily="18" charset="0"/>
                <a:ea typeface="Roboto" pitchFamily="2" charset="0"/>
              </a:rPr>
              <a:t> – Lựa chọn</a:t>
            </a:r>
            <a:endParaRPr lang="en-US" sz="2400" b="1" dirty="0">
              <a:solidFill>
                <a:srgbClr val="64C7E9"/>
              </a:solidFill>
              <a:latin typeface="UTM Helve" panose="02040603050506020204" pitchFamily="18" charset="0"/>
              <a:ea typeface="Roboto" pitchFamily="2" charset="0"/>
            </a:endParaRPr>
          </a:p>
        </p:txBody>
      </p:sp>
      <p:sp>
        <p:nvSpPr>
          <p:cNvPr id="7" name="Rounded Rectangle 6"/>
          <p:cNvSpPr/>
          <p:nvPr/>
        </p:nvSpPr>
        <p:spPr>
          <a:xfrm>
            <a:off x="964976" y="1317429"/>
            <a:ext cx="3131388" cy="5100624"/>
          </a:xfrm>
          <a:prstGeom prst="roundRect">
            <a:avLst>
              <a:gd name="adj" fmla="val 3719"/>
            </a:avLst>
          </a:prstGeom>
          <a:noFill/>
          <a:ln w="19050">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1183520" y="2017951"/>
            <a:ext cx="2694418" cy="1791289"/>
          </a:xfrm>
          <a:prstGeom prst="roundRect">
            <a:avLst>
              <a:gd name="adj" fmla="val 8594"/>
            </a:avLst>
          </a:prstGeom>
          <a:solidFill>
            <a:srgbClr val="FFFFFF">
              <a:shade val="85000"/>
            </a:srgbClr>
          </a:solidFill>
          <a:ln>
            <a:noFill/>
          </a:ln>
          <a:effectLst/>
        </p:spPr>
      </p:pic>
      <p:sp>
        <p:nvSpPr>
          <p:cNvPr id="9" name="Rectangle 8"/>
          <p:cNvSpPr/>
          <p:nvPr/>
        </p:nvSpPr>
        <p:spPr>
          <a:xfrm>
            <a:off x="1102735" y="1526791"/>
            <a:ext cx="86264" cy="8626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90692" y="1343455"/>
            <a:ext cx="2732071" cy="646331"/>
          </a:xfrm>
          <a:prstGeom prst="rect">
            <a:avLst/>
          </a:prstGeom>
          <a:noFill/>
        </p:spPr>
        <p:txBody>
          <a:bodyPr wrap="square" rtlCol="0">
            <a:spAutoFit/>
          </a:bodyPr>
          <a:lstStyle/>
          <a:p>
            <a:r>
              <a:rPr lang="en-US" dirty="0" smtClean="0">
                <a:latin typeface="+mj-lt"/>
              </a:rPr>
              <a:t>Nếu bạn nào mặc áo Xanh thì giơ tay</a:t>
            </a:r>
            <a:endParaRPr lang="en-US" dirty="0">
              <a:latin typeface="+mj-lt"/>
            </a:endParaRPr>
          </a:p>
        </p:txBody>
      </p:sp>
      <p:pic>
        <p:nvPicPr>
          <p:cNvPr id="11" name="Picture 10"/>
          <p:cNvPicPr>
            <a:picLocks noChangeAspect="1"/>
          </p:cNvPicPr>
          <p:nvPr/>
        </p:nvPicPr>
        <p:blipFill>
          <a:blip r:embed="rId3"/>
          <a:stretch>
            <a:fillRect/>
          </a:stretch>
        </p:blipFill>
        <p:spPr>
          <a:xfrm>
            <a:off x="1147295" y="4507703"/>
            <a:ext cx="2728420" cy="1791289"/>
          </a:xfrm>
          <a:prstGeom prst="roundRect">
            <a:avLst>
              <a:gd name="adj" fmla="val 8594"/>
            </a:avLst>
          </a:prstGeom>
          <a:solidFill>
            <a:srgbClr val="FFFFFF">
              <a:shade val="85000"/>
            </a:srgbClr>
          </a:solidFill>
          <a:ln>
            <a:noFill/>
          </a:ln>
          <a:effectLst/>
        </p:spPr>
      </p:pic>
      <p:sp>
        <p:nvSpPr>
          <p:cNvPr id="12" name="Rectangle 11"/>
          <p:cNvSpPr/>
          <p:nvPr/>
        </p:nvSpPr>
        <p:spPr>
          <a:xfrm>
            <a:off x="1102735" y="4022955"/>
            <a:ext cx="86264" cy="8626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190692" y="3839619"/>
            <a:ext cx="2732071" cy="646331"/>
          </a:xfrm>
          <a:prstGeom prst="rect">
            <a:avLst/>
          </a:prstGeom>
          <a:noFill/>
        </p:spPr>
        <p:txBody>
          <a:bodyPr wrap="square" rtlCol="0">
            <a:spAutoFit/>
          </a:bodyPr>
          <a:lstStyle/>
          <a:p>
            <a:r>
              <a:rPr lang="en-US" dirty="0" smtClean="0">
                <a:latin typeface="+mj-lt"/>
              </a:rPr>
              <a:t>Các bạn còn lại để tay lên bàn </a:t>
            </a:r>
            <a:endParaRPr lang="en-US" dirty="0">
              <a:latin typeface="+mj-lt"/>
            </a:endParaRPr>
          </a:p>
        </p:txBody>
      </p:sp>
      <p:sp>
        <p:nvSpPr>
          <p:cNvPr id="14" name="Rounded Rectangle 13"/>
          <p:cNvSpPr/>
          <p:nvPr/>
        </p:nvSpPr>
        <p:spPr>
          <a:xfrm>
            <a:off x="4881368" y="1317429"/>
            <a:ext cx="3131388" cy="5100624"/>
          </a:xfrm>
          <a:prstGeom prst="roundRect">
            <a:avLst>
              <a:gd name="adj" fmla="val 3719"/>
            </a:avLst>
          </a:prstGeom>
          <a:noFill/>
          <a:ln w="19050">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5081023" y="2051194"/>
            <a:ext cx="2732071" cy="1200329"/>
          </a:xfrm>
          <a:prstGeom prst="rect">
            <a:avLst/>
          </a:prstGeom>
          <a:noFill/>
        </p:spPr>
        <p:txBody>
          <a:bodyPr wrap="square" rtlCol="0">
            <a:spAutoFit/>
          </a:bodyPr>
          <a:lstStyle/>
          <a:p>
            <a:r>
              <a:rPr lang="en-US" b="1" dirty="0" smtClean="0">
                <a:solidFill>
                  <a:srgbClr val="FF0000"/>
                </a:solidFill>
                <a:latin typeface="+mj-lt"/>
              </a:rPr>
              <a:t>IF</a:t>
            </a:r>
            <a:r>
              <a:rPr lang="en-US" b="1" dirty="0" smtClean="0">
                <a:latin typeface="+mj-lt"/>
              </a:rPr>
              <a:t> Mặc áo xanh</a:t>
            </a:r>
          </a:p>
          <a:p>
            <a:r>
              <a:rPr lang="en-US" b="1" dirty="0" smtClean="0">
                <a:latin typeface="+mj-lt"/>
              </a:rPr>
              <a:t>   Giơ tay lên</a:t>
            </a:r>
          </a:p>
          <a:p>
            <a:r>
              <a:rPr lang="en-US" b="1" dirty="0" smtClean="0">
                <a:solidFill>
                  <a:srgbClr val="FF0000"/>
                </a:solidFill>
                <a:latin typeface="+mj-lt"/>
              </a:rPr>
              <a:t>ELSE</a:t>
            </a:r>
          </a:p>
          <a:p>
            <a:r>
              <a:rPr lang="en-US" b="1" dirty="0">
                <a:latin typeface="+mj-lt"/>
              </a:rPr>
              <a:t> </a:t>
            </a:r>
            <a:r>
              <a:rPr lang="en-US" b="1" dirty="0" smtClean="0">
                <a:latin typeface="+mj-lt"/>
              </a:rPr>
              <a:t>  Để tay lên bàn</a:t>
            </a:r>
            <a:endParaRPr lang="en-US" b="1" dirty="0">
              <a:latin typeface="+mj-lt"/>
            </a:endParaRPr>
          </a:p>
        </p:txBody>
      </p:sp>
      <p:sp>
        <p:nvSpPr>
          <p:cNvPr id="16" name="TextBox 15"/>
          <p:cNvSpPr txBox="1"/>
          <p:nvPr/>
        </p:nvSpPr>
        <p:spPr>
          <a:xfrm>
            <a:off x="5081023" y="1343455"/>
            <a:ext cx="2732071" cy="646331"/>
          </a:xfrm>
          <a:prstGeom prst="rect">
            <a:avLst/>
          </a:prstGeom>
          <a:noFill/>
        </p:spPr>
        <p:txBody>
          <a:bodyPr wrap="square" rtlCol="0">
            <a:spAutoFit/>
          </a:bodyPr>
          <a:lstStyle/>
          <a:p>
            <a:r>
              <a:rPr lang="en-US" dirty="0" smtClean="0">
                <a:latin typeface="+mj-lt"/>
              </a:rPr>
              <a:t>Minh họa với ngôn ngữ lập trình</a:t>
            </a:r>
            <a:endParaRPr lang="en-US" dirty="0">
              <a:latin typeface="+mj-lt"/>
            </a:endParaRPr>
          </a:p>
        </p:txBody>
      </p:sp>
      <p:sp>
        <p:nvSpPr>
          <p:cNvPr id="18" name="Rectangle 17"/>
          <p:cNvSpPr/>
          <p:nvPr/>
        </p:nvSpPr>
        <p:spPr>
          <a:xfrm>
            <a:off x="4994759" y="1523746"/>
            <a:ext cx="86264" cy="8626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081023" y="3310085"/>
            <a:ext cx="2732071" cy="1477328"/>
          </a:xfrm>
          <a:prstGeom prst="rect">
            <a:avLst/>
          </a:prstGeom>
          <a:noFill/>
        </p:spPr>
        <p:txBody>
          <a:bodyPr wrap="square" rtlCol="0">
            <a:spAutoFit/>
          </a:bodyPr>
          <a:lstStyle/>
          <a:p>
            <a:r>
              <a:rPr lang="en-US" dirty="0" smtClean="0">
                <a:latin typeface="+mj-lt"/>
              </a:rPr>
              <a:t>“Lựa chọn” là khi một tập hợp các hành động được thực hiện khi một điều kiện nhất định được đáp ứng</a:t>
            </a:r>
            <a:endParaRPr lang="en-US" dirty="0">
              <a:latin typeface="+mj-lt"/>
            </a:endParaRPr>
          </a:p>
        </p:txBody>
      </p:sp>
      <p:sp>
        <p:nvSpPr>
          <p:cNvPr id="20" name="Rectangle 19"/>
          <p:cNvSpPr/>
          <p:nvPr/>
        </p:nvSpPr>
        <p:spPr>
          <a:xfrm>
            <a:off x="4994759" y="3490376"/>
            <a:ext cx="86264" cy="8626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081023" y="4888716"/>
            <a:ext cx="2732071" cy="1200329"/>
          </a:xfrm>
          <a:prstGeom prst="rect">
            <a:avLst/>
          </a:prstGeom>
          <a:noFill/>
        </p:spPr>
        <p:txBody>
          <a:bodyPr wrap="square" rtlCol="0">
            <a:spAutoFit/>
          </a:bodyPr>
          <a:lstStyle/>
          <a:p>
            <a:r>
              <a:rPr lang="en-US" u="sng" dirty="0" smtClean="0">
                <a:solidFill>
                  <a:srgbClr val="FF0000"/>
                </a:solidFill>
                <a:latin typeface="+mj-lt"/>
              </a:rPr>
              <a:t>Mặc áo xanh: </a:t>
            </a:r>
            <a:r>
              <a:rPr lang="en-US" dirty="0" smtClean="0">
                <a:latin typeface="+mj-lt"/>
              </a:rPr>
              <a:t>là điều kiện cần đáp ứng</a:t>
            </a:r>
          </a:p>
          <a:p>
            <a:r>
              <a:rPr lang="en-US" u="sng" dirty="0" smtClean="0">
                <a:solidFill>
                  <a:srgbClr val="FF0000"/>
                </a:solidFill>
                <a:latin typeface="+mj-lt"/>
              </a:rPr>
              <a:t>Giơ tay lên: </a:t>
            </a:r>
            <a:r>
              <a:rPr lang="en-US" dirty="0" smtClean="0">
                <a:latin typeface="+mj-lt"/>
              </a:rPr>
              <a:t>là hành động được thực hiện</a:t>
            </a:r>
            <a:endParaRPr lang="en-US" dirty="0">
              <a:latin typeface="+mj-lt"/>
            </a:endParaRPr>
          </a:p>
        </p:txBody>
      </p:sp>
      <p:sp>
        <p:nvSpPr>
          <p:cNvPr id="22" name="Rectangle 21"/>
          <p:cNvSpPr/>
          <p:nvPr/>
        </p:nvSpPr>
        <p:spPr>
          <a:xfrm>
            <a:off x="4994759" y="5069007"/>
            <a:ext cx="86264" cy="8626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4206986" y="3580739"/>
            <a:ext cx="520292" cy="0"/>
          </a:xfrm>
          <a:prstGeom prst="straightConnector1">
            <a:avLst/>
          </a:prstGeom>
          <a:ln w="19050">
            <a:solidFill>
              <a:srgbClr val="64C7E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038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pic>
        <p:nvPicPr>
          <p:cNvPr id="1026" name="Picture 2" descr="Red Man' | Traffic Light Pedestrian crossing, Wood Street, … | Flick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3354" y="1725930"/>
            <a:ext cx="2281366" cy="43665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34960" y="695902"/>
            <a:ext cx="7488950" cy="461665"/>
          </a:xfrm>
          <a:prstGeom prst="rect">
            <a:avLst/>
          </a:prstGeom>
          <a:noFill/>
        </p:spPr>
        <p:txBody>
          <a:bodyPr wrap="square" rtlCol="0">
            <a:spAutoFit/>
          </a:bodyPr>
          <a:lstStyle/>
          <a:p>
            <a:r>
              <a:rPr lang="en-US" sz="2400" b="1" dirty="0" smtClean="0">
                <a:solidFill>
                  <a:schemeClr val="tx1">
                    <a:lumMod val="85000"/>
                    <a:lumOff val="15000"/>
                  </a:schemeClr>
                </a:solidFill>
                <a:latin typeface="+mj-lt"/>
                <a:ea typeface="Roboto" pitchFamily="2" charset="0"/>
              </a:rPr>
              <a:t>Tín hiệu qua đường dành cho người đi bộ</a:t>
            </a:r>
            <a:endParaRPr lang="en-US" sz="2400" b="1" dirty="0">
              <a:solidFill>
                <a:schemeClr val="tx1">
                  <a:lumMod val="85000"/>
                  <a:lumOff val="15000"/>
                </a:schemeClr>
              </a:solidFill>
              <a:latin typeface="+mj-lt"/>
              <a:ea typeface="Roboto" pitchFamily="2"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235" y="739126"/>
            <a:ext cx="466725" cy="409575"/>
          </a:xfrm>
          <a:prstGeom prst="rect">
            <a:avLst/>
          </a:prstGeom>
        </p:spPr>
      </p:pic>
      <p:sp>
        <p:nvSpPr>
          <p:cNvPr id="3" name="Oval 2"/>
          <p:cNvSpPr/>
          <p:nvPr/>
        </p:nvSpPr>
        <p:spPr>
          <a:xfrm>
            <a:off x="571500" y="1863090"/>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UTM Helve" panose="02040603050506020204" pitchFamily="18" charset="0"/>
              </a:rPr>
              <a:t>1</a:t>
            </a:r>
          </a:p>
        </p:txBody>
      </p:sp>
      <p:sp>
        <p:nvSpPr>
          <p:cNvPr id="7" name="TextBox 6"/>
          <p:cNvSpPr txBox="1"/>
          <p:nvPr/>
        </p:nvSpPr>
        <p:spPr>
          <a:xfrm>
            <a:off x="1188720" y="1805940"/>
            <a:ext cx="4720590" cy="1015663"/>
          </a:xfrm>
          <a:prstGeom prst="rect">
            <a:avLst/>
          </a:prstGeom>
          <a:noFill/>
        </p:spPr>
        <p:txBody>
          <a:bodyPr wrap="square" rtlCol="0">
            <a:spAutoFit/>
          </a:bodyPr>
          <a:lstStyle/>
          <a:p>
            <a:r>
              <a:rPr lang="vi-VN" sz="2000" b="1" dirty="0">
                <a:solidFill>
                  <a:srgbClr val="FF0000"/>
                </a:solidFill>
                <a:latin typeface="+mj-lt"/>
              </a:rPr>
              <a:t>Điều kiện</a:t>
            </a:r>
            <a:r>
              <a:rPr lang="vi-VN" sz="2000" b="1" dirty="0">
                <a:latin typeface="+mj-lt"/>
              </a:rPr>
              <a:t> gì cần phải được đáp ứng trước khi chúng ta có thể băng qua đường?</a:t>
            </a:r>
          </a:p>
        </p:txBody>
      </p:sp>
      <p:sp>
        <p:nvSpPr>
          <p:cNvPr id="10" name="Oval 9"/>
          <p:cNvSpPr/>
          <p:nvPr/>
        </p:nvSpPr>
        <p:spPr>
          <a:xfrm>
            <a:off x="571500" y="3234690"/>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TM Helve" panose="02040603050506020204" pitchFamily="18" charset="0"/>
              </a:rPr>
              <a:t>2</a:t>
            </a:r>
            <a:endParaRPr lang="en-US" b="1" dirty="0">
              <a:latin typeface="UTM Helve" panose="02040603050506020204" pitchFamily="18" charset="0"/>
            </a:endParaRPr>
          </a:p>
        </p:txBody>
      </p:sp>
      <p:sp>
        <p:nvSpPr>
          <p:cNvPr id="11" name="TextBox 10"/>
          <p:cNvSpPr txBox="1"/>
          <p:nvPr/>
        </p:nvSpPr>
        <p:spPr>
          <a:xfrm>
            <a:off x="1188720" y="3177540"/>
            <a:ext cx="4720590" cy="707886"/>
          </a:xfrm>
          <a:prstGeom prst="rect">
            <a:avLst/>
          </a:prstGeom>
          <a:noFill/>
        </p:spPr>
        <p:txBody>
          <a:bodyPr wrap="square" rtlCol="0">
            <a:spAutoFit/>
          </a:bodyPr>
          <a:lstStyle/>
          <a:p>
            <a:r>
              <a:rPr lang="vi-VN" sz="2000" b="1" dirty="0">
                <a:solidFill>
                  <a:srgbClr val="FF0000"/>
                </a:solidFill>
                <a:latin typeface="+mj-lt"/>
              </a:rPr>
              <a:t>Hành động </a:t>
            </a:r>
            <a:r>
              <a:rPr lang="vi-VN" sz="2000" b="1" dirty="0">
                <a:latin typeface="+mj-lt"/>
              </a:rPr>
              <a:t>nào nên được thực hiện khi 'đèn chuyển sang màu đỏ'?</a:t>
            </a:r>
          </a:p>
        </p:txBody>
      </p:sp>
      <p:sp>
        <p:nvSpPr>
          <p:cNvPr id="12" name="TextBox 11"/>
          <p:cNvSpPr txBox="1"/>
          <p:nvPr/>
        </p:nvSpPr>
        <p:spPr>
          <a:xfrm>
            <a:off x="800100" y="4488625"/>
            <a:ext cx="3360420" cy="1323439"/>
          </a:xfrm>
          <a:prstGeom prst="rect">
            <a:avLst/>
          </a:prstGeom>
          <a:noFill/>
        </p:spPr>
        <p:txBody>
          <a:bodyPr wrap="square" rtlCol="0">
            <a:spAutoFit/>
          </a:bodyPr>
          <a:lstStyle/>
          <a:p>
            <a:r>
              <a:rPr lang="en-US" sz="2000" b="1" dirty="0" smtClean="0">
                <a:solidFill>
                  <a:srgbClr val="FF0000"/>
                </a:solidFill>
                <a:latin typeface="+mj-lt"/>
              </a:rPr>
              <a:t>IF</a:t>
            </a:r>
            <a:r>
              <a:rPr lang="en-US" sz="2000" b="1" dirty="0" smtClean="0">
                <a:latin typeface="+mj-lt"/>
              </a:rPr>
              <a:t> </a:t>
            </a:r>
            <a:r>
              <a:rPr lang="en-US" sz="2000" b="1" dirty="0" smtClean="0">
                <a:latin typeface="+mj-lt"/>
                <a:cs typeface="Arial" panose="020B0604020202020204" pitchFamily="34" charset="0"/>
              </a:rPr>
              <a:t>Đèn</a:t>
            </a:r>
            <a:r>
              <a:rPr lang="en-US" sz="2000" b="1" dirty="0" smtClean="0">
                <a:latin typeface="+mj-lt"/>
              </a:rPr>
              <a:t> Xanh</a:t>
            </a:r>
          </a:p>
          <a:p>
            <a:r>
              <a:rPr lang="en-US" sz="2000" b="1" dirty="0" smtClean="0">
                <a:latin typeface="+mj-lt"/>
              </a:rPr>
              <a:t>   Có thể đi qua đường</a:t>
            </a:r>
          </a:p>
          <a:p>
            <a:r>
              <a:rPr lang="en-US" sz="2000" b="1" dirty="0" smtClean="0">
                <a:solidFill>
                  <a:srgbClr val="FF0000"/>
                </a:solidFill>
                <a:latin typeface="+mj-lt"/>
              </a:rPr>
              <a:t>ELSE</a:t>
            </a:r>
          </a:p>
          <a:p>
            <a:r>
              <a:rPr lang="en-US" sz="2000" b="1" dirty="0">
                <a:latin typeface="+mj-lt"/>
              </a:rPr>
              <a:t> </a:t>
            </a:r>
            <a:r>
              <a:rPr lang="en-US" sz="2000" b="1" dirty="0" smtClean="0">
                <a:latin typeface="+mj-lt"/>
              </a:rPr>
              <a:t>  Đứng chờ trên lề đường</a:t>
            </a:r>
            <a:endParaRPr lang="en-US" sz="2000" b="1" dirty="0">
              <a:latin typeface="+mj-lt"/>
            </a:endParaRPr>
          </a:p>
        </p:txBody>
      </p:sp>
      <p:sp>
        <p:nvSpPr>
          <p:cNvPr id="13" name="Rounded Rectangle 12"/>
          <p:cNvSpPr/>
          <p:nvPr/>
        </p:nvSpPr>
        <p:spPr>
          <a:xfrm>
            <a:off x="571500" y="4218503"/>
            <a:ext cx="5166360" cy="1747957"/>
          </a:xfrm>
          <a:prstGeom prst="roundRect">
            <a:avLst>
              <a:gd name="adj" fmla="val 3719"/>
            </a:avLst>
          </a:prstGeom>
          <a:noFill/>
          <a:ln w="19050">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9539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5534765" cy="461665"/>
          </a:xfrm>
          <a:prstGeom prst="rect">
            <a:avLst/>
          </a:prstGeom>
          <a:noFill/>
        </p:spPr>
        <p:txBody>
          <a:bodyPr wrap="square" rtlCol="0">
            <a:spAutoFit/>
          </a:bodyPr>
          <a:lstStyle/>
          <a:p>
            <a:r>
              <a:rPr lang="en-US" sz="2400" b="1" dirty="0" smtClean="0">
                <a:solidFill>
                  <a:srgbClr val="64C7E9"/>
                </a:solidFill>
                <a:latin typeface="+mj-lt"/>
                <a:ea typeface="Roboto" pitchFamily="2" charset="0"/>
              </a:rPr>
              <a:t>4.2 If else – Sơ đồ giải thuật</a:t>
            </a:r>
            <a:endParaRPr lang="en-US" sz="2400" b="1" dirty="0">
              <a:solidFill>
                <a:srgbClr val="64C7E9"/>
              </a:solidFill>
              <a:latin typeface="+mj-lt"/>
              <a:ea typeface="Roboto" pitchFamily="2" charset="0"/>
            </a:endParaRPr>
          </a:p>
        </p:txBody>
      </p:sp>
      <p:sp>
        <p:nvSpPr>
          <p:cNvPr id="5" name="Flowchart: Decision 4"/>
          <p:cNvSpPr/>
          <p:nvPr/>
        </p:nvSpPr>
        <p:spPr>
          <a:xfrm>
            <a:off x="3543300" y="1308735"/>
            <a:ext cx="1931670" cy="120015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Áo Xanh</a:t>
            </a:r>
            <a:endParaRPr lang="en-US" b="1" dirty="0">
              <a:solidFill>
                <a:schemeClr val="tx1"/>
              </a:solidFill>
            </a:endParaRPr>
          </a:p>
        </p:txBody>
      </p:sp>
      <p:sp>
        <p:nvSpPr>
          <p:cNvPr id="6" name="Rectangle 5"/>
          <p:cNvSpPr/>
          <p:nvPr/>
        </p:nvSpPr>
        <p:spPr>
          <a:xfrm>
            <a:off x="982980" y="2263140"/>
            <a:ext cx="1668780" cy="4914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cs typeface="Arial" panose="020B0604020202020204" pitchFamily="34" charset="0"/>
              </a:rPr>
              <a:t>Giơ</a:t>
            </a:r>
            <a:r>
              <a:rPr lang="en-US" dirty="0" smtClean="0">
                <a:solidFill>
                  <a:schemeClr val="tx1"/>
                </a:solidFill>
                <a:latin typeface="+mj-lt"/>
              </a:rPr>
              <a:t> tay lên</a:t>
            </a:r>
            <a:endParaRPr lang="en-US" dirty="0">
              <a:solidFill>
                <a:schemeClr val="tx1"/>
              </a:solidFill>
              <a:latin typeface="+mj-lt"/>
            </a:endParaRPr>
          </a:p>
        </p:txBody>
      </p:sp>
      <p:sp>
        <p:nvSpPr>
          <p:cNvPr id="8" name="Rectangle 7"/>
          <p:cNvSpPr/>
          <p:nvPr/>
        </p:nvSpPr>
        <p:spPr>
          <a:xfrm>
            <a:off x="6315075" y="2263140"/>
            <a:ext cx="1817370" cy="4914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cs typeface="Arial" panose="020B0604020202020204" pitchFamily="34" charset="0"/>
              </a:rPr>
              <a:t>Để tay trên bàn</a:t>
            </a:r>
            <a:endParaRPr lang="en-US" dirty="0">
              <a:solidFill>
                <a:schemeClr val="tx1"/>
              </a:solidFill>
              <a:latin typeface="+mj-lt"/>
              <a:cs typeface="Arial" panose="020B0604020202020204" pitchFamily="34" charset="0"/>
            </a:endParaRPr>
          </a:p>
        </p:txBody>
      </p:sp>
      <p:cxnSp>
        <p:nvCxnSpPr>
          <p:cNvPr id="10" name="Straight Connector 9"/>
          <p:cNvCxnSpPr>
            <a:stCxn id="5" idx="3"/>
          </p:cNvCxnSpPr>
          <p:nvPr/>
        </p:nvCxnSpPr>
        <p:spPr>
          <a:xfrm>
            <a:off x="5474970" y="1908810"/>
            <a:ext cx="174879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223760" y="1908810"/>
            <a:ext cx="0" cy="3543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817370" y="1908810"/>
            <a:ext cx="174879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817370" y="1908810"/>
            <a:ext cx="0" cy="3543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114550" y="1451610"/>
            <a:ext cx="960120" cy="369332"/>
          </a:xfrm>
          <a:prstGeom prst="rect">
            <a:avLst/>
          </a:prstGeom>
          <a:noFill/>
        </p:spPr>
        <p:txBody>
          <a:bodyPr wrap="square" rtlCol="0">
            <a:spAutoFit/>
          </a:bodyPr>
          <a:lstStyle/>
          <a:p>
            <a:r>
              <a:rPr lang="en-US" b="1" dirty="0" smtClean="0">
                <a:latin typeface="+mj-lt"/>
              </a:rPr>
              <a:t>ĐÚNG</a:t>
            </a:r>
            <a:endParaRPr lang="en-US" b="1" dirty="0">
              <a:latin typeface="+mj-lt"/>
            </a:endParaRPr>
          </a:p>
        </p:txBody>
      </p:sp>
      <p:sp>
        <p:nvSpPr>
          <p:cNvPr id="16" name="TextBox 15"/>
          <p:cNvSpPr txBox="1"/>
          <p:nvPr/>
        </p:nvSpPr>
        <p:spPr>
          <a:xfrm>
            <a:off x="5932170" y="1451610"/>
            <a:ext cx="685800" cy="369332"/>
          </a:xfrm>
          <a:prstGeom prst="rect">
            <a:avLst/>
          </a:prstGeom>
          <a:noFill/>
        </p:spPr>
        <p:txBody>
          <a:bodyPr wrap="square" rtlCol="0">
            <a:spAutoFit/>
          </a:bodyPr>
          <a:lstStyle/>
          <a:p>
            <a:r>
              <a:rPr lang="en-US" b="1" dirty="0" smtClean="0">
                <a:latin typeface="+mj-lt"/>
              </a:rPr>
              <a:t>SAI</a:t>
            </a:r>
            <a:endParaRPr lang="en-US" b="1" dirty="0">
              <a:latin typeface="+mj-lt"/>
            </a:endParaRPr>
          </a:p>
        </p:txBody>
      </p:sp>
      <p:sp>
        <p:nvSpPr>
          <p:cNvPr id="17" name="TextBox 16"/>
          <p:cNvSpPr txBox="1"/>
          <p:nvPr/>
        </p:nvSpPr>
        <p:spPr>
          <a:xfrm>
            <a:off x="3746183" y="2754630"/>
            <a:ext cx="2148840" cy="307777"/>
          </a:xfrm>
          <a:prstGeom prst="rect">
            <a:avLst/>
          </a:prstGeom>
          <a:noFill/>
        </p:spPr>
        <p:txBody>
          <a:bodyPr wrap="square" rtlCol="0">
            <a:spAutoFit/>
          </a:bodyPr>
          <a:lstStyle/>
          <a:p>
            <a:r>
              <a:rPr lang="en-US" sz="1400" i="1" dirty="0" smtClean="0">
                <a:latin typeface="+mj-lt"/>
              </a:rPr>
              <a:t>Lựa chọn – Rẻ nhánh</a:t>
            </a:r>
            <a:endParaRPr lang="en-US" sz="1400" i="1" dirty="0">
              <a:latin typeface="+mj-lt"/>
            </a:endParaRPr>
          </a:p>
        </p:txBody>
      </p:sp>
      <p:sp>
        <p:nvSpPr>
          <p:cNvPr id="18" name="Flowchart: Decision 17"/>
          <p:cNvSpPr/>
          <p:nvPr/>
        </p:nvSpPr>
        <p:spPr>
          <a:xfrm>
            <a:off x="3669030" y="4074795"/>
            <a:ext cx="1931670" cy="1200150"/>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mj-lt"/>
              </a:rPr>
              <a:t>Đèn Xanh</a:t>
            </a:r>
            <a:endParaRPr lang="en-US" b="1" dirty="0">
              <a:solidFill>
                <a:schemeClr val="tx1"/>
              </a:solidFill>
              <a:latin typeface="+mj-lt"/>
            </a:endParaRPr>
          </a:p>
        </p:txBody>
      </p:sp>
      <p:sp>
        <p:nvSpPr>
          <p:cNvPr id="19" name="Rectangle 18"/>
          <p:cNvSpPr/>
          <p:nvPr/>
        </p:nvSpPr>
        <p:spPr>
          <a:xfrm>
            <a:off x="1108710" y="5029200"/>
            <a:ext cx="1668780" cy="6400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cs typeface="Arial" panose="020B0604020202020204" pitchFamily="34" charset="0"/>
              </a:rPr>
              <a:t>Được đi qua đường</a:t>
            </a:r>
            <a:endParaRPr lang="en-US" dirty="0">
              <a:solidFill>
                <a:schemeClr val="tx1"/>
              </a:solidFill>
              <a:latin typeface="+mj-lt"/>
              <a:cs typeface="Arial" panose="020B0604020202020204" pitchFamily="34" charset="0"/>
            </a:endParaRPr>
          </a:p>
        </p:txBody>
      </p:sp>
      <p:sp>
        <p:nvSpPr>
          <p:cNvPr id="20" name="Rectangle 19"/>
          <p:cNvSpPr/>
          <p:nvPr/>
        </p:nvSpPr>
        <p:spPr>
          <a:xfrm>
            <a:off x="6440805" y="5029200"/>
            <a:ext cx="1817370" cy="4914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mj-lt"/>
                <a:cs typeface="Arial" panose="020B0604020202020204" pitchFamily="34" charset="0"/>
              </a:rPr>
              <a:t>Đứng chờ</a:t>
            </a:r>
            <a:endParaRPr lang="en-US" dirty="0">
              <a:solidFill>
                <a:schemeClr val="tx1"/>
              </a:solidFill>
              <a:latin typeface="+mj-lt"/>
              <a:cs typeface="Arial" panose="020B0604020202020204" pitchFamily="34" charset="0"/>
            </a:endParaRPr>
          </a:p>
        </p:txBody>
      </p:sp>
      <p:cxnSp>
        <p:nvCxnSpPr>
          <p:cNvPr id="21" name="Straight Connector 20"/>
          <p:cNvCxnSpPr>
            <a:stCxn id="18" idx="3"/>
          </p:cNvCxnSpPr>
          <p:nvPr/>
        </p:nvCxnSpPr>
        <p:spPr>
          <a:xfrm>
            <a:off x="5600700" y="4674870"/>
            <a:ext cx="174879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7349490" y="4674870"/>
            <a:ext cx="0" cy="3543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943100" y="4674870"/>
            <a:ext cx="174879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943100" y="4674870"/>
            <a:ext cx="0" cy="3543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240280" y="4217670"/>
            <a:ext cx="960120" cy="369332"/>
          </a:xfrm>
          <a:prstGeom prst="rect">
            <a:avLst/>
          </a:prstGeom>
          <a:noFill/>
        </p:spPr>
        <p:txBody>
          <a:bodyPr wrap="square" rtlCol="0">
            <a:spAutoFit/>
          </a:bodyPr>
          <a:lstStyle/>
          <a:p>
            <a:r>
              <a:rPr lang="en-US" b="1" dirty="0" smtClean="0">
                <a:latin typeface="+mj-lt"/>
              </a:rPr>
              <a:t>ĐÚNG</a:t>
            </a:r>
            <a:endParaRPr lang="en-US" b="1" dirty="0">
              <a:latin typeface="+mj-lt"/>
            </a:endParaRPr>
          </a:p>
        </p:txBody>
      </p:sp>
      <p:sp>
        <p:nvSpPr>
          <p:cNvPr id="26" name="TextBox 25"/>
          <p:cNvSpPr txBox="1"/>
          <p:nvPr/>
        </p:nvSpPr>
        <p:spPr>
          <a:xfrm>
            <a:off x="6057900" y="4217670"/>
            <a:ext cx="685800" cy="369332"/>
          </a:xfrm>
          <a:prstGeom prst="rect">
            <a:avLst/>
          </a:prstGeom>
          <a:noFill/>
        </p:spPr>
        <p:txBody>
          <a:bodyPr wrap="square" rtlCol="0">
            <a:spAutoFit/>
          </a:bodyPr>
          <a:lstStyle/>
          <a:p>
            <a:r>
              <a:rPr lang="en-US" b="1" dirty="0" smtClean="0">
                <a:latin typeface="+mj-lt"/>
              </a:rPr>
              <a:t>SAI</a:t>
            </a:r>
            <a:endParaRPr lang="en-US" b="1" dirty="0">
              <a:latin typeface="+mj-lt"/>
            </a:endParaRPr>
          </a:p>
        </p:txBody>
      </p:sp>
    </p:spTree>
    <p:extLst>
      <p:ext uri="{BB962C8B-B14F-4D97-AF65-F5344CB8AC3E}">
        <p14:creationId xmlns:p14="http://schemas.microsoft.com/office/powerpoint/2010/main" val="190587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670233"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4.2 </a:t>
            </a:r>
            <a:r>
              <a:rPr lang="en-US" sz="2400" b="1" dirty="0" smtClean="0">
                <a:solidFill>
                  <a:srgbClr val="64C7E9"/>
                </a:solidFill>
                <a:latin typeface="+mj-lt"/>
                <a:ea typeface="Roboto" pitchFamily="2" charset="0"/>
              </a:rPr>
              <a:t>Thuật</a:t>
            </a:r>
            <a:r>
              <a:rPr lang="en-US" sz="2400" b="1" dirty="0" smtClean="0">
                <a:solidFill>
                  <a:srgbClr val="64C7E9"/>
                </a:solidFill>
                <a:latin typeface="UTM Helve" panose="02040603050506020204" pitchFamily="18" charset="0"/>
                <a:ea typeface="Roboto" pitchFamily="2" charset="0"/>
              </a:rPr>
              <a:t> </a:t>
            </a:r>
            <a:r>
              <a:rPr lang="en-US" sz="2400" b="1" dirty="0">
                <a:solidFill>
                  <a:srgbClr val="64C7E9"/>
                </a:solidFill>
                <a:latin typeface="UTM Helve" panose="02040603050506020204" pitchFamily="18" charset="0"/>
                <a:ea typeface="Roboto" pitchFamily="2" charset="0"/>
              </a:rPr>
              <a:t>toán (</a:t>
            </a:r>
            <a:r>
              <a:rPr lang="en-US" sz="2400" b="1" dirty="0" smtClean="0">
                <a:solidFill>
                  <a:srgbClr val="64C7E9"/>
                </a:solidFill>
                <a:latin typeface="UTM Helve" panose="02040603050506020204" pitchFamily="18" charset="0"/>
                <a:ea typeface="Roboto" pitchFamily="2" charset="0"/>
              </a:rPr>
              <a:t>algorithms)</a:t>
            </a:r>
            <a:endParaRPr lang="en-US" sz="2400" b="1" dirty="0">
              <a:solidFill>
                <a:srgbClr val="64C7E9"/>
              </a:solidFill>
              <a:latin typeface="UTM Helve" panose="02040603050506020204" pitchFamily="18" charset="0"/>
              <a:ea typeface="Roboto" pitchFamily="2" charset="0"/>
            </a:endParaRPr>
          </a:p>
        </p:txBody>
      </p:sp>
      <p:sp>
        <p:nvSpPr>
          <p:cNvPr id="5" name="Oval 4"/>
          <p:cNvSpPr/>
          <p:nvPr/>
        </p:nvSpPr>
        <p:spPr>
          <a:xfrm>
            <a:off x="502920" y="1474470"/>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UTM Helve" panose="02040603050506020204" pitchFamily="18" charset="0"/>
              </a:rPr>
              <a:t>1</a:t>
            </a:r>
          </a:p>
        </p:txBody>
      </p:sp>
      <p:sp>
        <p:nvSpPr>
          <p:cNvPr id="6" name="TextBox 5"/>
          <p:cNvSpPr txBox="1"/>
          <p:nvPr/>
        </p:nvSpPr>
        <p:spPr>
          <a:xfrm>
            <a:off x="1120140" y="1383030"/>
            <a:ext cx="7258050" cy="101566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Bằng cách sử dụng sơ đồ giải thuật để phân tích các điều kiện và hành động như 2 ví dụ trên thì có nghĩa các bạn đang làm quen với khái niệm gọi là </a:t>
            </a:r>
            <a:r>
              <a:rPr lang="en-US" sz="2000" dirty="0" smtClean="0">
                <a:solidFill>
                  <a:srgbClr val="FF0000"/>
                </a:solidFill>
                <a:latin typeface="Arial" panose="020B0604020202020204" pitchFamily="34" charset="0"/>
                <a:cs typeface="Arial" panose="020B0604020202020204" pitchFamily="34" charset="0"/>
              </a:rPr>
              <a:t>Thuật Toán</a:t>
            </a:r>
            <a:endParaRPr lang="vi-VN" sz="2000" dirty="0">
              <a:solidFill>
                <a:srgbClr val="FF0000"/>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5938" y="2674620"/>
            <a:ext cx="2533650" cy="2971800"/>
          </a:xfrm>
          <a:prstGeom prst="rect">
            <a:avLst/>
          </a:prstGeom>
        </p:spPr>
      </p:pic>
      <p:sp>
        <p:nvSpPr>
          <p:cNvPr id="9" name="Oval 8"/>
          <p:cNvSpPr/>
          <p:nvPr/>
        </p:nvSpPr>
        <p:spPr>
          <a:xfrm>
            <a:off x="502920" y="2731770"/>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TM Helve" panose="02040603050506020204" pitchFamily="18" charset="0"/>
              </a:rPr>
              <a:t>2</a:t>
            </a:r>
            <a:endParaRPr lang="en-US" b="1" dirty="0">
              <a:latin typeface="UTM Helve" panose="02040603050506020204" pitchFamily="18" charset="0"/>
            </a:endParaRPr>
          </a:p>
        </p:txBody>
      </p:sp>
      <p:sp>
        <p:nvSpPr>
          <p:cNvPr id="10" name="TextBox 9"/>
          <p:cNvSpPr txBox="1"/>
          <p:nvPr/>
        </p:nvSpPr>
        <p:spPr>
          <a:xfrm>
            <a:off x="1120140" y="2674620"/>
            <a:ext cx="4572000" cy="2246769"/>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Trong học tập và cả ngoài đời sống các bạn thường xuyên phải đưa ra sự lựa chọn. Điều kiện để thực hiện các hành động.</a:t>
            </a:r>
          </a:p>
          <a:p>
            <a:endParaRPr lang="en-US" sz="2000" dirty="0">
              <a:solidFill>
                <a:srgbClr val="FF0000"/>
              </a:solidFill>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Hãy áp dụng thuật toán để giải quyết nhé</a:t>
            </a:r>
            <a:endParaRPr lang="vi-VN" sz="2000" dirty="0">
              <a:latin typeface="Arial" panose="020B0604020202020204" pitchFamily="34" charset="0"/>
              <a:cs typeface="Arial" panose="020B0604020202020204" pitchFamily="34" charset="0"/>
            </a:endParaRPr>
          </a:p>
        </p:txBody>
      </p:sp>
      <p:sp>
        <p:nvSpPr>
          <p:cNvPr id="11" name="Rounded Rectangle 10"/>
          <p:cNvSpPr/>
          <p:nvPr/>
        </p:nvSpPr>
        <p:spPr>
          <a:xfrm>
            <a:off x="731520" y="5620226"/>
            <a:ext cx="7646670" cy="687987"/>
          </a:xfrm>
          <a:prstGeom prst="round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Thuật toán: giúp các bạn hình thành tư duy Logic</a:t>
            </a:r>
            <a:endParaRPr lang="vi-VN" b="1"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76999">
            <a:off x="635934" y="4911708"/>
            <a:ext cx="765616" cy="671867"/>
          </a:xfrm>
          <a:prstGeom prst="rect">
            <a:avLst/>
          </a:prstGeom>
        </p:spPr>
      </p:pic>
    </p:spTree>
    <p:extLst>
      <p:ext uri="{BB962C8B-B14F-4D97-AF65-F5344CB8AC3E}">
        <p14:creationId xmlns:p14="http://schemas.microsoft.com/office/powerpoint/2010/main" val="867177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670233"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4.3 Lựa </a:t>
            </a:r>
            <a:r>
              <a:rPr lang="en-US" sz="2400" b="1" dirty="0" smtClean="0">
                <a:solidFill>
                  <a:srgbClr val="64C7E9"/>
                </a:solidFill>
                <a:latin typeface="+mj-lt"/>
                <a:ea typeface="Roboto" pitchFamily="2" charset="0"/>
              </a:rPr>
              <a:t>chọn</a:t>
            </a:r>
            <a:r>
              <a:rPr lang="en-US" sz="2400" b="1" dirty="0" smtClean="0">
                <a:solidFill>
                  <a:srgbClr val="64C7E9"/>
                </a:solidFill>
                <a:latin typeface="UTM Helve" panose="02040603050506020204" pitchFamily="18" charset="0"/>
                <a:ea typeface="Roboto" pitchFamily="2" charset="0"/>
              </a:rPr>
              <a:t> và micro:bit</a:t>
            </a:r>
            <a:endParaRPr lang="en-US" sz="2400" b="1" dirty="0">
              <a:solidFill>
                <a:srgbClr val="64C7E9"/>
              </a:solidFill>
              <a:latin typeface="UTM Helve" panose="02040603050506020204" pitchFamily="18" charset="0"/>
              <a:ea typeface="Roboto" pitchFamily="2" charset="0"/>
            </a:endParaRPr>
          </a:p>
        </p:txBody>
      </p:sp>
      <p:pic>
        <p:nvPicPr>
          <p:cNvPr id="5" name="Google Shape;123;p18">
            <a:hlinkClick r:id="rId2"/>
          </p:cNvPr>
          <p:cNvPicPr preferRelativeResize="0"/>
          <p:nvPr/>
        </p:nvPicPr>
        <p:blipFill>
          <a:blip r:embed="rId3">
            <a:alphaModFix/>
          </a:blip>
          <a:stretch>
            <a:fillRect/>
          </a:stretch>
        </p:blipFill>
        <p:spPr>
          <a:xfrm>
            <a:off x="1781319" y="2554288"/>
            <a:ext cx="5581363" cy="3502941"/>
          </a:xfrm>
          <a:prstGeom prst="rect">
            <a:avLst/>
          </a:prstGeom>
          <a:noFill/>
          <a:ln>
            <a:noFill/>
          </a:ln>
        </p:spPr>
      </p:pic>
      <p:grpSp>
        <p:nvGrpSpPr>
          <p:cNvPr id="8" name="Group 7"/>
          <p:cNvGrpSpPr/>
          <p:nvPr/>
        </p:nvGrpSpPr>
        <p:grpSpPr>
          <a:xfrm>
            <a:off x="2097208" y="1506336"/>
            <a:ext cx="4949585" cy="479303"/>
            <a:chOff x="1862695" y="1506336"/>
            <a:chExt cx="4949585" cy="479303"/>
          </a:xfrm>
        </p:grpSpPr>
        <p:sp>
          <p:nvSpPr>
            <p:cNvPr id="6" name="TextBox 5"/>
            <p:cNvSpPr txBox="1"/>
            <p:nvPr/>
          </p:nvSpPr>
          <p:spPr>
            <a:xfrm>
              <a:off x="2329420" y="1506336"/>
              <a:ext cx="448286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Chương trình Smile Status</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2695" y="1576064"/>
              <a:ext cx="466725" cy="409575"/>
            </a:xfrm>
            <a:prstGeom prst="rect">
              <a:avLst/>
            </a:prstGeom>
          </p:spPr>
        </p:pic>
      </p:grpSp>
    </p:spTree>
    <p:extLst>
      <p:ext uri="{BB962C8B-B14F-4D97-AF65-F5344CB8AC3E}">
        <p14:creationId xmlns:p14="http://schemas.microsoft.com/office/powerpoint/2010/main" val="1750928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pic>
        <p:nvPicPr>
          <p:cNvPr id="3" name="Google Shape;123;p18">
            <a:hlinkClick r:id="rId2"/>
          </p:cNvPr>
          <p:cNvPicPr preferRelativeResize="0"/>
          <p:nvPr/>
        </p:nvPicPr>
        <p:blipFill rotWithShape="1">
          <a:blip r:embed="rId3">
            <a:alphaModFix/>
          </a:blip>
          <a:srcRect r="51659"/>
          <a:stretch/>
        </p:blipFill>
        <p:spPr>
          <a:xfrm>
            <a:off x="5909162" y="748349"/>
            <a:ext cx="1816440" cy="2358275"/>
          </a:xfrm>
          <a:prstGeom prst="rect">
            <a:avLst/>
          </a:prstGeom>
          <a:noFill/>
          <a:ln>
            <a:noFill/>
          </a:ln>
        </p:spPr>
      </p:pic>
      <p:pic>
        <p:nvPicPr>
          <p:cNvPr id="4" name="Google Shape;123;p18">
            <a:hlinkClick r:id="rId2"/>
          </p:cNvPr>
          <p:cNvPicPr preferRelativeResize="0"/>
          <p:nvPr/>
        </p:nvPicPr>
        <p:blipFill rotWithShape="1">
          <a:blip r:embed="rId3">
            <a:alphaModFix/>
          </a:blip>
          <a:srcRect l="57987"/>
          <a:stretch/>
        </p:blipFill>
        <p:spPr>
          <a:xfrm>
            <a:off x="5825378" y="3291842"/>
            <a:ext cx="1900224" cy="2628898"/>
          </a:xfrm>
          <a:prstGeom prst="rect">
            <a:avLst/>
          </a:prstGeom>
          <a:noFill/>
          <a:ln>
            <a:noFill/>
          </a:ln>
        </p:spPr>
      </p:pic>
      <p:sp>
        <p:nvSpPr>
          <p:cNvPr id="5" name="TextBox 4"/>
          <p:cNvSpPr txBox="1"/>
          <p:nvPr/>
        </p:nvSpPr>
        <p:spPr>
          <a:xfrm>
            <a:off x="571500" y="656243"/>
            <a:ext cx="4709160" cy="461665"/>
          </a:xfrm>
          <a:prstGeom prst="rect">
            <a:avLst/>
          </a:prstGeom>
          <a:noFill/>
        </p:spPr>
        <p:txBody>
          <a:bodyPr wrap="square" rtlCol="0">
            <a:spAutoFit/>
          </a:bodyPr>
          <a:lstStyle/>
          <a:p>
            <a:r>
              <a:rPr lang="en-US" sz="2400" b="1" dirty="0">
                <a:solidFill>
                  <a:srgbClr val="64C7E9"/>
                </a:solidFill>
                <a:latin typeface="+mj-lt"/>
                <a:ea typeface="Roboto" pitchFamily="2" charset="0"/>
              </a:rPr>
              <a:t>4.3 Lựa chọn và micro:bit</a:t>
            </a:r>
          </a:p>
        </p:txBody>
      </p:sp>
      <p:sp>
        <p:nvSpPr>
          <p:cNvPr id="6" name="Oval 5"/>
          <p:cNvSpPr/>
          <p:nvPr/>
        </p:nvSpPr>
        <p:spPr>
          <a:xfrm>
            <a:off x="571500" y="2852588"/>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UTM Helve" panose="02040603050506020204" pitchFamily="18" charset="0"/>
              </a:rPr>
              <a:t>2</a:t>
            </a:r>
          </a:p>
        </p:txBody>
      </p:sp>
      <p:sp>
        <p:nvSpPr>
          <p:cNvPr id="7" name="TextBox 6"/>
          <p:cNvSpPr txBox="1"/>
          <p:nvPr/>
        </p:nvSpPr>
        <p:spPr>
          <a:xfrm>
            <a:off x="1188720" y="2795438"/>
            <a:ext cx="4183380" cy="707886"/>
          </a:xfrm>
          <a:prstGeom prst="rect">
            <a:avLst/>
          </a:prstGeom>
          <a:noFill/>
        </p:spPr>
        <p:txBody>
          <a:bodyPr wrap="square" rtlCol="0">
            <a:spAutoFit/>
          </a:bodyPr>
          <a:lstStyle/>
          <a:p>
            <a:r>
              <a:rPr lang="vi-VN" sz="2000" dirty="0">
                <a:solidFill>
                  <a:srgbClr val="FF0000"/>
                </a:solidFill>
                <a:cs typeface="Arial" panose="020B0604020202020204" pitchFamily="34" charset="0"/>
              </a:rPr>
              <a:t>Điều kiện</a:t>
            </a:r>
            <a:r>
              <a:rPr lang="vi-VN" sz="2000" dirty="0">
                <a:cs typeface="Arial" panose="020B0604020202020204" pitchFamily="34" charset="0"/>
              </a:rPr>
              <a:t> gì cần phải được đáp ứng </a:t>
            </a:r>
            <a:r>
              <a:rPr lang="en-US" sz="2000" dirty="0" smtClean="0">
                <a:cs typeface="Arial" panose="020B0604020202020204" pitchFamily="34" charset="0"/>
              </a:rPr>
              <a:t>để hiển thị mặt cười</a:t>
            </a:r>
            <a:endParaRPr lang="vi-VN" sz="2000" dirty="0">
              <a:cs typeface="Arial" panose="020B0604020202020204" pitchFamily="34" charset="0"/>
            </a:endParaRPr>
          </a:p>
        </p:txBody>
      </p:sp>
      <p:sp>
        <p:nvSpPr>
          <p:cNvPr id="8" name="Oval 7"/>
          <p:cNvSpPr/>
          <p:nvPr/>
        </p:nvSpPr>
        <p:spPr>
          <a:xfrm>
            <a:off x="571500" y="4069913"/>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TM Helve" panose="02040603050506020204" pitchFamily="18" charset="0"/>
              </a:rPr>
              <a:t>3</a:t>
            </a:r>
            <a:endParaRPr lang="en-US" b="1" dirty="0">
              <a:latin typeface="UTM Helve" panose="02040603050506020204" pitchFamily="18" charset="0"/>
            </a:endParaRPr>
          </a:p>
        </p:txBody>
      </p:sp>
      <p:sp>
        <p:nvSpPr>
          <p:cNvPr id="9" name="TextBox 8"/>
          <p:cNvSpPr txBox="1"/>
          <p:nvPr/>
        </p:nvSpPr>
        <p:spPr>
          <a:xfrm>
            <a:off x="1188720" y="4012762"/>
            <a:ext cx="4183380" cy="707886"/>
          </a:xfrm>
          <a:prstGeom prst="rect">
            <a:avLst/>
          </a:prstGeom>
          <a:noFill/>
        </p:spPr>
        <p:txBody>
          <a:bodyPr wrap="square" rtlCol="0">
            <a:spAutoFit/>
          </a:bodyPr>
          <a:lstStyle/>
          <a:p>
            <a:r>
              <a:rPr lang="vi-VN" sz="2000" dirty="0"/>
              <a:t>Đầu ra là gì khi điều kiện không được đáp ứng?</a:t>
            </a:r>
          </a:p>
        </p:txBody>
      </p:sp>
      <p:sp>
        <p:nvSpPr>
          <p:cNvPr id="14" name="Oval 13"/>
          <p:cNvSpPr/>
          <p:nvPr/>
        </p:nvSpPr>
        <p:spPr>
          <a:xfrm>
            <a:off x="571500" y="1657350"/>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UTM Helve" panose="02040603050506020204" pitchFamily="18" charset="0"/>
              </a:rPr>
              <a:t>1</a:t>
            </a:r>
          </a:p>
        </p:txBody>
      </p:sp>
      <p:sp>
        <p:nvSpPr>
          <p:cNvPr id="15" name="TextBox 14"/>
          <p:cNvSpPr txBox="1"/>
          <p:nvPr/>
        </p:nvSpPr>
        <p:spPr>
          <a:xfrm>
            <a:off x="1188720" y="1600200"/>
            <a:ext cx="4091940" cy="400110"/>
          </a:xfrm>
          <a:prstGeom prst="rect">
            <a:avLst/>
          </a:prstGeom>
          <a:noFill/>
        </p:spPr>
        <p:txBody>
          <a:bodyPr wrap="square" rtlCol="0">
            <a:spAutoFit/>
          </a:bodyPr>
          <a:lstStyle/>
          <a:p>
            <a:r>
              <a:rPr lang="en-US" sz="2000" dirty="0" smtClean="0">
                <a:solidFill>
                  <a:srgbClr val="FF0000"/>
                </a:solidFill>
                <a:cs typeface="Arial" panose="020B0604020202020204" pitchFamily="34" charset="0"/>
              </a:rPr>
              <a:t>Lựa chọn </a:t>
            </a:r>
            <a:r>
              <a:rPr lang="en-US" sz="2000" dirty="0" smtClean="0">
                <a:cs typeface="Arial" panose="020B0604020202020204" pitchFamily="34" charset="0"/>
              </a:rPr>
              <a:t>trong ví dụ này là gì </a:t>
            </a:r>
            <a:r>
              <a:rPr lang="vi-VN" sz="2000" dirty="0" smtClean="0">
                <a:cs typeface="Arial" panose="020B0604020202020204" pitchFamily="34" charset="0"/>
              </a:rPr>
              <a:t>?</a:t>
            </a:r>
            <a:endParaRPr lang="vi-VN" sz="2000" dirty="0">
              <a:cs typeface="Arial" panose="020B0604020202020204" pitchFamily="34" charset="0"/>
            </a:endParaRPr>
          </a:p>
        </p:txBody>
      </p:sp>
    </p:spTree>
    <p:extLst>
      <p:ext uri="{BB962C8B-B14F-4D97-AF65-F5344CB8AC3E}">
        <p14:creationId xmlns:p14="http://schemas.microsoft.com/office/powerpoint/2010/main" val="17666654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343</TotalTime>
  <Words>1026</Words>
  <Application>Microsoft Office PowerPoint</Application>
  <PresentationFormat>On-screen Show (4:3)</PresentationFormat>
  <Paragraphs>145</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Questrial</vt:lpstr>
      <vt:lpstr>Roboto</vt:lpstr>
      <vt:lpstr>UTM Avo</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Nobj</cp:lastModifiedBy>
  <cp:revision>133</cp:revision>
  <dcterms:created xsi:type="dcterms:W3CDTF">2023-04-21T02:43:36Z</dcterms:created>
  <dcterms:modified xsi:type="dcterms:W3CDTF">2023-05-16T04:50:31Z</dcterms:modified>
</cp:coreProperties>
</file>