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0" r:id="rId3"/>
    <p:sldId id="275" r:id="rId4"/>
    <p:sldId id="279" r:id="rId5"/>
    <p:sldId id="281" r:id="rId6"/>
    <p:sldId id="280" r:id="rId7"/>
    <p:sldId id="266" r:id="rId8"/>
    <p:sldId id="268" r:id="rId9"/>
    <p:sldId id="27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B130"/>
    <a:srgbClr val="CD0065"/>
    <a:srgbClr val="64C7E9"/>
    <a:srgbClr val="A8589E"/>
    <a:srgbClr val="FECC36"/>
    <a:srgbClr val="EC5F77"/>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10</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Microphone</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10.1 Microphone</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16642" y="1273943"/>
            <a:ext cx="346268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Giới thiệu</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90" y="1346900"/>
            <a:ext cx="466725" cy="409575"/>
          </a:xfrm>
          <a:prstGeom prst="rect">
            <a:avLst/>
          </a:prstGeom>
        </p:spPr>
      </p:pic>
      <p:sp>
        <p:nvSpPr>
          <p:cNvPr id="11" name="Rectangle 10"/>
          <p:cNvSpPr/>
          <p:nvPr/>
        </p:nvSpPr>
        <p:spPr>
          <a:xfrm>
            <a:off x="755297" y="194419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94594" y="1821161"/>
            <a:ext cx="7629775" cy="1015663"/>
          </a:xfrm>
          <a:prstGeom prst="rect">
            <a:avLst/>
          </a:prstGeom>
          <a:noFill/>
        </p:spPr>
        <p:txBody>
          <a:bodyPr wrap="square" rtlCol="0">
            <a:spAutoFit/>
          </a:bodyPr>
          <a:lstStyle/>
          <a:p>
            <a:r>
              <a:rPr lang="vi-VN" sz="2000" dirty="0">
                <a:cs typeface="Arial" panose="020B0604020202020204" pitchFamily="34" charset="0"/>
              </a:rPr>
              <a:t>Micro:bit có tích micrô. Bạn có thể sử dụng nó như một đầu vào đơn </a:t>
            </a:r>
            <a:r>
              <a:rPr lang="vi-VN" sz="2000" dirty="0" smtClean="0">
                <a:cs typeface="Arial" panose="020B0604020202020204" pitchFamily="34" charset="0"/>
              </a:rPr>
              <a:t>giản</a:t>
            </a:r>
            <a:r>
              <a:rPr lang="en-US" sz="2000" dirty="0" smtClean="0">
                <a:cs typeface="Arial" panose="020B0604020202020204" pitchFamily="34" charset="0"/>
              </a:rPr>
              <a:t>, đo cường độ âm thanh. Lưu ý không thu âm tín hiệu âm thanh mà chỉ đo cường độ âm thanh.</a:t>
            </a:r>
            <a:endParaRPr lang="en-US" sz="2000" dirty="0">
              <a:latin typeface="Arial" panose="020B0604020202020204" pitchFamily="34" charset="0"/>
              <a:cs typeface="Arial" panose="020B0604020202020204" pitchFamily="34" charset="0"/>
            </a:endParaRPr>
          </a:p>
        </p:txBody>
      </p:sp>
      <p:sp>
        <p:nvSpPr>
          <p:cNvPr id="13" name="Rectangle 12"/>
          <p:cNvSpPr/>
          <p:nvPr/>
        </p:nvSpPr>
        <p:spPr>
          <a:xfrm>
            <a:off x="755297" y="327895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3160726"/>
            <a:ext cx="4120745" cy="1631216"/>
          </a:xfrm>
          <a:prstGeom prst="rect">
            <a:avLst/>
          </a:prstGeom>
          <a:noFill/>
        </p:spPr>
        <p:txBody>
          <a:bodyPr wrap="square" rtlCol="0">
            <a:spAutoFit/>
          </a:bodyPr>
          <a:lstStyle/>
          <a:p>
            <a:r>
              <a:rPr lang="vi-VN" sz="2000" dirty="0">
                <a:cs typeface="Arial" panose="020B0604020202020204" pitchFamily="34" charset="0"/>
              </a:rPr>
              <a:t>Micrô nằm ở mặt sau của micro:bit mới và ở mặt trước, bạn sẽ thấy một đèn LED hình micrô và bên cạnh có một cái lỗ cho phép âm thanh đi vào</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395" y="3860446"/>
            <a:ext cx="3337270" cy="2684143"/>
          </a:xfrm>
          <a:prstGeom prst="rect">
            <a:avLst/>
          </a:prstGeom>
        </p:spPr>
      </p:pic>
      <p:sp>
        <p:nvSpPr>
          <p:cNvPr id="16" name="Rectangle 15"/>
          <p:cNvSpPr/>
          <p:nvPr/>
        </p:nvSpPr>
        <p:spPr>
          <a:xfrm>
            <a:off x="755297" y="513357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94594" y="5015346"/>
            <a:ext cx="4120745" cy="1015663"/>
          </a:xfrm>
          <a:prstGeom prst="rect">
            <a:avLst/>
          </a:prstGeom>
          <a:noFill/>
        </p:spPr>
        <p:txBody>
          <a:bodyPr wrap="square" rtlCol="0">
            <a:spAutoFit/>
          </a:bodyPr>
          <a:lstStyle/>
          <a:p>
            <a:r>
              <a:rPr lang="vi-VN" sz="2000" dirty="0">
                <a:cs typeface="Arial" panose="020B0604020202020204" pitchFamily="34" charset="0"/>
              </a:rPr>
              <a:t>Đèn này sáng lên để cho bạn biết khi nào micro:bit của bạn đang sử dụng micrô</a:t>
            </a:r>
            <a:endParaRPr lang="en-US" sz="2000" dirty="0">
              <a:latin typeface="Arial" panose="020B0604020202020204" pitchFamily="34" charset="0"/>
              <a:cs typeface="Arial" panose="020B0604020202020204" pitchFamily="34" charset="0"/>
            </a:endParaRPr>
          </a:p>
        </p:txBody>
      </p:sp>
      <p:sp>
        <p:nvSpPr>
          <p:cNvPr id="19" name="TextBox 18"/>
          <p:cNvSpPr txBox="1"/>
          <p:nvPr/>
        </p:nvSpPr>
        <p:spPr>
          <a:xfrm>
            <a:off x="6880030" y="3264365"/>
            <a:ext cx="1516693" cy="369332"/>
          </a:xfrm>
          <a:prstGeom prst="rect">
            <a:avLst/>
          </a:prstGeom>
          <a:noFill/>
        </p:spPr>
        <p:txBody>
          <a:bodyPr wrap="square" rtlCol="0">
            <a:spAutoFit/>
          </a:bodyPr>
          <a:lstStyle/>
          <a:p>
            <a:pPr algn="ctr"/>
            <a:r>
              <a:rPr lang="en-US" i="1" dirty="0" smtClean="0">
                <a:cs typeface="Arial" panose="020B0604020202020204" pitchFamily="34" charset="0"/>
              </a:rPr>
              <a:t>Vị trí micro</a:t>
            </a:r>
            <a:endParaRPr lang="en-US" i="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H="1">
            <a:off x="7341704" y="3633697"/>
            <a:ext cx="145774" cy="752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8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98981" y="1272143"/>
            <a:ext cx="397660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Lập trình với 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5" name="Title 1"/>
          <p:cNvSpPr txBox="1">
            <a:spLocks/>
          </p:cNvSpPr>
          <p:nvPr/>
        </p:nvSpPr>
        <p:spPr>
          <a:xfrm>
            <a:off x="854379" y="2038900"/>
            <a:ext cx="2962247" cy="76044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Chúng ta tìm hiểu cách sử dụng microphone trên micro:bit qua 3 ví dụ dưới đây:</a:t>
            </a:r>
            <a:endParaRPr lang="en-US" sz="2000" dirty="0" smtClean="0">
              <a:solidFill>
                <a:schemeClr val="tx1">
                  <a:lumMod val="95000"/>
                  <a:lumOff val="5000"/>
                </a:schemeClr>
              </a:solidFill>
              <a:ea typeface="Roboto Condensed" pitchFamily="2" charset="0"/>
            </a:endParaRPr>
          </a:p>
        </p:txBody>
      </p:sp>
      <p:sp>
        <p:nvSpPr>
          <p:cNvPr id="17" name="Title 1"/>
          <p:cNvSpPr txBox="1">
            <a:spLocks/>
          </p:cNvSpPr>
          <p:nvPr/>
        </p:nvSpPr>
        <p:spPr>
          <a:xfrm>
            <a:off x="915647" y="4464531"/>
            <a:ext cx="2953988" cy="72484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Đo mức độ ồn môi trường</a:t>
            </a:r>
            <a:endParaRPr lang="en-US" sz="2000" dirty="0" smtClean="0">
              <a:solidFill>
                <a:schemeClr val="tx1">
                  <a:lumMod val="95000"/>
                  <a:lumOff val="5000"/>
                </a:schemeClr>
              </a:solidFill>
              <a:ea typeface="Roboto Condensed" pitchFamily="2" charset="0"/>
            </a:endParaRPr>
          </a:p>
        </p:txBody>
      </p:sp>
      <p:sp>
        <p:nvSpPr>
          <p:cNvPr id="18" name="Rounded Rectangle 17"/>
          <p:cNvSpPr/>
          <p:nvPr/>
        </p:nvSpPr>
        <p:spPr>
          <a:xfrm>
            <a:off x="748811" y="1881810"/>
            <a:ext cx="3302111" cy="4452731"/>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42728" y="3743824"/>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21" name="Oval 20"/>
          <p:cNvSpPr/>
          <p:nvPr/>
        </p:nvSpPr>
        <p:spPr>
          <a:xfrm>
            <a:off x="542728" y="4518292"/>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22" name="Oval 21"/>
          <p:cNvSpPr/>
          <p:nvPr/>
        </p:nvSpPr>
        <p:spPr>
          <a:xfrm>
            <a:off x="542728" y="5317103"/>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sp>
        <p:nvSpPr>
          <p:cNvPr id="27" name="Title 1"/>
          <p:cNvSpPr txBox="1">
            <a:spLocks/>
          </p:cNvSpPr>
          <p:nvPr/>
        </p:nvSpPr>
        <p:spPr>
          <a:xfrm>
            <a:off x="907388" y="5337381"/>
            <a:ext cx="2962247" cy="67586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a:solidFill>
                  <a:schemeClr val="tx1">
                    <a:lumMod val="95000"/>
                    <a:lumOff val="5000"/>
                  </a:schemeClr>
                </a:solidFill>
                <a:ea typeface="Roboto Condensed" pitchFamily="2" charset="0"/>
              </a:rPr>
              <a:t>Led nháy theo giai điệu âm nhạc</a:t>
            </a:r>
            <a:endParaRPr lang="en-US" sz="2000" dirty="0" smtClean="0">
              <a:solidFill>
                <a:schemeClr val="tx1">
                  <a:lumMod val="95000"/>
                  <a:lumOff val="5000"/>
                </a:schemeClr>
              </a:solidFill>
              <a:ea typeface="Roboto Condensed" pitchFamily="2" charset="0"/>
            </a:endParaRPr>
          </a:p>
        </p:txBody>
      </p:sp>
      <p:sp>
        <p:nvSpPr>
          <p:cNvPr id="20" name="Title 1"/>
          <p:cNvSpPr txBox="1">
            <a:spLocks/>
          </p:cNvSpPr>
          <p:nvPr/>
        </p:nvSpPr>
        <p:spPr>
          <a:xfrm>
            <a:off x="907388" y="3669543"/>
            <a:ext cx="2962247" cy="65474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a:solidFill>
                  <a:schemeClr val="tx1">
                    <a:lumMod val="95000"/>
                    <a:lumOff val="5000"/>
                  </a:schemeClr>
                </a:solidFill>
                <a:ea typeface="Roboto Condensed" pitchFamily="2" charset="0"/>
              </a:rPr>
              <a:t>Vỗ tay thì hiển thị icon trái tim</a:t>
            </a:r>
            <a:endParaRPr lang="en-US" sz="2000" dirty="0" smtClean="0">
              <a:solidFill>
                <a:schemeClr val="tx1">
                  <a:lumMod val="95000"/>
                  <a:lumOff val="5000"/>
                </a:schemeClr>
              </a:solidFill>
              <a:ea typeface="Roboto Condensed" pitchFamily="2"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540" y="3785213"/>
            <a:ext cx="3337270" cy="2684143"/>
          </a:xfrm>
          <a:prstGeom prst="rect">
            <a:avLst/>
          </a:prstGeom>
        </p:spPr>
      </p:pic>
      <p:pic>
        <p:nvPicPr>
          <p:cNvPr id="5" name="Picture 4"/>
          <p:cNvPicPr>
            <a:picLocks noChangeAspect="1"/>
          </p:cNvPicPr>
          <p:nvPr/>
        </p:nvPicPr>
        <p:blipFill>
          <a:blip r:embed="rId4"/>
          <a:stretch>
            <a:fillRect/>
          </a:stretch>
        </p:blipFill>
        <p:spPr>
          <a:xfrm>
            <a:off x="4507637" y="1915948"/>
            <a:ext cx="1505160" cy="990738"/>
          </a:xfrm>
          <a:prstGeom prst="rect">
            <a:avLst/>
          </a:prstGeom>
        </p:spPr>
      </p:pic>
      <p:pic>
        <p:nvPicPr>
          <p:cNvPr id="7" name="Picture 6"/>
          <p:cNvPicPr>
            <a:picLocks noChangeAspect="1"/>
          </p:cNvPicPr>
          <p:nvPr/>
        </p:nvPicPr>
        <p:blipFill>
          <a:blip r:embed="rId5"/>
          <a:stretch>
            <a:fillRect/>
          </a:stretch>
        </p:blipFill>
        <p:spPr>
          <a:xfrm>
            <a:off x="4955374" y="3170045"/>
            <a:ext cx="1057423" cy="400106"/>
          </a:xfrm>
          <a:prstGeom prst="rect">
            <a:avLst/>
          </a:prstGeom>
        </p:spPr>
      </p:pic>
      <p:sp>
        <p:nvSpPr>
          <p:cNvPr id="26" name="Title 1"/>
          <p:cNvSpPr txBox="1">
            <a:spLocks/>
          </p:cNvSpPr>
          <p:nvPr/>
        </p:nvSpPr>
        <p:spPr>
          <a:xfrm>
            <a:off x="6181754" y="1915948"/>
            <a:ext cx="2273134" cy="99073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800" b="0" dirty="0" smtClean="0">
                <a:solidFill>
                  <a:schemeClr val="tx1">
                    <a:lumMod val="95000"/>
                    <a:lumOff val="5000"/>
                  </a:schemeClr>
                </a:solidFill>
                <a:ea typeface="Roboto Condensed" pitchFamily="2" charset="0"/>
              </a:rPr>
              <a:t>Âm thanh thu được với 2 giá trị loud và quiet</a:t>
            </a:r>
            <a:endParaRPr lang="en-US" sz="1800" dirty="0" smtClean="0">
              <a:solidFill>
                <a:schemeClr val="tx1">
                  <a:lumMod val="95000"/>
                  <a:lumOff val="5000"/>
                </a:schemeClr>
              </a:solidFill>
              <a:ea typeface="Roboto Condensed" pitchFamily="2" charset="0"/>
            </a:endParaRPr>
          </a:p>
        </p:txBody>
      </p:sp>
      <p:sp>
        <p:nvSpPr>
          <p:cNvPr id="28" name="Title 1"/>
          <p:cNvSpPr txBox="1">
            <a:spLocks/>
          </p:cNvSpPr>
          <p:nvPr/>
        </p:nvSpPr>
        <p:spPr>
          <a:xfrm>
            <a:off x="6181754" y="3162638"/>
            <a:ext cx="2273134" cy="36342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800" b="0" dirty="0" smtClean="0">
                <a:solidFill>
                  <a:schemeClr val="tx1">
                    <a:lumMod val="95000"/>
                    <a:lumOff val="5000"/>
                  </a:schemeClr>
                </a:solidFill>
                <a:ea typeface="Roboto Condensed" pitchFamily="2" charset="0"/>
              </a:rPr>
              <a:t>Cường độ âm thanh</a:t>
            </a:r>
            <a:endParaRPr lang="en-US" sz="18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34296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98981" y="1272143"/>
            <a:ext cx="397660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Lập trình với 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9" name="Oval 18"/>
          <p:cNvSpPr/>
          <p:nvPr/>
        </p:nvSpPr>
        <p:spPr>
          <a:xfrm>
            <a:off x="542728" y="2018774"/>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27" name="Title 1"/>
          <p:cNvSpPr txBox="1">
            <a:spLocks/>
          </p:cNvSpPr>
          <p:nvPr/>
        </p:nvSpPr>
        <p:spPr>
          <a:xfrm>
            <a:off x="821641" y="2774322"/>
            <a:ext cx="3498568" cy="122783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plot bar graph of 0 up to 255 </a:t>
            </a:r>
            <a:r>
              <a:rPr lang="en-US" sz="2000" b="0" dirty="0" smtClean="0">
                <a:solidFill>
                  <a:schemeClr val="tx1">
                    <a:lumMod val="95000"/>
                    <a:lumOff val="5000"/>
                  </a:schemeClr>
                </a:solidFill>
                <a:ea typeface="Roboto Condensed" pitchFamily="2" charset="0"/>
              </a:rPr>
              <a:t>từ khối Led sau đó thả vào on forever</a:t>
            </a:r>
            <a:endParaRPr lang="en-US" sz="2000" b="0" dirty="0" smtClean="0">
              <a:solidFill>
                <a:schemeClr val="tx1">
                  <a:lumMod val="95000"/>
                  <a:lumOff val="5000"/>
                </a:schemeClr>
              </a:solidFill>
              <a:ea typeface="Roboto Condensed" pitchFamily="2" charset="0"/>
            </a:endParaRPr>
          </a:p>
        </p:txBody>
      </p:sp>
      <p:sp>
        <p:nvSpPr>
          <p:cNvPr id="20" name="Title 1"/>
          <p:cNvSpPr txBox="1">
            <a:spLocks/>
          </p:cNvSpPr>
          <p:nvPr/>
        </p:nvSpPr>
        <p:spPr>
          <a:xfrm>
            <a:off x="907388" y="2037663"/>
            <a:ext cx="3850142" cy="3624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Đo mức độ ồn môi trường</a:t>
            </a:r>
            <a:endParaRPr lang="en-US" sz="2000" dirty="0">
              <a:solidFill>
                <a:schemeClr val="tx1">
                  <a:lumMod val="95000"/>
                  <a:lumOff val="5000"/>
                </a:schemeClr>
              </a:solidFill>
              <a:ea typeface="Roboto Condensed" pitchFamily="2" charset="0"/>
            </a:endParaRPr>
          </a:p>
        </p:txBody>
      </p:sp>
      <p:sp>
        <p:nvSpPr>
          <p:cNvPr id="23" name="Rectangle 22"/>
          <p:cNvSpPr/>
          <p:nvPr/>
        </p:nvSpPr>
        <p:spPr>
          <a:xfrm>
            <a:off x="621963" y="29142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821641" y="4002158"/>
            <a:ext cx="3498568" cy="1404729"/>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sound level </a:t>
            </a:r>
            <a:r>
              <a:rPr lang="en-US" sz="2000" b="0" dirty="0" smtClean="0">
                <a:solidFill>
                  <a:schemeClr val="tx1">
                    <a:lumMod val="95000"/>
                    <a:lumOff val="5000"/>
                  </a:schemeClr>
                </a:solidFill>
                <a:ea typeface="Roboto Condensed" pitchFamily="2" charset="0"/>
              </a:rPr>
              <a:t>từ block Input sau đó thả vào thay thế cho số 0 ở block </a:t>
            </a:r>
            <a:r>
              <a:rPr lang="en-US" sz="2000" dirty="0">
                <a:solidFill>
                  <a:schemeClr val="tx1">
                    <a:lumMod val="95000"/>
                    <a:lumOff val="5000"/>
                  </a:schemeClr>
                </a:solidFill>
                <a:ea typeface="Roboto Condensed" pitchFamily="2" charset="0"/>
              </a:rPr>
              <a:t>plot bar graph </a:t>
            </a:r>
            <a:endParaRPr lang="en-US" sz="2000" dirty="0" smtClean="0">
              <a:solidFill>
                <a:schemeClr val="tx1">
                  <a:lumMod val="95000"/>
                  <a:lumOff val="5000"/>
                </a:schemeClr>
              </a:solidFill>
              <a:ea typeface="Roboto Condensed" pitchFamily="2" charset="0"/>
            </a:endParaRPr>
          </a:p>
        </p:txBody>
      </p:sp>
      <p:sp>
        <p:nvSpPr>
          <p:cNvPr id="29" name="Rectangle 28"/>
          <p:cNvSpPr/>
          <p:nvPr/>
        </p:nvSpPr>
        <p:spPr>
          <a:xfrm>
            <a:off x="621963" y="414209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565806" y="1502975"/>
            <a:ext cx="2772162" cy="1667108"/>
          </a:xfrm>
          <a:prstGeom prst="rect">
            <a:avLst/>
          </a:prstGeom>
        </p:spPr>
      </p:pic>
      <p:pic>
        <p:nvPicPr>
          <p:cNvPr id="14" name="Picture 13"/>
          <p:cNvPicPr>
            <a:picLocks noChangeAspect="1"/>
          </p:cNvPicPr>
          <p:nvPr/>
        </p:nvPicPr>
        <p:blipFill>
          <a:blip r:embed="rId4"/>
          <a:stretch>
            <a:fillRect/>
          </a:stretch>
        </p:blipFill>
        <p:spPr>
          <a:xfrm>
            <a:off x="4905207" y="3432312"/>
            <a:ext cx="3522671" cy="2941519"/>
          </a:xfrm>
          <a:prstGeom prst="rect">
            <a:avLst/>
          </a:prstGeom>
        </p:spPr>
      </p:pic>
    </p:spTree>
    <p:extLst>
      <p:ext uri="{BB962C8B-B14F-4D97-AF65-F5344CB8AC3E}">
        <p14:creationId xmlns:p14="http://schemas.microsoft.com/office/powerpoint/2010/main" val="186167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98981" y="1272143"/>
            <a:ext cx="397660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Lập trình với 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7" name="Title 1"/>
          <p:cNvSpPr txBox="1">
            <a:spLocks/>
          </p:cNvSpPr>
          <p:nvPr/>
        </p:nvSpPr>
        <p:spPr>
          <a:xfrm>
            <a:off x="4757530" y="5301894"/>
            <a:ext cx="3451170" cy="72484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i="1" dirty="0" smtClean="0">
                <a:solidFill>
                  <a:schemeClr val="tx1">
                    <a:lumMod val="95000"/>
                    <a:lumOff val="5000"/>
                  </a:schemeClr>
                </a:solidFill>
                <a:ea typeface="Roboto Condensed" pitchFamily="2" charset="0"/>
              </a:rPr>
              <a:t>Tính năng này chỉ có trên micro:bit phiên bản mới V2</a:t>
            </a:r>
            <a:endParaRPr lang="en-US" sz="2000" i="1" dirty="0" smtClean="0">
              <a:solidFill>
                <a:schemeClr val="tx1">
                  <a:lumMod val="95000"/>
                  <a:lumOff val="5000"/>
                </a:schemeClr>
              </a:solidFill>
              <a:ea typeface="Roboto Condensed" pitchFamily="2" charset="0"/>
            </a:endParaRPr>
          </a:p>
        </p:txBody>
      </p:sp>
      <p:sp>
        <p:nvSpPr>
          <p:cNvPr id="19" name="Oval 18"/>
          <p:cNvSpPr/>
          <p:nvPr/>
        </p:nvSpPr>
        <p:spPr>
          <a:xfrm>
            <a:off x="542728" y="2018774"/>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27" name="Title 1"/>
          <p:cNvSpPr txBox="1">
            <a:spLocks/>
          </p:cNvSpPr>
          <p:nvPr/>
        </p:nvSpPr>
        <p:spPr>
          <a:xfrm>
            <a:off x="821641" y="2774321"/>
            <a:ext cx="2734610" cy="203749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on loud sound</a:t>
            </a:r>
            <a:r>
              <a:rPr lang="en-US" sz="2000" b="0" dirty="0" smtClean="0">
                <a:solidFill>
                  <a:schemeClr val="tx1">
                    <a:lumMod val="95000"/>
                    <a:lumOff val="5000"/>
                  </a:schemeClr>
                </a:solidFill>
                <a:ea typeface="Roboto Condensed" pitchFamily="2" charset="0"/>
              </a:rPr>
              <a:t> từ khối Input</a:t>
            </a:r>
          </a:p>
          <a:p>
            <a:pPr>
              <a:lnSpc>
                <a:spcPct val="100000"/>
              </a:lnSpc>
            </a:pPr>
            <a:r>
              <a:rPr lang="en-US" sz="2000" b="0" dirty="0" smtClean="0">
                <a:solidFill>
                  <a:schemeClr val="tx1">
                    <a:lumMod val="95000"/>
                    <a:lumOff val="5000"/>
                  </a:schemeClr>
                </a:solidFill>
                <a:ea typeface="Roboto Condensed" pitchFamily="2" charset="0"/>
              </a:rPr>
              <a:t>Sau đó chọn thêm khối show icon với hình trái tim lớn thả vào </a:t>
            </a:r>
            <a:r>
              <a:rPr lang="en-US" sz="2000" dirty="0">
                <a:solidFill>
                  <a:schemeClr val="tx1">
                    <a:lumMod val="95000"/>
                    <a:lumOff val="5000"/>
                  </a:schemeClr>
                </a:solidFill>
                <a:ea typeface="Roboto Condensed" pitchFamily="2" charset="0"/>
              </a:rPr>
              <a:t>on loud sound</a:t>
            </a:r>
            <a:r>
              <a:rPr lang="en-US" sz="2000" b="0" dirty="0" smtClean="0">
                <a:solidFill>
                  <a:schemeClr val="tx1">
                    <a:lumMod val="95000"/>
                    <a:lumOff val="5000"/>
                  </a:schemeClr>
                </a:solidFill>
                <a:ea typeface="Roboto Condensed" pitchFamily="2" charset="0"/>
              </a:rPr>
              <a:t> </a:t>
            </a:r>
            <a:endParaRPr lang="en-US" sz="2000" dirty="0" smtClean="0">
              <a:solidFill>
                <a:schemeClr val="tx1">
                  <a:lumMod val="95000"/>
                  <a:lumOff val="5000"/>
                </a:schemeClr>
              </a:solidFill>
              <a:ea typeface="Roboto Condensed" pitchFamily="2" charset="0"/>
            </a:endParaRPr>
          </a:p>
        </p:txBody>
      </p:sp>
      <p:sp>
        <p:nvSpPr>
          <p:cNvPr id="20" name="Title 1"/>
          <p:cNvSpPr txBox="1">
            <a:spLocks/>
          </p:cNvSpPr>
          <p:nvPr/>
        </p:nvSpPr>
        <p:spPr>
          <a:xfrm>
            <a:off x="907388" y="1944494"/>
            <a:ext cx="3850142" cy="90481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a:solidFill>
                  <a:schemeClr val="tx1">
                    <a:lumMod val="95000"/>
                    <a:lumOff val="5000"/>
                  </a:schemeClr>
                </a:solidFill>
                <a:ea typeface="Roboto Condensed" pitchFamily="2" charset="0"/>
              </a:rPr>
              <a:t>Vỗ tay thì hiển thị icon trái </a:t>
            </a:r>
            <a:r>
              <a:rPr lang="en-US" sz="2000" b="0" dirty="0" smtClean="0">
                <a:solidFill>
                  <a:schemeClr val="tx1">
                    <a:lumMod val="95000"/>
                    <a:lumOff val="5000"/>
                  </a:schemeClr>
                </a:solidFill>
                <a:ea typeface="Roboto Condensed" pitchFamily="2" charset="0"/>
              </a:rPr>
              <a:t>tim lớn mặc định thì icon nhỏ</a:t>
            </a:r>
            <a:endParaRPr lang="en-US" sz="2000" dirty="0" smtClean="0">
              <a:solidFill>
                <a:schemeClr val="tx1">
                  <a:lumMod val="95000"/>
                  <a:lumOff val="5000"/>
                </a:schemeClr>
              </a:solidFill>
              <a:ea typeface="Roboto Condensed" pitchFamily="2" charset="0"/>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8364" y="2581227"/>
            <a:ext cx="3041625" cy="2446358"/>
          </a:xfrm>
          <a:prstGeom prst="rect">
            <a:avLst/>
          </a:prstGeom>
        </p:spPr>
      </p:pic>
      <p:pic>
        <p:nvPicPr>
          <p:cNvPr id="10" name="Picture 9"/>
          <p:cNvPicPr>
            <a:picLocks noChangeAspect="1"/>
          </p:cNvPicPr>
          <p:nvPr/>
        </p:nvPicPr>
        <p:blipFill>
          <a:blip r:embed="rId4"/>
          <a:stretch>
            <a:fillRect/>
          </a:stretch>
        </p:blipFill>
        <p:spPr>
          <a:xfrm>
            <a:off x="6739989" y="2263709"/>
            <a:ext cx="1743318" cy="2705478"/>
          </a:xfrm>
          <a:prstGeom prst="rect">
            <a:avLst/>
          </a:prstGeom>
        </p:spPr>
      </p:pic>
      <p:sp>
        <p:nvSpPr>
          <p:cNvPr id="23" name="Rectangle 22"/>
          <p:cNvSpPr/>
          <p:nvPr/>
        </p:nvSpPr>
        <p:spPr>
          <a:xfrm>
            <a:off x="621963" y="29142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821641" y="4801904"/>
            <a:ext cx="3498568" cy="203749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on quiet sound</a:t>
            </a:r>
            <a:r>
              <a:rPr lang="en-US" sz="2000" b="0" dirty="0" smtClean="0">
                <a:solidFill>
                  <a:schemeClr val="tx1">
                    <a:lumMod val="95000"/>
                    <a:lumOff val="5000"/>
                  </a:schemeClr>
                </a:solidFill>
                <a:ea typeface="Roboto Condensed" pitchFamily="2" charset="0"/>
              </a:rPr>
              <a:t> từ khối Input</a:t>
            </a:r>
          </a:p>
          <a:p>
            <a:pPr>
              <a:lnSpc>
                <a:spcPct val="100000"/>
              </a:lnSpc>
            </a:pPr>
            <a:r>
              <a:rPr lang="en-US" sz="2000" b="0" dirty="0" smtClean="0">
                <a:solidFill>
                  <a:schemeClr val="tx1">
                    <a:lumMod val="95000"/>
                    <a:lumOff val="5000"/>
                  </a:schemeClr>
                </a:solidFill>
                <a:ea typeface="Roboto Condensed" pitchFamily="2" charset="0"/>
              </a:rPr>
              <a:t>Sau đó chọn thêm khối show icon với hình trái tim nhỏ thả vào </a:t>
            </a:r>
            <a:r>
              <a:rPr lang="en-US" sz="2000" dirty="0">
                <a:solidFill>
                  <a:schemeClr val="tx1">
                    <a:lumMod val="95000"/>
                    <a:lumOff val="5000"/>
                  </a:schemeClr>
                </a:solidFill>
                <a:ea typeface="Roboto Condensed" pitchFamily="2" charset="0"/>
              </a:rPr>
              <a:t>on quiet</a:t>
            </a:r>
            <a:r>
              <a:rPr lang="en-US" sz="2000" dirty="0" smtClean="0">
                <a:solidFill>
                  <a:schemeClr val="tx1">
                    <a:lumMod val="95000"/>
                    <a:lumOff val="5000"/>
                  </a:schemeClr>
                </a:solidFill>
                <a:ea typeface="Roboto Condensed" pitchFamily="2" charset="0"/>
              </a:rPr>
              <a:t> </a:t>
            </a:r>
            <a:r>
              <a:rPr lang="en-US" sz="2000" dirty="0">
                <a:solidFill>
                  <a:schemeClr val="tx1">
                    <a:lumMod val="95000"/>
                    <a:lumOff val="5000"/>
                  </a:schemeClr>
                </a:solidFill>
                <a:ea typeface="Roboto Condensed" pitchFamily="2" charset="0"/>
              </a:rPr>
              <a:t>sound</a:t>
            </a:r>
            <a:r>
              <a:rPr lang="en-US" sz="2000" b="0" dirty="0" smtClean="0">
                <a:solidFill>
                  <a:schemeClr val="tx1">
                    <a:lumMod val="95000"/>
                    <a:lumOff val="5000"/>
                  </a:schemeClr>
                </a:solidFill>
                <a:ea typeface="Roboto Condensed" pitchFamily="2" charset="0"/>
              </a:rPr>
              <a:t> </a:t>
            </a:r>
            <a:endParaRPr lang="en-US" sz="2000" dirty="0" smtClean="0">
              <a:solidFill>
                <a:schemeClr val="tx1">
                  <a:lumMod val="95000"/>
                  <a:lumOff val="5000"/>
                </a:schemeClr>
              </a:solidFill>
              <a:ea typeface="Roboto Condensed" pitchFamily="2" charset="0"/>
            </a:endParaRPr>
          </a:p>
        </p:txBody>
      </p:sp>
      <p:sp>
        <p:nvSpPr>
          <p:cNvPr id="29" name="Rectangle 28"/>
          <p:cNvSpPr/>
          <p:nvPr/>
        </p:nvSpPr>
        <p:spPr>
          <a:xfrm>
            <a:off x="621963" y="494183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26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98981" y="1272143"/>
            <a:ext cx="397660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Lập trình với 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9" name="Oval 18"/>
          <p:cNvSpPr/>
          <p:nvPr/>
        </p:nvSpPr>
        <p:spPr>
          <a:xfrm>
            <a:off x="542728" y="2018774"/>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sp>
        <p:nvSpPr>
          <p:cNvPr id="27" name="Title 1"/>
          <p:cNvSpPr txBox="1">
            <a:spLocks/>
          </p:cNvSpPr>
          <p:nvPr/>
        </p:nvSpPr>
        <p:spPr>
          <a:xfrm>
            <a:off x="821641" y="2708062"/>
            <a:ext cx="2734610" cy="13977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show leds</a:t>
            </a:r>
            <a:r>
              <a:rPr lang="en-US" sz="2000" b="0" dirty="0" smtClean="0">
                <a:solidFill>
                  <a:schemeClr val="tx1">
                    <a:lumMod val="95000"/>
                    <a:lumOff val="5000"/>
                  </a:schemeClr>
                </a:solidFill>
                <a:ea typeface="Roboto Condensed" pitchFamily="2" charset="0"/>
              </a:rPr>
              <a:t> bật tất cả các đèn và thả vào khối on start.</a:t>
            </a:r>
            <a:endParaRPr lang="en-US" sz="2000" dirty="0" smtClean="0">
              <a:solidFill>
                <a:schemeClr val="tx1">
                  <a:lumMod val="95000"/>
                  <a:lumOff val="5000"/>
                </a:schemeClr>
              </a:solidFill>
              <a:ea typeface="Roboto Condensed" pitchFamily="2" charset="0"/>
            </a:endParaRPr>
          </a:p>
        </p:txBody>
      </p:sp>
      <p:sp>
        <p:nvSpPr>
          <p:cNvPr id="20" name="Title 1"/>
          <p:cNvSpPr txBox="1">
            <a:spLocks/>
          </p:cNvSpPr>
          <p:nvPr/>
        </p:nvSpPr>
        <p:spPr>
          <a:xfrm>
            <a:off x="907388" y="1944494"/>
            <a:ext cx="5069342" cy="51492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a:solidFill>
                  <a:schemeClr val="tx1">
                    <a:lumMod val="95000"/>
                    <a:lumOff val="5000"/>
                  </a:schemeClr>
                </a:solidFill>
                <a:ea typeface="Roboto Condensed" pitchFamily="2" charset="0"/>
              </a:rPr>
              <a:t>Led nháy theo giai điệu âm nhạc</a:t>
            </a:r>
            <a:endParaRPr lang="en-US" sz="2000" dirty="0" smtClean="0">
              <a:solidFill>
                <a:schemeClr val="tx1">
                  <a:lumMod val="95000"/>
                  <a:lumOff val="5000"/>
                </a:schemeClr>
              </a:solidFill>
              <a:ea typeface="Roboto Condensed" pitchFamily="2" charset="0"/>
            </a:endParaRPr>
          </a:p>
        </p:txBody>
      </p:sp>
      <p:sp>
        <p:nvSpPr>
          <p:cNvPr id="23" name="Rectangle 22"/>
          <p:cNvSpPr/>
          <p:nvPr/>
        </p:nvSpPr>
        <p:spPr>
          <a:xfrm>
            <a:off x="621963" y="28479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821641" y="4105787"/>
            <a:ext cx="3498568" cy="127684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khối Led, sau đó chọn ...more, chọn block </a:t>
            </a:r>
            <a:r>
              <a:rPr lang="en-US" sz="2000" dirty="0" smtClean="0">
                <a:solidFill>
                  <a:schemeClr val="tx1">
                    <a:lumMod val="95000"/>
                    <a:lumOff val="5000"/>
                  </a:schemeClr>
                </a:solidFill>
                <a:ea typeface="Roboto Condensed" pitchFamily="2" charset="0"/>
              </a:rPr>
              <a:t>set brightness 255 </a:t>
            </a:r>
            <a:r>
              <a:rPr lang="en-US" sz="2000" b="0" dirty="0" smtClean="0">
                <a:solidFill>
                  <a:schemeClr val="tx1">
                    <a:lumMod val="95000"/>
                    <a:lumOff val="5000"/>
                  </a:schemeClr>
                </a:solidFill>
                <a:ea typeface="Roboto Condensed" pitchFamily="2" charset="0"/>
              </a:rPr>
              <a:t>thả vào khối forever</a:t>
            </a:r>
            <a:endParaRPr lang="en-US" sz="2000" dirty="0" smtClean="0">
              <a:solidFill>
                <a:schemeClr val="tx1">
                  <a:lumMod val="95000"/>
                  <a:lumOff val="5000"/>
                </a:schemeClr>
              </a:solidFill>
              <a:ea typeface="Roboto Condensed" pitchFamily="2" charset="0"/>
            </a:endParaRPr>
          </a:p>
        </p:txBody>
      </p:sp>
      <p:sp>
        <p:nvSpPr>
          <p:cNvPr id="29" name="Rectangle 28"/>
          <p:cNvSpPr/>
          <p:nvPr/>
        </p:nvSpPr>
        <p:spPr>
          <a:xfrm>
            <a:off x="621963" y="424572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320209" y="2647226"/>
            <a:ext cx="4258269" cy="2743583"/>
          </a:xfrm>
          <a:prstGeom prst="rect">
            <a:avLst/>
          </a:prstGeom>
        </p:spPr>
      </p:pic>
      <p:pic>
        <p:nvPicPr>
          <p:cNvPr id="7" name="Picture 6"/>
          <p:cNvPicPr>
            <a:picLocks noChangeAspect="1"/>
          </p:cNvPicPr>
          <p:nvPr/>
        </p:nvPicPr>
        <p:blipFill>
          <a:blip r:embed="rId4"/>
          <a:stretch>
            <a:fillRect/>
          </a:stretch>
        </p:blipFill>
        <p:spPr>
          <a:xfrm>
            <a:off x="6324300" y="4174567"/>
            <a:ext cx="2254178" cy="1877530"/>
          </a:xfrm>
          <a:prstGeom prst="rect">
            <a:avLst/>
          </a:prstGeom>
        </p:spPr>
      </p:pic>
      <p:sp>
        <p:nvSpPr>
          <p:cNvPr id="21" name="Title 1"/>
          <p:cNvSpPr txBox="1">
            <a:spLocks/>
          </p:cNvSpPr>
          <p:nvPr/>
        </p:nvSpPr>
        <p:spPr>
          <a:xfrm>
            <a:off x="821641" y="5457509"/>
            <a:ext cx="3498568" cy="9963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sound level</a:t>
            </a:r>
            <a:r>
              <a:rPr lang="en-US" sz="2000" b="0" dirty="0" smtClean="0">
                <a:solidFill>
                  <a:schemeClr val="tx1">
                    <a:lumMod val="95000"/>
                    <a:lumOff val="5000"/>
                  </a:schemeClr>
                </a:solidFill>
                <a:ea typeface="Roboto Condensed" pitchFamily="2" charset="0"/>
              </a:rPr>
              <a:t> từ khối Input rồi thả vào thay cho con số 255</a:t>
            </a:r>
            <a:endParaRPr lang="en-US" sz="2000" dirty="0" smtClean="0">
              <a:solidFill>
                <a:schemeClr val="tx1">
                  <a:lumMod val="95000"/>
                  <a:lumOff val="5000"/>
                </a:schemeClr>
              </a:solidFill>
              <a:ea typeface="Roboto Condensed" pitchFamily="2" charset="0"/>
            </a:endParaRPr>
          </a:p>
        </p:txBody>
      </p:sp>
      <p:sp>
        <p:nvSpPr>
          <p:cNvPr id="22" name="Rectangle 21"/>
          <p:cNvSpPr/>
          <p:nvPr/>
        </p:nvSpPr>
        <p:spPr>
          <a:xfrm>
            <a:off x="621963" y="559744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032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77318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80097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10.3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0570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Ô nhiễm tiếng ồn đô thị</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66190" y="2057828"/>
            <a:ext cx="4879235" cy="199733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Môi trường đô thị rất sôi động và ồn ào, náo nhiệt.</a:t>
            </a:r>
          </a:p>
          <a:p>
            <a:pPr>
              <a:lnSpc>
                <a:spcPct val="100000"/>
              </a:lnSpc>
            </a:pPr>
            <a:r>
              <a:rPr lang="en-US" sz="2000" b="0" dirty="0" smtClean="0">
                <a:solidFill>
                  <a:schemeClr val="tx1">
                    <a:lumMod val="95000"/>
                    <a:lumOff val="5000"/>
                  </a:schemeClr>
                </a:solidFill>
                <a:ea typeface="Roboto Condensed" pitchFamily="2" charset="0"/>
              </a:rPr>
              <a:t>Bạn có thể dùng micro:bit để đo mức độ ồn để giúp cơ quan chức năng có biện pháp ngiên cứu giảm thiểu tiếng ồn.</a:t>
            </a:r>
            <a:endParaRPr lang="en-US" sz="2000" dirty="0" smtClean="0">
              <a:solidFill>
                <a:schemeClr val="tx1">
                  <a:lumMod val="95000"/>
                  <a:lumOff val="5000"/>
                </a:schemeClr>
              </a:solidFill>
              <a:ea typeface="Roboto Condensed" pitchFamily="2" charset="0"/>
            </a:endParaRPr>
          </a:p>
        </p:txBody>
      </p:sp>
      <p:sp>
        <p:nvSpPr>
          <p:cNvPr id="22" name="TextBox 21"/>
          <p:cNvSpPr txBox="1"/>
          <p:nvPr/>
        </p:nvSpPr>
        <p:spPr>
          <a:xfrm>
            <a:off x="1265305" y="4001922"/>
            <a:ext cx="494996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Hát Karaoke quá giờ quy định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4074879"/>
            <a:ext cx="466725" cy="409575"/>
          </a:xfrm>
          <a:prstGeom prst="rect">
            <a:avLst/>
          </a:prstGeom>
        </p:spPr>
      </p:pic>
      <p:sp>
        <p:nvSpPr>
          <p:cNvPr id="24" name="Title 1"/>
          <p:cNvSpPr txBox="1">
            <a:spLocks/>
          </p:cNvSpPr>
          <p:nvPr/>
        </p:nvSpPr>
        <p:spPr>
          <a:xfrm>
            <a:off x="766190" y="4504168"/>
            <a:ext cx="4879235" cy="177860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Hiện nay có một số người dùng loa kéo hát hò rất khuya. Để có căn cứ xử phạt, bạn có thể giúp các chú công an đo mức độ ồn khi hát karaoke không ?</a:t>
            </a:r>
            <a:endParaRPr lang="en-US" sz="20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7856946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550</Words>
  <Application>Microsoft Office PowerPoint</Application>
  <PresentationFormat>On-screen Show (4:3)</PresentationFormat>
  <Paragraphs>65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256</cp:revision>
  <dcterms:created xsi:type="dcterms:W3CDTF">2023-04-21T02:43:36Z</dcterms:created>
  <dcterms:modified xsi:type="dcterms:W3CDTF">2023-05-09T09:51:42Z</dcterms:modified>
</cp:coreProperties>
</file>