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83" r:id="rId3"/>
    <p:sldId id="260" r:id="rId4"/>
    <p:sldId id="282" r:id="rId5"/>
    <p:sldId id="284" r:id="rId6"/>
    <p:sldId id="285" r:id="rId7"/>
    <p:sldId id="286" r:id="rId8"/>
    <p:sldId id="287" r:id="rId9"/>
    <p:sldId id="288" r:id="rId10"/>
    <p:sldId id="289" r:id="rId11"/>
    <p:sldId id="290" r:id="rId12"/>
    <p:sldId id="266" r:id="rId13"/>
    <p:sldId id="268" r:id="rId14"/>
    <p:sldId id="277" r:id="rId15"/>
    <p:sldId id="29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B130"/>
    <a:srgbClr val="CD0065"/>
    <a:srgbClr val="64C7E9"/>
    <a:srgbClr val="A8589E"/>
    <a:srgbClr val="FECC36"/>
    <a:srgbClr val="EC5F77"/>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a:t>
            </a:r>
            <a:r>
              <a:rPr lang="en-US" sz="3600" b="1" dirty="0" smtClean="0">
                <a:solidFill>
                  <a:schemeClr val="bg1"/>
                </a:solidFill>
                <a:latin typeface="GT Walsheim Bold" panose="00000800000000000000" pitchFamily="2" charset="0"/>
              </a:rPr>
              <a:t>12</a:t>
            </a:r>
            <a:endParaRPr lang="en-US" sz="3600" b="1" dirty="0">
              <a:solidFill>
                <a:schemeClr val="bg1"/>
              </a:solidFill>
              <a:latin typeface="GT Walsheim Bold" panose="00000800000000000000" pitchFamily="2" charset="0"/>
            </a:endParaRPr>
          </a:p>
        </p:txBody>
      </p:sp>
      <p:sp>
        <p:nvSpPr>
          <p:cNvPr id="7" name="TextBox 6"/>
          <p:cNvSpPr txBox="1"/>
          <p:nvPr/>
        </p:nvSpPr>
        <p:spPr>
          <a:xfrm>
            <a:off x="1506172" y="4179136"/>
            <a:ext cx="6131656" cy="1323439"/>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Head </a:t>
            </a:r>
            <a:r>
              <a:rPr lang="en-US" sz="4000" b="1" dirty="0">
                <a:solidFill>
                  <a:schemeClr val="bg1"/>
                </a:solidFill>
                <a:latin typeface="GT Walsheim Bold" panose="00000800000000000000" pitchFamily="2" charset="0"/>
                <a:ea typeface="Roboto" pitchFamily="2" charset="0"/>
              </a:rPr>
              <a:t>Light và RGB LED trên reka:bit</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12.4 Head Light</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473627" y="1280136"/>
            <a:ext cx="8074025" cy="400110"/>
          </a:xfrm>
          <a:prstGeom prst="rect">
            <a:avLst/>
          </a:prstGeom>
          <a:noFill/>
        </p:spPr>
        <p:txBody>
          <a:bodyPr wrap="square" rtlCol="0">
            <a:spAutoFit/>
          </a:bodyPr>
          <a:lstStyle/>
          <a:p>
            <a:r>
              <a:rPr lang="en-US" sz="2000" dirty="0" smtClean="0">
                <a:cs typeface="Arial" panose="020B0604020202020204" pitchFamily="34" charset="0"/>
              </a:rPr>
              <a:t>Trong bài học này chúng ta tìm hiểu cách điều khiển đèn trước</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644352" y="206833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1968856"/>
            <a:ext cx="3436673" cy="1015663"/>
          </a:xfrm>
          <a:prstGeom prst="rect">
            <a:avLst/>
          </a:prstGeom>
          <a:noFill/>
        </p:spPr>
        <p:txBody>
          <a:bodyPr wrap="square" rtlCol="0">
            <a:spAutoFit/>
          </a:bodyPr>
          <a:lstStyle/>
          <a:p>
            <a:r>
              <a:rPr lang="en-US" sz="2000" b="1" dirty="0" smtClean="0">
                <a:cs typeface="Arial" panose="020B0604020202020204" pitchFamily="34" charset="0"/>
              </a:rPr>
              <a:t>Set left/right headlight to on/off</a:t>
            </a:r>
            <a:r>
              <a:rPr lang="en-US" sz="2000" dirty="0" smtClean="0">
                <a:cs typeface="Arial" panose="020B0604020202020204" pitchFamily="34" charset="0"/>
              </a:rPr>
              <a:t>: bật hoặc tắt đèn trái hoặc phải</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644352" y="341094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4201" y="3245199"/>
            <a:ext cx="3436673" cy="1015663"/>
          </a:xfrm>
          <a:prstGeom prst="rect">
            <a:avLst/>
          </a:prstGeom>
          <a:noFill/>
        </p:spPr>
        <p:txBody>
          <a:bodyPr wrap="square" rtlCol="0">
            <a:spAutoFit/>
          </a:bodyPr>
          <a:lstStyle/>
          <a:p>
            <a:r>
              <a:rPr lang="en-US" sz="2000" b="1" dirty="0" smtClean="0">
                <a:cs typeface="Arial" panose="020B0604020202020204" pitchFamily="34" charset="0"/>
              </a:rPr>
              <a:t>Toggle left/right headlight</a:t>
            </a:r>
            <a:r>
              <a:rPr lang="en-US" sz="2000" dirty="0" smtClean="0">
                <a:cs typeface="Arial" panose="020B0604020202020204" pitchFamily="34" charset="0"/>
              </a:rPr>
              <a:t>: nếu đèn trái hoặc phải đang mở thì tắt và ngược lại.</a:t>
            </a:r>
            <a:endParaRPr lang="en-US" dirty="0">
              <a:latin typeface="Arial" panose="020B0604020202020204" pitchFamily="34" charset="0"/>
              <a:cs typeface="Arial" panose="020B0604020202020204" pitchFamily="34" charset="0"/>
            </a:endParaRPr>
          </a:p>
        </p:txBody>
      </p:sp>
      <p:sp>
        <p:nvSpPr>
          <p:cNvPr id="21" name="Rounded Rectangle 20"/>
          <p:cNvSpPr/>
          <p:nvPr/>
        </p:nvSpPr>
        <p:spPr>
          <a:xfrm>
            <a:off x="473627" y="1881810"/>
            <a:ext cx="4098373" cy="2597425"/>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stretch>
            <a:fillRect/>
          </a:stretch>
        </p:blipFill>
        <p:spPr>
          <a:xfrm>
            <a:off x="5022574" y="1968856"/>
            <a:ext cx="2800741" cy="590632"/>
          </a:xfrm>
          <a:prstGeom prst="rect">
            <a:avLst/>
          </a:prstGeom>
        </p:spPr>
      </p:pic>
      <p:pic>
        <p:nvPicPr>
          <p:cNvPr id="23" name="Picture 22"/>
          <p:cNvPicPr>
            <a:picLocks noChangeAspect="1"/>
          </p:cNvPicPr>
          <p:nvPr/>
        </p:nvPicPr>
        <p:blipFill>
          <a:blip r:embed="rId3"/>
          <a:stretch>
            <a:fillRect/>
          </a:stretch>
        </p:blipFill>
        <p:spPr>
          <a:xfrm>
            <a:off x="5022574" y="3232792"/>
            <a:ext cx="2133898" cy="581106"/>
          </a:xfrm>
          <a:prstGeom prst="rect">
            <a:avLst/>
          </a:prstGeom>
        </p:spPr>
      </p:pic>
      <p:sp>
        <p:nvSpPr>
          <p:cNvPr id="24" name="Rounded Rectangle 23"/>
          <p:cNvSpPr/>
          <p:nvPr/>
        </p:nvSpPr>
        <p:spPr>
          <a:xfrm>
            <a:off x="473627" y="4985008"/>
            <a:ext cx="7928251" cy="1183688"/>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487" y="4035043"/>
            <a:ext cx="1749655" cy="1644413"/>
          </a:xfrm>
          <a:prstGeom prst="rect">
            <a:avLst/>
          </a:prstGeom>
        </p:spPr>
      </p:pic>
      <p:sp>
        <p:nvSpPr>
          <p:cNvPr id="26" name="TextBox 25"/>
          <p:cNvSpPr txBox="1"/>
          <p:nvPr/>
        </p:nvSpPr>
        <p:spPr>
          <a:xfrm>
            <a:off x="1590261" y="5229347"/>
            <a:ext cx="5358226" cy="707886"/>
          </a:xfrm>
          <a:prstGeom prst="rect">
            <a:avLst/>
          </a:prstGeom>
          <a:noFill/>
        </p:spPr>
        <p:txBody>
          <a:bodyPr wrap="square" rtlCol="0">
            <a:spAutoFit/>
          </a:bodyPr>
          <a:lstStyle/>
          <a:p>
            <a:r>
              <a:rPr lang="en-US" sz="2000" dirty="0" smtClean="0">
                <a:solidFill>
                  <a:schemeClr val="bg1"/>
                </a:solidFill>
              </a:rPr>
              <a:t>Bạn có thể dùng kết hợp với cảm biến ánh sáng, khi trời tối thì tự động bật đèn trước lên</a:t>
            </a:r>
            <a:endParaRPr lang="en-US" sz="2000" dirty="0">
              <a:solidFill>
                <a:schemeClr val="bg1"/>
              </a:solidFill>
            </a:endParaRPr>
          </a:p>
        </p:txBody>
      </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099" y="5120764"/>
            <a:ext cx="740892" cy="852026"/>
          </a:xfrm>
          <a:prstGeom prst="rect">
            <a:avLst/>
          </a:prstGeom>
        </p:spPr>
      </p:pic>
    </p:spTree>
    <p:extLst>
      <p:ext uri="{BB962C8B-B14F-4D97-AF65-F5344CB8AC3E}">
        <p14:creationId xmlns:p14="http://schemas.microsoft.com/office/powerpoint/2010/main" val="418640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endParaRPr lang="en-US" sz="2400" b="1" dirty="0">
              <a:solidFill>
                <a:srgbClr val="64C7E9"/>
              </a:solidFill>
              <a:latin typeface="UTM Helve" panose="02040603050506020204" pitchFamily="18" charset="0"/>
              <a:ea typeface="Roboto" pitchFamily="2" charset="0"/>
            </a:endParaRPr>
          </a:p>
        </p:txBody>
      </p:sp>
      <p:sp>
        <p:nvSpPr>
          <p:cNvPr id="6" name="Rectangle 5"/>
          <p:cNvSpPr/>
          <p:nvPr/>
        </p:nvSpPr>
        <p:spPr>
          <a:xfrm>
            <a:off x="644352" y="289942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799937"/>
            <a:ext cx="3436673" cy="400110"/>
          </a:xfrm>
          <a:prstGeom prst="rect">
            <a:avLst/>
          </a:prstGeom>
          <a:noFill/>
        </p:spPr>
        <p:txBody>
          <a:bodyPr wrap="square" rtlCol="0">
            <a:spAutoFit/>
          </a:bodyPr>
          <a:lstStyle/>
          <a:p>
            <a:r>
              <a:rPr lang="en-US" sz="2000" dirty="0" smtClean="0">
                <a:cs typeface="Arial" panose="020B0604020202020204" pitchFamily="34" charset="0"/>
              </a:rPr>
              <a:t>Nhấn nút A thì bật đèn trái</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350283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1" y="4124162"/>
            <a:ext cx="185997"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Thao tác với Makcode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5" name="TextBox 24"/>
          <p:cNvSpPr txBox="1"/>
          <p:nvPr/>
        </p:nvSpPr>
        <p:spPr>
          <a:xfrm>
            <a:off x="924201" y="3371253"/>
            <a:ext cx="3436673" cy="400110"/>
          </a:xfrm>
          <a:prstGeom prst="rect">
            <a:avLst/>
          </a:prstGeom>
          <a:noFill/>
        </p:spPr>
        <p:txBody>
          <a:bodyPr wrap="square" rtlCol="0">
            <a:spAutoFit/>
          </a:bodyPr>
          <a:lstStyle/>
          <a:p>
            <a:r>
              <a:rPr lang="en-US" sz="2000" dirty="0" smtClean="0">
                <a:cs typeface="Arial" panose="020B0604020202020204" pitchFamily="34" charset="0"/>
              </a:rPr>
              <a:t>Nhấn nút B thì bật đèn phải</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4000236"/>
            <a:ext cx="3727312" cy="400110"/>
          </a:xfrm>
          <a:prstGeom prst="rect">
            <a:avLst/>
          </a:prstGeom>
          <a:noFill/>
        </p:spPr>
        <p:txBody>
          <a:bodyPr wrap="square" rtlCol="0">
            <a:spAutoFit/>
          </a:bodyPr>
          <a:lstStyle/>
          <a:p>
            <a:r>
              <a:rPr lang="en-US" sz="2000" dirty="0" smtClean="0">
                <a:cs typeface="Arial" panose="020B0604020202020204" pitchFamily="34" charset="0"/>
              </a:rPr>
              <a:t>Nhấn nút A+B thì bật cả 2 đèn</a:t>
            </a:r>
            <a:endParaRPr lang="en-US" dirty="0">
              <a:latin typeface="Arial" panose="020B0604020202020204" pitchFamily="34" charset="0"/>
              <a:cs typeface="Arial" panose="020B0604020202020204" pitchFamily="34" charset="0"/>
            </a:endParaRPr>
          </a:p>
        </p:txBody>
      </p:sp>
      <p:sp>
        <p:nvSpPr>
          <p:cNvPr id="29" name="TextBox 28"/>
          <p:cNvSpPr txBox="1"/>
          <p:nvPr/>
        </p:nvSpPr>
        <p:spPr>
          <a:xfrm>
            <a:off x="542728" y="1810720"/>
            <a:ext cx="4546107" cy="707886"/>
          </a:xfrm>
          <a:prstGeom prst="rect">
            <a:avLst/>
          </a:prstGeom>
          <a:noFill/>
        </p:spPr>
        <p:txBody>
          <a:bodyPr wrap="square" rtlCol="0">
            <a:spAutoFit/>
          </a:bodyPr>
          <a:lstStyle/>
          <a:p>
            <a:r>
              <a:rPr lang="en-US" sz="2000" dirty="0" smtClean="0">
                <a:cs typeface="Arial" panose="020B0604020202020204" pitchFamily="34" charset="0"/>
              </a:rPr>
              <a:t>Ví dụ tham khảo về cách bật và tắt 2 đèn trước</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310885" y="1462995"/>
            <a:ext cx="2991267" cy="4801270"/>
          </a:xfrm>
          <a:prstGeom prst="rect">
            <a:avLst/>
          </a:prstGeom>
        </p:spPr>
      </p:pic>
      <p:sp>
        <p:nvSpPr>
          <p:cNvPr id="19" name="Rectangle 18"/>
          <p:cNvSpPr/>
          <p:nvPr/>
        </p:nvSpPr>
        <p:spPr>
          <a:xfrm>
            <a:off x="644351" y="4760266"/>
            <a:ext cx="185997"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24201" y="4636340"/>
            <a:ext cx="3727312" cy="400110"/>
          </a:xfrm>
          <a:prstGeom prst="rect">
            <a:avLst/>
          </a:prstGeom>
          <a:noFill/>
        </p:spPr>
        <p:txBody>
          <a:bodyPr wrap="square" rtlCol="0">
            <a:spAutoFit/>
          </a:bodyPr>
          <a:lstStyle/>
          <a:p>
            <a:r>
              <a:rPr lang="en-US" sz="2000" dirty="0" smtClean="0">
                <a:cs typeface="Arial" panose="020B0604020202020204" pitchFamily="34" charset="0"/>
              </a:rPr>
              <a:t>Chạm vào Logo thì tắt cả 2 đèn</a:t>
            </a:r>
            <a:endParaRPr lang="en-US"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788393" y="5705377"/>
            <a:ext cx="657317" cy="724001"/>
          </a:xfrm>
          <a:prstGeom prst="rect">
            <a:avLst/>
          </a:prstGeom>
        </p:spPr>
      </p:pic>
      <p:pic>
        <p:nvPicPr>
          <p:cNvPr id="11" name="Picture 10"/>
          <p:cNvPicPr>
            <a:picLocks noChangeAspect="1"/>
          </p:cNvPicPr>
          <p:nvPr/>
        </p:nvPicPr>
        <p:blipFill>
          <a:blip r:embed="rId5"/>
          <a:stretch>
            <a:fillRect/>
          </a:stretch>
        </p:blipFill>
        <p:spPr>
          <a:xfrm>
            <a:off x="1681910" y="5643901"/>
            <a:ext cx="590632" cy="743054"/>
          </a:xfrm>
          <a:prstGeom prst="rect">
            <a:avLst/>
          </a:prstGeom>
        </p:spPr>
      </p:pic>
    </p:spTree>
    <p:extLst>
      <p:ext uri="{BB962C8B-B14F-4D97-AF65-F5344CB8AC3E}">
        <p14:creationId xmlns:p14="http://schemas.microsoft.com/office/powerpoint/2010/main" val="392048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Head </a:t>
            </a:r>
            <a:r>
              <a:rPr lang="en-US" sz="2400" b="1" dirty="0">
                <a:solidFill>
                  <a:srgbClr val="64C7E9"/>
                </a:solidFill>
                <a:latin typeface="UTM Helve" panose="02040603050506020204" pitchFamily="18" charset="0"/>
                <a:ea typeface="Roboto" pitchFamily="2" charset="0"/>
              </a:rPr>
              <a:t>Light và RGB LED trên reka:bit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377318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Head </a:t>
            </a:r>
            <a:r>
              <a:rPr lang="en-US" sz="2400" b="1" dirty="0">
                <a:solidFill>
                  <a:srgbClr val="64C7E9"/>
                </a:solidFill>
                <a:latin typeface="UTM Helve" panose="02040603050506020204" pitchFamily="18" charset="0"/>
                <a:ea typeface="Roboto" pitchFamily="2" charset="0"/>
              </a:rPr>
              <a:t>Light và RGB LED trên reka:bit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800974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3505477"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Xe </a:t>
            </a:r>
            <a:r>
              <a:rPr lang="en-US" sz="2400" b="1" dirty="0" smtClean="0">
                <a:solidFill>
                  <a:schemeClr val="tx1">
                    <a:lumMod val="85000"/>
                    <a:lumOff val="15000"/>
                  </a:schemeClr>
                </a:solidFill>
                <a:latin typeface="UTM Helve" panose="02040603050506020204" pitchFamily="18" charset="0"/>
                <a:ea typeface="Roboto" pitchFamily="2" charset="0"/>
              </a:rPr>
              <a:t>cấp cứu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709053" y="2028427"/>
            <a:ext cx="7118507" cy="42949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Dùng zoom:bit giả lập một xe cấp cứu với yêu cầu như sau:</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4294682" y="281140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ector an ambulance travels to call a sick patient. flat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15" y="2747434"/>
            <a:ext cx="4045867" cy="3851977"/>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4532436" y="3583957"/>
            <a:ext cx="3979607" cy="186492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Để tăng sự thu hút của mọi người và nhường đường để xe chạy, </a:t>
            </a:r>
            <a:r>
              <a:rPr lang="en-US" sz="2000" b="0" dirty="0" smtClean="0">
                <a:solidFill>
                  <a:schemeClr val="tx1">
                    <a:lumMod val="95000"/>
                    <a:lumOff val="5000"/>
                  </a:schemeClr>
                </a:solidFill>
                <a:ea typeface="Roboto Condensed" pitchFamily="2" charset="0"/>
              </a:rPr>
              <a:t>bạn </a:t>
            </a:r>
            <a:r>
              <a:rPr lang="vi-VN" sz="2000" b="0" dirty="0" smtClean="0">
                <a:solidFill>
                  <a:schemeClr val="tx1">
                    <a:lumMod val="95000"/>
                    <a:lumOff val="5000"/>
                  </a:schemeClr>
                </a:solidFill>
                <a:ea typeface="Roboto Condensed" pitchFamily="2" charset="0"/>
              </a:rPr>
              <a:t>có </a:t>
            </a:r>
            <a:r>
              <a:rPr lang="vi-VN" sz="2000" b="0" dirty="0">
                <a:solidFill>
                  <a:schemeClr val="tx1">
                    <a:lumMod val="95000"/>
                    <a:lumOff val="5000"/>
                  </a:schemeClr>
                </a:solidFill>
                <a:ea typeface="Roboto Condensed" pitchFamily="2" charset="0"/>
              </a:rPr>
              <a:t>thể vừa cho </a:t>
            </a:r>
            <a:r>
              <a:rPr lang="vi-VN" sz="2000" b="0" dirty="0" smtClean="0">
                <a:solidFill>
                  <a:schemeClr val="tx1">
                    <a:lumMod val="95000"/>
                    <a:lumOff val="5000"/>
                  </a:schemeClr>
                </a:solidFill>
                <a:ea typeface="Roboto Condensed" pitchFamily="2" charset="0"/>
              </a:rPr>
              <a:t>đèn</a:t>
            </a:r>
            <a:r>
              <a:rPr lang="en-US" sz="2000" b="0" dirty="0" smtClean="0">
                <a:solidFill>
                  <a:schemeClr val="tx1">
                    <a:lumMod val="95000"/>
                    <a:lumOff val="5000"/>
                  </a:schemeClr>
                </a:solidFill>
                <a:ea typeface="Roboto Condensed" pitchFamily="2" charset="0"/>
              </a:rPr>
              <a:t> RGB LED</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nhấp </a:t>
            </a:r>
            <a:r>
              <a:rPr lang="vi-VN" sz="2000" b="0" dirty="0" smtClean="0">
                <a:solidFill>
                  <a:schemeClr val="tx1">
                    <a:lumMod val="95000"/>
                    <a:lumOff val="5000"/>
                  </a:schemeClr>
                </a:solidFill>
                <a:ea typeface="Roboto Condensed" pitchFamily="2" charset="0"/>
              </a:rPr>
              <a:t>nháy</a:t>
            </a:r>
            <a:r>
              <a:rPr lang="en-US" sz="2000" b="0" dirty="0" smtClean="0">
                <a:solidFill>
                  <a:schemeClr val="tx1">
                    <a:lumMod val="95000"/>
                    <a:lumOff val="5000"/>
                  </a:schemeClr>
                </a:solidFill>
                <a:ea typeface="Roboto Condensed" pitchFamily="2" charset="0"/>
              </a:rPr>
              <a:t> liên tục</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vừa phát ra tiếng còi báo </a:t>
            </a:r>
            <a:r>
              <a:rPr lang="vi-VN" sz="2000" b="0" dirty="0" smtClean="0">
                <a:solidFill>
                  <a:schemeClr val="tx1">
                    <a:lumMod val="95000"/>
                    <a:lumOff val="5000"/>
                  </a:schemeClr>
                </a:solidFill>
                <a:ea typeface="Roboto Condensed" pitchFamily="2" charset="0"/>
              </a:rPr>
              <a:t>động</a:t>
            </a:r>
            <a:r>
              <a:rPr lang="en-US" sz="2000" b="0" dirty="0" smtClean="0">
                <a:solidFill>
                  <a:schemeClr val="tx1">
                    <a:lumMod val="95000"/>
                    <a:lumOff val="5000"/>
                  </a:schemeClr>
                </a:solidFill>
                <a:ea typeface="Roboto Condensed" pitchFamily="2" charset="0"/>
              </a:rPr>
              <a:t> tò te to tè bằng các khối âm thanh</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4294682" y="372741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4532436" y="2685384"/>
            <a:ext cx="3979607"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Nhấn nút A thì bắt đầu nháy 2 đền LED RGB với màu Đỏ</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4294682" y="572687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4532436" y="5600862"/>
            <a:ext cx="3979607"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Nhấn nút B để tắt đèn và âm thanh</a:t>
            </a:r>
            <a:endParaRPr lang="en-US" sz="20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78569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4340364"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Lái xe an </a:t>
            </a:r>
            <a:r>
              <a:rPr lang="vi-VN" sz="2400" b="1" dirty="0" smtClean="0">
                <a:solidFill>
                  <a:schemeClr val="tx1">
                    <a:lumMod val="85000"/>
                    <a:lumOff val="15000"/>
                  </a:schemeClr>
                </a:solidFill>
                <a:latin typeface="UTM Helve" panose="02040603050506020204" pitchFamily="18" charset="0"/>
                <a:ea typeface="Roboto" pitchFamily="2" charset="0"/>
              </a:rPr>
              <a:t>toàn</a:t>
            </a:r>
            <a:r>
              <a:rPr lang="en-US" sz="2400" b="1" dirty="0" smtClean="0">
                <a:solidFill>
                  <a:schemeClr val="tx1">
                    <a:lumMod val="85000"/>
                    <a:lumOff val="15000"/>
                  </a:schemeClr>
                </a:solidFill>
                <a:latin typeface="UTM Helve" panose="02040603050506020204" pitchFamily="18" charset="0"/>
                <a:ea typeface="Roboto" pitchFamily="2" charset="0"/>
              </a:rPr>
              <a:t> với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677371" y="1964950"/>
            <a:ext cx="4879235" cy="73838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Để đảm bảo an toàn khi tham gia giao thông, bạn hãy lập trình cho zoom:bit:</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770921" y="291278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008675" y="3505698"/>
            <a:ext cx="4451221" cy="10565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Rẻ trái hay phải thì bật và nháy đèn RGB LED bên tương ứng với màu Cam</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770921" y="364915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1008675" y="2769333"/>
            <a:ext cx="4451221" cy="6703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Tự động </a:t>
            </a:r>
            <a:r>
              <a:rPr lang="vi-VN" sz="2000" b="0" dirty="0" smtClean="0">
                <a:solidFill>
                  <a:schemeClr val="tx1">
                    <a:lumMod val="95000"/>
                    <a:lumOff val="5000"/>
                  </a:schemeClr>
                </a:solidFill>
                <a:ea typeface="Roboto Condensed" pitchFamily="2" charset="0"/>
              </a:rPr>
              <a:t>Bật </a:t>
            </a:r>
            <a:r>
              <a:rPr lang="vi-VN" sz="2000" b="0" dirty="0">
                <a:solidFill>
                  <a:schemeClr val="tx1">
                    <a:lumMod val="95000"/>
                    <a:lumOff val="5000"/>
                  </a:schemeClr>
                </a:solidFill>
                <a:ea typeface="Roboto Condensed" pitchFamily="2" charset="0"/>
              </a:rPr>
              <a:t>2 đèn trước lên khi trời tối</a:t>
            </a:r>
            <a:endParaRPr lang="en-US" sz="2000" dirty="0" smtClean="0">
              <a:solidFill>
                <a:schemeClr val="tx1">
                  <a:lumMod val="95000"/>
                  <a:lumOff val="5000"/>
                </a:schemeClr>
              </a:solidFill>
              <a:ea typeface="Roboto Condensed" pitchFamily="2" charset="0"/>
            </a:endParaRPr>
          </a:p>
        </p:txBody>
      </p:sp>
      <p:sp>
        <p:nvSpPr>
          <p:cNvPr id="15" name="Title 1"/>
          <p:cNvSpPr txBox="1">
            <a:spLocks/>
          </p:cNvSpPr>
          <p:nvPr/>
        </p:nvSpPr>
        <p:spPr>
          <a:xfrm>
            <a:off x="1008675" y="4509236"/>
            <a:ext cx="4451221" cy="10565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Có thể thêm tín hiệu âm thanh khi rẻ, và hiển thị mũi tên theo hướng rẻ trái hay phải</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770921" y="465269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70921" y="5671798"/>
            <a:ext cx="7928251" cy="768758"/>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Bạn hãy viết thuật toán trước khi thực hiện chương trình với MakeCode</a:t>
            </a:r>
            <a:endParaRPr lang="en-US" dirty="0"/>
          </a:p>
        </p:txBody>
      </p:sp>
      <p:pic>
        <p:nvPicPr>
          <p:cNvPr id="7" name="Picture 6"/>
          <p:cNvPicPr>
            <a:picLocks noChangeAspect="1"/>
          </p:cNvPicPr>
          <p:nvPr/>
        </p:nvPicPr>
        <p:blipFill>
          <a:blip r:embed="rId3"/>
          <a:stretch>
            <a:fillRect/>
          </a:stretch>
        </p:blipFill>
        <p:spPr>
          <a:xfrm>
            <a:off x="5975438" y="3104514"/>
            <a:ext cx="2362530" cy="2410161"/>
          </a:xfrm>
          <a:prstGeom prst="rect">
            <a:avLst/>
          </a:prstGeom>
        </p:spPr>
      </p:pic>
      <p:pic>
        <p:nvPicPr>
          <p:cNvPr id="8" name="Picture 7"/>
          <p:cNvPicPr>
            <a:picLocks noChangeAspect="1"/>
          </p:cNvPicPr>
          <p:nvPr/>
        </p:nvPicPr>
        <p:blipFill>
          <a:blip r:embed="rId4"/>
          <a:stretch>
            <a:fillRect/>
          </a:stretch>
        </p:blipFill>
        <p:spPr>
          <a:xfrm>
            <a:off x="5975438" y="1303902"/>
            <a:ext cx="2505953" cy="1655557"/>
          </a:xfrm>
          <a:prstGeom prst="rect">
            <a:avLst/>
          </a:prstGeom>
        </p:spPr>
      </p:pic>
    </p:spTree>
    <p:extLst>
      <p:ext uri="{BB962C8B-B14F-4D97-AF65-F5344CB8AC3E}">
        <p14:creationId xmlns:p14="http://schemas.microsoft.com/office/powerpoint/2010/main" val="14480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Box 2"/>
          <p:cNvSpPr txBox="1"/>
          <p:nvPr/>
        </p:nvSpPr>
        <p:spPr>
          <a:xfrm>
            <a:off x="1098981" y="609534"/>
            <a:ext cx="39766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Hello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682491"/>
            <a:ext cx="466725" cy="409575"/>
          </a:xfrm>
          <a:prstGeom prst="rect">
            <a:avLst/>
          </a:prstGeom>
        </p:spPr>
      </p:pic>
      <p:sp>
        <p:nvSpPr>
          <p:cNvPr id="9" name="Rounded Rectangle 8"/>
          <p:cNvSpPr/>
          <p:nvPr/>
        </p:nvSpPr>
        <p:spPr>
          <a:xfrm>
            <a:off x="5314753" y="2097308"/>
            <a:ext cx="3023215" cy="3943355"/>
          </a:xfrm>
          <a:prstGeom prst="roundRect">
            <a:avLst>
              <a:gd name="adj" fmla="val 4832"/>
            </a:avLst>
          </a:prstGeom>
          <a:gradFill flip="none" rotWithShape="1">
            <a:gsLst>
              <a:gs pos="15000">
                <a:srgbClr val="67C7DF"/>
              </a:gs>
              <a:gs pos="100000">
                <a:srgbClr val="5EB130"/>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8" name="Picture 4" descr="https://static.cytron.io/image/cache/catalog/products/ZOOMBIT/zoombit-v2-included-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25" y="1460954"/>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54151" y="3130865"/>
            <a:ext cx="2544417" cy="2585323"/>
          </a:xfrm>
          <a:prstGeom prst="rect">
            <a:avLst/>
          </a:prstGeom>
          <a:noFill/>
        </p:spPr>
        <p:txBody>
          <a:bodyPr wrap="square" rtlCol="0">
            <a:spAutoFit/>
          </a:bodyPr>
          <a:lstStyle/>
          <a:p>
            <a:r>
              <a:rPr lang="en-US" dirty="0">
                <a:solidFill>
                  <a:schemeClr val="bg1"/>
                </a:solidFill>
              </a:rPr>
              <a:t>z</a:t>
            </a:r>
            <a:r>
              <a:rPr lang="en-US" dirty="0" smtClean="0">
                <a:solidFill>
                  <a:schemeClr val="bg1"/>
                </a:solidFill>
              </a:rPr>
              <a:t>oom:bit là một bộ kit xe robot thông minh. Bạn có thể lập trình điều khiển mọi thứ mà nó hỗ trợ như chạy các hướng, bật đèn, nháy Led nhiều màu, xoay đầu, chạy theo lộ trình, nhận biết vật cản...</a:t>
            </a:r>
            <a:endParaRPr lang="en-US" dirty="0">
              <a:solidFill>
                <a:schemeClr val="bg1"/>
              </a:solidFill>
            </a:endParaRPr>
          </a:p>
        </p:txBody>
      </p:sp>
      <p:sp>
        <p:nvSpPr>
          <p:cNvPr id="11" name="TextBox 10"/>
          <p:cNvSpPr txBox="1"/>
          <p:nvPr/>
        </p:nvSpPr>
        <p:spPr>
          <a:xfrm>
            <a:off x="5486400" y="2398643"/>
            <a:ext cx="2570922" cy="430887"/>
          </a:xfrm>
          <a:prstGeom prst="rect">
            <a:avLst/>
          </a:prstGeom>
          <a:noFill/>
        </p:spPr>
        <p:txBody>
          <a:bodyPr wrap="square" rtlCol="0">
            <a:spAutoFit/>
          </a:bodyPr>
          <a:lstStyle/>
          <a:p>
            <a:r>
              <a:rPr lang="en-US" sz="2200" b="1" dirty="0">
                <a:solidFill>
                  <a:schemeClr val="bg1"/>
                </a:solidFill>
              </a:rPr>
              <a:t>z</a:t>
            </a:r>
            <a:r>
              <a:rPr lang="en-US" sz="2200" b="1" dirty="0" smtClean="0">
                <a:solidFill>
                  <a:schemeClr val="bg1"/>
                </a:solidFill>
              </a:rPr>
              <a:t>oom:bit là gì</a:t>
            </a:r>
            <a:endParaRPr lang="en-US" sz="2200" b="1" dirty="0">
              <a:solidFill>
                <a:schemeClr val="bg1"/>
              </a:solidFill>
            </a:endParaRPr>
          </a:p>
        </p:txBody>
      </p:sp>
      <p:cxnSp>
        <p:nvCxnSpPr>
          <p:cNvPr id="13" name="Straight Connector 12"/>
          <p:cNvCxnSpPr/>
          <p:nvPr/>
        </p:nvCxnSpPr>
        <p:spPr>
          <a:xfrm>
            <a:off x="5554151" y="2955235"/>
            <a:ext cx="25444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0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708193" y="1383403"/>
            <a:ext cx="7629775" cy="707886"/>
          </a:xfrm>
          <a:prstGeom prst="rect">
            <a:avLst/>
          </a:prstGeom>
          <a:noFill/>
        </p:spPr>
        <p:txBody>
          <a:bodyPr wrap="square" rtlCol="0">
            <a:spAutoFit/>
          </a:bodyPr>
          <a:lstStyle/>
          <a:p>
            <a:r>
              <a:rPr lang="vi-VN" sz="2000" b="1" dirty="0">
                <a:cs typeface="Arial" panose="020B0604020202020204" pitchFamily="34" charset="0"/>
              </a:rPr>
              <a:t>Head Light </a:t>
            </a:r>
            <a:r>
              <a:rPr lang="en-US" sz="2000" dirty="0" smtClean="0">
                <a:cs typeface="Arial" panose="020B0604020202020204" pitchFamily="34" charset="0"/>
              </a:rPr>
              <a:t>chính là 2 đèn trước của zoom:bit </a:t>
            </a:r>
            <a:r>
              <a:rPr lang="vi-VN" sz="2000" dirty="0" smtClean="0">
                <a:cs typeface="Arial" panose="020B0604020202020204" pitchFamily="34" charset="0"/>
              </a:rPr>
              <a:t>và </a:t>
            </a:r>
            <a:r>
              <a:rPr lang="vi-VN" sz="2000" b="1" dirty="0">
                <a:cs typeface="Arial" panose="020B0604020202020204" pitchFamily="34" charset="0"/>
              </a:rPr>
              <a:t>RGB </a:t>
            </a:r>
            <a:r>
              <a:rPr lang="vi-VN" sz="2000" b="1" dirty="0" smtClean="0">
                <a:cs typeface="Arial" panose="020B0604020202020204" pitchFamily="34" charset="0"/>
              </a:rPr>
              <a:t>LED</a:t>
            </a:r>
            <a:r>
              <a:rPr lang="en-US" sz="2000" b="1" dirty="0" smtClean="0">
                <a:cs typeface="Arial" panose="020B0604020202020204" pitchFamily="34" charset="0"/>
              </a:rPr>
              <a:t> </a:t>
            </a:r>
            <a:r>
              <a:rPr lang="en-US" sz="2000" dirty="0" smtClean="0">
                <a:cs typeface="Arial" panose="020B0604020202020204" pitchFamily="34" charset="0"/>
              </a:rPr>
              <a:t>là 2 đèn LED nhiều màu của bo mạch reka:bit</a:t>
            </a:r>
            <a:endParaRPr lang="en-US" sz="2000" dirty="0">
              <a:latin typeface="Arial" panose="020B0604020202020204" pitchFamily="34" charset="0"/>
              <a:cs typeface="Arial" panose="020B0604020202020204" pitchFamily="34" charset="0"/>
            </a:endParaRPr>
          </a:p>
        </p:txBody>
      </p:sp>
      <p:sp>
        <p:nvSpPr>
          <p:cNvPr id="18" name="TextBox 17"/>
          <p:cNvSpPr txBox="1"/>
          <p:nvPr/>
        </p:nvSpPr>
        <p:spPr>
          <a:xfrm>
            <a:off x="708193" y="2205038"/>
            <a:ext cx="7629775" cy="1015663"/>
          </a:xfrm>
          <a:prstGeom prst="rect">
            <a:avLst/>
          </a:prstGeom>
          <a:noFill/>
        </p:spPr>
        <p:txBody>
          <a:bodyPr wrap="square" rtlCol="0">
            <a:spAutoFit/>
          </a:bodyPr>
          <a:lstStyle/>
          <a:p>
            <a:r>
              <a:rPr lang="en-US" sz="2000" dirty="0" smtClean="0">
                <a:cs typeface="Arial" panose="020B0604020202020204" pitchFamily="34" charset="0"/>
              </a:rPr>
              <a:t>Để có thể điều khiển được 2 thành phần này chúng ta cần cài thêm một thư viện mở rộng (hay còn gọi là extentions) có thên mà </a:t>
            </a:r>
            <a:r>
              <a:rPr lang="en-US" sz="2000" b="1" dirty="0" smtClean="0">
                <a:cs typeface="Arial" panose="020B0604020202020204" pitchFamily="34" charset="0"/>
              </a:rPr>
              <a:t>zoombit</a:t>
            </a:r>
            <a:r>
              <a:rPr lang="en-US" sz="2000" dirty="0" smtClean="0">
                <a:cs typeface="Arial" panose="020B0604020202020204" pitchFamily="34" charset="0"/>
              </a:rPr>
              <a:t> (</a:t>
            </a:r>
            <a:r>
              <a:rPr lang="en-US" dirty="0" smtClean="0"/>
              <a:t>Cytron </a:t>
            </a:r>
            <a:r>
              <a:rPr lang="en-US" dirty="0"/>
              <a:t>ZOOM:bit Robot Car Kit for micro:bit)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933480" y="3334450"/>
            <a:ext cx="3277057" cy="2524477"/>
          </a:xfrm>
          <a:prstGeom prst="rect">
            <a:avLst/>
          </a:prstGeom>
        </p:spPr>
      </p:pic>
      <p:pic>
        <p:nvPicPr>
          <p:cNvPr id="10" name="Picture 9"/>
          <p:cNvPicPr>
            <a:picLocks noChangeAspect="1"/>
          </p:cNvPicPr>
          <p:nvPr/>
        </p:nvPicPr>
        <p:blipFill>
          <a:blip r:embed="rId3"/>
          <a:stretch>
            <a:fillRect/>
          </a:stretch>
        </p:blipFill>
        <p:spPr>
          <a:xfrm>
            <a:off x="5494295" y="3334450"/>
            <a:ext cx="2581635" cy="2667372"/>
          </a:xfrm>
          <a:prstGeom prst="rect">
            <a:avLst/>
          </a:prstGeom>
        </p:spPr>
      </p:pic>
      <p:sp>
        <p:nvSpPr>
          <p:cNvPr id="20" name="Title 1"/>
          <p:cNvSpPr txBox="1">
            <a:spLocks/>
          </p:cNvSpPr>
          <p:nvPr/>
        </p:nvSpPr>
        <p:spPr>
          <a:xfrm>
            <a:off x="1318206" y="5972676"/>
            <a:ext cx="2273134"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2 đèn LED RGB</a:t>
            </a:r>
            <a:endParaRPr lang="en-US" sz="1800" i="1" dirty="0" smtClean="0">
              <a:solidFill>
                <a:schemeClr val="tx1">
                  <a:lumMod val="95000"/>
                  <a:lumOff val="5000"/>
                </a:schemeClr>
              </a:solidFill>
              <a:ea typeface="Roboto Condensed" pitchFamily="2" charset="0"/>
            </a:endParaRPr>
          </a:p>
        </p:txBody>
      </p:sp>
      <p:sp>
        <p:nvSpPr>
          <p:cNvPr id="22" name="Title 1"/>
          <p:cNvSpPr txBox="1">
            <a:spLocks/>
          </p:cNvSpPr>
          <p:nvPr/>
        </p:nvSpPr>
        <p:spPr>
          <a:xfrm>
            <a:off x="5494295" y="6001822"/>
            <a:ext cx="2557671"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2 đèn trước Head Light</a:t>
            </a:r>
            <a:endParaRPr lang="en-US" sz="180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132488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707886"/>
          </a:xfrm>
          <a:prstGeom prst="rect">
            <a:avLst/>
          </a:prstGeom>
          <a:noFill/>
        </p:spPr>
        <p:txBody>
          <a:bodyPr wrap="square" rtlCol="0">
            <a:spAutoFit/>
          </a:bodyPr>
          <a:lstStyle/>
          <a:p>
            <a:r>
              <a:rPr lang="vi-VN" sz="2000" dirty="0">
                <a:cs typeface="Arial" panose="020B0604020202020204" pitchFamily="34" charset="0"/>
              </a:rPr>
              <a:t>Trong MakeCode --&gt; Chọn </a:t>
            </a:r>
            <a:r>
              <a:rPr lang="en-US" sz="2000" dirty="0" smtClean="0">
                <a:cs typeface="Arial" panose="020B0604020202020204" pitchFamily="34" charset="0"/>
              </a:rPr>
              <a:t>khối</a:t>
            </a:r>
            <a:r>
              <a:rPr lang="vi-VN" sz="2000" dirty="0" smtClean="0">
                <a:cs typeface="Arial" panose="020B0604020202020204" pitchFamily="34" charset="0"/>
              </a:rPr>
              <a:t> </a:t>
            </a:r>
            <a:r>
              <a:rPr lang="vi-VN" sz="2000" dirty="0">
                <a:cs typeface="Arial" panose="020B0604020202020204" pitchFamily="34" charset="0"/>
              </a:rPr>
              <a:t>Extentions -&gt; Sau đó </a:t>
            </a:r>
            <a:r>
              <a:rPr lang="vi-VN" sz="2000" dirty="0" smtClean="0">
                <a:cs typeface="Arial" panose="020B0604020202020204" pitchFamily="34" charset="0"/>
              </a:rPr>
              <a:t>tìm</a:t>
            </a:r>
            <a:r>
              <a:rPr lang="en-US" sz="2000" dirty="0" smtClean="0">
                <a:cs typeface="Arial" panose="020B0604020202020204" pitchFamily="34" charset="0"/>
              </a:rPr>
              <a:t> kiếm</a:t>
            </a:r>
            <a:r>
              <a:rPr lang="vi-VN" sz="2000" dirty="0" smtClean="0">
                <a:cs typeface="Arial" panose="020B0604020202020204" pitchFamily="34" charset="0"/>
              </a:rPr>
              <a:t> </a:t>
            </a:r>
            <a:r>
              <a:rPr lang="vi-VN" sz="2000" dirty="0">
                <a:cs typeface="Arial" panose="020B0604020202020204" pitchFamily="34" charset="0"/>
              </a:rPr>
              <a:t>với từ khóa </a:t>
            </a:r>
            <a:r>
              <a:rPr lang="vi-VN" sz="2000" dirty="0" smtClean="0">
                <a:cs typeface="Arial" panose="020B0604020202020204" pitchFamily="34" charset="0"/>
              </a:rPr>
              <a:t>zoom:bit</a:t>
            </a:r>
            <a:r>
              <a:rPr lang="en-US" sz="2000" dirty="0" smtClean="0">
                <a:cs typeface="Arial" panose="020B0604020202020204" pitchFamily="34" charset="0"/>
              </a:rPr>
              <a:t>. Bạn sẽ thấy kết quả như hình dưới đây</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437551" y="2279602"/>
            <a:ext cx="6876379" cy="3840437"/>
          </a:xfrm>
          <a:prstGeom prst="rect">
            <a:avLst/>
          </a:prstGeom>
        </p:spPr>
      </p:pic>
    </p:spTree>
    <p:extLst>
      <p:ext uri="{BB962C8B-B14F-4D97-AF65-F5344CB8AC3E}">
        <p14:creationId xmlns:p14="http://schemas.microsoft.com/office/powerpoint/2010/main" val="131898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400110"/>
          </a:xfrm>
          <a:prstGeom prst="rect">
            <a:avLst/>
          </a:prstGeom>
          <a:noFill/>
        </p:spPr>
        <p:txBody>
          <a:bodyPr wrap="square" rtlCol="0">
            <a:spAutoFit/>
          </a:bodyPr>
          <a:lstStyle/>
          <a:p>
            <a:r>
              <a:rPr lang="en-US" sz="2000" dirty="0" smtClean="0">
                <a:cs typeface="Arial" panose="020B0604020202020204" pitchFamily="34" charset="0"/>
              </a:rPr>
              <a:t>Click chọn extention zoombit, đợi một lúc chương trình cài đặt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55297" y="2219043"/>
            <a:ext cx="1667108" cy="885949"/>
          </a:xfrm>
          <a:prstGeom prst="rect">
            <a:avLst/>
          </a:prstGeom>
        </p:spPr>
      </p:pic>
      <p:sp>
        <p:nvSpPr>
          <p:cNvPr id="10" name="TextBox 9"/>
          <p:cNvSpPr txBox="1"/>
          <p:nvPr/>
        </p:nvSpPr>
        <p:spPr>
          <a:xfrm>
            <a:off x="2681430" y="2024189"/>
            <a:ext cx="4942380" cy="707886"/>
          </a:xfrm>
          <a:prstGeom prst="rect">
            <a:avLst/>
          </a:prstGeom>
          <a:noFill/>
        </p:spPr>
        <p:txBody>
          <a:bodyPr wrap="square" rtlCol="0">
            <a:spAutoFit/>
          </a:bodyPr>
          <a:lstStyle/>
          <a:p>
            <a:r>
              <a:rPr lang="en-US" sz="2000" dirty="0" smtClean="0">
                <a:cs typeface="Arial" panose="020B0604020202020204" pitchFamily="34" charset="0"/>
              </a:rPr>
              <a:t>Cài xong bạn sẽ thấy nó có thêm 2 khối như hình bên.</a:t>
            </a: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2681430" y="2781826"/>
            <a:ext cx="6184274" cy="369332"/>
          </a:xfrm>
          <a:prstGeom prst="rect">
            <a:avLst/>
          </a:prstGeom>
          <a:noFill/>
        </p:spPr>
        <p:txBody>
          <a:bodyPr wrap="square" rtlCol="0">
            <a:spAutoFit/>
          </a:bodyPr>
          <a:lstStyle/>
          <a:p>
            <a:r>
              <a:rPr lang="en-US" i="1" dirty="0" smtClean="0">
                <a:cs typeface="Arial" panose="020B0604020202020204" pitchFamily="34" charset="0"/>
              </a:rPr>
              <a:t>Lưu ý: cài đặt này chỉ có hiệu lực trong phạm vi một project</a:t>
            </a:r>
            <a:endParaRPr lang="en-US" i="1" dirty="0">
              <a:latin typeface="Arial" panose="020B0604020202020204" pitchFamily="34" charset="0"/>
              <a:cs typeface="Arial" panose="020B0604020202020204" pitchFamily="34" charset="0"/>
            </a:endParaRPr>
          </a:p>
        </p:txBody>
      </p:sp>
      <p:sp>
        <p:nvSpPr>
          <p:cNvPr id="12" name="Rectangle 11"/>
          <p:cNvSpPr/>
          <p:nvPr/>
        </p:nvSpPr>
        <p:spPr>
          <a:xfrm>
            <a:off x="755297" y="36741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4594" y="3555968"/>
            <a:ext cx="7762295" cy="707886"/>
          </a:xfrm>
          <a:prstGeom prst="rect">
            <a:avLst/>
          </a:prstGeom>
          <a:noFill/>
        </p:spPr>
        <p:txBody>
          <a:bodyPr wrap="square" rtlCol="0">
            <a:spAutoFit/>
          </a:bodyPr>
          <a:lstStyle/>
          <a:p>
            <a:r>
              <a:rPr lang="en-US" sz="2000" dirty="0" smtClean="0">
                <a:cs typeface="Arial" panose="020B0604020202020204" pitchFamily="34" charset="0"/>
              </a:rPr>
              <a:t>2 khối này sẽ chứa các block để giúp cho chúng ta tương tác đến tất cả thành phần có trên zoom:bit và reka:bit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67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1098981" y="1272143"/>
            <a:ext cx="189601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pic>
        <p:nvPicPr>
          <p:cNvPr id="5" name="Picture 4"/>
          <p:cNvPicPr>
            <a:picLocks noChangeAspect="1"/>
          </p:cNvPicPr>
          <p:nvPr/>
        </p:nvPicPr>
        <p:blipFill>
          <a:blip r:embed="rId3"/>
          <a:stretch>
            <a:fillRect/>
          </a:stretch>
        </p:blipFill>
        <p:spPr>
          <a:xfrm>
            <a:off x="4387378" y="1345100"/>
            <a:ext cx="4017224" cy="5029196"/>
          </a:xfrm>
          <a:prstGeom prst="rect">
            <a:avLst/>
          </a:prstGeom>
        </p:spPr>
      </p:pic>
      <p:sp>
        <p:nvSpPr>
          <p:cNvPr id="18" name="Rectangle 17"/>
          <p:cNvSpPr/>
          <p:nvPr/>
        </p:nvSpPr>
        <p:spPr>
          <a:xfrm>
            <a:off x="604596" y="290128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0375" y="1929493"/>
            <a:ext cx="3661051" cy="707886"/>
          </a:xfrm>
          <a:prstGeom prst="rect">
            <a:avLst/>
          </a:prstGeom>
          <a:noFill/>
        </p:spPr>
        <p:txBody>
          <a:bodyPr wrap="square" rtlCol="0">
            <a:spAutoFit/>
          </a:bodyPr>
          <a:lstStyle/>
          <a:p>
            <a:r>
              <a:rPr lang="en-US" sz="2000" dirty="0" smtClean="0">
                <a:cs typeface="Arial" panose="020B0604020202020204" pitchFamily="34" charset="0"/>
              </a:rPr>
              <a:t>Các khối block có trong nhóm ZOOM:BIT </a:t>
            </a:r>
            <a:endParaRPr lang="en-US" sz="2000" dirty="0">
              <a:latin typeface="Arial" panose="020B0604020202020204" pitchFamily="34" charset="0"/>
              <a:cs typeface="Arial" panose="020B0604020202020204" pitchFamily="34" charset="0"/>
            </a:endParaRPr>
          </a:p>
        </p:txBody>
      </p:sp>
      <p:sp>
        <p:nvSpPr>
          <p:cNvPr id="20" name="TextBox 19"/>
          <p:cNvSpPr txBox="1"/>
          <p:nvPr/>
        </p:nvSpPr>
        <p:spPr>
          <a:xfrm>
            <a:off x="884445" y="2764380"/>
            <a:ext cx="3661051" cy="400110"/>
          </a:xfrm>
          <a:prstGeom prst="rect">
            <a:avLst/>
          </a:prstGeom>
          <a:noFill/>
        </p:spPr>
        <p:txBody>
          <a:bodyPr wrap="square" rtlCol="0">
            <a:spAutoFit/>
          </a:bodyPr>
          <a:lstStyle/>
          <a:p>
            <a:r>
              <a:rPr lang="en-US" sz="2000" dirty="0" smtClean="0">
                <a:cs typeface="Arial" panose="020B0604020202020204" pitchFamily="34" charset="0"/>
              </a:rPr>
              <a:t>Ultrasonic </a:t>
            </a:r>
            <a:r>
              <a:rPr lang="en-US" dirty="0" smtClean="0">
                <a:cs typeface="Arial" panose="020B0604020202020204" pitchFamily="34" charset="0"/>
              </a:rPr>
              <a:t>(Cảm biến siêu âm)</a:t>
            </a:r>
            <a:endParaRPr lang="en-US" dirty="0">
              <a:latin typeface="Arial" panose="020B0604020202020204" pitchFamily="34" charset="0"/>
              <a:cs typeface="Arial" panose="020B0604020202020204" pitchFamily="34" charset="0"/>
            </a:endParaRPr>
          </a:p>
        </p:txBody>
      </p:sp>
      <p:sp>
        <p:nvSpPr>
          <p:cNvPr id="21" name="Rectangle 20"/>
          <p:cNvSpPr/>
          <p:nvPr/>
        </p:nvSpPr>
        <p:spPr>
          <a:xfrm>
            <a:off x="604596" y="340486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84445" y="3267963"/>
            <a:ext cx="3661051" cy="400110"/>
          </a:xfrm>
          <a:prstGeom prst="rect">
            <a:avLst/>
          </a:prstGeom>
          <a:noFill/>
        </p:spPr>
        <p:txBody>
          <a:bodyPr wrap="square" rtlCol="0">
            <a:spAutoFit/>
          </a:bodyPr>
          <a:lstStyle/>
          <a:p>
            <a:r>
              <a:rPr lang="en-US" sz="2000" dirty="0" smtClean="0">
                <a:cs typeface="Arial" panose="020B0604020202020204" pitchFamily="34" charset="0"/>
              </a:rPr>
              <a:t>Headlights (đèn trước)</a:t>
            </a:r>
            <a:endParaRPr lang="en-US" dirty="0">
              <a:latin typeface="Arial" panose="020B0604020202020204" pitchFamily="34" charset="0"/>
              <a:cs typeface="Arial" panose="020B0604020202020204" pitchFamily="34" charset="0"/>
            </a:endParaRPr>
          </a:p>
        </p:txBody>
      </p:sp>
      <p:sp>
        <p:nvSpPr>
          <p:cNvPr id="23" name="Rectangle 22"/>
          <p:cNvSpPr/>
          <p:nvPr/>
        </p:nvSpPr>
        <p:spPr>
          <a:xfrm>
            <a:off x="604596" y="392170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4445" y="3784798"/>
            <a:ext cx="3436673" cy="707886"/>
          </a:xfrm>
          <a:prstGeom prst="rect">
            <a:avLst/>
          </a:prstGeom>
          <a:noFill/>
        </p:spPr>
        <p:txBody>
          <a:bodyPr wrap="square" rtlCol="0">
            <a:spAutoFit/>
          </a:bodyPr>
          <a:lstStyle/>
          <a:p>
            <a:r>
              <a:rPr lang="en-US" sz="2000" dirty="0" smtClean="0">
                <a:cs typeface="Arial" panose="020B0604020202020204" pitchFamily="34" charset="0"/>
              </a:rPr>
              <a:t>DC motors (2 động cơ bánh sau)</a:t>
            </a:r>
            <a:endParaRPr lang="en-US" dirty="0">
              <a:latin typeface="Arial" panose="020B0604020202020204" pitchFamily="34" charset="0"/>
              <a:cs typeface="Arial" panose="020B0604020202020204" pitchFamily="34" charset="0"/>
            </a:endParaRPr>
          </a:p>
        </p:txBody>
      </p:sp>
      <p:sp>
        <p:nvSpPr>
          <p:cNvPr id="25" name="Rectangle 24"/>
          <p:cNvSpPr/>
          <p:nvPr/>
        </p:nvSpPr>
        <p:spPr>
          <a:xfrm>
            <a:off x="604596" y="470358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84445" y="4566676"/>
            <a:ext cx="3436673" cy="707886"/>
          </a:xfrm>
          <a:prstGeom prst="rect">
            <a:avLst/>
          </a:prstGeom>
          <a:noFill/>
        </p:spPr>
        <p:txBody>
          <a:bodyPr wrap="square" rtlCol="0">
            <a:spAutoFit/>
          </a:bodyPr>
          <a:lstStyle/>
          <a:p>
            <a:r>
              <a:rPr lang="en-US" sz="2000" dirty="0" smtClean="0">
                <a:cs typeface="Arial" panose="020B0604020202020204" pitchFamily="34" charset="0"/>
              </a:rPr>
              <a:t>Maker Line (Cảm biến đường đi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18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12.2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1098981" y="1272143"/>
            <a:ext cx="189601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REKA:BIT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8" name="Rectangle 17"/>
          <p:cNvSpPr/>
          <p:nvPr/>
        </p:nvSpPr>
        <p:spPr>
          <a:xfrm>
            <a:off x="604596" y="290128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0375" y="1929493"/>
            <a:ext cx="3661051" cy="707886"/>
          </a:xfrm>
          <a:prstGeom prst="rect">
            <a:avLst/>
          </a:prstGeom>
          <a:noFill/>
        </p:spPr>
        <p:txBody>
          <a:bodyPr wrap="square" rtlCol="0">
            <a:spAutoFit/>
          </a:bodyPr>
          <a:lstStyle/>
          <a:p>
            <a:r>
              <a:rPr lang="en-US" sz="2000" dirty="0" smtClean="0">
                <a:cs typeface="Arial" panose="020B0604020202020204" pitchFamily="34" charset="0"/>
              </a:rPr>
              <a:t>Các khối block có trong nhóm REKA:BIT </a:t>
            </a:r>
            <a:endParaRPr lang="en-US" sz="2000" dirty="0">
              <a:latin typeface="Arial" panose="020B0604020202020204" pitchFamily="34" charset="0"/>
              <a:cs typeface="Arial" panose="020B0604020202020204" pitchFamily="34" charset="0"/>
            </a:endParaRPr>
          </a:p>
        </p:txBody>
      </p:sp>
      <p:sp>
        <p:nvSpPr>
          <p:cNvPr id="23" name="Rectangle 22"/>
          <p:cNvSpPr/>
          <p:nvPr/>
        </p:nvSpPr>
        <p:spPr>
          <a:xfrm>
            <a:off x="604596" y="409668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4445" y="2801801"/>
            <a:ext cx="3436673" cy="1015663"/>
          </a:xfrm>
          <a:prstGeom prst="rect">
            <a:avLst/>
          </a:prstGeom>
          <a:noFill/>
        </p:spPr>
        <p:txBody>
          <a:bodyPr wrap="square" rtlCol="0">
            <a:spAutoFit/>
          </a:bodyPr>
          <a:lstStyle/>
          <a:p>
            <a:r>
              <a:rPr lang="en-US" sz="2000" b="1" dirty="0" smtClean="0">
                <a:cs typeface="Arial" panose="020B0604020202020204" pitchFamily="34" charset="0"/>
              </a:rPr>
              <a:t>DC motors </a:t>
            </a:r>
            <a:r>
              <a:rPr lang="en-US" sz="2000" dirty="0" smtClean="0">
                <a:cs typeface="Arial" panose="020B0604020202020204" pitchFamily="34" charset="0"/>
              </a:rPr>
              <a:t>bổ sung tính năng điều khiển từng motor riêng lẻ</a:t>
            </a:r>
            <a:endParaRPr lang="en-US" dirty="0">
              <a:latin typeface="Arial" panose="020B0604020202020204" pitchFamily="34" charset="0"/>
              <a:cs typeface="Arial" panose="020B0604020202020204" pitchFamily="34" charset="0"/>
            </a:endParaRPr>
          </a:p>
        </p:txBody>
      </p:sp>
      <p:sp>
        <p:nvSpPr>
          <p:cNvPr id="25" name="Rectangle 24"/>
          <p:cNvSpPr/>
          <p:nvPr/>
        </p:nvSpPr>
        <p:spPr>
          <a:xfrm>
            <a:off x="604596" y="512059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84445" y="3981886"/>
            <a:ext cx="3436673" cy="707886"/>
          </a:xfrm>
          <a:prstGeom prst="rect">
            <a:avLst/>
          </a:prstGeom>
          <a:noFill/>
        </p:spPr>
        <p:txBody>
          <a:bodyPr wrap="square" rtlCol="0">
            <a:spAutoFit/>
          </a:bodyPr>
          <a:lstStyle/>
          <a:p>
            <a:r>
              <a:rPr lang="en-US" sz="2000" b="1" dirty="0" smtClean="0">
                <a:cs typeface="Arial" panose="020B0604020202020204" pitchFamily="34" charset="0"/>
              </a:rPr>
              <a:t>Servos</a:t>
            </a:r>
            <a:r>
              <a:rPr lang="en-US" sz="2000" dirty="0" smtClean="0">
                <a:cs typeface="Arial" panose="020B0604020202020204" pitchFamily="34" charset="0"/>
              </a:rPr>
              <a:t> (điều khiển động cơ phần đầu xoay 360 độ)</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4338580" y="1224402"/>
            <a:ext cx="4378553" cy="5163836"/>
          </a:xfrm>
          <a:prstGeom prst="rect">
            <a:avLst/>
          </a:prstGeom>
        </p:spPr>
      </p:pic>
      <p:sp>
        <p:nvSpPr>
          <p:cNvPr id="27" name="TextBox 26"/>
          <p:cNvSpPr txBox="1"/>
          <p:nvPr/>
        </p:nvSpPr>
        <p:spPr>
          <a:xfrm>
            <a:off x="884445" y="4909538"/>
            <a:ext cx="3436673" cy="707886"/>
          </a:xfrm>
          <a:prstGeom prst="rect">
            <a:avLst/>
          </a:prstGeom>
          <a:noFill/>
        </p:spPr>
        <p:txBody>
          <a:bodyPr wrap="square" rtlCol="0">
            <a:spAutoFit/>
          </a:bodyPr>
          <a:lstStyle/>
          <a:p>
            <a:r>
              <a:rPr lang="en-US" sz="2000" b="1" dirty="0" smtClean="0">
                <a:cs typeface="Arial" panose="020B0604020202020204" pitchFamily="34" charset="0"/>
              </a:rPr>
              <a:t>RGB LED </a:t>
            </a:r>
            <a:r>
              <a:rPr lang="en-US" sz="2000" dirty="0" smtClean="0">
                <a:cs typeface="Arial" panose="020B0604020202020204" pitchFamily="34" charset="0"/>
              </a:rPr>
              <a:t>(điều khiển 2 đèn LED 2 bên bo mạch reka:bit)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687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473627" y="1280136"/>
            <a:ext cx="8074025" cy="400110"/>
          </a:xfrm>
          <a:prstGeom prst="rect">
            <a:avLst/>
          </a:prstGeom>
          <a:noFill/>
        </p:spPr>
        <p:txBody>
          <a:bodyPr wrap="square" rtlCol="0">
            <a:spAutoFit/>
          </a:bodyPr>
          <a:lstStyle/>
          <a:p>
            <a:r>
              <a:rPr lang="en-US" sz="2000" dirty="0" smtClean="0">
                <a:cs typeface="Arial" panose="020B0604020202020204" pitchFamily="34" charset="0"/>
              </a:rPr>
              <a:t>Trong bài học này chúng ta tìm hiểu cách điều khiển RGB LED</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644352" y="206833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1968856"/>
            <a:ext cx="3436673" cy="707886"/>
          </a:xfrm>
          <a:prstGeom prst="rect">
            <a:avLst/>
          </a:prstGeom>
          <a:noFill/>
        </p:spPr>
        <p:txBody>
          <a:bodyPr wrap="square" rtlCol="0">
            <a:spAutoFit/>
          </a:bodyPr>
          <a:lstStyle/>
          <a:p>
            <a:r>
              <a:rPr lang="en-US" sz="2000" b="1" dirty="0">
                <a:cs typeface="Arial" panose="020B0604020202020204" pitchFamily="34" charset="0"/>
              </a:rPr>
              <a:t>Clear all RGB pixel: </a:t>
            </a:r>
            <a:r>
              <a:rPr lang="en-US" sz="2000" dirty="0">
                <a:cs typeface="Arial" panose="020B0604020202020204" pitchFamily="34" charset="0"/>
              </a:rPr>
              <a:t>tắt tất cả các </a:t>
            </a:r>
            <a:r>
              <a:rPr lang="en-US" sz="2000" dirty="0" smtClean="0">
                <a:cs typeface="Arial" panose="020B0604020202020204" pitchFamily="34" charset="0"/>
              </a:rPr>
              <a:t>đèn</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287688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24201" y="2711144"/>
            <a:ext cx="3436673" cy="1015663"/>
          </a:xfrm>
          <a:prstGeom prst="rect">
            <a:avLst/>
          </a:prstGeom>
          <a:noFill/>
        </p:spPr>
        <p:txBody>
          <a:bodyPr wrap="square" rtlCol="0">
            <a:spAutoFit/>
          </a:bodyPr>
          <a:lstStyle/>
          <a:p>
            <a:r>
              <a:rPr lang="en-US" sz="2000" b="1" dirty="0">
                <a:cs typeface="Arial" panose="020B0604020202020204" pitchFamily="34" charset="0"/>
              </a:rPr>
              <a:t>Set GRB pixels brightness to: </a:t>
            </a:r>
            <a:r>
              <a:rPr lang="en-US" sz="2000" dirty="0">
                <a:cs typeface="Arial" panose="020B0604020202020204" pitchFamily="34" charset="0"/>
              </a:rPr>
              <a:t>thay đổi độ sáng các đèn (nằm trong khoảng 0 -255)</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644352" y="397681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4201" y="3811074"/>
            <a:ext cx="3436673" cy="707886"/>
          </a:xfrm>
          <a:prstGeom prst="rect">
            <a:avLst/>
          </a:prstGeom>
          <a:noFill/>
        </p:spPr>
        <p:txBody>
          <a:bodyPr wrap="square" rtlCol="0">
            <a:spAutoFit/>
          </a:bodyPr>
          <a:lstStyle/>
          <a:p>
            <a:r>
              <a:rPr lang="en-US" sz="2000" b="1" dirty="0">
                <a:cs typeface="Arial" panose="020B0604020202020204" pitchFamily="34" charset="0"/>
              </a:rPr>
              <a:t>Set all RGB pixel to: </a:t>
            </a:r>
            <a:r>
              <a:rPr lang="en-US" sz="2000" dirty="0">
                <a:cs typeface="Arial" panose="020B0604020202020204" pitchFamily="34" charset="0"/>
              </a:rPr>
              <a:t>đặt các đèn sang màu đã chọn</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644352" y="476897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24201" y="4669487"/>
            <a:ext cx="3436673" cy="707886"/>
          </a:xfrm>
          <a:prstGeom prst="rect">
            <a:avLst/>
          </a:prstGeom>
          <a:noFill/>
        </p:spPr>
        <p:txBody>
          <a:bodyPr wrap="square" rtlCol="0">
            <a:spAutoFit/>
          </a:bodyPr>
          <a:lstStyle/>
          <a:p>
            <a:r>
              <a:rPr lang="en-US" sz="2000" b="1" dirty="0">
                <a:cs typeface="Arial" panose="020B0604020202020204" pitchFamily="34" charset="0"/>
              </a:rPr>
              <a:t>Set RGB pixel to: </a:t>
            </a:r>
            <a:r>
              <a:rPr lang="en-US" sz="2000" dirty="0">
                <a:cs typeface="Arial" panose="020B0604020202020204" pitchFamily="34" charset="0"/>
              </a:rPr>
              <a:t>đặt đèn vị trí 0 hoặc 1 với màu chọn</a:t>
            </a:r>
            <a:endParaRPr lang="en-US"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
          <a:stretch>
            <a:fillRect/>
          </a:stretch>
        </p:blipFill>
        <p:spPr>
          <a:xfrm>
            <a:off x="5184992" y="5766873"/>
            <a:ext cx="2695951" cy="419158"/>
          </a:xfrm>
          <a:prstGeom prst="rect">
            <a:avLst/>
          </a:prstGeom>
        </p:spPr>
      </p:pic>
      <p:sp>
        <p:nvSpPr>
          <p:cNvPr id="15" name="Rectangle 14"/>
          <p:cNvSpPr/>
          <p:nvPr/>
        </p:nvSpPr>
        <p:spPr>
          <a:xfrm>
            <a:off x="644352" y="565686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4201" y="5557383"/>
            <a:ext cx="3436673" cy="707886"/>
          </a:xfrm>
          <a:prstGeom prst="rect">
            <a:avLst/>
          </a:prstGeom>
          <a:noFill/>
        </p:spPr>
        <p:txBody>
          <a:bodyPr wrap="square" rtlCol="0">
            <a:spAutoFit/>
          </a:bodyPr>
          <a:lstStyle/>
          <a:p>
            <a:r>
              <a:rPr lang="en-US" sz="2000" b="1" dirty="0" smtClean="0">
                <a:cs typeface="Arial" panose="020B0604020202020204" pitchFamily="34" charset="0"/>
              </a:rPr>
              <a:t>Red green blue:</a:t>
            </a:r>
            <a:r>
              <a:rPr lang="en-US" sz="2000" dirty="0" smtClean="0">
                <a:cs typeface="Arial" panose="020B0604020202020204" pitchFamily="34" charset="0"/>
              </a:rPr>
              <a:t> set màu theo mã màu rgb</a:t>
            </a:r>
            <a:endParaRPr lang="en-US"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3"/>
          <a:stretch>
            <a:fillRect/>
          </a:stretch>
        </p:blipFill>
        <p:spPr>
          <a:xfrm>
            <a:off x="5184992" y="4760453"/>
            <a:ext cx="2229161" cy="581106"/>
          </a:xfrm>
          <a:prstGeom prst="rect">
            <a:avLst/>
          </a:prstGeom>
        </p:spPr>
      </p:pic>
      <p:pic>
        <p:nvPicPr>
          <p:cNvPr id="18" name="Picture 17"/>
          <p:cNvPicPr>
            <a:picLocks noChangeAspect="1"/>
          </p:cNvPicPr>
          <p:nvPr/>
        </p:nvPicPr>
        <p:blipFill>
          <a:blip r:embed="rId4"/>
          <a:stretch>
            <a:fillRect/>
          </a:stretch>
        </p:blipFill>
        <p:spPr>
          <a:xfrm>
            <a:off x="5175466" y="3862521"/>
            <a:ext cx="2238687" cy="571580"/>
          </a:xfrm>
          <a:prstGeom prst="rect">
            <a:avLst/>
          </a:prstGeom>
        </p:spPr>
      </p:pic>
      <p:pic>
        <p:nvPicPr>
          <p:cNvPr id="19" name="Picture 18"/>
          <p:cNvPicPr>
            <a:picLocks noChangeAspect="1"/>
          </p:cNvPicPr>
          <p:nvPr/>
        </p:nvPicPr>
        <p:blipFill>
          <a:blip r:embed="rId5"/>
          <a:stretch>
            <a:fillRect/>
          </a:stretch>
        </p:blipFill>
        <p:spPr>
          <a:xfrm>
            <a:off x="5146886" y="2837048"/>
            <a:ext cx="2772162" cy="600159"/>
          </a:xfrm>
          <a:prstGeom prst="rect">
            <a:avLst/>
          </a:prstGeom>
        </p:spPr>
      </p:pic>
      <p:pic>
        <p:nvPicPr>
          <p:cNvPr id="20" name="Picture 19"/>
          <p:cNvPicPr>
            <a:picLocks noChangeAspect="1"/>
          </p:cNvPicPr>
          <p:nvPr/>
        </p:nvPicPr>
        <p:blipFill>
          <a:blip r:embed="rId6"/>
          <a:stretch>
            <a:fillRect/>
          </a:stretch>
        </p:blipFill>
        <p:spPr>
          <a:xfrm>
            <a:off x="5146886" y="1948258"/>
            <a:ext cx="1714739" cy="600159"/>
          </a:xfrm>
          <a:prstGeom prst="rect">
            <a:avLst/>
          </a:prstGeom>
        </p:spPr>
      </p:pic>
      <p:sp>
        <p:nvSpPr>
          <p:cNvPr id="21" name="Rounded Rectangle 20"/>
          <p:cNvSpPr/>
          <p:nvPr/>
        </p:nvSpPr>
        <p:spPr>
          <a:xfrm>
            <a:off x="473627" y="1881810"/>
            <a:ext cx="4098373" cy="4452731"/>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58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endParaRPr lang="en-US" sz="2400" b="1" dirty="0">
              <a:solidFill>
                <a:srgbClr val="64C7E9"/>
              </a:solidFill>
              <a:latin typeface="UTM Helve" panose="02040603050506020204" pitchFamily="18" charset="0"/>
              <a:ea typeface="Roboto" pitchFamily="2" charset="0"/>
            </a:endParaRPr>
          </a:p>
        </p:txBody>
      </p:sp>
      <p:sp>
        <p:nvSpPr>
          <p:cNvPr id="6" name="Rectangle 5"/>
          <p:cNvSpPr/>
          <p:nvPr/>
        </p:nvSpPr>
        <p:spPr>
          <a:xfrm>
            <a:off x="644352" y="288997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790491"/>
            <a:ext cx="3436673" cy="707886"/>
          </a:xfrm>
          <a:prstGeom prst="rect">
            <a:avLst/>
          </a:prstGeom>
          <a:noFill/>
        </p:spPr>
        <p:txBody>
          <a:bodyPr wrap="square" rtlCol="0">
            <a:spAutoFit/>
          </a:bodyPr>
          <a:lstStyle/>
          <a:p>
            <a:r>
              <a:rPr lang="en-US" sz="2000" dirty="0" smtClean="0">
                <a:cs typeface="Arial" panose="020B0604020202020204" pitchFamily="34" charset="0"/>
              </a:rPr>
              <a:t>Nhấn nút A thì bật đèn RGB LED số 0 với màu Đỏ</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426054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2" y="559136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Thao tác với Makcode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pic>
        <p:nvPicPr>
          <p:cNvPr id="23" name="Picture 22"/>
          <p:cNvPicPr>
            <a:picLocks noChangeAspect="1"/>
          </p:cNvPicPr>
          <p:nvPr/>
        </p:nvPicPr>
        <p:blipFill>
          <a:blip r:embed="rId3"/>
          <a:stretch>
            <a:fillRect/>
          </a:stretch>
        </p:blipFill>
        <p:spPr>
          <a:xfrm>
            <a:off x="4721207" y="2461309"/>
            <a:ext cx="2429214" cy="1200318"/>
          </a:xfrm>
          <a:prstGeom prst="rect">
            <a:avLst/>
          </a:prstGeom>
        </p:spPr>
      </p:pic>
      <p:pic>
        <p:nvPicPr>
          <p:cNvPr id="24" name="Picture 23"/>
          <p:cNvPicPr>
            <a:picLocks noChangeAspect="1"/>
          </p:cNvPicPr>
          <p:nvPr/>
        </p:nvPicPr>
        <p:blipFill>
          <a:blip r:embed="rId4"/>
          <a:stretch>
            <a:fillRect/>
          </a:stretch>
        </p:blipFill>
        <p:spPr>
          <a:xfrm>
            <a:off x="4695611" y="3834783"/>
            <a:ext cx="2400635" cy="1143160"/>
          </a:xfrm>
          <a:prstGeom prst="rect">
            <a:avLst/>
          </a:prstGeom>
        </p:spPr>
      </p:pic>
      <p:sp>
        <p:nvSpPr>
          <p:cNvPr id="25" name="TextBox 24"/>
          <p:cNvSpPr txBox="1"/>
          <p:nvPr/>
        </p:nvSpPr>
        <p:spPr>
          <a:xfrm>
            <a:off x="924201" y="4128960"/>
            <a:ext cx="3436673" cy="707886"/>
          </a:xfrm>
          <a:prstGeom prst="rect">
            <a:avLst/>
          </a:prstGeom>
          <a:noFill/>
        </p:spPr>
        <p:txBody>
          <a:bodyPr wrap="square" rtlCol="0">
            <a:spAutoFit/>
          </a:bodyPr>
          <a:lstStyle/>
          <a:p>
            <a:r>
              <a:rPr lang="en-US" sz="2000" dirty="0" smtClean="0">
                <a:cs typeface="Arial" panose="020B0604020202020204" pitchFamily="34" charset="0"/>
              </a:rPr>
              <a:t>Nhấn nút B thì bật đèn RGB LED số 1 với màu Blue</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5467434"/>
            <a:ext cx="3436673" cy="707886"/>
          </a:xfrm>
          <a:prstGeom prst="rect">
            <a:avLst/>
          </a:prstGeom>
          <a:noFill/>
        </p:spPr>
        <p:txBody>
          <a:bodyPr wrap="square" rtlCol="0">
            <a:spAutoFit/>
          </a:bodyPr>
          <a:lstStyle/>
          <a:p>
            <a:r>
              <a:rPr lang="en-US" sz="2000" dirty="0" smtClean="0">
                <a:cs typeface="Arial" panose="020B0604020202020204" pitchFamily="34" charset="0"/>
              </a:rPr>
              <a:t>Nhấn nút A+B thì tắt tất cả đèn RGB LED</a:t>
            </a:r>
            <a:endParaRPr lang="en-US" dirty="0">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5"/>
          <a:stretch>
            <a:fillRect/>
          </a:stretch>
        </p:blipFill>
        <p:spPr>
          <a:xfrm>
            <a:off x="4721207" y="5162695"/>
            <a:ext cx="2086266" cy="1200318"/>
          </a:xfrm>
          <a:prstGeom prst="rect">
            <a:avLst/>
          </a:prstGeom>
        </p:spPr>
      </p:pic>
      <p:sp>
        <p:nvSpPr>
          <p:cNvPr id="29" name="TextBox 28"/>
          <p:cNvSpPr txBox="1"/>
          <p:nvPr/>
        </p:nvSpPr>
        <p:spPr>
          <a:xfrm>
            <a:off x="542728" y="1810720"/>
            <a:ext cx="8113782" cy="400110"/>
          </a:xfrm>
          <a:prstGeom prst="rect">
            <a:avLst/>
          </a:prstGeom>
          <a:noFill/>
        </p:spPr>
        <p:txBody>
          <a:bodyPr wrap="square" rtlCol="0">
            <a:spAutoFit/>
          </a:bodyPr>
          <a:lstStyle/>
          <a:p>
            <a:r>
              <a:rPr lang="en-US" sz="2000" dirty="0" smtClean="0">
                <a:cs typeface="Arial" panose="020B0604020202020204" pitchFamily="34" charset="0"/>
              </a:rPr>
              <a:t>Ví dụ tham khảo về cách bật và tắt, chọn màu cho các đèn RGB LED</a:t>
            </a:r>
            <a:endParaRPr lang="en-US" dirty="0">
              <a:latin typeface="Arial" panose="020B0604020202020204" pitchFamily="34" charset="0"/>
              <a:cs typeface="Arial" panose="020B0604020202020204" pitchFamily="34" charset="0"/>
            </a:endParaRPr>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0421" y="4818903"/>
            <a:ext cx="1425474" cy="1544913"/>
          </a:xfrm>
          <a:prstGeom prst="rect">
            <a:avLst/>
          </a:prstGeom>
        </p:spPr>
      </p:pic>
    </p:spTree>
    <p:extLst>
      <p:ext uri="{BB962C8B-B14F-4D97-AF65-F5344CB8AC3E}">
        <p14:creationId xmlns:p14="http://schemas.microsoft.com/office/powerpoint/2010/main" val="996229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581</TotalTime>
  <Words>845</Words>
  <Application>Microsoft Office PowerPoint</Application>
  <PresentationFormat>On-screen Show (4:3)</PresentationFormat>
  <Paragraphs>92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321</cp:revision>
  <dcterms:created xsi:type="dcterms:W3CDTF">2023-04-21T02:43:36Z</dcterms:created>
  <dcterms:modified xsi:type="dcterms:W3CDTF">2023-05-12T02:47:32Z</dcterms:modified>
</cp:coreProperties>
</file>