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80" r:id="rId3"/>
    <p:sldId id="290" r:id="rId4"/>
    <p:sldId id="291" r:id="rId5"/>
    <p:sldId id="282" r:id="rId6"/>
    <p:sldId id="292" r:id="rId7"/>
    <p:sldId id="293" r:id="rId8"/>
    <p:sldId id="266" r:id="rId9"/>
    <p:sldId id="268" r:id="rId10"/>
    <p:sldId id="287" r:id="rId11"/>
    <p:sldId id="288" r:id="rId12"/>
    <p:sldId id="29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77"/>
    <a:srgbClr val="C232CD"/>
    <a:srgbClr val="F08093"/>
    <a:srgbClr val="7BCDC2"/>
    <a:srgbClr val="6C4BC1"/>
    <a:srgbClr val="5EB130"/>
    <a:srgbClr val="CD0065"/>
    <a:srgbClr val="64C7E9"/>
    <a:srgbClr val="A8589E"/>
    <a:srgbClr val="FEC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C4BC1"/>
              </a:gs>
              <a:gs pos="91000">
                <a:srgbClr val="7BCDC2"/>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C4BC1"/>
              </a:gs>
              <a:gs pos="91000">
                <a:srgbClr val="7BCDC2"/>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p:cNvSpPr/>
          <p:nvPr userDrawn="1"/>
        </p:nvSpPr>
        <p:spPr>
          <a:xfrm>
            <a:off x="0" y="6648450"/>
            <a:ext cx="9144000" cy="209550"/>
          </a:xfrm>
          <a:prstGeom prst="rect">
            <a:avLst/>
          </a:prstGeom>
          <a:gradFill flip="none" rotWithShape="1">
            <a:gsLst>
              <a:gs pos="15000">
                <a:srgbClr val="6C4BC1"/>
              </a:gs>
              <a:gs pos="91000">
                <a:srgbClr val="7BCDC2"/>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a:t>
            </a:r>
            <a:r>
              <a:rPr lang="en-US" sz="3600" b="1" dirty="0" smtClean="0">
                <a:solidFill>
                  <a:schemeClr val="bg1"/>
                </a:solidFill>
                <a:latin typeface="GT Walsheim Bold" panose="00000800000000000000" pitchFamily="2" charset="0"/>
              </a:rPr>
              <a:t>9</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769441"/>
          </a:xfrm>
          <a:prstGeom prst="rect">
            <a:avLst/>
          </a:prstGeom>
          <a:noFill/>
        </p:spPr>
        <p:txBody>
          <a:bodyPr wrap="square" rtlCol="0">
            <a:spAutoFit/>
          </a:bodyPr>
          <a:lstStyle/>
          <a:p>
            <a:pPr algn="ctr"/>
            <a:r>
              <a:rPr lang="en-US" sz="4400" b="1" dirty="0" smtClean="0">
                <a:solidFill>
                  <a:schemeClr val="bg1"/>
                </a:solidFill>
                <a:latin typeface="GT Walsheim Bold" panose="00000800000000000000" pitchFamily="2" charset="0"/>
                <a:ea typeface="Roboto" pitchFamily="2" charset="0"/>
              </a:rPr>
              <a:t>Compass Sensor</a:t>
            </a:r>
            <a:endParaRPr lang="en-US" sz="44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.3 </a:t>
            </a:r>
            <a:r>
              <a:rPr lang="en-US" sz="2400" b="1" dirty="0" smtClean="0">
                <a:solidFill>
                  <a:srgbClr val="EC5F77"/>
                </a:solidFill>
                <a:latin typeface="UTM Helve" panose="02040603050506020204" pitchFamily="18" charset="0"/>
                <a:ea typeface="Roboto" pitchFamily="2" charset="0"/>
              </a:rPr>
              <a:t>Hoạt </a:t>
            </a:r>
            <a:r>
              <a:rPr lang="en-US" sz="2400" b="1" dirty="0">
                <a:solidFill>
                  <a:srgbClr val="EC5F77"/>
                </a:solidFill>
                <a:latin typeface="UTM Helve" panose="02040603050506020204" pitchFamily="18" charset="0"/>
                <a:ea typeface="Roboto" pitchFamily="2" charset="0"/>
              </a:rPr>
              <a:t>động học viên</a:t>
            </a:r>
          </a:p>
        </p:txBody>
      </p:sp>
      <p:sp>
        <p:nvSpPr>
          <p:cNvPr id="7" name="TextBox 6"/>
          <p:cNvSpPr txBox="1"/>
          <p:nvPr/>
        </p:nvSpPr>
        <p:spPr>
          <a:xfrm>
            <a:off x="1098981" y="1272143"/>
            <a:ext cx="477173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Công viên động vật hoang dã</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1" name="Rectangle 10"/>
          <p:cNvSpPr/>
          <p:nvPr/>
        </p:nvSpPr>
        <p:spPr>
          <a:xfrm>
            <a:off x="418920" y="1761309"/>
            <a:ext cx="4954594" cy="2246769"/>
          </a:xfrm>
          <a:prstGeom prst="rect">
            <a:avLst/>
          </a:prstGeom>
        </p:spPr>
        <p:txBody>
          <a:bodyPr wrap="square">
            <a:spAutoFit/>
          </a:bodyPr>
          <a:lstStyle/>
          <a:p>
            <a:r>
              <a:rPr lang="vi-VN" sz="2000" dirty="0"/>
              <a:t>Nhà trường tổ chức cho các bạn nhỏ hoạt động ngoài giờ, tham quan công viên động vật hoang dã. Hướng dẫn viên của công viên có giới thiệu rằng - hướng 45 độ là nơi mấy bạn Gấu sinh sống. </a:t>
            </a:r>
            <a:r>
              <a:rPr lang="en-US" sz="2000" dirty="0" smtClean="0"/>
              <a:t>Vì vậy</a:t>
            </a:r>
            <a:r>
              <a:rPr lang="vi-VN" sz="2000" dirty="0" smtClean="0"/>
              <a:t> </a:t>
            </a:r>
            <a:r>
              <a:rPr lang="vi-VN" sz="2000" dirty="0"/>
              <a:t>các bạn nhỏ không nên đến quá gần các bạn Gấu nhé !</a:t>
            </a:r>
            <a:endParaRPr lang="en-US" sz="2000" dirty="0"/>
          </a:p>
        </p:txBody>
      </p:sp>
      <p:sp>
        <p:nvSpPr>
          <p:cNvPr id="18" name="Rectangle 17"/>
          <p:cNvSpPr/>
          <p:nvPr/>
        </p:nvSpPr>
        <p:spPr>
          <a:xfrm>
            <a:off x="542728" y="414023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770775" y="4008594"/>
            <a:ext cx="5099937"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Dùng micro:bit tạo một</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La Bàn </a:t>
            </a:r>
            <a:r>
              <a:rPr lang="vi-VN" sz="2000" b="0" dirty="0" smtClean="0">
                <a:solidFill>
                  <a:schemeClr val="tx1">
                    <a:lumMod val="95000"/>
                    <a:lumOff val="5000"/>
                  </a:schemeClr>
                </a:solidFill>
                <a:ea typeface="Roboto Condensed" pitchFamily="2" charset="0"/>
              </a:rPr>
              <a:t>k</a:t>
            </a:r>
            <a:r>
              <a:rPr lang="en-US" sz="2000" b="0" dirty="0" smtClean="0">
                <a:solidFill>
                  <a:schemeClr val="tx1">
                    <a:lumMod val="95000"/>
                    <a:lumOff val="5000"/>
                  </a:schemeClr>
                </a:solidFill>
                <a:ea typeface="Roboto Condensed" pitchFamily="2" charset="0"/>
              </a:rPr>
              <a:t>ỹ</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thuật số để xác định vị trí nơi mấy bạn Gấu </a:t>
            </a:r>
            <a:r>
              <a:rPr lang="vi-VN" sz="2000" b="0" dirty="0" smtClean="0">
                <a:solidFill>
                  <a:schemeClr val="tx1">
                    <a:lumMod val="95000"/>
                    <a:lumOff val="5000"/>
                  </a:schemeClr>
                </a:solidFill>
                <a:ea typeface="Roboto Condensed" pitchFamily="2" charset="0"/>
              </a:rPr>
              <a:t>ở</a:t>
            </a:r>
            <a:r>
              <a:rPr lang="en-US" sz="2000" b="0" dirty="0" smtClean="0">
                <a:solidFill>
                  <a:schemeClr val="tx1">
                    <a:lumMod val="95000"/>
                    <a:lumOff val="5000"/>
                  </a:schemeClr>
                </a:solidFill>
                <a:ea typeface="Roboto Condensed" pitchFamily="2" charset="0"/>
              </a:rPr>
              <a:t>. </a:t>
            </a:r>
          </a:p>
        </p:txBody>
      </p:sp>
      <p:sp>
        <p:nvSpPr>
          <p:cNvPr id="20" name="Rectangle 19"/>
          <p:cNvSpPr/>
          <p:nvPr/>
        </p:nvSpPr>
        <p:spPr>
          <a:xfrm>
            <a:off x="542728" y="4882351"/>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770775" y="4750715"/>
            <a:ext cx="5099937"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đúng hướng 45 độ thì tạo một biểu tượng Sonar nhấp nháy</a:t>
            </a:r>
            <a:endParaRPr lang="en-US" sz="2000" b="0" dirty="0" smtClean="0">
              <a:solidFill>
                <a:schemeClr val="tx1">
                  <a:lumMod val="95000"/>
                  <a:lumOff val="5000"/>
                </a:schemeClr>
              </a:solidFill>
              <a:ea typeface="Roboto Condensed" pitchFamily="2" charset="0"/>
            </a:endParaRPr>
          </a:p>
        </p:txBody>
      </p:sp>
      <p:sp>
        <p:nvSpPr>
          <p:cNvPr id="22" name="Rectangle 21"/>
          <p:cNvSpPr/>
          <p:nvPr/>
        </p:nvSpPr>
        <p:spPr>
          <a:xfrm>
            <a:off x="542728" y="569073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a:xfrm>
            <a:off x="770775" y="5559098"/>
            <a:ext cx="5099937"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Chạm vào logo thì hiển thị kết quả cảm biến đo được ra màn hình LED</a:t>
            </a:r>
            <a:endParaRPr lang="en-US" sz="2000" b="0" dirty="0" smtClean="0">
              <a:solidFill>
                <a:schemeClr val="tx1">
                  <a:lumMod val="95000"/>
                  <a:lumOff val="5000"/>
                </a:schemeClr>
              </a:solidFill>
              <a:ea typeface="Roboto Condensed" pitchFamily="2"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982" y="1537432"/>
            <a:ext cx="3759907" cy="2099574"/>
          </a:xfrm>
          <a:prstGeom prst="rect">
            <a:avLst/>
          </a:prstGeom>
        </p:spPr>
      </p:pic>
      <p:grpSp>
        <p:nvGrpSpPr>
          <p:cNvPr id="27" name="Group 26"/>
          <p:cNvGrpSpPr/>
          <p:nvPr/>
        </p:nvGrpSpPr>
        <p:grpSpPr>
          <a:xfrm>
            <a:off x="5870712" y="4008078"/>
            <a:ext cx="2873483" cy="1213073"/>
            <a:chOff x="5753682" y="3672485"/>
            <a:chExt cx="3565367" cy="1505160"/>
          </a:xfrm>
        </p:grpSpPr>
        <p:pic>
          <p:nvPicPr>
            <p:cNvPr id="24" name="Picture 23"/>
            <p:cNvPicPr>
              <a:picLocks noChangeAspect="1"/>
            </p:cNvPicPr>
            <p:nvPr/>
          </p:nvPicPr>
          <p:blipFill>
            <a:blip r:embed="rId4"/>
            <a:stretch>
              <a:fillRect/>
            </a:stretch>
          </p:blipFill>
          <p:spPr>
            <a:xfrm>
              <a:off x="5753682" y="3672485"/>
              <a:ext cx="1162212" cy="1505160"/>
            </a:xfrm>
            <a:prstGeom prst="rect">
              <a:avLst/>
            </a:prstGeom>
          </p:spPr>
        </p:pic>
        <p:pic>
          <p:nvPicPr>
            <p:cNvPr id="25" name="Picture 24"/>
            <p:cNvPicPr>
              <a:picLocks noChangeAspect="1"/>
            </p:cNvPicPr>
            <p:nvPr/>
          </p:nvPicPr>
          <p:blipFill>
            <a:blip r:embed="rId5"/>
            <a:stretch>
              <a:fillRect/>
            </a:stretch>
          </p:blipFill>
          <p:spPr>
            <a:xfrm>
              <a:off x="6940970" y="3696301"/>
              <a:ext cx="1162212" cy="1457528"/>
            </a:xfrm>
            <a:prstGeom prst="rect">
              <a:avLst/>
            </a:prstGeom>
          </p:spPr>
        </p:pic>
        <p:pic>
          <p:nvPicPr>
            <p:cNvPr id="26" name="Picture 25"/>
            <p:cNvPicPr>
              <a:picLocks noChangeAspect="1"/>
            </p:cNvPicPr>
            <p:nvPr/>
          </p:nvPicPr>
          <p:blipFill>
            <a:blip r:embed="rId6"/>
            <a:stretch>
              <a:fillRect/>
            </a:stretch>
          </p:blipFill>
          <p:spPr>
            <a:xfrm>
              <a:off x="8128258" y="3696301"/>
              <a:ext cx="1190791" cy="1457528"/>
            </a:xfrm>
            <a:prstGeom prst="rect">
              <a:avLst/>
            </a:prstGeom>
          </p:spPr>
        </p:pic>
      </p:grpSp>
      <p:sp>
        <p:nvSpPr>
          <p:cNvPr id="28" name="Title 1"/>
          <p:cNvSpPr txBox="1">
            <a:spLocks/>
          </p:cNvSpPr>
          <p:nvPr/>
        </p:nvSpPr>
        <p:spPr>
          <a:xfrm>
            <a:off x="5724938" y="5365872"/>
            <a:ext cx="2886177" cy="38645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600" b="0" i="1" dirty="0" smtClean="0">
                <a:solidFill>
                  <a:schemeClr val="tx1">
                    <a:lumMod val="95000"/>
                    <a:lumOff val="5000"/>
                  </a:schemeClr>
                </a:solidFill>
                <a:ea typeface="Roboto Condensed" pitchFamily="2" charset="0"/>
              </a:rPr>
              <a:t>Tạo Sonar với 3 hình trên</a:t>
            </a:r>
          </a:p>
        </p:txBody>
      </p:sp>
    </p:spTree>
    <p:extLst>
      <p:ext uri="{BB962C8B-B14F-4D97-AF65-F5344CB8AC3E}">
        <p14:creationId xmlns:p14="http://schemas.microsoft.com/office/powerpoint/2010/main" val="248383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.3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7" name="TextBox 6"/>
          <p:cNvSpPr txBox="1"/>
          <p:nvPr/>
        </p:nvSpPr>
        <p:spPr>
          <a:xfrm>
            <a:off x="1098981" y="1272143"/>
            <a:ext cx="3764567"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Hòn </a:t>
            </a:r>
            <a:r>
              <a:rPr lang="en-US" sz="2400" b="1" dirty="0" smtClean="0">
                <a:solidFill>
                  <a:schemeClr val="tx1">
                    <a:lumMod val="85000"/>
                    <a:lumOff val="15000"/>
                  </a:schemeClr>
                </a:solidFill>
                <a:latin typeface="UTM Helve" panose="02040603050506020204" pitchFamily="18" charset="0"/>
                <a:ea typeface="Roboto" pitchFamily="2" charset="0"/>
              </a:rPr>
              <a:t>Đảo </a:t>
            </a:r>
            <a:r>
              <a:rPr lang="en-US" sz="2400" b="1" dirty="0">
                <a:solidFill>
                  <a:schemeClr val="tx1">
                    <a:lumMod val="85000"/>
                    <a:lumOff val="15000"/>
                  </a:schemeClr>
                </a:solidFill>
                <a:latin typeface="UTM Helve" panose="02040603050506020204" pitchFamily="18" charset="0"/>
                <a:ea typeface="Roboto" pitchFamily="2" charset="0"/>
              </a:rPr>
              <a:t>Chứa Kho Báu</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1" name="Title 1"/>
          <p:cNvSpPr txBox="1">
            <a:spLocks/>
          </p:cNvSpPr>
          <p:nvPr/>
        </p:nvSpPr>
        <p:spPr>
          <a:xfrm>
            <a:off x="542728" y="1862929"/>
            <a:ext cx="8018176" cy="9970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Theo truyền thuyết kể rằng tại một hòn đảo xa xôi tại một vùng biển hướng Đông Bắc từng có một chiếc thuyền chở đầy kho báu bị sóng biển đánh dạt vào bờ.</a:t>
            </a:r>
            <a:endParaRPr lang="en-US" sz="2000" b="0" dirty="0" smtClean="0">
              <a:solidFill>
                <a:schemeClr val="tx1">
                  <a:lumMod val="95000"/>
                  <a:lumOff val="5000"/>
                </a:schemeClr>
              </a:solidFill>
              <a:ea typeface="Roboto Condensed" pitchFamily="2" charset="0"/>
            </a:endParaRPr>
          </a:p>
        </p:txBody>
      </p:sp>
      <p:sp>
        <p:nvSpPr>
          <p:cNvPr id="23" name="Title 1"/>
          <p:cNvSpPr txBox="1">
            <a:spLocks/>
          </p:cNvSpPr>
          <p:nvPr/>
        </p:nvSpPr>
        <p:spPr>
          <a:xfrm>
            <a:off x="542728" y="3059402"/>
            <a:ext cx="3859410" cy="76144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Có rất nhiều người đã đổ xô đi tìm nhưng vẫn chưa tìm ra vì họ không xác định đướng hướng đi đến hòn đảo trên biển khơi mênh mông</a:t>
            </a:r>
            <a:endParaRPr lang="en-US" sz="2000" b="0" dirty="0" smtClean="0">
              <a:solidFill>
                <a:schemeClr val="tx1">
                  <a:lumMod val="95000"/>
                  <a:lumOff val="5000"/>
                </a:schemeClr>
              </a:solidFill>
              <a:ea typeface="Roboto Condensed" pitchFamily="2" charset="0"/>
            </a:endParaRPr>
          </a:p>
        </p:txBody>
      </p:sp>
      <p:sp>
        <p:nvSpPr>
          <p:cNvPr id="27" name="Title 1"/>
          <p:cNvSpPr txBox="1">
            <a:spLocks/>
          </p:cNvSpPr>
          <p:nvPr/>
        </p:nvSpPr>
        <p:spPr>
          <a:xfrm>
            <a:off x="542728" y="4760884"/>
            <a:ext cx="4029272" cy="162666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Các bạn nhỏ hãy làm một chương trình La bàn để có thể giúp những người tìm kiếm kho báu xác định đúng hướng đi của mình</a:t>
            </a:r>
            <a:endParaRPr lang="en-US" sz="2000" b="0" dirty="0" smtClean="0">
              <a:solidFill>
                <a:schemeClr val="tx1">
                  <a:lumMod val="95000"/>
                  <a:lumOff val="5000"/>
                </a:schemeClr>
              </a:solidFill>
              <a:ea typeface="Roboto Condensed" pitchFamily="2" charset="0"/>
            </a:endParaRPr>
          </a:p>
        </p:txBody>
      </p:sp>
      <p:pic>
        <p:nvPicPr>
          <p:cNvPr id="1026" name="Picture 2" descr="Vector island with treasure and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59402"/>
            <a:ext cx="4024405" cy="343295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9407" y="2672000"/>
            <a:ext cx="938488" cy="954912"/>
          </a:xfrm>
          <a:prstGeom prst="rect">
            <a:avLst/>
          </a:prstGeom>
        </p:spPr>
      </p:pic>
    </p:spTree>
    <p:extLst>
      <p:ext uri="{BB962C8B-B14F-4D97-AF65-F5344CB8AC3E}">
        <p14:creationId xmlns:p14="http://schemas.microsoft.com/office/powerpoint/2010/main" val="312314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.3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7" name="TextBox 6"/>
          <p:cNvSpPr txBox="1"/>
          <p:nvPr/>
        </p:nvSpPr>
        <p:spPr>
          <a:xfrm>
            <a:off x="1098981" y="1272143"/>
            <a:ext cx="3764567"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Hòn </a:t>
            </a:r>
            <a:r>
              <a:rPr lang="en-US" sz="2400" b="1" dirty="0" smtClean="0">
                <a:solidFill>
                  <a:schemeClr val="tx1">
                    <a:lumMod val="85000"/>
                    <a:lumOff val="15000"/>
                  </a:schemeClr>
                </a:solidFill>
                <a:latin typeface="UTM Helve" panose="02040603050506020204" pitchFamily="18" charset="0"/>
                <a:ea typeface="Roboto" pitchFamily="2" charset="0"/>
              </a:rPr>
              <a:t>Đảo </a:t>
            </a:r>
            <a:r>
              <a:rPr lang="en-US" sz="2400" b="1" dirty="0">
                <a:solidFill>
                  <a:schemeClr val="tx1">
                    <a:lumMod val="85000"/>
                    <a:lumOff val="15000"/>
                  </a:schemeClr>
                </a:solidFill>
                <a:latin typeface="UTM Helve" panose="02040603050506020204" pitchFamily="18" charset="0"/>
                <a:ea typeface="Roboto" pitchFamily="2" charset="0"/>
              </a:rPr>
              <a:t>Chứa Kho Báu</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8" name="Rounded Rectangle 17"/>
          <p:cNvSpPr/>
          <p:nvPr/>
        </p:nvSpPr>
        <p:spPr>
          <a:xfrm>
            <a:off x="542728" y="2020965"/>
            <a:ext cx="8110942" cy="3923139"/>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2898" y="2432699"/>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itle 1"/>
          <p:cNvSpPr txBox="1">
            <a:spLocks/>
          </p:cNvSpPr>
          <p:nvPr/>
        </p:nvSpPr>
        <p:spPr>
          <a:xfrm>
            <a:off x="927938" y="2301063"/>
            <a:ext cx="7606462" cy="40363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Sử dụng một biến compass để lưu trữ giá trị cảm biến đo được</a:t>
            </a:r>
            <a:endParaRPr lang="en-US" sz="1600" b="0" dirty="0" smtClean="0">
              <a:solidFill>
                <a:schemeClr val="tx1">
                  <a:lumMod val="95000"/>
                  <a:lumOff val="5000"/>
                </a:schemeClr>
              </a:solidFill>
              <a:ea typeface="Roboto Condensed" pitchFamily="2" charset="0"/>
            </a:endParaRPr>
          </a:p>
        </p:txBody>
      </p:sp>
      <p:sp>
        <p:nvSpPr>
          <p:cNvPr id="5" name="Rounded Rectangle 4"/>
          <p:cNvSpPr/>
          <p:nvPr/>
        </p:nvSpPr>
        <p:spPr>
          <a:xfrm>
            <a:off x="418920" y="1795004"/>
            <a:ext cx="2650435" cy="445186"/>
          </a:xfrm>
          <a:prstGeom prst="roundRect">
            <a:avLst>
              <a:gd name="adj" fmla="val 50000"/>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Hướng dẫn thực hiện</a:t>
            </a:r>
            <a:endParaRPr lang="en-US" dirty="0"/>
          </a:p>
        </p:txBody>
      </p:sp>
      <p:sp>
        <p:nvSpPr>
          <p:cNvPr id="20" name="Rectangle 19"/>
          <p:cNvSpPr/>
          <p:nvPr/>
        </p:nvSpPr>
        <p:spPr>
          <a:xfrm>
            <a:off x="746820" y="3273446"/>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27"/>
          <p:cNvSpPr/>
          <p:nvPr/>
        </p:nvSpPr>
        <p:spPr>
          <a:xfrm>
            <a:off x="746820" y="276763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Title 1"/>
          <p:cNvSpPr txBox="1">
            <a:spLocks/>
          </p:cNvSpPr>
          <p:nvPr/>
        </p:nvSpPr>
        <p:spPr>
          <a:xfrm>
            <a:off x="927938" y="2638793"/>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45 độ và thì hiển thị ra màn hình LED ký tự NE và phát ra âm thành bip bip để báo hướng đi đúng</a:t>
            </a:r>
            <a:endParaRPr lang="en-US" sz="1600" b="0" dirty="0" smtClean="0">
              <a:solidFill>
                <a:schemeClr val="tx1">
                  <a:lumMod val="95000"/>
                  <a:lumOff val="5000"/>
                </a:schemeClr>
              </a:solidFill>
              <a:ea typeface="Roboto Condensed" pitchFamily="2" charset="0"/>
            </a:endParaRPr>
          </a:p>
        </p:txBody>
      </p:sp>
      <p:sp>
        <p:nvSpPr>
          <p:cNvPr id="33" name="Title 1"/>
          <p:cNvSpPr txBox="1">
            <a:spLocks/>
          </p:cNvSpPr>
          <p:nvPr/>
        </p:nvSpPr>
        <p:spPr>
          <a:xfrm>
            <a:off x="927938" y="3202696"/>
            <a:ext cx="7460688"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135 độ và thì hiển thị ra màn hình LED ký tự SE</a:t>
            </a:r>
            <a:endParaRPr lang="en-US" sz="1600" b="0" dirty="0" smtClean="0">
              <a:solidFill>
                <a:schemeClr val="tx1">
                  <a:lumMod val="95000"/>
                  <a:lumOff val="5000"/>
                </a:schemeClr>
              </a:solidFill>
              <a:ea typeface="Roboto Condensed" pitchFamily="2" charset="0"/>
            </a:endParaRPr>
          </a:p>
        </p:txBody>
      </p:sp>
      <p:sp>
        <p:nvSpPr>
          <p:cNvPr id="34" name="Rectangle 33"/>
          <p:cNvSpPr/>
          <p:nvPr/>
        </p:nvSpPr>
        <p:spPr>
          <a:xfrm>
            <a:off x="746820" y="374527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 name="Title 1"/>
          <p:cNvSpPr txBox="1">
            <a:spLocks/>
          </p:cNvSpPr>
          <p:nvPr/>
        </p:nvSpPr>
        <p:spPr>
          <a:xfrm>
            <a:off x="927938" y="3661276"/>
            <a:ext cx="7460688"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&gt; 135 độ và &lt; 225 độ và thì hiển thị ra màn hình LED ký tự S</a:t>
            </a:r>
            <a:endParaRPr lang="en-US" sz="1600" b="0" dirty="0" smtClean="0">
              <a:solidFill>
                <a:schemeClr val="tx1">
                  <a:lumMod val="95000"/>
                  <a:lumOff val="5000"/>
                </a:schemeClr>
              </a:solidFill>
              <a:ea typeface="Roboto Condensed" pitchFamily="2" charset="0"/>
            </a:endParaRPr>
          </a:p>
        </p:txBody>
      </p:sp>
      <p:sp>
        <p:nvSpPr>
          <p:cNvPr id="36" name="Rectangle 35"/>
          <p:cNvSpPr/>
          <p:nvPr/>
        </p:nvSpPr>
        <p:spPr>
          <a:xfrm>
            <a:off x="746820" y="4223609"/>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7" name="Title 1"/>
          <p:cNvSpPr txBox="1">
            <a:spLocks/>
          </p:cNvSpPr>
          <p:nvPr/>
        </p:nvSpPr>
        <p:spPr>
          <a:xfrm>
            <a:off x="927938" y="4139607"/>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225 độ và thì hiển thị ra màn hình LED ký tự SW</a:t>
            </a:r>
            <a:endParaRPr lang="en-US" sz="1600" b="0" dirty="0" smtClean="0">
              <a:solidFill>
                <a:schemeClr val="tx1">
                  <a:lumMod val="95000"/>
                  <a:lumOff val="5000"/>
                </a:schemeClr>
              </a:solidFill>
              <a:ea typeface="Roboto Condensed" pitchFamily="2" charset="0"/>
            </a:endParaRPr>
          </a:p>
        </p:txBody>
      </p:sp>
      <p:sp>
        <p:nvSpPr>
          <p:cNvPr id="38" name="Rectangle 37"/>
          <p:cNvSpPr/>
          <p:nvPr/>
        </p:nvSpPr>
        <p:spPr>
          <a:xfrm>
            <a:off x="746820" y="4684622"/>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9" name="Title 1"/>
          <p:cNvSpPr txBox="1">
            <a:spLocks/>
          </p:cNvSpPr>
          <p:nvPr/>
        </p:nvSpPr>
        <p:spPr>
          <a:xfrm>
            <a:off x="927938" y="4627124"/>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&gt; 225 độ và &lt; 315 độ và thì hiển thị ra màn hình LED ký tự W</a:t>
            </a:r>
            <a:endParaRPr lang="en-US" sz="1600" b="0" dirty="0" smtClean="0">
              <a:solidFill>
                <a:schemeClr val="tx1">
                  <a:lumMod val="95000"/>
                  <a:lumOff val="5000"/>
                </a:schemeClr>
              </a:solidFill>
              <a:ea typeface="Roboto Condensed" pitchFamily="2" charset="0"/>
            </a:endParaRPr>
          </a:p>
        </p:txBody>
      </p:sp>
      <p:sp>
        <p:nvSpPr>
          <p:cNvPr id="40" name="Rectangle 39"/>
          <p:cNvSpPr/>
          <p:nvPr/>
        </p:nvSpPr>
        <p:spPr>
          <a:xfrm>
            <a:off x="746820" y="512304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Title 1"/>
          <p:cNvSpPr txBox="1">
            <a:spLocks/>
          </p:cNvSpPr>
          <p:nvPr/>
        </p:nvSpPr>
        <p:spPr>
          <a:xfrm>
            <a:off x="927938" y="5052294"/>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315 độ và thì hiển thị ra màn hình LED ký tự NW</a:t>
            </a:r>
            <a:endParaRPr lang="en-US" sz="1600" b="0" dirty="0" smtClean="0">
              <a:solidFill>
                <a:schemeClr val="tx1">
                  <a:lumMod val="95000"/>
                  <a:lumOff val="5000"/>
                </a:schemeClr>
              </a:solidFill>
              <a:ea typeface="Roboto Condensed" pitchFamily="2" charset="0"/>
            </a:endParaRPr>
          </a:p>
        </p:txBody>
      </p:sp>
      <p:sp>
        <p:nvSpPr>
          <p:cNvPr id="42" name="Rectangle 41"/>
          <p:cNvSpPr/>
          <p:nvPr/>
        </p:nvSpPr>
        <p:spPr>
          <a:xfrm>
            <a:off x="746820" y="552226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Title 1"/>
          <p:cNvSpPr txBox="1">
            <a:spLocks/>
          </p:cNvSpPr>
          <p:nvPr/>
        </p:nvSpPr>
        <p:spPr>
          <a:xfrm>
            <a:off x="927938" y="5438262"/>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Khoảng còn lại là hướng Bắc thì hiển thị ra màn hình LED ký tự N</a:t>
            </a:r>
            <a:endParaRPr lang="en-US" sz="1600" b="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3949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.1 </a:t>
            </a:r>
            <a:r>
              <a:rPr lang="en-US" sz="2400" b="1" dirty="0" smtClean="0">
                <a:solidFill>
                  <a:srgbClr val="EC5F77"/>
                </a:solidFill>
                <a:latin typeface="UTM Helve" panose="02040603050506020204" pitchFamily="18" charset="0"/>
                <a:ea typeface="Roboto" pitchFamily="2" charset="0"/>
              </a:rPr>
              <a:t>Giới thiệu La Bàn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98981" y="1272143"/>
            <a:ext cx="461270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Định nghĩa la bàn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9" name="Rounded Rectangle 8"/>
          <p:cNvSpPr/>
          <p:nvPr/>
        </p:nvSpPr>
        <p:spPr>
          <a:xfrm>
            <a:off x="542727" y="1907269"/>
            <a:ext cx="5168959" cy="4324513"/>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630576" y="2020964"/>
            <a:ext cx="5081110" cy="2272909"/>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dirty="0">
                <a:solidFill>
                  <a:schemeClr val="tx1">
                    <a:lumMod val="95000"/>
                    <a:lumOff val="5000"/>
                  </a:schemeClr>
                </a:solidFill>
                <a:ea typeface="Roboto Condensed" pitchFamily="2" charset="0"/>
              </a:rPr>
              <a:t>La bàn </a:t>
            </a:r>
            <a:r>
              <a:rPr lang="vi-VN" sz="2000" b="0" dirty="0">
                <a:solidFill>
                  <a:schemeClr val="tx1">
                    <a:lumMod val="95000"/>
                    <a:lumOff val="5000"/>
                  </a:schemeClr>
                </a:solidFill>
                <a:ea typeface="Roboto Condensed" pitchFamily="2" charset="0"/>
              </a:rPr>
              <a:t>(cũng gọi là Từ kế hay Kim chỉ Nam) là dụng cụ dùng để xác định phương hướng trong không gian nhất định. La bàn được ứng dụng nhiều trong các hoạt động đi biển, vào rừng, sa mạc, hướng bay của máy bay, tàu thủy, tàu ngầm, tên lửa, tàu vũ trụ,...</a:t>
            </a:r>
            <a:endParaRPr lang="en-US" sz="2000" dirty="0" smtClean="0">
              <a:solidFill>
                <a:schemeClr val="tx1">
                  <a:lumMod val="95000"/>
                  <a:lumOff val="5000"/>
                </a:schemeClr>
              </a:solidFill>
              <a:ea typeface="Roboto Condensed" pitchFamily="2" charset="0"/>
            </a:endParaRPr>
          </a:p>
        </p:txBody>
      </p:sp>
      <p:sp>
        <p:nvSpPr>
          <p:cNvPr id="15" name="Title 1"/>
          <p:cNvSpPr txBox="1">
            <a:spLocks/>
          </p:cNvSpPr>
          <p:nvPr/>
        </p:nvSpPr>
        <p:spPr>
          <a:xfrm>
            <a:off x="630575" y="4505494"/>
            <a:ext cx="5081111" cy="1645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dirty="0">
                <a:solidFill>
                  <a:schemeClr val="tx1">
                    <a:lumMod val="95000"/>
                    <a:lumOff val="5000"/>
                  </a:schemeClr>
                </a:solidFill>
                <a:ea typeface="Roboto Condensed" pitchFamily="2" charset="0"/>
              </a:rPr>
              <a:t>La bàn kỹ thuật số </a:t>
            </a:r>
            <a:r>
              <a:rPr lang="vi-VN" sz="2000" b="0" dirty="0">
                <a:solidFill>
                  <a:schemeClr val="tx1">
                    <a:lumMod val="95000"/>
                    <a:lumOff val="5000"/>
                  </a:schemeClr>
                </a:solidFill>
                <a:ea typeface="Roboto Condensed" pitchFamily="2" charset="0"/>
              </a:rPr>
              <a:t>là một cảm biến đầu vào phát hiện từ trường. BBC micro:bit của bạn có một la bàn sẵn có có thể phát hiện hướng mà nó đang hướng tới.</a:t>
            </a:r>
            <a:endParaRPr lang="en-US" sz="2000" dirty="0" smtClean="0">
              <a:solidFill>
                <a:schemeClr val="tx1">
                  <a:lumMod val="95000"/>
                  <a:lumOff val="5000"/>
                </a:schemeClr>
              </a:solidFill>
              <a:ea typeface="Roboto Condensed" pitchFamily="2"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894" y="2101311"/>
            <a:ext cx="3193776" cy="3656425"/>
          </a:xfrm>
          <a:prstGeom prst="rect">
            <a:avLst/>
          </a:prstGeom>
        </p:spPr>
      </p:pic>
      <p:sp>
        <p:nvSpPr>
          <p:cNvPr id="17" name="Title 1"/>
          <p:cNvSpPr txBox="1">
            <a:spLocks/>
          </p:cNvSpPr>
          <p:nvPr/>
        </p:nvSpPr>
        <p:spPr>
          <a:xfrm>
            <a:off x="5841141" y="5738358"/>
            <a:ext cx="2683073" cy="32279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600" b="0" i="1" dirty="0" smtClean="0">
                <a:solidFill>
                  <a:schemeClr val="tx1">
                    <a:lumMod val="95000"/>
                    <a:lumOff val="5000"/>
                  </a:schemeClr>
                </a:solidFill>
                <a:ea typeface="Roboto Condensed" pitchFamily="2" charset="0"/>
              </a:rPr>
              <a:t>La bàn trong thực tế</a:t>
            </a:r>
            <a:endParaRPr lang="en-US" sz="160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398833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.1 </a:t>
            </a:r>
            <a:r>
              <a:rPr lang="en-US" sz="2400" b="1" dirty="0" smtClean="0">
                <a:solidFill>
                  <a:srgbClr val="EC5F77"/>
                </a:solidFill>
                <a:latin typeface="UTM Helve" panose="02040603050506020204" pitchFamily="18" charset="0"/>
                <a:ea typeface="Roboto" pitchFamily="2" charset="0"/>
              </a:rPr>
              <a:t>Giới thiệu La Bàn</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078" y="2020748"/>
            <a:ext cx="3810000" cy="3876675"/>
          </a:xfrm>
          <a:prstGeom prst="rect">
            <a:avLst/>
          </a:prstGeom>
        </p:spPr>
      </p:pic>
      <p:sp>
        <p:nvSpPr>
          <p:cNvPr id="6" name="Title 1"/>
          <p:cNvSpPr txBox="1">
            <a:spLocks/>
          </p:cNvSpPr>
          <p:nvPr/>
        </p:nvSpPr>
        <p:spPr>
          <a:xfrm>
            <a:off x="762837" y="2191237"/>
            <a:ext cx="3822415" cy="750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Xác định phương hướng đường đi</a:t>
            </a:r>
          </a:p>
        </p:txBody>
      </p:sp>
      <p:sp>
        <p:nvSpPr>
          <p:cNvPr id="7" name="Rectangle 6"/>
          <p:cNvSpPr/>
          <p:nvPr/>
        </p:nvSpPr>
        <p:spPr>
          <a:xfrm>
            <a:off x="590001" y="2332383"/>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98981" y="1272143"/>
            <a:ext cx="3569097"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Ứng dụng của La bàn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0" name="Title 1"/>
          <p:cNvSpPr txBox="1">
            <a:spLocks/>
          </p:cNvSpPr>
          <p:nvPr/>
        </p:nvSpPr>
        <p:spPr>
          <a:xfrm>
            <a:off x="762837" y="3105637"/>
            <a:ext cx="3822415" cy="167964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La bàn được ứng dụng nhiều trong các hoạt động đi biển, vào rừng, sa mạc, hướng bay của máy bay, tàu thủy, tàu ngầm, tên lửa, tàu vũ trụ,...</a:t>
            </a:r>
            <a:endParaRPr lang="en-US" sz="2000" b="0" dirty="0" smtClean="0">
              <a:solidFill>
                <a:schemeClr val="tx1">
                  <a:lumMod val="95000"/>
                  <a:lumOff val="5000"/>
                </a:schemeClr>
              </a:solidFill>
              <a:ea typeface="Roboto Condensed" pitchFamily="2" charset="0"/>
            </a:endParaRPr>
          </a:p>
        </p:txBody>
      </p:sp>
      <p:sp>
        <p:nvSpPr>
          <p:cNvPr id="11" name="Rectangle 10"/>
          <p:cNvSpPr/>
          <p:nvPr/>
        </p:nvSpPr>
        <p:spPr>
          <a:xfrm>
            <a:off x="590001" y="3246783"/>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762837" y="4974193"/>
            <a:ext cx="3822415" cy="119255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La bàn </a:t>
            </a:r>
            <a:r>
              <a:rPr lang="en-US" sz="2000" b="0" dirty="0" smtClean="0">
                <a:solidFill>
                  <a:schemeClr val="tx1">
                    <a:lumMod val="95000"/>
                    <a:lumOff val="5000"/>
                  </a:schemeClr>
                </a:solidFill>
                <a:ea typeface="Roboto Condensed" pitchFamily="2" charset="0"/>
              </a:rPr>
              <a:t>kết hợp với bản đồ thì có thể xác định chính xác hướng đi</a:t>
            </a:r>
          </a:p>
        </p:txBody>
      </p:sp>
      <p:sp>
        <p:nvSpPr>
          <p:cNvPr id="13" name="Rectangle 12"/>
          <p:cNvSpPr/>
          <p:nvPr/>
        </p:nvSpPr>
        <p:spPr>
          <a:xfrm>
            <a:off x="590001" y="5115339"/>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14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9.1 </a:t>
            </a:r>
            <a:r>
              <a:rPr lang="en-US" sz="2400" b="1" dirty="0" smtClean="0">
                <a:solidFill>
                  <a:srgbClr val="EC5F77"/>
                </a:solidFill>
                <a:latin typeface="UTM Helve" panose="02040603050506020204" pitchFamily="18" charset="0"/>
                <a:ea typeface="Roboto" pitchFamily="2" charset="0"/>
              </a:rPr>
              <a:t>Giới thiệu La Bàn</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209143"/>
            <a:ext cx="3810000" cy="3876675"/>
          </a:xfrm>
          <a:prstGeom prst="rect">
            <a:avLst/>
          </a:prstGeom>
        </p:spPr>
      </p:pic>
      <p:sp>
        <p:nvSpPr>
          <p:cNvPr id="8" name="TextBox 7"/>
          <p:cNvSpPr txBox="1"/>
          <p:nvPr/>
        </p:nvSpPr>
        <p:spPr>
          <a:xfrm>
            <a:off x="1098981" y="1272143"/>
            <a:ext cx="5010271"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Kí hệu định hướng trên La bàn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1" name="Rectangle 10"/>
          <p:cNvSpPr/>
          <p:nvPr/>
        </p:nvSpPr>
        <p:spPr>
          <a:xfrm>
            <a:off x="590001" y="382343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0001" y="466476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506076" y="1837566"/>
            <a:ext cx="4847802" cy="4845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dirty="0">
                <a:solidFill>
                  <a:schemeClr val="tx1">
                    <a:lumMod val="95000"/>
                    <a:lumOff val="5000"/>
                  </a:schemeClr>
                </a:solidFill>
                <a:ea typeface="Roboto Condensed" pitchFamily="2" charset="0"/>
              </a:rPr>
              <a:t>Hướng gốc là N = Hướng Bắc = 0 độ</a:t>
            </a:r>
            <a:endParaRPr lang="en-US" sz="2000" dirty="0" smtClean="0">
              <a:solidFill>
                <a:schemeClr val="tx1">
                  <a:lumMod val="95000"/>
                  <a:lumOff val="5000"/>
                </a:schemeClr>
              </a:solidFill>
              <a:ea typeface="Roboto Condensed" pitchFamily="2" charset="0"/>
            </a:endParaRPr>
          </a:p>
        </p:txBody>
      </p:sp>
      <p:sp>
        <p:nvSpPr>
          <p:cNvPr id="15" name="Rectangle 14"/>
          <p:cNvSpPr/>
          <p:nvPr/>
        </p:nvSpPr>
        <p:spPr>
          <a:xfrm>
            <a:off x="590001" y="345065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506076" y="2274888"/>
            <a:ext cx="4847802" cy="102797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Dựa vào la bàn ta biết được góc độ chênh lệch so với hướng gốc thì chúng ta biết hướng chúng ta đang ở đâu</a:t>
            </a:r>
            <a:endParaRPr lang="en-US" sz="2000" b="0" dirty="0" smtClean="0">
              <a:solidFill>
                <a:schemeClr val="tx1">
                  <a:lumMod val="95000"/>
                  <a:lumOff val="5000"/>
                </a:schemeClr>
              </a:solidFill>
              <a:ea typeface="Roboto Condensed" pitchFamily="2" charset="0"/>
            </a:endParaRPr>
          </a:p>
        </p:txBody>
      </p:sp>
      <p:sp>
        <p:nvSpPr>
          <p:cNvPr id="17" name="Title 1"/>
          <p:cNvSpPr txBox="1">
            <a:spLocks/>
          </p:cNvSpPr>
          <p:nvPr/>
        </p:nvSpPr>
        <p:spPr>
          <a:xfrm>
            <a:off x="771119" y="3321809"/>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Nam được kí hiệu là S</a:t>
            </a:r>
            <a:endParaRPr lang="en-US" sz="2000" b="0" dirty="0" smtClean="0">
              <a:solidFill>
                <a:schemeClr val="tx1">
                  <a:lumMod val="95000"/>
                  <a:lumOff val="5000"/>
                </a:schemeClr>
              </a:solidFill>
              <a:ea typeface="Roboto Condensed" pitchFamily="2" charset="0"/>
            </a:endParaRPr>
          </a:p>
        </p:txBody>
      </p:sp>
      <p:sp>
        <p:nvSpPr>
          <p:cNvPr id="18" name="Title 1"/>
          <p:cNvSpPr txBox="1">
            <a:spLocks/>
          </p:cNvSpPr>
          <p:nvPr/>
        </p:nvSpPr>
        <p:spPr>
          <a:xfrm>
            <a:off x="771119" y="3706123"/>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Đông ký hiệu là </a:t>
            </a:r>
            <a:r>
              <a:rPr lang="vi-VN" sz="2000" b="0" dirty="0" smtClean="0">
                <a:solidFill>
                  <a:schemeClr val="tx1">
                    <a:lumMod val="95000"/>
                    <a:lumOff val="5000"/>
                  </a:schemeClr>
                </a:solidFill>
                <a:ea typeface="Roboto Condensed" pitchFamily="2" charset="0"/>
              </a:rPr>
              <a:t>E</a:t>
            </a:r>
            <a:endParaRPr lang="en-US" sz="2000" b="0" dirty="0" smtClean="0">
              <a:solidFill>
                <a:schemeClr val="tx1">
                  <a:lumMod val="95000"/>
                  <a:lumOff val="5000"/>
                </a:schemeClr>
              </a:solidFill>
              <a:ea typeface="Roboto Condensed" pitchFamily="2" charset="0"/>
            </a:endParaRPr>
          </a:p>
        </p:txBody>
      </p:sp>
      <p:sp>
        <p:nvSpPr>
          <p:cNvPr id="19" name="Rectangle 18"/>
          <p:cNvSpPr/>
          <p:nvPr/>
        </p:nvSpPr>
        <p:spPr>
          <a:xfrm>
            <a:off x="590001" y="423424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txBox="1">
            <a:spLocks/>
          </p:cNvSpPr>
          <p:nvPr/>
        </p:nvSpPr>
        <p:spPr>
          <a:xfrm>
            <a:off x="771119" y="4116941"/>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Bắc được kí hiệu là N</a:t>
            </a:r>
            <a:endParaRPr lang="en-US" sz="2000" b="0" dirty="0" smtClean="0">
              <a:solidFill>
                <a:schemeClr val="tx1">
                  <a:lumMod val="95000"/>
                  <a:lumOff val="5000"/>
                </a:schemeClr>
              </a:solidFill>
              <a:ea typeface="Roboto Condensed" pitchFamily="2" charset="0"/>
            </a:endParaRPr>
          </a:p>
        </p:txBody>
      </p:sp>
      <p:sp>
        <p:nvSpPr>
          <p:cNvPr id="21" name="Title 1"/>
          <p:cNvSpPr txBox="1">
            <a:spLocks/>
          </p:cNvSpPr>
          <p:nvPr/>
        </p:nvSpPr>
        <p:spPr>
          <a:xfrm>
            <a:off x="771119" y="4541010"/>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Tây được kí hiệu là W</a:t>
            </a:r>
            <a:endParaRPr lang="en-US" sz="2000" b="0" dirty="0" smtClean="0">
              <a:solidFill>
                <a:schemeClr val="tx1">
                  <a:lumMod val="95000"/>
                  <a:lumOff val="5000"/>
                </a:schemeClr>
              </a:solidFill>
              <a:ea typeface="Roboto Condensed" pitchFamily="2" charset="0"/>
            </a:endParaRPr>
          </a:p>
        </p:txBody>
      </p:sp>
      <p:sp>
        <p:nvSpPr>
          <p:cNvPr id="22" name="Rectangle 21"/>
          <p:cNvSpPr/>
          <p:nvPr/>
        </p:nvSpPr>
        <p:spPr>
          <a:xfrm>
            <a:off x="590001" y="5088837"/>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a:xfrm>
            <a:off x="771119" y="4965079"/>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Đông Bắc có kí hiệu là NE</a:t>
            </a:r>
            <a:endParaRPr lang="en-US" sz="2000" b="0" dirty="0" smtClean="0">
              <a:solidFill>
                <a:schemeClr val="tx1">
                  <a:lumMod val="95000"/>
                  <a:lumOff val="5000"/>
                </a:schemeClr>
              </a:solidFill>
              <a:ea typeface="Roboto Condensed" pitchFamily="2" charset="0"/>
            </a:endParaRPr>
          </a:p>
        </p:txBody>
      </p:sp>
      <p:sp>
        <p:nvSpPr>
          <p:cNvPr id="24" name="Rectangle 23"/>
          <p:cNvSpPr/>
          <p:nvPr/>
        </p:nvSpPr>
        <p:spPr>
          <a:xfrm>
            <a:off x="590001" y="5486402"/>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771119" y="5362644"/>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Đông Nam kí hiệu là SE</a:t>
            </a:r>
            <a:endParaRPr lang="en-US" sz="2000" b="0" dirty="0" smtClean="0">
              <a:solidFill>
                <a:schemeClr val="tx1">
                  <a:lumMod val="95000"/>
                  <a:lumOff val="5000"/>
                </a:schemeClr>
              </a:solidFill>
              <a:ea typeface="Roboto Condensed" pitchFamily="2" charset="0"/>
            </a:endParaRPr>
          </a:p>
        </p:txBody>
      </p:sp>
      <p:sp>
        <p:nvSpPr>
          <p:cNvPr id="26" name="Rectangle 25"/>
          <p:cNvSpPr/>
          <p:nvPr/>
        </p:nvSpPr>
        <p:spPr>
          <a:xfrm>
            <a:off x="590001" y="588396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a:spLocks/>
          </p:cNvSpPr>
          <p:nvPr/>
        </p:nvSpPr>
        <p:spPr>
          <a:xfrm>
            <a:off x="771119" y="5760210"/>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Tây Nam kí hiệu là SW</a:t>
            </a:r>
            <a:endParaRPr lang="en-US" sz="2000" b="0" dirty="0" smtClean="0">
              <a:solidFill>
                <a:schemeClr val="tx1">
                  <a:lumMod val="95000"/>
                  <a:lumOff val="5000"/>
                </a:schemeClr>
              </a:solidFill>
              <a:ea typeface="Roboto Condensed" pitchFamily="2" charset="0"/>
            </a:endParaRPr>
          </a:p>
        </p:txBody>
      </p:sp>
      <p:sp>
        <p:nvSpPr>
          <p:cNvPr id="28" name="Rectangle 27"/>
          <p:cNvSpPr/>
          <p:nvPr/>
        </p:nvSpPr>
        <p:spPr>
          <a:xfrm>
            <a:off x="590001" y="6294785"/>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p:cNvSpPr txBox="1">
            <a:spLocks/>
          </p:cNvSpPr>
          <p:nvPr/>
        </p:nvSpPr>
        <p:spPr>
          <a:xfrm>
            <a:off x="771119" y="6171027"/>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Tây Bắc kí hiệu là NW</a:t>
            </a:r>
            <a:endParaRPr lang="en-US" sz="2000" b="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83520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.2 </a:t>
            </a:r>
            <a:r>
              <a:rPr lang="en-US" sz="2400" b="1" dirty="0" smtClean="0">
                <a:solidFill>
                  <a:srgbClr val="EC5F77"/>
                </a:solidFill>
                <a:latin typeface="UTM Helve" panose="02040603050506020204" pitchFamily="18" charset="0"/>
                <a:ea typeface="Roboto" pitchFamily="2" charset="0"/>
              </a:rPr>
              <a:t>Sử dụng cảm biến La bàn trên micro:bit</a:t>
            </a:r>
            <a:endParaRPr lang="en-US" sz="2400" b="1" dirty="0">
              <a:solidFill>
                <a:srgbClr val="EC5F77"/>
              </a:solidFill>
              <a:latin typeface="UTM Helve" panose="02040603050506020204" pitchFamily="18" charset="0"/>
              <a:ea typeface="Roboto" pitchFamily="2" charset="0"/>
            </a:endParaRPr>
          </a:p>
        </p:txBody>
      </p:sp>
      <p:sp>
        <p:nvSpPr>
          <p:cNvPr id="8" name="Title 1"/>
          <p:cNvSpPr txBox="1">
            <a:spLocks/>
          </p:cNvSpPr>
          <p:nvPr/>
        </p:nvSpPr>
        <p:spPr>
          <a:xfrm>
            <a:off x="301925" y="1309790"/>
            <a:ext cx="8433532" cy="119251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Dữ liệu cảm biến la bàn là một </a:t>
            </a:r>
            <a:r>
              <a:rPr lang="en-US" sz="2000" dirty="0" smtClean="0">
                <a:solidFill>
                  <a:schemeClr val="tx1">
                    <a:lumMod val="95000"/>
                    <a:lumOff val="5000"/>
                  </a:schemeClr>
                </a:solidFill>
                <a:ea typeface="Roboto Condensed" pitchFamily="2" charset="0"/>
              </a:rPr>
              <a:t>input</a:t>
            </a:r>
            <a:r>
              <a:rPr lang="en-US" sz="2000" b="0" dirty="0" smtClean="0">
                <a:solidFill>
                  <a:schemeClr val="tx1">
                    <a:lumMod val="95000"/>
                    <a:lumOff val="5000"/>
                  </a:schemeClr>
                </a:solidFill>
                <a:ea typeface="Roboto Condensed" pitchFamily="2" charset="0"/>
              </a:rPr>
              <a:t> (dữ liệu đầu vào) dựa vào đó chúng ta có thể lập trình cho micro:bit thực hiện một số tác vụ theo ý muốn.</a:t>
            </a:r>
          </a:p>
        </p:txBody>
      </p:sp>
      <p:sp>
        <p:nvSpPr>
          <p:cNvPr id="10" name="Title 1"/>
          <p:cNvSpPr txBox="1">
            <a:spLocks/>
          </p:cNvSpPr>
          <p:nvPr/>
        </p:nvSpPr>
        <p:spPr>
          <a:xfrm>
            <a:off x="670072" y="2180937"/>
            <a:ext cx="3822415" cy="7678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Tạo một chương trình mới đặt tên là </a:t>
            </a:r>
            <a:r>
              <a:rPr lang="en-US" sz="2000" dirty="0" smtClean="0">
                <a:solidFill>
                  <a:schemeClr val="tx1">
                    <a:lumMod val="95000"/>
                    <a:lumOff val="5000"/>
                  </a:schemeClr>
                </a:solidFill>
                <a:ea typeface="Roboto Condensed" pitchFamily="2" charset="0"/>
              </a:rPr>
              <a:t>Compass Sensor</a:t>
            </a:r>
          </a:p>
        </p:txBody>
      </p:sp>
      <p:sp>
        <p:nvSpPr>
          <p:cNvPr id="11" name="Rectangle 10"/>
          <p:cNvSpPr/>
          <p:nvPr/>
        </p:nvSpPr>
        <p:spPr>
          <a:xfrm>
            <a:off x="497236" y="2322083"/>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670072" y="3042328"/>
            <a:ext cx="3822415" cy="105128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show number </a:t>
            </a:r>
            <a:r>
              <a:rPr lang="en-US" sz="2000" b="0" dirty="0" smtClean="0">
                <a:solidFill>
                  <a:schemeClr val="tx1">
                    <a:lumMod val="95000"/>
                    <a:lumOff val="5000"/>
                  </a:schemeClr>
                </a:solidFill>
                <a:ea typeface="Roboto Condensed" pitchFamily="2" charset="0"/>
              </a:rPr>
              <a:t>từ khối Basic, sau đó thả vào khối forever</a:t>
            </a:r>
            <a:endParaRPr lang="en-US" sz="2000" dirty="0" smtClean="0">
              <a:solidFill>
                <a:schemeClr val="tx1">
                  <a:lumMod val="95000"/>
                  <a:lumOff val="5000"/>
                </a:schemeClr>
              </a:solidFill>
              <a:ea typeface="Roboto Condensed" pitchFamily="2" charset="0"/>
            </a:endParaRPr>
          </a:p>
        </p:txBody>
      </p:sp>
      <p:sp>
        <p:nvSpPr>
          <p:cNvPr id="14" name="Rectangle 13"/>
          <p:cNvSpPr/>
          <p:nvPr/>
        </p:nvSpPr>
        <p:spPr>
          <a:xfrm>
            <a:off x="497236" y="318347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670072" y="4142259"/>
            <a:ext cx="3822415" cy="105128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compass </a:t>
            </a:r>
            <a:r>
              <a:rPr lang="en-US" sz="2000" dirty="0">
                <a:solidFill>
                  <a:schemeClr val="tx1">
                    <a:lumMod val="95000"/>
                    <a:lumOff val="5000"/>
                  </a:schemeClr>
                </a:solidFill>
                <a:ea typeface="Roboto Condensed" pitchFamily="2" charset="0"/>
              </a:rPr>
              <a:t>heading (°</a:t>
            </a:r>
            <a:r>
              <a:rPr lang="en-US" sz="2000" dirty="0" smtClean="0">
                <a:solidFill>
                  <a:schemeClr val="tx1">
                    <a:lumMod val="95000"/>
                    <a:lumOff val="5000"/>
                  </a:schemeClr>
                </a:solidFill>
                <a:ea typeface="Roboto Condensed" pitchFamily="2" charset="0"/>
              </a:rPr>
              <a:t>C) </a:t>
            </a:r>
            <a:r>
              <a:rPr lang="en-US" sz="2000" b="0" dirty="0" smtClean="0">
                <a:solidFill>
                  <a:schemeClr val="tx1">
                    <a:lumMod val="95000"/>
                    <a:lumOff val="5000"/>
                  </a:schemeClr>
                </a:solidFill>
                <a:ea typeface="Roboto Condensed" pitchFamily="2" charset="0"/>
              </a:rPr>
              <a:t>từ</a:t>
            </a:r>
            <a:r>
              <a:rPr lang="en-US" sz="2000" dirty="0" smtClean="0">
                <a:solidFill>
                  <a:schemeClr val="tx1">
                    <a:lumMod val="95000"/>
                    <a:lumOff val="5000"/>
                  </a:schemeClr>
                </a:solidFill>
                <a:ea typeface="Roboto Condensed" pitchFamily="2" charset="0"/>
              </a:rPr>
              <a:t> </a:t>
            </a:r>
            <a:r>
              <a:rPr lang="en-US" sz="2000" b="0" dirty="0" smtClean="0">
                <a:solidFill>
                  <a:schemeClr val="tx1">
                    <a:lumMod val="95000"/>
                    <a:lumOff val="5000"/>
                  </a:schemeClr>
                </a:solidFill>
                <a:ea typeface="Roboto Condensed" pitchFamily="2" charset="0"/>
              </a:rPr>
              <a:t>khối Input, sau đó thả vào khối show number</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497236" y="4283405"/>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2"/>
          <a:srcRect t="59710"/>
          <a:stretch/>
        </p:blipFill>
        <p:spPr>
          <a:xfrm>
            <a:off x="4984463" y="2253732"/>
            <a:ext cx="2896004" cy="1178316"/>
          </a:xfrm>
          <a:prstGeom prst="rect">
            <a:avLst/>
          </a:prstGeom>
        </p:spPr>
      </p:pic>
      <p:pic>
        <p:nvPicPr>
          <p:cNvPr id="19" name="Picture 18"/>
          <p:cNvPicPr>
            <a:picLocks noChangeAspect="1"/>
          </p:cNvPicPr>
          <p:nvPr/>
        </p:nvPicPr>
        <p:blipFill>
          <a:blip r:embed="rId3"/>
          <a:stretch>
            <a:fillRect/>
          </a:stretch>
        </p:blipFill>
        <p:spPr>
          <a:xfrm>
            <a:off x="4984463" y="3739753"/>
            <a:ext cx="3077511" cy="2549050"/>
          </a:xfrm>
          <a:prstGeom prst="rect">
            <a:avLst/>
          </a:prstGeom>
        </p:spPr>
      </p:pic>
      <p:sp>
        <p:nvSpPr>
          <p:cNvPr id="20" name="Rounded Rectangle 19"/>
          <p:cNvSpPr/>
          <p:nvPr/>
        </p:nvSpPr>
        <p:spPr>
          <a:xfrm>
            <a:off x="497236" y="5314122"/>
            <a:ext cx="4154277" cy="974681"/>
          </a:xfrm>
          <a:prstGeom prst="round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Dựa vào độ lệch micro:bit đo được bạn có thể xác định được hướng đi của mình trên la bàn</a:t>
            </a:r>
            <a:endParaRPr lang="en-US" dirty="0"/>
          </a:p>
        </p:txBody>
      </p:sp>
    </p:spTree>
    <p:extLst>
      <p:ext uri="{BB962C8B-B14F-4D97-AF65-F5344CB8AC3E}">
        <p14:creationId xmlns:p14="http://schemas.microsoft.com/office/powerpoint/2010/main" val="185388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.2 </a:t>
            </a:r>
            <a:r>
              <a:rPr lang="en-US" sz="2400" b="1" dirty="0" smtClean="0">
                <a:solidFill>
                  <a:srgbClr val="EC5F77"/>
                </a:solidFill>
                <a:latin typeface="UTM Helve" panose="02040603050506020204" pitchFamily="18" charset="0"/>
                <a:ea typeface="Roboto" pitchFamily="2" charset="0"/>
              </a:rPr>
              <a:t>Sử dụng cảm biến La bàn trên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Xác định hướng với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619" y="2486957"/>
            <a:ext cx="3853060" cy="3788193"/>
          </a:xfrm>
          <a:prstGeom prst="rect">
            <a:avLst/>
          </a:prstGeom>
        </p:spPr>
      </p:pic>
      <p:sp>
        <p:nvSpPr>
          <p:cNvPr id="8" name="Title 1"/>
          <p:cNvSpPr txBox="1">
            <a:spLocks/>
          </p:cNvSpPr>
          <p:nvPr/>
        </p:nvSpPr>
        <p:spPr>
          <a:xfrm>
            <a:off x="709053" y="2039575"/>
            <a:ext cx="7865104" cy="82035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Dựa vào kết quả cảm biến la bàn đo được, chúng ta biết được độ lệch so với hướng gốc.</a:t>
            </a:r>
          </a:p>
        </p:txBody>
      </p:sp>
      <p:sp>
        <p:nvSpPr>
          <p:cNvPr id="9" name="Title 1"/>
          <p:cNvSpPr txBox="1">
            <a:spLocks/>
          </p:cNvSpPr>
          <p:nvPr/>
        </p:nvSpPr>
        <p:spPr>
          <a:xfrm>
            <a:off x="1010677" y="2859925"/>
            <a:ext cx="3822415" cy="7678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Ví dụ nếu = 45 thì hướng Đông Bắc, kí hiệu là NE</a:t>
            </a:r>
            <a:endParaRPr lang="en-US" sz="2000" dirty="0" smtClean="0">
              <a:solidFill>
                <a:schemeClr val="tx1">
                  <a:lumMod val="95000"/>
                  <a:lumOff val="5000"/>
                </a:schemeClr>
              </a:solidFill>
              <a:ea typeface="Roboto Condensed" pitchFamily="2" charset="0"/>
            </a:endParaRPr>
          </a:p>
        </p:txBody>
      </p:sp>
      <p:sp>
        <p:nvSpPr>
          <p:cNvPr id="10" name="Rectangle 9"/>
          <p:cNvSpPr/>
          <p:nvPr/>
        </p:nvSpPr>
        <p:spPr>
          <a:xfrm>
            <a:off x="837841" y="3001071"/>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1010678" y="3708064"/>
            <a:ext cx="3614332" cy="7678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khoảng 45 đến 135 thì hướng Đông, kí hiệu là E</a:t>
            </a:r>
            <a:endParaRPr lang="en-US" sz="2000" dirty="0" smtClean="0">
              <a:solidFill>
                <a:schemeClr val="tx1">
                  <a:lumMod val="95000"/>
                  <a:lumOff val="5000"/>
                </a:schemeClr>
              </a:solidFill>
              <a:ea typeface="Roboto Condensed" pitchFamily="2" charset="0"/>
            </a:endParaRPr>
          </a:p>
        </p:txBody>
      </p:sp>
      <p:sp>
        <p:nvSpPr>
          <p:cNvPr id="12" name="Rectangle 11"/>
          <p:cNvSpPr/>
          <p:nvPr/>
        </p:nvSpPr>
        <p:spPr>
          <a:xfrm>
            <a:off x="837841" y="384921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37841" y="5195651"/>
            <a:ext cx="3883257" cy="1227552"/>
          </a:xfrm>
          <a:prstGeom prst="roundRect">
            <a:avLst>
              <a:gd name="adj" fmla="val 6929"/>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Sử dụng if kết hợp với biến để hiển thị kí hiệu hướng đi ra màn hình LED của micro:bit</a:t>
            </a:r>
            <a:endParaRPr lang="en-US" dirty="0"/>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841" y="4605364"/>
            <a:ext cx="791882" cy="910665"/>
          </a:xfrm>
          <a:prstGeom prst="rect">
            <a:avLst/>
          </a:prstGeom>
        </p:spPr>
      </p:pic>
    </p:spTree>
    <p:extLst>
      <p:ext uri="{BB962C8B-B14F-4D97-AF65-F5344CB8AC3E}">
        <p14:creationId xmlns:p14="http://schemas.microsoft.com/office/powerpoint/2010/main" val="78242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.2 </a:t>
            </a:r>
            <a:r>
              <a:rPr lang="en-US" sz="2400" b="1" dirty="0" smtClean="0">
                <a:solidFill>
                  <a:srgbClr val="EC5F77"/>
                </a:solidFill>
                <a:latin typeface="UTM Helve" panose="02040603050506020204" pitchFamily="18" charset="0"/>
                <a:ea typeface="Roboto" pitchFamily="2" charset="0"/>
              </a:rPr>
              <a:t>Sử dụng cảm biến La bàn trên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Xác định hướng với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15" name="Rounded Rectangle 14"/>
          <p:cNvSpPr/>
          <p:nvPr/>
        </p:nvSpPr>
        <p:spPr>
          <a:xfrm>
            <a:off x="837841" y="5195651"/>
            <a:ext cx="7635671" cy="1227552"/>
          </a:xfrm>
          <a:prstGeom prst="roundRect">
            <a:avLst>
              <a:gd name="adj" fmla="val 6929"/>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Đặt một biến để lưu giá trị cảm biến la bàn đo được, rồi dùng khối lệnh if kiểm tra độ lệch rơi vào khoảng hay giá trị nào để hiển thị kí hiệu tương ứng ra màn hình LED của micro:bit</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841" y="4605364"/>
            <a:ext cx="791882" cy="910665"/>
          </a:xfrm>
          <a:prstGeom prst="rect">
            <a:avLst/>
          </a:prstGeom>
        </p:spPr>
      </p:pic>
      <p:pic>
        <p:nvPicPr>
          <p:cNvPr id="17" name="Picture 16"/>
          <p:cNvPicPr>
            <a:picLocks noChangeAspect="1"/>
          </p:cNvPicPr>
          <p:nvPr/>
        </p:nvPicPr>
        <p:blipFill>
          <a:blip r:embed="rId4"/>
          <a:stretch>
            <a:fillRect/>
          </a:stretch>
        </p:blipFill>
        <p:spPr>
          <a:xfrm>
            <a:off x="4655676" y="2176531"/>
            <a:ext cx="3467584" cy="2362530"/>
          </a:xfrm>
          <a:prstGeom prst="rect">
            <a:avLst/>
          </a:prstGeom>
        </p:spPr>
      </p:pic>
      <p:pic>
        <p:nvPicPr>
          <p:cNvPr id="13" name="Picture 12"/>
          <p:cNvPicPr>
            <a:picLocks noChangeAspect="1"/>
          </p:cNvPicPr>
          <p:nvPr/>
        </p:nvPicPr>
        <p:blipFill>
          <a:blip r:embed="rId5"/>
          <a:stretch>
            <a:fillRect/>
          </a:stretch>
        </p:blipFill>
        <p:spPr>
          <a:xfrm>
            <a:off x="1364974" y="2176531"/>
            <a:ext cx="2889359" cy="2373921"/>
          </a:xfrm>
          <a:prstGeom prst="rect">
            <a:avLst/>
          </a:prstGeom>
        </p:spPr>
      </p:pic>
    </p:spTree>
    <p:extLst>
      <p:ext uri="{BB962C8B-B14F-4D97-AF65-F5344CB8AC3E}">
        <p14:creationId xmlns:p14="http://schemas.microsoft.com/office/powerpoint/2010/main" val="51565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.2 </a:t>
            </a:r>
            <a:r>
              <a:rPr lang="en-US" sz="2400" b="1" dirty="0" smtClean="0">
                <a:solidFill>
                  <a:srgbClr val="EC5F77"/>
                </a:solidFill>
                <a:latin typeface="UTM Helve" panose="02040603050506020204" pitchFamily="18" charset="0"/>
                <a:ea typeface="Roboto" pitchFamily="2" charset="0"/>
              </a:rPr>
              <a:t>Sử dụng cảm biến La bàn trên micro:bit</a:t>
            </a:r>
            <a:endParaRPr lang="en-US" sz="2400" b="1" dirty="0">
              <a:solidFill>
                <a:srgbClr val="EC5F77"/>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377318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.2 </a:t>
            </a:r>
            <a:r>
              <a:rPr lang="en-US" sz="2400" b="1" dirty="0" smtClean="0">
                <a:solidFill>
                  <a:srgbClr val="EC5F77"/>
                </a:solidFill>
                <a:latin typeface="UTM Helve" panose="02040603050506020204" pitchFamily="18" charset="0"/>
                <a:ea typeface="Roboto" pitchFamily="2" charset="0"/>
              </a:rPr>
              <a:t>Sử dụng cảm biến La bàn trên micro:bit</a:t>
            </a:r>
            <a:endParaRPr lang="en-US" sz="2400" b="1" dirty="0">
              <a:solidFill>
                <a:srgbClr val="EC5F77"/>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800974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776</TotalTime>
  <Words>1009</Words>
  <Application>Microsoft Office PowerPoint</Application>
  <PresentationFormat>On-screen Show (4:3)</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358</cp:revision>
  <dcterms:created xsi:type="dcterms:W3CDTF">2023-04-21T02:43:36Z</dcterms:created>
  <dcterms:modified xsi:type="dcterms:W3CDTF">2023-05-08T04:18:07Z</dcterms:modified>
</cp:coreProperties>
</file>