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6" r:id="rId3"/>
    <p:sldId id="277" r:id="rId4"/>
    <p:sldId id="258" r:id="rId5"/>
    <p:sldId id="278" r:id="rId6"/>
    <p:sldId id="279" r:id="rId7"/>
    <p:sldId id="280" r:id="rId8"/>
    <p:sldId id="281" r:id="rId9"/>
    <p:sldId id="282" r:id="rId10"/>
    <p:sldId id="270" r:id="rId11"/>
    <p:sldId id="271" r:id="rId12"/>
    <p:sldId id="269" r:id="rId13"/>
    <p:sldId id="273" r:id="rId14"/>
    <p:sldId id="28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B659"/>
    <a:srgbClr val="64C7E9"/>
    <a:srgbClr val="A8589E"/>
    <a:srgbClr val="FECC36"/>
    <a:srgbClr val="EC5F77"/>
    <a:srgbClr val="5EB130"/>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5" autoAdjust="0"/>
    <p:restoredTop sz="94280" autoAdjust="0"/>
  </p:normalViewPr>
  <p:slideViewPr>
    <p:cSldViewPr snapToGrid="0">
      <p:cViewPr varScale="1">
        <p:scale>
          <a:sx n="72" d="100"/>
          <a:sy n="72" d="100"/>
        </p:scale>
        <p:origin x="126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6/9/2023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Arial" panose="020B0604020202020204" pitchFamily="34"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7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UTM Avo" panose="02040603050506020204" pitchFamily="18" charset="0"/>
              </a:rPr>
              <a:t>BÀI 6</a:t>
            </a:r>
            <a:endParaRPr lang="en-US" sz="3600" b="1" dirty="0">
              <a:solidFill>
                <a:schemeClr val="bg1"/>
              </a:solidFill>
              <a:latin typeface="UTM Avo" panose="02040603050506020204" pitchFamily="18" charset="0"/>
            </a:endParaRPr>
          </a:p>
        </p:txBody>
      </p:sp>
      <p:sp>
        <p:nvSpPr>
          <p:cNvPr id="7" name="TextBox 6"/>
          <p:cNvSpPr txBox="1"/>
          <p:nvPr/>
        </p:nvSpPr>
        <p:spPr>
          <a:xfrm>
            <a:off x="2418584" y="4166559"/>
            <a:ext cx="4306832" cy="707886"/>
          </a:xfrm>
          <a:prstGeom prst="rect">
            <a:avLst/>
          </a:prstGeom>
          <a:noFill/>
        </p:spPr>
        <p:txBody>
          <a:bodyPr wrap="square" rtlCol="0">
            <a:spAutoFit/>
          </a:bodyPr>
          <a:lstStyle/>
          <a:p>
            <a:r>
              <a:rPr lang="en-US" sz="4000" b="1" dirty="0" smtClean="0">
                <a:solidFill>
                  <a:schemeClr val="bg1"/>
                </a:solidFill>
                <a:latin typeface="UTM Avo" panose="02040603050506020204" pitchFamily="18" charset="0"/>
                <a:ea typeface="Roboto" pitchFamily="2" charset="0"/>
              </a:rPr>
              <a:t>Sound Speaker</a:t>
            </a:r>
            <a:endParaRPr lang="en-US" sz="4000" b="1" dirty="0">
              <a:solidFill>
                <a:schemeClr val="bg1"/>
              </a:solidFill>
              <a:latin typeface="UTM Avo" panose="02040603050506020204" pitchFamily="18" charset="0"/>
              <a:ea typeface="Roboto" pitchFamily="2" charset="0"/>
            </a:endParaRPr>
          </a:p>
        </p:txBody>
      </p:sp>
      <p:sp>
        <p:nvSpPr>
          <p:cNvPr id="8" name="TextBox 7"/>
          <p:cNvSpPr txBox="1"/>
          <p:nvPr/>
        </p:nvSpPr>
        <p:spPr>
          <a:xfrm>
            <a:off x="3718892" y="4974941"/>
            <a:ext cx="1706217" cy="461665"/>
          </a:xfrm>
          <a:prstGeom prst="rect">
            <a:avLst/>
          </a:prstGeom>
          <a:noFill/>
        </p:spPr>
        <p:txBody>
          <a:bodyPr wrap="square" rtlCol="0">
            <a:spAutoFit/>
          </a:bodyPr>
          <a:lstStyle/>
          <a:p>
            <a:r>
              <a:rPr lang="en-US" sz="2400" b="1" dirty="0" smtClean="0">
                <a:solidFill>
                  <a:schemeClr val="bg1"/>
                </a:solidFill>
                <a:latin typeface="UTM Avo" panose="02040603050506020204" pitchFamily="18" charset="0"/>
                <a:ea typeface="Roboto" pitchFamily="2" charset="0"/>
              </a:rPr>
              <a:t>Âm thanh</a:t>
            </a:r>
            <a:endParaRPr lang="en-US" sz="2400" b="1" dirty="0">
              <a:solidFill>
                <a:schemeClr val="bg1"/>
              </a:solidFill>
              <a:latin typeface="UTM Avo" panose="02040603050506020204" pitchFamily="18"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itle 1"/>
          <p:cNvSpPr txBox="1">
            <a:spLocks/>
          </p:cNvSpPr>
          <p:nvPr/>
        </p:nvSpPr>
        <p:spPr>
          <a:xfrm>
            <a:off x="709053" y="4862785"/>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1: Click Download tải file về máy tính</a:t>
            </a:r>
          </a:p>
        </p:txBody>
      </p:sp>
      <p:pic>
        <p:nvPicPr>
          <p:cNvPr id="4" name="Picture 3"/>
          <p:cNvPicPr>
            <a:picLocks noChangeAspect="1"/>
          </p:cNvPicPr>
          <p:nvPr/>
        </p:nvPicPr>
        <p:blipFill>
          <a:blip r:embed="rId2"/>
          <a:stretch>
            <a:fillRect/>
          </a:stretch>
        </p:blipFill>
        <p:spPr>
          <a:xfrm>
            <a:off x="5743928" y="4822111"/>
            <a:ext cx="2909512" cy="456394"/>
          </a:xfrm>
          <a:prstGeom prst="rect">
            <a:avLst/>
          </a:prstGeom>
        </p:spPr>
      </p:pic>
      <p:sp>
        <p:nvSpPr>
          <p:cNvPr id="5" name="Title 1"/>
          <p:cNvSpPr txBox="1">
            <a:spLocks/>
          </p:cNvSpPr>
          <p:nvPr/>
        </p:nvSpPr>
        <p:spPr>
          <a:xfrm>
            <a:off x="709053" y="54123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2: Gắn đầu USB vào máy tính, đầu micro USB vào micro:bit </a:t>
            </a:r>
          </a:p>
        </p:txBody>
      </p:sp>
      <p:sp>
        <p:nvSpPr>
          <p:cNvPr id="8" name="TextBox 7"/>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Đưa chương trình vào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11" name="Picture 10"/>
          <p:cNvPicPr>
            <a:picLocks noChangeAspect="1"/>
          </p:cNvPicPr>
          <p:nvPr/>
        </p:nvPicPr>
        <p:blipFill rotWithShape="1">
          <a:blip r:embed="rId4"/>
          <a:srcRect t="9567"/>
          <a:stretch/>
        </p:blipFill>
        <p:spPr>
          <a:xfrm>
            <a:off x="1477989" y="1992477"/>
            <a:ext cx="6441059" cy="2452204"/>
          </a:xfrm>
          <a:prstGeom prst="rect">
            <a:avLst/>
          </a:prstGeom>
        </p:spPr>
      </p:pic>
      <p:sp>
        <p:nvSpPr>
          <p:cNvPr id="12" name="Title 1"/>
          <p:cNvSpPr txBox="1">
            <a:spLocks/>
          </p:cNvSpPr>
          <p:nvPr/>
        </p:nvSpPr>
        <p:spPr>
          <a:xfrm>
            <a:off x="709053" y="59838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3: Copy file .hex vào micro:bit </a:t>
            </a:r>
          </a:p>
        </p:txBody>
      </p:sp>
      <p:sp>
        <p:nvSpPr>
          <p:cNvPr id="15" name="Rectangle 1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07035" y="546584"/>
            <a:ext cx="8194843"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 với micro:bit</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518385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Giữ an toàn cho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Google Shape;149;p5"/>
          <p:cNvPicPr preferRelativeResize="0"/>
          <p:nvPr/>
        </p:nvPicPr>
        <p:blipFill rotWithShape="1">
          <a:blip r:embed="rId3">
            <a:alphaModFix/>
          </a:blip>
          <a:srcRect/>
          <a:stretch/>
        </p:blipFill>
        <p:spPr>
          <a:xfrm>
            <a:off x="804690" y="2535250"/>
            <a:ext cx="3206517" cy="3182856"/>
          </a:xfrm>
          <a:prstGeom prst="rect">
            <a:avLst/>
          </a:prstGeom>
          <a:noFill/>
          <a:ln>
            <a:noFill/>
          </a:ln>
        </p:spPr>
      </p:pic>
      <p:sp>
        <p:nvSpPr>
          <p:cNvPr id="8" name="Title 1"/>
          <p:cNvSpPr txBox="1">
            <a:spLocks/>
          </p:cNvSpPr>
          <p:nvPr/>
        </p:nvSpPr>
        <p:spPr>
          <a:xfrm>
            <a:off x="4261791" y="2490360"/>
            <a:ext cx="4253559" cy="3227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sz="2400" b="0" dirty="0">
                <a:solidFill>
                  <a:schemeClr val="tx1">
                    <a:lumMod val="95000"/>
                    <a:lumOff val="5000"/>
                  </a:schemeClr>
                </a:solidFill>
                <a:ea typeface="Roboto Condensed" pitchFamily="2" charset="0"/>
              </a:rPr>
              <a:t>Cầm micro:bit cẩn thận ở các </a:t>
            </a:r>
            <a:r>
              <a:rPr lang="en-US" sz="2400" b="0" dirty="0" smtClean="0">
                <a:solidFill>
                  <a:schemeClr val="tx1">
                    <a:lumMod val="95000"/>
                    <a:lumOff val="5000"/>
                  </a:schemeClr>
                </a:solidFill>
                <a:ea typeface="Roboto Condensed" pitchFamily="2" charset="0"/>
              </a:rPr>
              <a:t>cạnh</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chạm vào các bộ phận</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xa micro:bit khỏi nước</a:t>
            </a:r>
          </a:p>
        </p:txBody>
      </p:sp>
      <p:sp>
        <p:nvSpPr>
          <p:cNvPr id="11" name="Rectangle 10"/>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07035" y="546584"/>
            <a:ext cx="8194843"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 với micro:bit</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2152185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6.3 </a:t>
            </a:r>
            <a:r>
              <a:rPr lang="en-US" sz="2400" b="1" dirty="0" smtClean="0">
                <a:solidFill>
                  <a:srgbClr val="64C7E9"/>
                </a:solidFill>
                <a:latin typeface="UTM Helve" panose="02040603050506020204" pitchFamily="18" charset="0"/>
                <a:ea typeface="Roboto" pitchFamily="2" charset="0"/>
              </a:rPr>
              <a:t>Hoạt động học viên</a:t>
            </a:r>
            <a:endParaRPr lang="en-US" sz="2400" b="1" dirty="0">
              <a:solidFill>
                <a:srgbClr val="64C7E9"/>
              </a:solidFill>
              <a:latin typeface="UTM Helve" panose="02040603050506020204" pitchFamily="18" charset="0"/>
              <a:ea typeface="Roboto" pitchFamily="2" charset="0"/>
            </a:endParaRPr>
          </a:p>
        </p:txBody>
      </p:sp>
      <p:sp>
        <p:nvSpPr>
          <p:cNvPr id="8" name="TextBox 7"/>
          <p:cNvSpPr txBox="1"/>
          <p:nvPr/>
        </p:nvSpPr>
        <p:spPr>
          <a:xfrm>
            <a:off x="1236140" y="1389829"/>
            <a:ext cx="4482860"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Giai điệu </a:t>
            </a:r>
            <a:r>
              <a:rPr lang="en-US" sz="2400" b="1" dirty="0" smtClean="0">
                <a:solidFill>
                  <a:schemeClr val="tx1">
                    <a:lumMod val="85000"/>
                    <a:lumOff val="15000"/>
                  </a:schemeClr>
                </a:solidFill>
                <a:latin typeface="UTM Helve" panose="02040603050506020204" pitchFamily="18" charset="0"/>
                <a:ea typeface="Roboto" pitchFamily="2" charset="0"/>
              </a:rPr>
              <a:t>yêu </a:t>
            </a:r>
            <a:r>
              <a:rPr lang="en-US" sz="2400" b="1" dirty="0">
                <a:solidFill>
                  <a:schemeClr val="tx1">
                    <a:lumMod val="85000"/>
                    <a:lumOff val="15000"/>
                  </a:schemeClr>
                </a:solidFill>
                <a:latin typeface="UTM Helve" panose="02040603050506020204" pitchFamily="18" charset="0"/>
                <a:ea typeface="Roboto" pitchFamily="2" charset="0"/>
              </a:rPr>
              <a:t>thích</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sp>
        <p:nvSpPr>
          <p:cNvPr id="10" name="TextBox 9"/>
          <p:cNvSpPr txBox="1"/>
          <p:nvPr/>
        </p:nvSpPr>
        <p:spPr>
          <a:xfrm>
            <a:off x="484565" y="2048024"/>
            <a:ext cx="6682908" cy="400110"/>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Tạo chương trình chơi </a:t>
            </a:r>
            <a:r>
              <a:rPr lang="vi-VN" sz="2000" b="1" dirty="0">
                <a:solidFill>
                  <a:schemeClr val="tx1">
                    <a:lumMod val="85000"/>
                    <a:lumOff val="15000"/>
                  </a:schemeClr>
                </a:solidFill>
                <a:ea typeface="Roboto" pitchFamily="2" charset="0"/>
              </a:rPr>
              <a:t>5 giai điệu có sẵn </a:t>
            </a:r>
            <a:r>
              <a:rPr lang="vi-VN" sz="2000" dirty="0">
                <a:solidFill>
                  <a:schemeClr val="tx1">
                    <a:lumMod val="85000"/>
                    <a:lumOff val="15000"/>
                  </a:schemeClr>
                </a:solidFill>
                <a:ea typeface="Roboto" pitchFamily="2" charset="0"/>
              </a:rPr>
              <a:t>mà bạn thích.</a:t>
            </a:r>
            <a:endParaRPr lang="en-US" sz="2000" dirty="0">
              <a:solidFill>
                <a:schemeClr val="tx1">
                  <a:lumMod val="85000"/>
                  <a:lumOff val="15000"/>
                </a:schemeClr>
              </a:solidFill>
              <a:ea typeface="Roboto" pitchFamily="2" charset="0"/>
            </a:endParaRPr>
          </a:p>
        </p:txBody>
      </p:sp>
      <p:sp>
        <p:nvSpPr>
          <p:cNvPr id="12" name="TextBox 11"/>
          <p:cNvSpPr txBox="1"/>
          <p:nvPr/>
        </p:nvSpPr>
        <p:spPr>
          <a:xfrm>
            <a:off x="733842" y="2701020"/>
            <a:ext cx="4023690" cy="400110"/>
          </a:xfrm>
          <a:prstGeom prst="rect">
            <a:avLst/>
          </a:prstGeom>
          <a:noFill/>
        </p:spPr>
        <p:txBody>
          <a:bodyPr wrap="square" rtlCol="0">
            <a:spAutoFit/>
          </a:bodyPr>
          <a:lstStyle/>
          <a:p>
            <a:r>
              <a:rPr lang="en-US" sz="2000" dirty="0">
                <a:solidFill>
                  <a:schemeClr val="tx1">
                    <a:lumMod val="85000"/>
                    <a:lumOff val="15000"/>
                  </a:schemeClr>
                </a:solidFill>
                <a:ea typeface="Roboto" pitchFamily="2" charset="0"/>
              </a:rPr>
              <a:t>Nhấn Button A thì chạy giai điệu 1</a:t>
            </a:r>
            <a:endParaRPr lang="en-US" sz="2000" b="1" dirty="0">
              <a:solidFill>
                <a:schemeClr val="tx1">
                  <a:lumMod val="85000"/>
                  <a:lumOff val="15000"/>
                </a:schemeClr>
              </a:solidFill>
              <a:ea typeface="Roboto" pitchFamily="2" charset="0"/>
            </a:endParaRPr>
          </a:p>
        </p:txBody>
      </p:sp>
      <p:sp>
        <p:nvSpPr>
          <p:cNvPr id="18" name="Rectangle 17"/>
          <p:cNvSpPr/>
          <p:nvPr/>
        </p:nvSpPr>
        <p:spPr>
          <a:xfrm>
            <a:off x="484565" y="280265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3842" y="3244359"/>
            <a:ext cx="4023690" cy="400110"/>
          </a:xfrm>
          <a:prstGeom prst="rect">
            <a:avLst/>
          </a:prstGeom>
          <a:noFill/>
        </p:spPr>
        <p:txBody>
          <a:bodyPr wrap="square" rtlCol="0">
            <a:spAutoFit/>
          </a:bodyPr>
          <a:lstStyle/>
          <a:p>
            <a:r>
              <a:rPr lang="en-US" sz="2000" dirty="0">
                <a:solidFill>
                  <a:schemeClr val="tx1">
                    <a:lumMod val="85000"/>
                    <a:lumOff val="15000"/>
                  </a:schemeClr>
                </a:solidFill>
                <a:ea typeface="Roboto" pitchFamily="2" charset="0"/>
              </a:rPr>
              <a:t>Nhấn Button B</a:t>
            </a:r>
            <a:r>
              <a:rPr lang="en-US" sz="2000" dirty="0" smtClean="0">
                <a:solidFill>
                  <a:schemeClr val="tx1">
                    <a:lumMod val="85000"/>
                    <a:lumOff val="15000"/>
                  </a:schemeClr>
                </a:solidFill>
                <a:ea typeface="Roboto" pitchFamily="2" charset="0"/>
              </a:rPr>
              <a:t> </a:t>
            </a:r>
            <a:r>
              <a:rPr lang="en-US" sz="2000" dirty="0">
                <a:solidFill>
                  <a:schemeClr val="tx1">
                    <a:lumMod val="85000"/>
                    <a:lumOff val="15000"/>
                  </a:schemeClr>
                </a:solidFill>
                <a:ea typeface="Roboto" pitchFamily="2" charset="0"/>
              </a:rPr>
              <a:t>thì chạy giai điệu </a:t>
            </a:r>
            <a:r>
              <a:rPr lang="en-US" sz="2000" dirty="0" smtClean="0">
                <a:solidFill>
                  <a:schemeClr val="tx1">
                    <a:lumMod val="85000"/>
                    <a:lumOff val="15000"/>
                  </a:schemeClr>
                </a:solidFill>
                <a:ea typeface="Roboto" pitchFamily="2" charset="0"/>
              </a:rPr>
              <a:t>2</a:t>
            </a:r>
            <a:endParaRPr lang="en-US" sz="2000" b="1" dirty="0">
              <a:solidFill>
                <a:schemeClr val="tx1">
                  <a:lumMod val="85000"/>
                  <a:lumOff val="15000"/>
                </a:schemeClr>
              </a:solidFill>
              <a:ea typeface="Roboto" pitchFamily="2" charset="0"/>
            </a:endParaRPr>
          </a:p>
        </p:txBody>
      </p:sp>
      <p:sp>
        <p:nvSpPr>
          <p:cNvPr id="20" name="Rectangle 19"/>
          <p:cNvSpPr/>
          <p:nvPr/>
        </p:nvSpPr>
        <p:spPr>
          <a:xfrm>
            <a:off x="484565" y="3345992"/>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33841" y="3827455"/>
            <a:ext cx="4408003" cy="400110"/>
          </a:xfrm>
          <a:prstGeom prst="rect">
            <a:avLst/>
          </a:prstGeom>
          <a:noFill/>
        </p:spPr>
        <p:txBody>
          <a:bodyPr wrap="square" rtlCol="0">
            <a:spAutoFit/>
          </a:bodyPr>
          <a:lstStyle/>
          <a:p>
            <a:r>
              <a:rPr lang="en-US" sz="2000" dirty="0">
                <a:solidFill>
                  <a:schemeClr val="tx1">
                    <a:lumMod val="85000"/>
                    <a:lumOff val="15000"/>
                  </a:schemeClr>
                </a:solidFill>
                <a:ea typeface="Roboto" pitchFamily="2" charset="0"/>
              </a:rPr>
              <a:t>Nhấn Button </a:t>
            </a:r>
            <a:r>
              <a:rPr lang="en-US" sz="2000" dirty="0" smtClean="0">
                <a:solidFill>
                  <a:schemeClr val="tx1">
                    <a:lumMod val="85000"/>
                    <a:lumOff val="15000"/>
                  </a:schemeClr>
                </a:solidFill>
                <a:ea typeface="Roboto" pitchFamily="2" charset="0"/>
              </a:rPr>
              <a:t>A+B </a:t>
            </a:r>
            <a:r>
              <a:rPr lang="en-US" sz="2000" dirty="0">
                <a:solidFill>
                  <a:schemeClr val="tx1">
                    <a:lumMod val="85000"/>
                    <a:lumOff val="15000"/>
                  </a:schemeClr>
                </a:solidFill>
                <a:ea typeface="Roboto" pitchFamily="2" charset="0"/>
              </a:rPr>
              <a:t>thì chạy giai điệu </a:t>
            </a:r>
            <a:r>
              <a:rPr lang="en-US" sz="2000" dirty="0" smtClean="0">
                <a:solidFill>
                  <a:schemeClr val="tx1">
                    <a:lumMod val="85000"/>
                    <a:lumOff val="15000"/>
                  </a:schemeClr>
                </a:solidFill>
                <a:ea typeface="Roboto" pitchFamily="2" charset="0"/>
              </a:rPr>
              <a:t>3</a:t>
            </a:r>
            <a:endParaRPr lang="en-US" sz="2000" b="1" dirty="0">
              <a:solidFill>
                <a:schemeClr val="tx1">
                  <a:lumMod val="85000"/>
                  <a:lumOff val="15000"/>
                </a:schemeClr>
              </a:solidFill>
              <a:ea typeface="Roboto" pitchFamily="2" charset="0"/>
            </a:endParaRPr>
          </a:p>
        </p:txBody>
      </p:sp>
      <p:sp>
        <p:nvSpPr>
          <p:cNvPr id="24" name="Rectangle 23"/>
          <p:cNvSpPr/>
          <p:nvPr/>
        </p:nvSpPr>
        <p:spPr>
          <a:xfrm>
            <a:off x="484565" y="3929088"/>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33842" y="4370794"/>
            <a:ext cx="4023690" cy="400110"/>
          </a:xfrm>
          <a:prstGeom prst="rect">
            <a:avLst/>
          </a:prstGeom>
          <a:noFill/>
        </p:spPr>
        <p:txBody>
          <a:bodyPr wrap="square" rtlCol="0">
            <a:spAutoFit/>
          </a:bodyPr>
          <a:lstStyle/>
          <a:p>
            <a:r>
              <a:rPr lang="en-US" sz="2000" dirty="0" smtClean="0">
                <a:solidFill>
                  <a:schemeClr val="tx1">
                    <a:lumMod val="85000"/>
                    <a:lumOff val="15000"/>
                  </a:schemeClr>
                </a:solidFill>
                <a:ea typeface="Roboto" pitchFamily="2" charset="0"/>
              </a:rPr>
              <a:t>Chạm Logo thì </a:t>
            </a:r>
            <a:r>
              <a:rPr lang="en-US" sz="2000" dirty="0">
                <a:solidFill>
                  <a:schemeClr val="tx1">
                    <a:lumMod val="85000"/>
                    <a:lumOff val="15000"/>
                  </a:schemeClr>
                </a:solidFill>
                <a:ea typeface="Roboto" pitchFamily="2" charset="0"/>
              </a:rPr>
              <a:t>chạy giai điệu </a:t>
            </a:r>
            <a:r>
              <a:rPr lang="en-US" sz="2000" dirty="0" smtClean="0">
                <a:solidFill>
                  <a:schemeClr val="tx1">
                    <a:lumMod val="85000"/>
                    <a:lumOff val="15000"/>
                  </a:schemeClr>
                </a:solidFill>
                <a:ea typeface="Roboto" pitchFamily="2" charset="0"/>
              </a:rPr>
              <a:t>4</a:t>
            </a:r>
            <a:endParaRPr lang="en-US" sz="2000" b="1" dirty="0">
              <a:solidFill>
                <a:schemeClr val="tx1">
                  <a:lumMod val="85000"/>
                  <a:lumOff val="15000"/>
                </a:schemeClr>
              </a:solidFill>
              <a:ea typeface="Roboto" pitchFamily="2" charset="0"/>
            </a:endParaRPr>
          </a:p>
        </p:txBody>
      </p:sp>
      <p:sp>
        <p:nvSpPr>
          <p:cNvPr id="26" name="Rectangle 25"/>
          <p:cNvSpPr/>
          <p:nvPr/>
        </p:nvSpPr>
        <p:spPr>
          <a:xfrm>
            <a:off x="484565" y="447242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33842" y="4953890"/>
            <a:ext cx="4023690" cy="400110"/>
          </a:xfrm>
          <a:prstGeom prst="rect">
            <a:avLst/>
          </a:prstGeom>
          <a:noFill/>
        </p:spPr>
        <p:txBody>
          <a:bodyPr wrap="square" rtlCol="0">
            <a:spAutoFit/>
          </a:bodyPr>
          <a:lstStyle/>
          <a:p>
            <a:r>
              <a:rPr lang="en-US" sz="2000" dirty="0">
                <a:solidFill>
                  <a:schemeClr val="tx1">
                    <a:lumMod val="85000"/>
                    <a:lumOff val="15000"/>
                  </a:schemeClr>
                </a:solidFill>
                <a:ea typeface="Roboto" pitchFamily="2" charset="0"/>
              </a:rPr>
              <a:t>Lắc micro:bit thì chạy giai điệu </a:t>
            </a:r>
            <a:r>
              <a:rPr lang="en-US" sz="2000" dirty="0" smtClean="0">
                <a:solidFill>
                  <a:schemeClr val="tx1">
                    <a:lumMod val="85000"/>
                    <a:lumOff val="15000"/>
                  </a:schemeClr>
                </a:solidFill>
                <a:ea typeface="Roboto" pitchFamily="2" charset="0"/>
              </a:rPr>
              <a:t>5</a:t>
            </a:r>
            <a:endParaRPr lang="en-US" sz="2000" b="1" dirty="0">
              <a:solidFill>
                <a:schemeClr val="tx1">
                  <a:lumMod val="85000"/>
                  <a:lumOff val="15000"/>
                </a:schemeClr>
              </a:solidFill>
              <a:ea typeface="Roboto" pitchFamily="2" charset="0"/>
            </a:endParaRPr>
          </a:p>
        </p:txBody>
      </p:sp>
      <p:sp>
        <p:nvSpPr>
          <p:cNvPr id="28" name="Rectangle 27"/>
          <p:cNvSpPr/>
          <p:nvPr/>
        </p:nvSpPr>
        <p:spPr>
          <a:xfrm>
            <a:off x="484565" y="5095279"/>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5113387" y="3975163"/>
            <a:ext cx="2772162" cy="2314898"/>
          </a:xfrm>
          <a:prstGeom prst="rect">
            <a:avLst/>
          </a:prstGeom>
        </p:spPr>
      </p:pic>
      <p:pic>
        <p:nvPicPr>
          <p:cNvPr id="6" name="Picture 5"/>
          <p:cNvPicPr>
            <a:picLocks noChangeAspect="1"/>
          </p:cNvPicPr>
          <p:nvPr/>
        </p:nvPicPr>
        <p:blipFill>
          <a:blip r:embed="rId4"/>
          <a:stretch>
            <a:fillRect/>
          </a:stretch>
        </p:blipFill>
        <p:spPr>
          <a:xfrm>
            <a:off x="5183104" y="2631120"/>
            <a:ext cx="3648584" cy="571580"/>
          </a:xfrm>
          <a:prstGeom prst="rect">
            <a:avLst/>
          </a:prstGeom>
        </p:spPr>
      </p:pic>
      <p:pic>
        <p:nvPicPr>
          <p:cNvPr id="7" name="Picture 6"/>
          <p:cNvPicPr>
            <a:picLocks noChangeAspect="1"/>
          </p:cNvPicPr>
          <p:nvPr/>
        </p:nvPicPr>
        <p:blipFill>
          <a:blip r:embed="rId5"/>
          <a:stretch>
            <a:fillRect/>
          </a:stretch>
        </p:blipFill>
        <p:spPr>
          <a:xfrm>
            <a:off x="5183104" y="3284475"/>
            <a:ext cx="3019846" cy="571580"/>
          </a:xfrm>
          <a:prstGeom prst="rect">
            <a:avLst/>
          </a:prstGeom>
        </p:spPr>
      </p:pic>
      <p:sp>
        <p:nvSpPr>
          <p:cNvPr id="29" name="TextBox 28"/>
          <p:cNvSpPr txBox="1"/>
          <p:nvPr/>
        </p:nvSpPr>
        <p:spPr>
          <a:xfrm>
            <a:off x="505717" y="5629751"/>
            <a:ext cx="4023690" cy="707886"/>
          </a:xfrm>
          <a:prstGeom prst="rect">
            <a:avLst/>
          </a:prstGeom>
          <a:noFill/>
        </p:spPr>
        <p:txBody>
          <a:bodyPr wrap="square" rtlCol="0">
            <a:spAutoFit/>
          </a:bodyPr>
          <a:lstStyle/>
          <a:p>
            <a:r>
              <a:rPr lang="en-US" sz="2000" dirty="0" smtClean="0">
                <a:solidFill>
                  <a:schemeClr val="tx1">
                    <a:lumMod val="85000"/>
                    <a:lumOff val="15000"/>
                  </a:schemeClr>
                </a:solidFill>
                <a:ea typeface="Roboto" pitchFamily="2" charset="0"/>
              </a:rPr>
              <a:t>Hiển thị icon nốt nhạc trong khi chơi nhạc.</a:t>
            </a:r>
            <a:endParaRPr lang="en-US" sz="2000" b="1" dirty="0">
              <a:solidFill>
                <a:schemeClr val="tx1">
                  <a:lumMod val="85000"/>
                  <a:lumOff val="15000"/>
                </a:schemeClr>
              </a:solidFill>
              <a:ea typeface="Roboto" pitchFamily="2" charset="0"/>
            </a:endParaRPr>
          </a:p>
        </p:txBody>
      </p:sp>
    </p:spTree>
    <p:extLst>
      <p:ext uri="{BB962C8B-B14F-4D97-AF65-F5344CB8AC3E}">
        <p14:creationId xmlns:p14="http://schemas.microsoft.com/office/powerpoint/2010/main" val="2789131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6667496" y="2311419"/>
            <a:ext cx="2089393" cy="1735136"/>
          </a:xfrm>
          <a:prstGeom prst="rect">
            <a:avLst/>
          </a:prstGeom>
        </p:spPr>
      </p:pic>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6.3 </a:t>
            </a:r>
            <a:r>
              <a:rPr lang="en-US" sz="2400" b="1" dirty="0" smtClean="0">
                <a:solidFill>
                  <a:srgbClr val="64C7E9"/>
                </a:solidFill>
                <a:latin typeface="UTM Helve" panose="02040603050506020204" pitchFamily="18" charset="0"/>
                <a:ea typeface="Roboto" pitchFamily="2" charset="0"/>
              </a:rPr>
              <a:t>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36140" y="1257796"/>
            <a:ext cx="6387670"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Countdown - Chúc Mừng Năm Mới</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88" y="1330753"/>
            <a:ext cx="466725" cy="409575"/>
          </a:xfrm>
          <a:prstGeom prst="rect">
            <a:avLst/>
          </a:prstGeom>
        </p:spPr>
      </p:pic>
      <p:sp>
        <p:nvSpPr>
          <p:cNvPr id="8" name="TextBox 7"/>
          <p:cNvSpPr txBox="1"/>
          <p:nvPr/>
        </p:nvSpPr>
        <p:spPr>
          <a:xfrm>
            <a:off x="582272" y="1844460"/>
            <a:ext cx="7894269" cy="707886"/>
          </a:xfrm>
          <a:prstGeom prst="rect">
            <a:avLst/>
          </a:prstGeom>
          <a:noFill/>
        </p:spPr>
        <p:txBody>
          <a:bodyPr wrap="square" rtlCol="0">
            <a:spAutoFit/>
          </a:bodyPr>
          <a:lstStyle/>
          <a:p>
            <a:r>
              <a:rPr lang="vi-VN" sz="2000" dirty="0"/>
              <a:t>Tạo chương trình đếm ngược thời khắc chuyển giao năm mới từ </a:t>
            </a:r>
            <a:r>
              <a:rPr lang="en-US" sz="2000" dirty="0" smtClean="0"/>
              <a:t/>
            </a:r>
            <a:br>
              <a:rPr lang="en-US" sz="2000" dirty="0" smtClean="0"/>
            </a:br>
            <a:r>
              <a:rPr lang="vi-VN" sz="2000" dirty="0" smtClean="0"/>
              <a:t>10 </a:t>
            </a:r>
            <a:r>
              <a:rPr lang="vi-VN" sz="2000" dirty="0"/>
              <a:t>- 1 với yêu cầu như sau:</a:t>
            </a:r>
            <a:endParaRPr lang="en-US" sz="2000" b="1" dirty="0">
              <a:latin typeface="Arial" panose="020B0604020202020204" pitchFamily="34" charset="0"/>
              <a:cs typeface="Arial" panose="020B0604020202020204" pitchFamily="34" charset="0"/>
            </a:endParaRPr>
          </a:p>
        </p:txBody>
      </p:sp>
      <p:sp>
        <p:nvSpPr>
          <p:cNvPr id="13" name="TextBox 12"/>
          <p:cNvSpPr txBox="1"/>
          <p:nvPr/>
        </p:nvSpPr>
        <p:spPr>
          <a:xfrm>
            <a:off x="869831" y="2674516"/>
            <a:ext cx="4775596" cy="707886"/>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Nhấn phím A thì khởi động chương trình và phát âm thanh bật nguồn `power up`</a:t>
            </a:r>
            <a:endParaRPr lang="en-US" sz="2000" b="1" dirty="0">
              <a:solidFill>
                <a:schemeClr val="tx1">
                  <a:lumMod val="85000"/>
                  <a:lumOff val="15000"/>
                </a:schemeClr>
              </a:solidFill>
              <a:ea typeface="Roboto" pitchFamily="2" charset="0"/>
            </a:endParaRPr>
          </a:p>
        </p:txBody>
      </p:sp>
      <p:sp>
        <p:nvSpPr>
          <p:cNvPr id="14" name="Rectangle 13"/>
          <p:cNvSpPr/>
          <p:nvPr/>
        </p:nvSpPr>
        <p:spPr>
          <a:xfrm>
            <a:off x="686814" y="280265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69831" y="3443142"/>
            <a:ext cx="4775596" cy="707886"/>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Nhấn phím B thì tắt chương trình, phát âm thanh bật nguồn `power down`</a:t>
            </a:r>
            <a:endParaRPr lang="en-US" sz="2000" b="1" dirty="0">
              <a:solidFill>
                <a:schemeClr val="tx1">
                  <a:lumMod val="85000"/>
                  <a:lumOff val="15000"/>
                </a:schemeClr>
              </a:solidFill>
              <a:ea typeface="Roboto" pitchFamily="2" charset="0"/>
            </a:endParaRPr>
          </a:p>
        </p:txBody>
      </p:sp>
      <p:sp>
        <p:nvSpPr>
          <p:cNvPr id="16" name="Rectangle 15"/>
          <p:cNvSpPr/>
          <p:nvPr/>
        </p:nvSpPr>
        <p:spPr>
          <a:xfrm>
            <a:off x="686814" y="3571279"/>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69831" y="4145507"/>
            <a:ext cx="4775596" cy="1323439"/>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Chạm vào Logo thì bắt đầu chương trình đếm ngược. Mỗi giây </a:t>
            </a:r>
            <a:r>
              <a:rPr lang="vi-VN" sz="2000" dirty="0" smtClean="0">
                <a:solidFill>
                  <a:schemeClr val="tx1">
                    <a:lumMod val="85000"/>
                    <a:lumOff val="15000"/>
                  </a:schemeClr>
                </a:solidFill>
                <a:ea typeface="Roboto" pitchFamily="2" charset="0"/>
              </a:rPr>
              <a:t>hiển </a:t>
            </a:r>
            <a:r>
              <a:rPr lang="vi-VN" sz="2000" dirty="0">
                <a:solidFill>
                  <a:schemeClr val="tx1">
                    <a:lumMod val="85000"/>
                    <a:lumOff val="15000"/>
                  </a:schemeClr>
                </a:solidFill>
                <a:ea typeface="Roboto" pitchFamily="2" charset="0"/>
              </a:rPr>
              <a:t>thị số ra màn hình LED, đồng thời phát âm thamh middle G.</a:t>
            </a:r>
            <a:endParaRPr lang="en-US" sz="2000" b="1" dirty="0">
              <a:solidFill>
                <a:schemeClr val="tx1">
                  <a:lumMod val="85000"/>
                  <a:lumOff val="15000"/>
                </a:schemeClr>
              </a:solidFill>
              <a:ea typeface="Roboto" pitchFamily="2" charset="0"/>
            </a:endParaRPr>
          </a:p>
        </p:txBody>
      </p:sp>
      <p:sp>
        <p:nvSpPr>
          <p:cNvPr id="18" name="Rectangle 17"/>
          <p:cNvSpPr/>
          <p:nvPr/>
        </p:nvSpPr>
        <p:spPr>
          <a:xfrm>
            <a:off x="686814" y="4273644"/>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9831" y="5483976"/>
            <a:ext cx="4775596" cy="1015663"/>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Đếm đến 0 thì phát âm thanh `happy`, đồng thời cho LED trình diễn animations pháo hoa liên tục cho đến tắt thì thôi</a:t>
            </a:r>
            <a:endParaRPr lang="en-US" sz="2000" b="1" dirty="0">
              <a:solidFill>
                <a:schemeClr val="tx1">
                  <a:lumMod val="85000"/>
                  <a:lumOff val="15000"/>
                </a:schemeClr>
              </a:solidFill>
              <a:ea typeface="Roboto" pitchFamily="2" charset="0"/>
            </a:endParaRPr>
          </a:p>
        </p:txBody>
      </p:sp>
      <p:sp>
        <p:nvSpPr>
          <p:cNvPr id="20" name="Rectangle 19"/>
          <p:cNvSpPr/>
          <p:nvPr/>
        </p:nvSpPr>
        <p:spPr>
          <a:xfrm>
            <a:off x="686814" y="561211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7434" y="3443142"/>
            <a:ext cx="3666565" cy="3199078"/>
          </a:xfrm>
          <a:prstGeom prst="rect">
            <a:avLst/>
          </a:prstGeom>
        </p:spPr>
      </p:pic>
    </p:spTree>
    <p:extLst>
      <p:ext uri="{BB962C8B-B14F-4D97-AF65-F5344CB8AC3E}">
        <p14:creationId xmlns:p14="http://schemas.microsoft.com/office/powerpoint/2010/main" val="269450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6.3 </a:t>
            </a:r>
            <a:r>
              <a:rPr lang="en-US" sz="2400" b="1" dirty="0" smtClean="0">
                <a:solidFill>
                  <a:srgbClr val="64C7E9"/>
                </a:solidFill>
                <a:latin typeface="UTM Helve" panose="02040603050506020204" pitchFamily="18" charset="0"/>
                <a:ea typeface="Roboto" pitchFamily="2" charset="0"/>
              </a:rPr>
              <a:t>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36140" y="1257796"/>
            <a:ext cx="6387670"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Giai điệu giáng sinh</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330753"/>
            <a:ext cx="466725" cy="409575"/>
          </a:xfrm>
          <a:prstGeom prst="rect">
            <a:avLst/>
          </a:prstGeom>
        </p:spPr>
      </p:pic>
      <p:sp>
        <p:nvSpPr>
          <p:cNvPr id="7" name="TextBox 6"/>
          <p:cNvSpPr txBox="1"/>
          <p:nvPr/>
        </p:nvSpPr>
        <p:spPr>
          <a:xfrm>
            <a:off x="582272" y="1844460"/>
            <a:ext cx="7894269" cy="707886"/>
          </a:xfrm>
          <a:prstGeom prst="rect">
            <a:avLst/>
          </a:prstGeom>
          <a:noFill/>
        </p:spPr>
        <p:txBody>
          <a:bodyPr wrap="square" rtlCol="0">
            <a:spAutoFit/>
          </a:bodyPr>
          <a:lstStyle/>
          <a:p>
            <a:r>
              <a:rPr lang="vi-VN" sz="2000" dirty="0"/>
              <a:t>Dùng Makecode soạn 1 đoạn giai điệu trong bài hát Jingle Bells </a:t>
            </a:r>
            <a:r>
              <a:rPr lang="en-US" sz="2000" dirty="0" smtClean="0"/>
              <a:t>nổi</a:t>
            </a:r>
            <a:r>
              <a:rPr lang="vi-VN" sz="2000" dirty="0" smtClean="0"/>
              <a:t> </a:t>
            </a:r>
            <a:r>
              <a:rPr lang="vi-VN" sz="2000" dirty="0"/>
              <a:t>tiếng. Với yêu cầu:</a:t>
            </a:r>
            <a:endParaRPr lang="en-US" sz="2000" b="1" dirty="0">
              <a:latin typeface="Arial" panose="020B0604020202020204" pitchFamily="34" charset="0"/>
              <a:cs typeface="Arial" panose="020B0604020202020204" pitchFamily="34" charset="0"/>
            </a:endParaRPr>
          </a:p>
        </p:txBody>
      </p:sp>
      <p:sp>
        <p:nvSpPr>
          <p:cNvPr id="8" name="TextBox 7"/>
          <p:cNvSpPr txBox="1"/>
          <p:nvPr/>
        </p:nvSpPr>
        <p:spPr>
          <a:xfrm>
            <a:off x="869831" y="2674516"/>
            <a:ext cx="4775596" cy="400110"/>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Touch Logo để phát, nhấn A + B để tắt</a:t>
            </a:r>
            <a:endParaRPr lang="en-US" sz="2000" b="1" dirty="0">
              <a:solidFill>
                <a:schemeClr val="tx1">
                  <a:lumMod val="85000"/>
                  <a:lumOff val="15000"/>
                </a:schemeClr>
              </a:solidFill>
              <a:ea typeface="Roboto" pitchFamily="2" charset="0"/>
            </a:endParaRPr>
          </a:p>
        </p:txBody>
      </p:sp>
      <p:sp>
        <p:nvSpPr>
          <p:cNvPr id="9" name="Rectangle 8"/>
          <p:cNvSpPr/>
          <p:nvPr/>
        </p:nvSpPr>
        <p:spPr>
          <a:xfrm>
            <a:off x="686814" y="280265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69831" y="3191351"/>
            <a:ext cx="4484047" cy="707886"/>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Nhấn A để giảm âm lượng, B để giảm âm lượng</a:t>
            </a:r>
            <a:endParaRPr lang="en-US" sz="2000" b="1" dirty="0">
              <a:solidFill>
                <a:schemeClr val="tx1">
                  <a:lumMod val="85000"/>
                  <a:lumOff val="15000"/>
                </a:schemeClr>
              </a:solidFill>
              <a:ea typeface="Roboto" pitchFamily="2" charset="0"/>
            </a:endParaRPr>
          </a:p>
        </p:txBody>
      </p:sp>
      <p:sp>
        <p:nvSpPr>
          <p:cNvPr id="11" name="Rectangle 10"/>
          <p:cNvSpPr/>
          <p:nvPr/>
        </p:nvSpPr>
        <p:spPr>
          <a:xfrm>
            <a:off x="686814" y="3319488"/>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69831" y="4039490"/>
            <a:ext cx="4484047" cy="707886"/>
          </a:xfrm>
          <a:prstGeom prst="rect">
            <a:avLst/>
          </a:prstGeom>
          <a:noFill/>
        </p:spPr>
        <p:txBody>
          <a:bodyPr wrap="square" rtlCol="0">
            <a:spAutoFit/>
          </a:bodyPr>
          <a:lstStyle/>
          <a:p>
            <a:r>
              <a:rPr lang="vi-VN" sz="2000" dirty="0">
                <a:solidFill>
                  <a:schemeClr val="tx1">
                    <a:lumMod val="85000"/>
                    <a:lumOff val="15000"/>
                  </a:schemeClr>
                </a:solidFill>
                <a:ea typeface="Roboto" pitchFamily="2" charset="0"/>
              </a:rPr>
              <a:t>Hiển thị ra LED biểu tượng bông tuyết khi nhạc đang phát</a:t>
            </a:r>
            <a:endParaRPr lang="en-US" sz="2000" b="1" dirty="0">
              <a:solidFill>
                <a:schemeClr val="tx1">
                  <a:lumMod val="85000"/>
                  <a:lumOff val="15000"/>
                </a:schemeClr>
              </a:solidFill>
              <a:ea typeface="Roboto" pitchFamily="2" charset="0"/>
            </a:endParaRPr>
          </a:p>
        </p:txBody>
      </p:sp>
      <p:sp>
        <p:nvSpPr>
          <p:cNvPr id="13" name="Rectangle 12"/>
          <p:cNvSpPr/>
          <p:nvPr/>
        </p:nvSpPr>
        <p:spPr>
          <a:xfrm>
            <a:off x="686814" y="416762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2693811"/>
            <a:ext cx="3810000" cy="3952875"/>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423" y="5160786"/>
            <a:ext cx="1905000" cy="148590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7569" y="2861335"/>
            <a:ext cx="1905000" cy="981075"/>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0331" y="4391198"/>
            <a:ext cx="2634482" cy="2264598"/>
          </a:xfrm>
          <a:prstGeom prst="rect">
            <a:avLst/>
          </a:prstGeom>
        </p:spPr>
      </p:pic>
    </p:spTree>
    <p:extLst>
      <p:ext uri="{BB962C8B-B14F-4D97-AF65-F5344CB8AC3E}">
        <p14:creationId xmlns:p14="http://schemas.microsoft.com/office/powerpoint/2010/main" val="3093772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18" name="Rectangle 17"/>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48815" y="546584"/>
            <a:ext cx="5893616"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71. Giới thiệu Âm Thanh - Sound</a:t>
            </a:r>
            <a:endParaRPr lang="en-US" sz="2400" b="1" dirty="0">
              <a:solidFill>
                <a:srgbClr val="64C7E9"/>
              </a:solidFill>
              <a:latin typeface="UTM Helve" panose="02040603050506020204" pitchFamily="18" charset="0"/>
              <a:ea typeface="Roboto" pitchFamily="2" charset="0"/>
            </a:endParaRPr>
          </a:p>
        </p:txBody>
      </p:sp>
      <p:sp>
        <p:nvSpPr>
          <p:cNvPr id="20" name="Rectangle 19"/>
          <p:cNvSpPr/>
          <p:nvPr/>
        </p:nvSpPr>
        <p:spPr>
          <a:xfrm>
            <a:off x="666626" y="1558951"/>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943235" y="1416806"/>
            <a:ext cx="7365878" cy="1631216"/>
          </a:xfrm>
          <a:prstGeom prst="rect">
            <a:avLst/>
          </a:prstGeom>
          <a:noFill/>
        </p:spPr>
        <p:txBody>
          <a:bodyPr wrap="square" rtlCol="0">
            <a:spAutoFit/>
          </a:bodyPr>
          <a:lstStyle/>
          <a:p>
            <a:r>
              <a:rPr lang="vi-VN" sz="2000" dirty="0">
                <a:cs typeface="Arial" panose="020B0604020202020204" pitchFamily="34" charset="0"/>
              </a:rPr>
              <a:t>Micro:bit có loa tích hợp, giúp bạn dễ dàng thêm âm thanh vào dự án của mình. Bạn có thể cho micro:bit phát nhạc, bạn cũng có thể thể hiện bản thân bằng một số âm thanh: làm cho micro:bit của bạn cười khúc khích, chào bạn hoặc cho bạn biết khi nó buồn ngủ hoặc buồn.</a:t>
            </a:r>
            <a:endParaRPr lang="en-US" sz="2000" b="1" dirty="0">
              <a:latin typeface="Arial" panose="020B0604020202020204" pitchFamily="34" charset="0"/>
              <a:cs typeface="Arial" panose="020B0604020202020204" pitchFamily="34" charset="0"/>
            </a:endParaRPr>
          </a:p>
        </p:txBody>
      </p:sp>
      <p:sp>
        <p:nvSpPr>
          <p:cNvPr id="22" name="Rectangle 21"/>
          <p:cNvSpPr/>
          <p:nvPr/>
        </p:nvSpPr>
        <p:spPr>
          <a:xfrm>
            <a:off x="666626" y="3454011"/>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943235" y="3311866"/>
            <a:ext cx="7365878" cy="1015663"/>
          </a:xfrm>
          <a:prstGeom prst="rect">
            <a:avLst/>
          </a:prstGeom>
          <a:noFill/>
        </p:spPr>
        <p:txBody>
          <a:bodyPr wrap="square" rtlCol="0">
            <a:spAutoFit/>
          </a:bodyPr>
          <a:lstStyle/>
          <a:p>
            <a:r>
              <a:rPr lang="vi-VN" sz="2000" dirty="0">
                <a:cs typeface="Arial" panose="020B0604020202020204" pitchFamily="34" charset="0"/>
              </a:rPr>
              <a:t>Micro:bit BBC của bạn có thể được lập trình để tạo ra nhiều loại âm thanh khác nhau - từ các nốt đơn, âm sắc và nhịp cho đến các tác phẩm âm nhạc của riêng bạn</a:t>
            </a:r>
            <a:endParaRPr lang="en-US" sz="2000" b="1" dirty="0">
              <a:latin typeface="Arial" panose="020B0604020202020204" pitchFamily="34" charset="0"/>
              <a:cs typeface="Arial" panose="020B0604020202020204" pitchFamily="34"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2973" y="5133702"/>
            <a:ext cx="2072372" cy="967107"/>
          </a:xfrm>
          <a:prstGeom prst="rect">
            <a:avLst/>
          </a:prstGeom>
        </p:spPr>
      </p:pic>
    </p:spTree>
    <p:extLst>
      <p:ext uri="{BB962C8B-B14F-4D97-AF65-F5344CB8AC3E}">
        <p14:creationId xmlns:p14="http://schemas.microsoft.com/office/powerpoint/2010/main" val="317955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48815" y="546584"/>
            <a:ext cx="5893616"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6.1</a:t>
            </a:r>
            <a:r>
              <a:rPr lang="en-US" sz="2400" b="1" dirty="0" smtClean="0">
                <a:solidFill>
                  <a:srgbClr val="64C7E9"/>
                </a:solidFill>
                <a:latin typeface="UTM Helve" panose="02040603050506020204" pitchFamily="18" charset="0"/>
                <a:ea typeface="Roboto" pitchFamily="2" charset="0"/>
              </a:rPr>
              <a:t> </a:t>
            </a:r>
            <a:r>
              <a:rPr lang="en-US" sz="2400" b="1" dirty="0" smtClean="0">
                <a:solidFill>
                  <a:srgbClr val="64C7E9"/>
                </a:solidFill>
                <a:latin typeface="UTM Helve" panose="02040603050506020204" pitchFamily="18" charset="0"/>
                <a:ea typeface="Roboto" pitchFamily="2" charset="0"/>
              </a:rPr>
              <a:t>Giới thiệu Âm Thanh - Sound</a:t>
            </a:r>
            <a:endParaRPr lang="en-US" sz="2400" b="1" dirty="0">
              <a:solidFill>
                <a:srgbClr val="64C7E9"/>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610" y="1484242"/>
            <a:ext cx="4859472" cy="3908563"/>
          </a:xfrm>
          <a:prstGeom prst="rect">
            <a:avLst/>
          </a:prstGeom>
        </p:spPr>
      </p:pic>
      <p:sp>
        <p:nvSpPr>
          <p:cNvPr id="6" name="Rectangle 5"/>
          <p:cNvSpPr/>
          <p:nvPr/>
        </p:nvSpPr>
        <p:spPr>
          <a:xfrm>
            <a:off x="448815" y="1898206"/>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25424" y="1756061"/>
            <a:ext cx="2826159" cy="2554545"/>
          </a:xfrm>
          <a:prstGeom prst="rect">
            <a:avLst/>
          </a:prstGeom>
          <a:noFill/>
        </p:spPr>
        <p:txBody>
          <a:bodyPr wrap="square" rtlCol="0">
            <a:spAutoFit/>
          </a:bodyPr>
          <a:lstStyle/>
          <a:p>
            <a:r>
              <a:rPr lang="vi-VN" sz="2000" dirty="0">
                <a:cs typeface="Arial" panose="020B0604020202020204" pitchFamily="34" charset="0"/>
              </a:rPr>
              <a:t>Nếu có đủ phụ kiện thì bạn có thể dùng micro:bit như một chiếc máy MP3 để phát nhạc ra tai nghe, headphones...bằng cách kết nối với các chân Pin</a:t>
            </a:r>
            <a:endParaRPr lang="en-US" sz="2000" b="1" dirty="0">
              <a:latin typeface="Arial" panose="020B0604020202020204" pitchFamily="34" charset="0"/>
              <a:cs typeface="Arial" panose="020B0604020202020204" pitchFamily="34" charset="0"/>
            </a:endParaRPr>
          </a:p>
        </p:txBody>
      </p:sp>
      <p:sp>
        <p:nvSpPr>
          <p:cNvPr id="8" name="TextBox 7"/>
          <p:cNvSpPr txBox="1"/>
          <p:nvPr/>
        </p:nvSpPr>
        <p:spPr>
          <a:xfrm>
            <a:off x="725424" y="5598181"/>
            <a:ext cx="3536000"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Loa hay còn gọi là Speaker</a:t>
            </a:r>
            <a:endParaRPr lang="en-US" sz="2000" b="1" dirty="0">
              <a:latin typeface="Arial" panose="020B0604020202020204" pitchFamily="34" charset="0"/>
              <a:cs typeface="Arial" panose="020B0604020202020204" pitchFamily="34" charset="0"/>
            </a:endParaRPr>
          </a:p>
        </p:txBody>
      </p:sp>
      <p:cxnSp>
        <p:nvCxnSpPr>
          <p:cNvPr id="10" name="Straight Arrow Connector 9"/>
          <p:cNvCxnSpPr/>
          <p:nvPr/>
        </p:nvCxnSpPr>
        <p:spPr>
          <a:xfrm flipV="1">
            <a:off x="6095346" y="3438523"/>
            <a:ext cx="0" cy="235971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041913" y="5798236"/>
            <a:ext cx="205343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335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7035" y="546584"/>
            <a:ext cx="8194843" cy="461665"/>
          </a:xfrm>
          <a:prstGeom prst="rect">
            <a:avLst/>
          </a:prstGeom>
          <a:noFill/>
        </p:spPr>
        <p:txBody>
          <a:bodyPr wrap="square" rtlCol="0">
            <a:spAutoFit/>
          </a:bodyPr>
          <a:lstStyle/>
          <a:p>
            <a:r>
              <a:rPr lang="en-US" sz="2400" b="1" smtClean="0">
                <a:solidFill>
                  <a:srgbClr val="64C7E9"/>
                </a:solidFill>
                <a:latin typeface="UTM Helve" panose="02040603050506020204" pitchFamily="18" charset="0"/>
                <a:ea typeface="Roboto" pitchFamily="2" charset="0"/>
              </a:rPr>
              <a:t>6.2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 với micro:bit</a:t>
            </a:r>
            <a:endParaRPr lang="en-US" sz="2400" b="1" dirty="0">
              <a:solidFill>
                <a:srgbClr val="64C7E9"/>
              </a:solidFill>
              <a:latin typeface="UTM Helve" panose="02040603050506020204" pitchFamily="18" charset="0"/>
              <a:ea typeface="Roboto" pitchFamily="2" charset="0"/>
            </a:endParaRPr>
          </a:p>
        </p:txBody>
      </p:sp>
      <p:sp>
        <p:nvSpPr>
          <p:cNvPr id="25" name="TextBox 24"/>
          <p:cNvSpPr txBox="1"/>
          <p:nvPr/>
        </p:nvSpPr>
        <p:spPr>
          <a:xfrm>
            <a:off x="945490" y="1186182"/>
            <a:ext cx="7284109"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Tìm hiểu các thành phần của </a:t>
            </a:r>
            <a:r>
              <a:rPr lang="en-US" sz="2400" b="1" dirty="0" smtClean="0">
                <a:solidFill>
                  <a:schemeClr val="tx1">
                    <a:lumMod val="85000"/>
                    <a:lumOff val="15000"/>
                  </a:schemeClr>
                </a:solidFill>
                <a:latin typeface="UTM Helve" panose="02040603050506020204" pitchFamily="18" charset="0"/>
                <a:ea typeface="Roboto" pitchFamily="2" charset="0"/>
              </a:rPr>
              <a:t>khối </a:t>
            </a:r>
            <a:r>
              <a:rPr lang="en-US" sz="2400" b="1" dirty="0">
                <a:solidFill>
                  <a:schemeClr val="tx1">
                    <a:lumMod val="85000"/>
                    <a:lumOff val="15000"/>
                  </a:schemeClr>
                </a:solidFill>
                <a:latin typeface="UTM Helve" panose="02040603050506020204" pitchFamily="18" charset="0"/>
                <a:ea typeface="Roboto" pitchFamily="2" charset="0"/>
              </a:rPr>
              <a:t>Music</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sp>
        <p:nvSpPr>
          <p:cNvPr id="18" name="Rounded Rectangle 17"/>
          <p:cNvSpPr/>
          <p:nvPr/>
        </p:nvSpPr>
        <p:spPr>
          <a:xfrm>
            <a:off x="478765" y="2926449"/>
            <a:ext cx="4292018" cy="2702912"/>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66626" y="315455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66156" y="1915270"/>
            <a:ext cx="4304627"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Tất cả các block âm thanh,giai điệu đều nằm trong khối </a:t>
            </a:r>
            <a:r>
              <a:rPr lang="en-US" sz="2000" b="1" dirty="0" smtClean="0">
                <a:latin typeface="Arial" panose="020B0604020202020204" pitchFamily="34" charset="0"/>
                <a:cs typeface="Arial" panose="020B0604020202020204" pitchFamily="34" charset="0"/>
              </a:rPr>
              <a:t>Music</a:t>
            </a:r>
            <a:endParaRPr lang="en-US" sz="2000" b="1" dirty="0">
              <a:latin typeface="Arial" panose="020B0604020202020204" pitchFamily="34" charset="0"/>
              <a:cs typeface="Arial" panose="020B0604020202020204" pitchFamily="34" charset="0"/>
            </a:endParaRPr>
          </a:p>
        </p:txBody>
      </p:sp>
      <p:sp>
        <p:nvSpPr>
          <p:cNvPr id="27" name="Rectangle 26"/>
          <p:cNvSpPr/>
          <p:nvPr/>
        </p:nvSpPr>
        <p:spPr>
          <a:xfrm>
            <a:off x="666626" y="3731766"/>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43235" y="3589621"/>
            <a:ext cx="353600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Tone</a:t>
            </a:r>
            <a:r>
              <a:rPr lang="en-US" sz="2000" dirty="0">
                <a:latin typeface="Arial" panose="020B0604020202020204" pitchFamily="34" charset="0"/>
                <a:cs typeface="Arial" panose="020B0604020202020204" pitchFamily="34" charset="0"/>
              </a:rPr>
              <a:t>: là âm theo nốt nhạc</a:t>
            </a:r>
            <a:endParaRPr lang="en-US" sz="2000" b="1" dirty="0">
              <a:latin typeface="Arial" panose="020B0604020202020204" pitchFamily="34" charset="0"/>
              <a:cs typeface="Arial" panose="020B0604020202020204" pitchFamily="34" charset="0"/>
            </a:endParaRPr>
          </a:p>
        </p:txBody>
      </p:sp>
      <p:sp>
        <p:nvSpPr>
          <p:cNvPr id="29" name="Rectangle 28"/>
          <p:cNvSpPr/>
          <p:nvPr/>
        </p:nvSpPr>
        <p:spPr>
          <a:xfrm>
            <a:off x="666626" y="4306348"/>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3235" y="4164203"/>
            <a:ext cx="3536000"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Tempo</a:t>
            </a:r>
            <a:r>
              <a:rPr lang="en-US" sz="2000" dirty="0">
                <a:latin typeface="Arial" panose="020B0604020202020204" pitchFamily="34" charset="0"/>
                <a:cs typeface="Arial" panose="020B0604020202020204" pitchFamily="34" charset="0"/>
              </a:rPr>
              <a:t>: Nhịp độ nhanh hay chậm</a:t>
            </a:r>
            <a:endParaRPr lang="en-US" sz="2000" b="1" dirty="0">
              <a:latin typeface="Arial" panose="020B0604020202020204" pitchFamily="34" charset="0"/>
              <a:cs typeface="Arial" panose="020B0604020202020204" pitchFamily="34" charset="0"/>
            </a:endParaRPr>
          </a:p>
        </p:txBody>
      </p:sp>
      <p:sp>
        <p:nvSpPr>
          <p:cNvPr id="1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6EDF3"/>
                </a:solidFill>
                <a:effectLst/>
                <a:latin typeface="-apple-system"/>
              </a:rPr>
              <a:t>Có thể dùng </a:t>
            </a:r>
            <a:r>
              <a:rPr kumimoji="0" lang="en-US" altLang="en-US" sz="900" b="0" i="0" u="none" strike="noStrike" cap="none" normalizeH="0" baseline="0" smtClean="0">
                <a:ln>
                  <a:noFill/>
                </a:ln>
                <a:solidFill>
                  <a:srgbClr val="E6EDF3"/>
                </a:solidFill>
                <a:effectLst/>
                <a:latin typeface="ui-monospace"/>
              </a:rPr>
              <a:t>micro:bit simulator</a:t>
            </a:r>
            <a:r>
              <a:rPr kumimoji="0" lang="en-US" altLang="en-US" sz="1200" b="0" i="0" u="none" strike="noStrike" cap="none" normalizeH="0" baseline="0" smtClean="0">
                <a:ln>
                  <a:noFill/>
                </a:ln>
                <a:solidFill>
                  <a:srgbClr val="E6EDF3"/>
                </a:solidFill>
                <a:effectLst/>
                <a:latin typeface="-apple-system"/>
              </a:rPr>
              <a:t> trình mô phỏng trên Makcode để minh họa khi không dùng đến micro:bit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5053348" y="1965322"/>
            <a:ext cx="3690288" cy="4130032"/>
          </a:xfrm>
          <a:prstGeom prst="rect">
            <a:avLst/>
          </a:prstGeom>
        </p:spPr>
      </p:pic>
      <p:sp>
        <p:nvSpPr>
          <p:cNvPr id="20" name="Rectangle 19"/>
          <p:cNvSpPr/>
          <p:nvPr/>
        </p:nvSpPr>
        <p:spPr>
          <a:xfrm>
            <a:off x="666626" y="5114730"/>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943235" y="4972585"/>
            <a:ext cx="3708276" cy="400110"/>
          </a:xfrm>
          <a:prstGeom prst="rect">
            <a:avLst/>
          </a:prstGeom>
          <a:noFill/>
        </p:spPr>
        <p:txBody>
          <a:bodyPr wrap="square" rtlCol="0">
            <a:spAutoFit/>
          </a:bodyPr>
          <a:lstStyle/>
          <a:p>
            <a:r>
              <a:rPr lang="vi-VN" sz="2000" b="1" dirty="0">
                <a:cs typeface="Arial" panose="020B0604020202020204" pitchFamily="34" charset="0"/>
              </a:rPr>
              <a:t>Volume</a:t>
            </a:r>
            <a:r>
              <a:rPr lang="vi-VN" sz="2000" dirty="0">
                <a:cs typeface="Arial" panose="020B0604020202020204" pitchFamily="34" charset="0"/>
              </a:rPr>
              <a:t>: điều khiển âm lượng</a:t>
            </a:r>
            <a:endParaRPr lang="en-US" sz="2000" dirty="0">
              <a:latin typeface="Arial" panose="020B0604020202020204" pitchFamily="34" charset="0"/>
              <a:cs typeface="Arial" panose="020B0604020202020204" pitchFamily="34" charset="0"/>
            </a:endParaRPr>
          </a:p>
        </p:txBody>
      </p:sp>
      <p:sp>
        <p:nvSpPr>
          <p:cNvPr id="22" name="TextBox 21"/>
          <p:cNvSpPr txBox="1"/>
          <p:nvPr/>
        </p:nvSpPr>
        <p:spPr>
          <a:xfrm>
            <a:off x="943235" y="3019778"/>
            <a:ext cx="3708276"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Melody</a:t>
            </a:r>
            <a:r>
              <a:rPr lang="en-US" sz="2000" dirty="0">
                <a:latin typeface="Arial" panose="020B0604020202020204" pitchFamily="34" charset="0"/>
                <a:cs typeface="Arial" panose="020B0604020202020204" pitchFamily="34" charset="0"/>
              </a:rPr>
              <a:t>: Âm thanh có giai điệu</a:t>
            </a:r>
          </a:p>
        </p:txBody>
      </p:sp>
      <p:pic>
        <p:nvPicPr>
          <p:cNvPr id="6" name="Picture 5"/>
          <p:cNvPicPr>
            <a:picLocks noChangeAspect="1"/>
          </p:cNvPicPr>
          <p:nvPr/>
        </p:nvPicPr>
        <p:blipFill>
          <a:blip r:embed="rId4"/>
          <a:stretch>
            <a:fillRect/>
          </a:stretch>
        </p:blipFill>
        <p:spPr>
          <a:xfrm>
            <a:off x="712128" y="5854943"/>
            <a:ext cx="857370" cy="714475"/>
          </a:xfrm>
          <a:prstGeom prst="rect">
            <a:avLst/>
          </a:prstGeom>
        </p:spPr>
      </p:pic>
    </p:spTree>
    <p:extLst>
      <p:ext uri="{BB962C8B-B14F-4D97-AF65-F5344CB8AC3E}">
        <p14:creationId xmlns:p14="http://schemas.microsoft.com/office/powerpoint/2010/main" val="1085738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Box 2"/>
          <p:cNvSpPr txBox="1"/>
          <p:nvPr/>
        </p:nvSpPr>
        <p:spPr>
          <a:xfrm>
            <a:off x="945490" y="1186182"/>
            <a:ext cx="7284109"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Giai điệu có sẵn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sp>
        <p:nvSpPr>
          <p:cNvPr id="5" name="Rectangle 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7035" y="546584"/>
            <a:ext cx="8194843"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 với micro:bit</a:t>
            </a:r>
            <a:endParaRPr lang="en-US" sz="2400" b="1" dirty="0">
              <a:solidFill>
                <a:srgbClr val="64C7E9"/>
              </a:solidFill>
              <a:latin typeface="UTM Helve" panose="02040603050506020204" pitchFamily="18" charset="0"/>
              <a:ea typeface="Roboto" pitchFamily="2" charset="0"/>
            </a:endParaRPr>
          </a:p>
        </p:txBody>
      </p:sp>
      <p:sp>
        <p:nvSpPr>
          <p:cNvPr id="7" name="TextBox 6"/>
          <p:cNvSpPr txBox="1"/>
          <p:nvPr/>
        </p:nvSpPr>
        <p:spPr>
          <a:xfrm>
            <a:off x="834886" y="1915270"/>
            <a:ext cx="3694521"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Là những đoạn âm thanh ngắn được chưng trình tạo sẵn</a:t>
            </a:r>
            <a:endParaRPr lang="en-US" sz="2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4529407" y="1915270"/>
            <a:ext cx="3096057" cy="1238423"/>
          </a:xfrm>
          <a:prstGeom prst="rect">
            <a:avLst/>
          </a:prstGeom>
        </p:spPr>
      </p:pic>
      <p:pic>
        <p:nvPicPr>
          <p:cNvPr id="9" name="Picture 8"/>
          <p:cNvPicPr>
            <a:picLocks noChangeAspect="1"/>
          </p:cNvPicPr>
          <p:nvPr/>
        </p:nvPicPr>
        <p:blipFill>
          <a:blip r:embed="rId4"/>
          <a:stretch>
            <a:fillRect/>
          </a:stretch>
        </p:blipFill>
        <p:spPr>
          <a:xfrm>
            <a:off x="4529407" y="4570225"/>
            <a:ext cx="4182059" cy="1247949"/>
          </a:xfrm>
          <a:prstGeom prst="rect">
            <a:avLst/>
          </a:prstGeom>
        </p:spPr>
      </p:pic>
      <p:sp>
        <p:nvSpPr>
          <p:cNvPr id="10" name="Rectangle 9"/>
          <p:cNvSpPr/>
          <p:nvPr/>
        </p:nvSpPr>
        <p:spPr>
          <a:xfrm>
            <a:off x="599182" y="2049662"/>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34886" y="2922435"/>
            <a:ext cx="3694521"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Bạn có thể dùng 2 block như hình minh họa bên để sử dụng âm thanh có sẵn</a:t>
            </a:r>
            <a:endParaRPr lang="en-US" sz="2000" b="1" dirty="0">
              <a:latin typeface="Arial" panose="020B0604020202020204" pitchFamily="34" charset="0"/>
              <a:cs typeface="Arial" panose="020B0604020202020204" pitchFamily="34" charset="0"/>
            </a:endParaRPr>
          </a:p>
        </p:txBody>
      </p:sp>
      <p:sp>
        <p:nvSpPr>
          <p:cNvPr id="12" name="Rectangle 11"/>
          <p:cNvSpPr/>
          <p:nvPr/>
        </p:nvSpPr>
        <p:spPr>
          <a:xfrm>
            <a:off x="599182" y="305682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4886" y="4194643"/>
            <a:ext cx="3694521"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Bạn có thể chọn các giai điệu và cách thức phát âm thanh</a:t>
            </a:r>
            <a:endParaRPr lang="en-US" sz="2000" b="1" dirty="0">
              <a:latin typeface="Arial" panose="020B0604020202020204" pitchFamily="34" charset="0"/>
              <a:cs typeface="Arial" panose="020B0604020202020204" pitchFamily="34" charset="0"/>
            </a:endParaRPr>
          </a:p>
        </p:txBody>
      </p:sp>
      <p:sp>
        <p:nvSpPr>
          <p:cNvPr id="14" name="Rectangle 13"/>
          <p:cNvSpPr/>
          <p:nvPr/>
        </p:nvSpPr>
        <p:spPr>
          <a:xfrm>
            <a:off x="599182" y="4329035"/>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endCxn id="19" idx="0"/>
          </p:cNvCxnSpPr>
          <p:nvPr/>
        </p:nvCxnSpPr>
        <p:spPr>
          <a:xfrm flipH="1">
            <a:off x="5400492" y="2623156"/>
            <a:ext cx="390708" cy="9709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29407" y="3594090"/>
            <a:ext cx="1742169" cy="369332"/>
          </a:xfrm>
          <a:prstGeom prst="rect">
            <a:avLst/>
          </a:prstGeom>
          <a:noFill/>
        </p:spPr>
        <p:txBody>
          <a:bodyPr wrap="square" rtlCol="0">
            <a:spAutoFit/>
          </a:bodyPr>
          <a:lstStyle/>
          <a:p>
            <a:r>
              <a:rPr lang="en-US" i="1" dirty="0" smtClean="0">
                <a:latin typeface="Arial" panose="020B0604020202020204" pitchFamily="34" charset="0"/>
                <a:cs typeface="Arial" panose="020B0604020202020204" pitchFamily="34" charset="0"/>
              </a:rPr>
              <a:t>Chọn giai điệu</a:t>
            </a:r>
            <a:endParaRPr lang="en-US" b="1" i="1" dirty="0">
              <a:latin typeface="Arial" panose="020B0604020202020204" pitchFamily="34" charset="0"/>
              <a:cs typeface="Arial" panose="020B0604020202020204" pitchFamily="34" charset="0"/>
            </a:endParaRPr>
          </a:p>
        </p:txBody>
      </p:sp>
      <p:cxnSp>
        <p:nvCxnSpPr>
          <p:cNvPr id="21" name="Straight Arrow Connector 20"/>
          <p:cNvCxnSpPr/>
          <p:nvPr/>
        </p:nvCxnSpPr>
        <p:spPr>
          <a:xfrm flipH="1" flipV="1">
            <a:off x="5499652" y="4019182"/>
            <a:ext cx="434666" cy="11020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81759" y="3933162"/>
            <a:ext cx="1742169" cy="369332"/>
          </a:xfrm>
          <a:prstGeom prst="rect">
            <a:avLst/>
          </a:prstGeom>
          <a:noFill/>
        </p:spPr>
        <p:txBody>
          <a:bodyPr wrap="square" rtlCol="0">
            <a:spAutoFit/>
          </a:bodyPr>
          <a:lstStyle/>
          <a:p>
            <a:r>
              <a:rPr lang="vi-VN" i="1" dirty="0" smtClean="0">
                <a:latin typeface="Arial" panose="020B0604020202020204" pitchFamily="34" charset="0"/>
                <a:cs typeface="Arial" panose="020B0604020202020204" pitchFamily="34" charset="0"/>
              </a:rPr>
              <a:t>Cách thức phát</a:t>
            </a:r>
            <a:endParaRPr lang="en-US" b="1" i="1" dirty="0">
              <a:latin typeface="Arial" panose="020B0604020202020204" pitchFamily="34" charset="0"/>
              <a:cs typeface="Arial" panose="020B0604020202020204" pitchFamily="34" charset="0"/>
            </a:endParaRPr>
          </a:p>
        </p:txBody>
      </p:sp>
      <p:cxnSp>
        <p:nvCxnSpPr>
          <p:cNvPr id="27" name="Straight Arrow Connector 26"/>
          <p:cNvCxnSpPr/>
          <p:nvPr/>
        </p:nvCxnSpPr>
        <p:spPr>
          <a:xfrm>
            <a:off x="7156174" y="2623156"/>
            <a:ext cx="469290" cy="13100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7919048" y="4413165"/>
            <a:ext cx="304880" cy="7810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021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Box 2"/>
          <p:cNvSpPr txBox="1"/>
          <p:nvPr/>
        </p:nvSpPr>
        <p:spPr>
          <a:xfrm>
            <a:off x="945490" y="1186182"/>
            <a:ext cx="7708180"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Bạn có thể sáng tạo một giai điệu cho riêng mình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sp>
        <p:nvSpPr>
          <p:cNvPr id="5" name="Rectangle 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7035" y="546584"/>
            <a:ext cx="8194843"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 với micro:bit</a:t>
            </a:r>
            <a:endParaRPr lang="en-US" sz="2400" b="1" dirty="0">
              <a:solidFill>
                <a:srgbClr val="64C7E9"/>
              </a:solidFill>
              <a:latin typeface="UTM Helve" panose="02040603050506020204" pitchFamily="18" charset="0"/>
              <a:ea typeface="Roboto" pitchFamily="2" charset="0"/>
            </a:endParaRPr>
          </a:p>
        </p:txBody>
      </p:sp>
      <p:pic>
        <p:nvPicPr>
          <p:cNvPr id="7" name="Picture 6"/>
          <p:cNvPicPr>
            <a:picLocks noChangeAspect="1"/>
          </p:cNvPicPr>
          <p:nvPr/>
        </p:nvPicPr>
        <p:blipFill>
          <a:blip r:embed="rId3"/>
          <a:stretch>
            <a:fillRect/>
          </a:stretch>
        </p:blipFill>
        <p:spPr>
          <a:xfrm>
            <a:off x="4431935" y="1915270"/>
            <a:ext cx="4324954" cy="2362530"/>
          </a:xfrm>
          <a:prstGeom prst="rect">
            <a:avLst/>
          </a:prstGeom>
        </p:spPr>
      </p:pic>
      <p:sp>
        <p:nvSpPr>
          <p:cNvPr id="8" name="TextBox 7"/>
          <p:cNvSpPr txBox="1"/>
          <p:nvPr/>
        </p:nvSpPr>
        <p:spPr>
          <a:xfrm>
            <a:off x="599182" y="1915270"/>
            <a:ext cx="3548749" cy="1015663"/>
          </a:xfrm>
          <a:prstGeom prst="rect">
            <a:avLst/>
          </a:prstGeom>
          <a:noFill/>
        </p:spPr>
        <p:txBody>
          <a:bodyPr wrap="square" rtlCol="0">
            <a:spAutoFit/>
          </a:bodyPr>
          <a:lstStyle/>
          <a:p>
            <a:r>
              <a:rPr lang="vi-VN" sz="2000" dirty="0" smtClean="0">
                <a:latin typeface="Arial" panose="020B0604020202020204" pitchFamily="34" charset="0"/>
                <a:cs typeface="Arial" panose="020B0604020202020204" pitchFamily="34" charset="0"/>
              </a:rPr>
              <a:t>3 block như hình bên giúp chúng ta tự tạo ra những giai điệu theo ý muốn.</a:t>
            </a:r>
            <a:endParaRPr lang="en-US" sz="2000" b="1" dirty="0">
              <a:latin typeface="Arial" panose="020B0604020202020204" pitchFamily="34" charset="0"/>
              <a:cs typeface="Arial" panose="020B0604020202020204" pitchFamily="34" charset="0"/>
            </a:endParaRPr>
          </a:p>
        </p:txBody>
      </p:sp>
      <p:sp>
        <p:nvSpPr>
          <p:cNvPr id="10" name="TextBox 9"/>
          <p:cNvSpPr txBox="1"/>
          <p:nvPr/>
        </p:nvSpPr>
        <p:spPr>
          <a:xfrm>
            <a:off x="980051" y="3121218"/>
            <a:ext cx="2558280" cy="400110"/>
          </a:xfrm>
          <a:prstGeom prst="rect">
            <a:avLst/>
          </a:prstGeom>
          <a:noFill/>
        </p:spPr>
        <p:txBody>
          <a:bodyPr wrap="square" rtlCol="0">
            <a:spAutoFit/>
          </a:bodyPr>
          <a:lstStyle/>
          <a:p>
            <a:r>
              <a:rPr lang="vi-VN" sz="2000" dirty="0" smtClean="0">
                <a:latin typeface="Arial" panose="020B0604020202020204" pitchFamily="34" charset="0"/>
                <a:cs typeface="Arial" panose="020B0604020202020204" pitchFamily="34" charset="0"/>
              </a:rPr>
              <a:t>Hiệu ứng điện tử</a:t>
            </a:r>
            <a:endParaRPr lang="en-US" sz="2000" b="1" dirty="0">
              <a:latin typeface="Arial" panose="020B0604020202020204" pitchFamily="34" charset="0"/>
              <a:cs typeface="Arial" panose="020B0604020202020204" pitchFamily="34" charset="0"/>
            </a:endParaRPr>
          </a:p>
        </p:txBody>
      </p:sp>
      <p:sp>
        <p:nvSpPr>
          <p:cNvPr id="11" name="Oval 10"/>
          <p:cNvSpPr/>
          <p:nvPr/>
        </p:nvSpPr>
        <p:spPr>
          <a:xfrm>
            <a:off x="530088" y="3127512"/>
            <a:ext cx="428649" cy="428649"/>
          </a:xfrm>
          <a:prstGeom prst="ellips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1</a:t>
            </a:r>
            <a:endParaRPr lang="en-US" dirty="0"/>
          </a:p>
        </p:txBody>
      </p:sp>
      <p:sp>
        <p:nvSpPr>
          <p:cNvPr id="12" name="Oval 11"/>
          <p:cNvSpPr/>
          <p:nvPr/>
        </p:nvSpPr>
        <p:spPr>
          <a:xfrm>
            <a:off x="4147931" y="3087756"/>
            <a:ext cx="428649" cy="428649"/>
          </a:xfrm>
          <a:prstGeom prst="ellips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2</a:t>
            </a:r>
            <a:endParaRPr lang="en-US" dirty="0"/>
          </a:p>
        </p:txBody>
      </p:sp>
      <p:sp>
        <p:nvSpPr>
          <p:cNvPr id="13" name="Oval 12"/>
          <p:cNvSpPr/>
          <p:nvPr/>
        </p:nvSpPr>
        <p:spPr>
          <a:xfrm>
            <a:off x="4147931" y="3604590"/>
            <a:ext cx="428649" cy="428649"/>
          </a:xfrm>
          <a:prstGeom prst="ellips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3</a:t>
            </a:r>
            <a:endParaRPr lang="en-US" dirty="0"/>
          </a:p>
        </p:txBody>
      </p:sp>
      <p:sp>
        <p:nvSpPr>
          <p:cNvPr id="14" name="Oval 13"/>
          <p:cNvSpPr/>
          <p:nvPr/>
        </p:nvSpPr>
        <p:spPr>
          <a:xfrm>
            <a:off x="4161183" y="2517913"/>
            <a:ext cx="428649" cy="428649"/>
          </a:xfrm>
          <a:prstGeom prst="ellips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1</a:t>
            </a:r>
            <a:endParaRPr lang="en-US" dirty="0"/>
          </a:p>
        </p:txBody>
      </p:sp>
      <p:sp>
        <p:nvSpPr>
          <p:cNvPr id="15" name="TextBox 14"/>
          <p:cNvSpPr txBox="1"/>
          <p:nvPr/>
        </p:nvSpPr>
        <p:spPr>
          <a:xfrm>
            <a:off x="980050" y="3757322"/>
            <a:ext cx="3008853" cy="707886"/>
          </a:xfrm>
          <a:prstGeom prst="rect">
            <a:avLst/>
          </a:prstGeom>
          <a:noFill/>
        </p:spPr>
        <p:txBody>
          <a:bodyPr wrap="square" rtlCol="0">
            <a:spAutoFit/>
          </a:bodyPr>
          <a:lstStyle/>
          <a:p>
            <a:r>
              <a:rPr lang="vi-VN" sz="2000" dirty="0" smtClean="0">
                <a:latin typeface="Arial" panose="020B0604020202020204" pitchFamily="34" charset="0"/>
                <a:cs typeface="Arial" panose="020B0604020202020204" pitchFamily="34" charset="0"/>
              </a:rPr>
              <a:t>Soạn Giai điệu tone theo kiểu đồ thị</a:t>
            </a:r>
            <a:endParaRPr lang="en-US" sz="2000" b="1" dirty="0">
              <a:latin typeface="Arial" panose="020B0604020202020204" pitchFamily="34" charset="0"/>
              <a:cs typeface="Arial" panose="020B0604020202020204" pitchFamily="34" charset="0"/>
            </a:endParaRPr>
          </a:p>
        </p:txBody>
      </p:sp>
      <p:sp>
        <p:nvSpPr>
          <p:cNvPr id="16" name="Oval 15"/>
          <p:cNvSpPr/>
          <p:nvPr/>
        </p:nvSpPr>
        <p:spPr>
          <a:xfrm>
            <a:off x="530088" y="3763616"/>
            <a:ext cx="428649" cy="428649"/>
          </a:xfrm>
          <a:prstGeom prst="ellips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2</a:t>
            </a:r>
            <a:endParaRPr lang="en-US" dirty="0"/>
          </a:p>
        </p:txBody>
      </p:sp>
      <p:sp>
        <p:nvSpPr>
          <p:cNvPr id="17" name="TextBox 16"/>
          <p:cNvSpPr txBox="1"/>
          <p:nvPr/>
        </p:nvSpPr>
        <p:spPr>
          <a:xfrm>
            <a:off x="980050" y="4618713"/>
            <a:ext cx="3326907" cy="707886"/>
          </a:xfrm>
          <a:prstGeom prst="rect">
            <a:avLst/>
          </a:prstGeom>
          <a:noFill/>
        </p:spPr>
        <p:txBody>
          <a:bodyPr wrap="square" rtlCol="0">
            <a:spAutoFit/>
          </a:bodyPr>
          <a:lstStyle/>
          <a:p>
            <a:r>
              <a:rPr lang="vi-VN" sz="2000" dirty="0" smtClean="0">
                <a:latin typeface="Arial" panose="020B0604020202020204" pitchFamily="34" charset="0"/>
                <a:cs typeface="Arial" panose="020B0604020202020204" pitchFamily="34" charset="0"/>
              </a:rPr>
              <a:t>Soạn Giai điệu tone theo kiểu bàn phím Piano</a:t>
            </a:r>
            <a:endParaRPr lang="en-US" sz="2000" b="1" dirty="0">
              <a:latin typeface="Arial" panose="020B0604020202020204" pitchFamily="34" charset="0"/>
              <a:cs typeface="Arial" panose="020B0604020202020204" pitchFamily="34" charset="0"/>
            </a:endParaRPr>
          </a:p>
        </p:txBody>
      </p:sp>
      <p:sp>
        <p:nvSpPr>
          <p:cNvPr id="18" name="Oval 17"/>
          <p:cNvSpPr/>
          <p:nvPr/>
        </p:nvSpPr>
        <p:spPr>
          <a:xfrm>
            <a:off x="530088" y="4625007"/>
            <a:ext cx="428649" cy="428649"/>
          </a:xfrm>
          <a:prstGeom prst="ellips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3</a:t>
            </a:r>
            <a:endParaRPr lang="en-US" dirty="0"/>
          </a:p>
        </p:txBody>
      </p:sp>
      <p:pic>
        <p:nvPicPr>
          <p:cNvPr id="19" name="Picture 18"/>
          <p:cNvPicPr>
            <a:picLocks noChangeAspect="1"/>
          </p:cNvPicPr>
          <p:nvPr/>
        </p:nvPicPr>
        <p:blipFill>
          <a:blip r:embed="rId4"/>
          <a:stretch>
            <a:fillRect/>
          </a:stretch>
        </p:blipFill>
        <p:spPr>
          <a:xfrm>
            <a:off x="4269617" y="4545223"/>
            <a:ext cx="4487272" cy="1263762"/>
          </a:xfrm>
          <a:prstGeom prst="rect">
            <a:avLst/>
          </a:prstGeom>
        </p:spPr>
      </p:pic>
    </p:spTree>
    <p:extLst>
      <p:ext uri="{BB962C8B-B14F-4D97-AF65-F5344CB8AC3E}">
        <p14:creationId xmlns:p14="http://schemas.microsoft.com/office/powerpoint/2010/main" val="1891920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Box 2"/>
          <p:cNvSpPr txBox="1"/>
          <p:nvPr/>
        </p:nvSpPr>
        <p:spPr>
          <a:xfrm>
            <a:off x="945490" y="1186182"/>
            <a:ext cx="770818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Có thể bạn chưa biết !</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sp>
        <p:nvSpPr>
          <p:cNvPr id="6" name="TextBox 5"/>
          <p:cNvSpPr txBox="1"/>
          <p:nvPr/>
        </p:nvSpPr>
        <p:spPr>
          <a:xfrm>
            <a:off x="207035" y="546584"/>
            <a:ext cx="8194843"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 với micro:bit</a:t>
            </a:r>
            <a:endParaRPr lang="en-US" sz="2400" b="1" dirty="0">
              <a:solidFill>
                <a:srgbClr val="64C7E9"/>
              </a:solidFill>
              <a:latin typeface="UTM Helve" panose="02040603050506020204" pitchFamily="18" charset="0"/>
              <a:ea typeface="Roboto" pitchFamily="2" charset="0"/>
            </a:endParaRPr>
          </a:p>
        </p:txBody>
      </p:sp>
      <p:sp>
        <p:nvSpPr>
          <p:cNvPr id="7" name="Rounded Rectangle 6"/>
          <p:cNvSpPr/>
          <p:nvPr/>
        </p:nvSpPr>
        <p:spPr>
          <a:xfrm>
            <a:off x="600367" y="1869700"/>
            <a:ext cx="4607737" cy="4170036"/>
          </a:xfrm>
          <a:prstGeom prst="roundRect">
            <a:avLst>
              <a:gd name="adj" fmla="val 2810"/>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418821">
            <a:off x="4971072" y="1419284"/>
            <a:ext cx="765616" cy="671867"/>
          </a:xfrm>
          <a:prstGeom prst="rect">
            <a:avLst/>
          </a:prstGeom>
        </p:spPr>
      </p:pic>
      <p:sp>
        <p:nvSpPr>
          <p:cNvPr id="9" name="Rounded Rectangle 8"/>
          <p:cNvSpPr/>
          <p:nvPr/>
        </p:nvSpPr>
        <p:spPr>
          <a:xfrm>
            <a:off x="714350" y="1908925"/>
            <a:ext cx="3250887" cy="583095"/>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bg1"/>
                </a:solidFill>
              </a:rPr>
              <a:t>Beat nhạc là gì ?</a:t>
            </a:r>
            <a:endParaRPr lang="en-US" sz="2000" b="1" dirty="0">
              <a:solidFill>
                <a:schemeClr val="bg1"/>
              </a:solidFill>
            </a:endParaRPr>
          </a:p>
        </p:txBody>
      </p:sp>
      <p:cxnSp>
        <p:nvCxnSpPr>
          <p:cNvPr id="11" name="Straight Connector 10"/>
          <p:cNvCxnSpPr/>
          <p:nvPr/>
        </p:nvCxnSpPr>
        <p:spPr>
          <a:xfrm>
            <a:off x="945490" y="2492020"/>
            <a:ext cx="39347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5490" y="2862470"/>
            <a:ext cx="4063832" cy="2308324"/>
          </a:xfrm>
          <a:prstGeom prst="rect">
            <a:avLst/>
          </a:prstGeom>
          <a:noFill/>
        </p:spPr>
        <p:txBody>
          <a:bodyPr wrap="square" rtlCol="0">
            <a:spAutoFit/>
          </a:bodyPr>
          <a:lstStyle/>
          <a:p>
            <a:r>
              <a:rPr lang="vi-VN" b="1" dirty="0">
                <a:solidFill>
                  <a:schemeClr val="bg1"/>
                </a:solidFill>
              </a:rPr>
              <a:t>Beat</a:t>
            </a:r>
            <a:r>
              <a:rPr lang="vi-VN" dirty="0">
                <a:solidFill>
                  <a:schemeClr val="bg1"/>
                </a:solidFill>
              </a:rPr>
              <a:t> là một thuật ngữ được sử dụng trong nhạc lý với nghĩa là nhịp, phách. Khi dùng để tính số nhịp đập trong một khuông nhạc thì beat gọi là NHỊP (ví dụ: nhịp 2/4, nhịp 4/4, nhịp 6/8…). Khi dùng để chỉ 01 lần nhịp đập, beat được gọi là PHÁCH nhạc (đoạn này ngân dài 3 phách, nghỉ 2 phách…).</a:t>
            </a:r>
            <a:endParaRPr lang="en-US" dirty="0">
              <a:solidFill>
                <a:schemeClr val="bg1"/>
              </a:solidFill>
            </a:endParaRPr>
          </a:p>
        </p:txBody>
      </p:sp>
      <p:pic>
        <p:nvPicPr>
          <p:cNvPr id="13" name="Picture 12"/>
          <p:cNvPicPr>
            <a:picLocks noChangeAspect="1"/>
          </p:cNvPicPr>
          <p:nvPr/>
        </p:nvPicPr>
        <p:blipFill>
          <a:blip r:embed="rId4"/>
          <a:stretch>
            <a:fillRect/>
          </a:stretch>
        </p:blipFill>
        <p:spPr>
          <a:xfrm>
            <a:off x="5553227" y="2324253"/>
            <a:ext cx="2934109" cy="638264"/>
          </a:xfrm>
          <a:prstGeom prst="rect">
            <a:avLst/>
          </a:prstGeom>
        </p:spPr>
      </p:pic>
      <p:pic>
        <p:nvPicPr>
          <p:cNvPr id="14" name="Picture 13"/>
          <p:cNvPicPr>
            <a:picLocks noChangeAspect="1"/>
          </p:cNvPicPr>
          <p:nvPr/>
        </p:nvPicPr>
        <p:blipFill>
          <a:blip r:embed="rId5"/>
          <a:stretch>
            <a:fillRect/>
          </a:stretch>
        </p:blipFill>
        <p:spPr>
          <a:xfrm>
            <a:off x="5553227" y="3210238"/>
            <a:ext cx="981212" cy="428685"/>
          </a:xfrm>
          <a:prstGeom prst="rect">
            <a:avLst/>
          </a:prstGeom>
        </p:spPr>
      </p:pic>
      <p:sp>
        <p:nvSpPr>
          <p:cNvPr id="15" name="TextBox 14"/>
          <p:cNvSpPr txBox="1"/>
          <p:nvPr/>
        </p:nvSpPr>
        <p:spPr>
          <a:xfrm>
            <a:off x="5473714" y="3963482"/>
            <a:ext cx="3179956" cy="646331"/>
          </a:xfrm>
          <a:prstGeom prst="rect">
            <a:avLst/>
          </a:prstGeom>
          <a:noFill/>
        </p:spPr>
        <p:txBody>
          <a:bodyPr wrap="square" rtlCol="0">
            <a:spAutoFit/>
          </a:bodyPr>
          <a:lstStyle/>
          <a:p>
            <a:r>
              <a:rPr lang="en-US" i="1" dirty="0" smtClean="0">
                <a:latin typeface="Arial" panose="020B0604020202020204" pitchFamily="34" charset="0"/>
                <a:cs typeface="Arial" panose="020B0604020202020204" pitchFamily="34" charset="0"/>
              </a:rPr>
              <a:t>Bạn sẽ bắt gặp beat ở một số block có hỗ trợ chúng</a:t>
            </a:r>
            <a:endParaRPr lang="en-US"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5448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Box 2"/>
          <p:cNvSpPr txBox="1"/>
          <p:nvPr/>
        </p:nvSpPr>
        <p:spPr>
          <a:xfrm>
            <a:off x="945490" y="1186182"/>
            <a:ext cx="770818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Có thể bạn chưa biết !</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sp>
        <p:nvSpPr>
          <p:cNvPr id="6" name="TextBox 5"/>
          <p:cNvSpPr txBox="1"/>
          <p:nvPr/>
        </p:nvSpPr>
        <p:spPr>
          <a:xfrm>
            <a:off x="207035" y="546584"/>
            <a:ext cx="8194843"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 với micro:bit</a:t>
            </a:r>
            <a:endParaRPr lang="en-US" sz="2400" b="1" dirty="0">
              <a:solidFill>
                <a:srgbClr val="64C7E9"/>
              </a:solidFill>
              <a:latin typeface="UTM Helve" panose="02040603050506020204" pitchFamily="18" charset="0"/>
              <a:ea typeface="Roboto" pitchFamily="2" charset="0"/>
            </a:endParaRPr>
          </a:p>
        </p:txBody>
      </p:sp>
      <p:sp>
        <p:nvSpPr>
          <p:cNvPr id="7" name="Rounded Rectangle 6"/>
          <p:cNvSpPr/>
          <p:nvPr/>
        </p:nvSpPr>
        <p:spPr>
          <a:xfrm>
            <a:off x="600367" y="1869700"/>
            <a:ext cx="4607737" cy="4170036"/>
          </a:xfrm>
          <a:prstGeom prst="roundRect">
            <a:avLst>
              <a:gd name="adj" fmla="val 2810"/>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418821">
            <a:off x="4971072" y="1419284"/>
            <a:ext cx="765616" cy="671867"/>
          </a:xfrm>
          <a:prstGeom prst="rect">
            <a:avLst/>
          </a:prstGeom>
        </p:spPr>
      </p:pic>
      <p:sp>
        <p:nvSpPr>
          <p:cNvPr id="9" name="Rounded Rectangle 8"/>
          <p:cNvSpPr/>
          <p:nvPr/>
        </p:nvSpPr>
        <p:spPr>
          <a:xfrm>
            <a:off x="793862" y="1908925"/>
            <a:ext cx="4165930" cy="58309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Tempo trong âm </a:t>
            </a:r>
            <a:r>
              <a:rPr lang="en-US" sz="2000" b="1" dirty="0" smtClean="0">
                <a:solidFill>
                  <a:schemeClr val="bg1"/>
                </a:solidFill>
              </a:rPr>
              <a:t>nhạc là gì ?</a:t>
            </a:r>
            <a:endParaRPr lang="en-US" sz="2000" b="1" dirty="0">
              <a:solidFill>
                <a:schemeClr val="bg1"/>
              </a:solidFill>
            </a:endParaRPr>
          </a:p>
        </p:txBody>
      </p:sp>
      <p:cxnSp>
        <p:nvCxnSpPr>
          <p:cNvPr id="11" name="Straight Connector 10"/>
          <p:cNvCxnSpPr/>
          <p:nvPr/>
        </p:nvCxnSpPr>
        <p:spPr>
          <a:xfrm>
            <a:off x="945490" y="2492020"/>
            <a:ext cx="39347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0969" y="2647613"/>
            <a:ext cx="4063832" cy="1477328"/>
          </a:xfrm>
          <a:prstGeom prst="rect">
            <a:avLst/>
          </a:prstGeom>
          <a:noFill/>
        </p:spPr>
        <p:txBody>
          <a:bodyPr wrap="square" rtlCol="0">
            <a:spAutoFit/>
          </a:bodyPr>
          <a:lstStyle/>
          <a:p>
            <a:r>
              <a:rPr lang="en-US" dirty="0" smtClean="0">
                <a:solidFill>
                  <a:schemeClr val="bg1"/>
                </a:solidFill>
              </a:rPr>
              <a:t>Trong thuật ngữ âm nhạc, </a:t>
            </a:r>
            <a:r>
              <a:rPr lang="en-US" b="1" dirty="0" smtClean="0">
                <a:solidFill>
                  <a:schemeClr val="bg1"/>
                </a:solidFill>
              </a:rPr>
              <a:t>Tempo</a:t>
            </a:r>
            <a:r>
              <a:rPr lang="en-US" dirty="0" smtClean="0">
                <a:solidFill>
                  <a:schemeClr val="bg1"/>
                </a:solidFill>
              </a:rPr>
              <a:t> (Nhịp độ) </a:t>
            </a:r>
            <a:r>
              <a:rPr lang="en-US" dirty="0">
                <a:solidFill>
                  <a:schemeClr val="bg1"/>
                </a:solidFill>
              </a:rPr>
              <a:t>) là tốc độ hay độ nhanh </a:t>
            </a:r>
            <a:r>
              <a:rPr lang="en-US" dirty="0" smtClean="0">
                <a:solidFill>
                  <a:schemeClr val="bg1"/>
                </a:solidFill>
              </a:rPr>
              <a:t>hoặc chậm của </a:t>
            </a:r>
            <a:r>
              <a:rPr lang="en-US" dirty="0">
                <a:solidFill>
                  <a:schemeClr val="bg1"/>
                </a:solidFill>
              </a:rPr>
              <a:t>một bản nhạc và là yếu tố rất quan trọng của bất kỳ tác phẩm âm nhạc nào</a:t>
            </a:r>
          </a:p>
        </p:txBody>
      </p:sp>
      <p:sp>
        <p:nvSpPr>
          <p:cNvPr id="15" name="TextBox 14"/>
          <p:cNvSpPr txBox="1"/>
          <p:nvPr/>
        </p:nvSpPr>
        <p:spPr>
          <a:xfrm>
            <a:off x="5353880" y="5023656"/>
            <a:ext cx="3179956" cy="646331"/>
          </a:xfrm>
          <a:prstGeom prst="rect">
            <a:avLst/>
          </a:prstGeom>
          <a:noFill/>
        </p:spPr>
        <p:txBody>
          <a:bodyPr wrap="square" rtlCol="0">
            <a:spAutoFit/>
          </a:bodyPr>
          <a:lstStyle/>
          <a:p>
            <a:r>
              <a:rPr lang="en-US" i="1" dirty="0" smtClean="0">
                <a:latin typeface="Arial" panose="020B0604020202020204" pitchFamily="34" charset="0"/>
                <a:cs typeface="Arial" panose="020B0604020202020204" pitchFamily="34" charset="0"/>
              </a:rPr>
              <a:t>Các block tempo nằm trong khối Music</a:t>
            </a:r>
            <a:endParaRPr lang="en-US" b="1" i="1" dirty="0">
              <a:latin typeface="Arial" panose="020B0604020202020204" pitchFamily="34" charset="0"/>
              <a:cs typeface="Arial" panose="020B0604020202020204" pitchFamily="34" charset="0"/>
            </a:endParaRPr>
          </a:p>
        </p:txBody>
      </p:sp>
      <p:sp>
        <p:nvSpPr>
          <p:cNvPr id="16" name="TextBox 15"/>
          <p:cNvSpPr txBox="1"/>
          <p:nvPr/>
        </p:nvSpPr>
        <p:spPr>
          <a:xfrm>
            <a:off x="880969" y="4304135"/>
            <a:ext cx="4063832" cy="1200329"/>
          </a:xfrm>
          <a:prstGeom prst="rect">
            <a:avLst/>
          </a:prstGeom>
          <a:noFill/>
        </p:spPr>
        <p:txBody>
          <a:bodyPr wrap="square" rtlCol="0">
            <a:spAutoFit/>
          </a:bodyPr>
          <a:lstStyle/>
          <a:p>
            <a:r>
              <a:rPr lang="vi-VN" dirty="0">
                <a:solidFill>
                  <a:schemeClr val="bg1"/>
                </a:solidFill>
              </a:rPr>
              <a:t>Dù bạn đang chơi loai nhạc nào,dù bạn đàn hay hát ,thì bản nhạc đó vẫn phải dựa trên một nhịp độ đều đặn xuyên suốt toàn </a:t>
            </a:r>
            <a:r>
              <a:rPr lang="vi-VN" dirty="0" smtClean="0">
                <a:solidFill>
                  <a:schemeClr val="bg1"/>
                </a:solidFill>
              </a:rPr>
              <a:t>bài</a:t>
            </a:r>
            <a:r>
              <a:rPr lang="en-US" dirty="0" smtClean="0">
                <a:solidFill>
                  <a:schemeClr val="bg1"/>
                </a:solidFill>
              </a:rPr>
              <a:t>.</a:t>
            </a:r>
            <a:endParaRPr lang="en-US" dirty="0">
              <a:solidFill>
                <a:schemeClr val="bg1"/>
              </a:solidFill>
            </a:endParaRPr>
          </a:p>
        </p:txBody>
      </p:sp>
      <p:pic>
        <p:nvPicPr>
          <p:cNvPr id="5" name="Picture 4"/>
          <p:cNvPicPr>
            <a:picLocks noChangeAspect="1"/>
          </p:cNvPicPr>
          <p:nvPr/>
        </p:nvPicPr>
        <p:blipFill>
          <a:blip r:embed="rId4"/>
          <a:stretch>
            <a:fillRect/>
          </a:stretch>
        </p:blipFill>
        <p:spPr>
          <a:xfrm>
            <a:off x="5488706" y="2240675"/>
            <a:ext cx="2257740" cy="2572109"/>
          </a:xfrm>
          <a:prstGeom prst="rect">
            <a:avLst/>
          </a:prstGeom>
        </p:spPr>
      </p:pic>
    </p:spTree>
    <p:extLst>
      <p:ext uri="{BB962C8B-B14F-4D97-AF65-F5344CB8AC3E}">
        <p14:creationId xmlns:p14="http://schemas.microsoft.com/office/powerpoint/2010/main" val="4238346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Box 2"/>
          <p:cNvSpPr txBox="1"/>
          <p:nvPr/>
        </p:nvSpPr>
        <p:spPr>
          <a:xfrm>
            <a:off x="945490" y="1186182"/>
            <a:ext cx="7708180"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Bạn có thể sáng tạo một giai điệu cho riêng mình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sp>
        <p:nvSpPr>
          <p:cNvPr id="5" name="Rectangle 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7035" y="546584"/>
            <a:ext cx="8194843"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6.2 </a:t>
            </a:r>
            <a:r>
              <a:rPr lang="en-US" sz="2400" b="1" dirty="0">
                <a:solidFill>
                  <a:srgbClr val="64C7E9"/>
                </a:solidFill>
                <a:latin typeface="UTM Helve" panose="02040603050506020204" pitchFamily="18" charset="0"/>
                <a:ea typeface="Roboto" pitchFamily="2" charset="0"/>
              </a:rPr>
              <a:t>Sử dụng </a:t>
            </a:r>
            <a:r>
              <a:rPr lang="en-US" sz="2400" b="1" dirty="0" smtClean="0">
                <a:solidFill>
                  <a:srgbClr val="64C7E9"/>
                </a:solidFill>
                <a:latin typeface="UTM Helve" panose="02040603050506020204" pitchFamily="18" charset="0"/>
                <a:ea typeface="Roboto" pitchFamily="2" charset="0"/>
              </a:rPr>
              <a:t>âm thanh với micro:bit</a:t>
            </a:r>
            <a:endParaRPr lang="en-US" sz="2400" b="1" dirty="0">
              <a:solidFill>
                <a:srgbClr val="64C7E9"/>
              </a:solidFill>
              <a:latin typeface="UTM Helve" panose="02040603050506020204" pitchFamily="18" charset="0"/>
              <a:ea typeface="Roboto" pitchFamily="2" charset="0"/>
            </a:endParaRPr>
          </a:p>
        </p:txBody>
      </p:sp>
      <p:sp>
        <p:nvSpPr>
          <p:cNvPr id="7" name="TextBox 6"/>
          <p:cNvSpPr txBox="1"/>
          <p:nvPr/>
        </p:nvSpPr>
        <p:spPr>
          <a:xfrm>
            <a:off x="599182" y="1928522"/>
            <a:ext cx="8054488"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Thử tạo giai điệu bài hát </a:t>
            </a:r>
            <a:r>
              <a:rPr lang="en-US" sz="2000" b="1" dirty="0" smtClean="0">
                <a:latin typeface="Arial" panose="020B0604020202020204" pitchFamily="34" charset="0"/>
                <a:cs typeface="Arial" panose="020B0604020202020204" pitchFamily="34" charset="0"/>
              </a:rPr>
              <a:t>“Happy birthday To You” </a:t>
            </a:r>
            <a:r>
              <a:rPr lang="en-US" sz="2000" dirty="0" smtClean="0">
                <a:latin typeface="Arial" panose="020B0604020202020204" pitchFamily="34" charset="0"/>
                <a:cs typeface="Arial" panose="020B0604020202020204" pitchFamily="34" charset="0"/>
              </a:rPr>
              <a:t>với MakeCode</a:t>
            </a:r>
            <a:endParaRPr lang="en-US" sz="20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4799580" y="2557238"/>
            <a:ext cx="3343742" cy="3410426"/>
          </a:xfrm>
          <a:prstGeom prst="rect">
            <a:avLst/>
          </a:prstGeom>
        </p:spPr>
      </p:pic>
      <p:sp>
        <p:nvSpPr>
          <p:cNvPr id="9" name="TextBox 8"/>
          <p:cNvSpPr txBox="1"/>
          <p:nvPr/>
        </p:nvSpPr>
        <p:spPr>
          <a:xfrm>
            <a:off x="834886" y="3154607"/>
            <a:ext cx="3694521"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Sử dụng block </a:t>
            </a:r>
            <a:r>
              <a:rPr lang="en-US" sz="2000" b="1" dirty="0" smtClean="0">
                <a:latin typeface="Arial" panose="020B0604020202020204" pitchFamily="34" charset="0"/>
                <a:cs typeface="Arial" panose="020B0604020202020204" pitchFamily="34" charset="0"/>
              </a:rPr>
              <a:t>play tone </a:t>
            </a:r>
            <a:r>
              <a:rPr lang="en-US" sz="2000" dirty="0" smtClean="0">
                <a:latin typeface="Arial" panose="020B0604020202020204" pitchFamily="34" charset="0"/>
                <a:cs typeface="Arial" panose="020B0604020202020204" pitchFamily="34" charset="0"/>
              </a:rPr>
              <a:t>với tùy chọn beat</a:t>
            </a:r>
            <a:endParaRPr lang="en-US" sz="2000" b="1" dirty="0">
              <a:latin typeface="Arial" panose="020B0604020202020204" pitchFamily="34" charset="0"/>
              <a:cs typeface="Arial" panose="020B0604020202020204" pitchFamily="34" charset="0"/>
            </a:endParaRPr>
          </a:p>
        </p:txBody>
      </p:sp>
      <p:sp>
        <p:nvSpPr>
          <p:cNvPr id="10" name="Rectangle 9"/>
          <p:cNvSpPr/>
          <p:nvPr/>
        </p:nvSpPr>
        <p:spPr>
          <a:xfrm>
            <a:off x="599182" y="3288999"/>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34886" y="4002746"/>
            <a:ext cx="3694521"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Mỗi tone là một nốt nhạc ví dụ như Đồ Ri Mi Fa Sol La Si Đố</a:t>
            </a:r>
            <a:endParaRPr lang="en-US" sz="2000" b="1" dirty="0">
              <a:latin typeface="Arial" panose="020B0604020202020204" pitchFamily="34" charset="0"/>
              <a:cs typeface="Arial" panose="020B0604020202020204" pitchFamily="34" charset="0"/>
            </a:endParaRPr>
          </a:p>
        </p:txBody>
      </p:sp>
      <p:sp>
        <p:nvSpPr>
          <p:cNvPr id="12" name="Rectangle 11"/>
          <p:cNvSpPr/>
          <p:nvPr/>
        </p:nvSpPr>
        <p:spPr>
          <a:xfrm>
            <a:off x="599182" y="4137138"/>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34886" y="4930398"/>
            <a:ext cx="3694521"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Kết hợp các tone lại với nhau với beat đúng, chúng ta có một giai điệu đúng.</a:t>
            </a:r>
            <a:endParaRPr lang="en-US" sz="2000" b="1" dirty="0">
              <a:latin typeface="Arial" panose="020B0604020202020204" pitchFamily="34" charset="0"/>
              <a:cs typeface="Arial" panose="020B0604020202020204" pitchFamily="34" charset="0"/>
            </a:endParaRPr>
          </a:p>
        </p:txBody>
      </p:sp>
      <p:sp>
        <p:nvSpPr>
          <p:cNvPr id="15" name="Rectangle 14"/>
          <p:cNvSpPr/>
          <p:nvPr/>
        </p:nvSpPr>
        <p:spPr>
          <a:xfrm>
            <a:off x="599182" y="5064790"/>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44886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632</TotalTime>
  <Words>942</Words>
  <Application>Microsoft Office PowerPoint</Application>
  <PresentationFormat>On-screen Show (4:3)</PresentationFormat>
  <Paragraphs>98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Calibri</vt:lpstr>
      <vt:lpstr>Roboto</vt:lpstr>
      <vt:lpstr>Roboto Condensed</vt:lpstr>
      <vt:lpstr>ui-monospace</vt:lpstr>
      <vt:lpstr>UTM Avo</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190</cp:revision>
  <dcterms:created xsi:type="dcterms:W3CDTF">2023-04-21T02:43:36Z</dcterms:created>
  <dcterms:modified xsi:type="dcterms:W3CDTF">2023-06-09T15:54:36Z</dcterms:modified>
</cp:coreProperties>
</file>