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90" r:id="rId9"/>
    <p:sldId id="291" r:id="rId10"/>
    <p:sldId id="289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2CD"/>
    <a:srgbClr val="EC5F77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>
                <a:solidFill>
                  <a:schemeClr val="bg1"/>
                </a:solidFill>
                <a:latin typeface="GT Walsheim Bold" panose="00000800000000000000" pitchFamily="2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Inputs  và Variables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 số ngẫu nhiên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7841" y="3722378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9053" y="2125361"/>
            <a:ext cx="4003872" cy="605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Ngẫu nhiên là gì ?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8512" y="3586261"/>
            <a:ext cx="4003872" cy="14834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Chúng ta có thể tạo ra một biến với giá trị số ngẫu nhiên.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cách chọn Math block sau đó chọn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pick random x to y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9053" y="2681952"/>
            <a:ext cx="8047836" cy="605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Ngẫu nhiên là một cái gì đó tình cờ xảy ra, không dự đoán trước được.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871" y="3878924"/>
            <a:ext cx="4344006" cy="11907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7841" y="5498495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58512" y="5362378"/>
            <a:ext cx="7038566" cy="11845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giá trị bắt đầu và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giá trị kết thúc. Chương trình sẽ ngẫu nhiên lấy ra một giá trị trong khoảng từ x – y mà bạn đã khai báo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2.4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2" y="1754675"/>
            <a:ext cx="2693241" cy="2324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1"/>
          <a:stretch/>
        </p:blipFill>
        <p:spPr>
          <a:xfrm>
            <a:off x="5497322" y="4515972"/>
            <a:ext cx="3213459" cy="18079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Săn Rác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3962399"/>
            <a:ext cx="4871875" cy="2361487"/>
          </a:xfrm>
          <a:prstGeom prst="roundRect">
            <a:avLst>
              <a:gd name="adj" fmla="val 3719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8920" y="2020964"/>
            <a:ext cx="49545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Một </a:t>
            </a:r>
            <a:r>
              <a:rPr lang="vi-VN" sz="2000" dirty="0" smtClean="0"/>
              <a:t>tổ </a:t>
            </a:r>
            <a:r>
              <a:rPr lang="vi-VN" sz="2000" dirty="0"/>
              <a:t>chức môi trường địa phương đang lo ngại vấn đề ô nhiễm rác tại khu vực sinh sống. Họ nghe nói micro:bit có thể lưu trữ thông tin, và họ hỏi là liệu bạn có thể thiết kế cho họ một chường trình: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24931" y="42983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61186" y="4179184"/>
            <a:ext cx="4453417" cy="437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Đếm số lượng rác thải có thể tái chế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4931" y="47809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1186" y="4661783"/>
            <a:ext cx="4453417" cy="68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Đếm số lượng rác thải không thể tái chế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4931" y="55556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61186" y="5436483"/>
            <a:ext cx="4453417" cy="68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Xem được số lượng mỗi loại rác thải đã đếm được</a:t>
            </a:r>
          </a:p>
        </p:txBody>
      </p:sp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2.4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Săn Rác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42728" y="2020965"/>
            <a:ext cx="4320820" cy="412583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890" y="27102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12302" y="2143087"/>
            <a:ext cx="4003872" cy="3893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Hướng dẫn thêm: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27938" y="25786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chương trình hiển thị ra màn hình LED hình trái tim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9890" y="35357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27938" y="34041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để đếm số lượng rác thải có thể tái chế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890" y="43485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27938" y="42169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để đếm số lượng rác thải không thể tái chế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9890" y="52248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7938" y="50932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Logo để xem số lượng rác thãi mỗi loại đã đếm được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732" y="1754675"/>
            <a:ext cx="2693241" cy="23247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1"/>
          <a:stretch/>
        </p:blipFill>
        <p:spPr>
          <a:xfrm>
            <a:off x="5497322" y="4515972"/>
            <a:ext cx="3213459" cy="18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 là gì ?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Google Shape;191;p10" descr="Whiteboard, Dry Erase, Marker, Blank, White Board"/>
          <p:cNvPicPr preferRelativeResize="0"/>
          <p:nvPr/>
        </p:nvPicPr>
        <p:blipFill rotWithShape="1">
          <a:blip r:embed="rId3">
            <a:alphaModFix/>
          </a:blip>
          <a:srcRect l="7846" r="11670"/>
          <a:stretch/>
        </p:blipFill>
        <p:spPr>
          <a:xfrm>
            <a:off x="4988471" y="1781179"/>
            <a:ext cx="3625442" cy="31725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3;p10"/>
          <p:cNvSpPr txBox="1"/>
          <p:nvPr/>
        </p:nvSpPr>
        <p:spPr>
          <a:xfrm>
            <a:off x="5532492" y="3028646"/>
            <a:ext cx="2665211" cy="8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 err="1">
                <a:latin typeface="Segoe Print" panose="02000600000000000000" pitchFamily="2" charset="0"/>
                <a:ea typeface="Shadows Into Light Two"/>
                <a:cs typeface="Shadows Into Light Two"/>
                <a:sym typeface="Shadows Into Light Two"/>
              </a:rPr>
              <a:t>counterA</a:t>
            </a:r>
            <a:endParaRPr sz="4000" b="1" dirty="0">
              <a:latin typeface="Segoe Print" panose="02000600000000000000" pitchFamily="2" charset="0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728" y="2020964"/>
            <a:ext cx="4320820" cy="432451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837" y="2191236"/>
            <a:ext cx="3941685" cy="1256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dùng micro:bit để lưu trữ thông tin hay còn gọi là Data (Dữ liệu)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837" y="3198401"/>
            <a:ext cx="3941685" cy="1108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cách sử dụng một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Variable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(Biến), nó được lưu trong bộ nhớ của micro:bit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837" y="4282765"/>
            <a:ext cx="3941685" cy="2062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được đặt một cái tên để cho phân biệt và lấy đúng biến ra để sử dụng. 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Ví dụ: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đếm được số lần đã nhấn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Button A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bạn cần đặt một biến có tên như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counterA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070671" y="5291625"/>
            <a:ext cx="3461042" cy="909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EC5F77"/>
                </a:solidFill>
                <a:latin typeface="+mn-lt"/>
                <a:ea typeface="Roboto Condensed" pitchFamily="2" charset="0"/>
              </a:rPr>
              <a:t>Tên biến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 Condensed" pitchFamily="2" charset="0"/>
              </a:rPr>
              <a:t>bạn có thể đặt tùy thích, mục đích để gợi nhớ biến đó dùng để làm gì</a:t>
            </a:r>
            <a:endParaRPr lang="en-US" sz="2000" b="0" dirty="0" smtClean="0">
              <a:solidFill>
                <a:srgbClr val="E8482D"/>
              </a:solidFill>
              <a:latin typeface="+mn-lt"/>
              <a:ea typeface="Roboto Condensed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20" y="3878563"/>
            <a:ext cx="1748816" cy="16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Cấu trúc của 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2303" y="2063957"/>
            <a:ext cx="50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Tên Biến   :   Giá trị của biến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1452" y="3721413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Đếm lớp mình có bao nhiêu bạn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8570" y="4263818"/>
            <a:ext cx="239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Sỉ số    :   20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3999" y="520565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Tên của bạn là gì 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5233" y="5748061"/>
            <a:ext cx="254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Tên  :   Tâm An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5861" y="2782957"/>
            <a:ext cx="7818782" cy="70236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Cấu trúc gồm 2 phần: Phần bên trái là </a:t>
            </a:r>
            <a:r>
              <a:rPr lang="en-US" b="1" dirty="0" smtClean="0"/>
              <a:t>name</a:t>
            </a:r>
            <a:r>
              <a:rPr lang="en-US" dirty="0" smtClean="0"/>
              <a:t>, phần bên phải là </a:t>
            </a:r>
            <a:r>
              <a:rPr lang="en-US" b="1" dirty="0" smtClean="0"/>
              <a:t>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Đặc tính của 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837" y="2191237"/>
            <a:ext cx="3822415" cy="923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Tên biến (name)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thay đổi sau khi khởi tạo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001" y="2332383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837" y="3169137"/>
            <a:ext cx="3822415" cy="76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 trị của biến (value)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thay đổi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3310283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99092"/>
              </p:ext>
            </p:extLst>
          </p:nvPr>
        </p:nvGraphicFramePr>
        <p:xfrm>
          <a:off x="4585252" y="2242034"/>
          <a:ext cx="3936448" cy="3676165"/>
        </p:xfrm>
        <a:graphic>
          <a:graphicData uri="http://schemas.openxmlformats.org/drawingml/2006/table">
            <a:tbl>
              <a:tblPr firstRow="1" bandRow="1">
                <a:solidFill>
                  <a:srgbClr val="EC5F77"/>
                </a:solidFill>
                <a:tableStyleId>{1E171933-4619-4E11-9A3F-F7608DF75F80}</a:tableStyleId>
              </a:tblPr>
              <a:tblGrid>
                <a:gridCol w="1968224">
                  <a:extLst>
                    <a:ext uri="{9D8B030D-6E8A-4147-A177-3AD203B41FA5}">
                      <a16:colId xmlns:a16="http://schemas.microsoft.com/office/drawing/2014/main" xmlns="" val="1647899837"/>
                    </a:ext>
                  </a:extLst>
                </a:gridCol>
                <a:gridCol w="1968224">
                  <a:extLst>
                    <a:ext uri="{9D8B030D-6E8A-4147-A177-3AD203B41FA5}">
                      <a16:colId xmlns:a16="http://schemas.microsoft.com/office/drawing/2014/main" xmlns="" val="2483495536"/>
                    </a:ext>
                  </a:extLst>
                </a:gridCol>
              </a:tblGrid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r>
                        <a:rPr lang="en-US" baseline="0" dirty="0" smtClean="0"/>
                        <a:t> biến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5F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Giá</a:t>
                      </a:r>
                      <a:r>
                        <a:rPr lang="en-US" baseline="0" dirty="0" smtClean="0"/>
                        <a:t> trị biến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851293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Tâm</a:t>
                      </a:r>
                      <a:r>
                        <a:rPr lang="en-US" baseline="0" dirty="0" smtClean="0"/>
                        <a:t> 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7434985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Đăng</a:t>
                      </a:r>
                      <a:r>
                        <a:rPr lang="en-US" baseline="0" dirty="0" smtClean="0"/>
                        <a:t> Khôi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9857345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Thảo</a:t>
                      </a:r>
                      <a:r>
                        <a:rPr lang="en-US" baseline="0" dirty="0" smtClean="0"/>
                        <a:t> My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2353743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Thiên</a:t>
                      </a:r>
                      <a:r>
                        <a:rPr lang="en-US" baseline="0" dirty="0" smtClean="0"/>
                        <a:t> Kiều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416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nghĩa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6099"/>
          <a:stretch/>
        </p:blipFill>
        <p:spPr>
          <a:xfrm>
            <a:off x="5756298" y="1148081"/>
            <a:ext cx="2816885" cy="23442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1423" y="2653887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2728" y="1796916"/>
            <a:ext cx="4795846" cy="7111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định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nghĩa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ea typeface="Roboto Condensed" pitchFamily="2" charset="0"/>
              </a:rPr>
              <a:t>Variables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Make a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…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12628" y="2550280"/>
            <a:ext cx="4003872" cy="4719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đặt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tên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23" y="3004042"/>
            <a:ext cx="3325813" cy="14402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724" y="3600735"/>
            <a:ext cx="3262184" cy="2747501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>
            <a:off x="2940651" y="4486552"/>
            <a:ext cx="1227695" cy="1008086"/>
          </a:xfrm>
          <a:prstGeom prst="bentConnector3">
            <a:avLst>
              <a:gd name="adj1" fmla="val 34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 txBox="1">
            <a:spLocks/>
          </p:cNvSpPr>
          <p:nvPr/>
        </p:nvSpPr>
        <p:spPr>
          <a:xfrm>
            <a:off x="664136" y="4598107"/>
            <a:ext cx="1928023" cy="1043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Click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OK,bạn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sẽ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được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như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bên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51422" y="5740525"/>
            <a:ext cx="2840275" cy="607712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Mặc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định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kiểu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dữ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liệu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của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là</a:t>
            </a:r>
            <a:r>
              <a:rPr lang="en-US" sz="16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16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số</a:t>
            </a:r>
            <a:endParaRPr lang="en-US" sz="1600" b="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442138" y="1927140"/>
            <a:ext cx="4181672" cy="593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Khối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này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dùng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gán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trị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.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Mặc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định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là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kiểu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số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442138" y="2895828"/>
            <a:ext cx="4466186" cy="593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Khối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này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Thay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đổi giá trị của biến bằng một giá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trị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mới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.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Mặc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định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là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số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78221" y="4165126"/>
            <a:ext cx="4181672" cy="4586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Khối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này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chứa giá trị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của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118399" y="3113413"/>
            <a:ext cx="319844" cy="20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118399" y="2060287"/>
            <a:ext cx="319844" cy="20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118399" y="4291424"/>
            <a:ext cx="319844" cy="206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0" y="2027000"/>
            <a:ext cx="1914525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0" y="3044974"/>
            <a:ext cx="2105025" cy="5619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3" y="3897386"/>
            <a:ext cx="1009650" cy="9144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68093" y="5425752"/>
            <a:ext cx="7741593" cy="898134"/>
          </a:xfrm>
          <a:prstGeom prst="roundRect">
            <a:avLst>
              <a:gd name="adj" fmla="val 3719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kiệu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chữ</a:t>
            </a:r>
            <a:r>
              <a:rPr lang="en-US" dirty="0" smtClean="0"/>
              <a:t>, </a:t>
            </a:r>
            <a:r>
              <a:rPr lang="en-US" dirty="0" err="1" smtClean="0"/>
              <a:t>mảng</a:t>
            </a:r>
            <a:r>
              <a:rPr lang="en-US" dirty="0" smtClean="0"/>
              <a:t>, Logic, Function…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2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59" y="2552142"/>
            <a:ext cx="4533900" cy="18669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42728" y="1913453"/>
            <a:ext cx="4181672" cy="459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Ví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dụ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542727" y="4631940"/>
            <a:ext cx="5495607" cy="459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Mặc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định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: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Gán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count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trị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= 0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542727" y="5216826"/>
            <a:ext cx="7291457" cy="4590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nút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A,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dùng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khối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change,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thay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đổi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trị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của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tăng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lên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n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đơn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vị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.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Trong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n,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là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con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số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điền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vào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ô </a:t>
            </a:r>
            <a:r>
              <a:rPr lang="en-US" sz="2000" dirty="0" smtClean="0">
                <a:solidFill>
                  <a:srgbClr val="FF0000"/>
                </a:solidFill>
                <a:ea typeface="Roboto Condensed" pitchFamily="2" charset="0"/>
              </a:rPr>
              <a:t>by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305" y="1259367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toán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với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332324"/>
            <a:ext cx="466725" cy="409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7841" y="3230672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9053" y="1839605"/>
            <a:ext cx="4003872" cy="605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Ví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dụ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2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x = 10, y = 5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9053" y="2270788"/>
            <a:ext cx="5675271" cy="605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thể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dụng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Micobit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thực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hiện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phép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tính</a:t>
            </a:r>
            <a:r>
              <a:rPr lang="en-US" sz="20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với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này</a:t>
            </a:r>
            <a:endParaRPr lang="en-US" sz="2000" b="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7841" y="4077641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10677" y="3132967"/>
            <a:ext cx="5208546" cy="815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x, y: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Vào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Variables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Make a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Variable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…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Lần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lượt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định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nghĩa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2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x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và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y. 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51" y="1252569"/>
            <a:ext cx="1838325" cy="2695575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flipV="1">
            <a:off x="5338119" y="2677297"/>
            <a:ext cx="881104" cy="370703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010677" y="3967369"/>
            <a:ext cx="5208546" cy="4752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Lần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lượt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kéo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vào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on Start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như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15" y="4537095"/>
            <a:ext cx="1933575" cy="182880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061899" y="5079477"/>
            <a:ext cx="2630447" cy="4752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thay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lại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trị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1" y="4461799"/>
            <a:ext cx="1857375" cy="175260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3602765" y="5554683"/>
            <a:ext cx="1548714" cy="181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305" y="1259367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toán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với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332324"/>
            <a:ext cx="466725" cy="4095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8043" y="1999293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90879" y="1901588"/>
            <a:ext cx="5353617" cy="815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thể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thực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hiện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phép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dụng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khối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phép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trong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dirty="0" smtClean="0">
                <a:solidFill>
                  <a:srgbClr val="C232CD"/>
                </a:solidFill>
                <a:ea typeface="Roboto Condensed" pitchFamily="2" charset="0"/>
              </a:rPr>
              <a:t>Math</a:t>
            </a:r>
            <a:endParaRPr lang="en-US" sz="2000" dirty="0" smtClean="0">
              <a:solidFill>
                <a:srgbClr val="C232CD"/>
              </a:solidFill>
              <a:ea typeface="Roboto Condensed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177"/>
          <a:stretch/>
        </p:blipFill>
        <p:spPr>
          <a:xfrm>
            <a:off x="7058255" y="1224589"/>
            <a:ext cx="1400175" cy="1712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1" y="2778655"/>
            <a:ext cx="5876925" cy="2028825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837841" y="5002352"/>
            <a:ext cx="7620589" cy="815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phím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A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Tổng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và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thị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quả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LED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Khi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phím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B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Tích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và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thị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quả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err="1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LED</a:t>
            </a:r>
            <a:endParaRPr lang="en-US" sz="2000" dirty="0" smtClean="0">
              <a:solidFill>
                <a:srgbClr val="C232CD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5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792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GT Walsheim Bold</vt:lpstr>
      <vt:lpstr>Roboto</vt:lpstr>
      <vt:lpstr>Roboto Condensed</vt:lpstr>
      <vt:lpstr>Segoe Print</vt:lpstr>
      <vt:lpstr>Shadows Into Light Two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332</cp:revision>
  <dcterms:created xsi:type="dcterms:W3CDTF">2023-04-21T02:43:36Z</dcterms:created>
  <dcterms:modified xsi:type="dcterms:W3CDTF">2024-06-13T08:40:10Z</dcterms:modified>
</cp:coreProperties>
</file>