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83" r:id="rId3"/>
    <p:sldId id="292" r:id="rId4"/>
    <p:sldId id="293" r:id="rId5"/>
    <p:sldId id="294" r:id="rId6"/>
    <p:sldId id="282" r:id="rId7"/>
    <p:sldId id="284" r:id="rId8"/>
    <p:sldId id="287" r:id="rId9"/>
    <p:sldId id="288" r:id="rId10"/>
    <p:sldId id="289" r:id="rId11"/>
    <p:sldId id="295" r:id="rId12"/>
    <p:sldId id="277" r:id="rId13"/>
    <p:sldId id="298" r:id="rId14"/>
    <p:sldId id="296" r:id="rId15"/>
    <p:sldId id="29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6666"/>
    <a:srgbClr val="5EB130"/>
    <a:srgbClr val="CD0065"/>
    <a:srgbClr val="64C7E9"/>
    <a:srgbClr val="A8589E"/>
    <a:srgbClr val="FECC36"/>
    <a:srgbClr val="EC5F77"/>
    <a:srgbClr val="60B659"/>
    <a:srgbClr val="67C7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7" autoAdjust="0"/>
    <p:restoredTop sz="94280" autoAdjust="0"/>
  </p:normalViewPr>
  <p:slideViewPr>
    <p:cSldViewPr snapToGrid="0">
      <p:cViewPr varScale="1">
        <p:scale>
          <a:sx n="116" d="100"/>
          <a:sy n="116" d="100"/>
        </p:scale>
        <p:origin x="12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6/13/2024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919048"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02902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304722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387381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
        <p:nvSpPr>
          <p:cNvPr id="5" name="Rectangle 4"/>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04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157762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6" r:id="rId3"/>
    <p:sldLayoutId id="2147483672" r:id="rId4"/>
    <p:sldLayoutId id="2147483675" r:id="rId5"/>
    <p:sldLayoutId id="214748367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522" y="716532"/>
            <a:ext cx="3214957" cy="2194336"/>
          </a:xfrm>
          <a:prstGeom prst="rect">
            <a:avLst/>
          </a:prstGeom>
        </p:spPr>
      </p:pic>
      <p:sp>
        <p:nvSpPr>
          <p:cNvPr id="6" name="TextBox 5"/>
          <p:cNvSpPr txBox="1"/>
          <p:nvPr/>
        </p:nvSpPr>
        <p:spPr>
          <a:xfrm>
            <a:off x="3032185" y="3398808"/>
            <a:ext cx="3079630" cy="646331"/>
          </a:xfrm>
          <a:prstGeom prst="rect">
            <a:avLst/>
          </a:prstGeom>
          <a:noFill/>
        </p:spPr>
        <p:txBody>
          <a:bodyPr wrap="square" rtlCol="0">
            <a:spAutoFit/>
          </a:bodyPr>
          <a:lstStyle/>
          <a:p>
            <a:pPr algn="ctr"/>
            <a:r>
              <a:rPr lang="en-US" sz="3600" b="1" dirty="0" smtClean="0">
                <a:solidFill>
                  <a:schemeClr val="bg1"/>
                </a:solidFill>
                <a:latin typeface="GT Walsheim Bold" panose="00000800000000000000" pitchFamily="2" charset="0"/>
              </a:rPr>
              <a:t>BÀI 14</a:t>
            </a:r>
            <a:endParaRPr lang="en-US" sz="3600" b="1" dirty="0">
              <a:solidFill>
                <a:schemeClr val="bg1"/>
              </a:solidFill>
              <a:latin typeface="GT Walsheim Bold" panose="00000800000000000000" pitchFamily="2" charset="0"/>
            </a:endParaRPr>
          </a:p>
        </p:txBody>
      </p:sp>
      <p:sp>
        <p:nvSpPr>
          <p:cNvPr id="7" name="TextBox 6"/>
          <p:cNvSpPr txBox="1"/>
          <p:nvPr/>
        </p:nvSpPr>
        <p:spPr>
          <a:xfrm>
            <a:off x="1506172" y="4179136"/>
            <a:ext cx="6131656" cy="707886"/>
          </a:xfrm>
          <a:prstGeom prst="rect">
            <a:avLst/>
          </a:prstGeom>
          <a:noFill/>
        </p:spPr>
        <p:txBody>
          <a:bodyPr wrap="square" rtlCol="0">
            <a:spAutoFit/>
          </a:bodyPr>
          <a:lstStyle/>
          <a:p>
            <a:pPr algn="ctr"/>
            <a:r>
              <a:rPr lang="en-US" sz="4000" b="1" dirty="0" smtClean="0">
                <a:solidFill>
                  <a:schemeClr val="bg1"/>
                </a:solidFill>
                <a:latin typeface="GT Walsheim Bold" panose="00000800000000000000" pitchFamily="2" charset="0"/>
                <a:ea typeface="Roboto" pitchFamily="2" charset="0"/>
              </a:rPr>
              <a:t>DC Motor</a:t>
            </a:r>
            <a:endParaRPr lang="en-US" sz="4000" b="1" dirty="0">
              <a:solidFill>
                <a:schemeClr val="bg1"/>
              </a:solidFill>
              <a:latin typeface="GT Walsheim Bold" panose="00000800000000000000" pitchFamily="2" charset="0"/>
              <a:ea typeface="Roboto" pitchFamily="2" charset="0"/>
            </a:endParaRPr>
          </a:p>
        </p:txBody>
      </p:sp>
    </p:spTree>
    <p:extLst>
      <p:ext uri="{BB962C8B-B14F-4D97-AF65-F5344CB8AC3E}">
        <p14:creationId xmlns:p14="http://schemas.microsoft.com/office/powerpoint/2010/main" val="2003468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6" name="Rectangle 5"/>
          <p:cNvSpPr/>
          <p:nvPr/>
        </p:nvSpPr>
        <p:spPr>
          <a:xfrm>
            <a:off x="447122" y="2443838"/>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26971" y="2344355"/>
            <a:ext cx="3436673" cy="400110"/>
          </a:xfrm>
          <a:prstGeom prst="rect">
            <a:avLst/>
          </a:prstGeom>
          <a:noFill/>
        </p:spPr>
        <p:txBody>
          <a:bodyPr wrap="square" rtlCol="0">
            <a:spAutoFit/>
          </a:bodyPr>
          <a:lstStyle/>
          <a:p>
            <a:r>
              <a:rPr lang="en-US" sz="2000" b="1" dirty="0" smtClean="0">
                <a:cs typeface="Arial" panose="020B0604020202020204" pitchFamily="34" charset="0"/>
              </a:rPr>
              <a:t>Rẻ trái/phải</a:t>
            </a:r>
            <a:r>
              <a:rPr lang="en-US" sz="2000" dirty="0" smtClean="0">
                <a:cs typeface="Arial" panose="020B0604020202020204" pitchFamily="34" charset="0"/>
              </a:rPr>
              <a:t>: xe xoay 360 độ</a:t>
            </a:r>
            <a:endParaRPr lang="en-US" dirty="0">
              <a:latin typeface="Arial" panose="020B0604020202020204" pitchFamily="34" charset="0"/>
              <a:cs typeface="Arial" panose="020B0604020202020204" pitchFamily="34" charset="0"/>
            </a:endParaRPr>
          </a:p>
        </p:txBody>
      </p:sp>
      <p:sp>
        <p:nvSpPr>
          <p:cNvPr id="24" name="Rounded Rectangle 23"/>
          <p:cNvSpPr/>
          <p:nvPr/>
        </p:nvSpPr>
        <p:spPr>
          <a:xfrm>
            <a:off x="447122" y="1287262"/>
            <a:ext cx="8074025" cy="888467"/>
          </a:xfrm>
          <a:prstGeom prst="roundRect">
            <a:avLst>
              <a:gd name="adj" fmla="val 12992"/>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1338469" y="1369347"/>
            <a:ext cx="6774434" cy="707886"/>
          </a:xfrm>
          <a:prstGeom prst="rect">
            <a:avLst/>
          </a:prstGeom>
          <a:noFill/>
        </p:spPr>
        <p:txBody>
          <a:bodyPr wrap="square" rtlCol="0">
            <a:spAutoFit/>
          </a:bodyPr>
          <a:lstStyle/>
          <a:p>
            <a:r>
              <a:rPr lang="en-US" sz="2000" dirty="0" smtClean="0">
                <a:solidFill>
                  <a:schemeClr val="bg1"/>
                </a:solidFill>
              </a:rPr>
              <a:t>Xe chạy đúng như ý đồ lập trình nhưng bạn có nhận thấy có điều gì </a:t>
            </a:r>
            <a:r>
              <a:rPr lang="en-US" sz="2000" b="1" dirty="0" smtClean="0">
                <a:solidFill>
                  <a:srgbClr val="FFFF00"/>
                </a:solidFill>
              </a:rPr>
              <a:t>bất ổn </a:t>
            </a:r>
            <a:r>
              <a:rPr lang="en-US" sz="2000" dirty="0" smtClean="0">
                <a:solidFill>
                  <a:schemeClr val="bg1"/>
                </a:solidFill>
              </a:rPr>
              <a:t>không ?</a:t>
            </a:r>
            <a:endParaRPr lang="en-US" sz="2000" dirty="0">
              <a:solidFill>
                <a:schemeClr val="bg1"/>
              </a:solidFill>
            </a:endParaRPr>
          </a:p>
        </p:txBody>
      </p:sp>
      <p:sp>
        <p:nvSpPr>
          <p:cNvPr id="18" name="Rectangle 17"/>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14.2 DC Motor và MakeCode</a:t>
            </a:r>
            <a:endParaRPr lang="en-US" sz="2400" b="1" dirty="0">
              <a:solidFill>
                <a:srgbClr val="64C7E9"/>
              </a:solidFill>
              <a:latin typeface="UTM Helve" panose="02040603050506020204" pitchFamily="18" charset="0"/>
              <a:ea typeface="Roboto" pitchFamily="2" charset="0"/>
            </a:endParaRPr>
          </a:p>
        </p:txBody>
      </p:sp>
      <p:sp>
        <p:nvSpPr>
          <p:cNvPr id="9" name="TextBox 8"/>
          <p:cNvSpPr txBox="1"/>
          <p:nvPr/>
        </p:nvSpPr>
        <p:spPr>
          <a:xfrm>
            <a:off x="636104" y="1286106"/>
            <a:ext cx="702365" cy="923330"/>
          </a:xfrm>
          <a:prstGeom prst="rect">
            <a:avLst/>
          </a:prstGeom>
          <a:noFill/>
        </p:spPr>
        <p:txBody>
          <a:bodyPr wrap="square" rtlCol="0">
            <a:spAutoFit/>
          </a:bodyPr>
          <a:lstStyle/>
          <a:p>
            <a:r>
              <a:rPr lang="en-US" sz="5400" b="1" dirty="0" smtClean="0">
                <a:solidFill>
                  <a:schemeClr val="bg1"/>
                </a:solidFill>
              </a:rPr>
              <a:t>?</a:t>
            </a:r>
            <a:endParaRPr lang="en-US" sz="5400" b="1" dirty="0">
              <a:solidFill>
                <a:schemeClr val="bg1"/>
              </a:solidFill>
            </a:endParaRPr>
          </a:p>
        </p:txBody>
      </p:sp>
      <p:sp>
        <p:nvSpPr>
          <p:cNvPr id="30" name="TextBox 29"/>
          <p:cNvSpPr txBox="1"/>
          <p:nvPr/>
        </p:nvSpPr>
        <p:spPr>
          <a:xfrm>
            <a:off x="394114" y="2828040"/>
            <a:ext cx="8074025" cy="1015663"/>
          </a:xfrm>
          <a:prstGeom prst="rect">
            <a:avLst/>
          </a:prstGeom>
          <a:noFill/>
        </p:spPr>
        <p:txBody>
          <a:bodyPr wrap="square" rtlCol="0">
            <a:spAutoFit/>
          </a:bodyPr>
          <a:lstStyle/>
          <a:p>
            <a:r>
              <a:rPr lang="en-US" sz="2000" dirty="0" smtClean="0">
                <a:cs typeface="Arial" panose="020B0604020202020204" pitchFamily="34" charset="0"/>
              </a:rPr>
              <a:t>Cách lệnh trên mới chỉ thực hiện việc kích hoạt động cơ làm cho bánh xe chạy. Khi rẻ trái hay phải thì 1 động cơ chạy, 1 động cơ dừng kết hợp với bi lăn nên nó xoay 360 độ.</a:t>
            </a:r>
            <a:endParaRPr lang="en-US" sz="2000" dirty="0">
              <a:latin typeface="Arial" panose="020B0604020202020204" pitchFamily="34" charset="0"/>
              <a:cs typeface="Arial" panose="020B0604020202020204" pitchFamily="34" charset="0"/>
            </a:endParaRPr>
          </a:p>
        </p:txBody>
      </p:sp>
      <p:sp>
        <p:nvSpPr>
          <p:cNvPr id="31" name="TextBox 30"/>
          <p:cNvSpPr txBox="1"/>
          <p:nvPr/>
        </p:nvSpPr>
        <p:spPr>
          <a:xfrm>
            <a:off x="394114" y="3939456"/>
            <a:ext cx="3303244" cy="1323439"/>
          </a:xfrm>
          <a:prstGeom prst="rect">
            <a:avLst/>
          </a:prstGeom>
          <a:noFill/>
        </p:spPr>
        <p:txBody>
          <a:bodyPr wrap="square" rtlCol="0">
            <a:spAutoFit/>
          </a:bodyPr>
          <a:lstStyle/>
          <a:p>
            <a:r>
              <a:rPr lang="en-US" sz="2000" dirty="0" smtClean="0">
                <a:cs typeface="Arial" panose="020B0604020202020204" pitchFamily="34" charset="0"/>
              </a:rPr>
              <a:t>Muốn nó </a:t>
            </a:r>
            <a:r>
              <a:rPr lang="en-US" sz="2000" dirty="0" smtClean="0">
                <a:solidFill>
                  <a:srgbClr val="FF0000"/>
                </a:solidFill>
                <a:cs typeface="Arial" panose="020B0604020202020204" pitchFamily="34" charset="0"/>
              </a:rPr>
              <a:t>RẺ ĐÚNG </a:t>
            </a:r>
            <a:r>
              <a:rPr lang="en-US" sz="2000" dirty="0" smtClean="0">
                <a:cs typeface="Arial" panose="020B0604020202020204" pitchFamily="34" charset="0"/>
              </a:rPr>
              <a:t>các bạn cần thêm block </a:t>
            </a:r>
            <a:r>
              <a:rPr lang="en-US" sz="2000" b="1" dirty="0" smtClean="0">
                <a:cs typeface="Arial" panose="020B0604020202020204" pitchFamily="34" charset="0"/>
              </a:rPr>
              <a:t>pause time ms </a:t>
            </a:r>
            <a:r>
              <a:rPr lang="en-US" sz="2000" dirty="0" smtClean="0">
                <a:cs typeface="Arial" panose="020B0604020202020204" pitchFamily="34" charset="0"/>
              </a:rPr>
              <a:t>và </a:t>
            </a:r>
            <a:r>
              <a:rPr lang="en-US" sz="2000" b="1" dirty="0" smtClean="0">
                <a:cs typeface="Arial" panose="020B0604020202020204" pitchFamily="34" charset="0"/>
              </a:rPr>
              <a:t>brake</a:t>
            </a:r>
            <a:r>
              <a:rPr lang="en-US" sz="2000" dirty="0" smtClean="0">
                <a:cs typeface="Arial" panose="020B0604020202020204" pitchFamily="34" charset="0"/>
              </a:rPr>
              <a:t> như hình gợi ý bên.</a:t>
            </a:r>
            <a:endParaRPr lang="en-US" sz="2000"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2"/>
          <a:stretch>
            <a:fillRect/>
          </a:stretch>
        </p:blipFill>
        <p:spPr>
          <a:xfrm>
            <a:off x="3853246" y="4010009"/>
            <a:ext cx="4667901" cy="2105319"/>
          </a:xfrm>
          <a:prstGeom prst="rect">
            <a:avLst/>
          </a:prstGeom>
        </p:spPr>
      </p:pic>
      <p:sp>
        <p:nvSpPr>
          <p:cNvPr id="32" name="TextBox 31"/>
          <p:cNvSpPr txBox="1"/>
          <p:nvPr/>
        </p:nvSpPr>
        <p:spPr>
          <a:xfrm>
            <a:off x="394114" y="5357438"/>
            <a:ext cx="3303244" cy="707886"/>
          </a:xfrm>
          <a:prstGeom prst="rect">
            <a:avLst/>
          </a:prstGeom>
          <a:noFill/>
        </p:spPr>
        <p:txBody>
          <a:bodyPr wrap="square" rtlCol="0">
            <a:spAutoFit/>
          </a:bodyPr>
          <a:lstStyle/>
          <a:p>
            <a:r>
              <a:rPr lang="en-US" sz="2000" dirty="0" smtClean="0">
                <a:cs typeface="Arial" panose="020B0604020202020204" pitchFamily="34" charset="0"/>
              </a:rPr>
              <a:t>Thực hiện lệnh rẻ trái/phải 500ms giây sau đó dừng lại</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6408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14.2 DC Motor và MakeCode</a:t>
            </a:r>
            <a:endParaRPr lang="en-US" sz="2400" b="1" dirty="0">
              <a:solidFill>
                <a:srgbClr val="64C7E9"/>
              </a:solidFill>
              <a:latin typeface="UTM Helve" panose="02040603050506020204" pitchFamily="18" charset="0"/>
              <a:ea typeface="Roboto" pitchFamily="2" charset="0"/>
            </a:endParaRPr>
          </a:p>
        </p:txBody>
      </p:sp>
      <p:pic>
        <p:nvPicPr>
          <p:cNvPr id="5" name="Picture 4"/>
          <p:cNvPicPr>
            <a:picLocks noChangeAspect="1"/>
          </p:cNvPicPr>
          <p:nvPr/>
        </p:nvPicPr>
        <p:blipFill>
          <a:blip r:embed="rId2"/>
          <a:stretch>
            <a:fillRect/>
          </a:stretch>
        </p:blipFill>
        <p:spPr>
          <a:xfrm>
            <a:off x="2213740" y="1373823"/>
            <a:ext cx="6474052" cy="2019683"/>
          </a:xfrm>
          <a:prstGeom prst="rect">
            <a:avLst/>
          </a:prstGeom>
        </p:spPr>
      </p:pic>
      <p:pic>
        <p:nvPicPr>
          <p:cNvPr id="6" name="Picture 5"/>
          <p:cNvPicPr>
            <a:picLocks noChangeAspect="1"/>
          </p:cNvPicPr>
          <p:nvPr/>
        </p:nvPicPr>
        <p:blipFill>
          <a:blip r:embed="rId3"/>
          <a:stretch>
            <a:fillRect/>
          </a:stretch>
        </p:blipFill>
        <p:spPr>
          <a:xfrm>
            <a:off x="4227476" y="3464068"/>
            <a:ext cx="4460316" cy="285721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9611" y="1348851"/>
            <a:ext cx="740892" cy="852026"/>
          </a:xfrm>
          <a:prstGeom prst="rect">
            <a:avLst/>
          </a:prstGeom>
        </p:spPr>
      </p:pic>
      <p:sp>
        <p:nvSpPr>
          <p:cNvPr id="8" name="TextBox 7"/>
          <p:cNvSpPr txBox="1"/>
          <p:nvPr/>
        </p:nvSpPr>
        <p:spPr>
          <a:xfrm>
            <a:off x="499639" y="2295834"/>
            <a:ext cx="1514691" cy="707886"/>
          </a:xfrm>
          <a:prstGeom prst="rect">
            <a:avLst/>
          </a:prstGeom>
          <a:noFill/>
        </p:spPr>
        <p:txBody>
          <a:bodyPr wrap="square" rtlCol="0">
            <a:spAutoFit/>
          </a:bodyPr>
          <a:lstStyle/>
          <a:p>
            <a:r>
              <a:rPr lang="en-US" sz="2000" b="1" dirty="0" smtClean="0">
                <a:cs typeface="Arial" panose="020B0604020202020204" pitchFamily="34" charset="0"/>
              </a:rPr>
              <a:t>Có thể bạn nên biết !</a:t>
            </a:r>
            <a:endParaRPr lang="en-US" dirty="0">
              <a:latin typeface="Arial" panose="020B0604020202020204" pitchFamily="34" charset="0"/>
              <a:cs typeface="Arial" panose="020B0604020202020204" pitchFamily="34" charset="0"/>
            </a:endParaRPr>
          </a:p>
        </p:txBody>
      </p:sp>
      <p:sp>
        <p:nvSpPr>
          <p:cNvPr id="9" name="TextBox 8"/>
          <p:cNvSpPr txBox="1"/>
          <p:nvPr/>
        </p:nvSpPr>
        <p:spPr>
          <a:xfrm>
            <a:off x="495403" y="3720668"/>
            <a:ext cx="3436673" cy="1323439"/>
          </a:xfrm>
          <a:prstGeom prst="rect">
            <a:avLst/>
          </a:prstGeom>
          <a:noFill/>
        </p:spPr>
        <p:txBody>
          <a:bodyPr wrap="square" rtlCol="0">
            <a:spAutoFit/>
          </a:bodyPr>
          <a:lstStyle/>
          <a:p>
            <a:r>
              <a:rPr lang="en-US" sz="2000" b="1" dirty="0">
                <a:cs typeface="Arial" panose="020B0604020202020204" pitchFamily="34" charset="0"/>
              </a:rPr>
              <a:t>s</a:t>
            </a:r>
            <a:r>
              <a:rPr lang="en-US" sz="2000" b="1" dirty="0" smtClean="0">
                <a:cs typeface="Arial" panose="020B0604020202020204" pitchFamily="34" charset="0"/>
              </a:rPr>
              <a:t>et motors speed: left 0 rigth 0: </a:t>
            </a:r>
            <a:r>
              <a:rPr lang="en-US" sz="2000" dirty="0" smtClean="0">
                <a:cs typeface="Arial" panose="020B0604020202020204" pitchFamily="34" charset="0"/>
              </a:rPr>
              <a:t>cho phép thiết lập tốc độ theo từng motor left hoặc right</a:t>
            </a:r>
            <a:endParaRPr lang="en-US" dirty="0">
              <a:latin typeface="Arial" panose="020B0604020202020204" pitchFamily="34" charset="0"/>
              <a:cs typeface="Arial" panose="020B0604020202020204" pitchFamily="34" charset="0"/>
            </a:endParaRPr>
          </a:p>
        </p:txBody>
      </p:sp>
      <p:sp>
        <p:nvSpPr>
          <p:cNvPr id="10" name="TextBox 9"/>
          <p:cNvSpPr txBox="1"/>
          <p:nvPr/>
        </p:nvSpPr>
        <p:spPr>
          <a:xfrm>
            <a:off x="495403" y="5137745"/>
            <a:ext cx="3436673" cy="1015663"/>
          </a:xfrm>
          <a:prstGeom prst="rect">
            <a:avLst/>
          </a:prstGeom>
          <a:noFill/>
        </p:spPr>
        <p:txBody>
          <a:bodyPr wrap="square" rtlCol="0">
            <a:spAutoFit/>
          </a:bodyPr>
          <a:lstStyle/>
          <a:p>
            <a:r>
              <a:rPr lang="en-US" sz="2000" dirty="0" smtClean="0">
                <a:cs typeface="Arial" panose="020B0604020202020204" pitchFamily="34" charset="0"/>
              </a:rPr>
              <a:t>Bằng cách này bạn có thể cho xe rẻ trái hoặc rẻ phải với GỐC ĐỘ mong muốn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3405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12.4 Hoạt động học viên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65306" y="1364739"/>
            <a:ext cx="5877616" cy="461665"/>
          </a:xfrm>
          <a:prstGeom prst="rect">
            <a:avLst/>
          </a:prstGeom>
          <a:noFill/>
        </p:spPr>
        <p:txBody>
          <a:bodyPr wrap="square" rtlCol="0">
            <a:spAutoFit/>
          </a:bodyPr>
          <a:lstStyle/>
          <a:p>
            <a:r>
              <a:rPr lang="vi-VN" sz="2400" b="1" dirty="0">
                <a:solidFill>
                  <a:schemeClr val="tx1">
                    <a:lumMod val="85000"/>
                    <a:lumOff val="15000"/>
                  </a:schemeClr>
                </a:solidFill>
                <a:latin typeface="UTM Helve" panose="02040603050506020204" pitchFamily="18" charset="0"/>
                <a:ea typeface="Roboto" pitchFamily="2" charset="0"/>
              </a:rPr>
              <a:t>Xe </a:t>
            </a:r>
            <a:r>
              <a:rPr lang="en-US" sz="2400" b="1" dirty="0" smtClean="0">
                <a:solidFill>
                  <a:schemeClr val="tx1">
                    <a:lumMod val="85000"/>
                    <a:lumOff val="15000"/>
                  </a:schemeClr>
                </a:solidFill>
                <a:latin typeface="UTM Helve" panose="02040603050506020204" pitchFamily="18" charset="0"/>
                <a:ea typeface="Roboto" pitchFamily="2" charset="0"/>
              </a:rPr>
              <a:t>cấp cứu zoom:bit phiên bản mới</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21" name="Title 1"/>
          <p:cNvSpPr txBox="1">
            <a:spLocks/>
          </p:cNvSpPr>
          <p:nvPr/>
        </p:nvSpPr>
        <p:spPr>
          <a:xfrm>
            <a:off x="709053" y="1978140"/>
            <a:ext cx="7802990" cy="42949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Nâng cấp bài tập xe cấp cứu ở bài học trước, thêm phần di chuyển</a:t>
            </a:r>
            <a:endParaRPr lang="en-US" sz="2000" dirty="0" smtClean="0">
              <a:solidFill>
                <a:schemeClr val="tx1">
                  <a:lumMod val="95000"/>
                  <a:lumOff val="5000"/>
                </a:schemeClr>
              </a:solidFill>
              <a:ea typeface="Roboto Condensed" pitchFamily="2" charset="0"/>
            </a:endParaRPr>
          </a:p>
        </p:txBody>
      </p:sp>
      <p:sp>
        <p:nvSpPr>
          <p:cNvPr id="11" name="Rectangle 10"/>
          <p:cNvSpPr/>
          <p:nvPr/>
        </p:nvSpPr>
        <p:spPr>
          <a:xfrm>
            <a:off x="4294682" y="2811400"/>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Vector an ambulance travels to call a sick patient. flat  illust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815" y="2747434"/>
            <a:ext cx="4045867" cy="3851977"/>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p:cNvSpPr txBox="1">
            <a:spLocks/>
          </p:cNvSpPr>
          <p:nvPr/>
        </p:nvSpPr>
        <p:spPr>
          <a:xfrm>
            <a:off x="4532436" y="4142774"/>
            <a:ext cx="3979607" cy="186492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Để tăng sự thu hút của mọi người và nhường đường để xe chạy, </a:t>
            </a:r>
            <a:r>
              <a:rPr lang="en-US" sz="2000" b="0" dirty="0" smtClean="0">
                <a:solidFill>
                  <a:schemeClr val="tx1">
                    <a:lumMod val="95000"/>
                    <a:lumOff val="5000"/>
                  </a:schemeClr>
                </a:solidFill>
                <a:ea typeface="Roboto Condensed" pitchFamily="2" charset="0"/>
              </a:rPr>
              <a:t>bạn </a:t>
            </a:r>
            <a:r>
              <a:rPr lang="vi-VN" sz="2000" b="0" dirty="0" smtClean="0">
                <a:solidFill>
                  <a:schemeClr val="tx1">
                    <a:lumMod val="95000"/>
                    <a:lumOff val="5000"/>
                  </a:schemeClr>
                </a:solidFill>
                <a:ea typeface="Roboto Condensed" pitchFamily="2" charset="0"/>
              </a:rPr>
              <a:t>có </a:t>
            </a:r>
            <a:r>
              <a:rPr lang="vi-VN" sz="2000" b="0" dirty="0">
                <a:solidFill>
                  <a:schemeClr val="tx1">
                    <a:lumMod val="95000"/>
                    <a:lumOff val="5000"/>
                  </a:schemeClr>
                </a:solidFill>
                <a:ea typeface="Roboto Condensed" pitchFamily="2" charset="0"/>
              </a:rPr>
              <a:t>thể vừa cho </a:t>
            </a:r>
            <a:r>
              <a:rPr lang="vi-VN" sz="2000" b="0" dirty="0" smtClean="0">
                <a:solidFill>
                  <a:schemeClr val="tx1">
                    <a:lumMod val="95000"/>
                    <a:lumOff val="5000"/>
                  </a:schemeClr>
                </a:solidFill>
                <a:ea typeface="Roboto Condensed" pitchFamily="2" charset="0"/>
              </a:rPr>
              <a:t>đèn</a:t>
            </a:r>
            <a:r>
              <a:rPr lang="en-US" sz="2000" b="0" dirty="0" smtClean="0">
                <a:solidFill>
                  <a:schemeClr val="tx1">
                    <a:lumMod val="95000"/>
                    <a:lumOff val="5000"/>
                  </a:schemeClr>
                </a:solidFill>
                <a:ea typeface="Roboto Condensed" pitchFamily="2" charset="0"/>
              </a:rPr>
              <a:t> RGB LED</a:t>
            </a:r>
            <a:r>
              <a:rPr lang="vi-VN" sz="2000" b="0" dirty="0" smtClean="0">
                <a:solidFill>
                  <a:schemeClr val="tx1">
                    <a:lumMod val="95000"/>
                    <a:lumOff val="5000"/>
                  </a:schemeClr>
                </a:solidFill>
                <a:ea typeface="Roboto Condensed" pitchFamily="2" charset="0"/>
              </a:rPr>
              <a:t> </a:t>
            </a:r>
            <a:r>
              <a:rPr lang="vi-VN" sz="2000" b="0" dirty="0">
                <a:solidFill>
                  <a:schemeClr val="tx1">
                    <a:lumMod val="95000"/>
                    <a:lumOff val="5000"/>
                  </a:schemeClr>
                </a:solidFill>
                <a:ea typeface="Roboto Condensed" pitchFamily="2" charset="0"/>
              </a:rPr>
              <a:t>nhấp </a:t>
            </a:r>
            <a:r>
              <a:rPr lang="vi-VN" sz="2000" b="0" dirty="0" smtClean="0">
                <a:solidFill>
                  <a:schemeClr val="tx1">
                    <a:lumMod val="95000"/>
                    <a:lumOff val="5000"/>
                  </a:schemeClr>
                </a:solidFill>
                <a:ea typeface="Roboto Condensed" pitchFamily="2" charset="0"/>
              </a:rPr>
              <a:t>nháy</a:t>
            </a:r>
            <a:r>
              <a:rPr lang="en-US" sz="2000" b="0" dirty="0" smtClean="0">
                <a:solidFill>
                  <a:schemeClr val="tx1">
                    <a:lumMod val="95000"/>
                    <a:lumOff val="5000"/>
                  </a:schemeClr>
                </a:solidFill>
                <a:ea typeface="Roboto Condensed" pitchFamily="2" charset="0"/>
              </a:rPr>
              <a:t> liên tục</a:t>
            </a:r>
            <a:r>
              <a:rPr lang="vi-VN" sz="2000" b="0" dirty="0" smtClean="0">
                <a:solidFill>
                  <a:schemeClr val="tx1">
                    <a:lumMod val="95000"/>
                    <a:lumOff val="5000"/>
                  </a:schemeClr>
                </a:solidFill>
                <a:ea typeface="Roboto Condensed" pitchFamily="2" charset="0"/>
              </a:rPr>
              <a:t> </a:t>
            </a:r>
            <a:r>
              <a:rPr lang="vi-VN" sz="2000" b="0" dirty="0">
                <a:solidFill>
                  <a:schemeClr val="tx1">
                    <a:lumMod val="95000"/>
                    <a:lumOff val="5000"/>
                  </a:schemeClr>
                </a:solidFill>
                <a:ea typeface="Roboto Condensed" pitchFamily="2" charset="0"/>
              </a:rPr>
              <a:t>vừa phát ra tiếng còi báo </a:t>
            </a:r>
            <a:r>
              <a:rPr lang="vi-VN" sz="2000" b="0" dirty="0" smtClean="0">
                <a:solidFill>
                  <a:schemeClr val="tx1">
                    <a:lumMod val="95000"/>
                    <a:lumOff val="5000"/>
                  </a:schemeClr>
                </a:solidFill>
                <a:ea typeface="Roboto Condensed" pitchFamily="2" charset="0"/>
              </a:rPr>
              <a:t>động</a:t>
            </a:r>
            <a:r>
              <a:rPr lang="en-US" sz="2000" b="0" dirty="0" smtClean="0">
                <a:solidFill>
                  <a:schemeClr val="tx1">
                    <a:lumMod val="95000"/>
                    <a:lumOff val="5000"/>
                  </a:schemeClr>
                </a:solidFill>
                <a:ea typeface="Roboto Condensed" pitchFamily="2" charset="0"/>
              </a:rPr>
              <a:t> tò te to tè bằng block play melody</a:t>
            </a:r>
            <a:endParaRPr lang="en-US" sz="2000" dirty="0" smtClean="0">
              <a:solidFill>
                <a:schemeClr val="tx1">
                  <a:lumMod val="95000"/>
                  <a:lumOff val="5000"/>
                </a:schemeClr>
              </a:solidFill>
              <a:ea typeface="Roboto Condensed" pitchFamily="2" charset="0"/>
            </a:endParaRPr>
          </a:p>
        </p:txBody>
      </p:sp>
      <p:sp>
        <p:nvSpPr>
          <p:cNvPr id="13" name="Rectangle 12"/>
          <p:cNvSpPr/>
          <p:nvPr/>
        </p:nvSpPr>
        <p:spPr>
          <a:xfrm>
            <a:off x="4294682" y="4286231"/>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p:cNvSpPr txBox="1">
            <a:spLocks/>
          </p:cNvSpPr>
          <p:nvPr/>
        </p:nvSpPr>
        <p:spPr>
          <a:xfrm>
            <a:off x="4532436" y="2685384"/>
            <a:ext cx="3979607" cy="81664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Khởi động lên thì cho Servo xoay đầu phía trước, tức servo 90 độ. Màn hình LED hiển thị mặt cười. Bật âm thanh power up</a:t>
            </a:r>
            <a:endParaRPr lang="en-US" sz="2000" dirty="0" smtClean="0">
              <a:solidFill>
                <a:schemeClr val="tx1">
                  <a:lumMod val="95000"/>
                  <a:lumOff val="5000"/>
                </a:schemeClr>
              </a:solidFill>
              <a:ea typeface="Roboto Condensed" pitchFamily="2" charset="0"/>
            </a:endParaRPr>
          </a:p>
        </p:txBody>
      </p:sp>
      <p:sp>
        <p:nvSpPr>
          <p:cNvPr id="7" name="Rectangle 1"/>
          <p:cNvSpPr>
            <a:spLocks noChangeArrowheads="1"/>
          </p:cNvSpPr>
          <p:nvPr/>
        </p:nvSpPr>
        <p:spPr bwMode="auto">
          <a:xfrm>
            <a:off x="0" y="0"/>
            <a:ext cx="9144000" cy="0"/>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smtClean="0">
                <a:ln>
                  <a:noFill/>
                </a:ln>
                <a:solidFill>
                  <a:srgbClr val="E6EDF3"/>
                </a:solidFill>
                <a:effectLst/>
                <a:latin typeface="-apple-system"/>
              </a:rPr>
              <a:t>Khởi động lên thì cho Servo xoay đầu phía trước, tức servo 90 độ. Màn hình LED hiển thị mặt cười. Bật âm thanh </a:t>
            </a:r>
            <a:r>
              <a:rPr kumimoji="0" lang="en-US" altLang="en-US" sz="900" b="0" i="0" u="none" strike="noStrike" cap="none" normalizeH="0" baseline="0" smtClean="0">
                <a:ln>
                  <a:noFill/>
                </a:ln>
                <a:solidFill>
                  <a:srgbClr val="E6EDF3"/>
                </a:solidFill>
                <a:effectLst/>
                <a:latin typeface="ui-monospace"/>
              </a:rPr>
              <a:t>power up</a:t>
            </a:r>
            <a:endParaRPr kumimoji="0" lang="en-US" altLang="en-US" sz="1200" b="0" i="0" u="none" strike="noStrike" cap="none" normalizeH="0" baseline="0" smtClean="0">
              <a:ln>
                <a:noFill/>
              </a:ln>
              <a:solidFill>
                <a:srgbClr val="E6EDF3"/>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56946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13</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12.4 Hoạt động học viên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65306" y="1364739"/>
            <a:ext cx="5877616" cy="461665"/>
          </a:xfrm>
          <a:prstGeom prst="rect">
            <a:avLst/>
          </a:prstGeom>
          <a:noFill/>
        </p:spPr>
        <p:txBody>
          <a:bodyPr wrap="square" rtlCol="0">
            <a:spAutoFit/>
          </a:bodyPr>
          <a:lstStyle/>
          <a:p>
            <a:r>
              <a:rPr lang="vi-VN" sz="2400" b="1" dirty="0">
                <a:solidFill>
                  <a:schemeClr val="tx1">
                    <a:lumMod val="85000"/>
                    <a:lumOff val="15000"/>
                  </a:schemeClr>
                </a:solidFill>
                <a:latin typeface="UTM Helve" panose="02040603050506020204" pitchFamily="18" charset="0"/>
                <a:ea typeface="Roboto" pitchFamily="2" charset="0"/>
              </a:rPr>
              <a:t>Xe </a:t>
            </a:r>
            <a:r>
              <a:rPr lang="en-US" sz="2400" b="1" dirty="0" smtClean="0">
                <a:solidFill>
                  <a:schemeClr val="tx1">
                    <a:lumMod val="85000"/>
                    <a:lumOff val="15000"/>
                  </a:schemeClr>
                </a:solidFill>
                <a:latin typeface="UTM Helve" panose="02040603050506020204" pitchFamily="18" charset="0"/>
                <a:ea typeface="Roboto" pitchFamily="2" charset="0"/>
              </a:rPr>
              <a:t>cấp cứu zoom:bit phiên bản mới</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11" name="Rectangle 10"/>
          <p:cNvSpPr/>
          <p:nvPr/>
        </p:nvSpPr>
        <p:spPr>
          <a:xfrm>
            <a:off x="822612" y="2130189"/>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1060366" y="3106487"/>
            <a:ext cx="3979607" cy="103872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Nhấn Button B, rẻ </a:t>
            </a:r>
            <a:r>
              <a:rPr lang="en-US" sz="2000" b="0" dirty="0" smtClean="0">
                <a:solidFill>
                  <a:schemeClr val="tx1">
                    <a:lumMod val="95000"/>
                    <a:lumOff val="5000"/>
                  </a:schemeClr>
                </a:solidFill>
                <a:ea typeface="Roboto Condensed" pitchFamily="2" charset="0"/>
              </a:rPr>
              <a:t>trái</a:t>
            </a:r>
            <a:r>
              <a:rPr lang="vi-VN" sz="2000" b="0" dirty="0" smtClean="0">
                <a:solidFill>
                  <a:schemeClr val="tx1">
                    <a:lumMod val="95000"/>
                    <a:lumOff val="5000"/>
                  </a:schemeClr>
                </a:solidFill>
                <a:ea typeface="Roboto Condensed" pitchFamily="2" charset="0"/>
              </a:rPr>
              <a:t> </a:t>
            </a:r>
            <a:r>
              <a:rPr lang="vi-VN" sz="2000" b="0" dirty="0">
                <a:solidFill>
                  <a:schemeClr val="tx1">
                    <a:lumMod val="95000"/>
                    <a:lumOff val="5000"/>
                  </a:schemeClr>
                </a:solidFill>
                <a:ea typeface="Roboto Condensed" pitchFamily="2" charset="0"/>
              </a:rPr>
              <a:t>và Servo xoay phải 45 độ, màn hình LED hiển thị mũi trên hướng phải</a:t>
            </a:r>
            <a:endParaRPr lang="en-US" sz="2000" dirty="0" smtClean="0">
              <a:solidFill>
                <a:schemeClr val="tx1">
                  <a:lumMod val="95000"/>
                  <a:lumOff val="5000"/>
                </a:schemeClr>
              </a:solidFill>
              <a:ea typeface="Roboto Condensed" pitchFamily="2" charset="0"/>
            </a:endParaRPr>
          </a:p>
        </p:txBody>
      </p:sp>
      <p:sp>
        <p:nvSpPr>
          <p:cNvPr id="13" name="Rectangle 12"/>
          <p:cNvSpPr/>
          <p:nvPr/>
        </p:nvSpPr>
        <p:spPr>
          <a:xfrm>
            <a:off x="822612" y="3249944"/>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p:cNvSpPr txBox="1">
            <a:spLocks/>
          </p:cNvSpPr>
          <p:nvPr/>
        </p:nvSpPr>
        <p:spPr>
          <a:xfrm>
            <a:off x="1060366" y="2004172"/>
            <a:ext cx="3979607" cy="105979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Nhấn button A, rẻ </a:t>
            </a:r>
            <a:r>
              <a:rPr lang="en-US" sz="2000" b="0" dirty="0" smtClean="0">
                <a:solidFill>
                  <a:schemeClr val="tx1">
                    <a:lumMod val="95000"/>
                    <a:lumOff val="5000"/>
                  </a:schemeClr>
                </a:solidFill>
                <a:ea typeface="Roboto Condensed" pitchFamily="2" charset="0"/>
              </a:rPr>
              <a:t>phải</a:t>
            </a:r>
            <a:r>
              <a:rPr lang="vi-VN" sz="2000" b="0" dirty="0" smtClean="0">
                <a:solidFill>
                  <a:schemeClr val="tx1">
                    <a:lumMod val="95000"/>
                    <a:lumOff val="5000"/>
                  </a:schemeClr>
                </a:solidFill>
                <a:ea typeface="Roboto Condensed" pitchFamily="2" charset="0"/>
              </a:rPr>
              <a:t> </a:t>
            </a:r>
            <a:r>
              <a:rPr lang="vi-VN" sz="2000" b="0" dirty="0">
                <a:solidFill>
                  <a:schemeClr val="tx1">
                    <a:lumMod val="95000"/>
                    <a:lumOff val="5000"/>
                  </a:schemeClr>
                </a:solidFill>
                <a:ea typeface="Roboto Condensed" pitchFamily="2" charset="0"/>
              </a:rPr>
              <a:t>và Servo xoay trái 45 độ, màn hình LED hiển thị mũi trên hướng trái</a:t>
            </a:r>
            <a:endParaRPr lang="en-US" sz="2000" dirty="0" smtClean="0">
              <a:solidFill>
                <a:schemeClr val="tx1">
                  <a:lumMod val="95000"/>
                  <a:lumOff val="5000"/>
                </a:schemeClr>
              </a:solidFill>
              <a:ea typeface="Roboto Condensed" pitchFamily="2" charset="0"/>
            </a:endParaRPr>
          </a:p>
        </p:txBody>
      </p:sp>
      <p:sp>
        <p:nvSpPr>
          <p:cNvPr id="7" name="Rectangle 1"/>
          <p:cNvSpPr>
            <a:spLocks noChangeArrowheads="1"/>
          </p:cNvSpPr>
          <p:nvPr/>
        </p:nvSpPr>
        <p:spPr bwMode="auto">
          <a:xfrm>
            <a:off x="0" y="0"/>
            <a:ext cx="9144000" cy="0"/>
          </a:xfrm>
          <a:prstGeom prst="rect">
            <a:avLst/>
          </a:prstGeom>
          <a:solidFill>
            <a:srgbClr val="0D11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smtClean="0">
                <a:ln>
                  <a:noFill/>
                </a:ln>
                <a:solidFill>
                  <a:srgbClr val="E6EDF3"/>
                </a:solidFill>
                <a:effectLst/>
                <a:latin typeface="-apple-system"/>
              </a:rPr>
              <a:t>Khởi động lên thì cho Servo xoay đầu phía trước, tức servo 90 độ. Màn hình LED hiển thị mặt cười. Bật âm thanh </a:t>
            </a:r>
            <a:r>
              <a:rPr kumimoji="0" lang="en-US" altLang="en-US" sz="900" b="0" i="0" u="none" strike="noStrike" cap="none" normalizeH="0" baseline="0" smtClean="0">
                <a:ln>
                  <a:noFill/>
                </a:ln>
                <a:solidFill>
                  <a:srgbClr val="E6EDF3"/>
                </a:solidFill>
                <a:effectLst/>
                <a:latin typeface="ui-monospace"/>
              </a:rPr>
              <a:t>power up</a:t>
            </a:r>
            <a:endParaRPr kumimoji="0" lang="en-US" altLang="en-US" sz="1200" b="0" i="0" u="none" strike="noStrike" cap="none" normalizeH="0" baseline="0" smtClean="0">
              <a:ln>
                <a:noFill/>
              </a:ln>
              <a:solidFill>
                <a:srgbClr val="E6EDF3"/>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 name="Title 1"/>
          <p:cNvSpPr txBox="1">
            <a:spLocks/>
          </p:cNvSpPr>
          <p:nvPr/>
        </p:nvSpPr>
        <p:spPr>
          <a:xfrm>
            <a:off x="1060366" y="4155454"/>
            <a:ext cx="3979607" cy="103872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Chạm Logo </a:t>
            </a:r>
            <a:r>
              <a:rPr lang="vi-VN" sz="2000" b="0" dirty="0" smtClean="0">
                <a:solidFill>
                  <a:schemeClr val="tx1">
                    <a:lumMod val="95000"/>
                    <a:lumOff val="5000"/>
                  </a:schemeClr>
                </a:solidFill>
                <a:ea typeface="Roboto Condensed" pitchFamily="2" charset="0"/>
              </a:rPr>
              <a:t>đi </a:t>
            </a:r>
            <a:r>
              <a:rPr lang="vi-VN" sz="2000" b="0" dirty="0">
                <a:solidFill>
                  <a:schemeClr val="tx1">
                    <a:lumMod val="95000"/>
                    <a:lumOff val="5000"/>
                  </a:schemeClr>
                </a:solidFill>
                <a:ea typeface="Roboto Condensed" pitchFamily="2" charset="0"/>
              </a:rPr>
              <a:t>thẳng, Servo xoay về trước 90 độ, màn hình LED hiển thị mũi trên hướng lên</a:t>
            </a:r>
            <a:endParaRPr lang="en-US" sz="2000" dirty="0" smtClean="0">
              <a:solidFill>
                <a:schemeClr val="tx1">
                  <a:lumMod val="95000"/>
                  <a:lumOff val="5000"/>
                </a:schemeClr>
              </a:solidFill>
              <a:ea typeface="Roboto Condensed" pitchFamily="2" charset="0"/>
            </a:endParaRPr>
          </a:p>
        </p:txBody>
      </p:sp>
      <p:sp>
        <p:nvSpPr>
          <p:cNvPr id="16" name="Rectangle 15"/>
          <p:cNvSpPr/>
          <p:nvPr/>
        </p:nvSpPr>
        <p:spPr>
          <a:xfrm>
            <a:off x="822612" y="4298911"/>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txBox="1">
            <a:spLocks/>
          </p:cNvSpPr>
          <p:nvPr/>
        </p:nvSpPr>
        <p:spPr>
          <a:xfrm>
            <a:off x="1060366" y="5375917"/>
            <a:ext cx="3979607" cy="103872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Nhấn A+B, đi </a:t>
            </a:r>
            <a:r>
              <a:rPr lang="en-US" sz="2000" b="0" dirty="0" smtClean="0">
                <a:solidFill>
                  <a:schemeClr val="tx1">
                    <a:lumMod val="95000"/>
                    <a:lumOff val="5000"/>
                  </a:schemeClr>
                </a:solidFill>
                <a:ea typeface="Roboto Condensed" pitchFamily="2" charset="0"/>
              </a:rPr>
              <a:t>lùi</a:t>
            </a:r>
            <a:r>
              <a:rPr lang="vi-VN" sz="2000" b="0" dirty="0" smtClean="0">
                <a:solidFill>
                  <a:schemeClr val="tx1">
                    <a:lumMod val="95000"/>
                    <a:lumOff val="5000"/>
                  </a:schemeClr>
                </a:solidFill>
                <a:ea typeface="Roboto Condensed" pitchFamily="2" charset="0"/>
              </a:rPr>
              <a:t>, </a:t>
            </a:r>
            <a:r>
              <a:rPr lang="vi-VN" sz="2000" b="0" dirty="0">
                <a:solidFill>
                  <a:schemeClr val="tx1">
                    <a:lumMod val="95000"/>
                    <a:lumOff val="5000"/>
                  </a:schemeClr>
                </a:solidFill>
                <a:ea typeface="Roboto Condensed" pitchFamily="2" charset="0"/>
              </a:rPr>
              <a:t>Servo xoay về trước 90 độ, màn hình LED hiển thị mũi trên hướng </a:t>
            </a:r>
            <a:r>
              <a:rPr lang="en-US" sz="2000" b="0" dirty="0" smtClean="0">
                <a:solidFill>
                  <a:schemeClr val="tx1">
                    <a:lumMod val="95000"/>
                    <a:lumOff val="5000"/>
                  </a:schemeClr>
                </a:solidFill>
                <a:ea typeface="Roboto Condensed" pitchFamily="2" charset="0"/>
              </a:rPr>
              <a:t>lùi</a:t>
            </a:r>
            <a:endParaRPr lang="en-US" sz="2000" dirty="0" smtClean="0">
              <a:solidFill>
                <a:schemeClr val="tx1">
                  <a:lumMod val="95000"/>
                  <a:lumOff val="5000"/>
                </a:schemeClr>
              </a:solidFill>
              <a:ea typeface="Roboto Condensed" pitchFamily="2" charset="0"/>
            </a:endParaRPr>
          </a:p>
        </p:txBody>
      </p:sp>
      <p:sp>
        <p:nvSpPr>
          <p:cNvPr id="18" name="Rectangle 17"/>
          <p:cNvSpPr/>
          <p:nvPr/>
        </p:nvSpPr>
        <p:spPr>
          <a:xfrm>
            <a:off x="822612" y="5519374"/>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5106233" y="1980045"/>
            <a:ext cx="3004097" cy="3581544"/>
          </a:xfrm>
          <a:prstGeom prst="rect">
            <a:avLst/>
          </a:prstGeom>
        </p:spPr>
      </p:pic>
      <p:sp>
        <p:nvSpPr>
          <p:cNvPr id="19" name="TextBox 18"/>
          <p:cNvSpPr txBox="1"/>
          <p:nvPr/>
        </p:nvSpPr>
        <p:spPr>
          <a:xfrm>
            <a:off x="5256117" y="5753046"/>
            <a:ext cx="2911032" cy="369332"/>
          </a:xfrm>
          <a:prstGeom prst="rect">
            <a:avLst/>
          </a:prstGeom>
          <a:noFill/>
        </p:spPr>
        <p:txBody>
          <a:bodyPr wrap="square" rtlCol="0">
            <a:spAutoFit/>
          </a:bodyPr>
          <a:lstStyle/>
          <a:p>
            <a:r>
              <a:rPr lang="en-US" i="1" dirty="0" smtClean="0">
                <a:cs typeface="Arial" panose="020B0604020202020204" pitchFamily="34" charset="0"/>
              </a:rPr>
              <a:t>Âm thanh tín hiệu cấp cứu</a:t>
            </a:r>
            <a:endParaRPr lang="en-US"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2256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14</a:t>
            </a:fld>
            <a:endParaRPr lang="en-US"/>
          </a:p>
        </p:txBody>
      </p:sp>
      <p:sp>
        <p:nvSpPr>
          <p:cNvPr id="7" name="TextBox 6"/>
          <p:cNvSpPr txBox="1"/>
          <p:nvPr/>
        </p:nvSpPr>
        <p:spPr>
          <a:xfrm>
            <a:off x="1098980" y="1272143"/>
            <a:ext cx="6401750"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Xe buýt đến trường</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19" name="Title 1"/>
          <p:cNvSpPr txBox="1">
            <a:spLocks/>
          </p:cNvSpPr>
          <p:nvPr/>
        </p:nvSpPr>
        <p:spPr>
          <a:xfrm>
            <a:off x="542728" y="1927140"/>
            <a:ext cx="7790129" cy="77290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Áp dụng tất cả các kiến thức đã học lập trình giả lập zoom:bit như một chiếc xe buýt đón học sinh đến trường.</a:t>
            </a:r>
            <a:endParaRPr lang="vi-VN" sz="2000" b="0" dirty="0">
              <a:solidFill>
                <a:schemeClr val="tx1">
                  <a:lumMod val="95000"/>
                  <a:lumOff val="5000"/>
                </a:schemeClr>
              </a:solidFill>
              <a:ea typeface="Roboto Condensed" pitchFamily="2" charset="0"/>
            </a:endParaRPr>
          </a:p>
        </p:txBody>
      </p:sp>
      <p:sp>
        <p:nvSpPr>
          <p:cNvPr id="28" name="Rectangle 27"/>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12.4 Hoạt động học viên</a:t>
            </a:r>
            <a:endParaRPr lang="en-US" sz="2400" b="1" dirty="0">
              <a:solidFill>
                <a:srgbClr val="64C7E9"/>
              </a:solidFill>
              <a:latin typeface="UTM Helve" panose="02040603050506020204" pitchFamily="18" charset="0"/>
              <a:ea typeface="Roboto" pitchFamily="2" charset="0"/>
            </a:endParaRPr>
          </a:p>
        </p:txBody>
      </p:sp>
      <p:sp>
        <p:nvSpPr>
          <p:cNvPr id="31" name="Rectangle 30"/>
          <p:cNvSpPr/>
          <p:nvPr/>
        </p:nvSpPr>
        <p:spPr>
          <a:xfrm flipV="1">
            <a:off x="0" y="5976731"/>
            <a:ext cx="9144000" cy="671718"/>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5915" y="2138096"/>
            <a:ext cx="3548085" cy="339433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63" y="3347654"/>
            <a:ext cx="1615200" cy="236896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7922" y="4568011"/>
            <a:ext cx="3336235" cy="199340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4" y="3220278"/>
            <a:ext cx="4613310" cy="2756453"/>
          </a:xfrm>
          <a:prstGeom prst="rect">
            <a:avLst/>
          </a:prstGeom>
        </p:spPr>
      </p:pic>
    </p:spTree>
    <p:extLst>
      <p:ext uri="{BB962C8B-B14F-4D97-AF65-F5344CB8AC3E}">
        <p14:creationId xmlns:p14="http://schemas.microsoft.com/office/powerpoint/2010/main" val="2524373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15</a:t>
            </a:fld>
            <a:endParaRPr lang="en-US"/>
          </a:p>
        </p:txBody>
      </p:sp>
      <p:sp>
        <p:nvSpPr>
          <p:cNvPr id="3" name="TextBox 2"/>
          <p:cNvSpPr txBox="1"/>
          <p:nvPr/>
        </p:nvSpPr>
        <p:spPr>
          <a:xfrm>
            <a:off x="1098980" y="1272143"/>
            <a:ext cx="6401750"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Xe buýt đến trường</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6" name="Rectangle 5"/>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12.4 Hoạt động học viên</a:t>
            </a:r>
            <a:endParaRPr lang="en-US" sz="2400" b="1" dirty="0">
              <a:solidFill>
                <a:srgbClr val="64C7E9"/>
              </a:solidFill>
              <a:latin typeface="UTM Helve" panose="02040603050506020204" pitchFamily="18" charset="0"/>
              <a:ea typeface="Roboto" pitchFamily="2"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6525" y="3314699"/>
            <a:ext cx="6467475" cy="3333750"/>
          </a:xfrm>
          <a:prstGeom prst="rect">
            <a:avLst/>
          </a:prstGeom>
        </p:spPr>
      </p:pic>
      <p:sp>
        <p:nvSpPr>
          <p:cNvPr id="9" name="Rectangle 8"/>
          <p:cNvSpPr/>
          <p:nvPr/>
        </p:nvSpPr>
        <p:spPr>
          <a:xfrm>
            <a:off x="676838" y="2220394"/>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txBox="1">
            <a:spLocks/>
          </p:cNvSpPr>
          <p:nvPr/>
        </p:nvSpPr>
        <p:spPr>
          <a:xfrm>
            <a:off x="914592" y="2094378"/>
            <a:ext cx="7646312" cy="48020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Điểm bắt đầu là điểm đón học sinh, đích đến là trường học</a:t>
            </a:r>
            <a:endParaRPr lang="en-US" sz="2000" dirty="0" smtClean="0">
              <a:solidFill>
                <a:schemeClr val="tx1">
                  <a:lumMod val="95000"/>
                  <a:lumOff val="5000"/>
                </a:schemeClr>
              </a:solidFill>
              <a:ea typeface="Roboto Condensed" pitchFamily="2" charset="0"/>
            </a:endParaRPr>
          </a:p>
        </p:txBody>
      </p:sp>
      <p:sp>
        <p:nvSpPr>
          <p:cNvPr id="11" name="Rectangle 10"/>
          <p:cNvSpPr/>
          <p:nvPr/>
        </p:nvSpPr>
        <p:spPr>
          <a:xfrm>
            <a:off x="676838" y="2817207"/>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914592" y="2691191"/>
            <a:ext cx="7646312" cy="48020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Đường đi có nhiều ngả rẽ, quanh co</a:t>
            </a:r>
            <a:endParaRPr lang="en-US" sz="2000" dirty="0" smtClean="0">
              <a:solidFill>
                <a:schemeClr val="tx1">
                  <a:lumMod val="95000"/>
                  <a:lumOff val="5000"/>
                </a:schemeClr>
              </a:solidFill>
              <a:ea typeface="Roboto Condensed" pitchFamily="2" charset="0"/>
            </a:endParaRPr>
          </a:p>
        </p:txBody>
      </p:sp>
      <p:sp>
        <p:nvSpPr>
          <p:cNvPr id="13" name="Rectangle 12"/>
          <p:cNvSpPr/>
          <p:nvPr/>
        </p:nvSpPr>
        <p:spPr>
          <a:xfrm>
            <a:off x="676838" y="3540036"/>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txBox="1">
            <a:spLocks/>
          </p:cNvSpPr>
          <p:nvPr/>
        </p:nvSpPr>
        <p:spPr>
          <a:xfrm>
            <a:off x="914592" y="3414019"/>
            <a:ext cx="1761933" cy="2469945"/>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Các bạn lập trình điều khiển xe buýt từ điểm đón đến trường một cách an toàn</a:t>
            </a:r>
            <a:endParaRPr lang="en-US" sz="2000" dirty="0" smtClean="0">
              <a:solidFill>
                <a:schemeClr val="tx1">
                  <a:lumMod val="95000"/>
                  <a:lumOff val="5000"/>
                </a:schemeClr>
              </a:solidFill>
              <a:ea typeface="Roboto Condensed" pitchFamily="2" charset="0"/>
            </a:endParaRPr>
          </a:p>
        </p:txBody>
      </p:sp>
    </p:spTree>
    <p:extLst>
      <p:ext uri="{BB962C8B-B14F-4D97-AF65-F5344CB8AC3E}">
        <p14:creationId xmlns:p14="http://schemas.microsoft.com/office/powerpoint/2010/main" val="1140022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TextBox 2"/>
          <p:cNvSpPr txBox="1"/>
          <p:nvPr/>
        </p:nvSpPr>
        <p:spPr>
          <a:xfrm>
            <a:off x="1098981" y="609534"/>
            <a:ext cx="3976602"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Hello zoom:bit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682491"/>
            <a:ext cx="466725" cy="409575"/>
          </a:xfrm>
          <a:prstGeom prst="rect">
            <a:avLst/>
          </a:prstGeom>
        </p:spPr>
      </p:pic>
      <p:sp>
        <p:nvSpPr>
          <p:cNvPr id="9" name="Rounded Rectangle 8"/>
          <p:cNvSpPr/>
          <p:nvPr/>
        </p:nvSpPr>
        <p:spPr>
          <a:xfrm>
            <a:off x="5314753" y="2097308"/>
            <a:ext cx="3023215" cy="3943355"/>
          </a:xfrm>
          <a:prstGeom prst="roundRect">
            <a:avLst>
              <a:gd name="adj" fmla="val 4832"/>
            </a:avLst>
          </a:prstGeom>
          <a:gradFill flip="none" rotWithShape="1">
            <a:gsLst>
              <a:gs pos="15000">
                <a:srgbClr val="67C7DF"/>
              </a:gs>
              <a:gs pos="100000">
                <a:srgbClr val="5EB130"/>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028" name="Picture 4" descr="https://static.cytron.io/image/cache/catalog/products/ZOOMBIT/zoombit-v2-included-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925" y="1460954"/>
            <a:ext cx="4876800" cy="487680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554151" y="3130865"/>
            <a:ext cx="2544417" cy="2585323"/>
          </a:xfrm>
          <a:prstGeom prst="rect">
            <a:avLst/>
          </a:prstGeom>
          <a:noFill/>
        </p:spPr>
        <p:txBody>
          <a:bodyPr wrap="square" rtlCol="0">
            <a:spAutoFit/>
          </a:bodyPr>
          <a:lstStyle/>
          <a:p>
            <a:r>
              <a:rPr lang="en-US" dirty="0">
                <a:solidFill>
                  <a:schemeClr val="bg1"/>
                </a:solidFill>
              </a:rPr>
              <a:t>z</a:t>
            </a:r>
            <a:r>
              <a:rPr lang="en-US" dirty="0" smtClean="0">
                <a:solidFill>
                  <a:schemeClr val="bg1"/>
                </a:solidFill>
              </a:rPr>
              <a:t>oom:bit là một bộ kit xe robot thông minh. Bạn có thể lập trình điều khiển mọi thứ mà nó hỗ trợ như chạy các hướng, bật đèn, nháy Led nhiều màu, xoay đầu, chạy theo lộ trình, nhận biết vật cản...</a:t>
            </a:r>
            <a:endParaRPr lang="en-US" dirty="0">
              <a:solidFill>
                <a:schemeClr val="bg1"/>
              </a:solidFill>
            </a:endParaRPr>
          </a:p>
        </p:txBody>
      </p:sp>
      <p:sp>
        <p:nvSpPr>
          <p:cNvPr id="11" name="TextBox 10"/>
          <p:cNvSpPr txBox="1"/>
          <p:nvPr/>
        </p:nvSpPr>
        <p:spPr>
          <a:xfrm>
            <a:off x="5486400" y="2398643"/>
            <a:ext cx="2570922" cy="430887"/>
          </a:xfrm>
          <a:prstGeom prst="rect">
            <a:avLst/>
          </a:prstGeom>
          <a:noFill/>
        </p:spPr>
        <p:txBody>
          <a:bodyPr wrap="square" rtlCol="0">
            <a:spAutoFit/>
          </a:bodyPr>
          <a:lstStyle/>
          <a:p>
            <a:r>
              <a:rPr lang="en-US" sz="2200" b="1" dirty="0">
                <a:solidFill>
                  <a:schemeClr val="bg1"/>
                </a:solidFill>
              </a:rPr>
              <a:t>z</a:t>
            </a:r>
            <a:r>
              <a:rPr lang="en-US" sz="2200" b="1" dirty="0" smtClean="0">
                <a:solidFill>
                  <a:schemeClr val="bg1"/>
                </a:solidFill>
              </a:rPr>
              <a:t>oom:bit là gì</a:t>
            </a:r>
            <a:endParaRPr lang="en-US" sz="2200" b="1" dirty="0">
              <a:solidFill>
                <a:schemeClr val="bg1"/>
              </a:solidFill>
            </a:endParaRPr>
          </a:p>
        </p:txBody>
      </p:sp>
      <p:cxnSp>
        <p:nvCxnSpPr>
          <p:cNvPr id="13" name="Straight Connector 12"/>
          <p:cNvCxnSpPr/>
          <p:nvPr/>
        </p:nvCxnSpPr>
        <p:spPr>
          <a:xfrm>
            <a:off x="5554151" y="2955235"/>
            <a:ext cx="254441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300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TextBox 2"/>
          <p:cNvSpPr txBox="1"/>
          <p:nvPr/>
        </p:nvSpPr>
        <p:spPr>
          <a:xfrm>
            <a:off x="1098981" y="1272143"/>
            <a:ext cx="412237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DC Motor</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5" name="Rectangle 4"/>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14.1 Giới thiệu</a:t>
            </a:r>
            <a:endParaRPr lang="en-US" sz="2400" b="1" dirty="0">
              <a:solidFill>
                <a:srgbClr val="64C7E9"/>
              </a:solidFill>
              <a:latin typeface="UTM Helve" panose="02040603050506020204" pitchFamily="18" charset="0"/>
              <a:ea typeface="Roboto" pitchFamily="2" charset="0"/>
            </a:endParaRPr>
          </a:p>
        </p:txBody>
      </p:sp>
      <p:sp>
        <p:nvSpPr>
          <p:cNvPr id="7" name="TextBox 6"/>
          <p:cNvSpPr txBox="1"/>
          <p:nvPr/>
        </p:nvSpPr>
        <p:spPr>
          <a:xfrm>
            <a:off x="708193" y="1913962"/>
            <a:ext cx="7629775" cy="707886"/>
          </a:xfrm>
          <a:prstGeom prst="rect">
            <a:avLst/>
          </a:prstGeom>
          <a:noFill/>
        </p:spPr>
        <p:txBody>
          <a:bodyPr wrap="square" rtlCol="0">
            <a:spAutoFit/>
          </a:bodyPr>
          <a:lstStyle/>
          <a:p>
            <a:r>
              <a:rPr lang="en-US" sz="2000" b="1" dirty="0" smtClean="0">
                <a:cs typeface="Arial" panose="020B0604020202020204" pitchFamily="34" charset="0"/>
              </a:rPr>
              <a:t>DC Motor </a:t>
            </a:r>
            <a:r>
              <a:rPr lang="en-US" sz="2000" dirty="0" smtClean="0">
                <a:cs typeface="Arial" panose="020B0604020202020204" pitchFamily="34" charset="0"/>
              </a:rPr>
              <a:t>là 2 động cơ sử dụng nguồn điện 1 chiều DC được gắn thêm 2 bánh xe, điều khiển bởi bo mạch reka:bit</a:t>
            </a:r>
            <a:endParaRPr lang="en-US" sz="2000" dirty="0">
              <a:latin typeface="Arial" panose="020B0604020202020204" pitchFamily="34" charset="0"/>
              <a:cs typeface="Arial" panose="020B0604020202020204" pitchFamily="34" charset="0"/>
            </a:endParaRPr>
          </a:p>
        </p:txBody>
      </p:sp>
      <p:pic>
        <p:nvPicPr>
          <p:cNvPr id="12" name="Picture 11"/>
          <p:cNvPicPr>
            <a:picLocks noChangeAspect="1"/>
          </p:cNvPicPr>
          <p:nvPr/>
        </p:nvPicPr>
        <p:blipFill>
          <a:blip r:embed="rId3"/>
          <a:stretch>
            <a:fillRect/>
          </a:stretch>
        </p:blipFill>
        <p:spPr>
          <a:xfrm>
            <a:off x="708193" y="3137048"/>
            <a:ext cx="7983064" cy="2810267"/>
          </a:xfrm>
          <a:prstGeom prst="rect">
            <a:avLst/>
          </a:prstGeom>
        </p:spPr>
      </p:pic>
    </p:spTree>
    <p:extLst>
      <p:ext uri="{BB962C8B-B14F-4D97-AF65-F5344CB8AC3E}">
        <p14:creationId xmlns:p14="http://schemas.microsoft.com/office/powerpoint/2010/main" val="708804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TextBox 2"/>
          <p:cNvSpPr txBox="1"/>
          <p:nvPr/>
        </p:nvSpPr>
        <p:spPr>
          <a:xfrm>
            <a:off x="1098981" y="1272143"/>
            <a:ext cx="412237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DC Motor</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5" name="Rectangle 4"/>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14.1 Giới thiệu</a:t>
            </a:r>
            <a:endParaRPr lang="en-US" sz="2400" b="1" dirty="0">
              <a:solidFill>
                <a:srgbClr val="64C7E9"/>
              </a:solidFill>
              <a:latin typeface="UTM Helve" panose="02040603050506020204" pitchFamily="18" charset="0"/>
              <a:ea typeface="Roboto" pitchFamily="2" charset="0"/>
            </a:endParaRPr>
          </a:p>
        </p:txBody>
      </p:sp>
      <p:sp>
        <p:nvSpPr>
          <p:cNvPr id="7" name="TextBox 6"/>
          <p:cNvSpPr txBox="1"/>
          <p:nvPr/>
        </p:nvSpPr>
        <p:spPr>
          <a:xfrm>
            <a:off x="708193" y="1913962"/>
            <a:ext cx="7629775" cy="1015663"/>
          </a:xfrm>
          <a:prstGeom prst="rect">
            <a:avLst/>
          </a:prstGeom>
          <a:noFill/>
        </p:spPr>
        <p:txBody>
          <a:bodyPr wrap="square" rtlCol="0">
            <a:spAutoFit/>
          </a:bodyPr>
          <a:lstStyle/>
          <a:p>
            <a:r>
              <a:rPr lang="en-US" sz="2000" b="1" dirty="0" smtClean="0">
                <a:cs typeface="Arial" panose="020B0604020202020204" pitchFamily="34" charset="0"/>
              </a:rPr>
              <a:t>DC Motor </a:t>
            </a:r>
            <a:r>
              <a:rPr lang="en-US" sz="2000" dirty="0" smtClean="0">
                <a:cs typeface="Arial" panose="020B0604020202020204" pitchFamily="34" charset="0"/>
              </a:rPr>
              <a:t>được kết nối với bo mạch reka:bit, bạn có thể sử dụng 4 nút màu trắng ở vị trí </a:t>
            </a:r>
            <a:r>
              <a:rPr lang="en-US" sz="2000" dirty="0">
                <a:cs typeface="Arial" panose="020B0604020202020204" pitchFamily="34" charset="0"/>
              </a:rPr>
              <a:t>MOTOR 1, MOTOR </a:t>
            </a:r>
            <a:r>
              <a:rPr lang="en-US" sz="2000" dirty="0" smtClean="0">
                <a:cs typeface="Arial" panose="020B0604020202020204" pitchFamily="34" charset="0"/>
              </a:rPr>
              <a:t>2 như hình dưới để test động cơ chạy tới, lùi xem có hoạt động không.</a:t>
            </a:r>
            <a:endParaRPr lang="en-US" sz="20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708193" y="3253830"/>
            <a:ext cx="7840169" cy="2762636"/>
          </a:xfrm>
          <a:prstGeom prst="rect">
            <a:avLst/>
          </a:prstGeom>
        </p:spPr>
      </p:pic>
    </p:spTree>
    <p:extLst>
      <p:ext uri="{BB962C8B-B14F-4D97-AF65-F5344CB8AC3E}">
        <p14:creationId xmlns:p14="http://schemas.microsoft.com/office/powerpoint/2010/main" val="2240984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TextBox 2"/>
          <p:cNvSpPr txBox="1"/>
          <p:nvPr/>
        </p:nvSpPr>
        <p:spPr>
          <a:xfrm>
            <a:off x="1098981" y="1272143"/>
            <a:ext cx="412237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DC Motor</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5" name="Rectangle 4"/>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14.1 Giới thiệu</a:t>
            </a:r>
            <a:endParaRPr lang="en-US" sz="2400" b="1" dirty="0">
              <a:solidFill>
                <a:srgbClr val="64C7E9"/>
              </a:solidFill>
              <a:latin typeface="UTM Helve" panose="02040603050506020204" pitchFamily="18" charset="0"/>
              <a:ea typeface="Roboto" pitchFamily="2" charset="0"/>
            </a:endParaRPr>
          </a:p>
        </p:txBody>
      </p:sp>
      <p:sp>
        <p:nvSpPr>
          <p:cNvPr id="7" name="TextBox 6"/>
          <p:cNvSpPr txBox="1"/>
          <p:nvPr/>
        </p:nvSpPr>
        <p:spPr>
          <a:xfrm>
            <a:off x="708193" y="1913962"/>
            <a:ext cx="7629775" cy="1015663"/>
          </a:xfrm>
          <a:prstGeom prst="rect">
            <a:avLst/>
          </a:prstGeom>
          <a:noFill/>
        </p:spPr>
        <p:txBody>
          <a:bodyPr wrap="square" rtlCol="0">
            <a:spAutoFit/>
          </a:bodyPr>
          <a:lstStyle/>
          <a:p>
            <a:r>
              <a:rPr lang="en-US" sz="2000" b="1" dirty="0" smtClean="0">
                <a:cs typeface="Arial" panose="020B0604020202020204" pitchFamily="34" charset="0"/>
              </a:rPr>
              <a:t>DC Motor </a:t>
            </a:r>
            <a:r>
              <a:rPr lang="en-US" sz="2000" dirty="0" smtClean="0">
                <a:cs typeface="Arial" panose="020B0604020202020204" pitchFamily="34" charset="0"/>
              </a:rPr>
              <a:t>gắn 2 bánh làm bộ phận truyền động chính, kết hợp với bộ phận bi lăn gắn ở trước sẽ dễ dang điều khiển được xe di chuyển theo các hướng</a:t>
            </a:r>
            <a:endParaRPr lang="en-US" sz="20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3"/>
          <a:stretch>
            <a:fillRect/>
          </a:stretch>
        </p:blipFill>
        <p:spPr>
          <a:xfrm>
            <a:off x="708193" y="3398193"/>
            <a:ext cx="7897327" cy="2781688"/>
          </a:xfrm>
          <a:prstGeom prst="rect">
            <a:avLst/>
          </a:prstGeom>
        </p:spPr>
      </p:pic>
    </p:spTree>
    <p:extLst>
      <p:ext uri="{BB962C8B-B14F-4D97-AF65-F5344CB8AC3E}">
        <p14:creationId xmlns:p14="http://schemas.microsoft.com/office/powerpoint/2010/main" val="3339559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14.2 Cách điều khiển</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p:nvSpPr>
        <p:spPr>
          <a:xfrm>
            <a:off x="755297" y="1567099"/>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94594" y="1448872"/>
            <a:ext cx="7762295" cy="707886"/>
          </a:xfrm>
          <a:prstGeom prst="rect">
            <a:avLst/>
          </a:prstGeom>
          <a:noFill/>
        </p:spPr>
        <p:txBody>
          <a:bodyPr wrap="square" rtlCol="0">
            <a:spAutoFit/>
          </a:bodyPr>
          <a:lstStyle/>
          <a:p>
            <a:r>
              <a:rPr lang="en-US" sz="2000" dirty="0" smtClean="0">
                <a:cs typeface="Arial" panose="020B0604020202020204" pitchFamily="34" charset="0"/>
              </a:rPr>
              <a:t>Để điều khiển được 2 động cơ DC Motor bạn cần cài đặt Extentions zoombit như bài học trước.</a:t>
            </a: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437551" y="2526819"/>
            <a:ext cx="6876379" cy="3840437"/>
          </a:xfrm>
          <a:prstGeom prst="rect">
            <a:avLst/>
          </a:prstGeom>
        </p:spPr>
      </p:pic>
    </p:spTree>
    <p:extLst>
      <p:ext uri="{BB962C8B-B14F-4D97-AF65-F5344CB8AC3E}">
        <p14:creationId xmlns:p14="http://schemas.microsoft.com/office/powerpoint/2010/main" val="1318983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14.2 Cài đặt Extentions</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p:nvSpPr>
        <p:spPr>
          <a:xfrm>
            <a:off x="755297" y="1567099"/>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94594" y="1448872"/>
            <a:ext cx="7762295" cy="400110"/>
          </a:xfrm>
          <a:prstGeom prst="rect">
            <a:avLst/>
          </a:prstGeom>
          <a:noFill/>
        </p:spPr>
        <p:txBody>
          <a:bodyPr wrap="square" rtlCol="0">
            <a:spAutoFit/>
          </a:bodyPr>
          <a:lstStyle/>
          <a:p>
            <a:r>
              <a:rPr lang="en-US" sz="2000" dirty="0" smtClean="0">
                <a:cs typeface="Arial" panose="020B0604020202020204" pitchFamily="34" charset="0"/>
              </a:rPr>
              <a:t>Click chọn extention zoombit, đợi một lúc chương trình cài đặt</a:t>
            </a:r>
            <a:endParaRPr lang="en-US" sz="2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755297" y="2219043"/>
            <a:ext cx="1667108" cy="885949"/>
          </a:xfrm>
          <a:prstGeom prst="rect">
            <a:avLst/>
          </a:prstGeom>
        </p:spPr>
      </p:pic>
      <p:sp>
        <p:nvSpPr>
          <p:cNvPr id="10" name="TextBox 9"/>
          <p:cNvSpPr txBox="1"/>
          <p:nvPr/>
        </p:nvSpPr>
        <p:spPr>
          <a:xfrm>
            <a:off x="2681430" y="2024189"/>
            <a:ext cx="4942380" cy="707886"/>
          </a:xfrm>
          <a:prstGeom prst="rect">
            <a:avLst/>
          </a:prstGeom>
          <a:noFill/>
        </p:spPr>
        <p:txBody>
          <a:bodyPr wrap="square" rtlCol="0">
            <a:spAutoFit/>
          </a:bodyPr>
          <a:lstStyle/>
          <a:p>
            <a:r>
              <a:rPr lang="en-US" sz="2000" dirty="0" smtClean="0">
                <a:cs typeface="Arial" panose="020B0604020202020204" pitchFamily="34" charset="0"/>
              </a:rPr>
              <a:t>Cài xong bạn sẽ thấy nó có thêm 2 khối như hình bên.</a:t>
            </a:r>
            <a:endParaRPr lang="en-US" sz="2000" dirty="0">
              <a:latin typeface="Arial" panose="020B0604020202020204" pitchFamily="34" charset="0"/>
              <a:cs typeface="Arial" panose="020B0604020202020204" pitchFamily="34" charset="0"/>
            </a:endParaRPr>
          </a:p>
        </p:txBody>
      </p:sp>
      <p:sp>
        <p:nvSpPr>
          <p:cNvPr id="11" name="TextBox 10"/>
          <p:cNvSpPr txBox="1"/>
          <p:nvPr/>
        </p:nvSpPr>
        <p:spPr>
          <a:xfrm>
            <a:off x="2681430" y="2781826"/>
            <a:ext cx="6184274" cy="369332"/>
          </a:xfrm>
          <a:prstGeom prst="rect">
            <a:avLst/>
          </a:prstGeom>
          <a:noFill/>
        </p:spPr>
        <p:txBody>
          <a:bodyPr wrap="square" rtlCol="0">
            <a:spAutoFit/>
          </a:bodyPr>
          <a:lstStyle/>
          <a:p>
            <a:r>
              <a:rPr lang="en-US" i="1" dirty="0" smtClean="0">
                <a:cs typeface="Arial" panose="020B0604020202020204" pitchFamily="34" charset="0"/>
              </a:rPr>
              <a:t>Lưu ý: cài đặt này chỉ có hiệu lực trong phạm vi một project</a:t>
            </a:r>
            <a:endParaRPr lang="en-US" i="1" dirty="0">
              <a:latin typeface="Arial" panose="020B0604020202020204" pitchFamily="34" charset="0"/>
              <a:cs typeface="Arial" panose="020B0604020202020204" pitchFamily="34" charset="0"/>
            </a:endParaRPr>
          </a:p>
        </p:txBody>
      </p:sp>
      <p:sp>
        <p:nvSpPr>
          <p:cNvPr id="12" name="Rectangle 11"/>
          <p:cNvSpPr/>
          <p:nvPr/>
        </p:nvSpPr>
        <p:spPr>
          <a:xfrm>
            <a:off x="755297" y="3674195"/>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94594" y="3555968"/>
            <a:ext cx="7762295" cy="707886"/>
          </a:xfrm>
          <a:prstGeom prst="rect">
            <a:avLst/>
          </a:prstGeom>
          <a:noFill/>
        </p:spPr>
        <p:txBody>
          <a:bodyPr wrap="square" rtlCol="0">
            <a:spAutoFit/>
          </a:bodyPr>
          <a:lstStyle/>
          <a:p>
            <a:r>
              <a:rPr lang="en-US" sz="2000" dirty="0" smtClean="0">
                <a:cs typeface="Arial" panose="020B0604020202020204" pitchFamily="34" charset="0"/>
              </a:rPr>
              <a:t>2 khối này sẽ chứa các block để giúp cho chúng ta tương tác đến tất cả thành phần có trên zoom:bit và reka:bit</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6677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14.2 DC Motor và MakeCode</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473627" y="1280136"/>
            <a:ext cx="8074025" cy="707886"/>
          </a:xfrm>
          <a:prstGeom prst="rect">
            <a:avLst/>
          </a:prstGeom>
          <a:noFill/>
        </p:spPr>
        <p:txBody>
          <a:bodyPr wrap="square" rtlCol="0">
            <a:spAutoFit/>
          </a:bodyPr>
          <a:lstStyle/>
          <a:p>
            <a:r>
              <a:rPr lang="en-US" sz="2000" dirty="0" smtClean="0">
                <a:cs typeface="Arial" panose="020B0604020202020204" pitchFamily="34" charset="0"/>
              </a:rPr>
              <a:t>Trong bài học này chúng ta tìm hiểu cách điều khiển DC Motor với các Block</a:t>
            </a:r>
            <a:endParaRPr lang="en-US" sz="2000" dirty="0">
              <a:latin typeface="Arial" panose="020B0604020202020204" pitchFamily="34" charset="0"/>
              <a:cs typeface="Arial" panose="020B0604020202020204" pitchFamily="34" charset="0"/>
            </a:endParaRPr>
          </a:p>
        </p:txBody>
      </p:sp>
      <p:sp>
        <p:nvSpPr>
          <p:cNvPr id="6" name="Rectangle 5"/>
          <p:cNvSpPr/>
          <p:nvPr/>
        </p:nvSpPr>
        <p:spPr>
          <a:xfrm>
            <a:off x="644352" y="2187607"/>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24201" y="2088124"/>
            <a:ext cx="3436673" cy="400110"/>
          </a:xfrm>
          <a:prstGeom prst="rect">
            <a:avLst/>
          </a:prstGeom>
          <a:noFill/>
        </p:spPr>
        <p:txBody>
          <a:bodyPr wrap="square" rtlCol="0">
            <a:spAutoFit/>
          </a:bodyPr>
          <a:lstStyle/>
          <a:p>
            <a:r>
              <a:rPr lang="en-US" sz="2000" b="1" dirty="0" smtClean="0">
                <a:cs typeface="Arial" panose="020B0604020202020204" pitchFamily="34" charset="0"/>
              </a:rPr>
              <a:t>brake: </a:t>
            </a:r>
            <a:r>
              <a:rPr lang="en-US" sz="2000" dirty="0" smtClean="0">
                <a:cs typeface="Arial" panose="020B0604020202020204" pitchFamily="34" charset="0"/>
              </a:rPr>
              <a:t>là phanh</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644352" y="2724795"/>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24201" y="2559052"/>
            <a:ext cx="3436673" cy="1015663"/>
          </a:xfrm>
          <a:prstGeom prst="rect">
            <a:avLst/>
          </a:prstGeom>
          <a:noFill/>
        </p:spPr>
        <p:txBody>
          <a:bodyPr wrap="square" rtlCol="0">
            <a:spAutoFit/>
          </a:bodyPr>
          <a:lstStyle/>
          <a:p>
            <a:r>
              <a:rPr lang="en-US" sz="2000" b="1" dirty="0">
                <a:cs typeface="Arial" panose="020B0604020202020204" pitchFamily="34" charset="0"/>
              </a:rPr>
              <a:t>m</a:t>
            </a:r>
            <a:r>
              <a:rPr lang="en-US" sz="2000" b="1" dirty="0" smtClean="0">
                <a:cs typeface="Arial" panose="020B0604020202020204" pitchFamily="34" charset="0"/>
              </a:rPr>
              <a:t>ove forward/backward at speed: </a:t>
            </a:r>
            <a:r>
              <a:rPr lang="en-US" sz="2000" dirty="0" smtClean="0">
                <a:cs typeface="Arial" panose="020B0604020202020204" pitchFamily="34" charset="0"/>
              </a:rPr>
              <a:t>di chuyển tới hoặc lùi với tốc độ tùy chọn</a:t>
            </a:r>
            <a:endParaRPr lang="en-US" dirty="0">
              <a:latin typeface="Arial" panose="020B0604020202020204" pitchFamily="34" charset="0"/>
              <a:cs typeface="Arial" panose="020B0604020202020204" pitchFamily="34" charset="0"/>
            </a:endParaRPr>
          </a:p>
        </p:txBody>
      </p:sp>
      <p:sp>
        <p:nvSpPr>
          <p:cNvPr id="10" name="Rectangle 9"/>
          <p:cNvSpPr/>
          <p:nvPr/>
        </p:nvSpPr>
        <p:spPr>
          <a:xfrm>
            <a:off x="644352" y="3832218"/>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924201" y="3666475"/>
            <a:ext cx="3436673" cy="707886"/>
          </a:xfrm>
          <a:prstGeom prst="rect">
            <a:avLst/>
          </a:prstGeom>
          <a:noFill/>
        </p:spPr>
        <p:txBody>
          <a:bodyPr wrap="square" rtlCol="0">
            <a:spAutoFit/>
          </a:bodyPr>
          <a:lstStyle/>
          <a:p>
            <a:r>
              <a:rPr lang="en-US" sz="2000" b="1" dirty="0" smtClean="0">
                <a:cs typeface="Arial" panose="020B0604020202020204" pitchFamily="34" charset="0"/>
              </a:rPr>
              <a:t>Turn left/right at speed: </a:t>
            </a:r>
            <a:r>
              <a:rPr lang="en-US" sz="2000" dirty="0" smtClean="0">
                <a:cs typeface="Arial" panose="020B0604020202020204" pitchFamily="34" charset="0"/>
              </a:rPr>
              <a:t>rẻ trái/phải với tốc độ tùy chọn</a:t>
            </a:r>
            <a:endParaRPr lang="en-US" dirty="0">
              <a:latin typeface="Arial" panose="020B0604020202020204" pitchFamily="34" charset="0"/>
              <a:cs typeface="Arial" panose="020B0604020202020204" pitchFamily="34" charset="0"/>
            </a:endParaRPr>
          </a:p>
        </p:txBody>
      </p:sp>
      <p:sp>
        <p:nvSpPr>
          <p:cNvPr id="12" name="Rectangle 11"/>
          <p:cNvSpPr/>
          <p:nvPr/>
        </p:nvSpPr>
        <p:spPr>
          <a:xfrm>
            <a:off x="644352" y="4619466"/>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24201" y="4519983"/>
            <a:ext cx="3436673" cy="1015663"/>
          </a:xfrm>
          <a:prstGeom prst="rect">
            <a:avLst/>
          </a:prstGeom>
          <a:noFill/>
        </p:spPr>
        <p:txBody>
          <a:bodyPr wrap="square" rtlCol="0">
            <a:spAutoFit/>
          </a:bodyPr>
          <a:lstStyle/>
          <a:p>
            <a:r>
              <a:rPr lang="en-US" sz="2000" b="1" dirty="0" smtClean="0">
                <a:cs typeface="Arial" panose="020B0604020202020204" pitchFamily="34" charset="0"/>
              </a:rPr>
              <a:t>Set motors speed: left 0 rigth 0: </a:t>
            </a:r>
            <a:r>
              <a:rPr lang="en-US" sz="2000" dirty="0" smtClean="0">
                <a:cs typeface="Arial" panose="020B0604020202020204" pitchFamily="34" charset="0"/>
              </a:rPr>
              <a:t>thiết lập tốc độ theo từng motor left hoặc right</a:t>
            </a:r>
            <a:endParaRPr lang="en-US" dirty="0">
              <a:latin typeface="Arial" panose="020B0604020202020204" pitchFamily="34" charset="0"/>
              <a:cs typeface="Arial" panose="020B0604020202020204" pitchFamily="34" charset="0"/>
            </a:endParaRPr>
          </a:p>
        </p:txBody>
      </p:sp>
      <p:pic>
        <p:nvPicPr>
          <p:cNvPr id="22" name="Picture 21"/>
          <p:cNvPicPr>
            <a:picLocks noChangeAspect="1"/>
          </p:cNvPicPr>
          <p:nvPr/>
        </p:nvPicPr>
        <p:blipFill>
          <a:blip r:embed="rId2"/>
          <a:stretch>
            <a:fillRect/>
          </a:stretch>
        </p:blipFill>
        <p:spPr>
          <a:xfrm>
            <a:off x="4938027" y="2011598"/>
            <a:ext cx="3399941" cy="2928865"/>
          </a:xfrm>
          <a:prstGeom prst="rect">
            <a:avLst/>
          </a:prstGeom>
        </p:spPr>
      </p:pic>
      <p:sp>
        <p:nvSpPr>
          <p:cNvPr id="23" name="TextBox 22"/>
          <p:cNvSpPr txBox="1"/>
          <p:nvPr/>
        </p:nvSpPr>
        <p:spPr>
          <a:xfrm>
            <a:off x="924201" y="5619913"/>
            <a:ext cx="7968008" cy="707886"/>
          </a:xfrm>
          <a:prstGeom prst="rect">
            <a:avLst/>
          </a:prstGeom>
          <a:noFill/>
        </p:spPr>
        <p:txBody>
          <a:bodyPr wrap="square" rtlCol="0">
            <a:spAutoFit/>
          </a:bodyPr>
          <a:lstStyle/>
          <a:p>
            <a:r>
              <a:rPr lang="en-US" sz="2000" dirty="0" smtClean="0">
                <a:cs typeface="Arial" panose="020B0604020202020204" pitchFamily="34" charset="0"/>
              </a:rPr>
              <a:t>Bằng cách này bạn có thể cho xe rẻ trái hoặc rẻ phải mà không cần sử dụng block turn left/right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5585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4352" y="2606355"/>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24201" y="2480368"/>
            <a:ext cx="3436673" cy="707886"/>
          </a:xfrm>
          <a:prstGeom prst="rect">
            <a:avLst/>
          </a:prstGeom>
          <a:noFill/>
        </p:spPr>
        <p:txBody>
          <a:bodyPr wrap="square" rtlCol="0">
            <a:spAutoFit/>
          </a:bodyPr>
          <a:lstStyle/>
          <a:p>
            <a:r>
              <a:rPr lang="en-US" sz="2000" dirty="0" smtClean="0">
                <a:cs typeface="Arial" panose="020B0604020202020204" pitchFamily="34" charset="0"/>
              </a:rPr>
              <a:t>Nhấn nút A thì cho xe rẻ phải</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644352" y="3821096"/>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4352" y="4653371"/>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98981" y="1272143"/>
            <a:ext cx="412237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Điều khiển DC Motor</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25" name="TextBox 24"/>
          <p:cNvSpPr txBox="1"/>
          <p:nvPr/>
        </p:nvSpPr>
        <p:spPr>
          <a:xfrm>
            <a:off x="924201" y="3689513"/>
            <a:ext cx="3436673" cy="400110"/>
          </a:xfrm>
          <a:prstGeom prst="rect">
            <a:avLst/>
          </a:prstGeom>
          <a:noFill/>
        </p:spPr>
        <p:txBody>
          <a:bodyPr wrap="square" rtlCol="0">
            <a:spAutoFit/>
          </a:bodyPr>
          <a:lstStyle/>
          <a:p>
            <a:r>
              <a:rPr lang="en-US" sz="2000" dirty="0" smtClean="0">
                <a:cs typeface="Arial" panose="020B0604020202020204" pitchFamily="34" charset="0"/>
              </a:rPr>
              <a:t>Nhấn nút B thì cho xe rẻ trái</a:t>
            </a:r>
            <a:endParaRPr lang="en-US" dirty="0">
              <a:latin typeface="Arial" panose="020B0604020202020204" pitchFamily="34" charset="0"/>
              <a:cs typeface="Arial" panose="020B0604020202020204" pitchFamily="34" charset="0"/>
            </a:endParaRPr>
          </a:p>
        </p:txBody>
      </p:sp>
      <p:sp>
        <p:nvSpPr>
          <p:cNvPr id="26" name="TextBox 25"/>
          <p:cNvSpPr txBox="1"/>
          <p:nvPr/>
        </p:nvSpPr>
        <p:spPr>
          <a:xfrm>
            <a:off x="924201" y="4529445"/>
            <a:ext cx="3436673" cy="707886"/>
          </a:xfrm>
          <a:prstGeom prst="rect">
            <a:avLst/>
          </a:prstGeom>
          <a:noFill/>
        </p:spPr>
        <p:txBody>
          <a:bodyPr wrap="square" rtlCol="0">
            <a:spAutoFit/>
          </a:bodyPr>
          <a:lstStyle/>
          <a:p>
            <a:r>
              <a:rPr lang="en-US" sz="2000" dirty="0" smtClean="0">
                <a:cs typeface="Arial" panose="020B0604020202020204" pitchFamily="34" charset="0"/>
              </a:rPr>
              <a:t>Nhấn nút A+B thì cho xe chạy lùi</a:t>
            </a:r>
            <a:endParaRPr lang="en-US" dirty="0">
              <a:latin typeface="Arial" panose="020B0604020202020204" pitchFamily="34" charset="0"/>
              <a:cs typeface="Arial" panose="020B0604020202020204" pitchFamily="34" charset="0"/>
            </a:endParaRPr>
          </a:p>
        </p:txBody>
      </p:sp>
      <p:sp>
        <p:nvSpPr>
          <p:cNvPr id="18" name="TextBox 17"/>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14.2 DC Motor và MakeCode</a:t>
            </a:r>
            <a:endParaRPr lang="en-US" sz="2400" b="1" dirty="0">
              <a:solidFill>
                <a:srgbClr val="64C7E9"/>
              </a:solidFill>
              <a:latin typeface="UTM Helve" panose="02040603050506020204" pitchFamily="18" charset="0"/>
              <a:ea typeface="Roboto" pitchFamily="2" charset="0"/>
            </a:endParaRPr>
          </a:p>
        </p:txBody>
      </p:sp>
      <p:sp>
        <p:nvSpPr>
          <p:cNvPr id="19" name="Rectangle 18"/>
          <p:cNvSpPr/>
          <p:nvPr/>
        </p:nvSpPr>
        <p:spPr>
          <a:xfrm>
            <a:off x="644352" y="5713545"/>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24201" y="5589619"/>
            <a:ext cx="3436673" cy="707886"/>
          </a:xfrm>
          <a:prstGeom prst="rect">
            <a:avLst/>
          </a:prstGeom>
          <a:noFill/>
        </p:spPr>
        <p:txBody>
          <a:bodyPr wrap="square" rtlCol="0">
            <a:spAutoFit/>
          </a:bodyPr>
          <a:lstStyle/>
          <a:p>
            <a:r>
              <a:rPr lang="en-US" sz="2000" dirty="0" smtClean="0">
                <a:cs typeface="Arial" panose="020B0604020202020204" pitchFamily="34" charset="0"/>
              </a:rPr>
              <a:t>Chạm vào Logo thì cho xe chạy tới</a:t>
            </a:r>
            <a:endParaRPr lang="en-US" dirty="0">
              <a:latin typeface="Arial" panose="020B0604020202020204" pitchFamily="34" charset="0"/>
              <a:cs typeface="Arial" panose="020B0604020202020204" pitchFamily="34" charset="0"/>
            </a:endParaRPr>
          </a:p>
        </p:txBody>
      </p:sp>
      <p:sp>
        <p:nvSpPr>
          <p:cNvPr id="28" name="TextBox 27"/>
          <p:cNvSpPr txBox="1"/>
          <p:nvPr/>
        </p:nvSpPr>
        <p:spPr>
          <a:xfrm>
            <a:off x="542728" y="1797396"/>
            <a:ext cx="8074025" cy="400110"/>
          </a:xfrm>
          <a:prstGeom prst="rect">
            <a:avLst/>
          </a:prstGeom>
          <a:noFill/>
        </p:spPr>
        <p:txBody>
          <a:bodyPr wrap="square" rtlCol="0">
            <a:spAutoFit/>
          </a:bodyPr>
          <a:lstStyle/>
          <a:p>
            <a:r>
              <a:rPr lang="en-US" sz="2000" dirty="0" smtClean="0">
                <a:cs typeface="Arial" panose="020B0604020202020204" pitchFamily="34" charset="0"/>
              </a:rPr>
              <a:t>Chúng ta sử dụng các Inputs có trên micro:bit để điều khiển động cơ</a:t>
            </a:r>
            <a:endParaRPr lang="en-US" sz="2000" dirty="0">
              <a:latin typeface="Arial" panose="020B0604020202020204" pitchFamily="34" charset="0"/>
              <a:cs typeface="Arial" panose="020B0604020202020204" pitchFamily="34" charset="0"/>
            </a:endParaRPr>
          </a:p>
        </p:txBody>
      </p:sp>
      <p:grpSp>
        <p:nvGrpSpPr>
          <p:cNvPr id="13" name="Group 12"/>
          <p:cNvGrpSpPr/>
          <p:nvPr/>
        </p:nvGrpSpPr>
        <p:grpSpPr>
          <a:xfrm>
            <a:off x="4469229" y="2334082"/>
            <a:ext cx="2269775" cy="3963423"/>
            <a:chOff x="5622964" y="2261094"/>
            <a:chExt cx="2800741" cy="4890583"/>
          </a:xfrm>
        </p:grpSpPr>
        <p:pic>
          <p:nvPicPr>
            <p:cNvPr id="5" name="Picture 4"/>
            <p:cNvPicPr>
              <a:picLocks noChangeAspect="1"/>
            </p:cNvPicPr>
            <p:nvPr/>
          </p:nvPicPr>
          <p:blipFill>
            <a:blip r:embed="rId3"/>
            <a:stretch>
              <a:fillRect/>
            </a:stretch>
          </p:blipFill>
          <p:spPr>
            <a:xfrm>
              <a:off x="5623203" y="2261094"/>
              <a:ext cx="2295845" cy="1219370"/>
            </a:xfrm>
            <a:prstGeom prst="rect">
              <a:avLst/>
            </a:prstGeom>
          </p:spPr>
        </p:pic>
        <p:pic>
          <p:nvPicPr>
            <p:cNvPr id="9" name="Picture 8"/>
            <p:cNvPicPr>
              <a:picLocks noChangeAspect="1"/>
            </p:cNvPicPr>
            <p:nvPr/>
          </p:nvPicPr>
          <p:blipFill>
            <a:blip r:embed="rId4"/>
            <a:stretch>
              <a:fillRect/>
            </a:stretch>
          </p:blipFill>
          <p:spPr>
            <a:xfrm>
              <a:off x="5622964" y="3544052"/>
              <a:ext cx="2248214" cy="1219370"/>
            </a:xfrm>
            <a:prstGeom prst="rect">
              <a:avLst/>
            </a:prstGeom>
          </p:spPr>
        </p:pic>
        <p:pic>
          <p:nvPicPr>
            <p:cNvPr id="11" name="Picture 10"/>
            <p:cNvPicPr>
              <a:picLocks noChangeAspect="1"/>
            </p:cNvPicPr>
            <p:nvPr/>
          </p:nvPicPr>
          <p:blipFill>
            <a:blip r:embed="rId5"/>
            <a:stretch>
              <a:fillRect/>
            </a:stretch>
          </p:blipFill>
          <p:spPr>
            <a:xfrm>
              <a:off x="5622964" y="4770095"/>
              <a:ext cx="2715004" cy="1190791"/>
            </a:xfrm>
            <a:prstGeom prst="rect">
              <a:avLst/>
            </a:prstGeom>
          </p:spPr>
        </p:pic>
        <p:pic>
          <p:nvPicPr>
            <p:cNvPr id="12" name="Picture 11"/>
            <p:cNvPicPr>
              <a:picLocks noChangeAspect="1"/>
            </p:cNvPicPr>
            <p:nvPr/>
          </p:nvPicPr>
          <p:blipFill>
            <a:blip r:embed="rId6"/>
            <a:stretch>
              <a:fillRect/>
            </a:stretch>
          </p:blipFill>
          <p:spPr>
            <a:xfrm>
              <a:off x="5622964" y="5960886"/>
              <a:ext cx="2800741" cy="1190791"/>
            </a:xfrm>
            <a:prstGeom prst="rect">
              <a:avLst/>
            </a:prstGeom>
          </p:spPr>
        </p:pic>
      </p:grpSp>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03526" y="4143208"/>
            <a:ext cx="2256249" cy="2120535"/>
          </a:xfrm>
          <a:prstGeom prst="rect">
            <a:avLst/>
          </a:prstGeom>
        </p:spPr>
      </p:pic>
      <p:sp>
        <p:nvSpPr>
          <p:cNvPr id="16" name="Rounded Rectangular Callout 15"/>
          <p:cNvSpPr/>
          <p:nvPr/>
        </p:nvSpPr>
        <p:spPr>
          <a:xfrm rot="21134127">
            <a:off x="6522954" y="2765815"/>
            <a:ext cx="2017885" cy="1260727"/>
          </a:xfrm>
          <a:prstGeom prst="wedgeRoundRectCallout">
            <a:avLst>
              <a:gd name="adj1" fmla="val -20833"/>
              <a:gd name="adj2" fmla="val 77216"/>
              <a:gd name="adj3" fmla="val 16667"/>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Chạy thôi nào !!!!!!!!</a:t>
            </a:r>
            <a:endParaRPr lang="en-US" dirty="0"/>
          </a:p>
        </p:txBody>
      </p:sp>
    </p:spTree>
    <p:extLst>
      <p:ext uri="{BB962C8B-B14F-4D97-AF65-F5344CB8AC3E}">
        <p14:creationId xmlns:p14="http://schemas.microsoft.com/office/powerpoint/2010/main" val="9962291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748</TotalTime>
  <Words>934</Words>
  <Application>Microsoft Office PowerPoint</Application>
  <PresentationFormat>On-screen Show (4:3)</PresentationFormat>
  <Paragraphs>85</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-apple-system</vt:lpstr>
      <vt:lpstr>Arial</vt:lpstr>
      <vt:lpstr>Calibri</vt:lpstr>
      <vt:lpstr>GT Walsheim Bold</vt:lpstr>
      <vt:lpstr>Roboto</vt:lpstr>
      <vt:lpstr>Roboto Condensed</vt:lpstr>
      <vt:lpstr>ui-monospace</vt:lpstr>
      <vt:lpstr>UTM Helve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admin</cp:lastModifiedBy>
  <cp:revision>381</cp:revision>
  <dcterms:created xsi:type="dcterms:W3CDTF">2023-04-21T02:43:36Z</dcterms:created>
  <dcterms:modified xsi:type="dcterms:W3CDTF">2024-06-13T08:46:41Z</dcterms:modified>
</cp:coreProperties>
</file>