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70" r:id="rId4"/>
    <p:sldId id="271" r:id="rId5"/>
    <p:sldId id="273" r:id="rId6"/>
    <p:sldId id="272" r:id="rId7"/>
    <p:sldId id="274" r:id="rId8"/>
    <p:sldId id="266" r:id="rId9"/>
    <p:sldId id="268" r:id="rId10"/>
    <p:sldId id="275"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1</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Output - Hello World</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 bộ và sức khỏe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373218"/>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288155"/>
            <a:ext cx="3677417" cy="2308324"/>
          </a:xfrm>
          <a:prstGeom prst="rect">
            <a:avLst/>
          </a:prstGeom>
        </p:spPr>
        <p:txBody>
          <a:bodyPr wrap="square">
            <a:spAutoFit/>
          </a:bodyPr>
          <a:lstStyle/>
          <a:p>
            <a:r>
              <a:rPr lang="vi-VN" dirty="0"/>
              <a:t>Chuyện là Shara tuy còn nhỏ nhưng lại rất thích đi bộ cùng ba mẹ vào mỗi buổi sáng. Chuyên gia khuyên rằng mỗi ngày nên đi bộ 1000 bước để tăng cường sức khỏe nhưng bạn ấy không biết làm thế nào để nhớ được mình đã đi được bao nhiêu bước</a:t>
            </a:r>
            <a:endParaRPr lang="en-US" dirty="0"/>
          </a:p>
        </p:txBody>
      </p:sp>
      <p:sp>
        <p:nvSpPr>
          <p:cNvPr id="11" name="Rectangle 10"/>
          <p:cNvSpPr/>
          <p:nvPr/>
        </p:nvSpPr>
        <p:spPr>
          <a:xfrm>
            <a:off x="718730" y="4668746"/>
            <a:ext cx="3677417" cy="1477328"/>
          </a:xfrm>
          <a:prstGeom prst="rect">
            <a:avLst/>
          </a:prstGeom>
        </p:spPr>
        <p:txBody>
          <a:bodyPr wrap="square">
            <a:spAutoFit/>
          </a:bodyPr>
          <a:lstStyle/>
          <a:p>
            <a:r>
              <a:rPr lang="vi-VN" dirty="0"/>
              <a:t>Bạn hãy dùng micro:bit giúp Shara đếm số bước chân nhé !</a:t>
            </a:r>
          </a:p>
          <a:p>
            <a:r>
              <a:rPr lang="vi-VN" dirty="0"/>
              <a:t/>
            </a:r>
            <a:br>
              <a:rPr lang="vi-VN" dirty="0"/>
            </a:br>
            <a:r>
              <a:rPr lang="vi-VN" dirty="0"/>
              <a:t>Nếu đủ 1000 bước thì hiển thị icon ✓</a:t>
            </a:r>
          </a:p>
        </p:txBody>
      </p:sp>
      <p:pic>
        <p:nvPicPr>
          <p:cNvPr id="2050" name="Picture 2" descr="Free vector teenager girl walking with pet  cartoon character on white bac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228" y="3505828"/>
            <a:ext cx="2623930" cy="2881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rot="19846332">
            <a:off x="4647758" y="1688865"/>
            <a:ext cx="2189295" cy="1793241"/>
          </a:xfrm>
          <a:prstGeom prst="rect">
            <a:avLst/>
          </a:prstGeom>
        </p:spPr>
      </p:pic>
    </p:spTree>
    <p:extLst>
      <p:ext uri="{BB962C8B-B14F-4D97-AF65-F5344CB8AC3E}">
        <p14:creationId xmlns:p14="http://schemas.microsoft.com/office/powerpoint/2010/main" val="286099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Xúc xắc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206156"/>
            <a:ext cx="3909703" cy="4014967"/>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9053" y="2288155"/>
            <a:ext cx="3677417" cy="923330"/>
          </a:xfrm>
          <a:prstGeom prst="rect">
            <a:avLst/>
          </a:prstGeom>
        </p:spPr>
        <p:txBody>
          <a:bodyPr wrap="square">
            <a:spAutoFit/>
          </a:bodyPr>
          <a:lstStyle/>
          <a:p>
            <a:r>
              <a:rPr lang="vi-VN" dirty="0"/>
              <a:t>Doreamon và Nobita muốn chơi cá ngựa nhưng Nobita đãng trí đã làm mất 2 hạt xúc </a:t>
            </a:r>
            <a:r>
              <a:rPr lang="vi-VN" dirty="0" smtClean="0"/>
              <a:t>xắc</a:t>
            </a:r>
            <a:r>
              <a:rPr lang="en-US" dirty="0" smtClean="0"/>
              <a:t>.</a:t>
            </a:r>
            <a:endParaRPr lang="en-US" dirty="0"/>
          </a:p>
        </p:txBody>
      </p:sp>
      <p:sp>
        <p:nvSpPr>
          <p:cNvPr id="9" name="Rectangle 8"/>
          <p:cNvSpPr/>
          <p:nvPr/>
        </p:nvSpPr>
        <p:spPr>
          <a:xfrm>
            <a:off x="709053" y="3401338"/>
            <a:ext cx="3677417" cy="923330"/>
          </a:xfrm>
          <a:prstGeom prst="rect">
            <a:avLst/>
          </a:prstGeom>
        </p:spPr>
        <p:txBody>
          <a:bodyPr wrap="square">
            <a:spAutoFit/>
          </a:bodyPr>
          <a:lstStyle/>
          <a:p>
            <a:r>
              <a:rPr lang="vi-VN" dirty="0"/>
              <a:t>Bạn có thể giúp Doreamon và Nobita chơi cá ngựa mà không cần đến xúc xắc không ?</a:t>
            </a:r>
            <a:endParaRPr lang="en-US" dirty="0"/>
          </a:p>
        </p:txBody>
      </p:sp>
      <p:sp>
        <p:nvSpPr>
          <p:cNvPr id="10" name="Rectangle 9"/>
          <p:cNvSpPr/>
          <p:nvPr/>
        </p:nvSpPr>
        <p:spPr>
          <a:xfrm>
            <a:off x="709053" y="4554277"/>
            <a:ext cx="3677417" cy="1200329"/>
          </a:xfrm>
          <a:prstGeom prst="rect">
            <a:avLst/>
          </a:prstGeom>
        </p:spPr>
        <p:txBody>
          <a:bodyPr wrap="square">
            <a:spAutoFit/>
          </a:bodyPr>
          <a:lstStyle/>
          <a:p>
            <a:r>
              <a:rPr lang="en-US" dirty="0"/>
              <a:t>Gợi ý sử dụng một </a:t>
            </a:r>
            <a:r>
              <a:rPr lang="en-US" dirty="0" smtClean="0"/>
              <a:t>biến số ngẫu nhiên </a:t>
            </a:r>
            <a:r>
              <a:rPr lang="en-US" dirty="0"/>
              <a:t>random từ 1 đến </a:t>
            </a:r>
            <a:r>
              <a:rPr lang="en-US" dirty="0" smtClean="0"/>
              <a:t>6. Lắc micro:bit một cái thì hiển thị số ra màn hình LED</a:t>
            </a:r>
            <a:endParaRPr lang="en-US" dirty="0"/>
          </a:p>
        </p:txBody>
      </p:sp>
      <p:pic>
        <p:nvPicPr>
          <p:cNvPr id="11" name="Picture 10"/>
          <p:cNvPicPr>
            <a:picLocks noChangeAspect="1"/>
          </p:cNvPicPr>
          <p:nvPr/>
        </p:nvPicPr>
        <p:blipFill>
          <a:blip r:embed="rId3"/>
          <a:stretch>
            <a:fillRect/>
          </a:stretch>
        </p:blipFill>
        <p:spPr>
          <a:xfrm>
            <a:off x="5256856" y="1847271"/>
            <a:ext cx="2999248" cy="2040726"/>
          </a:xfrm>
          <a:prstGeom prst="rect">
            <a:avLst/>
          </a:prstGeom>
        </p:spPr>
      </p:pic>
      <p:pic>
        <p:nvPicPr>
          <p:cNvPr id="12" name="Picture 11"/>
          <p:cNvPicPr>
            <a:picLocks noChangeAspect="1"/>
          </p:cNvPicPr>
          <p:nvPr/>
        </p:nvPicPr>
        <p:blipFill>
          <a:blip r:embed="rId4"/>
          <a:stretch>
            <a:fillRect/>
          </a:stretch>
        </p:blipFill>
        <p:spPr>
          <a:xfrm rot="1041515">
            <a:off x="5661831" y="4097902"/>
            <a:ext cx="2189295" cy="1793241"/>
          </a:xfrm>
          <a:prstGeom prst="rect">
            <a:avLst/>
          </a:prstGeom>
        </p:spPr>
      </p:pic>
      <p:sp>
        <p:nvSpPr>
          <p:cNvPr id="13" name="Arc 12"/>
          <p:cNvSpPr/>
          <p:nvPr/>
        </p:nvSpPr>
        <p:spPr>
          <a:xfrm rot="1242611">
            <a:off x="7200153" y="4001014"/>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242611">
            <a:off x="7349834" y="4153886"/>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2523801">
            <a:off x="4934937" y="5046770"/>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2523801">
            <a:off x="5084618" y="5199642"/>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159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3.1 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endParaRPr lang="en-US" sz="2000" dirty="0" smtClean="0">
              <a:solidFill>
                <a:schemeClr val="tx1">
                  <a:lumMod val="95000"/>
                  <a:lumOff val="5000"/>
                </a:schemeClr>
              </a:solidFill>
              <a:ea typeface="Roboto Condensed" pitchFamily="2" charset="0"/>
            </a:endParaRP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endParaRPr lang="en-US" sz="2000" b="0" dirty="0" smtClean="0">
              <a:solidFill>
                <a:schemeClr val="tx1">
                  <a:lumMod val="95000"/>
                  <a:lumOff val="5000"/>
                </a:schemeClr>
              </a:solidFill>
              <a:ea typeface="Roboto Condensed" pitchFamily="2" charset="0"/>
            </a:endParaRP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endParaRPr lang="en-US" sz="2000" b="0" dirty="0" smtClean="0">
              <a:solidFill>
                <a:schemeClr val="tx1">
                  <a:lumMod val="95000"/>
                  <a:lumOff val="5000"/>
                </a:schemeClr>
              </a:solidFill>
              <a:ea typeface="Roboto Condensed" pitchFamily="2" charset="0"/>
            </a:endParaRP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endParaRPr lang="en-US" sz="2000" b="0"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3.1 Cảm biến là gì ?</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399" y="1357455"/>
            <a:ext cx="2723213" cy="21902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399" y="3826360"/>
            <a:ext cx="2755497" cy="2216297"/>
          </a:xfrm>
          <a:prstGeom prst="rect">
            <a:avLst/>
          </a:prstGeom>
        </p:spPr>
      </p:pic>
      <p:sp>
        <p:nvSpPr>
          <p:cNvPr id="8" name="TextBox 7"/>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cảm biến trên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1" name="Title 1"/>
          <p:cNvSpPr txBox="1">
            <a:spLocks/>
          </p:cNvSpPr>
          <p:nvPr/>
        </p:nvSpPr>
        <p:spPr>
          <a:xfrm>
            <a:off x="937239" y="2042442"/>
            <a:ext cx="4154832"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chạm</a:t>
            </a:r>
            <a:endParaRPr lang="en-US" sz="2000" b="0" dirty="0" smtClean="0">
              <a:solidFill>
                <a:schemeClr val="tx1">
                  <a:lumMod val="95000"/>
                  <a:lumOff val="5000"/>
                </a:schemeClr>
              </a:solidFill>
              <a:ea typeface="Roboto Condensed" pitchFamily="2" charset="0"/>
            </a:endParaRPr>
          </a:p>
        </p:txBody>
      </p:sp>
      <p:sp>
        <p:nvSpPr>
          <p:cNvPr id="12" name="Oval 11"/>
          <p:cNvSpPr/>
          <p:nvPr/>
        </p:nvSpPr>
        <p:spPr>
          <a:xfrm>
            <a:off x="560881" y="2101635"/>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cxnSp>
        <p:nvCxnSpPr>
          <p:cNvPr id="14" name="Straight Arrow Connector 13"/>
          <p:cNvCxnSpPr/>
          <p:nvPr/>
        </p:nvCxnSpPr>
        <p:spPr>
          <a:xfrm>
            <a:off x="6577367" y="1795178"/>
            <a:ext cx="353520" cy="0"/>
          </a:xfrm>
          <a:prstGeom prst="straightConnector1">
            <a:avLst/>
          </a:prstGeom>
          <a:ln>
            <a:solidFill>
              <a:srgbClr val="EC5F77"/>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937239" y="2585781"/>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ánh sáng</a:t>
            </a:r>
            <a:endParaRPr lang="en-US" sz="2000" b="0" dirty="0" smtClean="0">
              <a:solidFill>
                <a:schemeClr val="tx1">
                  <a:lumMod val="95000"/>
                  <a:lumOff val="5000"/>
                </a:schemeClr>
              </a:solidFill>
              <a:ea typeface="Roboto Condensed" pitchFamily="2" charset="0"/>
            </a:endParaRPr>
          </a:p>
        </p:txBody>
      </p:sp>
      <p:sp>
        <p:nvSpPr>
          <p:cNvPr id="16" name="Oval 15"/>
          <p:cNvSpPr/>
          <p:nvPr/>
        </p:nvSpPr>
        <p:spPr>
          <a:xfrm>
            <a:off x="560881" y="2658226"/>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7" name="Oval 16"/>
          <p:cNvSpPr/>
          <p:nvPr/>
        </p:nvSpPr>
        <p:spPr>
          <a:xfrm>
            <a:off x="6299072" y="1651061"/>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Oval 17"/>
          <p:cNvSpPr/>
          <p:nvPr/>
        </p:nvSpPr>
        <p:spPr>
          <a:xfrm>
            <a:off x="6259315" y="5176139"/>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US" b="1" dirty="0"/>
          </a:p>
        </p:txBody>
      </p:sp>
      <p:sp>
        <p:nvSpPr>
          <p:cNvPr id="19" name="Title 1"/>
          <p:cNvSpPr txBox="1">
            <a:spLocks/>
          </p:cNvSpPr>
          <p:nvPr/>
        </p:nvSpPr>
        <p:spPr>
          <a:xfrm>
            <a:off x="937239" y="32218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la bàn và gia tốc kế</a:t>
            </a:r>
            <a:endParaRPr lang="en-US" sz="2000" b="0" dirty="0" smtClean="0">
              <a:solidFill>
                <a:schemeClr val="tx1">
                  <a:lumMod val="95000"/>
                  <a:lumOff val="5000"/>
                </a:schemeClr>
              </a:solidFill>
              <a:ea typeface="Roboto Condensed" pitchFamily="2" charset="0"/>
            </a:endParaRPr>
          </a:p>
        </p:txBody>
      </p:sp>
      <p:sp>
        <p:nvSpPr>
          <p:cNvPr id="20" name="Oval 19"/>
          <p:cNvSpPr/>
          <p:nvPr/>
        </p:nvSpPr>
        <p:spPr>
          <a:xfrm>
            <a:off x="560881" y="32943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endParaRPr lang="en-US" b="1" dirty="0"/>
          </a:p>
        </p:txBody>
      </p:sp>
      <p:sp>
        <p:nvSpPr>
          <p:cNvPr id="21" name="Oval 20"/>
          <p:cNvSpPr/>
          <p:nvPr/>
        </p:nvSpPr>
        <p:spPr>
          <a:xfrm>
            <a:off x="6378585" y="2247408"/>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2" name="Oval 21"/>
          <p:cNvSpPr/>
          <p:nvPr/>
        </p:nvSpPr>
        <p:spPr>
          <a:xfrm>
            <a:off x="6020776" y="4553287"/>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itle 1"/>
          <p:cNvSpPr txBox="1">
            <a:spLocks/>
          </p:cNvSpPr>
          <p:nvPr/>
        </p:nvSpPr>
        <p:spPr>
          <a:xfrm>
            <a:off x="937239" y="38314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a:t>
            </a:r>
            <a:endParaRPr lang="en-US" sz="2000" b="0" dirty="0" smtClean="0">
              <a:solidFill>
                <a:schemeClr val="tx1">
                  <a:lumMod val="95000"/>
                  <a:lumOff val="5000"/>
                </a:schemeClr>
              </a:solidFill>
              <a:ea typeface="Roboto Condensed" pitchFamily="2" charset="0"/>
            </a:endParaRPr>
          </a:p>
        </p:txBody>
      </p:sp>
      <p:sp>
        <p:nvSpPr>
          <p:cNvPr id="24" name="Oval 23"/>
          <p:cNvSpPr/>
          <p:nvPr/>
        </p:nvSpPr>
        <p:spPr>
          <a:xfrm>
            <a:off x="560881" y="39039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5" name="Rounded Rectangle 24"/>
          <p:cNvSpPr/>
          <p:nvPr/>
        </p:nvSpPr>
        <p:spPr>
          <a:xfrm>
            <a:off x="560881" y="4982602"/>
            <a:ext cx="4938772" cy="987395"/>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Cảm biến cũng đóng vai trò là đầu vào – Inputs của chương trình</a:t>
            </a:r>
            <a:endParaRPr lang="en-US" dirty="0"/>
          </a:p>
        </p:txBody>
      </p: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Cảm biến là Inputs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937238" y="2042441"/>
            <a:ext cx="7623665"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giá trị mà cảm biến thu thập được sẽ là inputs đầu vào cho chương trình</a:t>
            </a:r>
            <a:endParaRPr lang="en-US" sz="2000" b="0" dirty="0" smtClean="0">
              <a:solidFill>
                <a:schemeClr val="tx1">
                  <a:lumMod val="95000"/>
                  <a:lumOff val="5000"/>
                </a:schemeClr>
              </a:solidFill>
              <a:ea typeface="Roboto Condensed" pitchFamily="2" charset="0"/>
            </a:endParaRPr>
          </a:p>
        </p:txBody>
      </p:sp>
      <p:sp>
        <p:nvSpPr>
          <p:cNvPr id="8" name="Title 1"/>
          <p:cNvSpPr txBox="1">
            <a:spLocks/>
          </p:cNvSpPr>
          <p:nvPr/>
        </p:nvSpPr>
        <p:spPr>
          <a:xfrm>
            <a:off x="937238" y="2909336"/>
            <a:ext cx="7305613"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đó chúng ta có thể quyết định cho micro:bit thực hiện các tác vụ theo ý muốn.</a:t>
            </a:r>
            <a:endParaRPr lang="en-US" sz="2000" b="0" dirty="0" smtClean="0">
              <a:solidFill>
                <a:schemeClr val="tx1">
                  <a:lumMod val="95000"/>
                  <a:lumOff val="5000"/>
                </a:schemeClr>
              </a:solidFill>
              <a:ea typeface="Roboto Condensed" pitchFamily="2" charset="0"/>
            </a:endParaRPr>
          </a:p>
        </p:txBody>
      </p:sp>
      <p:sp>
        <p:nvSpPr>
          <p:cNvPr id="9" name="Rectangle 8"/>
          <p:cNvSpPr/>
          <p:nvPr/>
        </p:nvSpPr>
        <p:spPr>
          <a:xfrm>
            <a:off x="715617" y="2213113"/>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7" y="302699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026767" y="3937630"/>
            <a:ext cx="2391109" cy="1810003"/>
          </a:xfrm>
          <a:prstGeom prst="rect">
            <a:avLst/>
          </a:prstGeom>
        </p:spPr>
      </p:pic>
      <p:pic>
        <p:nvPicPr>
          <p:cNvPr id="12" name="Picture 11"/>
          <p:cNvPicPr>
            <a:picLocks noChangeAspect="1"/>
          </p:cNvPicPr>
          <p:nvPr/>
        </p:nvPicPr>
        <p:blipFill>
          <a:blip r:embed="rId4"/>
          <a:stretch>
            <a:fillRect/>
          </a:stretch>
        </p:blipFill>
        <p:spPr>
          <a:xfrm>
            <a:off x="5546394" y="3633995"/>
            <a:ext cx="2400635" cy="1810003"/>
          </a:xfrm>
          <a:prstGeom prst="rect">
            <a:avLst/>
          </a:prstGeom>
        </p:spPr>
      </p:pic>
      <p:sp>
        <p:nvSpPr>
          <p:cNvPr id="14" name="Title 1"/>
          <p:cNvSpPr txBox="1">
            <a:spLocks/>
          </p:cNvSpPr>
          <p:nvPr/>
        </p:nvSpPr>
        <p:spPr>
          <a:xfrm>
            <a:off x="1026767" y="5901767"/>
            <a:ext cx="254029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gia tốc kế - Accelerometer</a:t>
            </a:r>
            <a:endParaRPr lang="en-US" sz="1600" b="0" i="1" dirty="0" smtClean="0">
              <a:solidFill>
                <a:schemeClr val="tx1">
                  <a:lumMod val="95000"/>
                  <a:lumOff val="5000"/>
                </a:schemeClr>
              </a:solidFill>
              <a:ea typeface="Roboto Condensed" pitchFamily="2" charset="0"/>
            </a:endParaRPr>
          </a:p>
        </p:txBody>
      </p:sp>
      <p:sp>
        <p:nvSpPr>
          <p:cNvPr id="15" name="Title 1"/>
          <p:cNvSpPr txBox="1">
            <a:spLocks/>
          </p:cNvSpPr>
          <p:nvPr/>
        </p:nvSpPr>
        <p:spPr>
          <a:xfrm>
            <a:off x="5546394" y="5903842"/>
            <a:ext cx="2540291"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chạm</a:t>
            </a:r>
            <a:endParaRPr lang="en-US" sz="1600" b="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837841" y="1905885"/>
            <a:ext cx="3448439" cy="3513627"/>
          </a:xfrm>
          <a:prstGeom prst="rect">
            <a:avLst/>
          </a:prstGeom>
        </p:spPr>
      </p:pic>
      <p:pic>
        <p:nvPicPr>
          <p:cNvPr id="6" name="Picture 5"/>
          <p:cNvPicPr>
            <a:picLocks noChangeAspect="1"/>
          </p:cNvPicPr>
          <p:nvPr/>
        </p:nvPicPr>
        <p:blipFill>
          <a:blip r:embed="rId3"/>
          <a:stretch>
            <a:fillRect/>
          </a:stretch>
        </p:blipFill>
        <p:spPr>
          <a:xfrm>
            <a:off x="4529407" y="3202527"/>
            <a:ext cx="3870384" cy="2149280"/>
          </a:xfrm>
          <a:prstGeom prst="rect">
            <a:avLst/>
          </a:prstGeom>
        </p:spPr>
      </p:pic>
      <p:sp>
        <p:nvSpPr>
          <p:cNvPr id="7" name="Title 1"/>
          <p:cNvSpPr txBox="1">
            <a:spLocks/>
          </p:cNvSpPr>
          <p:nvPr/>
        </p:nvSpPr>
        <p:spPr>
          <a:xfrm>
            <a:off x="717574" y="1286161"/>
            <a:ext cx="7936096" cy="619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bài học này chúng ta tìm hiểu 2 cảm biến gia tốc kế và chạm</a:t>
            </a:r>
            <a:endParaRPr lang="en-US" sz="2000" b="0" dirty="0" smtClean="0">
              <a:solidFill>
                <a:schemeClr val="tx1">
                  <a:lumMod val="95000"/>
                  <a:lumOff val="5000"/>
                </a:schemeClr>
              </a:solidFill>
              <a:ea typeface="Roboto Condensed" pitchFamily="2" charset="0"/>
            </a:endParaRPr>
          </a:p>
        </p:txBody>
      </p:sp>
      <p:sp>
        <p:nvSpPr>
          <p:cNvPr id="8" name="Title 1"/>
          <p:cNvSpPr txBox="1">
            <a:spLocks/>
          </p:cNvSpPr>
          <p:nvPr/>
        </p:nvSpPr>
        <p:spPr>
          <a:xfrm>
            <a:off x="1141449" y="5712615"/>
            <a:ext cx="314483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a:t>
            </a:r>
            <a:r>
              <a:rPr lang="en-US" sz="1600" b="0" i="1" dirty="0" smtClean="0">
                <a:solidFill>
                  <a:schemeClr val="tx1">
                    <a:lumMod val="95000"/>
                    <a:lumOff val="5000"/>
                  </a:schemeClr>
                </a:solidFill>
                <a:ea typeface="Roboto Condensed" pitchFamily="2" charset="0"/>
              </a:rPr>
              <a:t>cảm biến gia tốc kế - Accelerometer</a:t>
            </a:r>
            <a:endParaRPr lang="en-US" sz="1600" b="0" i="1" dirty="0" smtClean="0">
              <a:solidFill>
                <a:schemeClr val="tx1">
                  <a:lumMod val="95000"/>
                  <a:lumOff val="5000"/>
                </a:schemeClr>
              </a:solidFill>
              <a:ea typeface="Roboto Condensed" pitchFamily="2" charset="0"/>
            </a:endParaRPr>
          </a:p>
        </p:txBody>
      </p:sp>
      <p:sp>
        <p:nvSpPr>
          <p:cNvPr id="9" name="Title 1"/>
          <p:cNvSpPr txBox="1">
            <a:spLocks/>
          </p:cNvSpPr>
          <p:nvPr/>
        </p:nvSpPr>
        <p:spPr>
          <a:xfrm>
            <a:off x="6245962" y="5712615"/>
            <a:ext cx="2510927"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a:t>
            </a:r>
            <a:r>
              <a:rPr lang="en-US" sz="1600" b="0" i="1" dirty="0" smtClean="0">
                <a:solidFill>
                  <a:schemeClr val="tx1">
                    <a:lumMod val="95000"/>
                    <a:lumOff val="5000"/>
                  </a:schemeClr>
                </a:solidFill>
                <a:ea typeface="Roboto Condensed" pitchFamily="2" charset="0"/>
              </a:rPr>
              <a:t>cảm biến chạm</a:t>
            </a:r>
            <a:endParaRPr lang="en-US" sz="1600" b="0" i="1" dirty="0" smtClean="0">
              <a:solidFill>
                <a:schemeClr val="tx1">
                  <a:lumMod val="95000"/>
                  <a:lumOff val="5000"/>
                </a:schemeClr>
              </a:solidFill>
              <a:ea typeface="Roboto Condensed" pitchFamily="2" charset="0"/>
            </a:endParaRPr>
          </a:p>
        </p:txBody>
      </p:sp>
    </p:spTree>
    <p:extLst>
      <p:ext uri="{BB962C8B-B14F-4D97-AF65-F5344CB8AC3E}">
        <p14:creationId xmlns:p14="http://schemas.microsoft.com/office/powerpoint/2010/main" val="38572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với Cảm biến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2014174"/>
            <a:ext cx="4154832" cy="8730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đặt tên là </a:t>
            </a:r>
            <a:r>
              <a:rPr lang="en-US" sz="2000" dirty="0" smtClean="0">
                <a:solidFill>
                  <a:schemeClr val="tx1">
                    <a:lumMod val="95000"/>
                    <a:lumOff val="5000"/>
                  </a:schemeClr>
                </a:solidFill>
                <a:ea typeface="Roboto Condensed" pitchFamily="2" charset="0"/>
              </a:rPr>
              <a:t>Shake Touch</a:t>
            </a:r>
            <a:endParaRPr lang="en-US" sz="2000" dirty="0" smtClean="0">
              <a:solidFill>
                <a:schemeClr val="tx1">
                  <a:lumMod val="95000"/>
                  <a:lumOff val="5000"/>
                </a:schemeClr>
              </a:solidFill>
              <a:ea typeface="Roboto Condensed" pitchFamily="2" charset="0"/>
            </a:endParaRPr>
          </a:p>
        </p:txBody>
      </p:sp>
      <p:sp>
        <p:nvSpPr>
          <p:cNvPr id="8" name="Title 1"/>
          <p:cNvSpPr txBox="1">
            <a:spLocks/>
          </p:cNvSpPr>
          <p:nvPr/>
        </p:nvSpPr>
        <p:spPr>
          <a:xfrm>
            <a:off x="837841" y="303515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Lắc micro:bit thì hiển thị hình trái tim</a:t>
            </a: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616219" y="315281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695576" y="1774311"/>
            <a:ext cx="2391109" cy="1810003"/>
          </a:xfrm>
          <a:prstGeom prst="rect">
            <a:avLst/>
          </a:prstGeom>
        </p:spPr>
      </p:pic>
      <p:pic>
        <p:nvPicPr>
          <p:cNvPr id="12" name="Picture 11"/>
          <p:cNvPicPr>
            <a:picLocks noChangeAspect="1"/>
          </p:cNvPicPr>
          <p:nvPr/>
        </p:nvPicPr>
        <p:blipFill>
          <a:blip r:embed="rId4"/>
          <a:stretch>
            <a:fillRect/>
          </a:stretch>
        </p:blipFill>
        <p:spPr>
          <a:xfrm>
            <a:off x="5695576" y="4166160"/>
            <a:ext cx="2400635" cy="1810003"/>
          </a:xfrm>
          <a:prstGeom prst="rect">
            <a:avLst/>
          </a:prstGeom>
        </p:spPr>
      </p:pic>
      <p:sp>
        <p:nvSpPr>
          <p:cNvPr id="13" name="Title 1"/>
          <p:cNvSpPr txBox="1">
            <a:spLocks/>
          </p:cNvSpPr>
          <p:nvPr/>
        </p:nvSpPr>
        <p:spPr>
          <a:xfrm>
            <a:off x="837841" y="507116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vào Logo thì hiển thị mặt cười</a:t>
            </a:r>
            <a:endParaRPr lang="en-US" sz="2000" b="0" dirty="0" smtClean="0">
              <a:solidFill>
                <a:schemeClr val="tx1">
                  <a:lumMod val="95000"/>
                  <a:lumOff val="5000"/>
                </a:schemeClr>
              </a:solidFill>
              <a:ea typeface="Roboto Condensed" pitchFamily="2" charset="0"/>
            </a:endParaRPr>
          </a:p>
        </p:txBody>
      </p:sp>
      <p:sp>
        <p:nvSpPr>
          <p:cNvPr id="14" name="Rectangle 13"/>
          <p:cNvSpPr/>
          <p:nvPr/>
        </p:nvSpPr>
        <p:spPr>
          <a:xfrm>
            <a:off x="616219" y="518882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6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6" y="1312646"/>
            <a:ext cx="646071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Cảm biến kết hợp với Biến (</a:t>
            </a:r>
            <a:r>
              <a:rPr lang="en-US" sz="2400" b="1" dirty="0" smtClean="0">
                <a:solidFill>
                  <a:schemeClr val="tx1">
                    <a:lumMod val="85000"/>
                    <a:lumOff val="15000"/>
                  </a:schemeClr>
                </a:solidFill>
                <a:latin typeface="UTM Helve" panose="02040603050506020204" pitchFamily="18" charset="0"/>
                <a:ea typeface="Roboto" pitchFamily="2" charset="0"/>
              </a:rPr>
              <a:t>Variable)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572798" y="2101970"/>
            <a:ext cx="7974854" cy="14231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Hoạt động chủ đề </a:t>
            </a:r>
            <a:r>
              <a:rPr lang="en-US" sz="2000" dirty="0" smtClean="0">
                <a:solidFill>
                  <a:schemeClr val="tx1">
                    <a:lumMod val="95000"/>
                    <a:lumOff val="5000"/>
                  </a:schemeClr>
                </a:solidFill>
                <a:ea typeface="Roboto Condensed" pitchFamily="2" charset="0"/>
              </a:rPr>
              <a:t>Săn Rác</a:t>
            </a:r>
            <a:r>
              <a:rPr lang="en-US" sz="2000" b="0" dirty="0" smtClean="0">
                <a:solidFill>
                  <a:schemeClr val="tx1">
                    <a:lumMod val="95000"/>
                    <a:lumOff val="5000"/>
                  </a:schemeClr>
                </a:solidFill>
                <a:ea typeface="Roboto Condensed" pitchFamily="2" charset="0"/>
              </a:rPr>
              <a:t> ở bài học trước, chúng ta đã sử dụng biến kết hợp với button A, button B để đếm số lượng rác thải có thể tái chế và rác thải không thể tái chế.</a:t>
            </a:r>
            <a:endParaRPr lang="en-US" sz="2000" b="0" dirty="0" smtClean="0">
              <a:solidFill>
                <a:schemeClr val="tx1">
                  <a:lumMod val="95000"/>
                  <a:lumOff val="5000"/>
                </a:schemeClr>
              </a:solidFill>
              <a:ea typeface="Roboto Condensed" pitchFamily="2" charset="0"/>
            </a:endParaRPr>
          </a:p>
        </p:txBody>
      </p:sp>
      <p:sp>
        <p:nvSpPr>
          <p:cNvPr id="8" name="Title 1"/>
          <p:cNvSpPr txBox="1">
            <a:spLocks/>
          </p:cNvSpPr>
          <p:nvPr/>
        </p:nvSpPr>
        <p:spPr>
          <a:xfrm>
            <a:off x="572798" y="3321170"/>
            <a:ext cx="7974854" cy="8810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Thay vì thế chúng ta có thể sử dụng cảm biến: chạm, lắc để đếm số lượng mỗi loại rác thải.</a:t>
            </a:r>
            <a:endParaRPr lang="en-US" sz="2000" b="0" dirty="0" smtClean="0">
              <a:solidFill>
                <a:schemeClr val="tx1">
                  <a:lumMod val="95000"/>
                  <a:lumOff val="5000"/>
                </a:schemeClr>
              </a:solidFill>
              <a:ea typeface="Roboto Condensed" pitchFamily="2" charset="0"/>
            </a:endParaRPr>
          </a:p>
        </p:txBody>
      </p:sp>
      <p:pic>
        <p:nvPicPr>
          <p:cNvPr id="9" name="Picture 8"/>
          <p:cNvPicPr>
            <a:picLocks noChangeAspect="1"/>
          </p:cNvPicPr>
          <p:nvPr/>
        </p:nvPicPr>
        <p:blipFill>
          <a:blip r:embed="rId3"/>
          <a:stretch>
            <a:fillRect/>
          </a:stretch>
        </p:blipFill>
        <p:spPr>
          <a:xfrm>
            <a:off x="1106865" y="4249052"/>
            <a:ext cx="3120685" cy="2071715"/>
          </a:xfrm>
          <a:prstGeom prst="rect">
            <a:avLst/>
          </a:prstGeom>
        </p:spPr>
      </p:pic>
      <p:pic>
        <p:nvPicPr>
          <p:cNvPr id="10" name="Picture 9"/>
          <p:cNvPicPr>
            <a:picLocks noChangeAspect="1"/>
          </p:cNvPicPr>
          <p:nvPr/>
        </p:nvPicPr>
        <p:blipFill>
          <a:blip r:embed="rId4"/>
          <a:stretch>
            <a:fillRect/>
          </a:stretch>
        </p:blipFill>
        <p:spPr>
          <a:xfrm>
            <a:off x="4761617" y="4202182"/>
            <a:ext cx="3111944" cy="2028008"/>
          </a:xfrm>
          <a:prstGeom prst="rect">
            <a:avLst/>
          </a:prstGeom>
        </p:spPr>
      </p:pic>
    </p:spTree>
    <p:extLst>
      <p:ext uri="{BB962C8B-B14F-4D97-AF65-F5344CB8AC3E}">
        <p14:creationId xmlns:p14="http://schemas.microsoft.com/office/powerpoint/2010/main" val="192441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3.2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440</TotalTime>
  <Words>607</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222</cp:revision>
  <dcterms:created xsi:type="dcterms:W3CDTF">2023-04-21T02:43:36Z</dcterms:created>
  <dcterms:modified xsi:type="dcterms:W3CDTF">2023-05-04T08:15:17Z</dcterms:modified>
</cp:coreProperties>
</file>