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83" r:id="rId3"/>
    <p:sldId id="292" r:id="rId4"/>
    <p:sldId id="293" r:id="rId5"/>
    <p:sldId id="294" r:id="rId6"/>
    <p:sldId id="282" r:id="rId7"/>
    <p:sldId id="284" r:id="rId8"/>
    <p:sldId id="287" r:id="rId9"/>
    <p:sldId id="288" r:id="rId10"/>
    <p:sldId id="289" r:id="rId11"/>
    <p:sldId id="295" r:id="rId12"/>
    <p:sldId id="266" r:id="rId13"/>
    <p:sldId id="268" r:id="rId14"/>
    <p:sldId id="277" r:id="rId15"/>
    <p:sldId id="298" r:id="rId16"/>
    <p:sldId id="296" r:id="rId17"/>
    <p:sldId id="29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5EB130"/>
    <a:srgbClr val="CD0065"/>
    <a:srgbClr val="64C7E9"/>
    <a:srgbClr val="A8589E"/>
    <a:srgbClr val="FECC36"/>
    <a:srgbClr val="EC5F77"/>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14</a:t>
            </a:r>
            <a:endParaRPr lang="en-US" sz="3600" b="1" dirty="0">
              <a:solidFill>
                <a:schemeClr val="bg1"/>
              </a:solidFill>
              <a:latin typeface="GT Walsheim Bold" panose="00000800000000000000" pitchFamily="2" charset="0"/>
            </a:endParaRPr>
          </a:p>
        </p:txBody>
      </p:sp>
      <p:sp>
        <p:nvSpPr>
          <p:cNvPr id="7" name="TextBox 6"/>
          <p:cNvSpPr txBox="1"/>
          <p:nvPr/>
        </p:nvSpPr>
        <p:spPr>
          <a:xfrm>
            <a:off x="1506172"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DC Motor</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6" name="Rectangle 5"/>
          <p:cNvSpPr/>
          <p:nvPr/>
        </p:nvSpPr>
        <p:spPr>
          <a:xfrm>
            <a:off x="447122" y="244383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6971" y="2344355"/>
            <a:ext cx="3436673" cy="400110"/>
          </a:xfrm>
          <a:prstGeom prst="rect">
            <a:avLst/>
          </a:prstGeom>
          <a:noFill/>
        </p:spPr>
        <p:txBody>
          <a:bodyPr wrap="square" rtlCol="0">
            <a:spAutoFit/>
          </a:bodyPr>
          <a:lstStyle/>
          <a:p>
            <a:r>
              <a:rPr lang="en-US" sz="2000" b="1" dirty="0" smtClean="0">
                <a:cs typeface="Arial" panose="020B0604020202020204" pitchFamily="34" charset="0"/>
              </a:rPr>
              <a:t>Rẻ trái/phải</a:t>
            </a:r>
            <a:r>
              <a:rPr lang="en-US" sz="2000" dirty="0" smtClean="0">
                <a:cs typeface="Arial" panose="020B0604020202020204" pitchFamily="34" charset="0"/>
              </a:rPr>
              <a:t>: xe xoay 360 độ</a:t>
            </a:r>
            <a:endParaRPr lang="en-US" dirty="0">
              <a:latin typeface="Arial" panose="020B0604020202020204" pitchFamily="34" charset="0"/>
              <a:cs typeface="Arial" panose="020B0604020202020204" pitchFamily="34" charset="0"/>
            </a:endParaRPr>
          </a:p>
        </p:txBody>
      </p:sp>
      <p:sp>
        <p:nvSpPr>
          <p:cNvPr id="24" name="Rounded Rectangle 23"/>
          <p:cNvSpPr/>
          <p:nvPr/>
        </p:nvSpPr>
        <p:spPr>
          <a:xfrm>
            <a:off x="447122" y="1287262"/>
            <a:ext cx="8074025" cy="888467"/>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338469" y="1369347"/>
            <a:ext cx="6774434" cy="707886"/>
          </a:xfrm>
          <a:prstGeom prst="rect">
            <a:avLst/>
          </a:prstGeom>
          <a:noFill/>
        </p:spPr>
        <p:txBody>
          <a:bodyPr wrap="square" rtlCol="0">
            <a:spAutoFit/>
          </a:bodyPr>
          <a:lstStyle/>
          <a:p>
            <a:r>
              <a:rPr lang="en-US" sz="2000" dirty="0" smtClean="0">
                <a:solidFill>
                  <a:schemeClr val="bg1"/>
                </a:solidFill>
              </a:rPr>
              <a:t>Xe chạy đúng như ý đồ lập trình nhưng bạn có nhận thấy có điều gì </a:t>
            </a:r>
            <a:r>
              <a:rPr lang="en-US" sz="2000" b="1" dirty="0" smtClean="0">
                <a:solidFill>
                  <a:srgbClr val="FFFF00"/>
                </a:solidFill>
              </a:rPr>
              <a:t>bất ổn </a:t>
            </a:r>
            <a:r>
              <a:rPr lang="en-US" sz="2000" dirty="0" smtClean="0">
                <a:solidFill>
                  <a:schemeClr val="bg1"/>
                </a:solidFill>
              </a:rPr>
              <a:t>không ?</a:t>
            </a:r>
            <a:endParaRPr lang="en-US" sz="2000" dirty="0">
              <a:solidFill>
                <a:schemeClr val="bg1"/>
              </a:solidFill>
            </a:endParaRPr>
          </a:p>
        </p:txBody>
      </p:sp>
      <p:sp>
        <p:nvSpPr>
          <p:cNvPr id="18" name="Rectangle 1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DC Motor và MakeCode</a:t>
            </a:r>
            <a:endParaRPr lang="en-US" sz="2400" b="1" dirty="0">
              <a:solidFill>
                <a:srgbClr val="64C7E9"/>
              </a:solidFill>
              <a:latin typeface="UTM Helve" panose="02040603050506020204" pitchFamily="18" charset="0"/>
              <a:ea typeface="Roboto" pitchFamily="2" charset="0"/>
            </a:endParaRPr>
          </a:p>
        </p:txBody>
      </p:sp>
      <p:sp>
        <p:nvSpPr>
          <p:cNvPr id="9" name="TextBox 8"/>
          <p:cNvSpPr txBox="1"/>
          <p:nvPr/>
        </p:nvSpPr>
        <p:spPr>
          <a:xfrm>
            <a:off x="636104" y="1286106"/>
            <a:ext cx="702365" cy="923330"/>
          </a:xfrm>
          <a:prstGeom prst="rect">
            <a:avLst/>
          </a:prstGeom>
          <a:noFill/>
        </p:spPr>
        <p:txBody>
          <a:bodyPr wrap="square" rtlCol="0">
            <a:spAutoFit/>
          </a:bodyPr>
          <a:lstStyle/>
          <a:p>
            <a:r>
              <a:rPr lang="en-US" sz="5400" b="1" dirty="0" smtClean="0">
                <a:solidFill>
                  <a:schemeClr val="bg1"/>
                </a:solidFill>
              </a:rPr>
              <a:t>?</a:t>
            </a:r>
            <a:endParaRPr lang="en-US" sz="5400" b="1" dirty="0">
              <a:solidFill>
                <a:schemeClr val="bg1"/>
              </a:solidFill>
            </a:endParaRPr>
          </a:p>
        </p:txBody>
      </p:sp>
      <p:sp>
        <p:nvSpPr>
          <p:cNvPr id="30" name="TextBox 29"/>
          <p:cNvSpPr txBox="1"/>
          <p:nvPr/>
        </p:nvSpPr>
        <p:spPr>
          <a:xfrm>
            <a:off x="394114" y="2828040"/>
            <a:ext cx="8074025" cy="1015663"/>
          </a:xfrm>
          <a:prstGeom prst="rect">
            <a:avLst/>
          </a:prstGeom>
          <a:noFill/>
        </p:spPr>
        <p:txBody>
          <a:bodyPr wrap="square" rtlCol="0">
            <a:spAutoFit/>
          </a:bodyPr>
          <a:lstStyle/>
          <a:p>
            <a:r>
              <a:rPr lang="en-US" sz="2000" dirty="0" smtClean="0">
                <a:cs typeface="Arial" panose="020B0604020202020204" pitchFamily="34" charset="0"/>
              </a:rPr>
              <a:t>Cách lệnh trên mới chỉ thực hiện việc kích hoạt động cơ làm cho bánh xe chạy. Khi rẻ trái hay phải thì 1 động cơ chạy, 1 động cơ dừng kết hợp với bi lăn nên nó xoay 360 độ.</a:t>
            </a:r>
            <a:endParaRPr lang="en-US" sz="2000" dirty="0">
              <a:latin typeface="Arial" panose="020B0604020202020204" pitchFamily="34" charset="0"/>
              <a:cs typeface="Arial" panose="020B0604020202020204" pitchFamily="34" charset="0"/>
            </a:endParaRPr>
          </a:p>
        </p:txBody>
      </p:sp>
      <p:sp>
        <p:nvSpPr>
          <p:cNvPr id="31" name="TextBox 30"/>
          <p:cNvSpPr txBox="1"/>
          <p:nvPr/>
        </p:nvSpPr>
        <p:spPr>
          <a:xfrm>
            <a:off x="394114" y="3939456"/>
            <a:ext cx="3303244" cy="1323439"/>
          </a:xfrm>
          <a:prstGeom prst="rect">
            <a:avLst/>
          </a:prstGeom>
          <a:noFill/>
        </p:spPr>
        <p:txBody>
          <a:bodyPr wrap="square" rtlCol="0">
            <a:spAutoFit/>
          </a:bodyPr>
          <a:lstStyle/>
          <a:p>
            <a:r>
              <a:rPr lang="en-US" sz="2000" dirty="0" smtClean="0">
                <a:cs typeface="Arial" panose="020B0604020202020204" pitchFamily="34" charset="0"/>
              </a:rPr>
              <a:t>Muốn nó </a:t>
            </a:r>
            <a:r>
              <a:rPr lang="en-US" sz="2000" dirty="0" smtClean="0">
                <a:solidFill>
                  <a:srgbClr val="FF0000"/>
                </a:solidFill>
                <a:cs typeface="Arial" panose="020B0604020202020204" pitchFamily="34" charset="0"/>
              </a:rPr>
              <a:t>RẺ ĐÚNG </a:t>
            </a:r>
            <a:r>
              <a:rPr lang="en-US" sz="2000" dirty="0" smtClean="0">
                <a:cs typeface="Arial" panose="020B0604020202020204" pitchFamily="34" charset="0"/>
              </a:rPr>
              <a:t>các bạn cần thêm block </a:t>
            </a:r>
            <a:r>
              <a:rPr lang="en-US" sz="2000" b="1" dirty="0" smtClean="0">
                <a:cs typeface="Arial" panose="020B0604020202020204" pitchFamily="34" charset="0"/>
              </a:rPr>
              <a:t>pause time ms </a:t>
            </a:r>
            <a:r>
              <a:rPr lang="en-US" sz="2000" dirty="0" smtClean="0">
                <a:cs typeface="Arial" panose="020B0604020202020204" pitchFamily="34" charset="0"/>
              </a:rPr>
              <a:t>và </a:t>
            </a:r>
            <a:r>
              <a:rPr lang="en-US" sz="2000" b="1" dirty="0" smtClean="0">
                <a:cs typeface="Arial" panose="020B0604020202020204" pitchFamily="34" charset="0"/>
              </a:rPr>
              <a:t>brake</a:t>
            </a:r>
            <a:r>
              <a:rPr lang="en-US" sz="2000" dirty="0" smtClean="0">
                <a:cs typeface="Arial" panose="020B0604020202020204" pitchFamily="34" charset="0"/>
              </a:rPr>
              <a:t> như hình gợi ý bên.</a:t>
            </a:r>
            <a:endParaRPr lang="en-US" sz="20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3853246" y="4010009"/>
            <a:ext cx="4667901" cy="2105319"/>
          </a:xfrm>
          <a:prstGeom prst="rect">
            <a:avLst/>
          </a:prstGeom>
        </p:spPr>
      </p:pic>
      <p:sp>
        <p:nvSpPr>
          <p:cNvPr id="32" name="TextBox 31"/>
          <p:cNvSpPr txBox="1"/>
          <p:nvPr/>
        </p:nvSpPr>
        <p:spPr>
          <a:xfrm>
            <a:off x="394114" y="5357438"/>
            <a:ext cx="3303244" cy="707886"/>
          </a:xfrm>
          <a:prstGeom prst="rect">
            <a:avLst/>
          </a:prstGeom>
          <a:noFill/>
        </p:spPr>
        <p:txBody>
          <a:bodyPr wrap="square" rtlCol="0">
            <a:spAutoFit/>
          </a:bodyPr>
          <a:lstStyle/>
          <a:p>
            <a:r>
              <a:rPr lang="en-US" sz="2000" dirty="0" smtClean="0">
                <a:cs typeface="Arial" panose="020B0604020202020204" pitchFamily="34" charset="0"/>
              </a:rPr>
              <a:t>Thực hiện lệnh rẻ trái/phải 500ms giây sau đó dừng lại</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40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DC Motor và MakeCode</a:t>
            </a:r>
            <a:endParaRPr lang="en-US" sz="2400" b="1" dirty="0">
              <a:solidFill>
                <a:srgbClr val="64C7E9"/>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stretch>
            <a:fillRect/>
          </a:stretch>
        </p:blipFill>
        <p:spPr>
          <a:xfrm>
            <a:off x="2213740" y="1373823"/>
            <a:ext cx="6474052" cy="2019683"/>
          </a:xfrm>
          <a:prstGeom prst="rect">
            <a:avLst/>
          </a:prstGeom>
        </p:spPr>
      </p:pic>
      <p:pic>
        <p:nvPicPr>
          <p:cNvPr id="6" name="Picture 5"/>
          <p:cNvPicPr>
            <a:picLocks noChangeAspect="1"/>
          </p:cNvPicPr>
          <p:nvPr/>
        </p:nvPicPr>
        <p:blipFill>
          <a:blip r:embed="rId3"/>
          <a:stretch>
            <a:fillRect/>
          </a:stretch>
        </p:blipFill>
        <p:spPr>
          <a:xfrm>
            <a:off x="4227476" y="3464068"/>
            <a:ext cx="4460316" cy="285721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611" y="1348851"/>
            <a:ext cx="740892" cy="852026"/>
          </a:xfrm>
          <a:prstGeom prst="rect">
            <a:avLst/>
          </a:prstGeom>
        </p:spPr>
      </p:pic>
      <p:sp>
        <p:nvSpPr>
          <p:cNvPr id="8" name="TextBox 7"/>
          <p:cNvSpPr txBox="1"/>
          <p:nvPr/>
        </p:nvSpPr>
        <p:spPr>
          <a:xfrm>
            <a:off x="499639" y="2295834"/>
            <a:ext cx="1514691" cy="707886"/>
          </a:xfrm>
          <a:prstGeom prst="rect">
            <a:avLst/>
          </a:prstGeom>
          <a:noFill/>
        </p:spPr>
        <p:txBody>
          <a:bodyPr wrap="square" rtlCol="0">
            <a:spAutoFit/>
          </a:bodyPr>
          <a:lstStyle/>
          <a:p>
            <a:r>
              <a:rPr lang="en-US" sz="2000" b="1" dirty="0" smtClean="0">
                <a:cs typeface="Arial" panose="020B0604020202020204" pitchFamily="34" charset="0"/>
              </a:rPr>
              <a:t>Có thể bạn nên biết !</a:t>
            </a: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495403" y="3720668"/>
            <a:ext cx="3436673" cy="1323439"/>
          </a:xfrm>
          <a:prstGeom prst="rect">
            <a:avLst/>
          </a:prstGeom>
          <a:noFill/>
        </p:spPr>
        <p:txBody>
          <a:bodyPr wrap="square" rtlCol="0">
            <a:spAutoFit/>
          </a:bodyPr>
          <a:lstStyle/>
          <a:p>
            <a:r>
              <a:rPr lang="en-US" sz="2000" b="1" dirty="0">
                <a:cs typeface="Arial" panose="020B0604020202020204" pitchFamily="34" charset="0"/>
              </a:rPr>
              <a:t>s</a:t>
            </a:r>
            <a:r>
              <a:rPr lang="en-US" sz="2000" b="1" dirty="0" smtClean="0">
                <a:cs typeface="Arial" panose="020B0604020202020204" pitchFamily="34" charset="0"/>
              </a:rPr>
              <a:t>et motors speed: left 0 rigth 0: </a:t>
            </a:r>
            <a:r>
              <a:rPr lang="en-US" sz="2000" dirty="0" smtClean="0">
                <a:cs typeface="Arial" panose="020B0604020202020204" pitchFamily="34" charset="0"/>
              </a:rPr>
              <a:t>cho phép thiết lập tốc độ theo từng motor left hoặc right</a:t>
            </a: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495403" y="5137745"/>
            <a:ext cx="3436673" cy="1015663"/>
          </a:xfrm>
          <a:prstGeom prst="rect">
            <a:avLst/>
          </a:prstGeom>
          <a:noFill/>
        </p:spPr>
        <p:txBody>
          <a:bodyPr wrap="square" rtlCol="0">
            <a:spAutoFit/>
          </a:bodyPr>
          <a:lstStyle/>
          <a:p>
            <a:r>
              <a:rPr lang="en-US" sz="2000" dirty="0" smtClean="0">
                <a:cs typeface="Arial" panose="020B0604020202020204" pitchFamily="34" charset="0"/>
              </a:rPr>
              <a:t>Bằng cách này bạn có thể cho xe rẻ trái hoặc rẻ phải với GỐC ĐỘ mong muốn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40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p>
        </p:txBody>
      </p:sp>
    </p:spTree>
    <p:extLst>
      <p:ext uri="{BB962C8B-B14F-4D97-AF65-F5344CB8AC3E}">
        <p14:creationId xmlns:p14="http://schemas.microsoft.com/office/powerpoint/2010/main" val="3773185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p>
        </p:txBody>
      </p:sp>
    </p:spTree>
    <p:extLst>
      <p:ext uri="{BB962C8B-B14F-4D97-AF65-F5344CB8AC3E}">
        <p14:creationId xmlns:p14="http://schemas.microsoft.com/office/powerpoint/2010/main" val="2800974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5877616"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cấp cứu </a:t>
            </a:r>
            <a:r>
              <a:rPr lang="en-US" sz="2400" b="1" dirty="0" smtClean="0">
                <a:solidFill>
                  <a:schemeClr val="tx1">
                    <a:lumMod val="85000"/>
                    <a:lumOff val="15000"/>
                  </a:schemeClr>
                </a:solidFill>
                <a:latin typeface="UTM Helve" panose="02040603050506020204" pitchFamily="18" charset="0"/>
                <a:ea typeface="Roboto" pitchFamily="2" charset="0"/>
              </a:rPr>
              <a:t>zoom:bit phiên bản mới</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09053" y="1978140"/>
            <a:ext cx="7802990" cy="42949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Nâng cấp bài tập xe cấp cứu ở bài học trước, thêm phần di chuyển</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4294682" y="281140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ector an ambulance travels to call a sick patient. flat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15" y="2747434"/>
            <a:ext cx="4045867" cy="3851977"/>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4532436" y="4142774"/>
            <a:ext cx="3979607" cy="186492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Để tăng sự thu hút của mọi người và nhường đường để xe chạy, </a:t>
            </a:r>
            <a:r>
              <a:rPr lang="en-US" sz="2000" b="0" dirty="0" smtClean="0">
                <a:solidFill>
                  <a:schemeClr val="tx1">
                    <a:lumMod val="95000"/>
                    <a:lumOff val="5000"/>
                  </a:schemeClr>
                </a:solidFill>
                <a:ea typeface="Roboto Condensed" pitchFamily="2" charset="0"/>
              </a:rPr>
              <a:t>bạn </a:t>
            </a:r>
            <a:r>
              <a:rPr lang="vi-VN" sz="2000" b="0" dirty="0" smtClean="0">
                <a:solidFill>
                  <a:schemeClr val="tx1">
                    <a:lumMod val="95000"/>
                    <a:lumOff val="5000"/>
                  </a:schemeClr>
                </a:solidFill>
                <a:ea typeface="Roboto Condensed" pitchFamily="2" charset="0"/>
              </a:rPr>
              <a:t>có </a:t>
            </a:r>
            <a:r>
              <a:rPr lang="vi-VN" sz="2000" b="0" dirty="0">
                <a:solidFill>
                  <a:schemeClr val="tx1">
                    <a:lumMod val="95000"/>
                    <a:lumOff val="5000"/>
                  </a:schemeClr>
                </a:solidFill>
                <a:ea typeface="Roboto Condensed" pitchFamily="2" charset="0"/>
              </a:rPr>
              <a:t>thể vừa cho </a:t>
            </a:r>
            <a:r>
              <a:rPr lang="vi-VN" sz="2000" b="0" dirty="0" smtClean="0">
                <a:solidFill>
                  <a:schemeClr val="tx1">
                    <a:lumMod val="95000"/>
                    <a:lumOff val="5000"/>
                  </a:schemeClr>
                </a:solidFill>
                <a:ea typeface="Roboto Condensed" pitchFamily="2" charset="0"/>
              </a:rPr>
              <a:t>đèn</a:t>
            </a:r>
            <a:r>
              <a:rPr lang="en-US" sz="2000" b="0" dirty="0" smtClean="0">
                <a:solidFill>
                  <a:schemeClr val="tx1">
                    <a:lumMod val="95000"/>
                    <a:lumOff val="5000"/>
                  </a:schemeClr>
                </a:solidFill>
                <a:ea typeface="Roboto Condensed" pitchFamily="2" charset="0"/>
              </a:rPr>
              <a:t> RGB LED</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nhấp </a:t>
            </a:r>
            <a:r>
              <a:rPr lang="vi-VN" sz="2000" b="0" dirty="0" smtClean="0">
                <a:solidFill>
                  <a:schemeClr val="tx1">
                    <a:lumMod val="95000"/>
                    <a:lumOff val="5000"/>
                  </a:schemeClr>
                </a:solidFill>
                <a:ea typeface="Roboto Condensed" pitchFamily="2" charset="0"/>
              </a:rPr>
              <a:t>nháy</a:t>
            </a:r>
            <a:r>
              <a:rPr lang="en-US" sz="2000" b="0" dirty="0" smtClean="0">
                <a:solidFill>
                  <a:schemeClr val="tx1">
                    <a:lumMod val="95000"/>
                    <a:lumOff val="5000"/>
                  </a:schemeClr>
                </a:solidFill>
                <a:ea typeface="Roboto Condensed" pitchFamily="2" charset="0"/>
              </a:rPr>
              <a:t> liên tục</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vừa phát ra tiếng còi báo </a:t>
            </a:r>
            <a:r>
              <a:rPr lang="vi-VN" sz="2000" b="0" dirty="0" smtClean="0">
                <a:solidFill>
                  <a:schemeClr val="tx1">
                    <a:lumMod val="95000"/>
                    <a:lumOff val="5000"/>
                  </a:schemeClr>
                </a:solidFill>
                <a:ea typeface="Roboto Condensed" pitchFamily="2" charset="0"/>
              </a:rPr>
              <a:t>động</a:t>
            </a:r>
            <a:r>
              <a:rPr lang="en-US" sz="2000" b="0" dirty="0" smtClean="0">
                <a:solidFill>
                  <a:schemeClr val="tx1">
                    <a:lumMod val="95000"/>
                    <a:lumOff val="5000"/>
                  </a:schemeClr>
                </a:solidFill>
                <a:ea typeface="Roboto Condensed" pitchFamily="2" charset="0"/>
              </a:rPr>
              <a:t> tò te to tè bằng </a:t>
            </a:r>
            <a:r>
              <a:rPr lang="en-US" sz="2000" b="0" dirty="0" smtClean="0">
                <a:solidFill>
                  <a:schemeClr val="tx1">
                    <a:lumMod val="95000"/>
                    <a:lumOff val="5000"/>
                  </a:schemeClr>
                </a:solidFill>
                <a:ea typeface="Roboto Condensed" pitchFamily="2" charset="0"/>
              </a:rPr>
              <a:t>block play melody</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4294682" y="4286231"/>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532436" y="2685384"/>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Khởi động lên thì cho Servo xoay đầu phía trước, tức servo 90 độ. Màn hình LED hiển thị mặt cười. Bật âm thanh power up</a:t>
            </a:r>
            <a:endParaRPr lang="en-US" sz="2000" dirty="0" smtClean="0">
              <a:solidFill>
                <a:schemeClr val="tx1">
                  <a:lumMod val="95000"/>
                  <a:lumOff val="5000"/>
                </a:schemeClr>
              </a:solidFill>
              <a:ea typeface="Roboto Condensed" pitchFamily="2" charset="0"/>
            </a:endParaRPr>
          </a:p>
        </p:txBody>
      </p:sp>
      <p:sp>
        <p:nvSpPr>
          <p:cNvPr id="7" name="Rectangle 1"/>
          <p:cNvSpPr>
            <a:spLocks noChangeArrowheads="1"/>
          </p:cNvSpPr>
          <p:nvPr/>
        </p:nvSpPr>
        <p:spPr bwMode="auto">
          <a:xfrm>
            <a:off x="0" y="0"/>
            <a:ext cx="9144000" cy="0"/>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smtClean="0">
                <a:ln>
                  <a:noFill/>
                </a:ln>
                <a:solidFill>
                  <a:srgbClr val="E6EDF3"/>
                </a:solidFill>
                <a:effectLst/>
                <a:latin typeface="-apple-system"/>
              </a:rPr>
              <a:t>Khởi động lên thì cho Servo xoay đầu phía trước, tức servo 90 độ. Màn hình LED hiển thị mặt cười. Bật âm thanh </a:t>
            </a:r>
            <a:r>
              <a:rPr kumimoji="0" lang="en-US" altLang="en-US" sz="900" b="0" i="0" u="none" strike="noStrike" cap="none" normalizeH="0" baseline="0" smtClean="0">
                <a:ln>
                  <a:noFill/>
                </a:ln>
                <a:solidFill>
                  <a:srgbClr val="E6EDF3"/>
                </a:solidFill>
                <a:effectLst/>
                <a:latin typeface="ui-monospace"/>
              </a:rPr>
              <a:t>power up</a:t>
            </a:r>
            <a:endParaRPr kumimoji="0" lang="en-US" altLang="en-US" sz="1200" b="0" i="0" u="none" strike="noStrike" cap="none" normalizeH="0" baseline="0" smtClean="0">
              <a:ln>
                <a:noFill/>
              </a:ln>
              <a:solidFill>
                <a:srgbClr val="E6EDF3"/>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5694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5877616"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cấp cứu </a:t>
            </a:r>
            <a:r>
              <a:rPr lang="en-US" sz="2400" b="1" dirty="0" smtClean="0">
                <a:solidFill>
                  <a:schemeClr val="tx1">
                    <a:lumMod val="85000"/>
                    <a:lumOff val="15000"/>
                  </a:schemeClr>
                </a:solidFill>
                <a:latin typeface="UTM Helve" panose="02040603050506020204" pitchFamily="18" charset="0"/>
                <a:ea typeface="Roboto" pitchFamily="2" charset="0"/>
              </a:rPr>
              <a:t>zoom:bit phiên bản mới</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11" name="Rectangle 10"/>
          <p:cNvSpPr/>
          <p:nvPr/>
        </p:nvSpPr>
        <p:spPr>
          <a:xfrm>
            <a:off x="822612" y="213018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060366" y="3106487"/>
            <a:ext cx="3979607" cy="103872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Nhấn Button B, rẻ </a:t>
            </a:r>
            <a:r>
              <a:rPr lang="en-US" sz="2000" b="0" dirty="0" smtClean="0">
                <a:solidFill>
                  <a:schemeClr val="tx1">
                    <a:lumMod val="95000"/>
                    <a:lumOff val="5000"/>
                  </a:schemeClr>
                </a:solidFill>
                <a:ea typeface="Roboto Condensed" pitchFamily="2" charset="0"/>
              </a:rPr>
              <a:t>trái</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và Servo xoay phải 45 độ, màn hình LED hiển thị mũi trên hướng phải</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822612" y="324994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1060366" y="2004172"/>
            <a:ext cx="3979607" cy="105979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Nhấn button A, rẻ </a:t>
            </a:r>
            <a:r>
              <a:rPr lang="en-US" sz="2000" b="0" dirty="0" smtClean="0">
                <a:solidFill>
                  <a:schemeClr val="tx1">
                    <a:lumMod val="95000"/>
                    <a:lumOff val="5000"/>
                  </a:schemeClr>
                </a:solidFill>
                <a:ea typeface="Roboto Condensed" pitchFamily="2" charset="0"/>
              </a:rPr>
              <a:t>phải</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và Servo xoay trái 45 độ, màn hình LED hiển thị mũi trên hướng trái</a:t>
            </a:r>
            <a:endParaRPr lang="en-US" sz="2000" dirty="0" smtClean="0">
              <a:solidFill>
                <a:schemeClr val="tx1">
                  <a:lumMod val="95000"/>
                  <a:lumOff val="5000"/>
                </a:schemeClr>
              </a:solidFill>
              <a:ea typeface="Roboto Condensed" pitchFamily="2" charset="0"/>
            </a:endParaRPr>
          </a:p>
        </p:txBody>
      </p:sp>
      <p:sp>
        <p:nvSpPr>
          <p:cNvPr id="7" name="Rectangle 1"/>
          <p:cNvSpPr>
            <a:spLocks noChangeArrowheads="1"/>
          </p:cNvSpPr>
          <p:nvPr/>
        </p:nvSpPr>
        <p:spPr bwMode="auto">
          <a:xfrm>
            <a:off x="0" y="0"/>
            <a:ext cx="9144000" cy="0"/>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smtClean="0">
                <a:ln>
                  <a:noFill/>
                </a:ln>
                <a:solidFill>
                  <a:srgbClr val="E6EDF3"/>
                </a:solidFill>
                <a:effectLst/>
                <a:latin typeface="-apple-system"/>
              </a:rPr>
              <a:t>Khởi động lên thì cho Servo xoay đầu phía trước, tức servo 90 độ. Màn hình LED hiển thị mặt cười. Bật âm thanh </a:t>
            </a:r>
            <a:r>
              <a:rPr kumimoji="0" lang="en-US" altLang="en-US" sz="900" b="0" i="0" u="none" strike="noStrike" cap="none" normalizeH="0" baseline="0" smtClean="0">
                <a:ln>
                  <a:noFill/>
                </a:ln>
                <a:solidFill>
                  <a:srgbClr val="E6EDF3"/>
                </a:solidFill>
                <a:effectLst/>
                <a:latin typeface="ui-monospace"/>
              </a:rPr>
              <a:t>power up</a:t>
            </a:r>
            <a:endParaRPr kumimoji="0" lang="en-US" altLang="en-US" sz="1200" b="0" i="0" u="none" strike="noStrike" cap="none" normalizeH="0" baseline="0" smtClean="0">
              <a:ln>
                <a:noFill/>
              </a:ln>
              <a:solidFill>
                <a:srgbClr val="E6EDF3"/>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Title 1"/>
          <p:cNvSpPr txBox="1">
            <a:spLocks/>
          </p:cNvSpPr>
          <p:nvPr/>
        </p:nvSpPr>
        <p:spPr>
          <a:xfrm>
            <a:off x="1060366" y="4155454"/>
            <a:ext cx="3979607" cy="103872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Chạm Logo </a:t>
            </a:r>
            <a:r>
              <a:rPr lang="vi-VN" sz="2000" b="0" dirty="0" smtClean="0">
                <a:solidFill>
                  <a:schemeClr val="tx1">
                    <a:lumMod val="95000"/>
                    <a:lumOff val="5000"/>
                  </a:schemeClr>
                </a:solidFill>
                <a:ea typeface="Roboto Condensed" pitchFamily="2" charset="0"/>
              </a:rPr>
              <a:t>đi </a:t>
            </a:r>
            <a:r>
              <a:rPr lang="vi-VN" sz="2000" b="0" dirty="0">
                <a:solidFill>
                  <a:schemeClr val="tx1">
                    <a:lumMod val="95000"/>
                    <a:lumOff val="5000"/>
                  </a:schemeClr>
                </a:solidFill>
                <a:ea typeface="Roboto Condensed" pitchFamily="2" charset="0"/>
              </a:rPr>
              <a:t>thẳng, Servo xoay về trước 90 độ, màn hình LED hiển thị mũi trên hướng lên</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822612" y="4298911"/>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060366" y="5375917"/>
            <a:ext cx="3979607" cy="103872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Nhấn A+B, đi </a:t>
            </a:r>
            <a:r>
              <a:rPr lang="en-US" sz="2000" b="0" dirty="0" smtClean="0">
                <a:solidFill>
                  <a:schemeClr val="tx1">
                    <a:lumMod val="95000"/>
                    <a:lumOff val="5000"/>
                  </a:schemeClr>
                </a:solidFill>
                <a:ea typeface="Roboto Condensed" pitchFamily="2" charset="0"/>
              </a:rPr>
              <a:t>lùi</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Servo xoay về trước 90 độ, màn hình LED hiển thị mũi trên hướng </a:t>
            </a:r>
            <a:r>
              <a:rPr lang="en-US" sz="2000" b="0" dirty="0" smtClean="0">
                <a:solidFill>
                  <a:schemeClr val="tx1">
                    <a:lumMod val="95000"/>
                    <a:lumOff val="5000"/>
                  </a:schemeClr>
                </a:solidFill>
                <a:ea typeface="Roboto Condensed" pitchFamily="2" charset="0"/>
              </a:rPr>
              <a:t>lùi</a:t>
            </a:r>
            <a:endParaRPr lang="en-US" sz="2000" dirty="0" smtClean="0">
              <a:solidFill>
                <a:schemeClr val="tx1">
                  <a:lumMod val="95000"/>
                  <a:lumOff val="5000"/>
                </a:schemeClr>
              </a:solidFill>
              <a:ea typeface="Roboto Condensed" pitchFamily="2" charset="0"/>
            </a:endParaRPr>
          </a:p>
        </p:txBody>
      </p:sp>
      <p:sp>
        <p:nvSpPr>
          <p:cNvPr id="18" name="Rectangle 17"/>
          <p:cNvSpPr/>
          <p:nvPr/>
        </p:nvSpPr>
        <p:spPr>
          <a:xfrm>
            <a:off x="822612" y="551937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5106233" y="1980045"/>
            <a:ext cx="3004097" cy="3581544"/>
          </a:xfrm>
          <a:prstGeom prst="rect">
            <a:avLst/>
          </a:prstGeom>
        </p:spPr>
      </p:pic>
      <p:sp>
        <p:nvSpPr>
          <p:cNvPr id="19" name="TextBox 18"/>
          <p:cNvSpPr txBox="1"/>
          <p:nvPr/>
        </p:nvSpPr>
        <p:spPr>
          <a:xfrm>
            <a:off x="5256117" y="5753046"/>
            <a:ext cx="2911032" cy="369332"/>
          </a:xfrm>
          <a:prstGeom prst="rect">
            <a:avLst/>
          </a:prstGeom>
          <a:noFill/>
        </p:spPr>
        <p:txBody>
          <a:bodyPr wrap="square" rtlCol="0">
            <a:spAutoFit/>
          </a:bodyPr>
          <a:lstStyle/>
          <a:p>
            <a:r>
              <a:rPr lang="en-US" i="1" dirty="0" smtClean="0">
                <a:cs typeface="Arial" panose="020B0604020202020204" pitchFamily="34" charset="0"/>
              </a:rPr>
              <a:t>Âm thanh tín hiệu cấp cứu</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225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7" name="TextBox 6"/>
          <p:cNvSpPr txBox="1"/>
          <p:nvPr/>
        </p:nvSpPr>
        <p:spPr>
          <a:xfrm>
            <a:off x="1098980" y="1272143"/>
            <a:ext cx="640175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buýt đến trường</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9" name="Title 1"/>
          <p:cNvSpPr txBox="1">
            <a:spLocks/>
          </p:cNvSpPr>
          <p:nvPr/>
        </p:nvSpPr>
        <p:spPr>
          <a:xfrm>
            <a:off x="542728" y="1927140"/>
            <a:ext cx="7790129"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Áp dụng tất cả các kiến thức đã học lập trình giả lập zoom:bit như một chiếc xe buýt đón học sinh đến trường.</a:t>
            </a:r>
            <a:endParaRPr lang="vi-VN" sz="2000" b="0" dirty="0">
              <a:solidFill>
                <a:schemeClr val="tx1">
                  <a:lumMod val="95000"/>
                  <a:lumOff val="5000"/>
                </a:schemeClr>
              </a:solidFill>
              <a:ea typeface="Roboto Condensed" pitchFamily="2" charset="0"/>
            </a:endParaRPr>
          </a:p>
        </p:txBody>
      </p:sp>
      <p:sp>
        <p:nvSpPr>
          <p:cNvPr id="28" name="Rectangle 2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31" name="Rectangle 30"/>
          <p:cNvSpPr/>
          <p:nvPr/>
        </p:nvSpPr>
        <p:spPr>
          <a:xfrm flipV="1">
            <a:off x="0" y="5976731"/>
            <a:ext cx="9144000" cy="671718"/>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915" y="2138096"/>
            <a:ext cx="3548085" cy="33943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63" y="3347654"/>
            <a:ext cx="1615200" cy="23689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7922" y="4568011"/>
            <a:ext cx="3336235" cy="1993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4" y="3220278"/>
            <a:ext cx="4613310" cy="2756453"/>
          </a:xfrm>
          <a:prstGeom prst="rect">
            <a:avLst/>
          </a:prstGeom>
        </p:spPr>
      </p:pic>
    </p:spTree>
    <p:extLst>
      <p:ext uri="{BB962C8B-B14F-4D97-AF65-F5344CB8AC3E}">
        <p14:creationId xmlns:p14="http://schemas.microsoft.com/office/powerpoint/2010/main" val="2524373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Box 2"/>
          <p:cNvSpPr txBox="1"/>
          <p:nvPr/>
        </p:nvSpPr>
        <p:spPr>
          <a:xfrm>
            <a:off x="1098980" y="1272143"/>
            <a:ext cx="640175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buýt đến trường</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6" name="Rectangle 5"/>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525" y="3314699"/>
            <a:ext cx="6467475" cy="3333750"/>
          </a:xfrm>
          <a:prstGeom prst="rect">
            <a:avLst/>
          </a:prstGeom>
        </p:spPr>
      </p:pic>
      <p:sp>
        <p:nvSpPr>
          <p:cNvPr id="9" name="Rectangle 8"/>
          <p:cNvSpPr/>
          <p:nvPr/>
        </p:nvSpPr>
        <p:spPr>
          <a:xfrm>
            <a:off x="676838" y="222039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914592" y="2094378"/>
            <a:ext cx="7646312" cy="48020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Điểm bắt đầu là điểm đón học sinh, đích đến là trường học</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676838" y="281720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914592" y="2691191"/>
            <a:ext cx="7646312" cy="48020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Đường đi có nhiều ngả rẽ, quanh co</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676838" y="354003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14592" y="3414019"/>
            <a:ext cx="1761933" cy="246994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Các bạn lập trình điều khiển xe buýt từ điểm đón đến trường một cách an toàn</a:t>
            </a:r>
            <a:endParaRPr lang="en-US" sz="20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114002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Box 2"/>
          <p:cNvSpPr txBox="1"/>
          <p:nvPr/>
        </p:nvSpPr>
        <p:spPr>
          <a:xfrm>
            <a:off x="1098981" y="609534"/>
            <a:ext cx="39766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Hello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682491"/>
            <a:ext cx="466725" cy="409575"/>
          </a:xfrm>
          <a:prstGeom prst="rect">
            <a:avLst/>
          </a:prstGeom>
        </p:spPr>
      </p:pic>
      <p:sp>
        <p:nvSpPr>
          <p:cNvPr id="9" name="Rounded Rectangle 8"/>
          <p:cNvSpPr/>
          <p:nvPr/>
        </p:nvSpPr>
        <p:spPr>
          <a:xfrm>
            <a:off x="5314753" y="2097308"/>
            <a:ext cx="3023215" cy="3943355"/>
          </a:xfrm>
          <a:prstGeom prst="roundRect">
            <a:avLst>
              <a:gd name="adj" fmla="val 4832"/>
            </a:avLst>
          </a:prstGeom>
          <a:gradFill flip="none" rotWithShape="1">
            <a:gsLst>
              <a:gs pos="15000">
                <a:srgbClr val="67C7DF"/>
              </a:gs>
              <a:gs pos="100000">
                <a:srgbClr val="5EB130"/>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https://static.cytron.io/image/cache/catalog/products/ZOOMBIT/zoombit-v2-included-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5" y="1460954"/>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54151" y="3130865"/>
            <a:ext cx="2544417" cy="2585323"/>
          </a:xfrm>
          <a:prstGeom prst="rect">
            <a:avLst/>
          </a:prstGeom>
          <a:noFill/>
        </p:spPr>
        <p:txBody>
          <a:bodyPr wrap="square" rtlCol="0">
            <a:spAutoFit/>
          </a:bodyPr>
          <a:lstStyle/>
          <a:p>
            <a:r>
              <a:rPr lang="en-US" dirty="0">
                <a:solidFill>
                  <a:schemeClr val="bg1"/>
                </a:solidFill>
              </a:rPr>
              <a:t>z</a:t>
            </a:r>
            <a:r>
              <a:rPr lang="en-US" dirty="0" smtClean="0">
                <a:solidFill>
                  <a:schemeClr val="bg1"/>
                </a:solidFill>
              </a:rPr>
              <a:t>oom:bit là một bộ kit xe robot thông minh. Bạn có thể lập trình điều khiển mọi thứ mà nó hỗ trợ như chạy các hướng, bật đèn, nháy Led nhiều màu, xoay đầu, chạy theo lộ trình, nhận biết vật cản...</a:t>
            </a:r>
            <a:endParaRPr lang="en-US" dirty="0">
              <a:solidFill>
                <a:schemeClr val="bg1"/>
              </a:solidFill>
            </a:endParaRPr>
          </a:p>
        </p:txBody>
      </p:sp>
      <p:sp>
        <p:nvSpPr>
          <p:cNvPr id="11" name="TextBox 10"/>
          <p:cNvSpPr txBox="1"/>
          <p:nvPr/>
        </p:nvSpPr>
        <p:spPr>
          <a:xfrm>
            <a:off x="5486400" y="2398643"/>
            <a:ext cx="2570922" cy="430887"/>
          </a:xfrm>
          <a:prstGeom prst="rect">
            <a:avLst/>
          </a:prstGeom>
          <a:noFill/>
        </p:spPr>
        <p:txBody>
          <a:bodyPr wrap="square" rtlCol="0">
            <a:spAutoFit/>
          </a:bodyPr>
          <a:lstStyle/>
          <a:p>
            <a:r>
              <a:rPr lang="en-US" sz="2200" b="1" dirty="0">
                <a:solidFill>
                  <a:schemeClr val="bg1"/>
                </a:solidFill>
              </a:rPr>
              <a:t>z</a:t>
            </a:r>
            <a:r>
              <a:rPr lang="en-US" sz="2200" b="1" dirty="0" smtClean="0">
                <a:solidFill>
                  <a:schemeClr val="bg1"/>
                </a:solidFill>
              </a:rPr>
              <a:t>oom:bit là gì</a:t>
            </a:r>
            <a:endParaRPr lang="en-US" sz="2200" b="1" dirty="0">
              <a:solidFill>
                <a:schemeClr val="bg1"/>
              </a:solidFill>
            </a:endParaRPr>
          </a:p>
        </p:txBody>
      </p:sp>
      <p:cxnSp>
        <p:nvCxnSpPr>
          <p:cNvPr id="13" name="Straight Connector 12"/>
          <p:cNvCxnSpPr/>
          <p:nvPr/>
        </p:nvCxnSpPr>
        <p:spPr>
          <a:xfrm>
            <a:off x="5554151" y="2955235"/>
            <a:ext cx="25444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0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Box 2"/>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DC Motor</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14.1 Giới thiệu</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708193" y="1913962"/>
            <a:ext cx="7629775" cy="707886"/>
          </a:xfrm>
          <a:prstGeom prst="rect">
            <a:avLst/>
          </a:prstGeom>
          <a:noFill/>
        </p:spPr>
        <p:txBody>
          <a:bodyPr wrap="square" rtlCol="0">
            <a:spAutoFit/>
          </a:bodyPr>
          <a:lstStyle/>
          <a:p>
            <a:r>
              <a:rPr lang="en-US" sz="2000" b="1" dirty="0" smtClean="0">
                <a:cs typeface="Arial" panose="020B0604020202020204" pitchFamily="34" charset="0"/>
              </a:rPr>
              <a:t>DC Motor </a:t>
            </a:r>
            <a:r>
              <a:rPr lang="en-US" sz="2000" dirty="0" smtClean="0">
                <a:cs typeface="Arial" panose="020B0604020202020204" pitchFamily="34" charset="0"/>
              </a:rPr>
              <a:t>là 2 động cơ sử dụng nguồn điện 1 chiều DC được gắn thêm 2 bánh xe, điều khiển bởi bo mạch </a:t>
            </a:r>
            <a:r>
              <a:rPr lang="en-US" sz="2000" dirty="0" smtClean="0">
                <a:cs typeface="Arial" panose="020B0604020202020204" pitchFamily="34" charset="0"/>
              </a:rPr>
              <a:t>reka:bit</a:t>
            </a:r>
            <a:endParaRPr lang="en-US" sz="20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708193" y="3137048"/>
            <a:ext cx="7983064" cy="2810267"/>
          </a:xfrm>
          <a:prstGeom prst="rect">
            <a:avLst/>
          </a:prstGeom>
        </p:spPr>
      </p:pic>
    </p:spTree>
    <p:extLst>
      <p:ext uri="{BB962C8B-B14F-4D97-AF65-F5344CB8AC3E}">
        <p14:creationId xmlns:p14="http://schemas.microsoft.com/office/powerpoint/2010/main" val="70880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Box 2"/>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DC Motor</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14.1 Giới thiệu</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708193" y="1913962"/>
            <a:ext cx="7629775" cy="1015663"/>
          </a:xfrm>
          <a:prstGeom prst="rect">
            <a:avLst/>
          </a:prstGeom>
          <a:noFill/>
        </p:spPr>
        <p:txBody>
          <a:bodyPr wrap="square" rtlCol="0">
            <a:spAutoFit/>
          </a:bodyPr>
          <a:lstStyle/>
          <a:p>
            <a:r>
              <a:rPr lang="en-US" sz="2000" b="1" dirty="0" smtClean="0">
                <a:cs typeface="Arial" panose="020B0604020202020204" pitchFamily="34" charset="0"/>
              </a:rPr>
              <a:t>DC Motor </a:t>
            </a:r>
            <a:r>
              <a:rPr lang="en-US" sz="2000" dirty="0" smtClean="0">
                <a:cs typeface="Arial" panose="020B0604020202020204" pitchFamily="34" charset="0"/>
              </a:rPr>
              <a:t>được kết nối với </a:t>
            </a:r>
            <a:r>
              <a:rPr lang="en-US" sz="2000" dirty="0" smtClean="0">
                <a:cs typeface="Arial" panose="020B0604020202020204" pitchFamily="34" charset="0"/>
              </a:rPr>
              <a:t>bo mạch reka:bit, bạn có thể sử dụng 4 nút màu trắng ở vị trí </a:t>
            </a:r>
            <a:r>
              <a:rPr lang="en-US" sz="2000" dirty="0">
                <a:cs typeface="Arial" panose="020B0604020202020204" pitchFamily="34" charset="0"/>
              </a:rPr>
              <a:t>MOTOR 1, MOTOR </a:t>
            </a:r>
            <a:r>
              <a:rPr lang="en-US" sz="2000" dirty="0" smtClean="0">
                <a:cs typeface="Arial" panose="020B0604020202020204" pitchFamily="34" charset="0"/>
              </a:rPr>
              <a:t>2 như hình dưới để test động cơ chạy tới, lùi xem có hoạt động không.</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708193" y="3253830"/>
            <a:ext cx="7840169" cy="2762636"/>
          </a:xfrm>
          <a:prstGeom prst="rect">
            <a:avLst/>
          </a:prstGeom>
        </p:spPr>
      </p:pic>
    </p:spTree>
    <p:extLst>
      <p:ext uri="{BB962C8B-B14F-4D97-AF65-F5344CB8AC3E}">
        <p14:creationId xmlns:p14="http://schemas.microsoft.com/office/powerpoint/2010/main" val="224098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Box 2"/>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DC Motor</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14.1 Giới thiệu</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708193" y="1913962"/>
            <a:ext cx="7629775" cy="1015663"/>
          </a:xfrm>
          <a:prstGeom prst="rect">
            <a:avLst/>
          </a:prstGeom>
          <a:noFill/>
        </p:spPr>
        <p:txBody>
          <a:bodyPr wrap="square" rtlCol="0">
            <a:spAutoFit/>
          </a:bodyPr>
          <a:lstStyle/>
          <a:p>
            <a:r>
              <a:rPr lang="en-US" sz="2000" b="1" dirty="0" smtClean="0">
                <a:cs typeface="Arial" panose="020B0604020202020204" pitchFamily="34" charset="0"/>
              </a:rPr>
              <a:t>DC Motor </a:t>
            </a:r>
            <a:r>
              <a:rPr lang="en-US" sz="2000" dirty="0" smtClean="0">
                <a:cs typeface="Arial" panose="020B0604020202020204" pitchFamily="34" charset="0"/>
              </a:rPr>
              <a:t>gắn 2 bánh làm bộ phận truyền động chính, kết hợp với bộ phận bi lăn gắn ở trước sẽ dễ dang điều khiển được xe di chuyển theo các hướng</a:t>
            </a:r>
            <a:endParaRPr 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708193" y="3398193"/>
            <a:ext cx="7897327" cy="2781688"/>
          </a:xfrm>
          <a:prstGeom prst="rect">
            <a:avLst/>
          </a:prstGeom>
        </p:spPr>
      </p:pic>
    </p:spTree>
    <p:extLst>
      <p:ext uri="{BB962C8B-B14F-4D97-AF65-F5344CB8AC3E}">
        <p14:creationId xmlns:p14="http://schemas.microsoft.com/office/powerpoint/2010/main" val="333955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Cách điều khiển</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707886"/>
          </a:xfrm>
          <a:prstGeom prst="rect">
            <a:avLst/>
          </a:prstGeom>
          <a:noFill/>
        </p:spPr>
        <p:txBody>
          <a:bodyPr wrap="square" rtlCol="0">
            <a:spAutoFit/>
          </a:bodyPr>
          <a:lstStyle/>
          <a:p>
            <a:r>
              <a:rPr lang="en-US" sz="2000" dirty="0" smtClean="0">
                <a:cs typeface="Arial" panose="020B0604020202020204" pitchFamily="34" charset="0"/>
              </a:rPr>
              <a:t>Để điều khiển được 2 động cơ DC Motor bạn cần cài đặt Extentions zoombit như bài học trước.</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37551" y="2526819"/>
            <a:ext cx="6876379" cy="3840437"/>
          </a:xfrm>
          <a:prstGeom prst="rect">
            <a:avLst/>
          </a:prstGeom>
        </p:spPr>
      </p:pic>
    </p:spTree>
    <p:extLst>
      <p:ext uri="{BB962C8B-B14F-4D97-AF65-F5344CB8AC3E}">
        <p14:creationId xmlns:p14="http://schemas.microsoft.com/office/powerpoint/2010/main" val="131898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a:t>
            </a:r>
            <a:r>
              <a:rPr lang="en-US" sz="2400" b="1" dirty="0" smtClean="0">
                <a:solidFill>
                  <a:srgbClr val="64C7E9"/>
                </a:solidFill>
                <a:latin typeface="UTM Helve" panose="02040603050506020204" pitchFamily="18" charset="0"/>
                <a:ea typeface="Roboto" pitchFamily="2" charset="0"/>
              </a:rPr>
              <a:t>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400110"/>
          </a:xfrm>
          <a:prstGeom prst="rect">
            <a:avLst/>
          </a:prstGeom>
          <a:noFill/>
        </p:spPr>
        <p:txBody>
          <a:bodyPr wrap="square" rtlCol="0">
            <a:spAutoFit/>
          </a:bodyPr>
          <a:lstStyle/>
          <a:p>
            <a:r>
              <a:rPr lang="en-US" sz="2000" dirty="0" smtClean="0">
                <a:cs typeface="Arial" panose="020B0604020202020204" pitchFamily="34" charset="0"/>
              </a:rPr>
              <a:t>Click chọn extention zoombit, đợi một lúc chương trình cài đặt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55297" y="2219043"/>
            <a:ext cx="1667108" cy="885949"/>
          </a:xfrm>
          <a:prstGeom prst="rect">
            <a:avLst/>
          </a:prstGeom>
        </p:spPr>
      </p:pic>
      <p:sp>
        <p:nvSpPr>
          <p:cNvPr id="10" name="TextBox 9"/>
          <p:cNvSpPr txBox="1"/>
          <p:nvPr/>
        </p:nvSpPr>
        <p:spPr>
          <a:xfrm>
            <a:off x="2681430" y="2024189"/>
            <a:ext cx="4942380" cy="707886"/>
          </a:xfrm>
          <a:prstGeom prst="rect">
            <a:avLst/>
          </a:prstGeom>
          <a:noFill/>
        </p:spPr>
        <p:txBody>
          <a:bodyPr wrap="square" rtlCol="0">
            <a:spAutoFit/>
          </a:bodyPr>
          <a:lstStyle/>
          <a:p>
            <a:r>
              <a:rPr lang="en-US" sz="2000" dirty="0" smtClean="0">
                <a:cs typeface="Arial" panose="020B0604020202020204" pitchFamily="34" charset="0"/>
              </a:rPr>
              <a:t>Cài xong bạn sẽ thấy nó có thêm 2 khối như hình bên.</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2681430" y="2781826"/>
            <a:ext cx="6184274" cy="369332"/>
          </a:xfrm>
          <a:prstGeom prst="rect">
            <a:avLst/>
          </a:prstGeom>
          <a:noFill/>
        </p:spPr>
        <p:txBody>
          <a:bodyPr wrap="square" rtlCol="0">
            <a:spAutoFit/>
          </a:bodyPr>
          <a:lstStyle/>
          <a:p>
            <a:r>
              <a:rPr lang="en-US" i="1" dirty="0" smtClean="0">
                <a:cs typeface="Arial" panose="020B0604020202020204" pitchFamily="34" charset="0"/>
              </a:rPr>
              <a:t>Lưu ý: cài đặt này chỉ có hiệu lực trong phạm vi một project</a:t>
            </a:r>
            <a:endParaRPr lang="en-US" i="1" dirty="0">
              <a:latin typeface="Arial" panose="020B0604020202020204" pitchFamily="34" charset="0"/>
              <a:cs typeface="Arial" panose="020B0604020202020204" pitchFamily="34" charset="0"/>
            </a:endParaRPr>
          </a:p>
        </p:txBody>
      </p:sp>
      <p:sp>
        <p:nvSpPr>
          <p:cNvPr id="12" name="Rectangle 11"/>
          <p:cNvSpPr/>
          <p:nvPr/>
        </p:nvSpPr>
        <p:spPr>
          <a:xfrm>
            <a:off x="755297" y="36741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4594" y="3555968"/>
            <a:ext cx="7762295" cy="707886"/>
          </a:xfrm>
          <a:prstGeom prst="rect">
            <a:avLst/>
          </a:prstGeom>
          <a:noFill/>
        </p:spPr>
        <p:txBody>
          <a:bodyPr wrap="square" rtlCol="0">
            <a:spAutoFit/>
          </a:bodyPr>
          <a:lstStyle/>
          <a:p>
            <a:r>
              <a:rPr lang="en-US" sz="2000" dirty="0" smtClean="0">
                <a:cs typeface="Arial" panose="020B0604020202020204" pitchFamily="34" charset="0"/>
              </a:rPr>
              <a:t>2 khối này sẽ chứa các block để giúp cho chúng ta tương tác đến tất cả thành phần có trên zoom:bit và reka:bit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67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DC Motor và MakeCode</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473627" y="1280136"/>
            <a:ext cx="8074025" cy="707886"/>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a:t>
            </a:r>
            <a:r>
              <a:rPr lang="en-US" sz="2000" dirty="0" smtClean="0">
                <a:cs typeface="Arial" panose="020B0604020202020204" pitchFamily="34" charset="0"/>
              </a:rPr>
              <a:t>DC Motor với các Block</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18760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088124"/>
            <a:ext cx="3436673" cy="400110"/>
          </a:xfrm>
          <a:prstGeom prst="rect">
            <a:avLst/>
          </a:prstGeom>
          <a:noFill/>
        </p:spPr>
        <p:txBody>
          <a:bodyPr wrap="square" rtlCol="0">
            <a:spAutoFit/>
          </a:bodyPr>
          <a:lstStyle/>
          <a:p>
            <a:r>
              <a:rPr lang="en-US" sz="2000" b="1" dirty="0" smtClean="0">
                <a:cs typeface="Arial" panose="020B0604020202020204" pitchFamily="34" charset="0"/>
              </a:rPr>
              <a:t>brake: </a:t>
            </a:r>
            <a:r>
              <a:rPr lang="en-US" sz="2000" dirty="0" smtClean="0">
                <a:cs typeface="Arial" panose="020B0604020202020204" pitchFamily="34" charset="0"/>
              </a:rPr>
              <a:t>là phanh</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27247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24201" y="2559052"/>
            <a:ext cx="3436673" cy="1015663"/>
          </a:xfrm>
          <a:prstGeom prst="rect">
            <a:avLst/>
          </a:prstGeom>
          <a:noFill/>
        </p:spPr>
        <p:txBody>
          <a:bodyPr wrap="square" rtlCol="0">
            <a:spAutoFit/>
          </a:bodyPr>
          <a:lstStyle/>
          <a:p>
            <a:r>
              <a:rPr lang="en-US" sz="2000" b="1" dirty="0">
                <a:cs typeface="Arial" panose="020B0604020202020204" pitchFamily="34" charset="0"/>
              </a:rPr>
              <a:t>m</a:t>
            </a:r>
            <a:r>
              <a:rPr lang="en-US" sz="2000" b="1" dirty="0" smtClean="0">
                <a:cs typeface="Arial" panose="020B0604020202020204" pitchFamily="34" charset="0"/>
              </a:rPr>
              <a:t>ove forward/backward at speed: </a:t>
            </a:r>
            <a:r>
              <a:rPr lang="en-US" sz="2000" dirty="0" smtClean="0">
                <a:cs typeface="Arial" panose="020B0604020202020204" pitchFamily="34" charset="0"/>
              </a:rPr>
              <a:t>di chuyển tới hoặc lùi với tốc độ tùy chọn</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83221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666475"/>
            <a:ext cx="3436673" cy="707886"/>
          </a:xfrm>
          <a:prstGeom prst="rect">
            <a:avLst/>
          </a:prstGeom>
          <a:noFill/>
        </p:spPr>
        <p:txBody>
          <a:bodyPr wrap="square" rtlCol="0">
            <a:spAutoFit/>
          </a:bodyPr>
          <a:lstStyle/>
          <a:p>
            <a:r>
              <a:rPr lang="en-US" sz="2000" b="1" dirty="0" smtClean="0">
                <a:cs typeface="Arial" panose="020B0604020202020204" pitchFamily="34" charset="0"/>
              </a:rPr>
              <a:t>Turn left/right at speed: </a:t>
            </a:r>
            <a:r>
              <a:rPr lang="en-US" sz="2000" dirty="0" smtClean="0">
                <a:cs typeface="Arial" panose="020B0604020202020204" pitchFamily="34" charset="0"/>
              </a:rPr>
              <a:t>rẻ trái/phải với tốc độ tùy chọn</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644352" y="461946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24201" y="4519983"/>
            <a:ext cx="3436673" cy="1015663"/>
          </a:xfrm>
          <a:prstGeom prst="rect">
            <a:avLst/>
          </a:prstGeom>
          <a:noFill/>
        </p:spPr>
        <p:txBody>
          <a:bodyPr wrap="square" rtlCol="0">
            <a:spAutoFit/>
          </a:bodyPr>
          <a:lstStyle/>
          <a:p>
            <a:r>
              <a:rPr lang="en-US" sz="2000" b="1" dirty="0" smtClean="0">
                <a:cs typeface="Arial" panose="020B0604020202020204" pitchFamily="34" charset="0"/>
              </a:rPr>
              <a:t>Set motors speed: left 0 rigth 0: </a:t>
            </a:r>
            <a:r>
              <a:rPr lang="en-US" sz="2000" dirty="0" smtClean="0">
                <a:cs typeface="Arial" panose="020B0604020202020204" pitchFamily="34" charset="0"/>
              </a:rPr>
              <a:t>thiết lập tốc độ theo từng motor left hoặc right</a:t>
            </a:r>
            <a:endParaRPr lang="en-US" dirty="0">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2"/>
          <a:stretch>
            <a:fillRect/>
          </a:stretch>
        </p:blipFill>
        <p:spPr>
          <a:xfrm>
            <a:off x="4938027" y="2011598"/>
            <a:ext cx="3399941" cy="2928865"/>
          </a:xfrm>
          <a:prstGeom prst="rect">
            <a:avLst/>
          </a:prstGeom>
        </p:spPr>
      </p:pic>
      <p:sp>
        <p:nvSpPr>
          <p:cNvPr id="23" name="TextBox 22"/>
          <p:cNvSpPr txBox="1"/>
          <p:nvPr/>
        </p:nvSpPr>
        <p:spPr>
          <a:xfrm>
            <a:off x="924201" y="5619913"/>
            <a:ext cx="7968008" cy="707886"/>
          </a:xfrm>
          <a:prstGeom prst="rect">
            <a:avLst/>
          </a:prstGeom>
          <a:noFill/>
        </p:spPr>
        <p:txBody>
          <a:bodyPr wrap="square" rtlCol="0">
            <a:spAutoFit/>
          </a:bodyPr>
          <a:lstStyle/>
          <a:p>
            <a:r>
              <a:rPr lang="en-US" sz="2000" dirty="0" smtClean="0">
                <a:cs typeface="Arial" panose="020B0604020202020204" pitchFamily="34" charset="0"/>
              </a:rPr>
              <a:t>Bằng cách này bạn có thể cho xe rẻ trái hoặc rẻ phải mà không cần sử dụng block turn left/right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58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352" y="26063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480368"/>
            <a:ext cx="3436673" cy="707886"/>
          </a:xfrm>
          <a:prstGeom prst="rect">
            <a:avLst/>
          </a:prstGeom>
          <a:noFill/>
        </p:spPr>
        <p:txBody>
          <a:bodyPr wrap="square" rtlCol="0">
            <a:spAutoFit/>
          </a:bodyPr>
          <a:lstStyle/>
          <a:p>
            <a:r>
              <a:rPr lang="en-US" sz="2000" dirty="0" smtClean="0">
                <a:cs typeface="Arial" panose="020B0604020202020204" pitchFamily="34" charset="0"/>
              </a:rPr>
              <a:t>Nhấn nút A thì </a:t>
            </a:r>
            <a:r>
              <a:rPr lang="en-US" sz="2000" dirty="0" smtClean="0">
                <a:cs typeface="Arial" panose="020B0604020202020204" pitchFamily="34" charset="0"/>
              </a:rPr>
              <a:t>cho xe rẻ phải</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382109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2" y="4653371"/>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khiển DC Motor</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5" name="TextBox 24"/>
          <p:cNvSpPr txBox="1"/>
          <p:nvPr/>
        </p:nvSpPr>
        <p:spPr>
          <a:xfrm>
            <a:off x="924201" y="3689513"/>
            <a:ext cx="3436673" cy="400110"/>
          </a:xfrm>
          <a:prstGeom prst="rect">
            <a:avLst/>
          </a:prstGeom>
          <a:noFill/>
        </p:spPr>
        <p:txBody>
          <a:bodyPr wrap="square" rtlCol="0">
            <a:spAutoFit/>
          </a:bodyPr>
          <a:lstStyle/>
          <a:p>
            <a:r>
              <a:rPr lang="en-US" sz="2000" dirty="0" smtClean="0">
                <a:cs typeface="Arial" panose="020B0604020202020204" pitchFamily="34" charset="0"/>
              </a:rPr>
              <a:t>Nhấn nút B thì </a:t>
            </a:r>
            <a:r>
              <a:rPr lang="en-US" sz="2000" dirty="0" smtClean="0">
                <a:cs typeface="Arial" panose="020B0604020202020204" pitchFamily="34" charset="0"/>
              </a:rPr>
              <a:t>cho xe rẻ trái</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4529445"/>
            <a:ext cx="3436673" cy="707886"/>
          </a:xfrm>
          <a:prstGeom prst="rect">
            <a:avLst/>
          </a:prstGeom>
          <a:noFill/>
        </p:spPr>
        <p:txBody>
          <a:bodyPr wrap="square" rtlCol="0">
            <a:spAutoFit/>
          </a:bodyPr>
          <a:lstStyle/>
          <a:p>
            <a:r>
              <a:rPr lang="en-US" sz="2000" dirty="0" smtClean="0">
                <a:cs typeface="Arial" panose="020B0604020202020204" pitchFamily="34" charset="0"/>
              </a:rPr>
              <a:t>Nhấn nút A+B thì </a:t>
            </a:r>
            <a:r>
              <a:rPr lang="en-US" sz="2000" dirty="0" smtClean="0">
                <a:cs typeface="Arial" panose="020B0604020202020204" pitchFamily="34" charset="0"/>
              </a:rPr>
              <a:t>cho xe chạy lùi</a:t>
            </a:r>
            <a:endParaRPr lang="en-US" dirty="0">
              <a:latin typeface="Arial" panose="020B0604020202020204" pitchFamily="34" charset="0"/>
              <a:cs typeface="Arial" panose="020B0604020202020204" pitchFamily="34" charset="0"/>
            </a:endParaRPr>
          </a:p>
        </p:txBody>
      </p:sp>
      <p:sp>
        <p:nvSpPr>
          <p:cNvPr id="18" name="TextBox 17"/>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DC Motor và MakeCode</a:t>
            </a:r>
            <a:endParaRPr lang="en-US" sz="2400" b="1" dirty="0">
              <a:solidFill>
                <a:srgbClr val="64C7E9"/>
              </a:solidFill>
              <a:latin typeface="UTM Helve" panose="02040603050506020204" pitchFamily="18" charset="0"/>
              <a:ea typeface="Roboto" pitchFamily="2" charset="0"/>
            </a:endParaRPr>
          </a:p>
        </p:txBody>
      </p:sp>
      <p:sp>
        <p:nvSpPr>
          <p:cNvPr id="19" name="Rectangle 18"/>
          <p:cNvSpPr/>
          <p:nvPr/>
        </p:nvSpPr>
        <p:spPr>
          <a:xfrm>
            <a:off x="644352" y="571354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24201" y="5589619"/>
            <a:ext cx="3436673" cy="707886"/>
          </a:xfrm>
          <a:prstGeom prst="rect">
            <a:avLst/>
          </a:prstGeom>
          <a:noFill/>
        </p:spPr>
        <p:txBody>
          <a:bodyPr wrap="square" rtlCol="0">
            <a:spAutoFit/>
          </a:bodyPr>
          <a:lstStyle/>
          <a:p>
            <a:r>
              <a:rPr lang="en-US" sz="2000" dirty="0" smtClean="0">
                <a:cs typeface="Arial" panose="020B0604020202020204" pitchFamily="34" charset="0"/>
              </a:rPr>
              <a:t>Chạm vào Logo thì cho xe chạy tới</a:t>
            </a:r>
            <a:endParaRPr lang="en-US" dirty="0">
              <a:latin typeface="Arial" panose="020B0604020202020204" pitchFamily="34" charset="0"/>
              <a:cs typeface="Arial" panose="020B0604020202020204" pitchFamily="34" charset="0"/>
            </a:endParaRPr>
          </a:p>
        </p:txBody>
      </p:sp>
      <p:sp>
        <p:nvSpPr>
          <p:cNvPr id="28" name="TextBox 27"/>
          <p:cNvSpPr txBox="1"/>
          <p:nvPr/>
        </p:nvSpPr>
        <p:spPr>
          <a:xfrm>
            <a:off x="542728" y="1797396"/>
            <a:ext cx="8074025" cy="400110"/>
          </a:xfrm>
          <a:prstGeom prst="rect">
            <a:avLst/>
          </a:prstGeom>
          <a:noFill/>
        </p:spPr>
        <p:txBody>
          <a:bodyPr wrap="square" rtlCol="0">
            <a:spAutoFit/>
          </a:bodyPr>
          <a:lstStyle/>
          <a:p>
            <a:r>
              <a:rPr lang="en-US" sz="2000" dirty="0" smtClean="0">
                <a:cs typeface="Arial" panose="020B0604020202020204" pitchFamily="34" charset="0"/>
              </a:rPr>
              <a:t>Chúng ta sử dụng các Inputs có trên micro:bit để điều khiển động cơ</a:t>
            </a:r>
            <a:endParaRPr lang="en-US" sz="2000" dirty="0">
              <a:latin typeface="Arial" panose="020B0604020202020204" pitchFamily="34" charset="0"/>
              <a:cs typeface="Arial" panose="020B0604020202020204" pitchFamily="34" charset="0"/>
            </a:endParaRPr>
          </a:p>
        </p:txBody>
      </p:sp>
      <p:grpSp>
        <p:nvGrpSpPr>
          <p:cNvPr id="13" name="Group 12"/>
          <p:cNvGrpSpPr/>
          <p:nvPr/>
        </p:nvGrpSpPr>
        <p:grpSpPr>
          <a:xfrm>
            <a:off x="4469229" y="2334082"/>
            <a:ext cx="2269775" cy="3963423"/>
            <a:chOff x="5622964" y="2261094"/>
            <a:chExt cx="2800741" cy="4890583"/>
          </a:xfrm>
        </p:grpSpPr>
        <p:pic>
          <p:nvPicPr>
            <p:cNvPr id="5" name="Picture 4"/>
            <p:cNvPicPr>
              <a:picLocks noChangeAspect="1"/>
            </p:cNvPicPr>
            <p:nvPr/>
          </p:nvPicPr>
          <p:blipFill>
            <a:blip r:embed="rId3"/>
            <a:stretch>
              <a:fillRect/>
            </a:stretch>
          </p:blipFill>
          <p:spPr>
            <a:xfrm>
              <a:off x="5623203" y="2261094"/>
              <a:ext cx="2295845" cy="1219370"/>
            </a:xfrm>
            <a:prstGeom prst="rect">
              <a:avLst/>
            </a:prstGeom>
          </p:spPr>
        </p:pic>
        <p:pic>
          <p:nvPicPr>
            <p:cNvPr id="9" name="Picture 8"/>
            <p:cNvPicPr>
              <a:picLocks noChangeAspect="1"/>
            </p:cNvPicPr>
            <p:nvPr/>
          </p:nvPicPr>
          <p:blipFill>
            <a:blip r:embed="rId4"/>
            <a:stretch>
              <a:fillRect/>
            </a:stretch>
          </p:blipFill>
          <p:spPr>
            <a:xfrm>
              <a:off x="5622964" y="3544052"/>
              <a:ext cx="2248214" cy="1219370"/>
            </a:xfrm>
            <a:prstGeom prst="rect">
              <a:avLst/>
            </a:prstGeom>
          </p:spPr>
        </p:pic>
        <p:pic>
          <p:nvPicPr>
            <p:cNvPr id="11" name="Picture 10"/>
            <p:cNvPicPr>
              <a:picLocks noChangeAspect="1"/>
            </p:cNvPicPr>
            <p:nvPr/>
          </p:nvPicPr>
          <p:blipFill>
            <a:blip r:embed="rId5"/>
            <a:stretch>
              <a:fillRect/>
            </a:stretch>
          </p:blipFill>
          <p:spPr>
            <a:xfrm>
              <a:off x="5622964" y="4770095"/>
              <a:ext cx="2715004" cy="1190791"/>
            </a:xfrm>
            <a:prstGeom prst="rect">
              <a:avLst/>
            </a:prstGeom>
          </p:spPr>
        </p:pic>
        <p:pic>
          <p:nvPicPr>
            <p:cNvPr id="12" name="Picture 11"/>
            <p:cNvPicPr>
              <a:picLocks noChangeAspect="1"/>
            </p:cNvPicPr>
            <p:nvPr/>
          </p:nvPicPr>
          <p:blipFill>
            <a:blip r:embed="rId6"/>
            <a:stretch>
              <a:fillRect/>
            </a:stretch>
          </p:blipFill>
          <p:spPr>
            <a:xfrm>
              <a:off x="5622964" y="5960886"/>
              <a:ext cx="2800741" cy="1190791"/>
            </a:xfrm>
            <a:prstGeom prst="rect">
              <a:avLst/>
            </a:prstGeom>
          </p:spPr>
        </p:pic>
      </p:gr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3526" y="4143208"/>
            <a:ext cx="2256249" cy="2120535"/>
          </a:xfrm>
          <a:prstGeom prst="rect">
            <a:avLst/>
          </a:prstGeom>
        </p:spPr>
      </p:pic>
      <p:sp>
        <p:nvSpPr>
          <p:cNvPr id="16" name="Rounded Rectangular Callout 15"/>
          <p:cNvSpPr/>
          <p:nvPr/>
        </p:nvSpPr>
        <p:spPr>
          <a:xfrm rot="21134127">
            <a:off x="6522954" y="2765815"/>
            <a:ext cx="2017885" cy="1260727"/>
          </a:xfrm>
          <a:prstGeom prst="wedgeRoundRectCallout">
            <a:avLst>
              <a:gd name="adj1" fmla="val -20833"/>
              <a:gd name="adj2" fmla="val 77216"/>
              <a:gd name="adj3" fmla="val 16667"/>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Chạy thôi nào !!!!!!!!</a:t>
            </a:r>
            <a:endParaRPr lang="en-US" dirty="0"/>
          </a:p>
        </p:txBody>
      </p:sp>
    </p:spTree>
    <p:extLst>
      <p:ext uri="{BB962C8B-B14F-4D97-AF65-F5344CB8AC3E}">
        <p14:creationId xmlns:p14="http://schemas.microsoft.com/office/powerpoint/2010/main" val="996229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748</TotalTime>
  <Words>1001</Words>
  <Application>Microsoft Office PowerPoint</Application>
  <PresentationFormat>On-screen Show (4:3)</PresentationFormat>
  <Paragraphs>97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-apple-system</vt:lpstr>
      <vt:lpstr>Arial</vt:lpstr>
      <vt:lpstr>Calibri</vt:lpstr>
      <vt:lpstr>GT Walsheim Bold</vt:lpstr>
      <vt:lpstr>Roboto</vt:lpstr>
      <vt:lpstr>Roboto Condensed</vt:lpstr>
      <vt:lpstr>ui-monospace</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380</cp:revision>
  <dcterms:created xsi:type="dcterms:W3CDTF">2023-04-21T02:43:36Z</dcterms:created>
  <dcterms:modified xsi:type="dcterms:W3CDTF">2023-05-25T03:25:17Z</dcterms:modified>
</cp:coreProperties>
</file>