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83" r:id="rId3"/>
    <p:sldId id="260" r:id="rId4"/>
    <p:sldId id="282" r:id="rId5"/>
    <p:sldId id="284" r:id="rId6"/>
    <p:sldId id="287" r:id="rId7"/>
    <p:sldId id="288" r:id="rId8"/>
    <p:sldId id="289" r:id="rId9"/>
    <p:sldId id="290" r:id="rId10"/>
    <p:sldId id="266" r:id="rId11"/>
    <p:sldId id="268" r:id="rId12"/>
    <p:sldId id="277" r:id="rId13"/>
    <p:sldId id="29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14</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DC Motor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377318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280097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3505477"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2028427"/>
            <a:ext cx="7118507"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Dùng zoom:bit giả lập một xe cấp cứu với yêu cầu như sau: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4294682" y="281140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ector an ambulance travels to call a sick patient. fla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15" y="2747434"/>
            <a:ext cx="4045867" cy="385197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4532436" y="3583957"/>
            <a:ext cx="3979607" cy="186492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Để tăng sự thu hút của mọi người và nhường đường để xe chạy, </a:t>
            </a:r>
            <a:r>
              <a:rPr lang="en-US" sz="2000" b="0" dirty="0" smtClean="0">
                <a:solidFill>
                  <a:schemeClr val="tx1">
                    <a:lumMod val="95000"/>
                    <a:lumOff val="5000"/>
                  </a:schemeClr>
                </a:solidFill>
                <a:ea typeface="Roboto Condensed" pitchFamily="2" charset="0"/>
              </a:rPr>
              <a:t>bạn </a:t>
            </a:r>
            <a:r>
              <a:rPr lang="vi-VN" sz="2000" b="0" dirty="0" smtClean="0">
                <a:solidFill>
                  <a:schemeClr val="tx1">
                    <a:lumMod val="95000"/>
                    <a:lumOff val="5000"/>
                  </a:schemeClr>
                </a:solidFill>
                <a:ea typeface="Roboto Condensed" pitchFamily="2" charset="0"/>
              </a:rPr>
              <a:t>có </a:t>
            </a:r>
            <a:r>
              <a:rPr lang="vi-VN" sz="2000" b="0" dirty="0">
                <a:solidFill>
                  <a:schemeClr val="tx1">
                    <a:lumMod val="95000"/>
                    <a:lumOff val="5000"/>
                  </a:schemeClr>
                </a:solidFill>
                <a:ea typeface="Roboto Condensed" pitchFamily="2" charset="0"/>
              </a:rPr>
              <a:t>thể vừa cho </a:t>
            </a:r>
            <a:r>
              <a:rPr lang="vi-VN" sz="2000" b="0" dirty="0" smtClean="0">
                <a:solidFill>
                  <a:schemeClr val="tx1">
                    <a:lumMod val="95000"/>
                    <a:lumOff val="5000"/>
                  </a:schemeClr>
                </a:solidFill>
                <a:ea typeface="Roboto Condensed" pitchFamily="2" charset="0"/>
              </a:rPr>
              <a:t>đèn</a:t>
            </a:r>
            <a:r>
              <a:rPr lang="en-US" sz="2000" b="0" dirty="0" smtClean="0">
                <a:solidFill>
                  <a:schemeClr val="tx1">
                    <a:lumMod val="95000"/>
                    <a:lumOff val="5000"/>
                  </a:schemeClr>
                </a:solidFill>
                <a:ea typeface="Roboto Condensed" pitchFamily="2" charset="0"/>
              </a:rPr>
              <a:t> RGB LED</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nhấp </a:t>
            </a:r>
            <a:r>
              <a:rPr lang="vi-VN" sz="2000" b="0" dirty="0" smtClean="0">
                <a:solidFill>
                  <a:schemeClr val="tx1">
                    <a:lumMod val="95000"/>
                    <a:lumOff val="5000"/>
                  </a:schemeClr>
                </a:solidFill>
                <a:ea typeface="Roboto Condensed" pitchFamily="2" charset="0"/>
              </a:rPr>
              <a:t>nháy</a:t>
            </a:r>
            <a:r>
              <a:rPr lang="en-US" sz="2000" b="0" dirty="0" smtClean="0">
                <a:solidFill>
                  <a:schemeClr val="tx1">
                    <a:lumMod val="95000"/>
                    <a:lumOff val="5000"/>
                  </a:schemeClr>
                </a:solidFill>
                <a:ea typeface="Roboto Condensed" pitchFamily="2" charset="0"/>
              </a:rPr>
              <a:t> liên tục</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vừa phát ra tiếng còi báo </a:t>
            </a:r>
            <a:r>
              <a:rPr lang="vi-VN" sz="2000" b="0" dirty="0" smtClean="0">
                <a:solidFill>
                  <a:schemeClr val="tx1">
                    <a:lumMod val="95000"/>
                    <a:lumOff val="5000"/>
                  </a:schemeClr>
                </a:solidFill>
                <a:ea typeface="Roboto Condensed" pitchFamily="2" charset="0"/>
              </a:rPr>
              <a:t>động</a:t>
            </a:r>
            <a:r>
              <a:rPr lang="en-US" sz="2000" b="0" dirty="0" smtClean="0">
                <a:solidFill>
                  <a:schemeClr val="tx1">
                    <a:lumMod val="95000"/>
                    <a:lumOff val="5000"/>
                  </a:schemeClr>
                </a:solidFill>
                <a:ea typeface="Roboto Condensed" pitchFamily="2" charset="0"/>
              </a:rPr>
              <a:t> tò te to tè bằng các khối âm thanh</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4294682" y="372741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532436" y="2685384"/>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A thì bắt đầu nháy 2 đền LED RGB với màu Đỏ</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4294682" y="572687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4532436" y="5600862"/>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B để tắt đèn và âm thanh</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785694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40364"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Lái xe an </a:t>
            </a:r>
            <a:r>
              <a:rPr lang="vi-VN" sz="2400" b="1" dirty="0" smtClean="0">
                <a:solidFill>
                  <a:schemeClr val="tx1">
                    <a:lumMod val="85000"/>
                    <a:lumOff val="15000"/>
                  </a:schemeClr>
                </a:solidFill>
                <a:latin typeface="UTM Helve" panose="02040603050506020204" pitchFamily="18" charset="0"/>
                <a:ea typeface="Roboto" pitchFamily="2" charset="0"/>
              </a:rPr>
              <a:t>toàn</a:t>
            </a:r>
            <a:r>
              <a:rPr lang="en-US" sz="2400" b="1" dirty="0" smtClean="0">
                <a:solidFill>
                  <a:schemeClr val="tx1">
                    <a:lumMod val="85000"/>
                    <a:lumOff val="15000"/>
                  </a:schemeClr>
                </a:solidFill>
                <a:latin typeface="UTM Helve" panose="02040603050506020204" pitchFamily="18" charset="0"/>
                <a:ea typeface="Roboto" pitchFamily="2" charset="0"/>
              </a:rPr>
              <a:t> với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677371" y="1964950"/>
            <a:ext cx="4879235" cy="73838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Để đảm bảo an toàn khi tham gia giao thông, bạn hãy lập trình cho zoom:bit:</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70921" y="29127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008675" y="3505698"/>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Rẻ trái hay phải thì bật và nháy đèn RGB LED bên tương ứng với màu Cam</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70921" y="36491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1008675" y="2769333"/>
            <a:ext cx="4451221" cy="6703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Tự động </a:t>
            </a:r>
            <a:r>
              <a:rPr lang="vi-VN" sz="2000" b="0" dirty="0" smtClean="0">
                <a:solidFill>
                  <a:schemeClr val="tx1">
                    <a:lumMod val="95000"/>
                    <a:lumOff val="5000"/>
                  </a:schemeClr>
                </a:solidFill>
                <a:ea typeface="Roboto Condensed" pitchFamily="2" charset="0"/>
              </a:rPr>
              <a:t>Bật </a:t>
            </a:r>
            <a:r>
              <a:rPr lang="vi-VN" sz="2000" b="0" dirty="0">
                <a:solidFill>
                  <a:schemeClr val="tx1">
                    <a:lumMod val="95000"/>
                    <a:lumOff val="5000"/>
                  </a:schemeClr>
                </a:solidFill>
                <a:ea typeface="Roboto Condensed" pitchFamily="2" charset="0"/>
              </a:rPr>
              <a:t>2 đèn trước lên khi trời tối</a:t>
            </a:r>
            <a:endParaRPr lang="en-US" sz="2000"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1008675" y="4509236"/>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Có thể thêm tín hiệu âm thanh khi rẻ, và hiển thị mũi tên theo hướng rẻ trái hay phải</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770921" y="465269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70921" y="5671798"/>
            <a:ext cx="7928251" cy="76875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Bạn hãy viết thuật toán trước khi thực hiện chương trình với MakeCode</a:t>
            </a:r>
            <a:endParaRPr lang="en-US" dirty="0"/>
          </a:p>
        </p:txBody>
      </p:sp>
      <p:pic>
        <p:nvPicPr>
          <p:cNvPr id="7" name="Picture 6"/>
          <p:cNvPicPr>
            <a:picLocks noChangeAspect="1"/>
          </p:cNvPicPr>
          <p:nvPr/>
        </p:nvPicPr>
        <p:blipFill>
          <a:blip r:embed="rId3"/>
          <a:stretch>
            <a:fillRect/>
          </a:stretch>
        </p:blipFill>
        <p:spPr>
          <a:xfrm>
            <a:off x="5975438" y="3104514"/>
            <a:ext cx="2362530" cy="2410161"/>
          </a:xfrm>
          <a:prstGeom prst="rect">
            <a:avLst/>
          </a:prstGeom>
        </p:spPr>
      </p:pic>
      <p:pic>
        <p:nvPicPr>
          <p:cNvPr id="8" name="Picture 7"/>
          <p:cNvPicPr>
            <a:picLocks noChangeAspect="1"/>
          </p:cNvPicPr>
          <p:nvPr/>
        </p:nvPicPr>
        <p:blipFill>
          <a:blip r:embed="rId4"/>
          <a:stretch>
            <a:fillRect/>
          </a:stretch>
        </p:blipFill>
        <p:spPr>
          <a:xfrm>
            <a:off x="5975438" y="1303902"/>
            <a:ext cx="2505953" cy="1655557"/>
          </a:xfrm>
          <a:prstGeom prst="rect">
            <a:avLst/>
          </a:prstGeom>
        </p:spPr>
      </p:pic>
    </p:spTree>
    <p:extLst>
      <p:ext uri="{BB962C8B-B14F-4D97-AF65-F5344CB8AC3E}">
        <p14:creationId xmlns:p14="http://schemas.microsoft.com/office/powerpoint/2010/main" val="14480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708193" y="1383403"/>
            <a:ext cx="7629775" cy="707886"/>
          </a:xfrm>
          <a:prstGeom prst="rect">
            <a:avLst/>
          </a:prstGeom>
          <a:noFill/>
        </p:spPr>
        <p:txBody>
          <a:bodyPr wrap="square" rtlCol="0">
            <a:spAutoFit/>
          </a:bodyPr>
          <a:lstStyle/>
          <a:p>
            <a:r>
              <a:rPr lang="vi-VN" sz="2000" b="1" dirty="0">
                <a:cs typeface="Arial" panose="020B0604020202020204" pitchFamily="34" charset="0"/>
              </a:rPr>
              <a:t>Head Light </a:t>
            </a:r>
            <a:r>
              <a:rPr lang="en-US" sz="2000" dirty="0" smtClean="0">
                <a:cs typeface="Arial" panose="020B0604020202020204" pitchFamily="34" charset="0"/>
              </a:rPr>
              <a:t>chính là 2 đèn trước của zoom:bit </a:t>
            </a:r>
            <a:r>
              <a:rPr lang="vi-VN" sz="2000" dirty="0" smtClean="0">
                <a:cs typeface="Arial" panose="020B0604020202020204" pitchFamily="34" charset="0"/>
              </a:rPr>
              <a:t>và </a:t>
            </a:r>
            <a:r>
              <a:rPr lang="vi-VN" sz="2000" b="1" dirty="0">
                <a:cs typeface="Arial" panose="020B0604020202020204" pitchFamily="34" charset="0"/>
              </a:rPr>
              <a:t>RGB </a:t>
            </a:r>
            <a:r>
              <a:rPr lang="vi-VN" sz="2000" b="1" dirty="0" smtClean="0">
                <a:cs typeface="Arial" panose="020B0604020202020204" pitchFamily="34" charset="0"/>
              </a:rPr>
              <a:t>LED</a:t>
            </a:r>
            <a:r>
              <a:rPr lang="en-US" sz="2000" b="1" dirty="0" smtClean="0">
                <a:cs typeface="Arial" panose="020B0604020202020204" pitchFamily="34" charset="0"/>
              </a:rPr>
              <a:t> </a:t>
            </a:r>
            <a:r>
              <a:rPr lang="en-US" sz="2000" dirty="0" smtClean="0">
                <a:cs typeface="Arial" panose="020B0604020202020204" pitchFamily="34" charset="0"/>
              </a:rPr>
              <a:t>là 2 đèn LED nhiều màu của bo mạch reka:bit</a:t>
            </a:r>
            <a:endParaRPr lang="en-US" sz="2000" dirty="0">
              <a:latin typeface="Arial" panose="020B0604020202020204" pitchFamily="34" charset="0"/>
              <a:cs typeface="Arial" panose="020B0604020202020204" pitchFamily="34" charset="0"/>
            </a:endParaRPr>
          </a:p>
        </p:txBody>
      </p:sp>
      <p:sp>
        <p:nvSpPr>
          <p:cNvPr id="18" name="TextBox 17"/>
          <p:cNvSpPr txBox="1"/>
          <p:nvPr/>
        </p:nvSpPr>
        <p:spPr>
          <a:xfrm>
            <a:off x="708193" y="2205038"/>
            <a:ext cx="7629775" cy="1015663"/>
          </a:xfrm>
          <a:prstGeom prst="rect">
            <a:avLst/>
          </a:prstGeom>
          <a:noFill/>
        </p:spPr>
        <p:txBody>
          <a:bodyPr wrap="square" rtlCol="0">
            <a:spAutoFit/>
          </a:bodyPr>
          <a:lstStyle/>
          <a:p>
            <a:r>
              <a:rPr lang="en-US" sz="2000" dirty="0" smtClean="0">
                <a:cs typeface="Arial" panose="020B0604020202020204" pitchFamily="34" charset="0"/>
              </a:rPr>
              <a:t>Để có thể điều khiển được 2 thành phần này chúng ta cần cài thêm một thư viện mở rộng (hay còn gọi là extentions) có thên mà </a:t>
            </a:r>
            <a:r>
              <a:rPr lang="en-US" sz="2000" b="1" dirty="0" smtClean="0">
                <a:cs typeface="Arial" panose="020B0604020202020204" pitchFamily="34" charset="0"/>
              </a:rPr>
              <a:t>zoombit</a:t>
            </a:r>
            <a:r>
              <a:rPr lang="en-US" sz="2000" dirty="0" smtClean="0">
                <a:cs typeface="Arial" panose="020B0604020202020204" pitchFamily="34" charset="0"/>
              </a:rPr>
              <a:t> (</a:t>
            </a:r>
            <a:r>
              <a:rPr lang="en-US" dirty="0" smtClean="0"/>
              <a:t>Cytron </a:t>
            </a:r>
            <a:r>
              <a:rPr lang="en-US" dirty="0"/>
              <a:t>ZOOM:bit Robot Car Kit for micro:bit)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933480" y="3334450"/>
            <a:ext cx="3277057" cy="2524477"/>
          </a:xfrm>
          <a:prstGeom prst="rect">
            <a:avLst/>
          </a:prstGeom>
        </p:spPr>
      </p:pic>
      <p:pic>
        <p:nvPicPr>
          <p:cNvPr id="10" name="Picture 9"/>
          <p:cNvPicPr>
            <a:picLocks noChangeAspect="1"/>
          </p:cNvPicPr>
          <p:nvPr/>
        </p:nvPicPr>
        <p:blipFill>
          <a:blip r:embed="rId3"/>
          <a:stretch>
            <a:fillRect/>
          </a:stretch>
        </p:blipFill>
        <p:spPr>
          <a:xfrm>
            <a:off x="5494295" y="3334450"/>
            <a:ext cx="2581635" cy="2667372"/>
          </a:xfrm>
          <a:prstGeom prst="rect">
            <a:avLst/>
          </a:prstGeom>
        </p:spPr>
      </p:pic>
      <p:sp>
        <p:nvSpPr>
          <p:cNvPr id="20" name="Title 1"/>
          <p:cNvSpPr txBox="1">
            <a:spLocks/>
          </p:cNvSpPr>
          <p:nvPr/>
        </p:nvSpPr>
        <p:spPr>
          <a:xfrm>
            <a:off x="1318206" y="5972676"/>
            <a:ext cx="2273134"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LED RGB</a:t>
            </a:r>
            <a:endParaRPr lang="en-US" sz="1800" i="1" dirty="0" smtClean="0">
              <a:solidFill>
                <a:schemeClr val="tx1">
                  <a:lumMod val="95000"/>
                  <a:lumOff val="5000"/>
                </a:schemeClr>
              </a:solidFill>
              <a:ea typeface="Roboto Condensed" pitchFamily="2" charset="0"/>
            </a:endParaRPr>
          </a:p>
        </p:txBody>
      </p:sp>
      <p:sp>
        <p:nvSpPr>
          <p:cNvPr id="22" name="Title 1"/>
          <p:cNvSpPr txBox="1">
            <a:spLocks/>
          </p:cNvSpPr>
          <p:nvPr/>
        </p:nvSpPr>
        <p:spPr>
          <a:xfrm>
            <a:off x="5494295" y="6001822"/>
            <a:ext cx="2557671"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trước Head Light</a:t>
            </a:r>
            <a:endParaRPr lang="en-US" sz="180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3248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707886"/>
          </a:xfrm>
          <a:prstGeom prst="rect">
            <a:avLst/>
          </a:prstGeom>
          <a:noFill/>
        </p:spPr>
        <p:txBody>
          <a:bodyPr wrap="square" rtlCol="0">
            <a:spAutoFit/>
          </a:bodyPr>
          <a:lstStyle/>
          <a:p>
            <a:r>
              <a:rPr lang="vi-VN" sz="2000" dirty="0">
                <a:cs typeface="Arial" panose="020B0604020202020204" pitchFamily="34" charset="0"/>
              </a:rPr>
              <a:t>Trong MakeCode --&gt; Chọn </a:t>
            </a:r>
            <a:r>
              <a:rPr lang="en-US" sz="2000" dirty="0" smtClean="0">
                <a:cs typeface="Arial" panose="020B0604020202020204" pitchFamily="34" charset="0"/>
              </a:rPr>
              <a:t>khối</a:t>
            </a:r>
            <a:r>
              <a:rPr lang="vi-VN" sz="2000" dirty="0" smtClean="0">
                <a:cs typeface="Arial" panose="020B0604020202020204" pitchFamily="34" charset="0"/>
              </a:rPr>
              <a:t> </a:t>
            </a:r>
            <a:r>
              <a:rPr lang="vi-VN" sz="2000" dirty="0">
                <a:cs typeface="Arial" panose="020B0604020202020204" pitchFamily="34" charset="0"/>
              </a:rPr>
              <a:t>Extentions -&gt; Sau đó </a:t>
            </a:r>
            <a:r>
              <a:rPr lang="vi-VN" sz="2000" dirty="0" smtClean="0">
                <a:cs typeface="Arial" panose="020B0604020202020204" pitchFamily="34" charset="0"/>
              </a:rPr>
              <a:t>tìm</a:t>
            </a:r>
            <a:r>
              <a:rPr lang="en-US" sz="2000" dirty="0" smtClean="0">
                <a:cs typeface="Arial" panose="020B0604020202020204" pitchFamily="34" charset="0"/>
              </a:rPr>
              <a:t> kiếm</a:t>
            </a:r>
            <a:r>
              <a:rPr lang="vi-VN" sz="2000" dirty="0" smtClean="0">
                <a:cs typeface="Arial" panose="020B0604020202020204" pitchFamily="34" charset="0"/>
              </a:rPr>
              <a:t> </a:t>
            </a:r>
            <a:r>
              <a:rPr lang="vi-VN" sz="2000" dirty="0">
                <a:cs typeface="Arial" panose="020B0604020202020204" pitchFamily="34" charset="0"/>
              </a:rPr>
              <a:t>với từ khóa </a:t>
            </a:r>
            <a:r>
              <a:rPr lang="vi-VN" sz="2000" dirty="0" smtClean="0">
                <a:cs typeface="Arial" panose="020B0604020202020204" pitchFamily="34" charset="0"/>
              </a:rPr>
              <a:t>zoom:bit</a:t>
            </a:r>
            <a:r>
              <a:rPr lang="en-US" sz="2000" dirty="0" smtClean="0">
                <a:cs typeface="Arial" panose="020B0604020202020204" pitchFamily="34" charset="0"/>
              </a:rPr>
              <a:t>. Bạn sẽ thấy kết quả như hình dưới đây</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279602"/>
            <a:ext cx="6876379" cy="3840437"/>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2219043"/>
            <a:ext cx="1667108" cy="885949"/>
          </a:xfrm>
          <a:prstGeom prst="rect">
            <a:avLst/>
          </a:prstGeom>
        </p:spPr>
      </p:pic>
      <p:sp>
        <p:nvSpPr>
          <p:cNvPr id="10" name="TextBox 9"/>
          <p:cNvSpPr txBox="1"/>
          <p:nvPr/>
        </p:nvSpPr>
        <p:spPr>
          <a:xfrm>
            <a:off x="2681430" y="2024189"/>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2781826"/>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36741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3555968"/>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67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RGB LED</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707886"/>
          </a:xfrm>
          <a:prstGeom prst="rect">
            <a:avLst/>
          </a:prstGeom>
          <a:noFill/>
        </p:spPr>
        <p:txBody>
          <a:bodyPr wrap="square" rtlCol="0">
            <a:spAutoFit/>
          </a:bodyPr>
          <a:lstStyle/>
          <a:p>
            <a:r>
              <a:rPr lang="en-US" sz="2000" b="1" dirty="0">
                <a:cs typeface="Arial" panose="020B0604020202020204" pitchFamily="34" charset="0"/>
              </a:rPr>
              <a:t>Clear all RGB pixel: </a:t>
            </a:r>
            <a:r>
              <a:rPr lang="en-US" sz="2000" dirty="0">
                <a:cs typeface="Arial" panose="020B0604020202020204" pitchFamily="34" charset="0"/>
              </a:rPr>
              <a:t>tắt tất cả các </a:t>
            </a:r>
            <a:r>
              <a:rPr lang="en-US" sz="2000" dirty="0" smtClean="0">
                <a:cs typeface="Arial" panose="020B0604020202020204" pitchFamily="34" charset="0"/>
              </a:rPr>
              <a:t>đèn</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28768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24201" y="2711144"/>
            <a:ext cx="3436673" cy="1015663"/>
          </a:xfrm>
          <a:prstGeom prst="rect">
            <a:avLst/>
          </a:prstGeom>
          <a:noFill/>
        </p:spPr>
        <p:txBody>
          <a:bodyPr wrap="square" rtlCol="0">
            <a:spAutoFit/>
          </a:bodyPr>
          <a:lstStyle/>
          <a:p>
            <a:r>
              <a:rPr lang="en-US" sz="2000" b="1" dirty="0">
                <a:cs typeface="Arial" panose="020B0604020202020204" pitchFamily="34" charset="0"/>
              </a:rPr>
              <a:t>Set GRB pixels brightness to: </a:t>
            </a:r>
            <a:r>
              <a:rPr lang="en-US" sz="2000" dirty="0">
                <a:cs typeface="Arial" panose="020B0604020202020204" pitchFamily="34" charset="0"/>
              </a:rPr>
              <a:t>thay đổi độ sáng các đèn (nằm trong khoảng 0 -255)</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97681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811074"/>
            <a:ext cx="3436673" cy="707886"/>
          </a:xfrm>
          <a:prstGeom prst="rect">
            <a:avLst/>
          </a:prstGeom>
          <a:noFill/>
        </p:spPr>
        <p:txBody>
          <a:bodyPr wrap="square" rtlCol="0">
            <a:spAutoFit/>
          </a:bodyPr>
          <a:lstStyle/>
          <a:p>
            <a:r>
              <a:rPr lang="en-US" sz="2000" b="1" dirty="0">
                <a:cs typeface="Arial" panose="020B0604020202020204" pitchFamily="34" charset="0"/>
              </a:rPr>
              <a:t>Set all RGB pixel to: </a:t>
            </a:r>
            <a:r>
              <a:rPr lang="en-US" sz="2000" dirty="0">
                <a:cs typeface="Arial" panose="020B0604020202020204" pitchFamily="34" charset="0"/>
              </a:rPr>
              <a:t>đặt các đèn sang màu đã chọn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644352" y="476897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24201" y="4669487"/>
            <a:ext cx="3436673" cy="707886"/>
          </a:xfrm>
          <a:prstGeom prst="rect">
            <a:avLst/>
          </a:prstGeom>
          <a:noFill/>
        </p:spPr>
        <p:txBody>
          <a:bodyPr wrap="square" rtlCol="0">
            <a:spAutoFit/>
          </a:bodyPr>
          <a:lstStyle/>
          <a:p>
            <a:r>
              <a:rPr lang="en-US" sz="2000" b="1" dirty="0">
                <a:cs typeface="Arial" panose="020B0604020202020204" pitchFamily="34" charset="0"/>
              </a:rPr>
              <a:t>Set RGB pixel to: </a:t>
            </a:r>
            <a:r>
              <a:rPr lang="en-US" sz="2000" dirty="0">
                <a:cs typeface="Arial" panose="020B0604020202020204" pitchFamily="34" charset="0"/>
              </a:rPr>
              <a:t>đặt đèn vị trí 0 hoặc 1 với màu chọn</a:t>
            </a: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stretch>
            <a:fillRect/>
          </a:stretch>
        </p:blipFill>
        <p:spPr>
          <a:xfrm>
            <a:off x="5184992" y="5766873"/>
            <a:ext cx="2695951" cy="419158"/>
          </a:xfrm>
          <a:prstGeom prst="rect">
            <a:avLst/>
          </a:prstGeom>
        </p:spPr>
      </p:pic>
      <p:sp>
        <p:nvSpPr>
          <p:cNvPr id="15" name="Rectangle 14"/>
          <p:cNvSpPr/>
          <p:nvPr/>
        </p:nvSpPr>
        <p:spPr>
          <a:xfrm>
            <a:off x="644352" y="565686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4201" y="5557383"/>
            <a:ext cx="3436673" cy="707886"/>
          </a:xfrm>
          <a:prstGeom prst="rect">
            <a:avLst/>
          </a:prstGeom>
          <a:noFill/>
        </p:spPr>
        <p:txBody>
          <a:bodyPr wrap="square" rtlCol="0">
            <a:spAutoFit/>
          </a:bodyPr>
          <a:lstStyle/>
          <a:p>
            <a:r>
              <a:rPr lang="en-US" sz="2000" b="1" dirty="0" smtClean="0">
                <a:cs typeface="Arial" panose="020B0604020202020204" pitchFamily="34" charset="0"/>
              </a:rPr>
              <a:t>Red green blue:</a:t>
            </a:r>
            <a:r>
              <a:rPr lang="en-US" sz="2000" dirty="0" smtClean="0">
                <a:cs typeface="Arial" panose="020B0604020202020204" pitchFamily="34" charset="0"/>
              </a:rPr>
              <a:t> set màu theo mã màu rgb</a:t>
            </a:r>
            <a:endParaRPr lang="en-US"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a:stretch>
            <a:fillRect/>
          </a:stretch>
        </p:blipFill>
        <p:spPr>
          <a:xfrm>
            <a:off x="5184992" y="4760453"/>
            <a:ext cx="2229161" cy="581106"/>
          </a:xfrm>
          <a:prstGeom prst="rect">
            <a:avLst/>
          </a:prstGeom>
        </p:spPr>
      </p:pic>
      <p:pic>
        <p:nvPicPr>
          <p:cNvPr id="18" name="Picture 17"/>
          <p:cNvPicPr>
            <a:picLocks noChangeAspect="1"/>
          </p:cNvPicPr>
          <p:nvPr/>
        </p:nvPicPr>
        <p:blipFill>
          <a:blip r:embed="rId4"/>
          <a:stretch>
            <a:fillRect/>
          </a:stretch>
        </p:blipFill>
        <p:spPr>
          <a:xfrm>
            <a:off x="5175466" y="3862521"/>
            <a:ext cx="2238687" cy="571580"/>
          </a:xfrm>
          <a:prstGeom prst="rect">
            <a:avLst/>
          </a:prstGeom>
        </p:spPr>
      </p:pic>
      <p:pic>
        <p:nvPicPr>
          <p:cNvPr id="19" name="Picture 18"/>
          <p:cNvPicPr>
            <a:picLocks noChangeAspect="1"/>
          </p:cNvPicPr>
          <p:nvPr/>
        </p:nvPicPr>
        <p:blipFill>
          <a:blip r:embed="rId5"/>
          <a:stretch>
            <a:fillRect/>
          </a:stretch>
        </p:blipFill>
        <p:spPr>
          <a:xfrm>
            <a:off x="5146886" y="2837048"/>
            <a:ext cx="2772162" cy="600159"/>
          </a:xfrm>
          <a:prstGeom prst="rect">
            <a:avLst/>
          </a:prstGeom>
        </p:spPr>
      </p:pic>
      <p:pic>
        <p:nvPicPr>
          <p:cNvPr id="20" name="Picture 19"/>
          <p:cNvPicPr>
            <a:picLocks noChangeAspect="1"/>
          </p:cNvPicPr>
          <p:nvPr/>
        </p:nvPicPr>
        <p:blipFill>
          <a:blip r:embed="rId6"/>
          <a:stretch>
            <a:fillRect/>
          </a:stretch>
        </p:blipFill>
        <p:spPr>
          <a:xfrm>
            <a:off x="5146886" y="1948258"/>
            <a:ext cx="1714739" cy="600159"/>
          </a:xfrm>
          <a:prstGeom prst="rect">
            <a:avLst/>
          </a:prstGeom>
        </p:spPr>
      </p:pic>
      <p:sp>
        <p:nvSpPr>
          <p:cNvPr id="21" name="Rounded Rectangle 20"/>
          <p:cNvSpPr/>
          <p:nvPr/>
        </p:nvSpPr>
        <p:spPr>
          <a:xfrm>
            <a:off x="473627" y="1881810"/>
            <a:ext cx="4098373" cy="4452731"/>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58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6" name="Rectangle 5"/>
          <p:cNvSpPr/>
          <p:nvPr/>
        </p:nvSpPr>
        <p:spPr>
          <a:xfrm>
            <a:off x="644352" y="288997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0491"/>
            <a:ext cx="3436673" cy="707886"/>
          </a:xfrm>
          <a:prstGeom prst="rect">
            <a:avLst/>
          </a:prstGeom>
          <a:noFill/>
        </p:spPr>
        <p:txBody>
          <a:bodyPr wrap="square" rtlCol="0">
            <a:spAutoFit/>
          </a:bodyPr>
          <a:lstStyle/>
          <a:p>
            <a:r>
              <a:rPr lang="en-US" sz="2000" dirty="0" smtClean="0">
                <a:cs typeface="Arial" panose="020B0604020202020204" pitchFamily="34" charset="0"/>
              </a:rPr>
              <a:t>Nhấn nút A thì bật đèn RGB LED số 0 với màu Đỏ</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42605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559136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pic>
        <p:nvPicPr>
          <p:cNvPr id="23" name="Picture 22"/>
          <p:cNvPicPr>
            <a:picLocks noChangeAspect="1"/>
          </p:cNvPicPr>
          <p:nvPr/>
        </p:nvPicPr>
        <p:blipFill>
          <a:blip r:embed="rId3"/>
          <a:stretch>
            <a:fillRect/>
          </a:stretch>
        </p:blipFill>
        <p:spPr>
          <a:xfrm>
            <a:off x="4721207" y="2461309"/>
            <a:ext cx="2429214" cy="1200318"/>
          </a:xfrm>
          <a:prstGeom prst="rect">
            <a:avLst/>
          </a:prstGeom>
        </p:spPr>
      </p:pic>
      <p:pic>
        <p:nvPicPr>
          <p:cNvPr id="24" name="Picture 23"/>
          <p:cNvPicPr>
            <a:picLocks noChangeAspect="1"/>
          </p:cNvPicPr>
          <p:nvPr/>
        </p:nvPicPr>
        <p:blipFill>
          <a:blip r:embed="rId4"/>
          <a:stretch>
            <a:fillRect/>
          </a:stretch>
        </p:blipFill>
        <p:spPr>
          <a:xfrm>
            <a:off x="4695611" y="3834783"/>
            <a:ext cx="2400635" cy="1143160"/>
          </a:xfrm>
          <a:prstGeom prst="rect">
            <a:avLst/>
          </a:prstGeom>
        </p:spPr>
      </p:pic>
      <p:sp>
        <p:nvSpPr>
          <p:cNvPr id="25" name="TextBox 24"/>
          <p:cNvSpPr txBox="1"/>
          <p:nvPr/>
        </p:nvSpPr>
        <p:spPr>
          <a:xfrm>
            <a:off x="924201" y="4128960"/>
            <a:ext cx="3436673" cy="707886"/>
          </a:xfrm>
          <a:prstGeom prst="rect">
            <a:avLst/>
          </a:prstGeom>
          <a:noFill/>
        </p:spPr>
        <p:txBody>
          <a:bodyPr wrap="square" rtlCol="0">
            <a:spAutoFit/>
          </a:bodyPr>
          <a:lstStyle/>
          <a:p>
            <a:r>
              <a:rPr lang="en-US" sz="2000" dirty="0" smtClean="0">
                <a:cs typeface="Arial" panose="020B0604020202020204" pitchFamily="34" charset="0"/>
              </a:rPr>
              <a:t>Nhấn nút B thì bật đèn RGB LED số 1 với màu Blue</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5467434"/>
            <a:ext cx="3436673" cy="707886"/>
          </a:xfrm>
          <a:prstGeom prst="rect">
            <a:avLst/>
          </a:prstGeom>
          <a:noFill/>
        </p:spPr>
        <p:txBody>
          <a:bodyPr wrap="square" rtlCol="0">
            <a:spAutoFit/>
          </a:bodyPr>
          <a:lstStyle/>
          <a:p>
            <a:r>
              <a:rPr lang="en-US" sz="2000" dirty="0" smtClean="0">
                <a:cs typeface="Arial" panose="020B0604020202020204" pitchFamily="34" charset="0"/>
              </a:rPr>
              <a:t>Nhấn nút A+B thì tắt tất cả đèn RGB LED</a:t>
            </a:r>
            <a:endParaRPr lang="en-US"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5"/>
          <a:stretch>
            <a:fillRect/>
          </a:stretch>
        </p:blipFill>
        <p:spPr>
          <a:xfrm>
            <a:off x="4721207" y="5162695"/>
            <a:ext cx="2086266" cy="1200318"/>
          </a:xfrm>
          <a:prstGeom prst="rect">
            <a:avLst/>
          </a:prstGeom>
        </p:spPr>
      </p:pic>
      <p:sp>
        <p:nvSpPr>
          <p:cNvPr id="29" name="TextBox 28"/>
          <p:cNvSpPr txBox="1"/>
          <p:nvPr/>
        </p:nvSpPr>
        <p:spPr>
          <a:xfrm>
            <a:off x="542728" y="1810720"/>
            <a:ext cx="8113782" cy="400110"/>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chọn màu cho các đèn RGB LED</a:t>
            </a:r>
            <a:endParaRPr lang="en-US" dirty="0">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0421" y="4818903"/>
            <a:ext cx="1425474" cy="1544913"/>
          </a:xfrm>
          <a:prstGeom prst="rect">
            <a:avLst/>
          </a:prstGeom>
        </p:spPr>
      </p:pic>
    </p:spTree>
    <p:extLst>
      <p:ext uri="{BB962C8B-B14F-4D97-AF65-F5344CB8AC3E}">
        <p14:creationId xmlns:p14="http://schemas.microsoft.com/office/powerpoint/2010/main" val="99622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12.4 Head Light</a:t>
            </a: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đèn trước</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1015663"/>
          </a:xfrm>
          <a:prstGeom prst="rect">
            <a:avLst/>
          </a:prstGeom>
          <a:noFill/>
        </p:spPr>
        <p:txBody>
          <a:bodyPr wrap="square" rtlCol="0">
            <a:spAutoFit/>
          </a:bodyPr>
          <a:lstStyle/>
          <a:p>
            <a:r>
              <a:rPr lang="en-US" sz="2000" b="1" dirty="0" smtClean="0">
                <a:cs typeface="Arial" panose="020B0604020202020204" pitchFamily="34" charset="0"/>
              </a:rPr>
              <a:t>Set left/right headlight to on/off</a:t>
            </a:r>
            <a:r>
              <a:rPr lang="en-US" sz="2000" dirty="0" smtClean="0">
                <a:cs typeface="Arial" panose="020B0604020202020204" pitchFamily="34" charset="0"/>
              </a:rPr>
              <a:t>: bật hoặc tắt đèn trái hoặc phải</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41094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245199"/>
            <a:ext cx="3436673" cy="1015663"/>
          </a:xfrm>
          <a:prstGeom prst="rect">
            <a:avLst/>
          </a:prstGeom>
          <a:noFill/>
        </p:spPr>
        <p:txBody>
          <a:bodyPr wrap="square" rtlCol="0">
            <a:spAutoFit/>
          </a:bodyPr>
          <a:lstStyle/>
          <a:p>
            <a:r>
              <a:rPr lang="en-US" sz="2000" b="1" dirty="0" smtClean="0">
                <a:cs typeface="Arial" panose="020B0604020202020204" pitchFamily="34" charset="0"/>
              </a:rPr>
              <a:t>Toggle left/right headlight</a:t>
            </a:r>
            <a:r>
              <a:rPr lang="en-US" sz="2000" dirty="0" smtClean="0">
                <a:cs typeface="Arial" panose="020B0604020202020204" pitchFamily="34" charset="0"/>
              </a:rPr>
              <a:t>: nếu đèn trái hoặc phải đang mở thì tắt và ngược lại.</a:t>
            </a:r>
            <a:endParaRPr lang="en-US" dirty="0">
              <a:latin typeface="Arial" panose="020B0604020202020204" pitchFamily="34" charset="0"/>
              <a:cs typeface="Arial" panose="020B0604020202020204" pitchFamily="34" charset="0"/>
            </a:endParaRPr>
          </a:p>
        </p:txBody>
      </p:sp>
      <p:sp>
        <p:nvSpPr>
          <p:cNvPr id="21" name="Rounded Rectangle 20"/>
          <p:cNvSpPr/>
          <p:nvPr/>
        </p:nvSpPr>
        <p:spPr>
          <a:xfrm>
            <a:off x="473627" y="1881810"/>
            <a:ext cx="4098373" cy="2597425"/>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a:off x="5022574" y="1968856"/>
            <a:ext cx="2800741" cy="590632"/>
          </a:xfrm>
          <a:prstGeom prst="rect">
            <a:avLst/>
          </a:prstGeom>
        </p:spPr>
      </p:pic>
      <p:pic>
        <p:nvPicPr>
          <p:cNvPr id="23" name="Picture 22"/>
          <p:cNvPicPr>
            <a:picLocks noChangeAspect="1"/>
          </p:cNvPicPr>
          <p:nvPr/>
        </p:nvPicPr>
        <p:blipFill>
          <a:blip r:embed="rId3"/>
          <a:stretch>
            <a:fillRect/>
          </a:stretch>
        </p:blipFill>
        <p:spPr>
          <a:xfrm>
            <a:off x="5022574" y="3232792"/>
            <a:ext cx="2133898" cy="581106"/>
          </a:xfrm>
          <a:prstGeom prst="rect">
            <a:avLst/>
          </a:prstGeom>
        </p:spPr>
      </p:pic>
      <p:sp>
        <p:nvSpPr>
          <p:cNvPr id="24" name="Rounded Rectangle 23"/>
          <p:cNvSpPr/>
          <p:nvPr/>
        </p:nvSpPr>
        <p:spPr>
          <a:xfrm>
            <a:off x="473627" y="4985008"/>
            <a:ext cx="7928251" cy="118368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487" y="4035043"/>
            <a:ext cx="1749655" cy="1644413"/>
          </a:xfrm>
          <a:prstGeom prst="rect">
            <a:avLst/>
          </a:prstGeom>
        </p:spPr>
      </p:pic>
      <p:sp>
        <p:nvSpPr>
          <p:cNvPr id="26" name="TextBox 25"/>
          <p:cNvSpPr txBox="1"/>
          <p:nvPr/>
        </p:nvSpPr>
        <p:spPr>
          <a:xfrm>
            <a:off x="1590261" y="5229347"/>
            <a:ext cx="5358226" cy="707886"/>
          </a:xfrm>
          <a:prstGeom prst="rect">
            <a:avLst/>
          </a:prstGeom>
          <a:noFill/>
        </p:spPr>
        <p:txBody>
          <a:bodyPr wrap="square" rtlCol="0">
            <a:spAutoFit/>
          </a:bodyPr>
          <a:lstStyle/>
          <a:p>
            <a:r>
              <a:rPr lang="en-US" sz="2000" dirty="0" smtClean="0">
                <a:solidFill>
                  <a:schemeClr val="bg1"/>
                </a:solidFill>
              </a:rPr>
              <a:t>Bạn có thể dùng kết hợp với cảm biến ánh sáng, khi trời tối thì tự động bật đèn trước lên</a:t>
            </a:r>
            <a:endParaRPr lang="en-US" sz="2000" dirty="0">
              <a:solidFill>
                <a:schemeClr val="bg1"/>
              </a:solidFill>
            </a:endParaRPr>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9" y="5120764"/>
            <a:ext cx="740892" cy="852026"/>
          </a:xfrm>
          <a:prstGeom prst="rect">
            <a:avLst/>
          </a:prstGeom>
        </p:spPr>
      </p:pic>
    </p:spTree>
    <p:extLst>
      <p:ext uri="{BB962C8B-B14F-4D97-AF65-F5344CB8AC3E}">
        <p14:creationId xmlns:p14="http://schemas.microsoft.com/office/powerpoint/2010/main" val="4186408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6" name="Rectangle 5"/>
          <p:cNvSpPr/>
          <p:nvPr/>
        </p:nvSpPr>
        <p:spPr>
          <a:xfrm>
            <a:off x="644352" y="289942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9937"/>
            <a:ext cx="3436673" cy="400110"/>
          </a:xfrm>
          <a:prstGeom prst="rect">
            <a:avLst/>
          </a:prstGeom>
          <a:noFill/>
        </p:spPr>
        <p:txBody>
          <a:bodyPr wrap="square" rtlCol="0">
            <a:spAutoFit/>
          </a:bodyPr>
          <a:lstStyle/>
          <a:p>
            <a:r>
              <a:rPr lang="en-US" sz="2000" dirty="0" smtClean="0">
                <a:cs typeface="Arial" panose="020B0604020202020204" pitchFamily="34" charset="0"/>
              </a:rPr>
              <a:t>Nhấn nút A thì bật đèn trái</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350283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1" y="4124162"/>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3371253"/>
            <a:ext cx="3436673" cy="400110"/>
          </a:xfrm>
          <a:prstGeom prst="rect">
            <a:avLst/>
          </a:prstGeom>
          <a:noFill/>
        </p:spPr>
        <p:txBody>
          <a:bodyPr wrap="square" rtlCol="0">
            <a:spAutoFit/>
          </a:bodyPr>
          <a:lstStyle/>
          <a:p>
            <a:r>
              <a:rPr lang="en-US" sz="2000" dirty="0" smtClean="0">
                <a:cs typeface="Arial" panose="020B0604020202020204" pitchFamily="34" charset="0"/>
              </a:rPr>
              <a:t>Nhấn nút B thì bật đèn phải</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4000236"/>
            <a:ext cx="3727312" cy="400110"/>
          </a:xfrm>
          <a:prstGeom prst="rect">
            <a:avLst/>
          </a:prstGeom>
          <a:noFill/>
        </p:spPr>
        <p:txBody>
          <a:bodyPr wrap="square" rtlCol="0">
            <a:spAutoFit/>
          </a:bodyPr>
          <a:lstStyle/>
          <a:p>
            <a:r>
              <a:rPr lang="en-US" sz="2000" dirty="0" smtClean="0">
                <a:cs typeface="Arial" panose="020B0604020202020204" pitchFamily="34" charset="0"/>
              </a:rPr>
              <a:t>Nhấn nút A+B thì bật cả 2 đèn</a:t>
            </a:r>
            <a:endParaRPr lang="en-US" dirty="0">
              <a:latin typeface="Arial" panose="020B0604020202020204" pitchFamily="34" charset="0"/>
              <a:cs typeface="Arial" panose="020B0604020202020204" pitchFamily="34" charset="0"/>
            </a:endParaRPr>
          </a:p>
        </p:txBody>
      </p:sp>
      <p:sp>
        <p:nvSpPr>
          <p:cNvPr id="29" name="TextBox 28"/>
          <p:cNvSpPr txBox="1"/>
          <p:nvPr/>
        </p:nvSpPr>
        <p:spPr>
          <a:xfrm>
            <a:off x="542728" y="1810720"/>
            <a:ext cx="4546107" cy="707886"/>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2 đèn trước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310885" y="1462995"/>
            <a:ext cx="2991267" cy="4801270"/>
          </a:xfrm>
          <a:prstGeom prst="rect">
            <a:avLst/>
          </a:prstGeom>
        </p:spPr>
      </p:pic>
      <p:sp>
        <p:nvSpPr>
          <p:cNvPr id="19" name="Rectangle 18"/>
          <p:cNvSpPr/>
          <p:nvPr/>
        </p:nvSpPr>
        <p:spPr>
          <a:xfrm>
            <a:off x="644351" y="4760266"/>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4636340"/>
            <a:ext cx="3727312" cy="400110"/>
          </a:xfrm>
          <a:prstGeom prst="rect">
            <a:avLst/>
          </a:prstGeom>
          <a:noFill/>
        </p:spPr>
        <p:txBody>
          <a:bodyPr wrap="square" rtlCol="0">
            <a:spAutoFit/>
          </a:bodyPr>
          <a:lstStyle/>
          <a:p>
            <a:r>
              <a:rPr lang="en-US" sz="2000" dirty="0" smtClean="0">
                <a:cs typeface="Arial" panose="020B0604020202020204" pitchFamily="34" charset="0"/>
              </a:rPr>
              <a:t>Chạm vào Logo thì tắt cả 2 đèn</a:t>
            </a: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788393" y="5705377"/>
            <a:ext cx="657317" cy="724001"/>
          </a:xfrm>
          <a:prstGeom prst="rect">
            <a:avLst/>
          </a:prstGeom>
        </p:spPr>
      </p:pic>
      <p:pic>
        <p:nvPicPr>
          <p:cNvPr id="11" name="Picture 10"/>
          <p:cNvPicPr>
            <a:picLocks noChangeAspect="1"/>
          </p:cNvPicPr>
          <p:nvPr/>
        </p:nvPicPr>
        <p:blipFill>
          <a:blip r:embed="rId5"/>
          <a:stretch>
            <a:fillRect/>
          </a:stretch>
        </p:blipFill>
        <p:spPr>
          <a:xfrm>
            <a:off x="1681910" y="5643901"/>
            <a:ext cx="590632" cy="743054"/>
          </a:xfrm>
          <a:prstGeom prst="rect">
            <a:avLst/>
          </a:prstGeom>
        </p:spPr>
      </p:pic>
    </p:spTree>
    <p:extLst>
      <p:ext uri="{BB962C8B-B14F-4D97-AF65-F5344CB8AC3E}">
        <p14:creationId xmlns:p14="http://schemas.microsoft.com/office/powerpoint/2010/main" val="3920486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624</TotalTime>
  <Words>748</Words>
  <Application>Microsoft Office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326</cp:revision>
  <dcterms:created xsi:type="dcterms:W3CDTF">2023-04-21T02:43:36Z</dcterms:created>
  <dcterms:modified xsi:type="dcterms:W3CDTF">2023-05-24T04:56:07Z</dcterms:modified>
</cp:coreProperties>
</file>