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C7E9"/>
    <a:srgbClr val="A8589E"/>
    <a:srgbClr val="FECC36"/>
    <a:srgbClr val="EC5F77"/>
    <a:srgbClr val="5EB130"/>
    <a:srgbClr val="60B659"/>
    <a:srgbClr val="67C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F935-9821-4834-9D99-7DEFA719F44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6C599-AFDD-4E70-A5D7-287F6F8D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8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2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FECC3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FECC3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1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C917-02A2-4152-9EE3-DFE2775A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7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522" y="716532"/>
            <a:ext cx="3214957" cy="2194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32185" y="3398808"/>
            <a:ext cx="307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UTM Avo" panose="02040603050506020204" pitchFamily="18" charset="0"/>
              </a:rPr>
              <a:t>BÀI 4</a:t>
            </a:r>
            <a:endParaRPr lang="en-US" sz="3600" b="1" dirty="0">
              <a:solidFill>
                <a:schemeClr val="bg1"/>
              </a:solidFill>
              <a:latin typeface="UTM Avo" panose="02040603050506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5064" y="4166559"/>
            <a:ext cx="531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UTM Avo" panose="02040603050506020204" pitchFamily="18" charset="0"/>
                <a:ea typeface="Roboto" pitchFamily="2" charset="0"/>
              </a:rPr>
              <a:t>TÙY CHỌN RẺ NHÁNH</a:t>
            </a:r>
            <a:endParaRPr lang="en-US" sz="3600" b="1" dirty="0">
              <a:solidFill>
                <a:schemeClr val="bg1"/>
              </a:solidFill>
              <a:latin typeface="UTM Avo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46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7035" y="546584"/>
            <a:ext cx="4218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Xác định đầu ra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1026" name="Picture 2" descr="Indian Tv Channels Png, Transparent Png - kind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24" y="1411916"/>
            <a:ext cx="2961491" cy="196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717744" y="1343309"/>
            <a:ext cx="3131388" cy="4350125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64C7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4528" y="3450566"/>
            <a:ext cx="29614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TM Helve" panose="02040603050506020204" pitchFamily="18" charset="0"/>
              </a:rPr>
              <a:t>Màn hình</a:t>
            </a:r>
            <a:r>
              <a:rPr lang="vi-VN" dirty="0" smtClean="0">
                <a:latin typeface="UTM Helve" panose="02040603050506020204" pitchFamily="18" charset="0"/>
              </a:rPr>
              <a:t> Tivi đóng vai trò là đầu ra, Chương trình tivi có rất nhiều kênh. </a:t>
            </a:r>
            <a:endParaRPr lang="en-US" dirty="0" smtClean="0">
              <a:latin typeface="UTM Helve" panose="02040603050506020204" pitchFamily="18" charset="0"/>
            </a:endParaRPr>
          </a:p>
          <a:p>
            <a:endParaRPr lang="en-US" dirty="0">
              <a:latin typeface="UTM Helve" panose="02040603050506020204" pitchFamily="18" charset="0"/>
            </a:endParaRPr>
          </a:p>
          <a:p>
            <a:r>
              <a:rPr lang="vi-VN" dirty="0" smtClean="0">
                <a:latin typeface="UTM Helve" panose="02040603050506020204" pitchFamily="18" charset="0"/>
              </a:rPr>
              <a:t>Nếu bạn nhấn phím 1 thì ra VTV1, nhấn phím 2 nhảy sang kênh VTV2...</a:t>
            </a:r>
            <a:endParaRPr lang="en-US" dirty="0">
              <a:latin typeface="UTM Helve" panose="0204060305050602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0024" y="3614468"/>
            <a:ext cx="86264" cy="8626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50024" y="4720286"/>
            <a:ext cx="86264" cy="8626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805082" y="1343309"/>
            <a:ext cx="3790442" cy="4350125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64C7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043082" y="3518372"/>
            <a:ext cx="520292" cy="0"/>
          </a:xfrm>
          <a:prstGeom prst="straightConnector1">
            <a:avLst/>
          </a:prstGeom>
          <a:ln w="19050">
            <a:solidFill>
              <a:srgbClr val="64C7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15058" y="1708030"/>
            <a:ext cx="3533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UTM Helve" panose="02040603050506020204" pitchFamily="18" charset="0"/>
              </a:rPr>
              <a:t>Như vậy khi bạn nhấn nút chuyển kênh ==&gt; Chương trình đang tính toán để xác định đầu ra và đưa hình ảnh</a:t>
            </a:r>
            <a:r>
              <a:rPr lang="en-US" dirty="0" smtClean="0">
                <a:latin typeface="UTM Helve" panose="02040603050506020204" pitchFamily="18" charset="0"/>
              </a:rPr>
              <a:t> tương ứng</a:t>
            </a:r>
            <a:r>
              <a:rPr lang="vi-VN" dirty="0" smtClean="0">
                <a:latin typeface="UTM Helve" panose="02040603050506020204" pitchFamily="18" charset="0"/>
              </a:rPr>
              <a:t> ra màn hình cho bạn xem.</a:t>
            </a:r>
            <a:endParaRPr lang="en-US" dirty="0">
              <a:latin typeface="UTM Helve" panose="0204060305050602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28794" y="1897699"/>
            <a:ext cx="86264" cy="8626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015058" y="3372928"/>
            <a:ext cx="3663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UTM Helve" panose="02040603050506020204" pitchFamily="18" charset="0"/>
              </a:rPr>
              <a:t>Trên màn hình LED của micro:bit cũng tương tự như vậy.</a:t>
            </a:r>
            <a:endParaRPr lang="en-US" dirty="0">
              <a:latin typeface="UTM Helve" panose="0204060305050602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28794" y="3562597"/>
            <a:ext cx="86264" cy="8626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7035" y="546584"/>
            <a:ext cx="4218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Xác định đầu ra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42613" y="2309467"/>
            <a:ext cx="3131388" cy="2977679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64C7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249" y="3273856"/>
            <a:ext cx="2728420" cy="17912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157" y="3273856"/>
            <a:ext cx="2694418" cy="17912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0" name="Rounded Rectangle 19"/>
          <p:cNvSpPr/>
          <p:nvPr/>
        </p:nvSpPr>
        <p:spPr>
          <a:xfrm>
            <a:off x="4970000" y="2309467"/>
            <a:ext cx="3131388" cy="2977679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64C7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80372" y="2630974"/>
            <a:ext cx="86264" cy="8626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68329" y="2447638"/>
            <a:ext cx="273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TM Helve" panose="02040603050506020204" pitchFamily="18" charset="0"/>
              </a:rPr>
              <a:t>Nếu bạn nào mặc áo Xanh thì giơ tay</a:t>
            </a:r>
            <a:endParaRPr lang="en-US" dirty="0">
              <a:latin typeface="UTM Helve" panose="0204060305050602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25689" y="2630974"/>
            <a:ext cx="86264" cy="8626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13646" y="2447638"/>
            <a:ext cx="273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TM Helve" panose="02040603050506020204" pitchFamily="18" charset="0"/>
              </a:rPr>
              <a:t>Các bạn còn lại để tay lên bàn </a:t>
            </a:r>
            <a:endParaRPr lang="en-US" dirty="0">
              <a:latin typeface="UTM Helve" panose="0204060305050602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60940" y="1458068"/>
            <a:ext cx="3022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Đưa ra sự lựa chọn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78766" y="5621763"/>
            <a:ext cx="8186468" cy="804685"/>
          </a:xfrm>
          <a:prstGeom prst="round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Kết luận: Bạn đang đưa ra điều kiện để thực hiện một cái gì </a:t>
            </a:r>
            <a:r>
              <a:rPr lang="vi-VN" dirty="0" smtClean="0"/>
              <a:t>đó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8573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7035" y="546584"/>
            <a:ext cx="4218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If else – Lựa chọn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64976" y="1317429"/>
            <a:ext cx="3131388" cy="5100624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64C7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520" y="2017951"/>
            <a:ext cx="2694418" cy="17912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102735" y="1526791"/>
            <a:ext cx="86264" cy="8626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90692" y="1343455"/>
            <a:ext cx="273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TM Helve" panose="02040603050506020204" pitchFamily="18" charset="0"/>
              </a:rPr>
              <a:t>Nếu bạn nào mặc áo Xanh thì giơ tay</a:t>
            </a:r>
            <a:endParaRPr lang="en-US" dirty="0">
              <a:latin typeface="UTM Helve" panose="0204060305050602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95" y="4507703"/>
            <a:ext cx="2728420" cy="17912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102735" y="4022955"/>
            <a:ext cx="86264" cy="8626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90692" y="3839619"/>
            <a:ext cx="273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TM Helve" panose="02040603050506020204" pitchFamily="18" charset="0"/>
              </a:rPr>
              <a:t>Các bạn còn lại để tay lên bàn </a:t>
            </a:r>
            <a:endParaRPr lang="en-US" dirty="0">
              <a:latin typeface="UTM Helve" panose="020406030505060202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881368" y="1317429"/>
            <a:ext cx="3131388" cy="5100624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64C7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081023" y="2051194"/>
            <a:ext cx="2732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TM Helve" panose="02040603050506020204" pitchFamily="18" charset="0"/>
              </a:rPr>
              <a:t>IF Mặc áo xanh</a:t>
            </a:r>
          </a:p>
          <a:p>
            <a:r>
              <a:rPr lang="en-US" dirty="0" smtClean="0">
                <a:latin typeface="UTM Helve" panose="02040603050506020204" pitchFamily="18" charset="0"/>
              </a:rPr>
              <a:t>   Giơ tay lên</a:t>
            </a:r>
          </a:p>
          <a:p>
            <a:r>
              <a:rPr lang="en-US" dirty="0" smtClean="0">
                <a:latin typeface="UTM Helve" panose="02040603050506020204" pitchFamily="18" charset="0"/>
              </a:rPr>
              <a:t>ELSE</a:t>
            </a:r>
          </a:p>
          <a:p>
            <a:r>
              <a:rPr lang="en-US" dirty="0">
                <a:latin typeface="UTM Helve" panose="02040603050506020204" pitchFamily="18" charset="0"/>
              </a:rPr>
              <a:t> </a:t>
            </a:r>
            <a:r>
              <a:rPr lang="en-US" dirty="0" smtClean="0">
                <a:latin typeface="UTM Helve" panose="02040603050506020204" pitchFamily="18" charset="0"/>
              </a:rPr>
              <a:t>  Để tay lên bàn</a:t>
            </a:r>
            <a:endParaRPr lang="en-US" dirty="0">
              <a:latin typeface="UTM Helve" panose="0204060305050602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1023" y="1343455"/>
            <a:ext cx="273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TM Helve" panose="02040603050506020204" pitchFamily="18" charset="0"/>
              </a:rPr>
              <a:t>Minh họa với ngôn ngữ lập trình</a:t>
            </a:r>
            <a:endParaRPr lang="en-US" dirty="0">
              <a:latin typeface="UTM Helve" panose="0204060305050602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94759" y="1523746"/>
            <a:ext cx="86264" cy="8626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081023" y="3310085"/>
            <a:ext cx="2732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TM Helve" panose="02040603050506020204" pitchFamily="18" charset="0"/>
              </a:rPr>
              <a:t>“Lựa chọn” là khi một tập hợp các hành động được thực hiện khi một điều kiện nhất định được đáp ứng</a:t>
            </a:r>
            <a:endParaRPr lang="en-US" dirty="0">
              <a:latin typeface="UTM Helve" panose="0204060305050602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94759" y="3490376"/>
            <a:ext cx="86264" cy="8626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081023" y="4888716"/>
            <a:ext cx="2732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TM Helve" panose="02040603050506020204" pitchFamily="18" charset="0"/>
              </a:rPr>
              <a:t>Mặc áo xanh: là điều kiện cần đáp ứng</a:t>
            </a:r>
          </a:p>
          <a:p>
            <a:r>
              <a:rPr lang="en-US" dirty="0" smtClean="0">
                <a:latin typeface="UTM Helve" panose="02040603050506020204" pitchFamily="18" charset="0"/>
              </a:rPr>
              <a:t>Giơ tay lên: là hành động được thực hiện</a:t>
            </a:r>
            <a:endParaRPr lang="en-US" dirty="0">
              <a:latin typeface="UTM Helve" panose="0204060305050602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94759" y="5069007"/>
            <a:ext cx="86264" cy="8626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206986" y="3580739"/>
            <a:ext cx="520292" cy="0"/>
          </a:xfrm>
          <a:prstGeom prst="straightConnector1">
            <a:avLst/>
          </a:prstGeom>
          <a:ln w="19050">
            <a:solidFill>
              <a:srgbClr val="64C7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038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221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UTM Avo</vt:lpstr>
      <vt:lpstr>UTM Helve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Nobj</dc:creator>
  <cp:lastModifiedBy>Nobj</cp:lastModifiedBy>
  <cp:revision>32</cp:revision>
  <dcterms:created xsi:type="dcterms:W3CDTF">2023-04-21T02:43:36Z</dcterms:created>
  <dcterms:modified xsi:type="dcterms:W3CDTF">2023-04-21T04:14:36Z</dcterms:modified>
</cp:coreProperties>
</file>