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0" r:id="rId3"/>
    <p:sldId id="276" r:id="rId4"/>
    <p:sldId id="277" r:id="rId5"/>
    <p:sldId id="278" r:id="rId6"/>
    <p:sldId id="275" r:id="rId7"/>
    <p:sldId id="279" r:id="rId8"/>
    <p:sldId id="266" r:id="rId9"/>
    <p:sldId id="268" r:id="rId10"/>
    <p:sldId id="28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5F77"/>
    <a:srgbClr val="C232CD"/>
    <a:srgbClr val="F08093"/>
    <a:srgbClr val="7BCDC2"/>
    <a:srgbClr val="6C4BC1"/>
    <a:srgbClr val="5EB130"/>
    <a:srgbClr val="CD0065"/>
    <a:srgbClr val="64C7E9"/>
    <a:srgbClr val="A8589E"/>
    <a:srgbClr val="FEC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11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F935-9821-4834-9D99-7DEFA719F44D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6C599-AFDD-4E70-A5D7-287F6F8D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8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2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2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1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4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68898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+mn-lt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+mn-lt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+mn-lt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+mn-lt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+mn-lt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C917-02A2-4152-9EE3-DFE2775A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6" r:id="rId3"/>
    <p:sldLayoutId id="2147483672" r:id="rId4"/>
    <p:sldLayoutId id="2147483675" r:id="rId5"/>
    <p:sldLayoutId id="214748367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522" y="716532"/>
            <a:ext cx="3214957" cy="2194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32185" y="3398808"/>
            <a:ext cx="307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GT Walsheim Bold" panose="00000800000000000000" pitchFamily="2" charset="0"/>
              </a:rPr>
              <a:t>BÀI </a:t>
            </a:r>
            <a:r>
              <a:rPr lang="en-US" sz="3600" b="1" dirty="0">
                <a:solidFill>
                  <a:schemeClr val="bg1"/>
                </a:solidFill>
                <a:latin typeface="GT Walsheim Bold" panose="00000800000000000000" pitchFamily="2" charset="0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12194" y="4179136"/>
            <a:ext cx="6131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GT Walsheim Bold" panose="00000800000000000000" pitchFamily="2" charset="0"/>
                <a:ea typeface="Roboto" pitchFamily="2" charset="0"/>
              </a:rPr>
              <a:t>Inputs  và Variables</a:t>
            </a:r>
            <a:endParaRPr lang="en-US" sz="4400" b="1" dirty="0">
              <a:solidFill>
                <a:schemeClr val="bg1"/>
              </a:solidFill>
              <a:latin typeface="GT Walsheim Bold" panose="00000800000000000000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46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2.2 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4879" y="1934386"/>
            <a:ext cx="5155347" cy="4106723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3103" y="1239073"/>
            <a:ext cx="485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Nhiệm vụ đầu tiên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1" y="1312030"/>
            <a:ext cx="466725" cy="40957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169595" y="3341528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A+B hiển thị icon trái tim  và tên bạn ra màn hình LED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169595" y="2164353"/>
            <a:ext cx="4555344" cy="5022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A thì hiển thị mặt cười.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8101" y="2293256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69594" y="2772092"/>
            <a:ext cx="4462579" cy="4811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B thì hiển thị mặt buồn.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8101" y="2900995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8101" y="3444334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169595" y="4176415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Lắc micro:bit hiển thị hình con vịt ra màn hình LED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8101" y="4279221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169595" y="5011302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Chạm vào Logo hiển </a:t>
            </a:r>
            <a:r>
              <a:rPr lang="en-US" sz="2000" b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thị </a:t>
            </a:r>
            <a:r>
              <a:rPr lang="en-US" sz="2000" b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hình con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hươu cao cổ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8101" y="5114108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753" y="1469905"/>
            <a:ext cx="2533650" cy="2381250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6174040" y="3733488"/>
            <a:ext cx="2413369" cy="21538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  <a:sym typeface="Wingdings" panose="05000000000000000000" pitchFamily="2" charset="2"/>
              </a:rPr>
              <a:t> </a:t>
            </a:r>
            <a:r>
              <a:rPr lang="en-US" sz="20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Các bạn sử dụng phần mềm MakeCode để thực hiện chương trình trên nhé !</a:t>
            </a:r>
            <a:endParaRPr lang="en-US" sz="2000" i="1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33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AutoShape 2" descr="https://cdn.sanity.io/images/ajwvhvgo/production/1d5802331620511efe3b5de846ac15de85b508e3-383x313.gif?bg=fff&amp;w=1.3333333333333333&amp;h=0&amp;q=90&amp;fit=min&amp;auto=form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2588" y="1394495"/>
            <a:ext cx="3909703" cy="4826628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0348" y="1650861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12004" y="1530469"/>
            <a:ext cx="3500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Trên micro:bit có 2 nút A, B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chân Pin và các cảm biến.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0348" y="2602821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49602" y="2464560"/>
            <a:ext cx="319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Tất cả chúng được gọi là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(dữ liệu đầu vào) của chương trình.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oogle Shape;13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21869" y="1394495"/>
            <a:ext cx="3441169" cy="2620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00;p11"/>
          <p:cNvPicPr preferRelativeResize="0"/>
          <p:nvPr/>
        </p:nvPicPr>
        <p:blipFill rotWithShape="1">
          <a:blip r:embed="rId2">
            <a:alphaModFix/>
          </a:blip>
          <a:srcRect l="4366" t="37916" r="77772" b="31726"/>
          <a:stretch/>
        </p:blipFill>
        <p:spPr>
          <a:xfrm>
            <a:off x="5185302" y="4248131"/>
            <a:ext cx="1444067" cy="1972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01;p11"/>
          <p:cNvPicPr preferRelativeResize="0"/>
          <p:nvPr/>
        </p:nvPicPr>
        <p:blipFill rotWithShape="1">
          <a:blip r:embed="rId2">
            <a:alphaModFix/>
          </a:blip>
          <a:srcRect l="77634" t="30674" r="5764" b="41529"/>
          <a:stretch/>
        </p:blipFill>
        <p:spPr>
          <a:xfrm>
            <a:off x="6901776" y="4277510"/>
            <a:ext cx="1444068" cy="194361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2.1 Inputs - đầu vào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0348" y="3795517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49602" y="3657256"/>
            <a:ext cx="3199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Ví dụ: Khi nhấn nút A, bạn có thể cho micro:bit hiển thị ra LED hình trái tim.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Hoặc khi lắc micro:bit thì hiển thị ra LED hình mặt cười.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88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AutoShape 2" descr="https://cdn.sanity.io/images/ajwvhvgo/production/1d5802331620511efe3b5de846ac15de85b508e3-383x313.gif?bg=fff&amp;w=1.3333333333333333&amp;h=0&amp;q=90&amp;fit=min&amp;auto=form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2.1 Inputs - đầu vào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183952"/>
              </p:ext>
            </p:extLst>
          </p:nvPr>
        </p:nvGraphicFramePr>
        <p:xfrm>
          <a:off x="837840" y="1913837"/>
          <a:ext cx="7508004" cy="4504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160">
                  <a:extLst>
                    <a:ext uri="{9D8B030D-6E8A-4147-A177-3AD203B41FA5}">
                      <a16:colId xmlns:a16="http://schemas.microsoft.com/office/drawing/2014/main" val="332985954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23360921"/>
                    </a:ext>
                  </a:extLst>
                </a:gridCol>
                <a:gridCol w="2859444">
                  <a:extLst>
                    <a:ext uri="{9D8B030D-6E8A-4147-A177-3AD203B41FA5}">
                      <a16:colId xmlns:a16="http://schemas.microsoft.com/office/drawing/2014/main" val="30481143"/>
                    </a:ext>
                  </a:extLst>
                </a:gridCol>
              </a:tblGrid>
              <a:tr h="13041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Nhấn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nút A thì trong MakeCode bạn có thể bặt được sự kiện đó với block như cột bên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012550"/>
                  </a:ext>
                </a:extLst>
              </a:tr>
              <a:tr h="1394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Nhấn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nút B thì trong MakeCode bạn có thể bặt được sự kiện đó với block như cột bên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618085"/>
                  </a:ext>
                </a:extLst>
              </a:tr>
              <a:tr h="1655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Nhấn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cả nút A và B  thì trong MakeCode bạn có thể bặt được sự kiện đó với block như cột bên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3384"/>
                  </a:ext>
                </a:extLst>
              </a:tr>
            </a:tbl>
          </a:graphicData>
        </a:graphic>
      </p:graphicFrame>
      <p:pic>
        <p:nvPicPr>
          <p:cNvPr id="17" name="Google Shape;200;p11"/>
          <p:cNvPicPr preferRelativeResize="0"/>
          <p:nvPr/>
        </p:nvPicPr>
        <p:blipFill rotWithShape="1">
          <a:blip r:embed="rId2">
            <a:alphaModFix/>
          </a:blip>
          <a:srcRect l="4366" t="37916" r="77772" b="31726"/>
          <a:stretch/>
        </p:blipFill>
        <p:spPr>
          <a:xfrm>
            <a:off x="1421685" y="2201600"/>
            <a:ext cx="573260" cy="783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01;p11"/>
          <p:cNvPicPr preferRelativeResize="0"/>
          <p:nvPr/>
        </p:nvPicPr>
        <p:blipFill rotWithShape="1">
          <a:blip r:embed="rId2">
            <a:alphaModFix/>
          </a:blip>
          <a:srcRect l="77634" t="30674" r="5764" b="41529"/>
          <a:stretch/>
        </p:blipFill>
        <p:spPr>
          <a:xfrm>
            <a:off x="1421685" y="3571210"/>
            <a:ext cx="573261" cy="771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00;p11"/>
          <p:cNvPicPr preferRelativeResize="0"/>
          <p:nvPr/>
        </p:nvPicPr>
        <p:blipFill rotWithShape="1">
          <a:blip r:embed="rId2">
            <a:alphaModFix/>
          </a:blip>
          <a:srcRect l="4366" t="37916" r="77772" b="31726"/>
          <a:stretch/>
        </p:blipFill>
        <p:spPr>
          <a:xfrm>
            <a:off x="1421685" y="5109590"/>
            <a:ext cx="573260" cy="783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01;p11"/>
          <p:cNvPicPr preferRelativeResize="0"/>
          <p:nvPr/>
        </p:nvPicPr>
        <p:blipFill rotWithShape="1">
          <a:blip r:embed="rId2">
            <a:alphaModFix/>
          </a:blip>
          <a:srcRect l="77634" t="30674" r="5764" b="41529"/>
          <a:stretch/>
        </p:blipFill>
        <p:spPr>
          <a:xfrm>
            <a:off x="2142636" y="5121253"/>
            <a:ext cx="573261" cy="771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 descr="Text&#10;&#10;Description automatically generated with medium confidence">
            <a:extLst>
              <a:ext uri="{FF2B5EF4-FFF2-40B4-BE49-F238E27FC236}">
                <a16:creationId xmlns:a16="http://schemas.microsoft.com/office/drawing/2014/main" id="{54DF792A-2DB1-5D4F-BBF0-63F3893B50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966"/>
          <a:stretch/>
        </p:blipFill>
        <p:spPr>
          <a:xfrm>
            <a:off x="5870485" y="1999671"/>
            <a:ext cx="2049009" cy="1075434"/>
          </a:xfrm>
          <a:prstGeom prst="rect">
            <a:avLst/>
          </a:prstGeom>
        </p:spPr>
      </p:pic>
      <p:pic>
        <p:nvPicPr>
          <p:cNvPr id="25" name="Picture 24" descr="Text&#10;&#10;Description automatically generated with medium confidence">
            <a:extLst>
              <a:ext uri="{FF2B5EF4-FFF2-40B4-BE49-F238E27FC236}">
                <a16:creationId xmlns:a16="http://schemas.microsoft.com/office/drawing/2014/main" id="{54DF792A-2DB1-5D4F-BBF0-63F3893B50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84"/>
          <a:stretch/>
        </p:blipFill>
        <p:spPr>
          <a:xfrm>
            <a:off x="5854822" y="3420771"/>
            <a:ext cx="2064672" cy="1075434"/>
          </a:xfrm>
          <a:prstGeom prst="rect">
            <a:avLst/>
          </a:prstGeom>
        </p:spPr>
      </p:pic>
      <p:pic>
        <p:nvPicPr>
          <p:cNvPr id="26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B70C5C97-E444-844E-82E0-A8ADF84841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951"/>
          <a:stretch/>
        </p:blipFill>
        <p:spPr>
          <a:xfrm>
            <a:off x="5820559" y="4971797"/>
            <a:ext cx="2269135" cy="105881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463640" y="1245471"/>
            <a:ext cx="688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Mối tương quan Inputs và Blocks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88" y="1318428"/>
            <a:ext cx="4667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4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2.1 Inputs - đầu vào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41" y="1423714"/>
            <a:ext cx="2949431" cy="4950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21009" y="1609377"/>
            <a:ext cx="3500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Tất cả các dữ liệu đầu vào đều nằm trong block Input</a:t>
            </a: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Được phân biện bằng khối màu </a:t>
            </a:r>
            <a:r>
              <a:rPr lang="en-US" sz="2000" b="1" dirty="0" smtClean="0">
                <a:solidFill>
                  <a:srgbClr val="C232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Tím</a:t>
            </a:r>
            <a:endParaRPr lang="en-US" sz="2000" b="1" dirty="0">
              <a:solidFill>
                <a:srgbClr val="C232C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oogle Shape;17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3523" y="3322475"/>
            <a:ext cx="2494773" cy="30612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ounded Rectangle 7"/>
          <p:cNvSpPr/>
          <p:nvPr/>
        </p:nvSpPr>
        <p:spPr>
          <a:xfrm>
            <a:off x="4123523" y="1423713"/>
            <a:ext cx="3933799" cy="1713098"/>
          </a:xfrm>
          <a:prstGeom prst="roundRect">
            <a:avLst>
              <a:gd name="adj" fmla="val 3719"/>
            </a:avLst>
          </a:prstGeom>
          <a:noFill/>
          <a:ln w="28575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8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2.1 Inputs - đầu vào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8980" y="1272143"/>
            <a:ext cx="5487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Tạo chương trình Emotion badge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07388" y="2224320"/>
            <a:ext cx="3359812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A thì hiển thị mặt cười.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2588" y="2033157"/>
            <a:ext cx="3909703" cy="2035260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5894" y="2353224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07388" y="3138720"/>
            <a:ext cx="3359812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B thì hiển thị mặt buồn.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5894" y="3267624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54DF792A-2DB1-5D4F-BBF0-63F3893B50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966"/>
          <a:stretch/>
        </p:blipFill>
        <p:spPr>
          <a:xfrm>
            <a:off x="5870485" y="1999671"/>
            <a:ext cx="2049009" cy="1075434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54DF792A-2DB1-5D4F-BBF0-63F3893B50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84"/>
          <a:stretch/>
        </p:blipFill>
        <p:spPr>
          <a:xfrm>
            <a:off x="5854822" y="3178474"/>
            <a:ext cx="2064672" cy="10754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822" y="4519771"/>
            <a:ext cx="2400635" cy="1047896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602588" y="4783746"/>
            <a:ext cx="4526003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  <a:sym typeface="Wingdings" panose="05000000000000000000" pitchFamily="2" charset="2"/>
              </a:rPr>
              <a:t>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Sử dụng các blocks như phần gợi ý bên phải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AutoShape 2" descr="https://cdn.sanity.io/images/ajwvhvgo/production/1d5802331620511efe3b5de846ac15de85b508e3-383x313.gif?bg=fff&amp;w=1.3333333333333333&amp;h=0&amp;q=90&amp;fit=min&amp;auto=form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98981" y="1272143"/>
            <a:ext cx="520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Các inputs đầu vào khác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2.1 Inputs - đầu vào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484624"/>
              </p:ext>
            </p:extLst>
          </p:nvPr>
        </p:nvGraphicFramePr>
        <p:xfrm>
          <a:off x="672451" y="2016460"/>
          <a:ext cx="8084438" cy="4291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2219">
                  <a:extLst>
                    <a:ext uri="{9D8B030D-6E8A-4147-A177-3AD203B41FA5}">
                      <a16:colId xmlns:a16="http://schemas.microsoft.com/office/drawing/2014/main" val="3778830513"/>
                    </a:ext>
                  </a:extLst>
                </a:gridCol>
                <a:gridCol w="4042219">
                  <a:extLst>
                    <a:ext uri="{9D8B030D-6E8A-4147-A177-3AD203B41FA5}">
                      <a16:colId xmlns:a16="http://schemas.microsoft.com/office/drawing/2014/main" val="3735388886"/>
                    </a:ext>
                  </a:extLst>
                </a:gridCol>
              </a:tblGrid>
              <a:tr h="858315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Accelerometer</a:t>
                      </a: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 - Cảm biến gia tốc kế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33595"/>
                  </a:ext>
                </a:extLst>
              </a:tr>
              <a:tr h="858315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On Shake 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– Lắc micro:bit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479997"/>
                  </a:ext>
                </a:extLst>
              </a:tr>
              <a:tr h="858315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Temperature Sensor 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– Cảm biến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nhiệt độ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463110"/>
                  </a:ext>
                </a:extLst>
              </a:tr>
              <a:tr h="858315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Compass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 – Cảm biến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la bàn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485619"/>
                  </a:ext>
                </a:extLst>
              </a:tr>
              <a:tr h="858315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Light sensor 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 </a:t>
                      </a:r>
                      <a:r>
                        <a:rPr lang="vi-VN" dirty="0" smtClean="0">
                          <a:solidFill>
                            <a:sysClr val="windowText" lastClr="000000"/>
                          </a:solidFill>
                        </a:rPr>
                        <a:t>Cảm biến cường độ ánh sáng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904484"/>
                  </a:ext>
                </a:extLst>
              </a:tr>
            </a:tbl>
          </a:graphicData>
        </a:graphic>
      </p:graphicFrame>
      <p:sp>
        <p:nvSpPr>
          <p:cNvPr id="26" name="Title 1"/>
          <p:cNvSpPr txBox="1">
            <a:spLocks/>
          </p:cNvSpPr>
          <p:nvPr/>
        </p:nvSpPr>
        <p:spPr>
          <a:xfrm>
            <a:off x="907388" y="2224320"/>
            <a:ext cx="3359812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007" y="2224320"/>
            <a:ext cx="2010056" cy="4477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007" y="3952668"/>
            <a:ext cx="1476581" cy="41915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3007" y="4801094"/>
            <a:ext cx="1705213" cy="44773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3007" y="5652437"/>
            <a:ext cx="1066949" cy="438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3007" y="2903866"/>
            <a:ext cx="1164054" cy="79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6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2.1 Inputs - đầu vào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8981" y="1272143"/>
            <a:ext cx="520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Ví dụ về sự kiện lắc và chạm logo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095869" y="1927140"/>
            <a:ext cx="6828931" cy="2035260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095869" y="4233018"/>
            <a:ext cx="6828931" cy="2035260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431" y="2131488"/>
            <a:ext cx="2167207" cy="161887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480244" y="2548965"/>
            <a:ext cx="3359812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Lắc micro:bit hiển thị hình trái tim ra màn hình LED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37841" y="2603004"/>
            <a:ext cx="530087" cy="530087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13" name="Oval 12"/>
          <p:cNvSpPr/>
          <p:nvPr/>
        </p:nvSpPr>
        <p:spPr>
          <a:xfrm>
            <a:off x="837841" y="5028152"/>
            <a:ext cx="530087" cy="530087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</a:t>
            </a:r>
            <a:endParaRPr lang="en-US" sz="2000" b="1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480244" y="4718154"/>
            <a:ext cx="3359812" cy="12146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Chạm vào Logo micro:bit ở mặt trước hiển thị mặt cười ra màn hình LED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431" y="4434686"/>
            <a:ext cx="2278929" cy="17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09053" y="4862785"/>
            <a:ext cx="5644503" cy="5088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Bước 1: Click Download tải file về máy tính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928" y="4822111"/>
            <a:ext cx="2909512" cy="45639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09053" y="5412305"/>
            <a:ext cx="8047836" cy="4965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Bước 2: Gắn đầu USB vào máy tính, đầu micro USB vào micro:bit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5305" y="1364739"/>
            <a:ext cx="5649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Đưa chương trình vào micro:bit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53" y="1437696"/>
            <a:ext cx="466725" cy="409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9567"/>
          <a:stretch/>
        </p:blipFill>
        <p:spPr>
          <a:xfrm>
            <a:off x="1477989" y="1992477"/>
            <a:ext cx="6441059" cy="2452204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709053" y="5983805"/>
            <a:ext cx="8047836" cy="4965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Bước 3: Copy file .hex vào micro:bit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2.1 Inputs - đầu vào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18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65305" y="1364739"/>
            <a:ext cx="5649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Giữ an toàn cho micro:bit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53" y="1437696"/>
            <a:ext cx="466725" cy="409575"/>
          </a:xfrm>
          <a:prstGeom prst="rect">
            <a:avLst/>
          </a:prstGeom>
        </p:spPr>
      </p:pic>
      <p:pic>
        <p:nvPicPr>
          <p:cNvPr id="7" name="Google Shape;14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690" y="2535250"/>
            <a:ext cx="3206517" cy="31828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261791" y="2490360"/>
            <a:ext cx="4253559" cy="3227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Cầm micro:bit cẩn thận ở các </a:t>
            </a: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cạnh</a:t>
            </a:r>
            <a:b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</a:br>
            <a:endParaRPr lang="en-US" sz="24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Tránh chạm vào các bộ phận</a:t>
            </a:r>
            <a:b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</a:br>
            <a:endParaRPr lang="en-US" sz="24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Tránh xa micro:bit khỏi nước</a:t>
            </a:r>
          </a:p>
        </p:txBody>
      </p:sp>
      <p:sp>
        <p:nvSpPr>
          <p:cNvPr id="9" name="Rectangle 8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2.1 Inputs - đầu vào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974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511</TotalTime>
  <Words>445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GT Walsheim Bold</vt:lpstr>
      <vt:lpstr>Roboto</vt:lpstr>
      <vt:lpstr>Roboto Condensed</vt:lpstr>
      <vt:lpstr>UTM Helve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Nobj</dc:creator>
  <cp:lastModifiedBy>Nobj</cp:lastModifiedBy>
  <cp:revision>279</cp:revision>
  <dcterms:created xsi:type="dcterms:W3CDTF">2023-04-21T02:43:36Z</dcterms:created>
  <dcterms:modified xsi:type="dcterms:W3CDTF">2023-05-05T04:52:14Z</dcterms:modified>
</cp:coreProperties>
</file>