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9" r:id="rId3"/>
    <p:sldId id="270" r:id="rId4"/>
    <p:sldId id="271" r:id="rId5"/>
    <p:sldId id="273" r:id="rId6"/>
    <p:sldId id="272" r:id="rId7"/>
    <p:sldId id="274" r:id="rId8"/>
    <p:sldId id="266" r:id="rId9"/>
    <p:sldId id="268" r:id="rId10"/>
    <p:sldId id="275"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5EB130"/>
    <a:srgbClr val="CD0065"/>
    <a:srgbClr val="64C7E9"/>
    <a:srgbClr val="A8589E"/>
    <a:srgbClr val="FECC36"/>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55835"/>
            <a:ext cx="2053087" cy="276999"/>
          </a:xfrm>
          <a:prstGeom prst="rect">
            <a:avLst/>
          </a:prstGeom>
          <a:noFill/>
        </p:spPr>
        <p:txBody>
          <a:bodyPr wrap="square" rtlCol="0">
            <a:spAutoFit/>
          </a:bodyPr>
          <a:lstStyle/>
          <a:p>
            <a:r>
              <a:rPr lang="en-US" sz="1200" b="0" dirty="0" smtClean="0">
                <a:solidFill>
                  <a:schemeClr val="bg1"/>
                </a:solidFill>
                <a:latin typeface="+mn-lt"/>
                <a:ea typeface="Roboto" pitchFamily="2" charset="0"/>
                <a:cs typeface="Arial" panose="020B0604020202020204" pitchFamily="34" charset="0"/>
              </a:rPr>
              <a:t>Học</a:t>
            </a:r>
            <a:r>
              <a:rPr lang="en-US" sz="1200" b="0" baseline="0" dirty="0" smtClean="0">
                <a:solidFill>
                  <a:schemeClr val="bg1"/>
                </a:solidFill>
                <a:latin typeface="+mn-lt"/>
                <a:ea typeface="Roboto" pitchFamily="2" charset="0"/>
                <a:cs typeface="Arial" panose="020B0604020202020204" pitchFamily="34" charset="0"/>
              </a:rPr>
              <a:t> l</a:t>
            </a:r>
            <a:r>
              <a:rPr lang="en-US" sz="1200" b="0" dirty="0" smtClean="0">
                <a:solidFill>
                  <a:schemeClr val="bg1"/>
                </a:solidFill>
                <a:latin typeface="+mn-lt"/>
                <a:ea typeface="Roboto" pitchFamily="2" charset="0"/>
                <a:cs typeface="Arial" panose="020B0604020202020204" pitchFamily="34" charset="0"/>
              </a:rPr>
              <a:t>ập</a:t>
            </a:r>
            <a:r>
              <a:rPr lang="en-US" sz="1200" b="0" baseline="0" dirty="0" smtClean="0">
                <a:solidFill>
                  <a:schemeClr val="bg1"/>
                </a:solidFill>
                <a:latin typeface="+mn-lt"/>
                <a:ea typeface="Roboto" pitchFamily="2" charset="0"/>
                <a:cs typeface="Arial" panose="020B0604020202020204" pitchFamily="34" charset="0"/>
              </a:rPr>
              <a:t> trình với micro:bit</a:t>
            </a:r>
            <a:endParaRPr lang="en-US" sz="1200" b="0" dirty="0">
              <a:solidFill>
                <a:schemeClr val="bg1"/>
              </a:solidFill>
              <a:latin typeface="+mn-lt"/>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3</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1323439"/>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Accelerometer Sensor and Touch</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3.3 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 bộ và sức khỏe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014330"/>
            <a:ext cx="3909703" cy="4373218"/>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709053" y="2425454"/>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endParaRPr lang="en-US" sz="2000" b="0" dirty="0" smtClean="0">
              <a:solidFill>
                <a:schemeClr val="tx1">
                  <a:lumMod val="95000"/>
                  <a:lumOff val="5000"/>
                </a:schemeClr>
              </a:solidFill>
              <a:ea typeface="Roboto Condensed" pitchFamily="2" charset="0"/>
            </a:endParaRPr>
          </a:p>
        </p:txBody>
      </p:sp>
      <p:sp>
        <p:nvSpPr>
          <p:cNvPr id="10" name="Rectangle 9"/>
          <p:cNvSpPr/>
          <p:nvPr/>
        </p:nvSpPr>
        <p:spPr>
          <a:xfrm>
            <a:off x="709053" y="2288155"/>
            <a:ext cx="3677417" cy="2308324"/>
          </a:xfrm>
          <a:prstGeom prst="rect">
            <a:avLst/>
          </a:prstGeom>
        </p:spPr>
        <p:txBody>
          <a:bodyPr wrap="square">
            <a:spAutoFit/>
          </a:bodyPr>
          <a:lstStyle/>
          <a:p>
            <a:r>
              <a:rPr lang="vi-VN" dirty="0"/>
              <a:t>Chuyện là Shara tuy còn nhỏ nhưng lại rất thích đi bộ cùng ba mẹ vào mỗi buổi sáng. Chuyên gia khuyên rằng mỗi ngày nên đi bộ 1000 bước để tăng cường sức khỏe nhưng bạn ấy không biết làm thế nào để nhớ được mình đã đi được bao nhiêu bước</a:t>
            </a:r>
            <a:endParaRPr lang="en-US" dirty="0"/>
          </a:p>
        </p:txBody>
      </p:sp>
      <p:sp>
        <p:nvSpPr>
          <p:cNvPr id="11" name="Rectangle 10"/>
          <p:cNvSpPr/>
          <p:nvPr/>
        </p:nvSpPr>
        <p:spPr>
          <a:xfrm>
            <a:off x="718730" y="4668746"/>
            <a:ext cx="3677417" cy="1477328"/>
          </a:xfrm>
          <a:prstGeom prst="rect">
            <a:avLst/>
          </a:prstGeom>
        </p:spPr>
        <p:txBody>
          <a:bodyPr wrap="square">
            <a:spAutoFit/>
          </a:bodyPr>
          <a:lstStyle/>
          <a:p>
            <a:r>
              <a:rPr lang="vi-VN" dirty="0"/>
              <a:t>Bạn hãy dùng micro:bit giúp Shara đếm số bước chân nhé !</a:t>
            </a:r>
          </a:p>
          <a:p>
            <a:r>
              <a:rPr lang="vi-VN" dirty="0"/>
              <a:t/>
            </a:r>
            <a:br>
              <a:rPr lang="vi-VN" dirty="0"/>
            </a:br>
            <a:r>
              <a:rPr lang="vi-VN" dirty="0"/>
              <a:t>Nếu đủ 1000 bước thì hiển thị icon ✓</a:t>
            </a:r>
          </a:p>
        </p:txBody>
      </p:sp>
      <p:pic>
        <p:nvPicPr>
          <p:cNvPr id="2050" name="Picture 2" descr="Free vector teenager girl walking with pet  cartoon character on white bac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228" y="3505828"/>
            <a:ext cx="2623930" cy="28817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stretch>
            <a:fillRect/>
          </a:stretch>
        </p:blipFill>
        <p:spPr>
          <a:xfrm rot="19846332">
            <a:off x="4647758" y="1688865"/>
            <a:ext cx="2189295" cy="1793241"/>
          </a:xfrm>
          <a:prstGeom prst="rect">
            <a:avLst/>
          </a:prstGeom>
        </p:spPr>
      </p:pic>
    </p:spTree>
    <p:extLst>
      <p:ext uri="{BB962C8B-B14F-4D97-AF65-F5344CB8AC3E}">
        <p14:creationId xmlns:p14="http://schemas.microsoft.com/office/powerpoint/2010/main" val="286099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3.3 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Xúc xắc kỹ thuật số</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206156"/>
            <a:ext cx="3909703" cy="4014967"/>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9053" y="2288155"/>
            <a:ext cx="3677417" cy="923330"/>
          </a:xfrm>
          <a:prstGeom prst="rect">
            <a:avLst/>
          </a:prstGeom>
        </p:spPr>
        <p:txBody>
          <a:bodyPr wrap="square">
            <a:spAutoFit/>
          </a:bodyPr>
          <a:lstStyle/>
          <a:p>
            <a:r>
              <a:rPr lang="vi-VN" dirty="0"/>
              <a:t>Doreamon và Nobita muốn chơi cá ngựa nhưng Nobita đãng trí đã làm mất 2 hạt xúc </a:t>
            </a:r>
            <a:r>
              <a:rPr lang="vi-VN" dirty="0" smtClean="0"/>
              <a:t>xắc</a:t>
            </a:r>
            <a:r>
              <a:rPr lang="en-US" dirty="0" smtClean="0"/>
              <a:t>.</a:t>
            </a:r>
            <a:endParaRPr lang="en-US" dirty="0"/>
          </a:p>
        </p:txBody>
      </p:sp>
      <p:sp>
        <p:nvSpPr>
          <p:cNvPr id="9" name="Rectangle 8"/>
          <p:cNvSpPr/>
          <p:nvPr/>
        </p:nvSpPr>
        <p:spPr>
          <a:xfrm>
            <a:off x="709053" y="3401338"/>
            <a:ext cx="3677417" cy="923330"/>
          </a:xfrm>
          <a:prstGeom prst="rect">
            <a:avLst/>
          </a:prstGeom>
        </p:spPr>
        <p:txBody>
          <a:bodyPr wrap="square">
            <a:spAutoFit/>
          </a:bodyPr>
          <a:lstStyle/>
          <a:p>
            <a:r>
              <a:rPr lang="vi-VN" dirty="0"/>
              <a:t>Bạn có thể giúp Doreamon và Nobita chơi cá ngựa mà không cần đến xúc xắc không ?</a:t>
            </a:r>
            <a:endParaRPr lang="en-US" dirty="0"/>
          </a:p>
        </p:txBody>
      </p:sp>
      <p:sp>
        <p:nvSpPr>
          <p:cNvPr id="10" name="Rectangle 9"/>
          <p:cNvSpPr/>
          <p:nvPr/>
        </p:nvSpPr>
        <p:spPr>
          <a:xfrm>
            <a:off x="709053" y="4554277"/>
            <a:ext cx="3677417" cy="1200329"/>
          </a:xfrm>
          <a:prstGeom prst="rect">
            <a:avLst/>
          </a:prstGeom>
        </p:spPr>
        <p:txBody>
          <a:bodyPr wrap="square">
            <a:spAutoFit/>
          </a:bodyPr>
          <a:lstStyle/>
          <a:p>
            <a:r>
              <a:rPr lang="en-US" dirty="0"/>
              <a:t>Gợi ý sử dụng một </a:t>
            </a:r>
            <a:r>
              <a:rPr lang="en-US" dirty="0" smtClean="0"/>
              <a:t>biến số ngẫu nhiên </a:t>
            </a:r>
            <a:r>
              <a:rPr lang="en-US" dirty="0"/>
              <a:t>random từ 1 đến </a:t>
            </a:r>
            <a:r>
              <a:rPr lang="en-US" dirty="0" smtClean="0"/>
              <a:t>6. Lắc micro:bit một cái thì hiển thị số ra màn hình LED</a:t>
            </a:r>
            <a:endParaRPr lang="en-US" dirty="0"/>
          </a:p>
        </p:txBody>
      </p:sp>
      <p:pic>
        <p:nvPicPr>
          <p:cNvPr id="11" name="Picture 10"/>
          <p:cNvPicPr>
            <a:picLocks noChangeAspect="1"/>
          </p:cNvPicPr>
          <p:nvPr/>
        </p:nvPicPr>
        <p:blipFill>
          <a:blip r:embed="rId3"/>
          <a:stretch>
            <a:fillRect/>
          </a:stretch>
        </p:blipFill>
        <p:spPr>
          <a:xfrm>
            <a:off x="5256856" y="1847271"/>
            <a:ext cx="2999248" cy="2040726"/>
          </a:xfrm>
          <a:prstGeom prst="rect">
            <a:avLst/>
          </a:prstGeom>
        </p:spPr>
      </p:pic>
      <p:pic>
        <p:nvPicPr>
          <p:cNvPr id="12" name="Picture 11"/>
          <p:cNvPicPr>
            <a:picLocks noChangeAspect="1"/>
          </p:cNvPicPr>
          <p:nvPr/>
        </p:nvPicPr>
        <p:blipFill>
          <a:blip r:embed="rId4"/>
          <a:stretch>
            <a:fillRect/>
          </a:stretch>
        </p:blipFill>
        <p:spPr>
          <a:xfrm rot="1041515">
            <a:off x="5661831" y="4097902"/>
            <a:ext cx="2189295" cy="1793241"/>
          </a:xfrm>
          <a:prstGeom prst="rect">
            <a:avLst/>
          </a:prstGeom>
        </p:spPr>
      </p:pic>
      <p:sp>
        <p:nvSpPr>
          <p:cNvPr id="13" name="Arc 12"/>
          <p:cNvSpPr/>
          <p:nvPr/>
        </p:nvSpPr>
        <p:spPr>
          <a:xfrm rot="1242611">
            <a:off x="7200153" y="4001014"/>
            <a:ext cx="1406524" cy="110652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242611">
            <a:off x="7349834" y="4153886"/>
            <a:ext cx="1043791" cy="82116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12523801">
            <a:off x="4934937" y="5046770"/>
            <a:ext cx="1406524" cy="110652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2523801">
            <a:off x="5084618" y="5199642"/>
            <a:ext cx="1043791" cy="82116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7159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3.1 Cảm biến là gì ?</a:t>
            </a:r>
            <a:endParaRPr lang="en-US" sz="2400" b="1" dirty="0">
              <a:solidFill>
                <a:srgbClr val="EC5F77"/>
              </a:solidFill>
              <a:latin typeface="UTM Helve" panose="02040603050506020204" pitchFamily="18" charset="0"/>
              <a:ea typeface="Roboto" pitchFamily="2" charset="0"/>
            </a:endParaRPr>
          </a:p>
        </p:txBody>
      </p:sp>
      <p:sp>
        <p:nvSpPr>
          <p:cNvPr id="8" name="Rounded Rectangle 7"/>
          <p:cNvSpPr/>
          <p:nvPr/>
        </p:nvSpPr>
        <p:spPr>
          <a:xfrm>
            <a:off x="418920" y="1524000"/>
            <a:ext cx="8194993" cy="1590261"/>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p>
        </p:txBody>
      </p:sp>
      <p:sp>
        <p:nvSpPr>
          <p:cNvPr id="13" name="Isosceles Triangle 12"/>
          <p:cNvSpPr/>
          <p:nvPr/>
        </p:nvSpPr>
        <p:spPr>
          <a:xfrm rot="5400000">
            <a:off x="604720" y="4826771"/>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p>
        </p:txBody>
      </p:sp>
      <p:sp>
        <p:nvSpPr>
          <p:cNvPr id="15" name="Isosceles Triangle 14"/>
          <p:cNvSpPr/>
          <p:nvPr/>
        </p:nvSpPr>
        <p:spPr>
          <a:xfrm rot="5400000">
            <a:off x="604720" y="5449623"/>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p>
        </p:txBody>
      </p:sp>
    </p:spTree>
    <p:extLst>
      <p:ext uri="{BB962C8B-B14F-4D97-AF65-F5344CB8AC3E}">
        <p14:creationId xmlns:p14="http://schemas.microsoft.com/office/powerpoint/2010/main" val="11814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3.1 Cảm biến là gì ?</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399" y="1357455"/>
            <a:ext cx="2723213" cy="219026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2399" y="3826360"/>
            <a:ext cx="2755497" cy="2216297"/>
          </a:xfrm>
          <a:prstGeom prst="rect">
            <a:avLst/>
          </a:prstGeom>
        </p:spPr>
      </p:pic>
      <p:sp>
        <p:nvSpPr>
          <p:cNvPr id="8" name="TextBox 7"/>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Các cảm biến trên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11" name="Title 1"/>
          <p:cNvSpPr txBox="1">
            <a:spLocks/>
          </p:cNvSpPr>
          <p:nvPr/>
        </p:nvSpPr>
        <p:spPr>
          <a:xfrm>
            <a:off x="937239" y="2042442"/>
            <a:ext cx="4154832"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chạm</a:t>
            </a:r>
          </a:p>
        </p:txBody>
      </p:sp>
      <p:sp>
        <p:nvSpPr>
          <p:cNvPr id="12" name="Oval 11"/>
          <p:cNvSpPr/>
          <p:nvPr/>
        </p:nvSpPr>
        <p:spPr>
          <a:xfrm>
            <a:off x="560881" y="2101635"/>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cxnSp>
        <p:nvCxnSpPr>
          <p:cNvPr id="14" name="Straight Arrow Connector 13"/>
          <p:cNvCxnSpPr/>
          <p:nvPr/>
        </p:nvCxnSpPr>
        <p:spPr>
          <a:xfrm>
            <a:off x="6577367" y="1795178"/>
            <a:ext cx="353520" cy="0"/>
          </a:xfrm>
          <a:prstGeom prst="straightConnector1">
            <a:avLst/>
          </a:prstGeom>
          <a:ln>
            <a:solidFill>
              <a:srgbClr val="EC5F77"/>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937239" y="2585781"/>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ánh sáng</a:t>
            </a:r>
          </a:p>
        </p:txBody>
      </p:sp>
      <p:sp>
        <p:nvSpPr>
          <p:cNvPr id="16" name="Oval 15"/>
          <p:cNvSpPr/>
          <p:nvPr/>
        </p:nvSpPr>
        <p:spPr>
          <a:xfrm>
            <a:off x="560881" y="2658226"/>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7" name="Oval 16"/>
          <p:cNvSpPr/>
          <p:nvPr/>
        </p:nvSpPr>
        <p:spPr>
          <a:xfrm>
            <a:off x="6299072" y="1651061"/>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8" name="Oval 17"/>
          <p:cNvSpPr/>
          <p:nvPr/>
        </p:nvSpPr>
        <p:spPr>
          <a:xfrm>
            <a:off x="6259315" y="5176139"/>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9" name="Title 1"/>
          <p:cNvSpPr txBox="1">
            <a:spLocks/>
          </p:cNvSpPr>
          <p:nvPr/>
        </p:nvSpPr>
        <p:spPr>
          <a:xfrm>
            <a:off x="937239" y="3221885"/>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la bàn và gia tốc kế</a:t>
            </a:r>
          </a:p>
        </p:txBody>
      </p:sp>
      <p:sp>
        <p:nvSpPr>
          <p:cNvPr id="20" name="Oval 19"/>
          <p:cNvSpPr/>
          <p:nvPr/>
        </p:nvSpPr>
        <p:spPr>
          <a:xfrm>
            <a:off x="560881" y="3294330"/>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21" name="Oval 20"/>
          <p:cNvSpPr/>
          <p:nvPr/>
        </p:nvSpPr>
        <p:spPr>
          <a:xfrm>
            <a:off x="6378585" y="2247408"/>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2" name="Oval 21"/>
          <p:cNvSpPr/>
          <p:nvPr/>
        </p:nvSpPr>
        <p:spPr>
          <a:xfrm>
            <a:off x="6020776" y="4553287"/>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3" name="Title 1"/>
          <p:cNvSpPr txBox="1">
            <a:spLocks/>
          </p:cNvSpPr>
          <p:nvPr/>
        </p:nvSpPr>
        <p:spPr>
          <a:xfrm>
            <a:off x="937239" y="3831485"/>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a:t>
            </a:r>
          </a:p>
        </p:txBody>
      </p:sp>
      <p:sp>
        <p:nvSpPr>
          <p:cNvPr id="24" name="Oval 23"/>
          <p:cNvSpPr/>
          <p:nvPr/>
        </p:nvSpPr>
        <p:spPr>
          <a:xfrm>
            <a:off x="560881" y="3903930"/>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5" name="Rounded Rectangle 24"/>
          <p:cNvSpPr/>
          <p:nvPr/>
        </p:nvSpPr>
        <p:spPr>
          <a:xfrm>
            <a:off x="560881" y="4982602"/>
            <a:ext cx="4938772" cy="987395"/>
          </a:xfrm>
          <a:prstGeom prst="roundRect">
            <a:avLst>
              <a:gd name="adj" fmla="val 6667"/>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Cảm biến cũng đóng vai trò là đầu vào – Inputs của chương trình</a:t>
            </a:r>
            <a:endParaRPr lang="en-US" dirty="0"/>
          </a:p>
        </p:txBody>
      </p:sp>
    </p:spTree>
    <p:extLst>
      <p:ext uri="{BB962C8B-B14F-4D97-AF65-F5344CB8AC3E}">
        <p14:creationId xmlns:p14="http://schemas.microsoft.com/office/powerpoint/2010/main" val="1315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Cảm biến là Inputs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937238" y="2042441"/>
            <a:ext cx="7623665" cy="10983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Các giá trị mà cảm biến thu thập được sẽ là inputs đầu vào cho chương trình</a:t>
            </a:r>
          </a:p>
        </p:txBody>
      </p:sp>
      <p:sp>
        <p:nvSpPr>
          <p:cNvPr id="8" name="Title 1"/>
          <p:cNvSpPr txBox="1">
            <a:spLocks/>
          </p:cNvSpPr>
          <p:nvPr/>
        </p:nvSpPr>
        <p:spPr>
          <a:xfrm>
            <a:off x="937238" y="2909336"/>
            <a:ext cx="7305613" cy="10983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Dựa vào đó chúng ta có thể quyết định cho micro:bit thực hiện các tác vụ theo ý muốn.</a:t>
            </a:r>
          </a:p>
        </p:txBody>
      </p:sp>
      <p:sp>
        <p:nvSpPr>
          <p:cNvPr id="9" name="Rectangle 8"/>
          <p:cNvSpPr/>
          <p:nvPr/>
        </p:nvSpPr>
        <p:spPr>
          <a:xfrm>
            <a:off x="715617" y="2213113"/>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5617" y="302699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026767" y="3937630"/>
            <a:ext cx="2391109" cy="1810003"/>
          </a:xfrm>
          <a:prstGeom prst="rect">
            <a:avLst/>
          </a:prstGeom>
        </p:spPr>
      </p:pic>
      <p:pic>
        <p:nvPicPr>
          <p:cNvPr id="12" name="Picture 11"/>
          <p:cNvPicPr>
            <a:picLocks noChangeAspect="1"/>
          </p:cNvPicPr>
          <p:nvPr/>
        </p:nvPicPr>
        <p:blipFill>
          <a:blip r:embed="rId4"/>
          <a:stretch>
            <a:fillRect/>
          </a:stretch>
        </p:blipFill>
        <p:spPr>
          <a:xfrm>
            <a:off x="5546394" y="3633995"/>
            <a:ext cx="2400635" cy="1810003"/>
          </a:xfrm>
          <a:prstGeom prst="rect">
            <a:avLst/>
          </a:prstGeom>
        </p:spPr>
      </p:pic>
      <p:sp>
        <p:nvSpPr>
          <p:cNvPr id="14" name="Title 1"/>
          <p:cNvSpPr txBox="1">
            <a:spLocks/>
          </p:cNvSpPr>
          <p:nvPr/>
        </p:nvSpPr>
        <p:spPr>
          <a:xfrm>
            <a:off x="1026767" y="5901767"/>
            <a:ext cx="2540291" cy="64273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a:t>
            </a:r>
            <a:r>
              <a:rPr lang="en-US" sz="1600" b="0" i="1" dirty="0">
                <a:solidFill>
                  <a:schemeClr val="tx1">
                    <a:lumMod val="95000"/>
                    <a:lumOff val="5000"/>
                  </a:schemeClr>
                </a:solidFill>
                <a:ea typeface="Roboto Condensed" pitchFamily="2" charset="0"/>
              </a:rPr>
              <a:t>dụng </a:t>
            </a:r>
            <a:r>
              <a:rPr lang="en-US" sz="1600" b="0" i="1" dirty="0" smtClean="0">
                <a:solidFill>
                  <a:schemeClr val="tx1">
                    <a:lumMod val="95000"/>
                    <a:lumOff val="5000"/>
                  </a:schemeClr>
                </a:solidFill>
                <a:ea typeface="Roboto Condensed" pitchFamily="2" charset="0"/>
              </a:rPr>
              <a:t>cảm biến gia tốc kế - Accelerometer</a:t>
            </a:r>
          </a:p>
        </p:txBody>
      </p:sp>
      <p:sp>
        <p:nvSpPr>
          <p:cNvPr id="15" name="Title 1"/>
          <p:cNvSpPr txBox="1">
            <a:spLocks/>
          </p:cNvSpPr>
          <p:nvPr/>
        </p:nvSpPr>
        <p:spPr>
          <a:xfrm>
            <a:off x="5546394" y="5903842"/>
            <a:ext cx="2540291" cy="4572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a:t>
            </a:r>
            <a:r>
              <a:rPr lang="en-US" sz="1600" b="0" i="1" dirty="0">
                <a:solidFill>
                  <a:schemeClr val="tx1">
                    <a:lumMod val="95000"/>
                    <a:lumOff val="5000"/>
                  </a:schemeClr>
                </a:solidFill>
                <a:ea typeface="Roboto Condensed" pitchFamily="2" charset="0"/>
              </a:rPr>
              <a:t>dụng </a:t>
            </a:r>
            <a:r>
              <a:rPr lang="en-US" sz="1600" b="0" i="1" dirty="0" smtClean="0">
                <a:solidFill>
                  <a:schemeClr val="tx1">
                    <a:lumMod val="95000"/>
                    <a:lumOff val="5000"/>
                  </a:schemeClr>
                </a:solidFill>
                <a:ea typeface="Roboto Condensed" pitchFamily="2" charset="0"/>
              </a:rPr>
              <a:t>cảm biến chạm</a:t>
            </a:r>
          </a:p>
        </p:txBody>
      </p:sp>
    </p:spTree>
    <p:extLst>
      <p:ext uri="{BB962C8B-B14F-4D97-AF65-F5344CB8AC3E}">
        <p14:creationId xmlns:p14="http://schemas.microsoft.com/office/powerpoint/2010/main" val="17609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stretch>
            <a:fillRect/>
          </a:stretch>
        </p:blipFill>
        <p:spPr>
          <a:xfrm>
            <a:off x="837841" y="1905885"/>
            <a:ext cx="3448439" cy="3513627"/>
          </a:xfrm>
          <a:prstGeom prst="rect">
            <a:avLst/>
          </a:prstGeom>
        </p:spPr>
      </p:pic>
      <p:pic>
        <p:nvPicPr>
          <p:cNvPr id="6" name="Picture 5"/>
          <p:cNvPicPr>
            <a:picLocks noChangeAspect="1"/>
          </p:cNvPicPr>
          <p:nvPr/>
        </p:nvPicPr>
        <p:blipFill>
          <a:blip r:embed="rId3"/>
          <a:stretch>
            <a:fillRect/>
          </a:stretch>
        </p:blipFill>
        <p:spPr>
          <a:xfrm>
            <a:off x="4529407" y="3202527"/>
            <a:ext cx="3870384" cy="2149280"/>
          </a:xfrm>
          <a:prstGeom prst="rect">
            <a:avLst/>
          </a:prstGeom>
        </p:spPr>
      </p:pic>
      <p:sp>
        <p:nvSpPr>
          <p:cNvPr id="7" name="Title 1"/>
          <p:cNvSpPr txBox="1">
            <a:spLocks/>
          </p:cNvSpPr>
          <p:nvPr/>
        </p:nvSpPr>
        <p:spPr>
          <a:xfrm>
            <a:off x="717574" y="1286161"/>
            <a:ext cx="7936096" cy="6197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bài học này chúng ta tìm hiểu 2 cảm biến gia tốc kế và chạm</a:t>
            </a:r>
          </a:p>
        </p:txBody>
      </p:sp>
      <p:sp>
        <p:nvSpPr>
          <p:cNvPr id="8" name="Title 1"/>
          <p:cNvSpPr txBox="1">
            <a:spLocks/>
          </p:cNvSpPr>
          <p:nvPr/>
        </p:nvSpPr>
        <p:spPr>
          <a:xfrm>
            <a:off x="1141449" y="5712615"/>
            <a:ext cx="3144831" cy="64273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Các sự kiện liên quan đến cảm biến gia tốc kế - Accelerometer</a:t>
            </a:r>
          </a:p>
        </p:txBody>
      </p:sp>
      <p:sp>
        <p:nvSpPr>
          <p:cNvPr id="9" name="Title 1"/>
          <p:cNvSpPr txBox="1">
            <a:spLocks/>
          </p:cNvSpPr>
          <p:nvPr/>
        </p:nvSpPr>
        <p:spPr>
          <a:xfrm>
            <a:off x="6245962" y="5712615"/>
            <a:ext cx="2510927" cy="4572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Các sự kiện liên quan đến cảm biến chạm</a:t>
            </a:r>
          </a:p>
        </p:txBody>
      </p:sp>
    </p:spTree>
    <p:extLst>
      <p:ext uri="{BB962C8B-B14F-4D97-AF65-F5344CB8AC3E}">
        <p14:creationId xmlns:p14="http://schemas.microsoft.com/office/powerpoint/2010/main" val="385729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Chương trình với Cảm biến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470514" y="2014174"/>
            <a:ext cx="4154832" cy="87303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đặt tên là </a:t>
            </a:r>
            <a:r>
              <a:rPr lang="en-US" sz="2000" dirty="0" smtClean="0">
                <a:solidFill>
                  <a:schemeClr val="tx1">
                    <a:lumMod val="95000"/>
                    <a:lumOff val="5000"/>
                  </a:schemeClr>
                </a:solidFill>
                <a:ea typeface="Roboto Condensed" pitchFamily="2" charset="0"/>
              </a:rPr>
              <a:t>Shake Touch</a:t>
            </a:r>
          </a:p>
        </p:txBody>
      </p:sp>
      <p:sp>
        <p:nvSpPr>
          <p:cNvPr id="8" name="Title 1"/>
          <p:cNvSpPr txBox="1">
            <a:spLocks/>
          </p:cNvSpPr>
          <p:nvPr/>
        </p:nvSpPr>
        <p:spPr>
          <a:xfrm>
            <a:off x="837841" y="3035152"/>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Lắc micro:bit thì hiển thị hình trái tim</a:t>
            </a:r>
          </a:p>
        </p:txBody>
      </p:sp>
      <p:sp>
        <p:nvSpPr>
          <p:cNvPr id="10" name="Rectangle 9"/>
          <p:cNvSpPr/>
          <p:nvPr/>
        </p:nvSpPr>
        <p:spPr>
          <a:xfrm>
            <a:off x="616219" y="3152815"/>
            <a:ext cx="210992"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695576" y="1774311"/>
            <a:ext cx="2391109" cy="1810003"/>
          </a:xfrm>
          <a:prstGeom prst="rect">
            <a:avLst/>
          </a:prstGeom>
        </p:spPr>
      </p:pic>
      <p:pic>
        <p:nvPicPr>
          <p:cNvPr id="12" name="Picture 11"/>
          <p:cNvPicPr>
            <a:picLocks noChangeAspect="1"/>
          </p:cNvPicPr>
          <p:nvPr/>
        </p:nvPicPr>
        <p:blipFill>
          <a:blip r:embed="rId4"/>
          <a:stretch>
            <a:fillRect/>
          </a:stretch>
        </p:blipFill>
        <p:spPr>
          <a:xfrm>
            <a:off x="5695576" y="4166160"/>
            <a:ext cx="2400635" cy="1810003"/>
          </a:xfrm>
          <a:prstGeom prst="rect">
            <a:avLst/>
          </a:prstGeom>
        </p:spPr>
      </p:pic>
      <p:sp>
        <p:nvSpPr>
          <p:cNvPr id="13" name="Title 1"/>
          <p:cNvSpPr txBox="1">
            <a:spLocks/>
          </p:cNvSpPr>
          <p:nvPr/>
        </p:nvSpPr>
        <p:spPr>
          <a:xfrm>
            <a:off x="837841" y="5071162"/>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Chạm vào Logo thì hiển thị mặt cười</a:t>
            </a:r>
          </a:p>
        </p:txBody>
      </p:sp>
      <p:sp>
        <p:nvSpPr>
          <p:cNvPr id="14" name="Rectangle 13"/>
          <p:cNvSpPr/>
          <p:nvPr/>
        </p:nvSpPr>
        <p:spPr>
          <a:xfrm>
            <a:off x="616219" y="5188825"/>
            <a:ext cx="210992"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65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6" y="1312646"/>
            <a:ext cx="646071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Cảm biến kết hợp với Biến (</a:t>
            </a:r>
            <a:r>
              <a:rPr lang="en-US" sz="2400" b="1" dirty="0" smtClean="0">
                <a:solidFill>
                  <a:schemeClr val="tx1">
                    <a:lumMod val="85000"/>
                    <a:lumOff val="15000"/>
                  </a:schemeClr>
                </a:solidFill>
                <a:latin typeface="UTM Helve" panose="02040603050506020204" pitchFamily="18" charset="0"/>
                <a:ea typeface="Roboto" pitchFamily="2" charset="0"/>
              </a:rPr>
              <a:t>Variable)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572798" y="2101970"/>
            <a:ext cx="7974854" cy="14231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Hoạt động chủ đề </a:t>
            </a:r>
            <a:r>
              <a:rPr lang="en-US" sz="2000" dirty="0" smtClean="0">
                <a:solidFill>
                  <a:schemeClr val="tx1">
                    <a:lumMod val="95000"/>
                    <a:lumOff val="5000"/>
                  </a:schemeClr>
                </a:solidFill>
                <a:ea typeface="Roboto Condensed" pitchFamily="2" charset="0"/>
              </a:rPr>
              <a:t>Săn Rác</a:t>
            </a:r>
            <a:r>
              <a:rPr lang="en-US" sz="2000" b="0" dirty="0" smtClean="0">
                <a:solidFill>
                  <a:schemeClr val="tx1">
                    <a:lumMod val="95000"/>
                    <a:lumOff val="5000"/>
                  </a:schemeClr>
                </a:solidFill>
                <a:ea typeface="Roboto Condensed" pitchFamily="2" charset="0"/>
              </a:rPr>
              <a:t> ở bài học trước, chúng ta đã sử dụng biến kết hợp với button A, button B để đếm số lượng rác thải có thể tái chế và rác thải không thể tái chế.</a:t>
            </a:r>
          </a:p>
        </p:txBody>
      </p:sp>
      <p:sp>
        <p:nvSpPr>
          <p:cNvPr id="8" name="Title 1"/>
          <p:cNvSpPr txBox="1">
            <a:spLocks/>
          </p:cNvSpPr>
          <p:nvPr/>
        </p:nvSpPr>
        <p:spPr>
          <a:xfrm>
            <a:off x="572798" y="3321170"/>
            <a:ext cx="7974854" cy="88101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Thay vì thế chúng ta có thể sử dụng cảm biến: chạm, lắc để đếm số lượng mỗi loại rác thải.</a:t>
            </a:r>
          </a:p>
        </p:txBody>
      </p:sp>
      <p:pic>
        <p:nvPicPr>
          <p:cNvPr id="9" name="Picture 8"/>
          <p:cNvPicPr>
            <a:picLocks noChangeAspect="1"/>
          </p:cNvPicPr>
          <p:nvPr/>
        </p:nvPicPr>
        <p:blipFill>
          <a:blip r:embed="rId3"/>
          <a:stretch>
            <a:fillRect/>
          </a:stretch>
        </p:blipFill>
        <p:spPr>
          <a:xfrm>
            <a:off x="1106865" y="4249052"/>
            <a:ext cx="3120685" cy="2071715"/>
          </a:xfrm>
          <a:prstGeom prst="rect">
            <a:avLst/>
          </a:prstGeom>
        </p:spPr>
      </p:pic>
      <p:pic>
        <p:nvPicPr>
          <p:cNvPr id="10" name="Picture 9"/>
          <p:cNvPicPr>
            <a:picLocks noChangeAspect="1"/>
          </p:cNvPicPr>
          <p:nvPr/>
        </p:nvPicPr>
        <p:blipFill>
          <a:blip r:embed="rId4"/>
          <a:stretch>
            <a:fillRect/>
          </a:stretch>
        </p:blipFill>
        <p:spPr>
          <a:xfrm>
            <a:off x="4761617" y="4202182"/>
            <a:ext cx="3111944" cy="2028008"/>
          </a:xfrm>
          <a:prstGeom prst="rect">
            <a:avLst/>
          </a:prstGeom>
        </p:spPr>
      </p:pic>
    </p:spTree>
    <p:extLst>
      <p:ext uri="{BB962C8B-B14F-4D97-AF65-F5344CB8AC3E}">
        <p14:creationId xmlns:p14="http://schemas.microsoft.com/office/powerpoint/2010/main" val="192441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77318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800974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607</Words>
  <Application>Microsoft Office PowerPoint</Application>
  <PresentationFormat>On-screen Show (4:3)</PresentationFormat>
  <Paragraphs>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223</cp:revision>
  <dcterms:created xsi:type="dcterms:W3CDTF">2023-04-21T02:43:36Z</dcterms:created>
  <dcterms:modified xsi:type="dcterms:W3CDTF">2023-05-06T03:31:19Z</dcterms:modified>
</cp:coreProperties>
</file>