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9" r:id="rId3"/>
    <p:sldId id="270" r:id="rId4"/>
    <p:sldId id="271" r:id="rId5"/>
    <p:sldId id="277" r:id="rId6"/>
    <p:sldId id="278" r:id="rId7"/>
    <p:sldId id="266" r:id="rId8"/>
    <p:sldId id="268" r:id="rId9"/>
    <p:sldId id="275" r:id="rId10"/>
    <p:sldId id="279"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77"/>
    <a:srgbClr val="5EB130"/>
    <a:srgbClr val="CD0065"/>
    <a:srgbClr val="64C7E9"/>
    <a:srgbClr val="A8589E"/>
    <a:srgbClr val="FECC36"/>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55835"/>
            <a:ext cx="2053087" cy="276999"/>
          </a:xfrm>
          <a:prstGeom prst="rect">
            <a:avLst/>
          </a:prstGeom>
          <a:noFill/>
        </p:spPr>
        <p:txBody>
          <a:bodyPr wrap="square" rtlCol="0">
            <a:spAutoFit/>
          </a:bodyPr>
          <a:lstStyle/>
          <a:p>
            <a:r>
              <a:rPr lang="en-US" sz="1200" b="0" dirty="0" smtClean="0">
                <a:solidFill>
                  <a:schemeClr val="bg1"/>
                </a:solidFill>
                <a:latin typeface="+mn-lt"/>
                <a:ea typeface="Roboto" pitchFamily="2" charset="0"/>
                <a:cs typeface="Arial" panose="020B0604020202020204" pitchFamily="34" charset="0"/>
              </a:rPr>
              <a:t>Học</a:t>
            </a:r>
            <a:r>
              <a:rPr lang="en-US" sz="1200" b="0" baseline="0" dirty="0" smtClean="0">
                <a:solidFill>
                  <a:schemeClr val="bg1"/>
                </a:solidFill>
                <a:latin typeface="+mn-lt"/>
                <a:ea typeface="Roboto" pitchFamily="2" charset="0"/>
                <a:cs typeface="Arial" panose="020B0604020202020204" pitchFamily="34" charset="0"/>
              </a:rPr>
              <a:t> l</a:t>
            </a:r>
            <a:r>
              <a:rPr lang="en-US" sz="1200" b="0" dirty="0" smtClean="0">
                <a:solidFill>
                  <a:schemeClr val="bg1"/>
                </a:solidFill>
                <a:latin typeface="+mn-lt"/>
                <a:ea typeface="Roboto" pitchFamily="2" charset="0"/>
                <a:cs typeface="Arial" panose="020B0604020202020204" pitchFamily="34" charset="0"/>
              </a:rPr>
              <a:t>ập</a:t>
            </a:r>
            <a:r>
              <a:rPr lang="en-US" sz="1200" b="0" baseline="0" dirty="0" smtClean="0">
                <a:solidFill>
                  <a:schemeClr val="bg1"/>
                </a:solidFill>
                <a:latin typeface="+mn-lt"/>
                <a:ea typeface="Roboto" pitchFamily="2" charset="0"/>
                <a:cs typeface="Arial" panose="020B0604020202020204" pitchFamily="34" charset="0"/>
              </a:rPr>
              <a:t> trình với micro:bit</a:t>
            </a:r>
            <a:endParaRPr lang="en-US" sz="1200" b="0" dirty="0">
              <a:solidFill>
                <a:schemeClr val="bg1"/>
              </a:solidFill>
              <a:latin typeface="+mn-lt"/>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a:t>
            </a:r>
            <a:r>
              <a:rPr lang="en-US" sz="3600" b="1" dirty="0" smtClean="0">
                <a:solidFill>
                  <a:schemeClr val="bg1"/>
                </a:solidFill>
                <a:latin typeface="GT Walsheim Bold" panose="00000800000000000000" pitchFamily="2" charset="0"/>
              </a:rPr>
              <a:t>7</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Light Sensor</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7</a:t>
            </a:r>
            <a:r>
              <a:rPr lang="en-US" sz="2400" b="1" dirty="0" smtClean="0">
                <a:solidFill>
                  <a:srgbClr val="EC5F77"/>
                </a:solidFill>
                <a:latin typeface="UTM Helve" panose="02040603050506020204" pitchFamily="18" charset="0"/>
                <a:ea typeface="Roboto" pitchFamily="2" charset="0"/>
              </a:rPr>
              <a:t>.3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Đèn Cảnh Báo An Toàn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4557643" y="2059629"/>
            <a:ext cx="3909703" cy="4311873"/>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4108" y="2211699"/>
            <a:ext cx="3677417" cy="2862322"/>
          </a:xfrm>
          <a:prstGeom prst="rect">
            <a:avLst/>
          </a:prstGeom>
        </p:spPr>
        <p:txBody>
          <a:bodyPr wrap="square">
            <a:spAutoFit/>
          </a:bodyPr>
          <a:lstStyle/>
          <a:p>
            <a:r>
              <a:rPr lang="vi-VN" sz="2000" dirty="0"/>
              <a:t>Lucy có một người bạn tên là Jack không may bị tai nạn giao thông và bị thương đôi chân không đi lại được. Bạn ấy phải di chuyển bằng xe lăn. Jack rất thích đi dạo công viên mỗi buổi tối, công viên thì đông người qua lại, có cả những người đi xe đạp</a:t>
            </a:r>
            <a:endParaRPr lang="en-US" sz="2000" dirty="0"/>
          </a:p>
        </p:txBody>
      </p:sp>
      <p:sp>
        <p:nvSpPr>
          <p:cNvPr id="14" name="Rectangle 13"/>
          <p:cNvSpPr/>
          <p:nvPr/>
        </p:nvSpPr>
        <p:spPr>
          <a:xfrm>
            <a:off x="4706741" y="5214930"/>
            <a:ext cx="3677417" cy="1015663"/>
          </a:xfrm>
          <a:prstGeom prst="rect">
            <a:avLst/>
          </a:prstGeom>
        </p:spPr>
        <p:txBody>
          <a:bodyPr wrap="square">
            <a:spAutoFit/>
          </a:bodyPr>
          <a:lstStyle/>
          <a:p>
            <a:r>
              <a:rPr lang="vi-VN" sz="2000" dirty="0"/>
              <a:t>Bạn có thể giúp Jack tạo một đèn cánh báo vào ban đêm để bạn ấy </a:t>
            </a:r>
            <a:r>
              <a:rPr lang="vi-VN" sz="2000" dirty="0" smtClean="0"/>
              <a:t>g</a:t>
            </a:r>
            <a:r>
              <a:rPr lang="en-US" sz="2000" dirty="0" smtClean="0"/>
              <a:t>ắ</a:t>
            </a:r>
            <a:r>
              <a:rPr lang="vi-VN" sz="2000" dirty="0" smtClean="0"/>
              <a:t>n </a:t>
            </a:r>
            <a:r>
              <a:rPr lang="vi-VN" sz="2000" dirty="0"/>
              <a:t>lên xe lăn không ?</a:t>
            </a: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65917">
            <a:off x="3665064" y="5066029"/>
            <a:ext cx="873627" cy="1004671"/>
          </a:xfrm>
          <a:prstGeom prst="rect">
            <a:avLst/>
          </a:prstGeom>
        </p:spPr>
      </p:pic>
      <p:pic>
        <p:nvPicPr>
          <p:cNvPr id="13" name="Picture 12"/>
          <p:cNvPicPr>
            <a:picLocks noChangeAspect="1"/>
          </p:cNvPicPr>
          <p:nvPr/>
        </p:nvPicPr>
        <p:blipFill>
          <a:blip r:embed="rId4"/>
          <a:stretch>
            <a:fillRect/>
          </a:stretch>
        </p:blipFill>
        <p:spPr>
          <a:xfrm>
            <a:off x="615461" y="3874143"/>
            <a:ext cx="2406035" cy="2774306"/>
          </a:xfrm>
          <a:prstGeom prst="rect">
            <a:avLst/>
          </a:prstGeom>
        </p:spPr>
      </p:pic>
      <p:pic>
        <p:nvPicPr>
          <p:cNvPr id="16" name="Picture 15"/>
          <p:cNvPicPr>
            <a:picLocks noChangeAspect="1"/>
          </p:cNvPicPr>
          <p:nvPr/>
        </p:nvPicPr>
        <p:blipFill>
          <a:blip r:embed="rId5"/>
          <a:stretch>
            <a:fillRect/>
          </a:stretch>
        </p:blipFill>
        <p:spPr>
          <a:xfrm>
            <a:off x="1007800" y="2112332"/>
            <a:ext cx="2013696" cy="166888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77356" y="1915492"/>
            <a:ext cx="1047414" cy="1251717"/>
          </a:xfrm>
          <a:prstGeom prst="rect">
            <a:avLst/>
          </a:prstGeom>
        </p:spPr>
      </p:pic>
    </p:spTree>
    <p:extLst>
      <p:ext uri="{BB962C8B-B14F-4D97-AF65-F5344CB8AC3E}">
        <p14:creationId xmlns:p14="http://schemas.microsoft.com/office/powerpoint/2010/main" val="278298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7</a:t>
            </a:r>
            <a:r>
              <a:rPr lang="en-US" sz="2400" b="1" dirty="0" smtClean="0">
                <a:solidFill>
                  <a:srgbClr val="EC5F77"/>
                </a:solidFill>
                <a:latin typeface="UTM Helve" panose="02040603050506020204" pitchFamily="18" charset="0"/>
                <a:ea typeface="Roboto" pitchFamily="2" charset="0"/>
              </a:rPr>
              <a:t>.3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Đèn Cảnh Báo An Toàn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797038" y="2372139"/>
            <a:ext cx="4888145" cy="3999363"/>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94918" y="2524739"/>
            <a:ext cx="3469189" cy="707886"/>
          </a:xfrm>
          <a:prstGeom prst="rect">
            <a:avLst/>
          </a:prstGeom>
        </p:spPr>
        <p:txBody>
          <a:bodyPr wrap="square">
            <a:spAutoFit/>
          </a:bodyPr>
          <a:lstStyle/>
          <a:p>
            <a:r>
              <a:rPr lang="vi-VN" sz="2000" dirty="0"/>
              <a:t>Khi micro:bit bật lên thì hiển thị icon trái tim</a:t>
            </a:r>
            <a:endParaRPr lang="en-US" sz="2000" dirty="0"/>
          </a:p>
        </p:txBody>
      </p:sp>
      <p:sp>
        <p:nvSpPr>
          <p:cNvPr id="15" name="Rectangle 14"/>
          <p:cNvSpPr/>
          <p:nvPr/>
        </p:nvSpPr>
        <p:spPr>
          <a:xfrm>
            <a:off x="949812" y="2642620"/>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94918" y="3266861"/>
            <a:ext cx="4490265" cy="1015663"/>
          </a:xfrm>
          <a:prstGeom prst="rect">
            <a:avLst/>
          </a:prstGeom>
        </p:spPr>
        <p:txBody>
          <a:bodyPr wrap="square">
            <a:spAutoFit/>
          </a:bodyPr>
          <a:lstStyle/>
          <a:p>
            <a:r>
              <a:rPr lang="vi-VN" sz="2000" dirty="0"/>
              <a:t>Khi nhấn Button A, micro:bit dựa vào cường độ ánh sáng để nhận biết làm ban đêm để bật LED và tắt LED</a:t>
            </a:r>
            <a:endParaRPr lang="en-US" sz="2000" dirty="0"/>
          </a:p>
        </p:txBody>
      </p:sp>
      <p:sp>
        <p:nvSpPr>
          <p:cNvPr id="20" name="Rectangle 19"/>
          <p:cNvSpPr/>
          <p:nvPr/>
        </p:nvSpPr>
        <p:spPr>
          <a:xfrm>
            <a:off x="949812" y="339799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194918" y="4397030"/>
            <a:ext cx="4357743" cy="1015663"/>
          </a:xfrm>
          <a:prstGeom prst="rect">
            <a:avLst/>
          </a:prstGeom>
        </p:spPr>
        <p:txBody>
          <a:bodyPr wrap="square">
            <a:spAutoFit/>
          </a:bodyPr>
          <a:lstStyle/>
          <a:p>
            <a:r>
              <a:rPr lang="vi-VN" sz="2000" dirty="0"/>
              <a:t>Nếu là ban đêm thì bật cả 25 đèn LED, rồi tắt bật liên tục để tạo hiệu ứng đèn LED </a:t>
            </a:r>
            <a:r>
              <a:rPr lang="vi-VN" sz="2000" dirty="0" smtClean="0"/>
              <a:t>nháy</a:t>
            </a:r>
            <a:r>
              <a:rPr lang="en-US" sz="2000" dirty="0" smtClean="0"/>
              <a:t> cảnh báo</a:t>
            </a:r>
            <a:endParaRPr lang="en-US" sz="2000" dirty="0"/>
          </a:p>
        </p:txBody>
      </p:sp>
      <p:sp>
        <p:nvSpPr>
          <p:cNvPr id="22" name="Rectangle 21"/>
          <p:cNvSpPr/>
          <p:nvPr/>
        </p:nvSpPr>
        <p:spPr>
          <a:xfrm>
            <a:off x="949812" y="4541415"/>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94918" y="5527199"/>
            <a:ext cx="3469189" cy="707886"/>
          </a:xfrm>
          <a:prstGeom prst="rect">
            <a:avLst/>
          </a:prstGeom>
        </p:spPr>
        <p:txBody>
          <a:bodyPr wrap="square">
            <a:spAutoFit/>
          </a:bodyPr>
          <a:lstStyle/>
          <a:p>
            <a:r>
              <a:rPr lang="en-US" sz="2000" dirty="0" smtClean="0"/>
              <a:t>Nhấn button B thì tắt chương trình</a:t>
            </a:r>
            <a:endParaRPr lang="en-US" sz="2000" dirty="0"/>
          </a:p>
        </p:txBody>
      </p:sp>
      <p:sp>
        <p:nvSpPr>
          <p:cNvPr id="24" name="Rectangle 23"/>
          <p:cNvSpPr/>
          <p:nvPr/>
        </p:nvSpPr>
        <p:spPr>
          <a:xfrm>
            <a:off x="949812" y="567158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57804" y="2027583"/>
            <a:ext cx="3166611" cy="497156"/>
          </a:xfrm>
          <a:prstGeom prst="roundRect">
            <a:avLst>
              <a:gd name="adj" fmla="val 50000"/>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Yêu cầu chương trình</a:t>
            </a:r>
            <a:endParaRPr lang="en-US" b="1" dirty="0"/>
          </a:p>
        </p:txBody>
      </p:sp>
      <p:pic>
        <p:nvPicPr>
          <p:cNvPr id="9" name="Picture 8"/>
          <p:cNvPicPr>
            <a:picLocks noChangeAspect="1"/>
          </p:cNvPicPr>
          <p:nvPr/>
        </p:nvPicPr>
        <p:blipFill>
          <a:blip r:embed="rId3"/>
          <a:stretch>
            <a:fillRect/>
          </a:stretch>
        </p:blipFill>
        <p:spPr>
          <a:xfrm>
            <a:off x="7083049" y="2674437"/>
            <a:ext cx="1581371" cy="704948"/>
          </a:xfrm>
          <a:prstGeom prst="rect">
            <a:avLst/>
          </a:prstGeom>
        </p:spPr>
      </p:pic>
      <p:pic>
        <p:nvPicPr>
          <p:cNvPr id="11" name="Picture 10"/>
          <p:cNvPicPr>
            <a:picLocks noChangeAspect="1"/>
          </p:cNvPicPr>
          <p:nvPr/>
        </p:nvPicPr>
        <p:blipFill>
          <a:blip r:embed="rId4"/>
          <a:stretch>
            <a:fillRect/>
          </a:stretch>
        </p:blipFill>
        <p:spPr>
          <a:xfrm>
            <a:off x="5851715" y="3547337"/>
            <a:ext cx="1171739" cy="1457528"/>
          </a:xfrm>
          <a:prstGeom prst="rect">
            <a:avLst/>
          </a:prstGeom>
        </p:spPr>
      </p:pic>
      <p:pic>
        <p:nvPicPr>
          <p:cNvPr id="25" name="Picture 24"/>
          <p:cNvPicPr>
            <a:picLocks noChangeAspect="1"/>
          </p:cNvPicPr>
          <p:nvPr/>
        </p:nvPicPr>
        <p:blipFill>
          <a:blip r:embed="rId5"/>
          <a:stretch>
            <a:fillRect/>
          </a:stretch>
        </p:blipFill>
        <p:spPr>
          <a:xfrm>
            <a:off x="5837957" y="2674437"/>
            <a:ext cx="1224965" cy="816644"/>
          </a:xfrm>
          <a:prstGeom prst="rect">
            <a:avLst/>
          </a:prstGeom>
        </p:spPr>
      </p:pic>
      <p:pic>
        <p:nvPicPr>
          <p:cNvPr id="26" name="Picture 25"/>
          <p:cNvPicPr>
            <a:picLocks noChangeAspect="1"/>
          </p:cNvPicPr>
          <p:nvPr/>
        </p:nvPicPr>
        <p:blipFill>
          <a:blip r:embed="rId6"/>
          <a:stretch>
            <a:fillRect/>
          </a:stretch>
        </p:blipFill>
        <p:spPr>
          <a:xfrm>
            <a:off x="7125917" y="3565773"/>
            <a:ext cx="1495634" cy="1114581"/>
          </a:xfrm>
          <a:prstGeom prst="rect">
            <a:avLst/>
          </a:prstGeom>
        </p:spPr>
      </p:pic>
      <p:pic>
        <p:nvPicPr>
          <p:cNvPr id="27" name="Picture 26"/>
          <p:cNvPicPr>
            <a:picLocks noChangeAspect="1"/>
          </p:cNvPicPr>
          <p:nvPr/>
        </p:nvPicPr>
        <p:blipFill>
          <a:blip r:embed="rId7"/>
          <a:stretch>
            <a:fillRect/>
          </a:stretch>
        </p:blipFill>
        <p:spPr>
          <a:xfrm>
            <a:off x="7083049" y="4764903"/>
            <a:ext cx="1867161" cy="647790"/>
          </a:xfrm>
          <a:prstGeom prst="rect">
            <a:avLst/>
          </a:prstGeom>
        </p:spPr>
      </p:pic>
      <p:pic>
        <p:nvPicPr>
          <p:cNvPr id="28" name="Picture 27"/>
          <p:cNvPicPr>
            <a:picLocks noChangeAspect="1"/>
          </p:cNvPicPr>
          <p:nvPr/>
        </p:nvPicPr>
        <p:blipFill>
          <a:blip r:embed="rId8"/>
          <a:stretch>
            <a:fillRect/>
          </a:stretch>
        </p:blipFill>
        <p:spPr>
          <a:xfrm>
            <a:off x="5781579" y="5412693"/>
            <a:ext cx="1638529" cy="590632"/>
          </a:xfrm>
          <a:prstGeom prst="rect">
            <a:avLst/>
          </a:prstGeom>
        </p:spPr>
      </p:pic>
      <p:pic>
        <p:nvPicPr>
          <p:cNvPr id="30" name="Picture 29"/>
          <p:cNvPicPr>
            <a:picLocks noChangeAspect="1"/>
          </p:cNvPicPr>
          <p:nvPr/>
        </p:nvPicPr>
        <p:blipFill>
          <a:blip r:embed="rId9"/>
          <a:stretch>
            <a:fillRect/>
          </a:stretch>
        </p:blipFill>
        <p:spPr>
          <a:xfrm>
            <a:off x="5851715" y="1420078"/>
            <a:ext cx="2022020" cy="1141847"/>
          </a:xfrm>
          <a:prstGeom prst="rect">
            <a:avLst/>
          </a:prstGeom>
        </p:spPr>
      </p:pic>
      <p:pic>
        <p:nvPicPr>
          <p:cNvPr id="31" name="Picture 30"/>
          <p:cNvPicPr>
            <a:picLocks noChangeAspect="1"/>
          </p:cNvPicPr>
          <p:nvPr/>
        </p:nvPicPr>
        <p:blipFill>
          <a:blip r:embed="rId10"/>
          <a:stretch>
            <a:fillRect/>
          </a:stretch>
        </p:blipFill>
        <p:spPr>
          <a:xfrm>
            <a:off x="7559366" y="5370869"/>
            <a:ext cx="1105054" cy="800212"/>
          </a:xfrm>
          <a:prstGeom prst="rect">
            <a:avLst/>
          </a:prstGeom>
        </p:spPr>
      </p:pic>
      <p:sp>
        <p:nvSpPr>
          <p:cNvPr id="32" name="Title 1"/>
          <p:cNvSpPr txBox="1">
            <a:spLocks/>
          </p:cNvSpPr>
          <p:nvPr/>
        </p:nvSpPr>
        <p:spPr>
          <a:xfrm>
            <a:off x="5851715" y="6060484"/>
            <a:ext cx="1568393" cy="39556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Block gợi ý</a:t>
            </a:r>
            <a:endParaRPr lang="en-US" sz="1800" b="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272302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Cảm </a:t>
            </a:r>
            <a:r>
              <a:rPr lang="en-US" sz="2400" b="1" dirty="0" smtClean="0">
                <a:solidFill>
                  <a:srgbClr val="EC5F77"/>
                </a:solidFill>
                <a:latin typeface="UTM Helve" panose="02040603050506020204" pitchFamily="18" charset="0"/>
                <a:ea typeface="Roboto" pitchFamily="2" charset="0"/>
              </a:rPr>
              <a:t>biến là gì ?</a:t>
            </a:r>
            <a:endParaRPr lang="en-US" sz="2400" b="1" dirty="0">
              <a:solidFill>
                <a:srgbClr val="EC5F77"/>
              </a:solidFill>
              <a:latin typeface="UTM Helve" panose="02040603050506020204" pitchFamily="18" charset="0"/>
              <a:ea typeface="Roboto" pitchFamily="2" charset="0"/>
            </a:endParaRPr>
          </a:p>
        </p:txBody>
      </p:sp>
      <p:sp>
        <p:nvSpPr>
          <p:cNvPr id="8" name="Rounded Rectangle 7"/>
          <p:cNvSpPr/>
          <p:nvPr/>
        </p:nvSpPr>
        <p:spPr>
          <a:xfrm>
            <a:off x="418920" y="1524000"/>
            <a:ext cx="8194993" cy="1590261"/>
          </a:xfrm>
          <a:prstGeom prst="round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0640" y="1759679"/>
            <a:ext cx="7537533" cy="1015663"/>
          </a:xfrm>
          <a:prstGeom prst="rect">
            <a:avLst/>
          </a:prstGeom>
        </p:spPr>
        <p:txBody>
          <a:bodyPr wrap="square">
            <a:spAutoFit/>
          </a:bodyPr>
          <a:lstStyle/>
          <a:p>
            <a:r>
              <a:rPr lang="vi-VN" sz="2000" b="1" dirty="0">
                <a:solidFill>
                  <a:schemeClr val="bg1"/>
                </a:solidFill>
              </a:rPr>
              <a:t>Cảm biến</a:t>
            </a:r>
            <a:r>
              <a:rPr lang="vi-VN" sz="2000" dirty="0">
                <a:solidFill>
                  <a:schemeClr val="bg1"/>
                </a:solidFill>
              </a:rPr>
              <a:t> là thiết bị điện tử cảm nhận những trạng thái, quá trình vật lý hay hóa học ở môi trường cần khảo sát và biến đổi thành tín hiệu điện để thu thập thông tin về trạng thái hay quá trình </a:t>
            </a:r>
            <a:r>
              <a:rPr lang="vi-VN" sz="2000" dirty="0" smtClean="0">
                <a:solidFill>
                  <a:schemeClr val="bg1"/>
                </a:solidFill>
              </a:rPr>
              <a:t>đó</a:t>
            </a:r>
            <a:r>
              <a:rPr lang="en-US" sz="2000" dirty="0" smtClean="0">
                <a:solidFill>
                  <a:schemeClr val="bg1"/>
                </a:solidFill>
              </a:rPr>
              <a:t>.</a:t>
            </a:r>
            <a:endParaRPr lang="en-US" sz="2000" dirty="0">
              <a:solidFill>
                <a:schemeClr val="bg1"/>
              </a:solidFill>
            </a:endParaRPr>
          </a:p>
        </p:txBody>
      </p:sp>
      <p:sp>
        <p:nvSpPr>
          <p:cNvPr id="9" name="Isosceles Triangle 8"/>
          <p:cNvSpPr/>
          <p:nvPr/>
        </p:nvSpPr>
        <p:spPr>
          <a:xfrm rot="5400000">
            <a:off x="604720" y="4150910"/>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480571" y="3454797"/>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dirty="0" smtClean="0">
                <a:solidFill>
                  <a:schemeClr val="tx1">
                    <a:lumMod val="95000"/>
                    <a:lumOff val="5000"/>
                  </a:schemeClr>
                </a:solidFill>
                <a:ea typeface="Roboto Condensed" pitchFamily="2" charset="0"/>
              </a:rPr>
              <a:t>Ứng dụng cảm biến trong đời sống thực tiễn</a:t>
            </a:r>
          </a:p>
        </p:txBody>
      </p:sp>
      <p:sp>
        <p:nvSpPr>
          <p:cNvPr id="12" name="Title 1"/>
          <p:cNvSpPr txBox="1">
            <a:spLocks/>
          </p:cNvSpPr>
          <p:nvPr/>
        </p:nvSpPr>
        <p:spPr>
          <a:xfrm>
            <a:off x="931145" y="4077649"/>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khói để báo cháy</a:t>
            </a:r>
          </a:p>
        </p:txBody>
      </p:sp>
      <p:sp>
        <p:nvSpPr>
          <p:cNvPr id="13" name="Isosceles Triangle 12"/>
          <p:cNvSpPr/>
          <p:nvPr/>
        </p:nvSpPr>
        <p:spPr>
          <a:xfrm rot="5400000">
            <a:off x="604720" y="4826771"/>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31145" y="4753510"/>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mưa để nhận biết có mưa</a:t>
            </a:r>
          </a:p>
        </p:txBody>
      </p:sp>
      <p:sp>
        <p:nvSpPr>
          <p:cNvPr id="15" name="Isosceles Triangle 14"/>
          <p:cNvSpPr/>
          <p:nvPr/>
        </p:nvSpPr>
        <p:spPr>
          <a:xfrm rot="5400000">
            <a:off x="604720" y="5449623"/>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931145" y="5376362"/>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 để theo dõi nhiệt độ </a:t>
            </a:r>
          </a:p>
        </p:txBody>
      </p:sp>
    </p:spTree>
    <p:extLst>
      <p:ext uri="{BB962C8B-B14F-4D97-AF65-F5344CB8AC3E}">
        <p14:creationId xmlns:p14="http://schemas.microsoft.com/office/powerpoint/2010/main" val="11814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7</a:t>
            </a:r>
            <a:r>
              <a:rPr lang="en-US" sz="2400" b="1" dirty="0" smtClean="0">
                <a:solidFill>
                  <a:srgbClr val="EC5F77"/>
                </a:solidFill>
                <a:latin typeface="UTM Helve" panose="02040603050506020204" pitchFamily="18" charset="0"/>
                <a:ea typeface="Roboto" pitchFamily="2" charset="0"/>
              </a:rPr>
              <a:t>.1 Cảm biến ánh sáng</a:t>
            </a:r>
            <a:endParaRPr lang="en-US" sz="2400" b="1" dirty="0">
              <a:solidFill>
                <a:srgbClr val="EC5F77"/>
              </a:solidFill>
              <a:latin typeface="UTM Helve" panose="02040603050506020204" pitchFamily="18" charset="0"/>
              <a:ea typeface="Roboto" pitchFamily="2" charset="0"/>
            </a:endParaRPr>
          </a:p>
        </p:txBody>
      </p:sp>
      <p:sp>
        <p:nvSpPr>
          <p:cNvPr id="8" name="TextBox 7"/>
          <p:cNvSpPr txBox="1"/>
          <p:nvPr/>
        </p:nvSpPr>
        <p:spPr>
          <a:xfrm>
            <a:off x="1026767" y="1312646"/>
            <a:ext cx="2922381"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Định nghĩa</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15" name="Title 1"/>
          <p:cNvSpPr txBox="1">
            <a:spLocks/>
          </p:cNvSpPr>
          <p:nvPr/>
        </p:nvSpPr>
        <p:spPr>
          <a:xfrm>
            <a:off x="5406887" y="4845900"/>
            <a:ext cx="2902225" cy="72001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Cảm biến ánh </a:t>
            </a:r>
            <a:r>
              <a:rPr lang="en-US" sz="1800" b="0" i="1" dirty="0" smtClean="0">
                <a:solidFill>
                  <a:schemeClr val="tx1">
                    <a:lumMod val="95000"/>
                    <a:lumOff val="5000"/>
                  </a:schemeClr>
                </a:solidFill>
                <a:ea typeface="Roboto Condensed" pitchFamily="2" charset="0"/>
              </a:rPr>
              <a:t>sáng</a:t>
            </a:r>
          </a:p>
          <a:p>
            <a:pPr algn="ctr">
              <a:lnSpc>
                <a:spcPct val="100000"/>
              </a:lnSpc>
            </a:pPr>
            <a:r>
              <a:rPr lang="en-US" sz="1800" b="0" i="1" dirty="0" smtClean="0">
                <a:solidFill>
                  <a:schemeClr val="tx1">
                    <a:lumMod val="95000"/>
                    <a:lumOff val="5000"/>
                  </a:schemeClr>
                </a:solidFill>
                <a:ea typeface="Roboto Condensed" pitchFamily="2" charset="0"/>
              </a:rPr>
              <a:t>Nằm trên mỗi đèn LED</a:t>
            </a:r>
            <a:endParaRPr lang="en-US" sz="1800" b="0" i="1" dirty="0" smtClean="0">
              <a:solidFill>
                <a:schemeClr val="tx1">
                  <a:lumMod val="95000"/>
                  <a:lumOff val="5000"/>
                </a:schemeClr>
              </a:solidFill>
              <a:ea typeface="Roboto Condensed" pitchFamily="2" charset="0"/>
            </a:endParaRPr>
          </a:p>
        </p:txBody>
      </p:sp>
      <p:sp>
        <p:nvSpPr>
          <p:cNvPr id="25" name="Rounded Rectangle 24"/>
          <p:cNvSpPr/>
          <p:nvPr/>
        </p:nvSpPr>
        <p:spPr>
          <a:xfrm>
            <a:off x="703876" y="2059687"/>
            <a:ext cx="4249427" cy="3347200"/>
          </a:xfrm>
          <a:prstGeom prst="roundRect">
            <a:avLst>
              <a:gd name="adj" fmla="val 6667"/>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Cảm biến ánh sáng </a:t>
            </a:r>
            <a:r>
              <a:rPr lang="en-US" dirty="0"/>
              <a:t>là một thiết bị đầu vào đo mức độ ánh sáng. </a:t>
            </a:r>
            <a:endParaRPr lang="en-US" dirty="0" smtClean="0"/>
          </a:p>
          <a:p>
            <a:endParaRPr lang="en-US" dirty="0"/>
          </a:p>
          <a:p>
            <a:r>
              <a:rPr lang="en-US" dirty="0" smtClean="0"/>
              <a:t>Micro:bit </a:t>
            </a:r>
            <a:r>
              <a:rPr lang="en-US" dirty="0"/>
              <a:t>BBC của bạn sử </a:t>
            </a:r>
            <a:r>
              <a:rPr lang="en-US" dirty="0" smtClean="0"/>
              <a:t>dụng các cảm biến sánh sáng được gắn liền trên mỗi </a:t>
            </a:r>
            <a:r>
              <a:rPr lang="en-US" dirty="0"/>
              <a:t>đèn LED để cảm nhận mức độ ánh sáng </a:t>
            </a:r>
            <a:r>
              <a:rPr lang="en-US" dirty="0" smtClean="0"/>
              <a:t>từ môi trường và </a:t>
            </a:r>
            <a:r>
              <a:rPr lang="en-US" dirty="0"/>
              <a:t>cho phép bạn lập </a:t>
            </a:r>
            <a:r>
              <a:rPr lang="en-US" dirty="0" smtClean="0"/>
              <a:t>trình để thực hiện một số nhiệm vụ theo ý muốn dựa trên kết qua đo được</a:t>
            </a:r>
            <a:endParaRPr lang="en-US" dirty="0"/>
          </a:p>
        </p:txBody>
      </p:sp>
      <p:pic>
        <p:nvPicPr>
          <p:cNvPr id="1026" name="Picture 2" descr="https://cdn.sanity.io/images/ajwvhvgo/production/ab367a2cd9cc0d67385873386a906c8939a67a90-1449x1276.png?w=653&amp;q=80&amp;fit=max&amp;auto=form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134" y="1590390"/>
            <a:ext cx="3393661" cy="2988293"/>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a:stCxn id="15" idx="0"/>
          </p:cNvCxnSpPr>
          <p:nvPr/>
        </p:nvCxnSpPr>
        <p:spPr>
          <a:xfrm flipH="1" flipV="1">
            <a:off x="6679098" y="3405810"/>
            <a:ext cx="178902" cy="1440090"/>
          </a:xfrm>
          <a:prstGeom prst="straightConnector1">
            <a:avLst/>
          </a:prstGeom>
          <a:ln w="38100">
            <a:solidFill>
              <a:srgbClr val="EC5F7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7</a:t>
            </a:r>
            <a:r>
              <a:rPr lang="en-US" sz="2400" b="1" dirty="0" smtClean="0">
                <a:solidFill>
                  <a:srgbClr val="EC5F77"/>
                </a:solidFill>
                <a:latin typeface="UTM Helve" panose="02040603050506020204" pitchFamily="18" charset="0"/>
                <a:ea typeface="Roboto" pitchFamily="2" charset="0"/>
              </a:rPr>
              <a:t>.2 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6049894"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Đo cường độ ánh sáng phòng học</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470514" y="1923986"/>
            <a:ext cx="7623665" cy="92523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Chúng ta sẽ tìm hiều cách sử dụng cảm biến ánh sáng với micro:bit qua ví dụ: “Đo cường độ ánh sáng phòng học”</a:t>
            </a:r>
            <a:endParaRPr lang="en-US" sz="2000" b="0" dirty="0" smtClean="0">
              <a:solidFill>
                <a:schemeClr val="tx1">
                  <a:lumMod val="95000"/>
                  <a:lumOff val="5000"/>
                </a:schemeClr>
              </a:solidFill>
              <a:ea typeface="Roboto Condensed" pitchFamily="2" charset="0"/>
            </a:endParaRPr>
          </a:p>
        </p:txBody>
      </p:sp>
      <p:sp>
        <p:nvSpPr>
          <p:cNvPr id="8" name="Title 1"/>
          <p:cNvSpPr txBox="1">
            <a:spLocks/>
          </p:cNvSpPr>
          <p:nvPr/>
        </p:nvSpPr>
        <p:spPr>
          <a:xfrm>
            <a:off x="991559" y="3030726"/>
            <a:ext cx="3275642" cy="84454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Tạo một chương trình mới đặt tên là </a:t>
            </a:r>
            <a:r>
              <a:rPr lang="en-US" sz="2000" dirty="0" smtClean="0">
                <a:solidFill>
                  <a:schemeClr val="tx1">
                    <a:lumMod val="95000"/>
                    <a:lumOff val="5000"/>
                  </a:schemeClr>
                </a:solidFill>
                <a:ea typeface="Roboto Condensed" pitchFamily="2" charset="0"/>
              </a:rPr>
              <a:t>LightRoom</a:t>
            </a:r>
            <a:endParaRPr lang="en-US" sz="2000" dirty="0" smtClean="0">
              <a:solidFill>
                <a:schemeClr val="tx1">
                  <a:lumMod val="95000"/>
                  <a:lumOff val="5000"/>
                </a:schemeClr>
              </a:solidFill>
              <a:ea typeface="Roboto Condensed" pitchFamily="2" charset="0"/>
            </a:endParaRPr>
          </a:p>
        </p:txBody>
      </p:sp>
      <p:sp>
        <p:nvSpPr>
          <p:cNvPr id="10" name="Rectangle 9"/>
          <p:cNvSpPr/>
          <p:nvPr/>
        </p:nvSpPr>
        <p:spPr>
          <a:xfrm>
            <a:off x="769937" y="3148389"/>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484030" y="5869064"/>
            <a:ext cx="5201154" cy="60675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dụng forever vì chúng ta cần chạy chương trình vô hạn để cảm biến hoạt động liên tục</a:t>
            </a:r>
            <a:endParaRPr lang="en-US" sz="1600" b="0" i="1" dirty="0" smtClean="0">
              <a:solidFill>
                <a:schemeClr val="tx1">
                  <a:lumMod val="95000"/>
                  <a:lumOff val="5000"/>
                </a:schemeClr>
              </a:solidFill>
              <a:ea typeface="Roboto Condensed" pitchFamily="2" charset="0"/>
            </a:endParaRPr>
          </a:p>
        </p:txBody>
      </p:sp>
      <p:sp>
        <p:nvSpPr>
          <p:cNvPr id="16" name="Rounded Rectangle 15"/>
          <p:cNvSpPr/>
          <p:nvPr/>
        </p:nvSpPr>
        <p:spPr>
          <a:xfrm>
            <a:off x="602588" y="2849219"/>
            <a:ext cx="3909703" cy="2919538"/>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991559" y="3984882"/>
            <a:ext cx="3275642" cy="182619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show number </a:t>
            </a:r>
            <a:r>
              <a:rPr lang="en-US" sz="2000" b="0" dirty="0" smtClean="0">
                <a:solidFill>
                  <a:schemeClr val="tx1">
                    <a:lumMod val="95000"/>
                    <a:lumOff val="5000"/>
                  </a:schemeClr>
                </a:solidFill>
                <a:ea typeface="Roboto Condensed" pitchFamily="2" charset="0"/>
              </a:rPr>
              <a:t>từ khối Basic thả vào khối forever, sau đó chọn </a:t>
            </a:r>
            <a:r>
              <a:rPr lang="en-US" sz="2000" dirty="0" smtClean="0">
                <a:solidFill>
                  <a:schemeClr val="tx1">
                    <a:lumMod val="95000"/>
                    <a:lumOff val="5000"/>
                  </a:schemeClr>
                </a:solidFill>
                <a:ea typeface="Roboto Condensed" pitchFamily="2" charset="0"/>
              </a:rPr>
              <a:t>light level</a:t>
            </a:r>
            <a:r>
              <a:rPr lang="en-US" sz="2000" b="0" dirty="0" smtClean="0">
                <a:solidFill>
                  <a:schemeClr val="tx1">
                    <a:lumMod val="95000"/>
                    <a:lumOff val="5000"/>
                  </a:schemeClr>
                </a:solidFill>
                <a:ea typeface="Roboto Condensed" pitchFamily="2" charset="0"/>
              </a:rPr>
              <a:t> từ khối Input và thả vào khối show number</a:t>
            </a:r>
            <a:endParaRPr lang="en-US" sz="2000" dirty="0" smtClean="0">
              <a:solidFill>
                <a:schemeClr val="tx1">
                  <a:lumMod val="95000"/>
                  <a:lumOff val="5000"/>
                </a:schemeClr>
              </a:solidFill>
              <a:ea typeface="Roboto Condensed" pitchFamily="2" charset="0"/>
            </a:endParaRPr>
          </a:p>
        </p:txBody>
      </p:sp>
      <p:sp>
        <p:nvSpPr>
          <p:cNvPr id="18" name="Rectangle 17"/>
          <p:cNvSpPr/>
          <p:nvPr/>
        </p:nvSpPr>
        <p:spPr>
          <a:xfrm>
            <a:off x="769937" y="4102545"/>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685184" y="5168598"/>
            <a:ext cx="2305372" cy="1200318"/>
          </a:xfrm>
          <a:prstGeom prst="rect">
            <a:avLst/>
          </a:prstGeom>
        </p:spPr>
      </p:pic>
      <p:pic>
        <p:nvPicPr>
          <p:cNvPr id="19" name="Picture 18"/>
          <p:cNvPicPr>
            <a:picLocks noChangeAspect="1"/>
          </p:cNvPicPr>
          <p:nvPr/>
        </p:nvPicPr>
        <p:blipFill>
          <a:blip r:embed="rId4"/>
          <a:stretch>
            <a:fillRect/>
          </a:stretch>
        </p:blipFill>
        <p:spPr>
          <a:xfrm>
            <a:off x="5584264" y="2727346"/>
            <a:ext cx="2781688" cy="2295845"/>
          </a:xfrm>
          <a:prstGeom prst="rect">
            <a:avLst/>
          </a:prstGeom>
        </p:spPr>
      </p:pic>
    </p:spTree>
    <p:extLst>
      <p:ext uri="{BB962C8B-B14F-4D97-AF65-F5344CB8AC3E}">
        <p14:creationId xmlns:p14="http://schemas.microsoft.com/office/powerpoint/2010/main" val="17609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pic>
        <p:nvPicPr>
          <p:cNvPr id="3" name="Picture 2"/>
          <p:cNvPicPr>
            <a:picLocks noChangeAspect="1"/>
          </p:cNvPicPr>
          <p:nvPr/>
        </p:nvPicPr>
        <p:blipFill>
          <a:blip r:embed="rId2"/>
          <a:stretch>
            <a:fillRect/>
          </a:stretch>
        </p:blipFill>
        <p:spPr>
          <a:xfrm>
            <a:off x="4901680" y="2271428"/>
            <a:ext cx="3410524" cy="2834262"/>
          </a:xfrm>
          <a:prstGeom prst="rect">
            <a:avLst/>
          </a:prstGeom>
        </p:spPr>
      </p:pic>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7</a:t>
            </a:r>
            <a:r>
              <a:rPr lang="en-US" sz="2400" b="1" dirty="0" smtClean="0">
                <a:solidFill>
                  <a:srgbClr val="EC5F77"/>
                </a:solidFill>
                <a:latin typeface="UTM Helve" panose="02040603050506020204" pitchFamily="18" charset="0"/>
                <a:ea typeface="Roboto" pitchFamily="2" charset="0"/>
              </a:rPr>
              <a:t>.2 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3874913"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Có thể bạn chưa biết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837841" y="2229866"/>
            <a:ext cx="3787168" cy="22758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Kết quả cảm biến ánh sáng đo được là một </a:t>
            </a:r>
            <a:r>
              <a:rPr lang="en-US" sz="2000" dirty="0" smtClean="0">
                <a:solidFill>
                  <a:schemeClr val="tx1">
                    <a:lumMod val="95000"/>
                    <a:lumOff val="5000"/>
                  </a:schemeClr>
                </a:solidFill>
                <a:ea typeface="Roboto Condensed" pitchFamily="2" charset="0"/>
              </a:rPr>
              <a:t>giá trị số</a:t>
            </a:r>
            <a:r>
              <a:rPr lang="en-US" sz="2000" b="0" dirty="0" smtClean="0">
                <a:solidFill>
                  <a:schemeClr val="tx1">
                    <a:lumMod val="95000"/>
                    <a:lumOff val="5000"/>
                  </a:schemeClr>
                </a:solidFill>
                <a:ea typeface="Roboto Condensed" pitchFamily="2" charset="0"/>
              </a:rPr>
              <a:t>.</a:t>
            </a:r>
          </a:p>
          <a:p>
            <a:pPr>
              <a:lnSpc>
                <a:spcPct val="100000"/>
              </a:lnSpc>
            </a:pPr>
            <a:endParaRPr lang="en-US" sz="2000" b="0" dirty="0">
              <a:solidFill>
                <a:schemeClr val="tx1">
                  <a:lumMod val="95000"/>
                  <a:lumOff val="5000"/>
                </a:schemeClr>
              </a:solidFill>
              <a:ea typeface="Roboto Condensed" pitchFamily="2" charset="0"/>
            </a:endParaRPr>
          </a:p>
          <a:p>
            <a:pPr>
              <a:lnSpc>
                <a:spcPct val="100000"/>
              </a:lnSpc>
            </a:pPr>
            <a:r>
              <a:rPr lang="en-US" sz="2000" b="0" dirty="0" smtClean="0">
                <a:solidFill>
                  <a:schemeClr val="tx1">
                    <a:lumMod val="95000"/>
                    <a:lumOff val="5000"/>
                  </a:schemeClr>
                </a:solidFill>
                <a:ea typeface="Roboto Condensed" pitchFamily="2" charset="0"/>
              </a:rPr>
              <a:t>Kết hợp với </a:t>
            </a:r>
            <a:r>
              <a:rPr lang="en-US" sz="2000" dirty="0" smtClean="0">
                <a:solidFill>
                  <a:schemeClr val="tx1">
                    <a:lumMod val="95000"/>
                    <a:lumOff val="5000"/>
                  </a:schemeClr>
                </a:solidFill>
                <a:ea typeface="Roboto Condensed" pitchFamily="2" charset="0"/>
              </a:rPr>
              <a:t>if else </a:t>
            </a:r>
            <a:r>
              <a:rPr lang="en-US" sz="2000" b="0" dirty="0" smtClean="0">
                <a:solidFill>
                  <a:schemeClr val="tx1">
                    <a:lumMod val="95000"/>
                    <a:lumOff val="5000"/>
                  </a:schemeClr>
                </a:solidFill>
                <a:ea typeface="Roboto Condensed" pitchFamily="2" charset="0"/>
              </a:rPr>
              <a:t>và </a:t>
            </a:r>
            <a:r>
              <a:rPr lang="en-US" sz="2000" dirty="0" smtClean="0">
                <a:solidFill>
                  <a:schemeClr val="tx1">
                    <a:lumMod val="95000"/>
                    <a:lumOff val="5000"/>
                  </a:schemeClr>
                </a:solidFill>
                <a:ea typeface="Roboto Condensed" pitchFamily="2" charset="0"/>
              </a:rPr>
              <a:t>biến</a:t>
            </a:r>
            <a:r>
              <a:rPr lang="en-US" sz="2000" b="0" dirty="0" smtClean="0">
                <a:solidFill>
                  <a:schemeClr val="tx1">
                    <a:lumMod val="95000"/>
                    <a:lumOff val="5000"/>
                  </a:schemeClr>
                </a:solidFill>
                <a:ea typeface="Roboto Condensed" pitchFamily="2" charset="0"/>
              </a:rPr>
              <a:t> chúng ta có thể lập trình cho micro:bit thực hiện một số tác vụ theo ý muốn</a:t>
            </a:r>
            <a:endParaRPr lang="en-US" sz="2000" dirty="0" smtClean="0">
              <a:solidFill>
                <a:schemeClr val="tx1">
                  <a:lumMod val="95000"/>
                  <a:lumOff val="5000"/>
                </a:schemeClr>
              </a:solidFill>
              <a:ea typeface="Roboto Condensed" pitchFamily="2" charset="0"/>
            </a:endParaRPr>
          </a:p>
        </p:txBody>
      </p:sp>
      <p:sp>
        <p:nvSpPr>
          <p:cNvPr id="8" name="Rectangle 7"/>
          <p:cNvSpPr/>
          <p:nvPr/>
        </p:nvSpPr>
        <p:spPr>
          <a:xfrm>
            <a:off x="616219" y="2347529"/>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837841" y="4694772"/>
            <a:ext cx="3787168" cy="12025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Chúng ta có thể sử dụng trình mô phỏng để giả lập cường độ ánh sáng môi trường ở vị trí mũi tên đang chỉ</a:t>
            </a:r>
            <a:endParaRPr lang="en-US" sz="2000" dirty="0" smtClean="0">
              <a:solidFill>
                <a:schemeClr val="tx1">
                  <a:lumMod val="95000"/>
                  <a:lumOff val="5000"/>
                </a:schemeClr>
              </a:solidFill>
              <a:ea typeface="Roboto Condensed" pitchFamily="2" charset="0"/>
            </a:endParaRPr>
          </a:p>
        </p:txBody>
      </p:sp>
      <p:sp>
        <p:nvSpPr>
          <p:cNvPr id="10" name="Rectangle 9"/>
          <p:cNvSpPr/>
          <p:nvPr/>
        </p:nvSpPr>
        <p:spPr>
          <a:xfrm>
            <a:off x="616219" y="481243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4439478" y="2796209"/>
            <a:ext cx="675861" cy="2215008"/>
          </a:xfrm>
          <a:prstGeom prst="straightConnector1">
            <a:avLst/>
          </a:prstGeom>
          <a:ln w="28575">
            <a:solidFill>
              <a:srgbClr val="EC5F77"/>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670852" y="2816946"/>
            <a:ext cx="2637183" cy="708132"/>
          </a:xfrm>
          <a:prstGeom prst="straightConnector1">
            <a:avLst/>
          </a:prstGeom>
          <a:ln w="28575">
            <a:solidFill>
              <a:srgbClr val="EC5F77"/>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96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Box 2"/>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7</a:t>
            </a:r>
            <a:r>
              <a:rPr lang="en-US" sz="2400" b="1" dirty="0" smtClean="0">
                <a:solidFill>
                  <a:srgbClr val="EC5F77"/>
                </a:solidFill>
                <a:latin typeface="UTM Helve" panose="02040603050506020204" pitchFamily="18" charset="0"/>
                <a:ea typeface="Roboto" pitchFamily="2" charset="0"/>
              </a:rPr>
              <a:t>.2 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4" name="TextBox 3"/>
          <p:cNvSpPr txBox="1"/>
          <p:nvPr/>
        </p:nvSpPr>
        <p:spPr>
          <a:xfrm>
            <a:off x="1026767" y="1312646"/>
            <a:ext cx="3874913"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Ngày và Đêm</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6" name="Title 1"/>
          <p:cNvSpPr txBox="1">
            <a:spLocks/>
          </p:cNvSpPr>
          <p:nvPr/>
        </p:nvSpPr>
        <p:spPr>
          <a:xfrm>
            <a:off x="470514" y="2064631"/>
            <a:ext cx="4431166" cy="117594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Dựa vào </a:t>
            </a:r>
            <a:r>
              <a:rPr lang="en-US" sz="2000" b="0" dirty="0" smtClean="0">
                <a:solidFill>
                  <a:schemeClr val="tx1">
                    <a:lumMod val="95000"/>
                    <a:lumOff val="5000"/>
                  </a:schemeClr>
                </a:solidFill>
                <a:ea typeface="Roboto Condensed" pitchFamily="2" charset="0"/>
              </a:rPr>
              <a:t>kết quả cảm biến áng sáng đo được </a:t>
            </a:r>
            <a:r>
              <a:rPr lang="vi-VN" sz="2000" b="0" dirty="0" smtClean="0">
                <a:solidFill>
                  <a:schemeClr val="tx1">
                    <a:lumMod val="95000"/>
                    <a:lumOff val="5000"/>
                  </a:schemeClr>
                </a:solidFill>
                <a:ea typeface="Roboto Condensed" pitchFamily="2" charset="0"/>
              </a:rPr>
              <a:t>chúng </a:t>
            </a:r>
            <a:r>
              <a:rPr lang="vi-VN" sz="2000" b="0" dirty="0">
                <a:solidFill>
                  <a:schemeClr val="tx1">
                    <a:lumMod val="95000"/>
                    <a:lumOff val="5000"/>
                  </a:schemeClr>
                </a:solidFill>
                <a:ea typeface="Roboto Condensed" pitchFamily="2" charset="0"/>
              </a:rPr>
              <a:t>ta có thể phân tích được môi trường ánh sáng hiện tại:</a:t>
            </a:r>
            <a:endParaRPr lang="en-US" sz="2000" dirty="0" smtClean="0">
              <a:solidFill>
                <a:schemeClr val="tx1">
                  <a:lumMod val="95000"/>
                  <a:lumOff val="5000"/>
                </a:schemeClr>
              </a:solidFill>
              <a:ea typeface="Roboto Condensed" pitchFamily="2" charset="0"/>
            </a:endParaRPr>
          </a:p>
        </p:txBody>
      </p:sp>
      <p:sp>
        <p:nvSpPr>
          <p:cNvPr id="7" name="Title 1"/>
          <p:cNvSpPr txBox="1">
            <a:spLocks/>
          </p:cNvSpPr>
          <p:nvPr/>
        </p:nvSpPr>
        <p:spPr>
          <a:xfrm>
            <a:off x="837841" y="3240575"/>
            <a:ext cx="3787168" cy="8591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cường độ ánh sáng &gt; 100 thì </a:t>
            </a:r>
            <a:r>
              <a:rPr lang="vi-VN" sz="2000" dirty="0">
                <a:solidFill>
                  <a:schemeClr val="tx1">
                    <a:lumMod val="95000"/>
                    <a:lumOff val="5000"/>
                  </a:schemeClr>
                </a:solidFill>
                <a:ea typeface="Roboto Condensed" pitchFamily="2" charset="0"/>
              </a:rPr>
              <a:t>là ban ngày</a:t>
            </a:r>
            <a:endParaRPr lang="en-US" sz="2000" dirty="0" smtClean="0">
              <a:solidFill>
                <a:schemeClr val="tx1">
                  <a:lumMod val="95000"/>
                  <a:lumOff val="5000"/>
                </a:schemeClr>
              </a:solidFill>
              <a:ea typeface="Roboto Condensed" pitchFamily="2" charset="0"/>
            </a:endParaRPr>
          </a:p>
        </p:txBody>
      </p:sp>
      <p:sp>
        <p:nvSpPr>
          <p:cNvPr id="8" name="Rectangle 7"/>
          <p:cNvSpPr/>
          <p:nvPr/>
        </p:nvSpPr>
        <p:spPr>
          <a:xfrm>
            <a:off x="616219" y="3358237"/>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937239" y="4117689"/>
            <a:ext cx="3787168" cy="8591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cường độ ánh sáng </a:t>
            </a:r>
            <a:r>
              <a:rPr lang="en-US" sz="2000" b="0" dirty="0" smtClean="0">
                <a:solidFill>
                  <a:schemeClr val="tx1">
                    <a:lumMod val="95000"/>
                    <a:lumOff val="5000"/>
                  </a:schemeClr>
                </a:solidFill>
                <a:ea typeface="Roboto Condensed" pitchFamily="2" charset="0"/>
              </a:rPr>
              <a:t>&lt;</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100 thì </a:t>
            </a:r>
            <a:r>
              <a:rPr lang="vi-VN" sz="2000" dirty="0">
                <a:solidFill>
                  <a:schemeClr val="tx1">
                    <a:lumMod val="95000"/>
                    <a:lumOff val="5000"/>
                  </a:schemeClr>
                </a:solidFill>
                <a:ea typeface="Roboto Condensed" pitchFamily="2" charset="0"/>
              </a:rPr>
              <a:t>là ban </a:t>
            </a:r>
            <a:r>
              <a:rPr lang="en-US" sz="2000" dirty="0" smtClean="0">
                <a:solidFill>
                  <a:schemeClr val="tx1">
                    <a:lumMod val="95000"/>
                    <a:lumOff val="5000"/>
                  </a:schemeClr>
                </a:solidFill>
                <a:ea typeface="Roboto Condensed" pitchFamily="2" charset="0"/>
              </a:rPr>
              <a:t>đêm</a:t>
            </a:r>
            <a:endParaRPr lang="en-US" sz="2000" dirty="0" smtClean="0">
              <a:solidFill>
                <a:schemeClr val="tx1">
                  <a:lumMod val="95000"/>
                  <a:lumOff val="5000"/>
                </a:schemeClr>
              </a:solidFill>
              <a:ea typeface="Roboto Condensed" pitchFamily="2" charset="0"/>
            </a:endParaRPr>
          </a:p>
        </p:txBody>
      </p:sp>
      <p:sp>
        <p:nvSpPr>
          <p:cNvPr id="10" name="Rectangle 9"/>
          <p:cNvSpPr/>
          <p:nvPr/>
        </p:nvSpPr>
        <p:spPr>
          <a:xfrm>
            <a:off x="616219" y="431239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162107" y="1482583"/>
            <a:ext cx="2749441" cy="4775344"/>
          </a:xfrm>
          <a:prstGeom prst="rect">
            <a:avLst/>
          </a:prstGeom>
        </p:spPr>
      </p:pic>
      <p:sp>
        <p:nvSpPr>
          <p:cNvPr id="14" name="Rectangle 13"/>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444486" y="5497660"/>
            <a:ext cx="3425687" cy="754830"/>
          </a:xfrm>
          <a:prstGeom prst="round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Roboto Condensed" pitchFamily="2" charset="0"/>
              </a:rPr>
              <a:t>Bạn có thể tham khảo chương trình như hình minh họa </a:t>
            </a:r>
            <a:r>
              <a:rPr lang="en-US" dirty="0" smtClean="0">
                <a:solidFill>
                  <a:schemeClr val="bg1"/>
                </a:solidFill>
                <a:ea typeface="Roboto Condensed" pitchFamily="2" charset="0"/>
              </a:rPr>
              <a:t>bên</a:t>
            </a:r>
            <a:endParaRPr lang="en-US" dirty="0">
              <a:solidFill>
                <a:schemeClr val="bg1"/>
              </a:solidFill>
              <a:ea typeface="Roboto Condensed" pitchFamily="2" charset="0"/>
            </a:endParaRPr>
          </a:p>
        </p:txBody>
      </p:sp>
      <p:pic>
        <p:nvPicPr>
          <p:cNvPr id="16" name="Picture 15"/>
          <p:cNvPicPr>
            <a:picLocks noChangeAspect="1"/>
          </p:cNvPicPr>
          <p:nvPr/>
        </p:nvPicPr>
        <p:blipFill>
          <a:blip r:embed="rId4"/>
          <a:stretch>
            <a:fillRect/>
          </a:stretch>
        </p:blipFill>
        <p:spPr>
          <a:xfrm>
            <a:off x="669781" y="5603574"/>
            <a:ext cx="628738" cy="543001"/>
          </a:xfrm>
          <a:prstGeom prst="rect">
            <a:avLst/>
          </a:prstGeom>
        </p:spPr>
      </p:pic>
    </p:spTree>
    <p:extLst>
      <p:ext uri="{BB962C8B-B14F-4D97-AF65-F5344CB8AC3E}">
        <p14:creationId xmlns:p14="http://schemas.microsoft.com/office/powerpoint/2010/main" val="150468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5" name="TextBox 14"/>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7</a:t>
            </a:r>
            <a:r>
              <a:rPr lang="en-US" sz="2400" b="1" dirty="0" smtClean="0">
                <a:solidFill>
                  <a:srgbClr val="EC5F77"/>
                </a:solidFill>
                <a:latin typeface="UTM Helve" panose="02040603050506020204" pitchFamily="18" charset="0"/>
                <a:ea typeface="Roboto" pitchFamily="2" charset="0"/>
              </a:rPr>
              <a:t>.2 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16" name="Rectangle 15"/>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18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11" name="TextBox 10"/>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7</a:t>
            </a:r>
            <a:r>
              <a:rPr lang="en-US" sz="2400" b="1" dirty="0" smtClean="0">
                <a:solidFill>
                  <a:srgbClr val="EC5F77"/>
                </a:solidFill>
                <a:latin typeface="UTM Helve" panose="02040603050506020204" pitchFamily="18" charset="0"/>
                <a:ea typeface="Roboto" pitchFamily="2" charset="0"/>
              </a:rPr>
              <a:t>.2 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12" name="Rectangle 11"/>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974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7</a:t>
            </a:r>
            <a:r>
              <a:rPr lang="en-US" sz="2400" b="1" dirty="0" smtClean="0">
                <a:solidFill>
                  <a:srgbClr val="EC5F77"/>
                </a:solidFill>
                <a:latin typeface="UTM Helve" panose="02040603050506020204" pitchFamily="18" charset="0"/>
                <a:ea typeface="Roboto" pitchFamily="2" charset="0"/>
              </a:rPr>
              <a:t>.3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Cột đèn thông minh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014330"/>
            <a:ext cx="3909703" cy="4134679"/>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709053" y="2425454"/>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endParaRPr lang="en-US" sz="2000" b="0" dirty="0" smtClean="0">
              <a:solidFill>
                <a:schemeClr val="tx1">
                  <a:lumMod val="95000"/>
                  <a:lumOff val="5000"/>
                </a:schemeClr>
              </a:solidFill>
              <a:ea typeface="Roboto Condensed" pitchFamily="2" charset="0"/>
            </a:endParaRPr>
          </a:p>
        </p:txBody>
      </p:sp>
      <p:sp>
        <p:nvSpPr>
          <p:cNvPr id="10" name="Rectangle 9"/>
          <p:cNvSpPr/>
          <p:nvPr/>
        </p:nvSpPr>
        <p:spPr>
          <a:xfrm>
            <a:off x="709053" y="2166400"/>
            <a:ext cx="3677417" cy="2862322"/>
          </a:xfrm>
          <a:prstGeom prst="rect">
            <a:avLst/>
          </a:prstGeom>
        </p:spPr>
        <p:txBody>
          <a:bodyPr wrap="square">
            <a:spAutoFit/>
          </a:bodyPr>
          <a:lstStyle/>
          <a:p>
            <a:r>
              <a:rPr lang="vi-VN" sz="2000" dirty="0"/>
              <a:t>Đèn đường là một phương tiện chiếu sáng công cộng giúp mọi người có thể quan sát để hoạt động vào trời tối. Tuy nhiên Điện Lực địa phương đang gặp phải một khó khăn là phải cử người tắt khi trời sáng và bật đèn lên khi trời sắp tối.</a:t>
            </a:r>
            <a:endParaRPr lang="en-US" sz="2000" dirty="0"/>
          </a:p>
        </p:txBody>
      </p:sp>
      <p:sp>
        <p:nvSpPr>
          <p:cNvPr id="14" name="Rectangle 13"/>
          <p:cNvSpPr/>
          <p:nvPr/>
        </p:nvSpPr>
        <p:spPr>
          <a:xfrm>
            <a:off x="709053" y="5174644"/>
            <a:ext cx="3677417" cy="707886"/>
          </a:xfrm>
          <a:prstGeom prst="rect">
            <a:avLst/>
          </a:prstGeom>
        </p:spPr>
        <p:txBody>
          <a:bodyPr wrap="square">
            <a:spAutoFit/>
          </a:bodyPr>
          <a:lstStyle/>
          <a:p>
            <a:r>
              <a:rPr lang="vi-VN" sz="2000" dirty="0"/>
              <a:t>Bạn có thể giúp họ giải quyết vấn đề trên hay không ?</a:t>
            </a: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407" y="4916503"/>
            <a:ext cx="4286250" cy="1409700"/>
          </a:xfrm>
          <a:prstGeom prst="rect">
            <a:avLst/>
          </a:prstGeom>
        </p:spPr>
      </p:pic>
      <p:sp>
        <p:nvSpPr>
          <p:cNvPr id="15" name="Rounded Rectangle 14"/>
          <p:cNvSpPr/>
          <p:nvPr/>
        </p:nvSpPr>
        <p:spPr>
          <a:xfrm>
            <a:off x="4959688" y="2401810"/>
            <a:ext cx="3425687" cy="2339338"/>
          </a:xfrm>
          <a:prstGeom prst="roundRect">
            <a:avLst>
              <a:gd name="adj" fmla="val 7121"/>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t>Nếu ban ngày thì hiển thị màn hình LED biểu tượng mặt </a:t>
            </a:r>
            <a:r>
              <a:rPr lang="vi-VN" dirty="0" smtClean="0"/>
              <a:t>trời</a:t>
            </a:r>
            <a:endParaRPr lang="en-US" dirty="0" smtClean="0"/>
          </a:p>
          <a:p>
            <a:endParaRPr lang="en-US" dirty="0"/>
          </a:p>
          <a:p>
            <a:r>
              <a:rPr lang="vi-VN" dirty="0"/>
              <a:t>Nếu là ban đêm thì hiển thị biểu tượng mặt </a:t>
            </a:r>
            <a:r>
              <a:rPr lang="vi-VN" dirty="0" smtClean="0"/>
              <a:t>trăng</a:t>
            </a:r>
            <a:endParaRPr lang="en-US" dirty="0" smtClean="0"/>
          </a:p>
          <a:p>
            <a:endParaRPr lang="vi-VN" dirty="0"/>
          </a:p>
          <a:p>
            <a:r>
              <a:rPr lang="vi-VN" dirty="0"/>
              <a:t>Viết thuật toán trước khi </a:t>
            </a:r>
            <a:r>
              <a:rPr lang="vi-VN" dirty="0" smtClean="0"/>
              <a:t>làm</a:t>
            </a:r>
            <a:endParaRPr lang="vi-VN"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75484">
            <a:off x="4826945" y="1492681"/>
            <a:ext cx="1066404" cy="1226365"/>
          </a:xfrm>
          <a:prstGeom prst="rect">
            <a:avLst/>
          </a:prstGeom>
        </p:spPr>
      </p:pic>
    </p:spTree>
    <p:extLst>
      <p:ext uri="{BB962C8B-B14F-4D97-AF65-F5344CB8AC3E}">
        <p14:creationId xmlns:p14="http://schemas.microsoft.com/office/powerpoint/2010/main" val="28609980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TotalTime>
  <Words>774</Words>
  <Application>Microsoft Office PowerPoint</Application>
  <PresentationFormat>On-screen Show (4:3)</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263</cp:revision>
  <dcterms:created xsi:type="dcterms:W3CDTF">2023-04-21T02:43:36Z</dcterms:created>
  <dcterms:modified xsi:type="dcterms:W3CDTF">2023-05-06T05:19:06Z</dcterms:modified>
</cp:coreProperties>
</file>