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66" r:id="rId10"/>
    <p:sldId id="268" r:id="rId11"/>
    <p:sldId id="289" r:id="rId12"/>
    <p:sldId id="287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F77"/>
    <a:srgbClr val="C232CD"/>
    <a:srgbClr val="F08093"/>
    <a:srgbClr val="7BCDC2"/>
    <a:srgbClr val="6C4BC1"/>
    <a:srgbClr val="5EB130"/>
    <a:srgbClr val="CD0065"/>
    <a:srgbClr val="64C7E9"/>
    <a:srgbClr val="A8589E"/>
    <a:srgbClr val="FEC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</a:t>
            </a:r>
            <a:r>
              <a:rPr lang="en-US" sz="3600" b="1" dirty="0">
                <a:solidFill>
                  <a:schemeClr val="bg1"/>
                </a:solidFill>
                <a:latin typeface="GT Walsheim Bold" panose="00000800000000000000" pitchFamily="2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2194" y="4179136"/>
            <a:ext cx="6131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rPr>
              <a:t>Inputs  và Variables</a:t>
            </a:r>
            <a:endParaRPr lang="en-US" sz="4400" b="1" dirty="0">
              <a:solidFill>
                <a:schemeClr val="bg1"/>
              </a:solidFill>
              <a:latin typeface="GT Walsheim Bold" panose="00000800000000000000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Giữ an toàn cho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7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690" y="2535250"/>
            <a:ext cx="3206517" cy="31828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261791" y="2490360"/>
            <a:ext cx="4253559" cy="3227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Cầm micro:bit cẩn thận ở các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cạnh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chạm vào các bộ phận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xa micro:bit khỏi nước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7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Biến số ngẫu nhiên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7841" y="3722378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09053" y="2125361"/>
            <a:ext cx="4003872" cy="605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Ngẫu nhiên là gì ?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58512" y="3586261"/>
            <a:ext cx="4003872" cy="1483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Chúng ta có thể tạo ra một biến với giá trị số ngẫu nhiên.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Bằng cách chọn Math block sau đó chọn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pick random x to y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09053" y="2681952"/>
            <a:ext cx="8047836" cy="605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Ngẫu nhiên là một cái gì đó tình cờ xảy ra, không dự đoán trước được.</a:t>
            </a:r>
            <a:endParaRPr lang="en-US" sz="2000" b="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871" y="3878924"/>
            <a:ext cx="4344006" cy="11907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7841" y="5498495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58512" y="5362378"/>
            <a:ext cx="7038566" cy="11845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là giá trị bắt đầu và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y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là giá trị kết thúc. Chương trình sẽ ngẫu nhiên lấy ra một giá trị trong khoảng từ x – y mà bạn đã khai báo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9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2.4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732" y="1754675"/>
            <a:ext cx="2693241" cy="2324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81"/>
          <a:stretch/>
        </p:blipFill>
        <p:spPr>
          <a:xfrm>
            <a:off x="5497322" y="4515972"/>
            <a:ext cx="3213459" cy="18079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8981" y="1272143"/>
            <a:ext cx="376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Săn Rác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2727" y="3962399"/>
            <a:ext cx="4871875" cy="2361487"/>
          </a:xfrm>
          <a:prstGeom prst="roundRect">
            <a:avLst>
              <a:gd name="adj" fmla="val 3719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8920" y="2020964"/>
            <a:ext cx="49545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Một </a:t>
            </a:r>
            <a:r>
              <a:rPr lang="vi-VN" sz="2000" dirty="0" smtClean="0"/>
              <a:t>tổ </a:t>
            </a:r>
            <a:r>
              <a:rPr lang="vi-VN" sz="2000" dirty="0"/>
              <a:t>chức môi trường địa phương đang lo ngại vấn đề ô nhiễm rác tại khu vực sinh sống. Họ nghe nói micro:bit có thể lưu trữ thông tin, và họ hỏi là liệu bạn có thể thiết kế cho họ một chường trình: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24931" y="4298349"/>
            <a:ext cx="172836" cy="1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61186" y="4179184"/>
            <a:ext cx="4453417" cy="4372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bg1"/>
                </a:solidFill>
                <a:ea typeface="Roboto Condensed" pitchFamily="2" charset="0"/>
              </a:rPr>
              <a:t>Đếm số lượng rác thải có thể tái chế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4931" y="4780949"/>
            <a:ext cx="172836" cy="1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1186" y="4661783"/>
            <a:ext cx="4453417" cy="686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bg1"/>
                </a:solidFill>
                <a:ea typeface="Roboto Condensed" pitchFamily="2" charset="0"/>
              </a:rPr>
              <a:t>Đếm số lượng rác thải không thể tái chế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4931" y="5555649"/>
            <a:ext cx="172836" cy="1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61186" y="5436483"/>
            <a:ext cx="4453417" cy="686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bg1"/>
                </a:solidFill>
                <a:ea typeface="Roboto Condensed" pitchFamily="2" charset="0"/>
              </a:rPr>
              <a:t>Xem được số lượng mỗi loại rác thải đã đếm được</a:t>
            </a:r>
          </a:p>
        </p:txBody>
      </p:sp>
    </p:spTree>
    <p:extLst>
      <p:ext uri="{BB962C8B-B14F-4D97-AF65-F5344CB8AC3E}">
        <p14:creationId xmlns:p14="http://schemas.microsoft.com/office/powerpoint/2010/main" val="248383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2.4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8981" y="1272143"/>
            <a:ext cx="376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Săn Rác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542728" y="2020965"/>
            <a:ext cx="4320820" cy="4125836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9890" y="2710297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12302" y="2143087"/>
            <a:ext cx="4003872" cy="3893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Hướng dẫn thêm: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27938" y="2578661"/>
            <a:ext cx="3859410" cy="761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Khởi động chương trình hiển thị ra màn hình LED hình trái tim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890" y="3535797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927938" y="3404161"/>
            <a:ext cx="3859410" cy="761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 để đếm số lượng rác thải có thể tái chế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890" y="4348597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27938" y="4216961"/>
            <a:ext cx="3859410" cy="761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B để đếm số lượng rác thải không thể tái chế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9890" y="5224897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27938" y="5093261"/>
            <a:ext cx="3859410" cy="761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Chạm Logo để xem số lượng rác thãi mỗi loại đã đếm được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732" y="1754675"/>
            <a:ext cx="2693241" cy="23247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81"/>
          <a:stretch/>
        </p:blipFill>
        <p:spPr>
          <a:xfrm>
            <a:off x="5497322" y="4515972"/>
            <a:ext cx="3213459" cy="18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4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520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Biến là gì ?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Google Shape;191;p10" descr="Whiteboard, Dry Erase, Marker, Blank, White Board"/>
          <p:cNvPicPr preferRelativeResize="0"/>
          <p:nvPr/>
        </p:nvPicPr>
        <p:blipFill rotWithShape="1">
          <a:blip r:embed="rId3">
            <a:alphaModFix/>
          </a:blip>
          <a:srcRect l="7846" r="11670"/>
          <a:stretch/>
        </p:blipFill>
        <p:spPr>
          <a:xfrm>
            <a:off x="4988471" y="1781179"/>
            <a:ext cx="3625442" cy="31725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3;p10"/>
          <p:cNvSpPr txBox="1"/>
          <p:nvPr/>
        </p:nvSpPr>
        <p:spPr>
          <a:xfrm>
            <a:off x="5532492" y="3028646"/>
            <a:ext cx="2665211" cy="8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dirty="0" err="1">
                <a:latin typeface="Segoe Print" panose="02000600000000000000" pitchFamily="2" charset="0"/>
                <a:ea typeface="Shadows Into Light Two"/>
                <a:cs typeface="Shadows Into Light Two"/>
                <a:sym typeface="Shadows Into Light Two"/>
              </a:rPr>
              <a:t>counterA</a:t>
            </a:r>
            <a:endParaRPr sz="4000" b="1" dirty="0">
              <a:latin typeface="Segoe Print" panose="02000600000000000000" pitchFamily="2" charset="0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2728" y="2020964"/>
            <a:ext cx="4320820" cy="432451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837" y="2191236"/>
            <a:ext cx="3941685" cy="1256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 thể dùng micro:bit để lưu trữ thông tin hay còn gọi là Data (Dữ liệu)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62837" y="3198401"/>
            <a:ext cx="3941685" cy="1108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Bằng cách sử dụng một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Variable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(Biến), nó được lưu trong bộ nhớ của micro:bit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62837" y="4282765"/>
            <a:ext cx="3941685" cy="20627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Biến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được đặt một cái tên để cho phân biệt và lấy đúng biến ra để sử dụng. 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Ví dụ: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đếm được số lần đã nhấn 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Button A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bạn cần đặt một biến có tên như 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counterA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070671" y="5291625"/>
            <a:ext cx="3461042" cy="9095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rgbClr val="EC5F77"/>
                </a:solidFill>
                <a:latin typeface="+mn-lt"/>
                <a:ea typeface="Roboto Condensed" pitchFamily="2" charset="0"/>
              </a:rPr>
              <a:t>Tên biến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 Condensed" pitchFamily="2" charset="0"/>
              </a:rPr>
              <a:t>bạn có thể đặt tùy thích, mục đích để gợi nhớ biến đó dùng để làm gì</a:t>
            </a:r>
            <a:endParaRPr lang="en-US" sz="2000" b="0" dirty="0" smtClean="0">
              <a:solidFill>
                <a:srgbClr val="E8482D"/>
              </a:solidFill>
              <a:latin typeface="+mn-lt"/>
              <a:ea typeface="Roboto Condensed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220" y="3878563"/>
            <a:ext cx="1748816" cy="16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75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Cấu trúc của biến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2303" y="2063957"/>
            <a:ext cx="506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Tên Biến   :   Giá trị của biến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1452" y="3721413"/>
            <a:ext cx="366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Đếm lớp mình có bao nhiêu bạn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8570" y="4263818"/>
            <a:ext cx="239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Sỉ số    :   20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3999" y="5205656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Tên của bạn là gì 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25233" y="5748061"/>
            <a:ext cx="254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Tên  :   Tâm An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5861" y="2782957"/>
            <a:ext cx="7818782" cy="702365"/>
          </a:xfrm>
          <a:prstGeom prst="round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Cấu trúc gồm 2 phần: Phần bên trái là </a:t>
            </a:r>
            <a:r>
              <a:rPr lang="en-US" b="1" dirty="0" smtClean="0"/>
              <a:t>name</a:t>
            </a:r>
            <a:r>
              <a:rPr lang="en-US" dirty="0" smtClean="0"/>
              <a:t>, phần bên phải là </a:t>
            </a:r>
            <a:r>
              <a:rPr lang="en-US" b="1" dirty="0" smtClean="0"/>
              <a:t>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37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75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Đặc tính của biến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2837" y="2191237"/>
            <a:ext cx="3822415" cy="9230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Tên biến (name)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không thay đổi sau khi khởi tạo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001" y="2332383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837" y="3169137"/>
            <a:ext cx="3822415" cy="7678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Giá trị của biến (value)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 thể thay đổi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0001" y="3310283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99092"/>
              </p:ext>
            </p:extLst>
          </p:nvPr>
        </p:nvGraphicFramePr>
        <p:xfrm>
          <a:off x="4585252" y="2242034"/>
          <a:ext cx="3936448" cy="3676165"/>
        </p:xfrm>
        <a:graphic>
          <a:graphicData uri="http://schemas.openxmlformats.org/drawingml/2006/table">
            <a:tbl>
              <a:tblPr firstRow="1" bandRow="1">
                <a:solidFill>
                  <a:srgbClr val="EC5F77"/>
                </a:solidFill>
                <a:tableStyleId>{1E171933-4619-4E11-9A3F-F7608DF75F80}</a:tableStyleId>
              </a:tblPr>
              <a:tblGrid>
                <a:gridCol w="1968224">
                  <a:extLst>
                    <a:ext uri="{9D8B030D-6E8A-4147-A177-3AD203B41FA5}">
                      <a16:colId xmlns:a16="http://schemas.microsoft.com/office/drawing/2014/main" val="1647899837"/>
                    </a:ext>
                  </a:extLst>
                </a:gridCol>
                <a:gridCol w="1968224">
                  <a:extLst>
                    <a:ext uri="{9D8B030D-6E8A-4147-A177-3AD203B41FA5}">
                      <a16:colId xmlns:a16="http://schemas.microsoft.com/office/drawing/2014/main" val="2483495536"/>
                    </a:ext>
                  </a:extLst>
                </a:gridCol>
              </a:tblGrid>
              <a:tr h="7352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Tên</a:t>
                      </a:r>
                      <a:r>
                        <a:rPr lang="en-US" baseline="0" dirty="0" smtClean="0"/>
                        <a:t> biến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5F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Giá</a:t>
                      </a:r>
                      <a:r>
                        <a:rPr lang="en-US" baseline="0" dirty="0" smtClean="0"/>
                        <a:t> trị biến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51293"/>
                  </a:ext>
                </a:extLst>
              </a:tr>
              <a:tr h="7352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Tên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Tâm</a:t>
                      </a:r>
                      <a:r>
                        <a:rPr lang="en-US" baseline="0" dirty="0" smtClean="0"/>
                        <a:t> An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434985"/>
                  </a:ext>
                </a:extLst>
              </a:tr>
              <a:tr h="7352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Tên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Đăng</a:t>
                      </a:r>
                      <a:r>
                        <a:rPr lang="en-US" baseline="0" dirty="0" smtClean="0"/>
                        <a:t> Khôi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857345"/>
                  </a:ext>
                </a:extLst>
              </a:tr>
              <a:tr h="7352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Tên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Thảo</a:t>
                      </a:r>
                      <a:r>
                        <a:rPr lang="en-US" baseline="0" dirty="0" smtClean="0"/>
                        <a:t> My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353743"/>
                  </a:ext>
                </a:extLst>
              </a:tr>
              <a:tr h="7352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Tên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Thiên</a:t>
                      </a:r>
                      <a:r>
                        <a:rPr lang="en-US" baseline="0" dirty="0" smtClean="0"/>
                        <a:t> Kiều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16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88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75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Sử dụng biến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574" y="1993912"/>
            <a:ext cx="3320619" cy="37394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1423" y="3189784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2728" y="2095577"/>
            <a:ext cx="4575372" cy="7111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Chúng ta tìm hiểu cách sử dụng của biến của một ví dụ sau: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12628" y="3086177"/>
            <a:ext cx="4003872" cy="13842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ra một biến, khi nhấn button A thì tăng biến lên một giá trị, nhấn button B thì giảm biến đi một giá trị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1423" y="4713784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12628" y="4610177"/>
            <a:ext cx="4003872" cy="8762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Chạm vào Logo thì hiển thị giá trị của biến ra màn hình LED</a:t>
            </a:r>
          </a:p>
        </p:txBody>
      </p:sp>
    </p:spTree>
    <p:extLst>
      <p:ext uri="{BB962C8B-B14F-4D97-AF65-F5344CB8AC3E}">
        <p14:creationId xmlns:p14="http://schemas.microsoft.com/office/powerpoint/2010/main" val="8908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75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Sử dụng biến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12628" y="2081821"/>
            <a:ext cx="4181672" cy="7629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Project mới đặt tên là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use Variables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09453" y="4024069"/>
            <a:ext cx="3778447" cy="8762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xong bạn sẽ thấy có giao diện như hình bên phải</a:t>
            </a:r>
          </a:p>
        </p:txBody>
      </p:sp>
      <p:sp>
        <p:nvSpPr>
          <p:cNvPr id="14" name="Oval 13"/>
          <p:cNvSpPr/>
          <p:nvPr/>
        </p:nvSpPr>
        <p:spPr>
          <a:xfrm>
            <a:off x="542728" y="2087102"/>
            <a:ext cx="419459" cy="419459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12628" y="2881920"/>
            <a:ext cx="4181672" cy="10550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Click chọn khối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Variables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sau đó click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Make a variables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đặt một biến tên là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counterA</a:t>
            </a:r>
          </a:p>
        </p:txBody>
      </p:sp>
      <p:sp>
        <p:nvSpPr>
          <p:cNvPr id="16" name="Oval 15"/>
          <p:cNvSpPr/>
          <p:nvPr/>
        </p:nvSpPr>
        <p:spPr>
          <a:xfrm>
            <a:off x="542728" y="2912602"/>
            <a:ext cx="419459" cy="419459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605" y="2081821"/>
            <a:ext cx="3836284" cy="388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4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90" y="2240529"/>
            <a:ext cx="2934109" cy="8097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8981" y="1272143"/>
            <a:ext cx="475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Sử dụng biến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90" y="3449879"/>
            <a:ext cx="3143689" cy="762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90" y="4685172"/>
            <a:ext cx="1381318" cy="61921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327328" y="2456675"/>
            <a:ext cx="4181672" cy="5935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Khởi tạo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giá trị mặc định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cho biến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27328" y="3507106"/>
            <a:ext cx="4181672" cy="5935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Thay đổi giá trị của biến bằng một giá trị mới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327328" y="4650106"/>
            <a:ext cx="4181672" cy="7473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Block này chứa giá trị của biến tại thời điểm đang sử dụng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2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75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Sử dụng biến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989" y="1502975"/>
            <a:ext cx="2514951" cy="48584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8248" y="2103704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9453" y="2000097"/>
            <a:ext cx="4003872" cy="13842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ra một biến, khi nhấn button A thì tăng biến lên một giá trị, nhấn button B thì giảm biến đi một giá trị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8248" y="3627704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09453" y="3524097"/>
            <a:ext cx="4003872" cy="8762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Chạm vào Logo thì hiển thị giá trị của biến ra màn hình LED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48248" y="4540489"/>
            <a:ext cx="4877852" cy="1687675"/>
          </a:xfrm>
          <a:prstGeom prst="round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Hình bên trái là đáp án cho cách sử dụng biến trong chương trình Microsoft Makecode với BBC micro:bit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051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9053" y="4862785"/>
            <a:ext cx="5644503" cy="5088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1: Click Download tải file về máy tính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28" y="4822111"/>
            <a:ext cx="2909512" cy="45639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09053" y="54123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2: Gắn đầu USB vào máy tính, đầu micro USB vào micro:bit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Đưa chương trình vào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9567"/>
          <a:stretch/>
        </p:blipFill>
        <p:spPr>
          <a:xfrm>
            <a:off x="1477989" y="1992477"/>
            <a:ext cx="6441059" cy="245220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09053" y="59838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3: Copy file .hex vào micro:bit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8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</TotalTime>
  <Words>777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GT Walsheim Bold</vt:lpstr>
      <vt:lpstr>Roboto</vt:lpstr>
      <vt:lpstr>Roboto Condensed</vt:lpstr>
      <vt:lpstr>Segoe Print</vt:lpstr>
      <vt:lpstr>Shadows Into Light Two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316</cp:revision>
  <dcterms:created xsi:type="dcterms:W3CDTF">2023-04-21T02:43:36Z</dcterms:created>
  <dcterms:modified xsi:type="dcterms:W3CDTF">2023-05-04T07:25:58Z</dcterms:modified>
</cp:coreProperties>
</file>