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5"/>
  </p:notesMasterIdLst>
  <p:sldIdLst>
    <p:sldId id="256" r:id="rId2"/>
    <p:sldId id="257" r:id="rId3"/>
    <p:sldId id="259" r:id="rId4"/>
    <p:sldId id="260" r:id="rId5"/>
    <p:sldId id="295" r:id="rId6"/>
    <p:sldId id="261" r:id="rId7"/>
    <p:sldId id="296" r:id="rId8"/>
    <p:sldId id="258" r:id="rId9"/>
    <p:sldId id="297" r:id="rId10"/>
    <p:sldId id="298" r:id="rId11"/>
    <p:sldId id="299" r:id="rId12"/>
    <p:sldId id="300" r:id="rId13"/>
    <p:sldId id="301" r:id="rId14"/>
    <p:sldId id="268" r:id="rId15"/>
    <p:sldId id="302" r:id="rId16"/>
    <p:sldId id="303" r:id="rId17"/>
    <p:sldId id="313" r:id="rId18"/>
    <p:sldId id="314" r:id="rId19"/>
    <p:sldId id="315" r:id="rId20"/>
    <p:sldId id="316" r:id="rId21"/>
    <p:sldId id="317" r:id="rId22"/>
    <p:sldId id="304" r:id="rId23"/>
    <p:sldId id="263" r:id="rId24"/>
    <p:sldId id="305" r:id="rId25"/>
    <p:sldId id="306" r:id="rId26"/>
    <p:sldId id="307" r:id="rId27"/>
    <p:sldId id="308" r:id="rId28"/>
    <p:sldId id="309" r:id="rId29"/>
    <p:sldId id="310" r:id="rId30"/>
    <p:sldId id="312" r:id="rId31"/>
    <p:sldId id="311" r:id="rId32"/>
    <p:sldId id="267" r:id="rId33"/>
    <p:sldId id="262" r:id="rId34"/>
  </p:sldIdLst>
  <p:sldSz cx="9144000" cy="5143500" type="screen16x9"/>
  <p:notesSz cx="6858000" cy="9144000"/>
  <p:embeddedFontLst>
    <p:embeddedFont>
      <p:font typeface="Oswald" panose="020B0604020202020204" charset="0"/>
      <p:regular r:id="rId36"/>
      <p:bold r:id="rId37"/>
    </p:embeddedFont>
    <p:embeddedFont>
      <p:font typeface="Calibri" panose="020F0502020204030204" pitchFamily="34" charset="0"/>
      <p:regular r:id="rId38"/>
      <p:bold r:id="rId39"/>
      <p:italic r:id="rId40"/>
      <p:boldItalic r:id="rId41"/>
    </p:embeddedFont>
    <p:embeddedFont>
      <p:font typeface="Roboto Condensed"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0C00D0-8181-4E36-B859-49C223D55166}">
  <a:tblStyle styleId="{740C00D0-8181-4E36-B859-49C223D5516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A1FA5A0-43F2-4C6D-AFB7-A6B60778B2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383299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437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7303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956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618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423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945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871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300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628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014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0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13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422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947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693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737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56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744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847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0399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261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9514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7171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e444e41409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e444e41409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46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3700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76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128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64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607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11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840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514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686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lt1"/>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000"/>
              <a:buNone/>
              <a:defRPr sz="5000">
                <a:solidFill>
                  <a:schemeClr val="lt1"/>
                </a:solidFill>
              </a:defRPr>
            </a:lvl1pPr>
            <a:lvl2pPr lvl="1">
              <a:spcBef>
                <a:spcPts val="0"/>
              </a:spcBef>
              <a:spcAft>
                <a:spcPts val="0"/>
              </a:spcAft>
              <a:buClr>
                <a:schemeClr val="lt1"/>
              </a:buClr>
              <a:buSzPts val="5000"/>
              <a:buNone/>
              <a:defRPr sz="5000">
                <a:solidFill>
                  <a:schemeClr val="lt1"/>
                </a:solidFill>
              </a:defRPr>
            </a:lvl2pPr>
            <a:lvl3pPr lvl="2">
              <a:spcBef>
                <a:spcPts val="0"/>
              </a:spcBef>
              <a:spcAft>
                <a:spcPts val="0"/>
              </a:spcAft>
              <a:buClr>
                <a:schemeClr val="lt1"/>
              </a:buClr>
              <a:buSzPts val="5000"/>
              <a:buNone/>
              <a:defRPr sz="5000">
                <a:solidFill>
                  <a:schemeClr val="lt1"/>
                </a:solidFill>
              </a:defRPr>
            </a:lvl3pPr>
            <a:lvl4pPr lvl="3">
              <a:spcBef>
                <a:spcPts val="0"/>
              </a:spcBef>
              <a:spcAft>
                <a:spcPts val="0"/>
              </a:spcAft>
              <a:buClr>
                <a:schemeClr val="lt1"/>
              </a:buClr>
              <a:buSzPts val="5000"/>
              <a:buNone/>
              <a:defRPr sz="5000">
                <a:solidFill>
                  <a:schemeClr val="lt1"/>
                </a:solidFill>
              </a:defRPr>
            </a:lvl4pPr>
            <a:lvl5pPr lvl="4">
              <a:spcBef>
                <a:spcPts val="0"/>
              </a:spcBef>
              <a:spcAft>
                <a:spcPts val="0"/>
              </a:spcAft>
              <a:buClr>
                <a:schemeClr val="lt1"/>
              </a:buClr>
              <a:buSzPts val="5000"/>
              <a:buNone/>
              <a:defRPr sz="5000">
                <a:solidFill>
                  <a:schemeClr val="lt1"/>
                </a:solidFill>
              </a:defRPr>
            </a:lvl5pPr>
            <a:lvl6pPr lvl="5">
              <a:spcBef>
                <a:spcPts val="0"/>
              </a:spcBef>
              <a:spcAft>
                <a:spcPts val="0"/>
              </a:spcAft>
              <a:buClr>
                <a:schemeClr val="lt1"/>
              </a:buClr>
              <a:buSzPts val="5000"/>
              <a:buNone/>
              <a:defRPr sz="5000">
                <a:solidFill>
                  <a:schemeClr val="lt1"/>
                </a:solidFill>
              </a:defRPr>
            </a:lvl6pPr>
            <a:lvl7pPr lvl="6">
              <a:spcBef>
                <a:spcPts val="0"/>
              </a:spcBef>
              <a:spcAft>
                <a:spcPts val="0"/>
              </a:spcAft>
              <a:buClr>
                <a:schemeClr val="lt1"/>
              </a:buClr>
              <a:buSzPts val="5000"/>
              <a:buNone/>
              <a:defRPr sz="5000">
                <a:solidFill>
                  <a:schemeClr val="lt1"/>
                </a:solidFill>
              </a:defRPr>
            </a:lvl7pPr>
            <a:lvl8pPr lvl="7">
              <a:spcBef>
                <a:spcPts val="0"/>
              </a:spcBef>
              <a:spcAft>
                <a:spcPts val="0"/>
              </a:spcAft>
              <a:buClr>
                <a:schemeClr val="lt1"/>
              </a:buClr>
              <a:buSzPts val="5000"/>
              <a:buNone/>
              <a:defRPr sz="5000">
                <a:solidFill>
                  <a:schemeClr val="lt1"/>
                </a:solidFill>
              </a:defRPr>
            </a:lvl8pPr>
            <a:lvl9pPr lvl="8">
              <a:spcBef>
                <a:spcPts val="0"/>
              </a:spcBef>
              <a:spcAft>
                <a:spcPts val="0"/>
              </a:spcAft>
              <a:buClr>
                <a:schemeClr val="lt1"/>
              </a:buClr>
              <a:buSzPts val="5000"/>
              <a:buNone/>
              <a:defRPr sz="5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4"/>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208606" flipH="1">
              <a:off x="7481789" y="4276913"/>
              <a:ext cx="408796" cy="1016449"/>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208678" flipH="1">
              <a:off x="6287617" y="4657701"/>
              <a:ext cx="229660" cy="571018"/>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lt1"/>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rot="-1591408" flipH="1">
              <a:off x="1362169" y="-63166"/>
              <a:ext cx="205103" cy="509980"/>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591371" flipH="1">
              <a:off x="239463" y="-151890"/>
              <a:ext cx="434754" cy="1080980"/>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36" name="Google Shape;36;p3"/>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37" name="Google Shape;37;p3"/>
          <p:cNvSpPr txBox="1">
            <a:spLocks noGrp="1"/>
          </p:cNvSpPr>
          <p:nvPr>
            <p:ph type="subTitle" idx="1"/>
          </p:nvPr>
        </p:nvSpPr>
        <p:spPr>
          <a:xfrm>
            <a:off x="685800" y="3449654"/>
            <a:ext cx="50745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
        <p:nvSpPr>
          <p:cNvPr id="38" name="Google Shape;38;p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Clr>
                <a:schemeClr val="accent1"/>
              </a:buClr>
              <a:buSzPts val="2400"/>
              <a:buFont typeface="Oswald"/>
              <a:buChar char="»"/>
              <a:defRPr sz="2400">
                <a:solidFill>
                  <a:schemeClr val="accent1"/>
                </a:solidFill>
                <a:latin typeface="Oswald"/>
                <a:ea typeface="Oswald"/>
                <a:cs typeface="Oswald"/>
                <a:sym typeface="Oswald"/>
              </a:defRPr>
            </a:lvl1pPr>
            <a:lvl2pPr marL="914400" lvl="1"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2pPr>
            <a:lvl3pPr marL="1371600" lvl="2"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3pPr>
            <a:lvl4pPr marL="1828800" lvl="3"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4pPr>
            <a:lvl5pPr marL="2286000" lvl="4"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5pPr>
            <a:lvl6pPr marL="2743200" lvl="5"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6pPr>
            <a:lvl7pPr marL="3200400" lvl="6"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7pPr>
            <a:lvl8pPr marL="3657600" lvl="7" indent="-381000" algn="ctr" rtl="0">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8pPr>
            <a:lvl9pPr marL="4114800" lvl="8" indent="-38100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9pPr>
          </a:lstStyle>
          <a:p>
            <a:endParaRP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9208633" flipH="1">
              <a:off x="7804300" y="3279013"/>
              <a:ext cx="877624" cy="2182136"/>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9208678" flipH="1">
              <a:off x="6287617" y="4657701"/>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591339" flipH="1">
              <a:off x="892401" y="-169347"/>
              <a:ext cx="504374" cy="1254067"/>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591322" flipH="1">
              <a:off x="1818452" y="-76292"/>
              <a:ext cx="229660" cy="571018"/>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3"/>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Roboto Condensed"/>
                <a:ea typeface="Roboto Condensed"/>
                <a:cs typeface="Roboto Condensed"/>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2" name="Google Shape;72;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73" name="Google Shape;73;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74" name="Google Shape;74;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75" name="Google Shape;75;p6"/>
          <p:cNvGrpSpPr/>
          <p:nvPr/>
        </p:nvGrpSpPr>
        <p:grpSpPr>
          <a:xfrm>
            <a:off x="6172200" y="2656118"/>
            <a:ext cx="2971754" cy="2886151"/>
            <a:chOff x="6172200" y="2656118"/>
            <a:chExt cx="2971754" cy="2886151"/>
          </a:xfrm>
        </p:grpSpPr>
        <p:sp>
          <p:nvSpPr>
            <p:cNvPr id="76" name="Google Shape;76;p6"/>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81" name="Google Shape;81;p6"/>
          <p:cNvGrpSpPr/>
          <p:nvPr/>
        </p:nvGrpSpPr>
        <p:grpSpPr>
          <a:xfrm>
            <a:off x="-32" y="-228027"/>
            <a:ext cx="2163561" cy="1347300"/>
            <a:chOff x="-32" y="-215963"/>
            <a:chExt cx="2163561" cy="1347300"/>
          </a:xfrm>
        </p:grpSpPr>
        <p:sp>
          <p:nvSpPr>
            <p:cNvPr id="82" name="Google Shape;82;p6"/>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18" name="Google Shape;118;p8"/>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9" name="Google Shape;119;p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1"/>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chemeClr val="accent2"/>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parent Shapes">
  <p:cSld name="BLANK_1">
    <p:bg>
      <p:bgPr>
        <a:solidFill>
          <a:schemeClr val="accent1"/>
        </a:solidFill>
        <a:effectLst/>
      </p:bgPr>
    </p:bg>
    <p:spTree>
      <p:nvGrpSpPr>
        <p:cNvPr id="1"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rot="9208626" flipH="1">
              <a:off x="6704904" y="4110434"/>
              <a:ext cx="484232" cy="120400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9208633" flipH="1">
              <a:off x="7804300" y="3279013"/>
              <a:ext cx="877624" cy="2182136"/>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rot="9208606" flipH="1">
              <a:off x="7481789" y="4276913"/>
              <a:ext cx="408796" cy="1016449"/>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rot="9208678" flipH="1">
              <a:off x="6287617" y="4657701"/>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rot="-1591408" flipH="1">
              <a:off x="1362169" y="-63166"/>
              <a:ext cx="205103" cy="509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1591371" flipH="1">
              <a:off x="239463" y="-151890"/>
              <a:ext cx="434754" cy="1080980"/>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1591339" flipH="1">
              <a:off x="892401" y="-169347"/>
              <a:ext cx="504374" cy="1254067"/>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1591322" flipH="1">
              <a:off x="1818452" y="-76292"/>
              <a:ext cx="229660" cy="571018"/>
            </a:xfrm>
            <a:prstGeom prst="flowChartManualInput">
              <a:avLst/>
            </a:prstGeom>
            <a:solidFill>
              <a:srgbClr val="FFFFFF">
                <a:alpha val="33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1pPr>
            <a:lvl2pPr lvl="1">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2pPr>
            <a:lvl3pPr lvl="2">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3pPr>
            <a:lvl4pPr lvl="3">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4pPr>
            <a:lvl5pPr lvl="4">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5pPr>
            <a:lvl6pPr lvl="5">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6pPr>
            <a:lvl7pPr lvl="6">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7pPr>
            <a:lvl8pPr lvl="7">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8pPr>
            <a:lvl9pPr lvl="8">
              <a:spcBef>
                <a:spcPts val="0"/>
              </a:spcBef>
              <a:spcAft>
                <a:spcPts val="0"/>
              </a:spcAft>
              <a:buClr>
                <a:schemeClr val="accent1"/>
              </a:buClr>
              <a:buSzPts val="3000"/>
              <a:buFont typeface="Oswald"/>
              <a:buNone/>
              <a:defRPr sz="3000" b="1">
                <a:solidFill>
                  <a:schemeClr val="accent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1pPr>
            <a:lvl2pPr marL="914400" lvl="1"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2pPr>
            <a:lvl3pPr marL="1371600" lvl="2" indent="-355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3pPr>
            <a:lvl4pPr marL="1828800" lvl="3"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4pPr>
            <a:lvl5pPr marL="2286000" lvl="4"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5pPr>
            <a:lvl6pPr marL="2743200" lvl="5"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6pPr>
            <a:lvl7pPr marL="3200400" lvl="6"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7pPr>
            <a:lvl8pPr marL="3657600" lvl="7"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8pPr>
            <a:lvl9pPr marL="4114800" lvl="8" indent="-355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2"/>
                </a:solidFill>
                <a:latin typeface="Roboto Condensed"/>
                <a:ea typeface="Roboto Condensed"/>
                <a:cs typeface="Roboto Condensed"/>
                <a:sym typeface="Roboto Condensed"/>
              </a:defRPr>
            </a:lvl1pPr>
            <a:lvl2pPr lvl="1" algn="r">
              <a:buNone/>
              <a:defRPr sz="1300">
                <a:solidFill>
                  <a:schemeClr val="accent2"/>
                </a:solidFill>
                <a:latin typeface="Roboto Condensed"/>
                <a:ea typeface="Roboto Condensed"/>
                <a:cs typeface="Roboto Condensed"/>
                <a:sym typeface="Roboto Condensed"/>
              </a:defRPr>
            </a:lvl2pPr>
            <a:lvl3pPr lvl="2" algn="r">
              <a:buNone/>
              <a:defRPr sz="1300">
                <a:solidFill>
                  <a:schemeClr val="accent2"/>
                </a:solidFill>
                <a:latin typeface="Roboto Condensed"/>
                <a:ea typeface="Roboto Condensed"/>
                <a:cs typeface="Roboto Condensed"/>
                <a:sym typeface="Roboto Condensed"/>
              </a:defRPr>
            </a:lvl3pPr>
            <a:lvl4pPr lvl="3" algn="r">
              <a:buNone/>
              <a:defRPr sz="1300">
                <a:solidFill>
                  <a:schemeClr val="accent2"/>
                </a:solidFill>
                <a:latin typeface="Roboto Condensed"/>
                <a:ea typeface="Roboto Condensed"/>
                <a:cs typeface="Roboto Condensed"/>
                <a:sym typeface="Roboto Condensed"/>
              </a:defRPr>
            </a:lvl4pPr>
            <a:lvl5pPr lvl="4" algn="r">
              <a:buNone/>
              <a:defRPr sz="1300">
                <a:solidFill>
                  <a:schemeClr val="accent2"/>
                </a:solidFill>
                <a:latin typeface="Roboto Condensed"/>
                <a:ea typeface="Roboto Condensed"/>
                <a:cs typeface="Roboto Condensed"/>
                <a:sym typeface="Roboto Condensed"/>
              </a:defRPr>
            </a:lvl5pPr>
            <a:lvl6pPr lvl="5" algn="r">
              <a:buNone/>
              <a:defRPr sz="1300">
                <a:solidFill>
                  <a:schemeClr val="accent2"/>
                </a:solidFill>
                <a:latin typeface="Roboto Condensed"/>
                <a:ea typeface="Roboto Condensed"/>
                <a:cs typeface="Roboto Condensed"/>
                <a:sym typeface="Roboto Condensed"/>
              </a:defRPr>
            </a:lvl6pPr>
            <a:lvl7pPr lvl="6" algn="r">
              <a:buNone/>
              <a:defRPr sz="1300">
                <a:solidFill>
                  <a:schemeClr val="accent2"/>
                </a:solidFill>
                <a:latin typeface="Roboto Condensed"/>
                <a:ea typeface="Roboto Condensed"/>
                <a:cs typeface="Roboto Condensed"/>
                <a:sym typeface="Roboto Condensed"/>
              </a:defRPr>
            </a:lvl7pPr>
            <a:lvl8pPr lvl="7" algn="r">
              <a:buNone/>
              <a:defRPr sz="1300">
                <a:solidFill>
                  <a:schemeClr val="accent2"/>
                </a:solidFill>
                <a:latin typeface="Roboto Condensed"/>
                <a:ea typeface="Roboto Condensed"/>
                <a:cs typeface="Roboto Condensed"/>
                <a:sym typeface="Roboto Condensed"/>
              </a:defRPr>
            </a:lvl8pPr>
            <a:lvl9pPr lvl="8" algn="r">
              <a:buNone/>
              <a:defRPr sz="1300">
                <a:solidFill>
                  <a:schemeClr val="accent2"/>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527304" y="1706880"/>
            <a:ext cx="5202936" cy="11948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chemeClr val="accent4"/>
                </a:solidFill>
              </a:rPr>
              <a:t>START CLASSES</a:t>
            </a:r>
            <a:endParaRPr sz="6000" dirty="0">
              <a:solidFill>
                <a:schemeClr val="accent4"/>
              </a:solidFill>
            </a:endParaRPr>
          </a:p>
        </p:txBody>
      </p:sp>
      <p:sp>
        <p:nvSpPr>
          <p:cNvPr id="3" name="Google Shape;167;p12"/>
          <p:cNvSpPr txBox="1">
            <a:spLocks/>
          </p:cNvSpPr>
          <p:nvPr/>
        </p:nvSpPr>
        <p:spPr>
          <a:xfrm>
            <a:off x="527304" y="3145537"/>
            <a:ext cx="4227576" cy="17007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5000"/>
              <a:buFont typeface="Oswald"/>
              <a:buNone/>
              <a:defRPr sz="5000" b="1" i="0" u="none" strike="noStrike" cap="none">
                <a:solidFill>
                  <a:schemeClr val="lt1"/>
                </a:solidFill>
                <a:latin typeface="Oswald"/>
                <a:ea typeface="Oswald"/>
                <a:cs typeface="Oswald"/>
                <a:sym typeface="Oswald"/>
              </a:defRPr>
            </a:lvl9pPr>
          </a:lstStyle>
          <a:p>
            <a:r>
              <a:rPr lang="en-US" sz="1300" dirty="0"/>
              <a:t>Group Members</a:t>
            </a:r>
          </a:p>
          <a:p>
            <a:r>
              <a:rPr lang="en-US" sz="1300" dirty="0" smtClean="0"/>
              <a:t>   - Le </a:t>
            </a:r>
            <a:r>
              <a:rPr lang="en-US" sz="1300" dirty="0" err="1"/>
              <a:t>Thuc</a:t>
            </a:r>
            <a:r>
              <a:rPr lang="en-US" sz="1300" dirty="0"/>
              <a:t> Minh Tien (Leader)</a:t>
            </a:r>
          </a:p>
          <a:p>
            <a:r>
              <a:rPr lang="en-US" sz="1300" dirty="0" smtClean="0"/>
              <a:t>   - Nguyen </a:t>
            </a:r>
            <a:r>
              <a:rPr lang="en-US" sz="1300" dirty="0"/>
              <a:t>Phan Dieu Ngoc</a:t>
            </a:r>
          </a:p>
          <a:p>
            <a:r>
              <a:rPr lang="en-US" sz="1300" dirty="0"/>
              <a:t> </a:t>
            </a:r>
            <a:r>
              <a:rPr lang="en-US" sz="1300" dirty="0" smtClean="0"/>
              <a:t>  - Nguyen </a:t>
            </a:r>
            <a:r>
              <a:rPr lang="en-US" sz="1300" dirty="0"/>
              <a:t>Mau Lan</a:t>
            </a:r>
          </a:p>
          <a:p>
            <a:r>
              <a:rPr lang="en-US" sz="1300" dirty="0" smtClean="0"/>
              <a:t>   - Bui </a:t>
            </a:r>
            <a:r>
              <a:rPr lang="en-US" sz="1300" dirty="0"/>
              <a:t>Quang Huy</a:t>
            </a:r>
          </a:p>
          <a:p>
            <a:endParaRPr lang="en-US" sz="1300" dirty="0"/>
          </a:p>
          <a:p>
            <a:r>
              <a:rPr lang="en-US" sz="1300" dirty="0"/>
              <a:t>INSTRUCTOR: MR. LE QUOC </a:t>
            </a:r>
            <a:r>
              <a:rPr lang="en-US" sz="1300" dirty="0" smtClean="0"/>
              <a:t>DUNG</a:t>
            </a:r>
            <a:endParaRPr lang="en-US" sz="1300"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685800" y="2093550"/>
            <a:ext cx="4924200" cy="719100"/>
          </a:xfrm>
          <a:prstGeom prst="rect">
            <a:avLst/>
          </a:prstGeom>
        </p:spPr>
        <p:txBody>
          <a:bodyPr spcFirstLastPara="1" wrap="square" lIns="91425" tIns="91425" rIns="91425" bIns="91425" anchor="b" anchorCtr="0">
            <a:noAutofit/>
          </a:bodyPr>
          <a:lstStyle/>
          <a:p>
            <a:pPr lvl="0"/>
            <a:r>
              <a:rPr lang="en-US" sz="5000" dirty="0" smtClean="0">
                <a:solidFill>
                  <a:schemeClr val="accent4"/>
                </a:solidFill>
              </a:rPr>
              <a:t>ABOUT PAGE</a:t>
            </a:r>
            <a:endParaRPr sz="5000" dirty="0">
              <a:solidFill>
                <a:schemeClr val="accent4"/>
              </a:solidFill>
            </a:endParaRPr>
          </a:p>
        </p:txBody>
      </p:sp>
      <p:sp>
        <p:nvSpPr>
          <p:cNvPr id="182" name="Google Shape;182;p14"/>
          <p:cNvSpPr txBox="1">
            <a:spLocks noGrp="1"/>
          </p:cNvSpPr>
          <p:nvPr>
            <p:ph type="subTitle" idx="4294967295"/>
          </p:nvPr>
        </p:nvSpPr>
        <p:spPr>
          <a:xfrm>
            <a:off x="685800" y="2608685"/>
            <a:ext cx="4203192" cy="19533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This page includes the Start Classes address and its location on google map. The viewer can contact us can send their messages to us through the Contact form.</a:t>
            </a:r>
            <a:endParaRPr sz="3600" b="1" dirty="0"/>
          </a:p>
        </p:txBody>
      </p:sp>
      <p:pic>
        <p:nvPicPr>
          <p:cNvPr id="183" name="Google Shape;183;p14"/>
          <p:cNvPicPr preferRelativeResize="0"/>
          <p:nvPr/>
        </p:nvPicPr>
        <p:blipFill>
          <a:blip r:embed="rId3">
            <a:extLst>
              <a:ext uri="{28A0092B-C50C-407E-A947-70E740481C1C}">
                <a14:useLocalDpi xmlns:a14="http://schemas.microsoft.com/office/drawing/2010/main" val="0"/>
              </a:ext>
            </a:extLst>
          </a:blip>
          <a:stretch>
            <a:fillRect/>
          </a:stretch>
        </p:blipFill>
        <p:spPr>
          <a:xfrm>
            <a:off x="5084064" y="0"/>
            <a:ext cx="4059937" cy="5143500"/>
          </a:xfrm>
          <a:prstGeom prst="rect">
            <a:avLst/>
          </a:prstGeom>
          <a:noFill/>
          <a:ln>
            <a:noFill/>
          </a:ln>
        </p:spPr>
      </p:pic>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10</a:t>
            </a:fld>
            <a:endParaRPr>
              <a:solidFill>
                <a:srgbClr val="FFFFFF"/>
              </a:solidFill>
            </a:endParaRPr>
          </a:p>
        </p:txBody>
      </p:sp>
    </p:spTree>
    <p:extLst>
      <p:ext uri="{BB962C8B-B14F-4D97-AF65-F5344CB8AC3E}">
        <p14:creationId xmlns:p14="http://schemas.microsoft.com/office/powerpoint/2010/main" val="424798730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685800" y="2093550"/>
            <a:ext cx="4924200"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smtClean="0">
                <a:solidFill>
                  <a:schemeClr val="accent4"/>
                </a:solidFill>
              </a:rPr>
              <a:t>NEWS PAGE</a:t>
            </a:r>
            <a:endParaRPr sz="5000" dirty="0">
              <a:solidFill>
                <a:schemeClr val="accent4"/>
              </a:solidFill>
            </a:endParaRPr>
          </a:p>
        </p:txBody>
      </p:sp>
      <p:sp>
        <p:nvSpPr>
          <p:cNvPr id="182" name="Google Shape;182;p14"/>
          <p:cNvSpPr txBox="1">
            <a:spLocks noGrp="1"/>
          </p:cNvSpPr>
          <p:nvPr>
            <p:ph type="subTitle" idx="4294967295"/>
          </p:nvPr>
        </p:nvSpPr>
        <p:spPr>
          <a:xfrm>
            <a:off x="685800" y="2608685"/>
            <a:ext cx="4044696" cy="19533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The viewer can read news about technology in this page.</a:t>
            </a:r>
            <a:endParaRPr sz="3600" b="1" dirty="0"/>
          </a:p>
        </p:txBody>
      </p:sp>
      <p:pic>
        <p:nvPicPr>
          <p:cNvPr id="183" name="Google Shape;183;p14"/>
          <p:cNvPicPr preferRelativeResize="0"/>
          <p:nvPr/>
        </p:nvPicPr>
        <p:blipFill>
          <a:blip r:embed="rId3">
            <a:extLst>
              <a:ext uri="{28A0092B-C50C-407E-A947-70E740481C1C}">
                <a14:useLocalDpi xmlns:a14="http://schemas.microsoft.com/office/drawing/2010/main" val="0"/>
              </a:ext>
            </a:extLst>
          </a:blip>
          <a:stretch>
            <a:fillRect/>
          </a:stretch>
        </p:blipFill>
        <p:spPr>
          <a:xfrm>
            <a:off x="5145024" y="0"/>
            <a:ext cx="3998977" cy="5143500"/>
          </a:xfrm>
          <a:prstGeom prst="rect">
            <a:avLst/>
          </a:prstGeom>
          <a:noFill/>
          <a:ln>
            <a:noFill/>
          </a:ln>
        </p:spPr>
      </p:pic>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11</a:t>
            </a:fld>
            <a:endParaRPr>
              <a:solidFill>
                <a:srgbClr val="FFFFFF"/>
              </a:solidFill>
            </a:endParaRPr>
          </a:p>
        </p:txBody>
      </p:sp>
    </p:spTree>
    <p:extLst>
      <p:ext uri="{BB962C8B-B14F-4D97-AF65-F5344CB8AC3E}">
        <p14:creationId xmlns:p14="http://schemas.microsoft.com/office/powerpoint/2010/main" val="15571400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538984" y="393601"/>
            <a:ext cx="4924200"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smtClean="0">
                <a:solidFill>
                  <a:schemeClr val="accent4"/>
                </a:solidFill>
              </a:rPr>
              <a:t>OUR STORY PAGE</a:t>
            </a:r>
            <a:endParaRPr sz="5000" dirty="0">
              <a:solidFill>
                <a:schemeClr val="accent4"/>
              </a:solidFill>
            </a:endParaRPr>
          </a:p>
        </p:txBody>
      </p:sp>
      <p:sp>
        <p:nvSpPr>
          <p:cNvPr id="182" name="Google Shape;182;p14"/>
          <p:cNvSpPr txBox="1">
            <a:spLocks noGrp="1"/>
          </p:cNvSpPr>
          <p:nvPr>
            <p:ph type="subTitle" idx="4294967295"/>
          </p:nvPr>
        </p:nvSpPr>
        <p:spPr>
          <a:xfrm>
            <a:off x="2538984" y="1112701"/>
            <a:ext cx="4924200" cy="850211"/>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This page shows us successful students in previous courses.</a:t>
            </a:r>
            <a:endParaRPr sz="3600" b="1" dirty="0"/>
          </a:p>
        </p:txBody>
      </p:sp>
      <p:pic>
        <p:nvPicPr>
          <p:cNvPr id="183" name="Google Shape;183;p14"/>
          <p:cNvPicPr preferRelativeResize="0"/>
          <p:nvPr/>
        </p:nvPicPr>
        <p:blipFill>
          <a:blip r:embed="rId3">
            <a:extLst>
              <a:ext uri="{28A0092B-C50C-407E-A947-70E740481C1C}">
                <a14:useLocalDpi xmlns:a14="http://schemas.microsoft.com/office/drawing/2010/main" val="0"/>
              </a:ext>
            </a:extLst>
          </a:blip>
          <a:stretch>
            <a:fillRect/>
          </a:stretch>
        </p:blipFill>
        <p:spPr>
          <a:xfrm>
            <a:off x="0" y="2048256"/>
            <a:ext cx="5925312" cy="3095244"/>
          </a:xfrm>
          <a:prstGeom prst="rect">
            <a:avLst/>
          </a:prstGeom>
          <a:noFill/>
          <a:ln>
            <a:noFill/>
          </a:ln>
        </p:spPr>
      </p:pic>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12</a:t>
            </a:fld>
            <a:endParaRPr>
              <a:solidFill>
                <a:srgbClr val="FFFFFF"/>
              </a:solidFill>
            </a:endParaRPr>
          </a:p>
        </p:txBody>
      </p:sp>
    </p:spTree>
    <p:extLst>
      <p:ext uri="{BB962C8B-B14F-4D97-AF65-F5344CB8AC3E}">
        <p14:creationId xmlns:p14="http://schemas.microsoft.com/office/powerpoint/2010/main" val="398695851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0" dirty="0" smtClean="0">
                <a:solidFill>
                  <a:schemeClr val="accent1"/>
                </a:solidFill>
              </a:rPr>
              <a:t>IV.</a:t>
            </a:r>
            <a:endParaRPr sz="8000" b="0" dirty="0">
              <a:solidFill>
                <a:schemeClr val="accent1"/>
              </a:solidFill>
            </a:endParaRPr>
          </a:p>
          <a:p>
            <a:pPr lvl="0"/>
            <a:r>
              <a:rPr lang="en-US" sz="4000" dirty="0" smtClean="0"/>
              <a:t>USECASE AND SITE MAP</a:t>
            </a:r>
            <a:endParaRPr sz="40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91577483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4"/>
          <p:cNvSpPr txBox="1">
            <a:spLocks noGrp="1"/>
          </p:cNvSpPr>
          <p:nvPr>
            <p:ph type="title"/>
          </p:nvPr>
        </p:nvSpPr>
        <p:spPr>
          <a:xfrm>
            <a:off x="226753" y="1852422"/>
            <a:ext cx="2772479" cy="14386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smtClean="0">
                <a:solidFill>
                  <a:schemeClr val="accent4"/>
                </a:solidFill>
              </a:rPr>
              <a:t>USE CASE DIAGRAM</a:t>
            </a:r>
            <a:endParaRPr sz="5000" dirty="0">
              <a:solidFill>
                <a:schemeClr val="accent4"/>
              </a:solidFill>
            </a:endParaRPr>
          </a:p>
        </p:txBody>
      </p:sp>
      <p:sp>
        <p:nvSpPr>
          <p:cNvPr id="271" name="Google Shape;271;p2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217" y="0"/>
            <a:ext cx="5510784" cy="5143500"/>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4"/>
          <p:cNvSpPr txBox="1">
            <a:spLocks noGrp="1"/>
          </p:cNvSpPr>
          <p:nvPr>
            <p:ph type="title"/>
          </p:nvPr>
        </p:nvSpPr>
        <p:spPr>
          <a:xfrm>
            <a:off x="555937" y="890016"/>
            <a:ext cx="7015295" cy="9795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smtClean="0">
                <a:solidFill>
                  <a:schemeClr val="accent4"/>
                </a:solidFill>
              </a:rPr>
              <a:t>USE CASE SPECIFICATION</a:t>
            </a:r>
            <a:endParaRPr sz="4000" dirty="0">
              <a:solidFill>
                <a:schemeClr val="accent4"/>
              </a:solidFill>
            </a:endParaRPr>
          </a:p>
        </p:txBody>
      </p:sp>
      <p:sp>
        <p:nvSpPr>
          <p:cNvPr id="271" name="Google Shape;271;p2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graphicFrame>
        <p:nvGraphicFramePr>
          <p:cNvPr id="3" name="Table 2"/>
          <p:cNvGraphicFramePr>
            <a:graphicFrameLocks noGrp="1"/>
          </p:cNvGraphicFramePr>
          <p:nvPr>
            <p:extLst>
              <p:ext uri="{D42A27DB-BD31-4B8C-83A1-F6EECF244321}">
                <p14:modId xmlns:p14="http://schemas.microsoft.com/office/powerpoint/2010/main" val="1204452433"/>
              </p:ext>
            </p:extLst>
          </p:nvPr>
        </p:nvGraphicFramePr>
        <p:xfrm>
          <a:off x="623379" y="2032224"/>
          <a:ext cx="5338509" cy="2794118"/>
        </p:xfrm>
        <a:graphic>
          <a:graphicData uri="http://schemas.openxmlformats.org/drawingml/2006/table">
            <a:tbl>
              <a:tblPr firstRow="1" firstCol="1" lastRow="1" lastCol="1" bandRow="1" bandCol="1">
                <a:tableStyleId>{9DCAF9ED-07DC-4A11-8D7F-57B35C25682E}</a:tableStyleId>
              </a:tblPr>
              <a:tblGrid>
                <a:gridCol w="1484106"/>
                <a:gridCol w="1170201"/>
                <a:gridCol w="1416841"/>
                <a:gridCol w="1267361"/>
              </a:tblGrid>
              <a:tr h="362848">
                <a:tc gridSpan="4">
                  <a:txBody>
                    <a:bodyPr/>
                    <a:lstStyle/>
                    <a:p>
                      <a:pPr marL="431800" algn="just">
                        <a:lnSpc>
                          <a:spcPct val="150000"/>
                        </a:lnSpc>
                        <a:spcAft>
                          <a:spcPts val="800"/>
                        </a:spcAft>
                      </a:pPr>
                      <a:r>
                        <a:rPr lang="en-US" sz="1300" dirty="0">
                          <a:effectLst/>
                        </a:rPr>
                        <a:t>USE CASE SPECIFICATION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451" marR="71451" marT="36036" marB="36036" anchor="b"/>
                </a:tc>
                <a:tc hMerge="1">
                  <a:txBody>
                    <a:bodyPr/>
                    <a:lstStyle/>
                    <a:p>
                      <a:endParaRPr lang="en-US"/>
                    </a:p>
                  </a:txBody>
                  <a:tcPr/>
                </a:tc>
                <a:tc hMerge="1">
                  <a:txBody>
                    <a:bodyPr/>
                    <a:lstStyle/>
                    <a:p>
                      <a:endParaRPr lang="en-US"/>
                    </a:p>
                  </a:txBody>
                  <a:tcPr/>
                </a:tc>
                <a:tc hMerge="1">
                  <a:txBody>
                    <a:bodyPr/>
                    <a:lstStyle/>
                    <a:p>
                      <a:endParaRPr lang="en-US"/>
                    </a:p>
                  </a:txBody>
                  <a:tcPr/>
                </a:tc>
              </a:tr>
              <a:tr h="362848">
                <a:tc>
                  <a:txBody>
                    <a:bodyPr/>
                    <a:lstStyle/>
                    <a:p>
                      <a:pPr marL="431800" algn="just">
                        <a:lnSpc>
                          <a:spcPct val="150000"/>
                        </a:lnSpc>
                        <a:spcAft>
                          <a:spcPts val="800"/>
                        </a:spcAft>
                      </a:pPr>
                      <a:r>
                        <a:rPr lang="en-US" sz="1300">
                          <a:effectLst/>
                        </a:rPr>
                        <a:t>Use-case 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451" marR="71451" marT="36036" marB="36036"/>
                </a:tc>
                <a:tc>
                  <a:txBody>
                    <a:bodyPr/>
                    <a:lstStyle/>
                    <a:p>
                      <a:pPr marL="431800" algn="just">
                        <a:lnSpc>
                          <a:spcPct val="150000"/>
                        </a:lnSpc>
                        <a:spcAft>
                          <a:spcPts val="800"/>
                        </a:spcAft>
                      </a:pPr>
                      <a:r>
                        <a:rPr lang="en-US" sz="13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451" marR="71451" marT="36036" marB="36036"/>
                </a:tc>
                <a:tc>
                  <a:txBody>
                    <a:bodyPr/>
                    <a:lstStyle/>
                    <a:p>
                      <a:pPr algn="just">
                        <a:lnSpc>
                          <a:spcPct val="150000"/>
                        </a:lnSpc>
                        <a:spcAft>
                          <a:spcPts val="800"/>
                        </a:spcAft>
                      </a:pPr>
                      <a:r>
                        <a:rPr lang="en-US" sz="1300">
                          <a:effectLst/>
                        </a:rPr>
                        <a:t>Use-case Version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451" marR="71451" marT="36036" marB="36036"/>
                </a:tc>
                <a:tc>
                  <a:txBody>
                    <a:bodyPr/>
                    <a:lstStyle/>
                    <a:p>
                      <a:pPr marL="431800" algn="just">
                        <a:lnSpc>
                          <a:spcPct val="150000"/>
                        </a:lnSpc>
                        <a:spcAft>
                          <a:spcPts val="800"/>
                        </a:spcAft>
                      </a:pPr>
                      <a:r>
                        <a:rPr lang="en-US" sz="13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451" marR="71451" marT="36036" marB="36036"/>
                </a:tc>
              </a:tr>
              <a:tr h="653623">
                <a:tc>
                  <a:txBody>
                    <a:bodyPr/>
                    <a:lstStyle/>
                    <a:p>
                      <a:pPr marL="431800" algn="just">
                        <a:lnSpc>
                          <a:spcPct val="150000"/>
                        </a:lnSpc>
                        <a:spcAft>
                          <a:spcPts val="800"/>
                        </a:spcAft>
                      </a:pPr>
                      <a:r>
                        <a:rPr lang="en-US" sz="1300">
                          <a:effectLst/>
                        </a:rPr>
                        <a:t>Use-case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451" marR="71451" marT="36036" marB="36036"/>
                </a:tc>
                <a:tc gridSpan="3">
                  <a:txBody>
                    <a:bodyPr/>
                    <a:lstStyle/>
                    <a:p>
                      <a:pPr marL="431800" algn="just">
                        <a:lnSpc>
                          <a:spcPct val="150000"/>
                        </a:lnSpc>
                        <a:spcAft>
                          <a:spcPts val="800"/>
                        </a:spcAft>
                      </a:pPr>
                      <a:r>
                        <a:rPr lang="en-US" sz="13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1451" marR="71451" marT="36036" marB="36036"/>
                </a:tc>
                <a:tc hMerge="1">
                  <a:txBody>
                    <a:bodyPr/>
                    <a:lstStyle/>
                    <a:p>
                      <a:endParaRPr lang="en-US"/>
                    </a:p>
                  </a:txBody>
                  <a:tcPr/>
                </a:tc>
                <a:tc hMerge="1">
                  <a:txBody>
                    <a:bodyPr/>
                    <a:lstStyle/>
                    <a:p>
                      <a:endParaRPr lang="en-US"/>
                    </a:p>
                  </a:txBody>
                  <a:tcPr/>
                </a:tc>
              </a:tr>
              <a:tr h="1143219">
                <a:tc gridSpan="4">
                  <a:txBody>
                    <a:bodyPr/>
                    <a:lstStyle/>
                    <a:p>
                      <a:pPr marL="431800" algn="just">
                        <a:lnSpc>
                          <a:spcPct val="150000"/>
                        </a:lnSpc>
                        <a:spcAft>
                          <a:spcPts val="800"/>
                        </a:spcAft>
                      </a:pPr>
                      <a:r>
                        <a:rPr lang="en-US" sz="1300" u="sng" dirty="0">
                          <a:effectLst/>
                        </a:rPr>
                        <a:t>Purpose: </a:t>
                      </a:r>
                      <a:r>
                        <a:rPr lang="en-US" sz="1300" dirty="0">
                          <a:effectLst/>
                        </a:rPr>
                        <a:t>N/A</a:t>
                      </a:r>
                      <a:endParaRPr lang="en-US" sz="1100" dirty="0">
                        <a:effectLst/>
                      </a:endParaRPr>
                    </a:p>
                    <a:p>
                      <a:pPr marL="431800" algn="just">
                        <a:lnSpc>
                          <a:spcPct val="150000"/>
                        </a:lnSpc>
                        <a:spcAft>
                          <a:spcPts val="800"/>
                        </a:spcAft>
                      </a:pPr>
                      <a:r>
                        <a:rPr lang="en-US" sz="1300" u="sng" dirty="0">
                          <a:effectLst/>
                        </a:rPr>
                        <a:t>Input: </a:t>
                      </a:r>
                      <a:r>
                        <a:rPr lang="en-US" sz="1300" dirty="0">
                          <a:effectLst/>
                        </a:rPr>
                        <a:t>N/A</a:t>
                      </a:r>
                      <a:endParaRPr lang="en-US" sz="1100" dirty="0">
                        <a:effectLst/>
                      </a:endParaRPr>
                    </a:p>
                    <a:p>
                      <a:pPr marL="431800" algn="just">
                        <a:lnSpc>
                          <a:spcPct val="150000"/>
                        </a:lnSpc>
                        <a:spcAft>
                          <a:spcPts val="800"/>
                        </a:spcAft>
                      </a:pPr>
                      <a:r>
                        <a:rPr lang="en-US" sz="1300" u="sng" dirty="0">
                          <a:effectLst/>
                        </a:rPr>
                        <a:t>Output: </a:t>
                      </a:r>
                      <a:r>
                        <a:rPr lang="en-US" sz="13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1451" marR="71451" marT="36036" marB="36036"/>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18637306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4"/>
          <p:cNvSpPr txBox="1">
            <a:spLocks noGrp="1"/>
          </p:cNvSpPr>
          <p:nvPr>
            <p:ph type="title"/>
          </p:nvPr>
        </p:nvSpPr>
        <p:spPr>
          <a:xfrm>
            <a:off x="580321" y="2127124"/>
            <a:ext cx="2772479" cy="8892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smtClean="0">
                <a:solidFill>
                  <a:schemeClr val="accent4"/>
                </a:solidFill>
              </a:rPr>
              <a:t>SITE MAP</a:t>
            </a:r>
            <a:endParaRPr sz="5000" dirty="0">
              <a:solidFill>
                <a:schemeClr val="accent4"/>
              </a:solidFill>
            </a:endParaRPr>
          </a:p>
        </p:txBody>
      </p:sp>
      <p:sp>
        <p:nvSpPr>
          <p:cNvPr id="271" name="Google Shape;271;p2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632" y="2"/>
            <a:ext cx="5230368" cy="5143498"/>
          </a:xfrm>
          <a:prstGeom prst="rect">
            <a:avLst/>
          </a:prstGeom>
        </p:spPr>
      </p:pic>
    </p:spTree>
    <p:extLst>
      <p:ext uri="{BB962C8B-B14F-4D97-AF65-F5344CB8AC3E}">
        <p14:creationId xmlns:p14="http://schemas.microsoft.com/office/powerpoint/2010/main" val="70769408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4"/>
          <p:cNvSpPr txBox="1">
            <a:spLocks noGrp="1"/>
          </p:cNvSpPr>
          <p:nvPr>
            <p:ph type="title"/>
          </p:nvPr>
        </p:nvSpPr>
        <p:spPr>
          <a:xfrm>
            <a:off x="531553" y="1975104"/>
            <a:ext cx="5503487" cy="14192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smtClean="0">
                <a:solidFill>
                  <a:schemeClr val="accent4"/>
                </a:solidFill>
              </a:rPr>
              <a:t>LAYOUT</a:t>
            </a:r>
            <a:endParaRPr sz="8000" dirty="0">
              <a:solidFill>
                <a:schemeClr val="accent4"/>
              </a:solidFill>
            </a:endParaRPr>
          </a:p>
        </p:txBody>
      </p:sp>
      <p:sp>
        <p:nvSpPr>
          <p:cNvPr id="271" name="Google Shape;271;p2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44698884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377951" y="2013426"/>
            <a:ext cx="2231137" cy="15344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smtClean="0">
                <a:solidFill>
                  <a:schemeClr val="accent4"/>
                </a:solidFill>
              </a:rPr>
              <a:t>HOME PAGE</a:t>
            </a:r>
            <a:endParaRPr sz="6000" dirty="0">
              <a:solidFill>
                <a:schemeClr val="accent4"/>
              </a:solidFill>
            </a:endParaRP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18</a:t>
            </a:fld>
            <a:endParaRPr>
              <a:solidFill>
                <a:srgbClr val="FFFFFF"/>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518" y="1"/>
            <a:ext cx="2919057" cy="514349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2576" y="1"/>
            <a:ext cx="3011424" cy="5143499"/>
          </a:xfrm>
          <a:prstGeom prst="rect">
            <a:avLst/>
          </a:prstGeom>
        </p:spPr>
      </p:pic>
    </p:spTree>
    <p:extLst>
      <p:ext uri="{BB962C8B-B14F-4D97-AF65-F5344CB8AC3E}">
        <p14:creationId xmlns:p14="http://schemas.microsoft.com/office/powerpoint/2010/main" val="308448345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99744" y="2337390"/>
            <a:ext cx="4924200"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smtClean="0">
                <a:solidFill>
                  <a:schemeClr val="accent4"/>
                </a:solidFill>
              </a:rPr>
              <a:t>COURSE PAGE</a:t>
            </a:r>
            <a:endParaRPr sz="5000" dirty="0">
              <a:solidFill>
                <a:schemeClr val="accent4"/>
              </a:solidFill>
            </a:endParaRP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19</a:t>
            </a:fld>
            <a:endParaRPr>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8704" y="2"/>
            <a:ext cx="5035296" cy="5143498"/>
          </a:xfrm>
          <a:prstGeom prst="rect">
            <a:avLst/>
          </a:prstGeom>
        </p:spPr>
      </p:pic>
    </p:spTree>
    <p:extLst>
      <p:ext uri="{BB962C8B-B14F-4D97-AF65-F5344CB8AC3E}">
        <p14:creationId xmlns:p14="http://schemas.microsoft.com/office/powerpoint/2010/main" val="406413669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1031424" y="562271"/>
            <a:ext cx="5760300" cy="680700"/>
          </a:xfrm>
          <a:prstGeom prst="rect">
            <a:avLst/>
          </a:prstGeom>
        </p:spPr>
        <p:txBody>
          <a:bodyPr spcFirstLastPara="1" wrap="square" lIns="91425" tIns="91425" rIns="91425" bIns="91425" anchor="b" anchorCtr="0">
            <a:noAutofit/>
          </a:bodyPr>
          <a:lstStyle/>
          <a:p>
            <a:pPr lvl="0"/>
            <a:r>
              <a:rPr lang="en-US" sz="4000" dirty="0" smtClean="0">
                <a:solidFill>
                  <a:schemeClr val="accent4"/>
                </a:solidFill>
              </a:rPr>
              <a:t>TABLE OF CONTENT</a:t>
            </a:r>
            <a:endParaRPr sz="4000" dirty="0">
              <a:solidFill>
                <a:schemeClr val="accent4"/>
              </a:solidFill>
            </a:endParaRPr>
          </a:p>
        </p:txBody>
      </p:sp>
      <p:sp>
        <p:nvSpPr>
          <p:cNvPr id="175" name="Google Shape;175;p13"/>
          <p:cNvSpPr txBox="1">
            <a:spLocks noGrp="1"/>
          </p:cNvSpPr>
          <p:nvPr>
            <p:ph type="body" idx="1"/>
          </p:nvPr>
        </p:nvSpPr>
        <p:spPr>
          <a:xfrm>
            <a:off x="1031425" y="1262626"/>
            <a:ext cx="2796000" cy="476941"/>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dirty="0">
                <a:solidFill>
                  <a:schemeClr val="accent1"/>
                </a:solidFill>
              </a:rPr>
              <a:t>I. ACKNOWLEDGEMENTS</a:t>
            </a:r>
            <a:endParaRPr dirty="0" smtClean="0">
              <a:solidFill>
                <a:schemeClr val="accent1"/>
              </a:solidFill>
            </a:endParaRP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0" name="Google Shape;175;p13"/>
          <p:cNvSpPr txBox="1">
            <a:spLocks noGrp="1"/>
          </p:cNvSpPr>
          <p:nvPr>
            <p:ph type="body" idx="1"/>
          </p:nvPr>
        </p:nvSpPr>
        <p:spPr>
          <a:xfrm>
            <a:off x="1031424" y="3554574"/>
            <a:ext cx="2796000" cy="476941"/>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dirty="0" smtClean="0">
                <a:solidFill>
                  <a:schemeClr val="accent1"/>
                </a:solidFill>
              </a:rPr>
              <a:t>VI. CONCLUSION</a:t>
            </a:r>
            <a:endParaRPr dirty="0" smtClean="0">
              <a:solidFill>
                <a:schemeClr val="accent1"/>
              </a:solidFill>
            </a:endParaRP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dirty="0"/>
          </a:p>
        </p:txBody>
      </p:sp>
      <p:sp>
        <p:nvSpPr>
          <p:cNvPr id="11" name="Google Shape;175;p13"/>
          <p:cNvSpPr txBox="1">
            <a:spLocks noGrp="1"/>
          </p:cNvSpPr>
          <p:nvPr>
            <p:ph type="body" idx="1"/>
          </p:nvPr>
        </p:nvSpPr>
        <p:spPr>
          <a:xfrm>
            <a:off x="1031424" y="2654688"/>
            <a:ext cx="2796000" cy="476941"/>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dirty="0" smtClean="0">
                <a:solidFill>
                  <a:schemeClr val="accent1"/>
                </a:solidFill>
              </a:rPr>
              <a:t>IV. USECASE &amp; SITE MAP</a:t>
            </a:r>
            <a:endParaRPr dirty="0" smtClean="0">
              <a:solidFill>
                <a:schemeClr val="accent1"/>
              </a:solidFill>
            </a:endParaRP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dirty="0"/>
          </a:p>
        </p:txBody>
      </p:sp>
      <p:sp>
        <p:nvSpPr>
          <p:cNvPr id="12" name="Google Shape;175;p13"/>
          <p:cNvSpPr txBox="1">
            <a:spLocks noGrp="1"/>
          </p:cNvSpPr>
          <p:nvPr>
            <p:ph type="body" idx="1"/>
          </p:nvPr>
        </p:nvSpPr>
        <p:spPr>
          <a:xfrm>
            <a:off x="1031424" y="2190497"/>
            <a:ext cx="5113344" cy="476941"/>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b="1" dirty="0" smtClean="0">
                <a:solidFill>
                  <a:schemeClr val="accent1"/>
                </a:solidFill>
              </a:rPr>
              <a:t>III. </a:t>
            </a:r>
            <a:r>
              <a:rPr lang="en-US" b="1" dirty="0">
                <a:solidFill>
                  <a:schemeClr val="accent1"/>
                </a:solidFill>
              </a:rPr>
              <a:t>PROBLEM DEFINITION AND GUI OF WEBSITE</a:t>
            </a:r>
          </a:p>
          <a:p>
            <a:pPr marL="0" lvl="0" indent="0">
              <a:buClr>
                <a:schemeClr val="dk1"/>
              </a:buClr>
              <a:buSzPts val="1100"/>
              <a:buNone/>
            </a:pPr>
            <a:endParaRPr sz="1200" dirty="0" smtClean="0"/>
          </a:p>
        </p:txBody>
      </p:sp>
      <p:sp>
        <p:nvSpPr>
          <p:cNvPr id="13" name="Google Shape;175;p13"/>
          <p:cNvSpPr txBox="1">
            <a:spLocks noGrp="1"/>
          </p:cNvSpPr>
          <p:nvPr>
            <p:ph type="body" idx="1"/>
          </p:nvPr>
        </p:nvSpPr>
        <p:spPr>
          <a:xfrm>
            <a:off x="1033446" y="3107695"/>
            <a:ext cx="2796000" cy="476941"/>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dirty="0" smtClean="0">
                <a:solidFill>
                  <a:schemeClr val="accent1"/>
                </a:solidFill>
              </a:rPr>
              <a:t>V. TECHNICAL</a:t>
            </a:r>
            <a:endParaRPr dirty="0" smtClean="0">
              <a:solidFill>
                <a:schemeClr val="accent1"/>
              </a:solidFill>
            </a:endParaRP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dirty="0"/>
          </a:p>
        </p:txBody>
      </p:sp>
      <p:sp>
        <p:nvSpPr>
          <p:cNvPr id="15" name="Google Shape;175;p13"/>
          <p:cNvSpPr txBox="1">
            <a:spLocks noGrp="1"/>
          </p:cNvSpPr>
          <p:nvPr>
            <p:ph type="body" idx="1"/>
          </p:nvPr>
        </p:nvSpPr>
        <p:spPr>
          <a:xfrm>
            <a:off x="1031424" y="4508456"/>
            <a:ext cx="2796000" cy="476941"/>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dirty="0" smtClean="0">
                <a:solidFill>
                  <a:schemeClr val="accent1"/>
                </a:solidFill>
              </a:rPr>
              <a:t>VI. CHECK LIST</a:t>
            </a:r>
            <a:endParaRPr dirty="0" smtClean="0">
              <a:solidFill>
                <a:schemeClr val="accent1"/>
              </a:solidFill>
            </a:endParaRP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dirty="0"/>
          </a:p>
        </p:txBody>
      </p:sp>
      <p:sp>
        <p:nvSpPr>
          <p:cNvPr id="16" name="Google Shape;175;p13"/>
          <p:cNvSpPr txBox="1">
            <a:spLocks noGrp="1"/>
          </p:cNvSpPr>
          <p:nvPr>
            <p:ph type="body" idx="1"/>
          </p:nvPr>
        </p:nvSpPr>
        <p:spPr>
          <a:xfrm>
            <a:off x="1031424" y="1750240"/>
            <a:ext cx="3955103" cy="476941"/>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dirty="0" smtClean="0">
                <a:solidFill>
                  <a:schemeClr val="accent1"/>
                </a:solidFill>
              </a:rPr>
              <a:t>II</a:t>
            </a:r>
            <a:r>
              <a:rPr lang="en-US" b="1" dirty="0">
                <a:solidFill>
                  <a:schemeClr val="accent1"/>
                </a:solidFill>
              </a:rPr>
              <a:t>. </a:t>
            </a:r>
            <a:r>
              <a:rPr lang="en-US" b="1" dirty="0" smtClean="0">
                <a:solidFill>
                  <a:schemeClr val="accent1"/>
                </a:solidFill>
              </a:rPr>
              <a:t>INTRODUCTION</a:t>
            </a:r>
            <a:endParaRPr dirty="0"/>
          </a:p>
        </p:txBody>
      </p:sp>
      <p:sp>
        <p:nvSpPr>
          <p:cNvPr id="17" name="Google Shape;175;p13"/>
          <p:cNvSpPr txBox="1">
            <a:spLocks noGrp="1"/>
          </p:cNvSpPr>
          <p:nvPr>
            <p:ph type="body" idx="1"/>
          </p:nvPr>
        </p:nvSpPr>
        <p:spPr>
          <a:xfrm>
            <a:off x="1031424" y="4031515"/>
            <a:ext cx="2796000" cy="928118"/>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dirty="0" smtClean="0">
                <a:solidFill>
                  <a:schemeClr val="accent1"/>
                </a:solidFill>
              </a:rPr>
              <a:t>VII. REFERENCE</a:t>
            </a:r>
            <a:endParaRPr dirty="0" smtClean="0">
              <a:solidFill>
                <a:schemeClr val="accent1"/>
              </a:solidFill>
            </a:endParaRP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None/>
            </a:pPr>
            <a:endParaRPr dirty="0"/>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307848" y="2325198"/>
            <a:ext cx="4924200"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smtClean="0">
                <a:solidFill>
                  <a:schemeClr val="accent4"/>
                </a:solidFill>
              </a:rPr>
              <a:t>NEWS PAGE</a:t>
            </a:r>
            <a:endParaRPr sz="5000" dirty="0">
              <a:solidFill>
                <a:schemeClr val="accent4"/>
              </a:solidFill>
            </a:endParaRP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20</a:t>
            </a:fld>
            <a:endParaRPr>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432" y="1"/>
            <a:ext cx="4925568" cy="5143500"/>
          </a:xfrm>
          <a:prstGeom prst="rect">
            <a:avLst/>
          </a:prstGeom>
        </p:spPr>
      </p:pic>
    </p:spTree>
    <p:extLst>
      <p:ext uri="{BB962C8B-B14F-4D97-AF65-F5344CB8AC3E}">
        <p14:creationId xmlns:p14="http://schemas.microsoft.com/office/powerpoint/2010/main" val="104030872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356616" y="1604338"/>
            <a:ext cx="3069336" cy="19348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smtClean="0">
                <a:solidFill>
                  <a:schemeClr val="accent4"/>
                </a:solidFill>
              </a:rPr>
              <a:t>ARTICLES PAGE</a:t>
            </a:r>
            <a:endParaRPr sz="5000" dirty="0">
              <a:solidFill>
                <a:schemeClr val="accent4"/>
              </a:solidFill>
            </a:endParaRP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21</a:t>
            </a:fld>
            <a:endParaRPr>
              <a:solidFill>
                <a:srgbClr val="FFFFFF"/>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433" y="0"/>
            <a:ext cx="4925568" cy="5143500"/>
          </a:xfrm>
          <a:prstGeom prst="rect">
            <a:avLst/>
          </a:prstGeom>
        </p:spPr>
      </p:pic>
    </p:spTree>
    <p:extLst>
      <p:ext uri="{BB962C8B-B14F-4D97-AF65-F5344CB8AC3E}">
        <p14:creationId xmlns:p14="http://schemas.microsoft.com/office/powerpoint/2010/main" val="102005017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0" dirty="0">
                <a:solidFill>
                  <a:schemeClr val="accent1"/>
                </a:solidFill>
              </a:rPr>
              <a:t>V</a:t>
            </a:r>
            <a:r>
              <a:rPr lang="en" sz="8000" b="0" dirty="0" smtClean="0">
                <a:solidFill>
                  <a:schemeClr val="accent1"/>
                </a:solidFill>
              </a:rPr>
              <a:t>.</a:t>
            </a:r>
            <a:endParaRPr sz="8000" b="0" dirty="0">
              <a:solidFill>
                <a:schemeClr val="accent1"/>
              </a:solidFill>
            </a:endParaRPr>
          </a:p>
          <a:p>
            <a:pPr lvl="0"/>
            <a:r>
              <a:rPr lang="en-US" sz="4000" dirty="0" smtClean="0"/>
              <a:t>TECHNICAL</a:t>
            </a:r>
            <a:endParaRPr sz="40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42287683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9"/>
          <p:cNvSpPr txBox="1">
            <a:spLocks noGrp="1"/>
          </p:cNvSpPr>
          <p:nvPr>
            <p:ph type="body" idx="1"/>
          </p:nvPr>
        </p:nvSpPr>
        <p:spPr>
          <a:xfrm>
            <a:off x="2604192" y="107089"/>
            <a:ext cx="3979487" cy="57302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300" b="1" dirty="0" smtClean="0"/>
              <a:t>Software: </a:t>
            </a:r>
            <a:r>
              <a:rPr lang="en" sz="2300" dirty="0" smtClean="0"/>
              <a:t>Visual Studio Code</a:t>
            </a:r>
            <a:endParaRPr sz="2300" dirty="0"/>
          </a:p>
        </p:txBody>
      </p:sp>
      <p:sp>
        <p:nvSpPr>
          <p:cNvPr id="232" name="Google Shape;232;p1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7" name="Google Shape;229;p19"/>
          <p:cNvSpPr txBox="1">
            <a:spLocks noGrp="1"/>
          </p:cNvSpPr>
          <p:nvPr>
            <p:ph type="body" idx="1"/>
          </p:nvPr>
        </p:nvSpPr>
        <p:spPr>
          <a:xfrm>
            <a:off x="1738560" y="680112"/>
            <a:ext cx="6942144" cy="1063343"/>
          </a:xfrm>
          <a:prstGeom prst="rect">
            <a:avLst/>
          </a:prstGeom>
        </p:spPr>
        <p:txBody>
          <a:bodyPr spcFirstLastPara="1" wrap="square" lIns="91425" tIns="91425" rIns="91425" bIns="91425" anchor="t" anchorCtr="0">
            <a:noAutofit/>
          </a:bodyPr>
          <a:lstStyle/>
          <a:p>
            <a:pPr marL="0" lvl="0" indent="0">
              <a:buNone/>
            </a:pPr>
            <a:r>
              <a:rPr lang="en-US" sz="2300" b="1" dirty="0"/>
              <a:t>Web Browser: </a:t>
            </a:r>
            <a:r>
              <a:rPr lang="en-US" sz="2300" dirty="0" smtClean="0"/>
              <a:t>Opera</a:t>
            </a:r>
            <a:r>
              <a:rPr lang="en-US" sz="2300" dirty="0"/>
              <a:t>, Chrome, Firefox support design Responsive</a:t>
            </a:r>
            <a:endParaRPr sz="2300" dirty="0"/>
          </a:p>
        </p:txBody>
      </p:sp>
      <p:sp>
        <p:nvSpPr>
          <p:cNvPr id="8" name="Google Shape;229;p19"/>
          <p:cNvSpPr txBox="1">
            <a:spLocks noGrp="1"/>
          </p:cNvSpPr>
          <p:nvPr>
            <p:ph type="body" idx="1"/>
          </p:nvPr>
        </p:nvSpPr>
        <p:spPr>
          <a:xfrm>
            <a:off x="702240" y="1509557"/>
            <a:ext cx="8354476" cy="573024"/>
          </a:xfrm>
          <a:prstGeom prst="rect">
            <a:avLst/>
          </a:prstGeom>
        </p:spPr>
        <p:txBody>
          <a:bodyPr spcFirstLastPara="1" wrap="square" lIns="91425" tIns="91425" rIns="91425" bIns="91425" anchor="t" anchorCtr="0">
            <a:noAutofit/>
          </a:bodyPr>
          <a:lstStyle/>
          <a:p>
            <a:pPr marL="0" lvl="0" indent="0">
              <a:buNone/>
            </a:pPr>
            <a:r>
              <a:rPr lang="en-US" sz="2300" b="1" dirty="0"/>
              <a:t>The technique used to build the Website: </a:t>
            </a:r>
            <a:endParaRPr sz="2300" dirty="0"/>
          </a:p>
        </p:txBody>
      </p:sp>
      <p:sp>
        <p:nvSpPr>
          <p:cNvPr id="10" name="Google Shape;229;p19"/>
          <p:cNvSpPr txBox="1">
            <a:spLocks noGrp="1"/>
          </p:cNvSpPr>
          <p:nvPr>
            <p:ph type="body" idx="1"/>
          </p:nvPr>
        </p:nvSpPr>
        <p:spPr>
          <a:xfrm>
            <a:off x="939954" y="2023868"/>
            <a:ext cx="4546446" cy="2794219"/>
          </a:xfrm>
          <a:prstGeom prst="rect">
            <a:avLst/>
          </a:prstGeom>
        </p:spPr>
        <p:txBody>
          <a:bodyPr spcFirstLastPara="1" wrap="square" lIns="91425" tIns="91425" rIns="91425" bIns="91425" anchor="t" anchorCtr="0">
            <a:noAutofit/>
          </a:bodyPr>
          <a:lstStyle/>
          <a:p>
            <a:pPr lvl="0"/>
            <a:r>
              <a:rPr lang="en-US" sz="1900" dirty="0"/>
              <a:t>HTML5 &amp; CSS.</a:t>
            </a:r>
          </a:p>
          <a:p>
            <a:pPr lvl="0"/>
            <a:r>
              <a:rPr lang="en-US" sz="1900" dirty="0" err="1"/>
              <a:t>Reactjs</a:t>
            </a:r>
            <a:r>
              <a:rPr lang="en-US" sz="1900" dirty="0"/>
              <a:t> &amp; </a:t>
            </a:r>
            <a:r>
              <a:rPr lang="en-US" sz="1900" dirty="0" err="1"/>
              <a:t>JavaScrip</a:t>
            </a:r>
            <a:endParaRPr lang="en-US" sz="1900" dirty="0"/>
          </a:p>
          <a:p>
            <a:pPr lvl="0"/>
            <a:r>
              <a:rPr lang="en-US" sz="1900" dirty="0"/>
              <a:t>Responsive Bootstrap</a:t>
            </a:r>
          </a:p>
          <a:p>
            <a:pPr lvl="0"/>
            <a:r>
              <a:rPr lang="en-US" sz="1900" dirty="0"/>
              <a:t>Validation for bootstrap.</a:t>
            </a:r>
          </a:p>
          <a:p>
            <a:pPr lvl="0"/>
            <a:r>
              <a:rPr lang="en-US" sz="1900" dirty="0"/>
              <a:t>Material for bootstrap:</a:t>
            </a:r>
          </a:p>
          <a:p>
            <a:pPr lvl="1"/>
            <a:r>
              <a:rPr lang="en-US" sz="1900" dirty="0"/>
              <a:t>JS popover.</a:t>
            </a:r>
          </a:p>
          <a:p>
            <a:pPr lvl="1"/>
            <a:r>
              <a:rPr lang="en-US" sz="1900" dirty="0"/>
              <a:t>JS </a:t>
            </a:r>
            <a:r>
              <a:rPr lang="en-US" sz="1900" dirty="0" err="1"/>
              <a:t>Scrollspy</a:t>
            </a:r>
            <a:r>
              <a:rPr lang="en-US" sz="1900" dirty="0"/>
              <a:t>.</a:t>
            </a:r>
          </a:p>
          <a:p>
            <a:pPr lvl="1"/>
            <a:r>
              <a:rPr lang="en-US" sz="1900" dirty="0"/>
              <a:t>Tabs.</a:t>
            </a: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0" dirty="0" smtClean="0">
                <a:solidFill>
                  <a:schemeClr val="accent1"/>
                </a:solidFill>
              </a:rPr>
              <a:t>VI.</a:t>
            </a:r>
            <a:endParaRPr sz="8000" b="0" dirty="0">
              <a:solidFill>
                <a:schemeClr val="accent1"/>
              </a:solidFill>
            </a:endParaRPr>
          </a:p>
          <a:p>
            <a:pPr lvl="0"/>
            <a:r>
              <a:rPr lang="en-US" sz="4000" dirty="0" smtClean="0"/>
              <a:t>CHECK LIST</a:t>
            </a:r>
            <a:endParaRPr sz="40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63243210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4"/>
          <p:cNvSpPr txBox="1">
            <a:spLocks noGrp="1"/>
          </p:cNvSpPr>
          <p:nvPr>
            <p:ph type="title"/>
          </p:nvPr>
        </p:nvSpPr>
        <p:spPr>
          <a:xfrm>
            <a:off x="275521" y="1036320"/>
            <a:ext cx="7015295" cy="7071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solidFill>
                  <a:schemeClr val="accent4"/>
                </a:solidFill>
              </a:rPr>
              <a:t>CHECK LIST OF VALIDATION</a:t>
            </a:r>
            <a:endParaRPr sz="3500" dirty="0">
              <a:solidFill>
                <a:schemeClr val="accent4"/>
              </a:solidFill>
            </a:endParaRPr>
          </a:p>
        </p:txBody>
      </p:sp>
      <p:sp>
        <p:nvSpPr>
          <p:cNvPr id="271" name="Google Shape;271;p2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graphicFrame>
        <p:nvGraphicFramePr>
          <p:cNvPr id="2" name="Table 1"/>
          <p:cNvGraphicFramePr>
            <a:graphicFrameLocks noGrp="1"/>
          </p:cNvGraphicFramePr>
          <p:nvPr>
            <p:extLst>
              <p:ext uri="{D42A27DB-BD31-4B8C-83A1-F6EECF244321}">
                <p14:modId xmlns:p14="http://schemas.microsoft.com/office/powerpoint/2010/main" val="2956813907"/>
              </p:ext>
            </p:extLst>
          </p:nvPr>
        </p:nvGraphicFramePr>
        <p:xfrm>
          <a:off x="263329" y="1792224"/>
          <a:ext cx="5827775" cy="3157727"/>
        </p:xfrm>
        <a:graphic>
          <a:graphicData uri="http://schemas.openxmlformats.org/drawingml/2006/table">
            <a:tbl>
              <a:tblPr firstRow="1" firstCol="1" bandRow="1">
                <a:tableStyleId>{9DCAF9ED-07DC-4A11-8D7F-57B35C25682E}</a:tableStyleId>
              </a:tblPr>
              <a:tblGrid>
                <a:gridCol w="5021066"/>
                <a:gridCol w="806709"/>
              </a:tblGrid>
              <a:tr h="417078">
                <a:tc>
                  <a:txBody>
                    <a:bodyPr/>
                    <a:lstStyle/>
                    <a:p>
                      <a:pPr algn="just">
                        <a:lnSpc>
                          <a:spcPct val="150000"/>
                        </a:lnSpc>
                        <a:spcAft>
                          <a:spcPts val="0"/>
                        </a:spcAft>
                      </a:pPr>
                      <a:r>
                        <a:rPr lang="en-US" sz="1000" dirty="0">
                          <a:effectLst/>
                        </a:rPr>
                        <a:t>Option</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c>
                  <a:txBody>
                    <a:bodyPr/>
                    <a:lstStyle/>
                    <a:p>
                      <a:pPr algn="just">
                        <a:lnSpc>
                          <a:spcPct val="150000"/>
                        </a:lnSpc>
                        <a:spcAft>
                          <a:spcPts val="0"/>
                        </a:spcAft>
                      </a:pPr>
                      <a:r>
                        <a:rPr lang="en-US" sz="1000" dirty="0">
                          <a:effectLst/>
                        </a:rPr>
                        <a:t>Validate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r>
              <a:tr h="417078">
                <a:tc>
                  <a:txBody>
                    <a:bodyPr/>
                    <a:lstStyle/>
                    <a:p>
                      <a:pPr algn="just">
                        <a:lnSpc>
                          <a:spcPct val="150000"/>
                        </a:lnSpc>
                        <a:spcAft>
                          <a:spcPts val="0"/>
                        </a:spcAft>
                      </a:pPr>
                      <a:r>
                        <a:rPr lang="en-US" sz="1000" dirty="0">
                          <a:effectLst/>
                        </a:rPr>
                        <a:t>Fields in forms should not be null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c>
                  <a:txBody>
                    <a:bodyPr/>
                    <a:lstStyle/>
                    <a:p>
                      <a:pPr algn="just">
                        <a:lnSpc>
                          <a:spcPct val="150000"/>
                        </a:lnSpc>
                        <a:spcAft>
                          <a:spcPts val="0"/>
                        </a:spcAft>
                      </a:pPr>
                      <a:r>
                        <a:rPr lang="en-US" sz="1000">
                          <a:effectLst/>
                        </a:rPr>
                        <a:t>Yes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r>
              <a:tr h="417078">
                <a:tc>
                  <a:txBody>
                    <a:bodyPr/>
                    <a:lstStyle/>
                    <a:p>
                      <a:pPr algn="just">
                        <a:lnSpc>
                          <a:spcPct val="150000"/>
                        </a:lnSpc>
                        <a:spcAft>
                          <a:spcPts val="0"/>
                        </a:spcAft>
                      </a:pPr>
                      <a:r>
                        <a:rPr lang="en-US" sz="1000">
                          <a:effectLst/>
                        </a:rPr>
                        <a:t>Are all the program codes working?</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c>
                  <a:txBody>
                    <a:bodyPr/>
                    <a:lstStyle/>
                    <a:p>
                      <a:pPr algn="just">
                        <a:lnSpc>
                          <a:spcPct val="150000"/>
                        </a:lnSpc>
                        <a:spcAft>
                          <a:spcPts val="0"/>
                        </a:spcAft>
                      </a:pPr>
                      <a:r>
                        <a:rPr lang="en-US" sz="1000">
                          <a:effectLst/>
                        </a:rPr>
                        <a:t>Yes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r>
              <a:tr h="417078">
                <a:tc>
                  <a:txBody>
                    <a:bodyPr/>
                    <a:lstStyle/>
                    <a:p>
                      <a:pPr algn="just">
                        <a:lnSpc>
                          <a:spcPct val="150000"/>
                        </a:lnSpc>
                        <a:spcAft>
                          <a:spcPts val="0"/>
                        </a:spcAft>
                      </a:pPr>
                      <a:r>
                        <a:rPr lang="en-US" sz="1000">
                          <a:effectLst/>
                        </a:rPr>
                        <a:t>The site name for publishing is unique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c>
                  <a:txBody>
                    <a:bodyPr/>
                    <a:lstStyle/>
                    <a:p>
                      <a:pPr algn="just">
                        <a:lnSpc>
                          <a:spcPct val="150000"/>
                        </a:lnSpc>
                        <a:spcAft>
                          <a:spcPts val="0"/>
                        </a:spcAft>
                      </a:pPr>
                      <a:r>
                        <a:rPr lang="en-US" sz="1000">
                          <a:effectLst/>
                        </a:rPr>
                        <a:t>Yes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r>
              <a:tr h="417078">
                <a:tc>
                  <a:txBody>
                    <a:bodyPr/>
                    <a:lstStyle/>
                    <a:p>
                      <a:pPr algn="just">
                        <a:lnSpc>
                          <a:spcPct val="150000"/>
                        </a:lnSpc>
                        <a:spcAft>
                          <a:spcPts val="0"/>
                        </a:spcAft>
                      </a:pPr>
                      <a:r>
                        <a:rPr lang="en-US" sz="1000">
                          <a:effectLst/>
                        </a:rPr>
                        <a:t>Hyperlinks have tool tip texts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c>
                  <a:txBody>
                    <a:bodyPr/>
                    <a:lstStyle/>
                    <a:p>
                      <a:pPr algn="just">
                        <a:lnSpc>
                          <a:spcPct val="150000"/>
                        </a:lnSpc>
                        <a:spcAft>
                          <a:spcPts val="0"/>
                        </a:spcAft>
                      </a:pPr>
                      <a:r>
                        <a:rPr lang="en-US" sz="1000">
                          <a:effectLst/>
                        </a:rPr>
                        <a:t>No</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r>
              <a:tr h="523273">
                <a:tc>
                  <a:txBody>
                    <a:bodyPr/>
                    <a:lstStyle/>
                    <a:p>
                      <a:pPr algn="just">
                        <a:lnSpc>
                          <a:spcPct val="150000"/>
                        </a:lnSpc>
                        <a:spcAft>
                          <a:spcPts val="0"/>
                        </a:spcAft>
                      </a:pPr>
                      <a:r>
                        <a:rPr lang="en-US" sz="1000">
                          <a:effectLst/>
                        </a:rPr>
                        <a:t>Are there functions for the user to enter their comment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c>
                  <a:txBody>
                    <a:bodyPr/>
                    <a:lstStyle/>
                    <a:p>
                      <a:pPr algn="just">
                        <a:lnSpc>
                          <a:spcPct val="150000"/>
                        </a:lnSpc>
                        <a:spcAft>
                          <a:spcPts val="0"/>
                        </a:spcAft>
                      </a:pPr>
                      <a:r>
                        <a:rPr lang="en-US" sz="1000">
                          <a:effectLst/>
                        </a:rPr>
                        <a:t>Yes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r>
              <a:tr h="549064">
                <a:tc>
                  <a:txBody>
                    <a:bodyPr/>
                    <a:lstStyle/>
                    <a:p>
                      <a:pPr algn="just">
                        <a:lnSpc>
                          <a:spcPct val="150000"/>
                        </a:lnSpc>
                        <a:spcAft>
                          <a:spcPts val="0"/>
                        </a:spcAft>
                      </a:pPr>
                      <a:r>
                        <a:rPr lang="en-US" sz="1000">
                          <a:effectLst/>
                        </a:rPr>
                        <a:t>Do all the options present in the application display the correct result?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c>
                  <a:txBody>
                    <a:bodyPr/>
                    <a:lstStyle/>
                    <a:p>
                      <a:pPr algn="just">
                        <a:lnSpc>
                          <a:spcPct val="150000"/>
                        </a:lnSpc>
                        <a:spcAft>
                          <a:spcPts val="0"/>
                        </a:spcAft>
                      </a:pPr>
                      <a:r>
                        <a:rPr lang="en-US" sz="1000" dirty="0">
                          <a:effectLst/>
                        </a:rPr>
                        <a:t>Yes</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2371" marR="52371" marT="0" marB="0" anchor="ctr"/>
                </a:tc>
              </a:tr>
            </a:tbl>
          </a:graphicData>
        </a:graphic>
      </p:graphicFrame>
    </p:spTree>
    <p:extLst>
      <p:ext uri="{BB962C8B-B14F-4D97-AF65-F5344CB8AC3E}">
        <p14:creationId xmlns:p14="http://schemas.microsoft.com/office/powerpoint/2010/main" val="324104572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4"/>
          <p:cNvSpPr txBox="1">
            <a:spLocks noGrp="1"/>
          </p:cNvSpPr>
          <p:nvPr>
            <p:ph type="title"/>
          </p:nvPr>
        </p:nvSpPr>
        <p:spPr>
          <a:xfrm>
            <a:off x="275521" y="1036320"/>
            <a:ext cx="7015295" cy="7071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dirty="0" smtClean="0">
                <a:solidFill>
                  <a:schemeClr val="accent4"/>
                </a:solidFill>
              </a:rPr>
              <a:t>SUBMISSION CHECKLIST</a:t>
            </a:r>
            <a:endParaRPr sz="3500" dirty="0">
              <a:solidFill>
                <a:schemeClr val="accent4"/>
              </a:solidFill>
            </a:endParaRPr>
          </a:p>
        </p:txBody>
      </p:sp>
      <p:sp>
        <p:nvSpPr>
          <p:cNvPr id="271" name="Google Shape;271;p2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graphicFrame>
        <p:nvGraphicFramePr>
          <p:cNvPr id="3" name="Table 2"/>
          <p:cNvGraphicFramePr>
            <a:graphicFrameLocks noGrp="1"/>
          </p:cNvGraphicFramePr>
          <p:nvPr>
            <p:extLst>
              <p:ext uri="{D42A27DB-BD31-4B8C-83A1-F6EECF244321}">
                <p14:modId xmlns:p14="http://schemas.microsoft.com/office/powerpoint/2010/main" val="1545382208"/>
              </p:ext>
            </p:extLst>
          </p:nvPr>
        </p:nvGraphicFramePr>
        <p:xfrm>
          <a:off x="275523" y="1654652"/>
          <a:ext cx="5625405" cy="2990500"/>
        </p:xfrm>
        <a:graphic>
          <a:graphicData uri="http://schemas.openxmlformats.org/drawingml/2006/table">
            <a:tbl>
              <a:tblPr firstRow="1" firstCol="1" bandRow="1">
                <a:tableStyleId>{9DCAF9ED-07DC-4A11-8D7F-57B35C25682E}</a:tableStyleId>
              </a:tblPr>
              <a:tblGrid>
                <a:gridCol w="405415"/>
                <a:gridCol w="2376995"/>
                <a:gridCol w="575975"/>
                <a:gridCol w="575298"/>
                <a:gridCol w="552963"/>
                <a:gridCol w="1138759"/>
              </a:tblGrid>
              <a:tr h="395088">
                <a:tc>
                  <a:txBody>
                    <a:bodyPr/>
                    <a:lstStyle/>
                    <a:p>
                      <a:pPr algn="just">
                        <a:lnSpc>
                          <a:spcPct val="150000"/>
                        </a:lnSpc>
                        <a:spcAft>
                          <a:spcPts val="0"/>
                        </a:spcAft>
                      </a:pPr>
                      <a:r>
                        <a:rPr lang="en-US" sz="1100">
                          <a:effectLst/>
                        </a:rPr>
                        <a:t>No.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just">
                        <a:lnSpc>
                          <a:spcPct val="150000"/>
                        </a:lnSpc>
                        <a:spcAft>
                          <a:spcPts val="0"/>
                        </a:spcAft>
                      </a:pPr>
                      <a:r>
                        <a:rPr lang="en-US" sz="1100">
                          <a:effectLst/>
                        </a:rPr>
                        <a:t>Particulars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dirty="0">
                          <a:effectLst/>
                        </a:rPr>
                        <a:t>Yes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No</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N/A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Comments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r>
              <a:tr h="290729">
                <a:tc>
                  <a:txBody>
                    <a:bodyPr/>
                    <a:lstStyle/>
                    <a:p>
                      <a:pPr algn="just">
                        <a:lnSpc>
                          <a:spcPct val="150000"/>
                        </a:lnSpc>
                        <a:spcAft>
                          <a:spcPts val="0"/>
                        </a:spcAft>
                      </a:pPr>
                      <a:r>
                        <a:rPr lang="en-US" sz="11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just">
                        <a:lnSpc>
                          <a:spcPct val="150000"/>
                        </a:lnSpc>
                        <a:spcAft>
                          <a:spcPts val="0"/>
                        </a:spcAft>
                      </a:pPr>
                      <a:r>
                        <a:rPr lang="en-US" sz="1100">
                          <a:effectLst/>
                        </a:rPr>
                        <a:t>Do all the web pages open?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dirty="0">
                          <a:effectLst/>
                        </a:rPr>
                        <a:t>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r>
              <a:tr h="290729">
                <a:tc>
                  <a:txBody>
                    <a:bodyPr/>
                    <a:lstStyle/>
                    <a:p>
                      <a:pPr algn="just">
                        <a:lnSpc>
                          <a:spcPct val="150000"/>
                        </a:lnSpc>
                        <a:spcAft>
                          <a:spcPts val="0"/>
                        </a:spcAft>
                      </a:pPr>
                      <a:r>
                        <a:rPr lang="en-US" sz="11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just">
                        <a:lnSpc>
                          <a:spcPct val="150000"/>
                        </a:lnSpc>
                        <a:spcAft>
                          <a:spcPts val="0"/>
                        </a:spcAft>
                      </a:pPr>
                      <a:r>
                        <a:rPr lang="en-US" sz="1100">
                          <a:effectLst/>
                        </a:rPr>
                        <a:t>Are all hyperlinks working?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dirty="0">
                          <a:effectLst/>
                        </a:rPr>
                        <a:t>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r>
              <a:tr h="581459">
                <a:tc>
                  <a:txBody>
                    <a:bodyPr/>
                    <a:lstStyle/>
                    <a:p>
                      <a:pPr algn="just">
                        <a:lnSpc>
                          <a:spcPct val="150000"/>
                        </a:lnSpc>
                        <a:spcAft>
                          <a:spcPts val="0"/>
                        </a:spcAft>
                      </a:pPr>
                      <a:r>
                        <a:rPr lang="en-US" sz="11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just">
                        <a:lnSpc>
                          <a:spcPct val="150000"/>
                        </a:lnSpc>
                        <a:spcAft>
                          <a:spcPts val="0"/>
                        </a:spcAft>
                      </a:pPr>
                      <a:r>
                        <a:rPr lang="en-US" sz="1100">
                          <a:effectLst/>
                        </a:rPr>
                        <a:t>Are the web page contents devoid of spelling mistakes?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dirty="0">
                          <a:effectLst/>
                        </a:rPr>
                        <a:t>P</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r>
              <a:tr h="560307">
                <a:tc>
                  <a:txBody>
                    <a:bodyPr/>
                    <a:lstStyle/>
                    <a:p>
                      <a:pPr algn="just">
                        <a:lnSpc>
                          <a:spcPct val="150000"/>
                        </a:lnSpc>
                        <a:spcAft>
                          <a:spcPts val="0"/>
                        </a:spcAft>
                      </a:pPr>
                      <a:r>
                        <a:rPr lang="en-US" sz="11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just">
                        <a:lnSpc>
                          <a:spcPct val="150000"/>
                        </a:lnSpc>
                        <a:spcAft>
                          <a:spcPts val="0"/>
                        </a:spcAft>
                      </a:pPr>
                      <a:r>
                        <a:rPr lang="en-US" sz="1100">
                          <a:effectLst/>
                        </a:rPr>
                        <a:t>Are all web components working?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r>
              <a:tr h="872188">
                <a:tc>
                  <a:txBody>
                    <a:bodyPr/>
                    <a:lstStyle/>
                    <a:p>
                      <a:pPr algn="just">
                        <a:lnSpc>
                          <a:spcPct val="150000"/>
                        </a:lnSpc>
                        <a:spcAft>
                          <a:spcPts val="0"/>
                        </a:spcAft>
                      </a:pPr>
                      <a:r>
                        <a:rPr lang="en-US" sz="11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just">
                        <a:lnSpc>
                          <a:spcPct val="150000"/>
                        </a:lnSpc>
                        <a:spcAft>
                          <a:spcPts val="0"/>
                        </a:spcAft>
                      </a:pPr>
                      <a:r>
                        <a:rPr lang="en-US" sz="1100">
                          <a:effectLst/>
                        </a:rPr>
                        <a:t>Is the application user-friendly?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a:effectLst/>
                        </a:rPr>
                        <a:t>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indent="825500" algn="ctr">
                        <a:lnSpc>
                          <a:spcPct val="150000"/>
                        </a:lnSpc>
                        <a:spcAft>
                          <a:spcPts val="0"/>
                        </a:spcAft>
                      </a:pPr>
                      <a:r>
                        <a:rPr lang="en-US" sz="11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ctr">
                        <a:lnSpc>
                          <a:spcPct val="150000"/>
                        </a:lnSpc>
                        <a:spcAft>
                          <a:spcPts val="0"/>
                        </a:spcAft>
                      </a:pPr>
                      <a:r>
                        <a:rPr lang="en-US" sz="11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c>
                  <a:txBody>
                    <a:bodyPr/>
                    <a:lstStyle/>
                    <a:p>
                      <a:pPr algn="l">
                        <a:lnSpc>
                          <a:spcPct val="150000"/>
                        </a:lnSpc>
                        <a:spcAft>
                          <a:spcPts val="0"/>
                        </a:spcAft>
                      </a:pPr>
                      <a:r>
                        <a:rPr lang="en-US" sz="1100" dirty="0">
                          <a:effectLst/>
                        </a:rPr>
                        <a:t>Windows GUI is </a:t>
                      </a:r>
                      <a:r>
                        <a:rPr lang="en-US" sz="1100" dirty="0" smtClean="0">
                          <a:effectLst/>
                        </a:rPr>
                        <a:t>familiar</a:t>
                      </a:r>
                      <a:r>
                        <a:rPr lang="en-US" sz="1100" baseline="0" dirty="0" smtClean="0">
                          <a:effectLst/>
                        </a:rPr>
                        <a:t> </a:t>
                      </a:r>
                      <a:r>
                        <a:rPr lang="en-US" sz="1100" dirty="0" smtClean="0">
                          <a:effectLst/>
                        </a:rPr>
                        <a:t>with </a:t>
                      </a:r>
                      <a:r>
                        <a:rPr lang="en-US" sz="1100" dirty="0">
                          <a:effectLst/>
                        </a:rPr>
                        <a:t>everyone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5918" marR="55918" marT="0" marB="0" anchor="ctr"/>
                </a:tc>
              </a:tr>
            </a:tbl>
          </a:graphicData>
        </a:graphic>
      </p:graphicFrame>
    </p:spTree>
    <p:extLst>
      <p:ext uri="{BB962C8B-B14F-4D97-AF65-F5344CB8AC3E}">
        <p14:creationId xmlns:p14="http://schemas.microsoft.com/office/powerpoint/2010/main" val="105918089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0" dirty="0" smtClean="0">
                <a:solidFill>
                  <a:schemeClr val="accent1"/>
                </a:solidFill>
              </a:rPr>
              <a:t>VII.</a:t>
            </a:r>
            <a:endParaRPr sz="8000" b="0" dirty="0">
              <a:solidFill>
                <a:schemeClr val="accent1"/>
              </a:solidFill>
            </a:endParaRPr>
          </a:p>
          <a:p>
            <a:pPr lvl="0"/>
            <a:r>
              <a:rPr lang="en-US" sz="4000" dirty="0" smtClean="0"/>
              <a:t>CONCLUSION</a:t>
            </a:r>
            <a:endParaRPr sz="40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237885138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body" idx="1"/>
          </p:nvPr>
        </p:nvSpPr>
        <p:spPr>
          <a:xfrm>
            <a:off x="0" y="1377696"/>
            <a:ext cx="6156960" cy="3377184"/>
          </a:xfrm>
          <a:prstGeom prst="rect">
            <a:avLst/>
          </a:prstGeom>
        </p:spPr>
        <p:txBody>
          <a:bodyPr spcFirstLastPara="1" wrap="square" lIns="91425" tIns="91425" rIns="91425" bIns="91425" anchor="ctr" anchorCtr="0">
            <a:noAutofit/>
          </a:bodyPr>
          <a:lstStyle/>
          <a:p>
            <a:pPr algn="l"/>
            <a:r>
              <a:rPr lang="en-US" sz="1800" dirty="0"/>
              <a:t>Start Classes is a website that provide information about different courses/subjects taught at the classes, Faculty/Teachers complete information and previous year’s success stories should be listed. Users can also contact directly for questions.</a:t>
            </a:r>
          </a:p>
          <a:p>
            <a:pPr algn="l"/>
            <a:r>
              <a:rPr lang="en-US" sz="1800" dirty="0" smtClean="0"/>
              <a:t>Start </a:t>
            </a:r>
            <a:r>
              <a:rPr lang="en-US" sz="1800" dirty="0"/>
              <a:t>Classes website includes: Home page, Planets, Observatories, Gallery, News, Search,…</a:t>
            </a:r>
          </a:p>
          <a:p>
            <a:pPr algn="l"/>
            <a:r>
              <a:rPr lang="en-US" sz="1800" dirty="0" smtClean="0"/>
              <a:t>However</a:t>
            </a:r>
            <a:r>
              <a:rPr lang="en-US" sz="1800" dirty="0"/>
              <a:t>, this website also needs more improvement on the interface for computers and mobile phones, need to add algorithms for product search, build web app,…</a:t>
            </a:r>
          </a:p>
        </p:txBody>
      </p:sp>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82987880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0" dirty="0" smtClean="0">
                <a:solidFill>
                  <a:schemeClr val="accent1"/>
                </a:solidFill>
              </a:rPr>
              <a:t>VIII.</a:t>
            </a:r>
            <a:endParaRPr sz="8000" b="0" dirty="0">
              <a:solidFill>
                <a:schemeClr val="accent1"/>
              </a:solidFill>
            </a:endParaRPr>
          </a:p>
          <a:p>
            <a:pPr lvl="0"/>
            <a:r>
              <a:rPr lang="en-US" sz="4000" dirty="0" smtClean="0"/>
              <a:t>PROJECT PLANNING</a:t>
            </a:r>
            <a:endParaRPr sz="40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262250984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0" dirty="0">
                <a:solidFill>
                  <a:schemeClr val="accent1"/>
                </a:solidFill>
              </a:rPr>
              <a:t>I</a:t>
            </a:r>
            <a:r>
              <a:rPr lang="en" sz="8000" b="0" dirty="0" smtClean="0">
                <a:solidFill>
                  <a:schemeClr val="accent1"/>
                </a:solidFill>
              </a:rPr>
              <a:t>.</a:t>
            </a:r>
            <a:endParaRPr sz="8000" b="0" dirty="0">
              <a:solidFill>
                <a:schemeClr val="accent1"/>
              </a:solidFill>
            </a:endParaRPr>
          </a:p>
          <a:p>
            <a:pPr lvl="0"/>
            <a:r>
              <a:rPr lang="en-US" sz="4000" dirty="0"/>
              <a:t>ACKNOWLEDGEMENTS</a:t>
            </a:r>
            <a:endParaRPr sz="40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8" name="Google Shape;518;p42"/>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30</a:t>
            </a:fld>
            <a:endParaRPr>
              <a:solidFill>
                <a:srgbClr val="FFFFFF"/>
              </a:solidFill>
            </a:endParaRPr>
          </a:p>
        </p:txBody>
      </p:sp>
      <p:sp>
        <p:nvSpPr>
          <p:cNvPr id="528" name="Google Shape;528;p42"/>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9" name="Google Shape;529;p42"/>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0" name="Google Shape;530;p42"/>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1" name="Google Shape;531;p42"/>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32" name="Google Shape;532;p42"/>
          <p:cNvGrpSpPr/>
          <p:nvPr/>
        </p:nvGrpSpPr>
        <p:grpSpPr>
          <a:xfrm>
            <a:off x="8561977" y="3732397"/>
            <a:ext cx="233502" cy="171203"/>
            <a:chOff x="4610450" y="3703750"/>
            <a:chExt cx="453050" cy="332175"/>
          </a:xfrm>
        </p:grpSpPr>
        <p:sp>
          <p:nvSpPr>
            <p:cNvPr id="533" name="Google Shape;533;p42"/>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4" name="Google Shape;534;p42"/>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535" name="Google Shape;535;p42"/>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536" name="Google Shape;536;p42"/>
          <p:cNvGrpSpPr/>
          <p:nvPr/>
        </p:nvGrpSpPr>
        <p:grpSpPr>
          <a:xfrm>
            <a:off x="5169556" y="543233"/>
            <a:ext cx="188198" cy="239803"/>
            <a:chOff x="1958100" y="4985350"/>
            <a:chExt cx="365150" cy="465275"/>
          </a:xfrm>
        </p:grpSpPr>
        <p:sp>
          <p:nvSpPr>
            <p:cNvPr id="537" name="Google Shape;537;p42"/>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8" name="Google Shape;538;p42"/>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39" name="Google Shape;539;p42"/>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40" name="Google Shape;540;p42"/>
          <p:cNvGrpSpPr/>
          <p:nvPr/>
        </p:nvGrpSpPr>
        <p:grpSpPr>
          <a:xfrm>
            <a:off x="3342459" y="2137720"/>
            <a:ext cx="283238" cy="257429"/>
            <a:chOff x="4562200" y="4968250"/>
            <a:chExt cx="549550" cy="499475"/>
          </a:xfrm>
        </p:grpSpPr>
        <p:sp>
          <p:nvSpPr>
            <p:cNvPr id="541" name="Google Shape;541;p42"/>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2" name="Google Shape;542;p42"/>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3" name="Google Shape;543;p42"/>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4" name="Google Shape;544;p42"/>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5" name="Google Shape;545;p42"/>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546" name="Google Shape;546;p42"/>
          <p:cNvGrpSpPr/>
          <p:nvPr/>
        </p:nvGrpSpPr>
        <p:grpSpPr>
          <a:xfrm>
            <a:off x="6790078" y="2139229"/>
            <a:ext cx="278200" cy="266861"/>
            <a:chOff x="5241175" y="4959100"/>
            <a:chExt cx="539775" cy="517775"/>
          </a:xfrm>
        </p:grpSpPr>
        <p:sp>
          <p:nvSpPr>
            <p:cNvPr id="547" name="Google Shape;547;p4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8" name="Google Shape;548;p4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49" name="Google Shape;549;p4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0" name="Google Shape;550;p4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1" name="Google Shape;551;p4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2" name="Google Shape;552;p4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aphicFrame>
        <p:nvGraphicFramePr>
          <p:cNvPr id="38" name="Table 37"/>
          <p:cNvGraphicFramePr>
            <a:graphicFrameLocks noGrp="1"/>
          </p:cNvGraphicFramePr>
          <p:nvPr>
            <p:extLst>
              <p:ext uri="{D42A27DB-BD31-4B8C-83A1-F6EECF244321}">
                <p14:modId xmlns:p14="http://schemas.microsoft.com/office/powerpoint/2010/main" val="2115141313"/>
              </p:ext>
            </p:extLst>
          </p:nvPr>
        </p:nvGraphicFramePr>
        <p:xfrm>
          <a:off x="522257" y="543215"/>
          <a:ext cx="8086329" cy="4138513"/>
        </p:xfrm>
        <a:graphic>
          <a:graphicData uri="http://schemas.openxmlformats.org/drawingml/2006/table">
            <a:tbl>
              <a:tblPr firstRow="1" firstCol="1" bandRow="1">
                <a:tableStyleId>{8A107856-5554-42FB-B03E-39F5DBC370BA}</a:tableStyleId>
              </a:tblPr>
              <a:tblGrid>
                <a:gridCol w="1267722"/>
                <a:gridCol w="2695775"/>
                <a:gridCol w="2061416"/>
                <a:gridCol w="2061416"/>
              </a:tblGrid>
              <a:tr h="464909">
                <a:tc>
                  <a:txBody>
                    <a:bodyPr/>
                    <a:lstStyle/>
                    <a:p>
                      <a:pPr algn="ctr">
                        <a:lnSpc>
                          <a:spcPct val="150000"/>
                        </a:lnSpc>
                        <a:spcAft>
                          <a:spcPts val="0"/>
                        </a:spcAft>
                      </a:pPr>
                      <a:r>
                        <a:rPr lang="en-US" sz="1100" dirty="0">
                          <a:effectLst/>
                        </a:rPr>
                        <a:t>No.</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Work</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Member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Status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r>
              <a:tr h="464909">
                <a:tc>
                  <a:txBody>
                    <a:bodyPr/>
                    <a:lstStyle/>
                    <a:p>
                      <a:pPr algn="ctr">
                        <a:lnSpc>
                          <a:spcPct val="150000"/>
                        </a:lnSpc>
                        <a:spcAft>
                          <a:spcPts val="0"/>
                        </a:spcAft>
                      </a:pPr>
                      <a:r>
                        <a:rPr lang="en-US" sz="1100">
                          <a:effectLst/>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nSpc>
                          <a:spcPct val="150000"/>
                        </a:lnSpc>
                        <a:spcAft>
                          <a:spcPts val="0"/>
                        </a:spcAft>
                      </a:pPr>
                      <a:r>
                        <a:rPr lang="en-US" sz="1100">
                          <a:effectLst/>
                        </a:rPr>
                        <a:t>Home page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Tien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Done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r>
              <a:tr h="464909">
                <a:tc>
                  <a:txBody>
                    <a:bodyPr/>
                    <a:lstStyle/>
                    <a:p>
                      <a:pPr algn="ctr">
                        <a:lnSpc>
                          <a:spcPct val="150000"/>
                        </a:lnSpc>
                        <a:spcAft>
                          <a:spcPts val="0"/>
                        </a:spcAft>
                      </a:pPr>
                      <a:r>
                        <a:rPr lang="en-US" sz="1100">
                          <a:effectLst/>
                        </a:rPr>
                        <a:t>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nSpc>
                          <a:spcPct val="150000"/>
                        </a:lnSpc>
                        <a:spcAft>
                          <a:spcPts val="0"/>
                        </a:spcAft>
                      </a:pPr>
                      <a:r>
                        <a:rPr lang="en-US" sz="1100" dirty="0">
                          <a:effectLst/>
                        </a:rPr>
                        <a:t>Course/Search, Filter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Tien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Done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r>
              <a:tr h="464909">
                <a:tc>
                  <a:txBody>
                    <a:bodyPr/>
                    <a:lstStyle/>
                    <a:p>
                      <a:pPr algn="ctr">
                        <a:lnSpc>
                          <a:spcPct val="150000"/>
                        </a:lnSpc>
                        <a:spcAft>
                          <a:spcPts val="0"/>
                        </a:spcAft>
                      </a:pPr>
                      <a:r>
                        <a:rPr lang="en-US" sz="11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nSpc>
                          <a:spcPct val="150000"/>
                        </a:lnSpc>
                        <a:spcAft>
                          <a:spcPts val="0"/>
                        </a:spcAft>
                      </a:pPr>
                      <a:r>
                        <a:rPr lang="en-US" sz="1100">
                          <a:effectLst/>
                        </a:rPr>
                        <a:t>Project structure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Tien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dirty="0">
                          <a:effectLst/>
                        </a:rPr>
                        <a:t>Done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r>
              <a:tr h="464909">
                <a:tc>
                  <a:txBody>
                    <a:bodyPr/>
                    <a:lstStyle/>
                    <a:p>
                      <a:pPr algn="ctr">
                        <a:lnSpc>
                          <a:spcPct val="150000"/>
                        </a:lnSpc>
                        <a:spcAft>
                          <a:spcPts val="0"/>
                        </a:spcAft>
                      </a:pPr>
                      <a:r>
                        <a:rPr lang="en-US" sz="1100">
                          <a:effectLst/>
                        </a:rPr>
                        <a:t>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nSpc>
                          <a:spcPct val="150000"/>
                        </a:lnSpc>
                        <a:spcAft>
                          <a:spcPts val="0"/>
                        </a:spcAft>
                      </a:pPr>
                      <a:r>
                        <a:rPr lang="en-US" sz="1100">
                          <a:effectLst/>
                        </a:rPr>
                        <a:t>News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Ngoc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Done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r>
              <a:tr h="464909">
                <a:tc>
                  <a:txBody>
                    <a:bodyPr/>
                    <a:lstStyle/>
                    <a:p>
                      <a:pPr algn="ctr">
                        <a:lnSpc>
                          <a:spcPct val="150000"/>
                        </a:lnSpc>
                        <a:spcAft>
                          <a:spcPts val="0"/>
                        </a:spcAft>
                      </a:pPr>
                      <a:r>
                        <a:rPr lang="en-US" sz="11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nSpc>
                          <a:spcPct val="150000"/>
                        </a:lnSpc>
                        <a:spcAft>
                          <a:spcPts val="0"/>
                        </a:spcAft>
                      </a:pPr>
                      <a:r>
                        <a:rPr lang="en-US" sz="1100">
                          <a:effectLst/>
                        </a:rPr>
                        <a:t>Articles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Ngoc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Done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r>
              <a:tr h="464909">
                <a:tc>
                  <a:txBody>
                    <a:bodyPr/>
                    <a:lstStyle/>
                    <a:p>
                      <a:pPr algn="ctr">
                        <a:lnSpc>
                          <a:spcPct val="150000"/>
                        </a:lnSpc>
                        <a:spcAft>
                          <a:spcPts val="0"/>
                        </a:spcAft>
                      </a:pPr>
                      <a:r>
                        <a:rPr lang="en-US" sz="1100">
                          <a:effectLst/>
                        </a:rPr>
                        <a:t>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nSpc>
                          <a:spcPct val="150000"/>
                        </a:lnSpc>
                        <a:spcAft>
                          <a:spcPts val="0"/>
                        </a:spcAft>
                      </a:pPr>
                      <a:r>
                        <a:rPr lang="en-US" sz="1100">
                          <a:effectLst/>
                        </a:rPr>
                        <a:t>Our Story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Ngoc</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Done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r>
              <a:tr h="464909">
                <a:tc>
                  <a:txBody>
                    <a:bodyPr/>
                    <a:lstStyle/>
                    <a:p>
                      <a:pPr algn="ctr">
                        <a:lnSpc>
                          <a:spcPct val="150000"/>
                        </a:lnSpc>
                        <a:spcAft>
                          <a:spcPts val="0"/>
                        </a:spcAft>
                      </a:pPr>
                      <a:r>
                        <a:rPr lang="en-US" sz="1100">
                          <a:effectLst/>
                        </a:rPr>
                        <a:t>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nSpc>
                          <a:spcPct val="150000"/>
                        </a:lnSpc>
                        <a:spcAft>
                          <a:spcPts val="0"/>
                        </a:spcAft>
                      </a:pPr>
                      <a:r>
                        <a:rPr lang="en-US" sz="1100">
                          <a:effectLst/>
                        </a:rPr>
                        <a:t>Contact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Lan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Done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r>
              <a:tr h="419241">
                <a:tc>
                  <a:txBody>
                    <a:bodyPr/>
                    <a:lstStyle/>
                    <a:p>
                      <a:pPr algn="ctr">
                        <a:lnSpc>
                          <a:spcPct val="150000"/>
                        </a:lnSpc>
                        <a:spcAft>
                          <a:spcPts val="0"/>
                        </a:spcAft>
                      </a:pPr>
                      <a:r>
                        <a:rPr lang="en-US" sz="1100">
                          <a:effectLst/>
                        </a:rPr>
                        <a:t>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nSpc>
                          <a:spcPct val="150000"/>
                        </a:lnSpc>
                        <a:spcAft>
                          <a:spcPts val="0"/>
                        </a:spcAft>
                      </a:pPr>
                      <a:r>
                        <a:rPr lang="en-US" sz="1100">
                          <a:effectLst/>
                        </a:rPr>
                        <a:t>Course Detail/ Lay out Design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a:effectLst/>
                        </a:rPr>
                        <a:t>Huy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c>
                  <a:txBody>
                    <a:bodyPr/>
                    <a:lstStyle/>
                    <a:p>
                      <a:pPr algn="ctr">
                        <a:lnSpc>
                          <a:spcPct val="150000"/>
                        </a:lnSpc>
                        <a:spcAft>
                          <a:spcPts val="0"/>
                        </a:spcAft>
                      </a:pPr>
                      <a:r>
                        <a:rPr lang="en-US" sz="1100" dirty="0">
                          <a:effectLst/>
                        </a:rPr>
                        <a:t>Done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212" marR="58212" marT="0" marB="0" anchor="b"/>
                </a:tc>
              </a:tr>
            </a:tbl>
          </a:graphicData>
        </a:graphic>
      </p:graphicFrame>
    </p:spTree>
    <p:extLst>
      <p:ext uri="{BB962C8B-B14F-4D97-AF65-F5344CB8AC3E}">
        <p14:creationId xmlns:p14="http://schemas.microsoft.com/office/powerpoint/2010/main" val="281508908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0" dirty="0" smtClean="0">
                <a:solidFill>
                  <a:schemeClr val="accent1"/>
                </a:solidFill>
              </a:rPr>
              <a:t>IX.</a:t>
            </a:r>
            <a:endParaRPr sz="8000" b="0" dirty="0">
              <a:solidFill>
                <a:schemeClr val="accent1"/>
              </a:solidFill>
            </a:endParaRPr>
          </a:p>
          <a:p>
            <a:pPr lvl="0"/>
            <a:r>
              <a:rPr lang="en-US" sz="4000" dirty="0" smtClean="0"/>
              <a:t>REFERENCE</a:t>
            </a:r>
            <a:endParaRPr sz="40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409658813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1031424" y="1009517"/>
            <a:ext cx="7525360" cy="680700"/>
          </a:xfrm>
          <a:prstGeom prst="rect">
            <a:avLst/>
          </a:prstGeom>
        </p:spPr>
        <p:txBody>
          <a:bodyPr spcFirstLastPara="1" wrap="square" lIns="91425" tIns="91425" rIns="91425" bIns="91425" anchor="b" anchorCtr="0">
            <a:noAutofit/>
          </a:bodyPr>
          <a:lstStyle/>
          <a:p>
            <a:r>
              <a:rPr lang="en-US" dirty="0"/>
              <a:t>We consulted information on the websites:</a:t>
            </a:r>
          </a:p>
        </p:txBody>
      </p:sp>
      <p:sp>
        <p:nvSpPr>
          <p:cNvPr id="261" name="Google Shape;261;p23"/>
          <p:cNvSpPr/>
          <p:nvPr/>
        </p:nvSpPr>
        <p:spPr>
          <a:xfrm>
            <a:off x="142406" y="2243135"/>
            <a:ext cx="3112858" cy="1134539"/>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lvl="0" algn="ctr"/>
            <a:r>
              <a:rPr lang="en-US" dirty="0">
                <a:solidFill>
                  <a:schemeClr val="dk2"/>
                </a:solidFill>
                <a:latin typeface="Roboto Condensed"/>
                <a:ea typeface="Roboto Condensed"/>
                <a:cs typeface="Roboto Condensed"/>
                <a:sym typeface="Roboto Condensed"/>
              </a:rPr>
              <a:t>http://www.w3schools.com/</a:t>
            </a:r>
            <a:endParaRPr dirty="0">
              <a:solidFill>
                <a:schemeClr val="dk2"/>
              </a:solidFill>
              <a:latin typeface="Roboto Condensed"/>
              <a:ea typeface="Roboto Condensed"/>
              <a:cs typeface="Roboto Condensed"/>
              <a:sym typeface="Roboto Condensed"/>
            </a:endParaRPr>
          </a:p>
        </p:txBody>
      </p:sp>
      <p:sp>
        <p:nvSpPr>
          <p:cNvPr id="262" name="Google Shape;262;p23"/>
          <p:cNvSpPr/>
          <p:nvPr/>
        </p:nvSpPr>
        <p:spPr>
          <a:xfrm>
            <a:off x="4794104" y="2243136"/>
            <a:ext cx="3381862" cy="1134539"/>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lvl="0" algn="ctr"/>
            <a:r>
              <a:rPr lang="en-US" dirty="0">
                <a:solidFill>
                  <a:schemeClr val="dk2"/>
                </a:solidFill>
                <a:latin typeface="Roboto Condensed"/>
                <a:ea typeface="Roboto Condensed"/>
                <a:cs typeface="Roboto Condensed"/>
                <a:sym typeface="Roboto Condensed"/>
              </a:rPr>
              <a:t>http://www.getbootstrap.com/</a:t>
            </a:r>
            <a:endParaRPr dirty="0">
              <a:solidFill>
                <a:schemeClr val="dk2"/>
              </a:solidFill>
              <a:latin typeface="Roboto Condensed"/>
              <a:ea typeface="Roboto Condensed"/>
              <a:cs typeface="Roboto Condensed"/>
              <a:sym typeface="Roboto Condensed"/>
            </a:endParaRPr>
          </a:p>
        </p:txBody>
      </p:sp>
      <p:sp>
        <p:nvSpPr>
          <p:cNvPr id="263" name="Google Shape;263;p23"/>
          <p:cNvSpPr/>
          <p:nvPr/>
        </p:nvSpPr>
        <p:spPr>
          <a:xfrm>
            <a:off x="2946950" y="1908005"/>
            <a:ext cx="2229520" cy="1804800"/>
          </a:xfrm>
          <a:prstGeom prst="ellipse">
            <a:avLst/>
          </a:prstGeom>
          <a:noFill/>
          <a:ln w="152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lvl="0" algn="ctr"/>
            <a:r>
              <a:rPr lang="en-US" dirty="0">
                <a:solidFill>
                  <a:schemeClr val="dk2"/>
                </a:solidFill>
                <a:latin typeface="Roboto Condensed"/>
                <a:ea typeface="Roboto Condensed"/>
                <a:cs typeface="Roboto Condensed"/>
                <a:sym typeface="Roboto Condensed"/>
              </a:rPr>
              <a:t>https://reactjs.org/</a:t>
            </a:r>
            <a:endParaRPr dirty="0">
              <a:solidFill>
                <a:schemeClr val="dk2"/>
              </a:solidFill>
              <a:latin typeface="Roboto Condensed"/>
              <a:ea typeface="Roboto Condensed"/>
              <a:cs typeface="Roboto Condensed"/>
              <a:sym typeface="Roboto Condensed"/>
            </a:endParaRPr>
          </a:p>
        </p:txBody>
      </p:sp>
      <p:sp>
        <p:nvSpPr>
          <p:cNvPr id="264" name="Google Shape;264;p2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a:spLocks noGrp="1"/>
          </p:cNvSpPr>
          <p:nvPr>
            <p:ph type="ctrTitle" idx="4294967295"/>
          </p:nvPr>
        </p:nvSpPr>
        <p:spPr>
          <a:xfrm>
            <a:off x="278897" y="1254394"/>
            <a:ext cx="5291700" cy="192771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smtClean="0">
                <a:solidFill>
                  <a:schemeClr val="accent4"/>
                </a:solidFill>
              </a:rPr>
              <a:t>THANKS FOR WATCHING</a:t>
            </a:r>
            <a:endParaRPr sz="6000" dirty="0">
              <a:solidFill>
                <a:schemeClr val="accent4"/>
              </a:solidFill>
            </a:endParaRPr>
          </a:p>
        </p:txBody>
      </p:sp>
      <p:sp>
        <p:nvSpPr>
          <p:cNvPr id="211" name="Google Shape;211;p18"/>
          <p:cNvSpPr/>
          <p:nvPr/>
        </p:nvSpPr>
        <p:spPr>
          <a:xfrm>
            <a:off x="6468342" y="2615556"/>
            <a:ext cx="282133" cy="26939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8"/>
          <p:cNvGrpSpPr/>
          <p:nvPr/>
        </p:nvGrpSpPr>
        <p:grpSpPr>
          <a:xfrm>
            <a:off x="6118236" y="1102938"/>
            <a:ext cx="1208686" cy="1209005"/>
            <a:chOff x="6654650" y="3665275"/>
            <a:chExt cx="409100" cy="409125"/>
          </a:xfrm>
        </p:grpSpPr>
        <p:sp>
          <p:nvSpPr>
            <p:cNvPr id="213" name="Google Shape;213;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8"/>
          <p:cNvGrpSpPr/>
          <p:nvPr/>
        </p:nvGrpSpPr>
        <p:grpSpPr>
          <a:xfrm rot="1057032">
            <a:off x="4953323" y="2053161"/>
            <a:ext cx="798554" cy="798615"/>
            <a:chOff x="570875" y="4322250"/>
            <a:chExt cx="443300" cy="443325"/>
          </a:xfrm>
        </p:grpSpPr>
        <p:sp>
          <p:nvSpPr>
            <p:cNvPr id="216" name="Google Shape;216;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p:nvPr/>
        </p:nvSpPr>
        <p:spPr>
          <a:xfrm rot="2466689">
            <a:off x="5042924" y="1337125"/>
            <a:ext cx="392001" cy="3742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rot="-1609379">
            <a:off x="5616190" y="1572618"/>
            <a:ext cx="282082" cy="26934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rot="2925831">
            <a:off x="7326593" y="1785995"/>
            <a:ext cx="211251" cy="2017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rot="-1609195">
            <a:off x="6447476" y="434724"/>
            <a:ext cx="190312" cy="18171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18" name="Google Shape;390;p34"/>
          <p:cNvSpPr txBox="1">
            <a:spLocks/>
          </p:cNvSpPr>
          <p:nvPr/>
        </p:nvSpPr>
        <p:spPr>
          <a:xfrm>
            <a:off x="278897" y="3235142"/>
            <a:ext cx="4924200" cy="8538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chemeClr val="accent3"/>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chemeClr val="dk2"/>
              </a:buClr>
              <a:buSzPts val="2000"/>
              <a:buFont typeface="Roboto Condensed"/>
              <a:buChar char="■"/>
              <a:defRPr sz="2000" b="0" i="0" u="none" strike="noStrike" cap="none">
                <a:solidFill>
                  <a:schemeClr val="dk2"/>
                </a:solidFill>
                <a:latin typeface="Roboto Condensed"/>
                <a:ea typeface="Roboto Condensed"/>
                <a:cs typeface="Roboto Condensed"/>
                <a:sym typeface="Roboto Condensed"/>
              </a:defRPr>
            </a:lvl9pPr>
          </a:lstStyle>
          <a:p>
            <a:pPr marL="0" indent="0">
              <a:buFont typeface="Roboto Condensed"/>
              <a:buNone/>
            </a:pPr>
            <a:r>
              <a:rPr lang="en-US" sz="3600" b="1" smtClean="0">
                <a:solidFill>
                  <a:schemeClr val="accent1"/>
                </a:solidFill>
              </a:rPr>
              <a:t>Any questions?</a:t>
            </a:r>
            <a:endParaRPr lang="en-US" sz="3600" b="1" dirty="0">
              <a:solidFill>
                <a:schemeClr val="accent1"/>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body" idx="1"/>
          </p:nvPr>
        </p:nvSpPr>
        <p:spPr>
          <a:xfrm>
            <a:off x="0" y="1377696"/>
            <a:ext cx="7376160" cy="2353056"/>
          </a:xfrm>
          <a:prstGeom prst="rect">
            <a:avLst/>
          </a:prstGeom>
        </p:spPr>
        <p:txBody>
          <a:bodyPr spcFirstLastPara="1" wrap="square" lIns="91425" tIns="91425" rIns="91425" bIns="91425" anchor="ctr" anchorCtr="0">
            <a:noAutofit/>
          </a:bodyPr>
          <a:lstStyle/>
          <a:p>
            <a:pPr marL="0" lvl="0" indent="0">
              <a:buNone/>
            </a:pPr>
            <a:r>
              <a:rPr lang="en" sz="1800" dirty="0" smtClean="0"/>
              <a:t>“</a:t>
            </a:r>
            <a:r>
              <a:rPr lang="en-US" sz="1800" dirty="0"/>
              <a:t>We wish to express our deep gratitude to the e-Project Team at the Head office, who guided and helped us. Particular thanks to Mr. Le Quoc Dung who suggested the “form validation” and help us connect storage to our project, develop the analysis proceeding from it, and debugging code. We also would like to express our great gratitude to all the student members of our center (</a:t>
            </a:r>
            <a:r>
              <a:rPr lang="en-US" sz="1800" dirty="0" err="1"/>
              <a:t>Softech</a:t>
            </a:r>
            <a:r>
              <a:rPr lang="en-US" sz="1800" dirty="0"/>
              <a:t> </a:t>
            </a:r>
            <a:r>
              <a:rPr lang="en-US" sz="1800" dirty="0" err="1"/>
              <a:t>Aptech</a:t>
            </a:r>
            <a:r>
              <a:rPr lang="en-US" sz="1800" dirty="0"/>
              <a:t>). </a:t>
            </a:r>
            <a:r>
              <a:rPr lang="en" sz="1800" dirty="0" smtClean="0"/>
              <a:t>”</a:t>
            </a:r>
            <a:endParaRPr sz="1800" dirty="0"/>
          </a:p>
        </p:txBody>
      </p:sp>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0" dirty="0" smtClean="0">
                <a:solidFill>
                  <a:schemeClr val="accent1"/>
                </a:solidFill>
              </a:rPr>
              <a:t>II.</a:t>
            </a:r>
            <a:endParaRPr sz="8000" b="0" dirty="0">
              <a:solidFill>
                <a:schemeClr val="accent1"/>
              </a:solidFill>
            </a:endParaRPr>
          </a:p>
          <a:p>
            <a:pPr lvl="0"/>
            <a:r>
              <a:rPr lang="en-US" sz="4000" dirty="0"/>
              <a:t>INTRODUCTION</a:t>
            </a:r>
            <a:endParaRPr sz="40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91897934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1031425" y="1003421"/>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chemeClr val="accent4"/>
                </a:solidFill>
              </a:rPr>
              <a:t>INTRODUCTION</a:t>
            </a:r>
            <a:endParaRPr dirty="0">
              <a:solidFill>
                <a:schemeClr val="accent4"/>
              </a:solidFill>
            </a:endParaRPr>
          </a:p>
        </p:txBody>
      </p:sp>
      <p:sp>
        <p:nvSpPr>
          <p:cNvPr id="203" name="Google Shape;203;p17"/>
          <p:cNvSpPr txBox="1">
            <a:spLocks noGrp="1"/>
          </p:cNvSpPr>
          <p:nvPr>
            <p:ph type="body" idx="1"/>
          </p:nvPr>
        </p:nvSpPr>
        <p:spPr>
          <a:xfrm>
            <a:off x="548640" y="1777125"/>
            <a:ext cx="7034783" cy="2521200"/>
          </a:xfrm>
          <a:prstGeom prst="rect">
            <a:avLst/>
          </a:prstGeom>
        </p:spPr>
        <p:txBody>
          <a:bodyPr spcFirstLastPara="1" wrap="square" lIns="91425" tIns="91425" rIns="91425" bIns="91425" anchor="t" anchorCtr="0">
            <a:noAutofit/>
          </a:bodyPr>
          <a:lstStyle/>
          <a:p>
            <a:pPr lvl="0"/>
            <a:r>
              <a:rPr lang="en-US" sz="1500" dirty="0"/>
              <a:t>Star Classes is into business for more than a decade. They have been advertising about their coaching classes through newspapers, pamphlets, television. Now with changing times, they have decided to go online as most of the students today are frequent users of Internet. They have planned for a website with complete details about the Coaching classes</a:t>
            </a:r>
            <a:r>
              <a:rPr lang="en-US" sz="1500" dirty="0" smtClean="0"/>
              <a:t>.</a:t>
            </a:r>
          </a:p>
          <a:p>
            <a:pPr lvl="0"/>
            <a:endParaRPr lang="en-US" sz="1500" dirty="0" smtClean="0"/>
          </a:p>
          <a:p>
            <a:pPr marL="101600" lvl="0" indent="0">
              <a:buNone/>
            </a:pPr>
            <a:r>
              <a:rPr lang="en-US" sz="1800" dirty="0">
                <a:solidFill>
                  <a:schemeClr val="accent2">
                    <a:lumMod val="75000"/>
                  </a:schemeClr>
                </a:solidFill>
              </a:rPr>
              <a:t>So w</a:t>
            </a:r>
            <a:r>
              <a:rPr lang="en-US" sz="1800" dirty="0" smtClean="0">
                <a:solidFill>
                  <a:schemeClr val="accent2">
                    <a:lumMod val="75000"/>
                  </a:schemeClr>
                </a:solidFill>
              </a:rPr>
              <a:t>e </a:t>
            </a:r>
            <a:r>
              <a:rPr lang="en-US" sz="1800" dirty="0">
                <a:solidFill>
                  <a:schemeClr val="accent2">
                    <a:lumMod val="75000"/>
                  </a:schemeClr>
                </a:solidFill>
              </a:rPr>
              <a:t>are supposed to create a Single-Page-Application and responsive Website for them with the below mentioned requirement specifications.</a:t>
            </a:r>
            <a:endParaRPr sz="1800" dirty="0">
              <a:solidFill>
                <a:schemeClr val="accent2">
                  <a:lumMod val="75000"/>
                </a:schemeClr>
              </a:solidFill>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ctrTitle"/>
          </p:nvPr>
        </p:nvSpPr>
        <p:spPr>
          <a:xfrm>
            <a:off x="685800" y="2421550"/>
            <a:ext cx="5074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b="0" dirty="0" smtClean="0">
                <a:solidFill>
                  <a:schemeClr val="accent1"/>
                </a:solidFill>
              </a:rPr>
              <a:t>III.</a:t>
            </a:r>
            <a:endParaRPr sz="8000" b="0" dirty="0">
              <a:solidFill>
                <a:schemeClr val="accent1"/>
              </a:solidFill>
            </a:endParaRPr>
          </a:p>
          <a:p>
            <a:pPr lvl="0"/>
            <a:r>
              <a:rPr lang="en-US" sz="4000" dirty="0" smtClean="0"/>
              <a:t>PROBLEM DEFINITION &amp; GUI OF WEBSITE</a:t>
            </a:r>
            <a:endParaRPr sz="4000" dirty="0"/>
          </a:p>
        </p:txBody>
      </p:sp>
      <p:sp>
        <p:nvSpPr>
          <p:cNvPr id="191" name="Google Shape;191;p1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35257485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1" y="1537939"/>
            <a:ext cx="3213519"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smtClean="0">
                <a:solidFill>
                  <a:schemeClr val="accent4"/>
                </a:solidFill>
              </a:rPr>
              <a:t>HOME PAGE</a:t>
            </a:r>
            <a:endParaRPr sz="5000" dirty="0">
              <a:solidFill>
                <a:schemeClr val="accent4"/>
              </a:solidFill>
            </a:endParaRPr>
          </a:p>
        </p:txBody>
      </p:sp>
      <p:sp>
        <p:nvSpPr>
          <p:cNvPr id="182" name="Google Shape;182;p14"/>
          <p:cNvSpPr txBox="1">
            <a:spLocks noGrp="1"/>
          </p:cNvSpPr>
          <p:nvPr>
            <p:ph type="subTitle" idx="4294967295"/>
          </p:nvPr>
        </p:nvSpPr>
        <p:spPr>
          <a:xfrm>
            <a:off x="-2" y="2257039"/>
            <a:ext cx="3213519" cy="2651543"/>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This is the page where the user will be navigated after successful access to the website. Home page gives us overview of the information teachers, tells us about the journeys they have gone through.</a:t>
            </a:r>
            <a:endParaRPr sz="3600" b="1"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8</a:t>
            </a:fld>
            <a:endParaRPr>
              <a:solidFill>
                <a:srgbClr val="FFFFFF"/>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519" y="23982"/>
            <a:ext cx="2992209" cy="51435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5728" y="36935"/>
            <a:ext cx="2938272" cy="5143500"/>
          </a:xfrm>
          <a:prstGeom prst="rect">
            <a:avLst/>
          </a:prstGeom>
        </p:spPr>
      </p:pic>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331392" y="1215726"/>
            <a:ext cx="4924200"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dirty="0" smtClean="0">
                <a:solidFill>
                  <a:schemeClr val="accent4"/>
                </a:solidFill>
              </a:rPr>
              <a:t>COURSE PAGE</a:t>
            </a:r>
            <a:endParaRPr sz="5000" dirty="0">
              <a:solidFill>
                <a:schemeClr val="accent4"/>
              </a:solidFill>
            </a:endParaRPr>
          </a:p>
        </p:txBody>
      </p:sp>
      <p:sp>
        <p:nvSpPr>
          <p:cNvPr id="182" name="Google Shape;182;p14"/>
          <p:cNvSpPr txBox="1">
            <a:spLocks noGrp="1"/>
          </p:cNvSpPr>
          <p:nvPr>
            <p:ph type="subTitle" idx="4294967295"/>
          </p:nvPr>
        </p:nvSpPr>
        <p:spPr>
          <a:xfrm>
            <a:off x="320040" y="1921872"/>
            <a:ext cx="4215384" cy="19533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This page also provides a search feature. The viewer can search for information, courses or subjects which they are interested in. After that, the users can be received the list of results, and they can click on the detailed link to discover information.</a:t>
            </a:r>
            <a:endParaRPr sz="3600" b="1" dirty="0"/>
          </a:p>
        </p:txBody>
      </p:sp>
      <p:pic>
        <p:nvPicPr>
          <p:cNvPr id="183" name="Google Shape;183;p14"/>
          <p:cNvPicPr preferRelativeResize="0"/>
          <p:nvPr/>
        </p:nvPicPr>
        <p:blipFill>
          <a:blip r:embed="rId3">
            <a:extLst>
              <a:ext uri="{28A0092B-C50C-407E-A947-70E740481C1C}">
                <a14:useLocalDpi xmlns:a14="http://schemas.microsoft.com/office/drawing/2010/main" val="0"/>
              </a:ext>
            </a:extLst>
          </a:blip>
          <a:stretch>
            <a:fillRect/>
          </a:stretch>
        </p:blipFill>
        <p:spPr>
          <a:xfrm>
            <a:off x="4535424" y="1"/>
            <a:ext cx="4608577" cy="5143499"/>
          </a:xfrm>
          <a:prstGeom prst="rect">
            <a:avLst/>
          </a:prstGeom>
          <a:noFill/>
          <a:ln>
            <a:noFill/>
          </a:ln>
        </p:spPr>
      </p:pic>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9</a:t>
            </a:fld>
            <a:endParaRPr>
              <a:solidFill>
                <a:srgbClr val="FFFFFF"/>
              </a:solidFill>
            </a:endParaRPr>
          </a:p>
        </p:txBody>
      </p:sp>
    </p:spTree>
    <p:extLst>
      <p:ext uri="{BB962C8B-B14F-4D97-AF65-F5344CB8AC3E}">
        <p14:creationId xmlns:p14="http://schemas.microsoft.com/office/powerpoint/2010/main" val="395488350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E8EDF1"/>
      </a:lt2>
      <a:accent1>
        <a:srgbClr val="3796BF"/>
      </a:accent1>
      <a:accent2>
        <a:srgbClr val="4BB5D9"/>
      </a:accent2>
      <a:accent3>
        <a:srgbClr val="81D1EC"/>
      </a:accent3>
      <a:accent4>
        <a:srgbClr val="FF9900"/>
      </a:accent4>
      <a:accent5>
        <a:srgbClr val="FFCB50"/>
      </a:accent5>
      <a:accent6>
        <a:srgbClr val="A9C747"/>
      </a:accent6>
      <a:hlink>
        <a:srgbClr val="4D77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815</Words>
  <Application>Microsoft Office PowerPoint</Application>
  <PresentationFormat>On-screen Show (16:9)</PresentationFormat>
  <Paragraphs>208</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Oswald</vt:lpstr>
      <vt:lpstr>Calibri</vt:lpstr>
      <vt:lpstr>Arial</vt:lpstr>
      <vt:lpstr>Roboto Condensed</vt:lpstr>
      <vt:lpstr>Times New Roman</vt:lpstr>
      <vt:lpstr>Wolsey template</vt:lpstr>
      <vt:lpstr>START CLASSES</vt:lpstr>
      <vt:lpstr>TABLE OF CONTENT</vt:lpstr>
      <vt:lpstr>I. ACKNOWLEDGEMENTS</vt:lpstr>
      <vt:lpstr>PowerPoint Presentation</vt:lpstr>
      <vt:lpstr>II. INTRODUCTION</vt:lpstr>
      <vt:lpstr>INTRODUCTION</vt:lpstr>
      <vt:lpstr>III. PROBLEM DEFINITION &amp; GUI OF WEBSITE</vt:lpstr>
      <vt:lpstr>HOME PAGE</vt:lpstr>
      <vt:lpstr>COURSE PAGE</vt:lpstr>
      <vt:lpstr>ABOUT PAGE</vt:lpstr>
      <vt:lpstr>NEWS PAGE</vt:lpstr>
      <vt:lpstr>OUR STORY PAGE</vt:lpstr>
      <vt:lpstr>IV. USECASE AND SITE MAP</vt:lpstr>
      <vt:lpstr>USE CASE DIAGRAM</vt:lpstr>
      <vt:lpstr>USE CASE SPECIFICATION</vt:lpstr>
      <vt:lpstr>SITE MAP</vt:lpstr>
      <vt:lpstr>LAYOUT</vt:lpstr>
      <vt:lpstr>HOME PAGE</vt:lpstr>
      <vt:lpstr>COURSE PAGE</vt:lpstr>
      <vt:lpstr>NEWS PAGE</vt:lpstr>
      <vt:lpstr>ARTICLES PAGE</vt:lpstr>
      <vt:lpstr>V. TECHNICAL</vt:lpstr>
      <vt:lpstr>PowerPoint Presentation</vt:lpstr>
      <vt:lpstr>VI. CHECK LIST</vt:lpstr>
      <vt:lpstr>CHECK LIST OF VALIDATION</vt:lpstr>
      <vt:lpstr>SUBMISSION CHECKLIST</vt:lpstr>
      <vt:lpstr>VII. CONCLUSION</vt:lpstr>
      <vt:lpstr>PowerPoint Presentation</vt:lpstr>
      <vt:lpstr>VIII. PROJECT PLANNING</vt:lpstr>
      <vt:lpstr>PowerPoint Presentation</vt:lpstr>
      <vt:lpstr>IX. REFERENCE</vt:lpstr>
      <vt:lpstr>We consulted information on the websites:</vt:lpstr>
      <vt:lpstr>THANKS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CLASSES</dc:title>
  <cp:lastModifiedBy>Nguyen Phan Dieu Ngoc</cp:lastModifiedBy>
  <cp:revision>11</cp:revision>
  <dcterms:modified xsi:type="dcterms:W3CDTF">2023-01-11T09:58:06Z</dcterms:modified>
</cp:coreProperties>
</file>